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99" r:id="rId3"/>
    <p:sldId id="30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91" r:id="rId13"/>
    <p:sldId id="292" r:id="rId14"/>
    <p:sldId id="314" r:id="rId15"/>
    <p:sldId id="316" r:id="rId16"/>
    <p:sldId id="315" r:id="rId17"/>
    <p:sldId id="275" r:id="rId18"/>
    <p:sldId id="276" r:id="rId19"/>
    <p:sldId id="284" r:id="rId20"/>
    <p:sldId id="269" r:id="rId21"/>
    <p:sldId id="287" r:id="rId22"/>
    <p:sldId id="286" r:id="rId23"/>
    <p:sldId id="293" r:id="rId24"/>
    <p:sldId id="294" r:id="rId25"/>
    <p:sldId id="295" r:id="rId26"/>
    <p:sldId id="296" r:id="rId27"/>
    <p:sldId id="285" r:id="rId28"/>
    <p:sldId id="289" r:id="rId29"/>
    <p:sldId id="301" r:id="rId30"/>
    <p:sldId id="302" r:id="rId31"/>
    <p:sldId id="290" r:id="rId32"/>
    <p:sldId id="319" r:id="rId33"/>
    <p:sldId id="320" r:id="rId34"/>
    <p:sldId id="321" r:id="rId35"/>
    <p:sldId id="317" r:id="rId36"/>
    <p:sldId id="31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91" autoAdjust="0"/>
  </p:normalViewPr>
  <p:slideViewPr>
    <p:cSldViewPr>
      <p:cViewPr varScale="1">
        <p:scale>
          <a:sx n="63" d="100"/>
          <a:sy n="63" d="100"/>
        </p:scale>
        <p:origin x="-114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Documents%20and%20Settings\HOLDERH1\My%20Documents\umbc\dissertation\data\scOutput_2010_10_19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k\all-result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data\k\all-result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991837029545625E-2"/>
          <c:y val="3.7666719651281419E-2"/>
          <c:w val="0.66553822973963117"/>
          <c:h val="0.89805054069172352"/>
        </c:manualLayout>
      </c:layout>
      <c:scatterChart>
        <c:scatterStyle val="smoothMarker"/>
        <c:varyColors val="0"/>
        <c:ser>
          <c:idx val="7"/>
          <c:order val="0"/>
          <c:tx>
            <c:strRef>
              <c:f>Sheet1!$I$1</c:f>
              <c:strCache>
                <c:ptCount val="1"/>
                <c:pt idx="0">
                  <c:v>scAvg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1.0000000000000018E-4</c:v>
                </c:pt>
                <c:pt idx="1">
                  <c:v>2.0000000000000025E-4</c:v>
                </c:pt>
                <c:pt idx="2">
                  <c:v>3.0000000000000052E-4</c:v>
                </c:pt>
                <c:pt idx="3">
                  <c:v>4.0000000000000051E-4</c:v>
                </c:pt>
                <c:pt idx="4">
                  <c:v>5.0000000000000055E-4</c:v>
                </c:pt>
                <c:pt idx="5">
                  <c:v>6.0000000000000103E-4</c:v>
                </c:pt>
                <c:pt idx="6">
                  <c:v>7.0000000000000119E-4</c:v>
                </c:pt>
                <c:pt idx="7">
                  <c:v>8.0000000000000145E-4</c:v>
                </c:pt>
                <c:pt idx="8">
                  <c:v>9.0000000000000182E-4</c:v>
                </c:pt>
                <c:pt idx="9">
                  <c:v>1.0000000000000013E-3</c:v>
                </c:pt>
                <c:pt idx="10">
                  <c:v>2.0000000000000022E-3</c:v>
                </c:pt>
                <c:pt idx="11">
                  <c:v>3.0000000000000044E-3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6.0000000000000079E-3</c:v>
                </c:pt>
                <c:pt idx="15">
                  <c:v>7.000000000000008E-3</c:v>
                </c:pt>
                <c:pt idx="16">
                  <c:v>8.0000000000000106E-3</c:v>
                </c:pt>
                <c:pt idx="17">
                  <c:v>9.0000000000000132E-3</c:v>
                </c:pt>
                <c:pt idx="18">
                  <c:v>1.0000000000000012E-2</c:v>
                </c:pt>
              </c:numCache>
            </c:numRef>
          </c:xVal>
          <c:yVal>
            <c:numRef>
              <c:f>Sheet1!$I$2:$I$20</c:f>
            </c:numRef>
          </c:yVal>
          <c:smooth val="1"/>
        </c:ser>
        <c:ser>
          <c:idx val="1"/>
          <c:order val="1"/>
          <c:tx>
            <c:v>SBE/SSS, 100-city</c:v>
          </c:tx>
          <c:xVal>
            <c:numRef>
              <c:f>Sheet1!$A$2:$A$20</c:f>
              <c:numCache>
                <c:formatCode>General</c:formatCode>
                <c:ptCount val="19"/>
                <c:pt idx="0">
                  <c:v>1.0000000000000018E-4</c:v>
                </c:pt>
                <c:pt idx="1">
                  <c:v>2.0000000000000025E-4</c:v>
                </c:pt>
                <c:pt idx="2">
                  <c:v>3.0000000000000052E-4</c:v>
                </c:pt>
                <c:pt idx="3">
                  <c:v>4.0000000000000051E-4</c:v>
                </c:pt>
                <c:pt idx="4">
                  <c:v>5.0000000000000055E-4</c:v>
                </c:pt>
                <c:pt idx="5">
                  <c:v>6.0000000000000103E-4</c:v>
                </c:pt>
                <c:pt idx="6">
                  <c:v>7.0000000000000119E-4</c:v>
                </c:pt>
                <c:pt idx="7">
                  <c:v>8.0000000000000145E-4</c:v>
                </c:pt>
                <c:pt idx="8">
                  <c:v>9.0000000000000182E-4</c:v>
                </c:pt>
                <c:pt idx="9">
                  <c:v>1.0000000000000013E-3</c:v>
                </c:pt>
                <c:pt idx="10">
                  <c:v>2.0000000000000022E-3</c:v>
                </c:pt>
                <c:pt idx="11">
                  <c:v>3.0000000000000044E-3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6.0000000000000079E-3</c:v>
                </c:pt>
                <c:pt idx="15">
                  <c:v>7.000000000000008E-3</c:v>
                </c:pt>
                <c:pt idx="16">
                  <c:v>8.0000000000000106E-3</c:v>
                </c:pt>
                <c:pt idx="17">
                  <c:v>9.0000000000000132E-3</c:v>
                </c:pt>
                <c:pt idx="18">
                  <c:v>1.0000000000000012E-2</c:v>
                </c:pt>
              </c:numCache>
            </c:numRef>
          </c:xVal>
          <c:yVal>
            <c:numRef>
              <c:f>Sheet1!$C$2:$C$20</c:f>
              <c:numCache>
                <c:formatCode>General</c:formatCode>
                <c:ptCount val="19"/>
                <c:pt idx="0">
                  <c:v>0.12077960403525075</c:v>
                </c:pt>
                <c:pt idx="1">
                  <c:v>8.2212209885016999E-2</c:v>
                </c:pt>
                <c:pt idx="2">
                  <c:v>6.1663132034702896E-2</c:v>
                </c:pt>
                <c:pt idx="3">
                  <c:v>5.5899717795663592E-2</c:v>
                </c:pt>
                <c:pt idx="4">
                  <c:v>4.3157118495986156E-2</c:v>
                </c:pt>
                <c:pt idx="5">
                  <c:v>4.4033077329331267E-2</c:v>
                </c:pt>
                <c:pt idx="6">
                  <c:v>3.6453942857035751E-2</c:v>
                </c:pt>
                <c:pt idx="7">
                  <c:v>3.2773985299680224E-2</c:v>
                </c:pt>
                <c:pt idx="8">
                  <c:v>2.9341995689272239E-2</c:v>
                </c:pt>
                <c:pt idx="9">
                  <c:v>2.7025981800045042E-2</c:v>
                </c:pt>
                <c:pt idx="10">
                  <c:v>1.6013391534469047E-2</c:v>
                </c:pt>
                <c:pt idx="11">
                  <c:v>1.0287521185643973E-2</c:v>
                </c:pt>
                <c:pt idx="12">
                  <c:v>7.3099271158058154E-3</c:v>
                </c:pt>
                <c:pt idx="13">
                  <c:v>5.3602499163882015E-3</c:v>
                </c:pt>
                <c:pt idx="14">
                  <c:v>4.6025105932180881E-3</c:v>
                </c:pt>
                <c:pt idx="15">
                  <c:v>3.6934228160565262E-3</c:v>
                </c:pt>
                <c:pt idx="16">
                  <c:v>2.9981519780416469E-3</c:v>
                </c:pt>
                <c:pt idx="17">
                  <c:v>2.5544268647072731E-3</c:v>
                </c:pt>
                <c:pt idx="18">
                  <c:v>2.1714482816525878E-3</c:v>
                </c:pt>
              </c:numCache>
            </c:numRef>
          </c:yVal>
          <c:smooth val="1"/>
        </c:ser>
        <c:ser>
          <c:idx val="0"/>
          <c:order val="2"/>
          <c:tx>
            <c:v>SC, 100-city</c:v>
          </c:tx>
          <c:xVal>
            <c:numRef>
              <c:f>Sheet1!$A$2:$A$2851</c:f>
              <c:numCache>
                <c:formatCode>General</c:formatCode>
                <c:ptCount val="2850"/>
                <c:pt idx="0">
                  <c:v>1.0000000000000018E-4</c:v>
                </c:pt>
                <c:pt idx="1">
                  <c:v>2.0000000000000025E-4</c:v>
                </c:pt>
                <c:pt idx="2">
                  <c:v>3.0000000000000052E-4</c:v>
                </c:pt>
                <c:pt idx="3">
                  <c:v>4.0000000000000051E-4</c:v>
                </c:pt>
                <c:pt idx="4">
                  <c:v>5.0000000000000055E-4</c:v>
                </c:pt>
                <c:pt idx="5">
                  <c:v>6.0000000000000103E-4</c:v>
                </c:pt>
                <c:pt idx="6">
                  <c:v>7.0000000000000119E-4</c:v>
                </c:pt>
                <c:pt idx="7">
                  <c:v>8.0000000000000145E-4</c:v>
                </c:pt>
                <c:pt idx="8">
                  <c:v>9.0000000000000182E-4</c:v>
                </c:pt>
                <c:pt idx="9">
                  <c:v>1.0000000000000013E-3</c:v>
                </c:pt>
                <c:pt idx="10">
                  <c:v>2.0000000000000022E-3</c:v>
                </c:pt>
                <c:pt idx="11">
                  <c:v>3.0000000000000044E-3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6.0000000000000079E-3</c:v>
                </c:pt>
                <c:pt idx="15">
                  <c:v>7.000000000000008E-3</c:v>
                </c:pt>
                <c:pt idx="16">
                  <c:v>8.0000000000000106E-3</c:v>
                </c:pt>
                <c:pt idx="17">
                  <c:v>9.0000000000000132E-3</c:v>
                </c:pt>
                <c:pt idx="18">
                  <c:v>1.0000000000000012E-2</c:v>
                </c:pt>
              </c:numCache>
            </c:numRef>
          </c:xVal>
          <c:yVal>
            <c:numRef>
              <c:f>Sheet1!$B$2:$B$2851</c:f>
              <c:numCache>
                <c:formatCode>General</c:formatCode>
                <c:ptCount val="2850"/>
                <c:pt idx="0">
                  <c:v>0.10638360651266868</c:v>
                </c:pt>
                <c:pt idx="1">
                  <c:v>7.7273943366578293E-2</c:v>
                </c:pt>
                <c:pt idx="2">
                  <c:v>6.6424667241408816E-2</c:v>
                </c:pt>
                <c:pt idx="3">
                  <c:v>4.914855706515054E-2</c:v>
                </c:pt>
                <c:pt idx="4">
                  <c:v>4.3873406146944655E-2</c:v>
                </c:pt>
                <c:pt idx="5">
                  <c:v>4.2382311896244487E-2</c:v>
                </c:pt>
                <c:pt idx="6">
                  <c:v>4.3822639591580413E-2</c:v>
                </c:pt>
                <c:pt idx="7">
                  <c:v>3.8734422782796894E-2</c:v>
                </c:pt>
                <c:pt idx="8">
                  <c:v>4.1442973651853794E-2</c:v>
                </c:pt>
                <c:pt idx="9">
                  <c:v>4.4362843426561535E-2</c:v>
                </c:pt>
                <c:pt idx="10">
                  <c:v>4.3393996994365726E-2</c:v>
                </c:pt>
                <c:pt idx="11">
                  <c:v>4.0420340714218475E-2</c:v>
                </c:pt>
                <c:pt idx="12">
                  <c:v>3.7975178696089358E-2</c:v>
                </c:pt>
                <c:pt idx="13">
                  <c:v>3.533725690179855E-2</c:v>
                </c:pt>
                <c:pt idx="14">
                  <c:v>3.5872107936554792E-2</c:v>
                </c:pt>
                <c:pt idx="15">
                  <c:v>3.5063198591129094E-2</c:v>
                </c:pt>
                <c:pt idx="16">
                  <c:v>2.6248359467240582E-2</c:v>
                </c:pt>
                <c:pt idx="17">
                  <c:v>2.5347021251648564E-2</c:v>
                </c:pt>
                <c:pt idx="18">
                  <c:v>2.4882865395215153E-2</c:v>
                </c:pt>
              </c:numCache>
            </c:numRef>
          </c:yVal>
          <c:smooth val="1"/>
        </c:ser>
        <c:ser>
          <c:idx val="3"/>
          <c:order val="3"/>
          <c:tx>
            <c:v>SC, 100-city</c:v>
          </c:tx>
          <c:xVal>
            <c:numRef>
              <c:f>Sheet1!$A$2:$A$20</c:f>
              <c:numCache>
                <c:formatCode>General</c:formatCode>
                <c:ptCount val="19"/>
                <c:pt idx="0">
                  <c:v>1.0000000000000018E-4</c:v>
                </c:pt>
                <c:pt idx="1">
                  <c:v>2.0000000000000025E-4</c:v>
                </c:pt>
                <c:pt idx="2">
                  <c:v>3.0000000000000052E-4</c:v>
                </c:pt>
                <c:pt idx="3">
                  <c:v>4.0000000000000051E-4</c:v>
                </c:pt>
                <c:pt idx="4">
                  <c:v>5.0000000000000055E-4</c:v>
                </c:pt>
                <c:pt idx="5">
                  <c:v>6.0000000000000103E-4</c:v>
                </c:pt>
                <c:pt idx="6">
                  <c:v>7.0000000000000119E-4</c:v>
                </c:pt>
                <c:pt idx="7">
                  <c:v>8.0000000000000145E-4</c:v>
                </c:pt>
                <c:pt idx="8">
                  <c:v>9.0000000000000182E-4</c:v>
                </c:pt>
                <c:pt idx="9">
                  <c:v>1.0000000000000013E-3</c:v>
                </c:pt>
                <c:pt idx="10">
                  <c:v>2.0000000000000022E-3</c:v>
                </c:pt>
                <c:pt idx="11">
                  <c:v>3.0000000000000044E-3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6.0000000000000079E-3</c:v>
                </c:pt>
                <c:pt idx="15">
                  <c:v>7.000000000000008E-3</c:v>
                </c:pt>
                <c:pt idx="16">
                  <c:v>8.0000000000000106E-3</c:v>
                </c:pt>
                <c:pt idx="17">
                  <c:v>9.0000000000000132E-3</c:v>
                </c:pt>
                <c:pt idx="18">
                  <c:v>1.0000000000000012E-2</c:v>
                </c:pt>
              </c:numCache>
            </c:numRef>
          </c:xVal>
          <c:yVal>
            <c:numRef>
              <c:f>Sheet1!$J$2:$J$20</c:f>
              <c:numCache>
                <c:formatCode>General</c:formatCode>
                <c:ptCount val="19"/>
                <c:pt idx="0">
                  <c:v>0.10589066369887255</c:v>
                </c:pt>
                <c:pt idx="1">
                  <c:v>7.7551560451670831E-2</c:v>
                </c:pt>
                <c:pt idx="2">
                  <c:v>5.8358770569510977E-2</c:v>
                </c:pt>
                <c:pt idx="3">
                  <c:v>5.3926255237510413E-2</c:v>
                </c:pt>
                <c:pt idx="4">
                  <c:v>4.5163146394140291E-2</c:v>
                </c:pt>
                <c:pt idx="5">
                  <c:v>4.3529512199122149E-2</c:v>
                </c:pt>
                <c:pt idx="6">
                  <c:v>4.7039750590960445E-2</c:v>
                </c:pt>
                <c:pt idx="7">
                  <c:v>4.5446006061648406E-2</c:v>
                </c:pt>
                <c:pt idx="8">
                  <c:v>4.008178260065088E-2</c:v>
                </c:pt>
                <c:pt idx="9">
                  <c:v>4.3349525533574379E-2</c:v>
                </c:pt>
                <c:pt idx="10">
                  <c:v>4.2306622456003619E-2</c:v>
                </c:pt>
                <c:pt idx="11">
                  <c:v>4.3591927048891539E-2</c:v>
                </c:pt>
                <c:pt idx="12">
                  <c:v>3.4685912955804012E-2</c:v>
                </c:pt>
                <c:pt idx="13">
                  <c:v>3.5964568324708603E-2</c:v>
                </c:pt>
                <c:pt idx="14">
                  <c:v>3.5219406319972682E-2</c:v>
                </c:pt>
                <c:pt idx="15">
                  <c:v>3.0692793209908593E-2</c:v>
                </c:pt>
                <c:pt idx="16">
                  <c:v>2.9149360103159102E-2</c:v>
                </c:pt>
                <c:pt idx="17">
                  <c:v>2.7578704832199114E-2</c:v>
                </c:pt>
                <c:pt idx="18">
                  <c:v>2.4124397235783971E-2</c:v>
                </c:pt>
              </c:numCache>
            </c:numRef>
          </c:yVal>
          <c:smooth val="1"/>
        </c:ser>
        <c:ser>
          <c:idx val="4"/>
          <c:order val="4"/>
          <c:tx>
            <c:v>SC, 100-city</c:v>
          </c:tx>
          <c:xVal>
            <c:numRef>
              <c:f>Sheet1!$A$2:$A$20</c:f>
              <c:numCache>
                <c:formatCode>General</c:formatCode>
                <c:ptCount val="19"/>
                <c:pt idx="0">
                  <c:v>1.0000000000000018E-4</c:v>
                </c:pt>
                <c:pt idx="1">
                  <c:v>2.0000000000000025E-4</c:v>
                </c:pt>
                <c:pt idx="2">
                  <c:v>3.0000000000000052E-4</c:v>
                </c:pt>
                <c:pt idx="3">
                  <c:v>4.0000000000000051E-4</c:v>
                </c:pt>
                <c:pt idx="4">
                  <c:v>5.0000000000000055E-4</c:v>
                </c:pt>
                <c:pt idx="5">
                  <c:v>6.0000000000000103E-4</c:v>
                </c:pt>
                <c:pt idx="6">
                  <c:v>7.0000000000000119E-4</c:v>
                </c:pt>
                <c:pt idx="7">
                  <c:v>8.0000000000000145E-4</c:v>
                </c:pt>
                <c:pt idx="8">
                  <c:v>9.0000000000000182E-4</c:v>
                </c:pt>
                <c:pt idx="9">
                  <c:v>1.0000000000000013E-3</c:v>
                </c:pt>
                <c:pt idx="10">
                  <c:v>2.0000000000000022E-3</c:v>
                </c:pt>
                <c:pt idx="11">
                  <c:v>3.0000000000000044E-3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6.0000000000000079E-3</c:v>
                </c:pt>
                <c:pt idx="15">
                  <c:v>7.000000000000008E-3</c:v>
                </c:pt>
                <c:pt idx="16">
                  <c:v>8.0000000000000106E-3</c:v>
                </c:pt>
                <c:pt idx="17">
                  <c:v>9.0000000000000132E-3</c:v>
                </c:pt>
                <c:pt idx="18">
                  <c:v>1.0000000000000012E-2</c:v>
                </c:pt>
              </c:numCache>
            </c:numRef>
          </c:xVal>
          <c:yVal>
            <c:numRef>
              <c:f>Sheet1!$K$2:$K$20</c:f>
              <c:numCache>
                <c:formatCode>General</c:formatCode>
                <c:ptCount val="19"/>
                <c:pt idx="0">
                  <c:v>0.10525384249826443</c:v>
                </c:pt>
                <c:pt idx="1">
                  <c:v>8.1817637791218076E-2</c:v>
                </c:pt>
                <c:pt idx="2">
                  <c:v>5.9396871809420722E-2</c:v>
                </c:pt>
                <c:pt idx="3">
                  <c:v>4.9690805021393433E-2</c:v>
                </c:pt>
                <c:pt idx="4">
                  <c:v>4.5688346447905037E-2</c:v>
                </c:pt>
                <c:pt idx="5">
                  <c:v>4.4042740810712376E-2</c:v>
                </c:pt>
                <c:pt idx="6">
                  <c:v>4.5956515966308814E-2</c:v>
                </c:pt>
                <c:pt idx="7">
                  <c:v>4.00876987797548E-2</c:v>
                </c:pt>
                <c:pt idx="8">
                  <c:v>3.7976549144644892E-2</c:v>
                </c:pt>
                <c:pt idx="9">
                  <c:v>4.3176342272633075E-2</c:v>
                </c:pt>
                <c:pt idx="10">
                  <c:v>5.0538814073855465E-2</c:v>
                </c:pt>
                <c:pt idx="11">
                  <c:v>3.9095102327889743E-2</c:v>
                </c:pt>
                <c:pt idx="12">
                  <c:v>3.9578047083611415E-2</c:v>
                </c:pt>
                <c:pt idx="13">
                  <c:v>3.2875552906768302E-2</c:v>
                </c:pt>
                <c:pt idx="14">
                  <c:v>3.0742293344385267E-2</c:v>
                </c:pt>
                <c:pt idx="15">
                  <c:v>3.0950061523860962E-2</c:v>
                </c:pt>
                <c:pt idx="16">
                  <c:v>2.5318701404270338E-2</c:v>
                </c:pt>
                <c:pt idx="17">
                  <c:v>2.4961590552824941E-2</c:v>
                </c:pt>
                <c:pt idx="18">
                  <c:v>2.4591042529894278E-2</c:v>
                </c:pt>
              </c:numCache>
            </c:numRef>
          </c:yVal>
          <c:smooth val="1"/>
        </c:ser>
        <c:ser>
          <c:idx val="2"/>
          <c:order val="5"/>
          <c:tx>
            <c:v>SC-distance, 100 city</c:v>
          </c:tx>
          <c:xVal>
            <c:numRef>
              <c:f>Sheet1!$A$2:$A$20</c:f>
              <c:numCache>
                <c:formatCode>General</c:formatCode>
                <c:ptCount val="19"/>
                <c:pt idx="0">
                  <c:v>1.0000000000000018E-4</c:v>
                </c:pt>
                <c:pt idx="1">
                  <c:v>2.0000000000000025E-4</c:v>
                </c:pt>
                <c:pt idx="2">
                  <c:v>3.0000000000000052E-4</c:v>
                </c:pt>
                <c:pt idx="3">
                  <c:v>4.0000000000000051E-4</c:v>
                </c:pt>
                <c:pt idx="4">
                  <c:v>5.0000000000000055E-4</c:v>
                </c:pt>
                <c:pt idx="5">
                  <c:v>6.0000000000000103E-4</c:v>
                </c:pt>
                <c:pt idx="6">
                  <c:v>7.0000000000000119E-4</c:v>
                </c:pt>
                <c:pt idx="7">
                  <c:v>8.0000000000000145E-4</c:v>
                </c:pt>
                <c:pt idx="8">
                  <c:v>9.0000000000000182E-4</c:v>
                </c:pt>
                <c:pt idx="9">
                  <c:v>1.0000000000000013E-3</c:v>
                </c:pt>
                <c:pt idx="10">
                  <c:v>2.0000000000000022E-3</c:v>
                </c:pt>
                <c:pt idx="11">
                  <c:v>3.0000000000000044E-3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6.0000000000000079E-3</c:v>
                </c:pt>
                <c:pt idx="15">
                  <c:v>7.000000000000008E-3</c:v>
                </c:pt>
                <c:pt idx="16">
                  <c:v>8.0000000000000106E-3</c:v>
                </c:pt>
                <c:pt idx="17">
                  <c:v>9.0000000000000132E-3</c:v>
                </c:pt>
                <c:pt idx="18">
                  <c:v>1.0000000000000012E-2</c:v>
                </c:pt>
              </c:numCache>
            </c:numRef>
          </c:xVal>
          <c:yVal>
            <c:numRef>
              <c:f>Sheet1!$L$2:$L$20</c:f>
              <c:numCache>
                <c:formatCode>General</c:formatCode>
                <c:ptCount val="19"/>
                <c:pt idx="0">
                  <c:v>0.10888502067307093</c:v>
                </c:pt>
                <c:pt idx="1">
                  <c:v>7.7085053832324765E-2</c:v>
                </c:pt>
                <c:pt idx="2">
                  <c:v>6.0850079954797527E-2</c:v>
                </c:pt>
                <c:pt idx="3">
                  <c:v>5.2468830394118836E-2</c:v>
                </c:pt>
                <c:pt idx="4">
                  <c:v>4.0355490712752566E-2</c:v>
                </c:pt>
                <c:pt idx="5">
                  <c:v>4.7326549581884564E-2</c:v>
                </c:pt>
                <c:pt idx="6">
                  <c:v>3.9816178970639944E-2</c:v>
                </c:pt>
                <c:pt idx="7">
                  <c:v>3.5568592678757512E-2</c:v>
                </c:pt>
                <c:pt idx="8">
                  <c:v>3.0557905187286596E-2</c:v>
                </c:pt>
                <c:pt idx="9">
                  <c:v>2.7728173651558895E-2</c:v>
                </c:pt>
                <c:pt idx="10">
                  <c:v>1.8379258131347886E-2</c:v>
                </c:pt>
                <c:pt idx="11">
                  <c:v>1.3387925666219342E-2</c:v>
                </c:pt>
                <c:pt idx="12">
                  <c:v>1.1668245792461653E-2</c:v>
                </c:pt>
                <c:pt idx="13">
                  <c:v>1.0190810398567424E-2</c:v>
                </c:pt>
                <c:pt idx="14">
                  <c:v>9.703905930944853E-3</c:v>
                </c:pt>
                <c:pt idx="15">
                  <c:v>9.7406796378438441E-3</c:v>
                </c:pt>
                <c:pt idx="16">
                  <c:v>9.160514898732772E-3</c:v>
                </c:pt>
                <c:pt idx="17">
                  <c:v>9.2936084850575619E-3</c:v>
                </c:pt>
                <c:pt idx="18">
                  <c:v>8.9229810822893194E-3</c:v>
                </c:pt>
              </c:numCache>
            </c:numRef>
          </c:yVal>
          <c:smooth val="1"/>
        </c:ser>
        <c:ser>
          <c:idx val="5"/>
          <c:order val="6"/>
          <c:tx>
            <c:v>SC-distanceSquared</c:v>
          </c:tx>
          <c:xVal>
            <c:numRef>
              <c:f>Sheet1!$A$2:$A$20</c:f>
              <c:numCache>
                <c:formatCode>General</c:formatCode>
                <c:ptCount val="19"/>
                <c:pt idx="0">
                  <c:v>1.0000000000000018E-4</c:v>
                </c:pt>
                <c:pt idx="1">
                  <c:v>2.0000000000000025E-4</c:v>
                </c:pt>
                <c:pt idx="2">
                  <c:v>3.0000000000000052E-4</c:v>
                </c:pt>
                <c:pt idx="3">
                  <c:v>4.0000000000000051E-4</c:v>
                </c:pt>
                <c:pt idx="4">
                  <c:v>5.0000000000000055E-4</c:v>
                </c:pt>
                <c:pt idx="5">
                  <c:v>6.0000000000000103E-4</c:v>
                </c:pt>
                <c:pt idx="6">
                  <c:v>7.0000000000000119E-4</c:v>
                </c:pt>
                <c:pt idx="7">
                  <c:v>8.0000000000000145E-4</c:v>
                </c:pt>
                <c:pt idx="8">
                  <c:v>9.0000000000000182E-4</c:v>
                </c:pt>
                <c:pt idx="9">
                  <c:v>1.0000000000000013E-3</c:v>
                </c:pt>
                <c:pt idx="10">
                  <c:v>2.0000000000000022E-3</c:v>
                </c:pt>
                <c:pt idx="11">
                  <c:v>3.0000000000000044E-3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6.0000000000000079E-3</c:v>
                </c:pt>
                <c:pt idx="15">
                  <c:v>7.000000000000008E-3</c:v>
                </c:pt>
                <c:pt idx="16">
                  <c:v>8.0000000000000106E-3</c:v>
                </c:pt>
                <c:pt idx="17">
                  <c:v>9.0000000000000132E-3</c:v>
                </c:pt>
                <c:pt idx="18">
                  <c:v>1.0000000000000012E-2</c:v>
                </c:pt>
              </c:numCache>
            </c:numRef>
          </c:xVal>
          <c:yVal>
            <c:numRef>
              <c:f>Sheet1!$M$2:$M$20</c:f>
              <c:numCache>
                <c:formatCode>General</c:formatCode>
                <c:ptCount val="19"/>
                <c:pt idx="0">
                  <c:v>0.10844657368861776</c:v>
                </c:pt>
                <c:pt idx="1">
                  <c:v>8.2092432210627397E-2</c:v>
                </c:pt>
                <c:pt idx="2">
                  <c:v>5.9909815122716231E-2</c:v>
                </c:pt>
                <c:pt idx="3">
                  <c:v>5.2185029279094762E-2</c:v>
                </c:pt>
                <c:pt idx="4">
                  <c:v>4.4116345914337891E-2</c:v>
                </c:pt>
                <c:pt idx="5">
                  <c:v>4.6379387329805837E-2</c:v>
                </c:pt>
                <c:pt idx="6">
                  <c:v>3.9230336689309739E-2</c:v>
                </c:pt>
                <c:pt idx="7">
                  <c:v>3.2172101504451718E-2</c:v>
                </c:pt>
                <c:pt idx="8">
                  <c:v>3.0606591446324209E-2</c:v>
                </c:pt>
                <c:pt idx="9">
                  <c:v>3.1325010188170826E-2</c:v>
                </c:pt>
                <c:pt idx="10">
                  <c:v>1.85232700039938E-2</c:v>
                </c:pt>
                <c:pt idx="11">
                  <c:v>1.3029377495328363E-2</c:v>
                </c:pt>
                <c:pt idx="12">
                  <c:v>1.1341243833587067E-2</c:v>
                </c:pt>
                <c:pt idx="13">
                  <c:v>9.1906015948910093E-3</c:v>
                </c:pt>
                <c:pt idx="14">
                  <c:v>8.601472444490289E-3</c:v>
                </c:pt>
                <c:pt idx="15">
                  <c:v>8.2776389640151528E-3</c:v>
                </c:pt>
                <c:pt idx="16">
                  <c:v>7.9500520791348922E-3</c:v>
                </c:pt>
                <c:pt idx="17">
                  <c:v>7.9269314693244785E-3</c:v>
                </c:pt>
                <c:pt idx="18">
                  <c:v>7.7933331186313716E-3</c:v>
                </c:pt>
              </c:numCache>
            </c:numRef>
          </c:yVal>
          <c:smooth val="1"/>
        </c:ser>
        <c:ser>
          <c:idx val="6"/>
          <c:order val="7"/>
          <c:tx>
            <c:v>SC-AL-distance, 100-city</c:v>
          </c:tx>
          <c:dPt>
            <c:idx val="12"/>
            <c:bubble3D val="0"/>
            <c:spPr>
              <a:ln w="44450"/>
            </c:spPr>
          </c:dPt>
          <c:xVal>
            <c:numRef>
              <c:f>Sheet1!$A$2:$A$20</c:f>
              <c:numCache>
                <c:formatCode>General</c:formatCode>
                <c:ptCount val="19"/>
                <c:pt idx="0">
                  <c:v>1.0000000000000018E-4</c:v>
                </c:pt>
                <c:pt idx="1">
                  <c:v>2.0000000000000025E-4</c:v>
                </c:pt>
                <c:pt idx="2">
                  <c:v>3.0000000000000052E-4</c:v>
                </c:pt>
                <c:pt idx="3">
                  <c:v>4.0000000000000051E-4</c:v>
                </c:pt>
                <c:pt idx="4">
                  <c:v>5.0000000000000055E-4</c:v>
                </c:pt>
                <c:pt idx="5">
                  <c:v>6.0000000000000103E-4</c:v>
                </c:pt>
                <c:pt idx="6">
                  <c:v>7.0000000000000119E-4</c:v>
                </c:pt>
                <c:pt idx="7">
                  <c:v>8.0000000000000145E-4</c:v>
                </c:pt>
                <c:pt idx="8">
                  <c:v>9.0000000000000182E-4</c:v>
                </c:pt>
                <c:pt idx="9">
                  <c:v>1.0000000000000013E-3</c:v>
                </c:pt>
                <c:pt idx="10">
                  <c:v>2.0000000000000022E-3</c:v>
                </c:pt>
                <c:pt idx="11">
                  <c:v>3.0000000000000044E-3</c:v>
                </c:pt>
                <c:pt idx="12">
                  <c:v>4.0000000000000044E-3</c:v>
                </c:pt>
                <c:pt idx="13">
                  <c:v>5.0000000000000044E-3</c:v>
                </c:pt>
                <c:pt idx="14">
                  <c:v>6.0000000000000079E-3</c:v>
                </c:pt>
                <c:pt idx="15">
                  <c:v>7.000000000000008E-3</c:v>
                </c:pt>
                <c:pt idx="16">
                  <c:v>8.0000000000000106E-3</c:v>
                </c:pt>
                <c:pt idx="17">
                  <c:v>9.0000000000000132E-3</c:v>
                </c:pt>
                <c:pt idx="18">
                  <c:v>1.0000000000000012E-2</c:v>
                </c:pt>
              </c:numCache>
            </c:numRef>
          </c:xVal>
          <c:yVal>
            <c:numRef>
              <c:f>Sheet1!$N$2:$N$20</c:f>
              <c:numCache>
                <c:formatCode>General</c:formatCode>
                <c:ptCount val="19"/>
                <c:pt idx="0">
                  <c:v>7.8706205467673193E-2</c:v>
                </c:pt>
                <c:pt idx="1">
                  <c:v>6.0481860793578264E-2</c:v>
                </c:pt>
                <c:pt idx="2">
                  <c:v>5.2623529080635126E-2</c:v>
                </c:pt>
                <c:pt idx="3">
                  <c:v>4.6435756804652673E-2</c:v>
                </c:pt>
                <c:pt idx="4">
                  <c:v>3.9390181876237544E-2</c:v>
                </c:pt>
                <c:pt idx="5">
                  <c:v>3.9804350435555219E-2</c:v>
                </c:pt>
                <c:pt idx="6">
                  <c:v>3.268532663464007E-2</c:v>
                </c:pt>
                <c:pt idx="7">
                  <c:v>2.8326178605344181E-2</c:v>
                </c:pt>
                <c:pt idx="8">
                  <c:v>2.614958702276933E-2</c:v>
                </c:pt>
                <c:pt idx="9">
                  <c:v>2.4585176301632629E-2</c:v>
                </c:pt>
                <c:pt idx="10">
                  <c:v>1.2516584999302069E-2</c:v>
                </c:pt>
                <c:pt idx="11">
                  <c:v>9.1188606853526213E-3</c:v>
                </c:pt>
                <c:pt idx="12">
                  <c:v>7.2624361927622928E-3</c:v>
                </c:pt>
                <c:pt idx="13">
                  <c:v>7.4010254378127161E-3</c:v>
                </c:pt>
                <c:pt idx="14">
                  <c:v>7.3352109137755717E-3</c:v>
                </c:pt>
                <c:pt idx="15">
                  <c:v>7.2939840731389973E-3</c:v>
                </c:pt>
                <c:pt idx="16">
                  <c:v>7.5823363264016647E-3</c:v>
                </c:pt>
                <c:pt idx="17">
                  <c:v>7.3272000342611181E-3</c:v>
                </c:pt>
                <c:pt idx="18">
                  <c:v>7.3439440509016742E-3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831104"/>
        <c:axId val="154841088"/>
      </c:scatterChart>
      <c:valAx>
        <c:axId val="154831104"/>
        <c:scaling>
          <c:orientation val="minMax"/>
          <c:max val="1.0000000000000014E-2"/>
        </c:scaling>
        <c:delete val="0"/>
        <c:axPos val="b"/>
        <c:numFmt formatCode="General" sourceLinked="1"/>
        <c:majorTickMark val="out"/>
        <c:minorTickMark val="none"/>
        <c:tickLblPos val="nextTo"/>
        <c:crossAx val="154841088"/>
        <c:crosses val="autoZero"/>
        <c:crossBetween val="midCat"/>
      </c:valAx>
      <c:valAx>
        <c:axId val="1548410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483110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PS</a:t>
            </a:r>
            <a:r>
              <a:rPr lang="en-US" baseline="0"/>
              <a:t> Map approximation accuracy for Knapsack, max weight 400, using SC+AL with alpha of 0.2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polling feasibility check</c:v>
          </c:tx>
          <c:marker>
            <c:symbol val="none"/>
          </c:marker>
          <c:xVal>
            <c:numRef>
              <c:f>Sheet1!$A$2:$A$37</c:f>
              <c:numCache>
                <c:formatCode>General</c:formatCode>
                <c:ptCount val="36"/>
                <c:pt idx="0">
                  <c:v>1E-4</c:v>
                </c:pt>
                <c:pt idx="1">
                  <c:v>2.0000000000000001E-4</c:v>
                </c:pt>
                <c:pt idx="2">
                  <c:v>3.0000000000000003E-4</c:v>
                </c:pt>
                <c:pt idx="3">
                  <c:v>4.0000000000000002E-4</c:v>
                </c:pt>
                <c:pt idx="4">
                  <c:v>5.0000000000000001E-4</c:v>
                </c:pt>
                <c:pt idx="5">
                  <c:v>6.0000000000000006E-4</c:v>
                </c:pt>
                <c:pt idx="6">
                  <c:v>7.000000000000001E-4</c:v>
                </c:pt>
                <c:pt idx="7">
                  <c:v>8.0000000000000015E-4</c:v>
                </c:pt>
                <c:pt idx="8">
                  <c:v>9.0000000000000019E-4</c:v>
                </c:pt>
                <c:pt idx="9">
                  <c:v>1.0000000000000002E-3</c:v>
                </c:pt>
                <c:pt idx="10">
                  <c:v>2E-3</c:v>
                </c:pt>
                <c:pt idx="11">
                  <c:v>3.0000000000000001E-3</c:v>
                </c:pt>
                <c:pt idx="12">
                  <c:v>4.0000000000000001E-3</c:v>
                </c:pt>
                <c:pt idx="13">
                  <c:v>5.0000000000000001E-3</c:v>
                </c:pt>
                <c:pt idx="14">
                  <c:v>6.0000000000000001E-3</c:v>
                </c:pt>
                <c:pt idx="15">
                  <c:v>7.0000000000000001E-3</c:v>
                </c:pt>
                <c:pt idx="16">
                  <c:v>8.0000000000000002E-3</c:v>
                </c:pt>
                <c:pt idx="17">
                  <c:v>9.0000000000000011E-3</c:v>
                </c:pt>
                <c:pt idx="18">
                  <c:v>1.0000000000000002E-2</c:v>
                </c:pt>
                <c:pt idx="19">
                  <c:v>0.02</c:v>
                </c:pt>
                <c:pt idx="20">
                  <c:v>0.03</c:v>
                </c:pt>
                <c:pt idx="21">
                  <c:v>0.04</c:v>
                </c:pt>
                <c:pt idx="22">
                  <c:v>0.05</c:v>
                </c:pt>
                <c:pt idx="23">
                  <c:v>6.0000000000000005E-2</c:v>
                </c:pt>
                <c:pt idx="24">
                  <c:v>7.0000000000000007E-2</c:v>
                </c:pt>
                <c:pt idx="25">
                  <c:v>0.08</c:v>
                </c:pt>
                <c:pt idx="26">
                  <c:v>0.09</c:v>
                </c:pt>
                <c:pt idx="27">
                  <c:v>9.9999999999999992E-2</c:v>
                </c:pt>
                <c:pt idx="28">
                  <c:v>0.2</c:v>
                </c:pt>
                <c:pt idx="29">
                  <c:v>0.30000000000000004</c:v>
                </c:pt>
                <c:pt idx="30">
                  <c:v>0.4</c:v>
                </c:pt>
                <c:pt idx="31">
                  <c:v>0.5</c:v>
                </c:pt>
                <c:pt idx="32">
                  <c:v>0.6</c:v>
                </c:pt>
                <c:pt idx="33">
                  <c:v>0.7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Sheet1!$C$2:$C$37</c:f>
              <c:numCache>
                <c:formatCode>General</c:formatCode>
                <c:ptCount val="36"/>
                <c:pt idx="0">
                  <c:v>0.95907445198190522</c:v>
                </c:pt>
                <c:pt idx="1">
                  <c:v>6.250075225749439E-3</c:v>
                </c:pt>
                <c:pt idx="2">
                  <c:v>0.69949420576490406</c:v>
                </c:pt>
                <c:pt idx="3">
                  <c:v>0.56012951129349609</c:v>
                </c:pt>
                <c:pt idx="4">
                  <c:v>0.32198455224788763</c:v>
                </c:pt>
                <c:pt idx="5">
                  <c:v>0.35275832535084106</c:v>
                </c:pt>
                <c:pt idx="6">
                  <c:v>0.27946113617125984</c:v>
                </c:pt>
                <c:pt idx="7">
                  <c:v>0.23985639426132965</c:v>
                </c:pt>
                <c:pt idx="8">
                  <c:v>0.34722402657863383</c:v>
                </c:pt>
                <c:pt idx="9">
                  <c:v>0.22939933983218408</c:v>
                </c:pt>
                <c:pt idx="10">
                  <c:v>0.11613701572178339</c:v>
                </c:pt>
                <c:pt idx="11">
                  <c:v>0.12040204889069059</c:v>
                </c:pt>
                <c:pt idx="12">
                  <c:v>7.1145958098543294E-2</c:v>
                </c:pt>
                <c:pt idx="13">
                  <c:v>2.2767787825457162E-2</c:v>
                </c:pt>
                <c:pt idx="14">
                  <c:v>1.9517183148842795E-3</c:v>
                </c:pt>
                <c:pt idx="15">
                  <c:v>1.7980956031936873E-3</c:v>
                </c:pt>
                <c:pt idx="16">
                  <c:v>1.8883992799097078E-3</c:v>
                </c:pt>
                <c:pt idx="17">
                  <c:v>1.8274054250353225E-3</c:v>
                </c:pt>
                <c:pt idx="18">
                  <c:v>1.7937171865603028E-3</c:v>
                </c:pt>
                <c:pt idx="19">
                  <c:v>1.7819451937486931E-3</c:v>
                </c:pt>
                <c:pt idx="20">
                  <c:v>1.9421550142198099E-3</c:v>
                </c:pt>
                <c:pt idx="21">
                  <c:v>2.0831954317334306E-3</c:v>
                </c:pt>
                <c:pt idx="22">
                  <c:v>2.0315309159308153E-3</c:v>
                </c:pt>
                <c:pt idx="23">
                  <c:v>2.0979266463262394E-3</c:v>
                </c:pt>
                <c:pt idx="24">
                  <c:v>2.1860805566407291E-3</c:v>
                </c:pt>
                <c:pt idx="25">
                  <c:v>2.3621134511280797E-3</c:v>
                </c:pt>
                <c:pt idx="26">
                  <c:v>2.3292052103006168E-3</c:v>
                </c:pt>
                <c:pt idx="27">
                  <c:v>2.378947359571411E-3</c:v>
                </c:pt>
                <c:pt idx="28">
                  <c:v>2.976171187200072E-3</c:v>
                </c:pt>
                <c:pt idx="29">
                  <c:v>3.0566619327801968E-3</c:v>
                </c:pt>
                <c:pt idx="30">
                  <c:v>3.265356538498508E-3</c:v>
                </c:pt>
                <c:pt idx="31">
                  <c:v>3.2430669524679359E-3</c:v>
                </c:pt>
                <c:pt idx="32">
                  <c:v>3.1623816296043896E-3</c:v>
                </c:pt>
                <c:pt idx="33">
                  <c:v>3.1659701896392571E-3</c:v>
                </c:pt>
                <c:pt idx="34">
                  <c:v>3.1596322297571923E-3</c:v>
                </c:pt>
                <c:pt idx="35">
                  <c:v>3.1459802834817147E-3</c:v>
                </c:pt>
              </c:numCache>
            </c:numRef>
          </c:yVal>
          <c:smooth val="0"/>
        </c:ser>
        <c:ser>
          <c:idx val="1"/>
          <c:order val="1"/>
          <c:tx>
            <c:v>evaluation feas check</c:v>
          </c:tx>
          <c:marker>
            <c:symbol val="none"/>
          </c:marker>
          <c:xVal>
            <c:numRef>
              <c:f>Sheet1!$A$2:$A$37</c:f>
              <c:numCache>
                <c:formatCode>General</c:formatCode>
                <c:ptCount val="36"/>
                <c:pt idx="0">
                  <c:v>1E-4</c:v>
                </c:pt>
                <c:pt idx="1">
                  <c:v>2.0000000000000001E-4</c:v>
                </c:pt>
                <c:pt idx="2">
                  <c:v>3.0000000000000003E-4</c:v>
                </c:pt>
                <c:pt idx="3">
                  <c:v>4.0000000000000002E-4</c:v>
                </c:pt>
                <c:pt idx="4">
                  <c:v>5.0000000000000001E-4</c:v>
                </c:pt>
                <c:pt idx="5">
                  <c:v>6.0000000000000006E-4</c:v>
                </c:pt>
                <c:pt idx="6">
                  <c:v>7.000000000000001E-4</c:v>
                </c:pt>
                <c:pt idx="7">
                  <c:v>8.0000000000000015E-4</c:v>
                </c:pt>
                <c:pt idx="8">
                  <c:v>9.0000000000000019E-4</c:v>
                </c:pt>
                <c:pt idx="9">
                  <c:v>1.0000000000000002E-3</c:v>
                </c:pt>
                <c:pt idx="10">
                  <c:v>2E-3</c:v>
                </c:pt>
                <c:pt idx="11">
                  <c:v>3.0000000000000001E-3</c:v>
                </c:pt>
                <c:pt idx="12">
                  <c:v>4.0000000000000001E-3</c:v>
                </c:pt>
                <c:pt idx="13">
                  <c:v>5.0000000000000001E-3</c:v>
                </c:pt>
                <c:pt idx="14">
                  <c:v>6.0000000000000001E-3</c:v>
                </c:pt>
                <c:pt idx="15">
                  <c:v>7.0000000000000001E-3</c:v>
                </c:pt>
                <c:pt idx="16">
                  <c:v>8.0000000000000002E-3</c:v>
                </c:pt>
                <c:pt idx="17">
                  <c:v>9.0000000000000011E-3</c:v>
                </c:pt>
                <c:pt idx="18">
                  <c:v>1.0000000000000002E-2</c:v>
                </c:pt>
                <c:pt idx="19">
                  <c:v>0.02</c:v>
                </c:pt>
                <c:pt idx="20">
                  <c:v>0.03</c:v>
                </c:pt>
                <c:pt idx="21">
                  <c:v>0.04</c:v>
                </c:pt>
                <c:pt idx="22">
                  <c:v>0.05</c:v>
                </c:pt>
                <c:pt idx="23">
                  <c:v>6.0000000000000005E-2</c:v>
                </c:pt>
                <c:pt idx="24">
                  <c:v>7.0000000000000007E-2</c:v>
                </c:pt>
                <c:pt idx="25">
                  <c:v>0.08</c:v>
                </c:pt>
                <c:pt idx="26">
                  <c:v>0.09</c:v>
                </c:pt>
                <c:pt idx="27">
                  <c:v>9.9999999999999992E-2</c:v>
                </c:pt>
                <c:pt idx="28">
                  <c:v>0.2</c:v>
                </c:pt>
                <c:pt idx="29">
                  <c:v>0.30000000000000004</c:v>
                </c:pt>
                <c:pt idx="30">
                  <c:v>0.4</c:v>
                </c:pt>
                <c:pt idx="31">
                  <c:v>0.5</c:v>
                </c:pt>
                <c:pt idx="32">
                  <c:v>0.6</c:v>
                </c:pt>
                <c:pt idx="33">
                  <c:v>0.7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Sheet1!$F$2:$F$37</c:f>
              <c:numCache>
                <c:formatCode>General</c:formatCode>
                <c:ptCount val="36"/>
                <c:pt idx="0">
                  <c:v>0.95907445199999997</c:v>
                </c:pt>
                <c:pt idx="1">
                  <c:v>4.5326372999999996E-2</c:v>
                </c:pt>
                <c:pt idx="2">
                  <c:v>0.59254355800000003</c:v>
                </c:pt>
                <c:pt idx="3">
                  <c:v>0.50782580799999988</c:v>
                </c:pt>
                <c:pt idx="4">
                  <c:v>0.46348260549999998</c:v>
                </c:pt>
                <c:pt idx="5">
                  <c:v>0.30880903160000001</c:v>
                </c:pt>
                <c:pt idx="6">
                  <c:v>0.27125211399999999</c:v>
                </c:pt>
                <c:pt idx="7">
                  <c:v>0.27533815080000001</c:v>
                </c:pt>
                <c:pt idx="8">
                  <c:v>0.21836927690000002</c:v>
                </c:pt>
                <c:pt idx="9">
                  <c:v>0.2218144363</c:v>
                </c:pt>
                <c:pt idx="10">
                  <c:v>0.1678239618</c:v>
                </c:pt>
                <c:pt idx="11">
                  <c:v>0.13960838790000002</c:v>
                </c:pt>
                <c:pt idx="12">
                  <c:v>0.1131561182</c:v>
                </c:pt>
                <c:pt idx="13">
                  <c:v>0.10969821449999999</c:v>
                </c:pt>
                <c:pt idx="14">
                  <c:v>0.1051227924</c:v>
                </c:pt>
                <c:pt idx="15">
                  <c:v>9.5553101499999987E-2</c:v>
                </c:pt>
                <c:pt idx="16">
                  <c:v>0.10233022160000001</c:v>
                </c:pt>
                <c:pt idx="17">
                  <c:v>0.10272524400000001</c:v>
                </c:pt>
                <c:pt idx="18">
                  <c:v>0.10302865560068915</c:v>
                </c:pt>
                <c:pt idx="19">
                  <c:v>0.12718129455874053</c:v>
                </c:pt>
                <c:pt idx="20">
                  <c:v>0.13025029767318388</c:v>
                </c:pt>
                <c:pt idx="21">
                  <c:v>0.1477988168426454</c:v>
                </c:pt>
                <c:pt idx="22">
                  <c:v>0.1612383246071219</c:v>
                </c:pt>
                <c:pt idx="23">
                  <c:v>0.17098842851462021</c:v>
                </c:pt>
                <c:pt idx="24">
                  <c:v>0.17450998977665672</c:v>
                </c:pt>
                <c:pt idx="25">
                  <c:v>0.17701513047304851</c:v>
                </c:pt>
                <c:pt idx="26">
                  <c:v>0.17628482366526191</c:v>
                </c:pt>
                <c:pt idx="27">
                  <c:v>0.18747643982655959</c:v>
                </c:pt>
                <c:pt idx="28">
                  <c:v>0.20035813877165101</c:v>
                </c:pt>
                <c:pt idx="29">
                  <c:v>0.18968161208031578</c:v>
                </c:pt>
                <c:pt idx="30">
                  <c:v>0.18550337155226559</c:v>
                </c:pt>
                <c:pt idx="31">
                  <c:v>0.1806352884237746</c:v>
                </c:pt>
                <c:pt idx="32">
                  <c:v>0.17804526565743248</c:v>
                </c:pt>
                <c:pt idx="33">
                  <c:v>0.16830299479298549</c:v>
                </c:pt>
                <c:pt idx="34">
                  <c:v>0.16867421294366799</c:v>
                </c:pt>
                <c:pt idx="35">
                  <c:v>0.16442472607004688</c:v>
                </c:pt>
              </c:numCache>
            </c:numRef>
          </c:yVal>
          <c:smooth val="0"/>
        </c:ser>
        <c:ser>
          <c:idx val="2"/>
          <c:order val="2"/>
          <c:tx>
            <c:v>no feasibility check</c:v>
          </c:tx>
          <c:marker>
            <c:symbol val="none"/>
          </c:marker>
          <c:xVal>
            <c:numRef>
              <c:f>Sheet1!$A$2:$A$37</c:f>
              <c:numCache>
                <c:formatCode>General</c:formatCode>
                <c:ptCount val="36"/>
                <c:pt idx="0">
                  <c:v>1E-4</c:v>
                </c:pt>
                <c:pt idx="1">
                  <c:v>2.0000000000000001E-4</c:v>
                </c:pt>
                <c:pt idx="2">
                  <c:v>3.0000000000000003E-4</c:v>
                </c:pt>
                <c:pt idx="3">
                  <c:v>4.0000000000000002E-4</c:v>
                </c:pt>
                <c:pt idx="4">
                  <c:v>5.0000000000000001E-4</c:v>
                </c:pt>
                <c:pt idx="5">
                  <c:v>6.0000000000000006E-4</c:v>
                </c:pt>
                <c:pt idx="6">
                  <c:v>7.000000000000001E-4</c:v>
                </c:pt>
                <c:pt idx="7">
                  <c:v>8.0000000000000015E-4</c:v>
                </c:pt>
                <c:pt idx="8">
                  <c:v>9.0000000000000019E-4</c:v>
                </c:pt>
                <c:pt idx="9">
                  <c:v>1.0000000000000002E-3</c:v>
                </c:pt>
                <c:pt idx="10">
                  <c:v>2E-3</c:v>
                </c:pt>
                <c:pt idx="11">
                  <c:v>3.0000000000000001E-3</c:v>
                </c:pt>
                <c:pt idx="12">
                  <c:v>4.0000000000000001E-3</c:v>
                </c:pt>
                <c:pt idx="13">
                  <c:v>5.0000000000000001E-3</c:v>
                </c:pt>
                <c:pt idx="14">
                  <c:v>6.0000000000000001E-3</c:v>
                </c:pt>
                <c:pt idx="15">
                  <c:v>7.0000000000000001E-3</c:v>
                </c:pt>
                <c:pt idx="16">
                  <c:v>8.0000000000000002E-3</c:v>
                </c:pt>
                <c:pt idx="17">
                  <c:v>9.0000000000000011E-3</c:v>
                </c:pt>
                <c:pt idx="18">
                  <c:v>1.0000000000000002E-2</c:v>
                </c:pt>
                <c:pt idx="19">
                  <c:v>0.02</c:v>
                </c:pt>
                <c:pt idx="20">
                  <c:v>0.03</c:v>
                </c:pt>
                <c:pt idx="21">
                  <c:v>0.04</c:v>
                </c:pt>
                <c:pt idx="22">
                  <c:v>0.05</c:v>
                </c:pt>
                <c:pt idx="23">
                  <c:v>6.0000000000000005E-2</c:v>
                </c:pt>
                <c:pt idx="24">
                  <c:v>7.0000000000000007E-2</c:v>
                </c:pt>
                <c:pt idx="25">
                  <c:v>0.08</c:v>
                </c:pt>
                <c:pt idx="26">
                  <c:v>0.09</c:v>
                </c:pt>
                <c:pt idx="27">
                  <c:v>9.9999999999999992E-2</c:v>
                </c:pt>
                <c:pt idx="28">
                  <c:v>0.2</c:v>
                </c:pt>
                <c:pt idx="29">
                  <c:v>0.30000000000000004</c:v>
                </c:pt>
                <c:pt idx="30">
                  <c:v>0.4</c:v>
                </c:pt>
                <c:pt idx="31">
                  <c:v>0.5</c:v>
                </c:pt>
                <c:pt idx="32">
                  <c:v>0.6</c:v>
                </c:pt>
                <c:pt idx="33">
                  <c:v>0.7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Sheet1!$I$2:$I$37</c:f>
              <c:numCache>
                <c:formatCode>General</c:formatCode>
                <c:ptCount val="36"/>
                <c:pt idx="0">
                  <c:v>4.0819159000000001E-2</c:v>
                </c:pt>
                <c:pt idx="1">
                  <c:v>5.1067420000000001E-3</c:v>
                </c:pt>
                <c:pt idx="2">
                  <c:v>2.9517285000000001E-2</c:v>
                </c:pt>
                <c:pt idx="3">
                  <c:v>2.6717187999999999E-2</c:v>
                </c:pt>
                <c:pt idx="4">
                  <c:v>1.2433501E-2</c:v>
                </c:pt>
                <c:pt idx="5">
                  <c:v>1.6192192000000001E-2</c:v>
                </c:pt>
                <c:pt idx="6">
                  <c:v>1.3084563E-2</c:v>
                </c:pt>
                <c:pt idx="7">
                  <c:v>1.4978032E-2</c:v>
                </c:pt>
                <c:pt idx="8">
                  <c:v>1.3845046E-2</c:v>
                </c:pt>
                <c:pt idx="9">
                  <c:v>1.0181541000000001E-2</c:v>
                </c:pt>
                <c:pt idx="10">
                  <c:v>7.1308760000000004E-3</c:v>
                </c:pt>
                <c:pt idx="11">
                  <c:v>5.2816440000000003E-3</c:v>
                </c:pt>
                <c:pt idx="12">
                  <c:v>3.0156900000000001E-3</c:v>
                </c:pt>
                <c:pt idx="13">
                  <c:v>2.4533390000000001E-3</c:v>
                </c:pt>
                <c:pt idx="14">
                  <c:v>2.5515360000000001E-3</c:v>
                </c:pt>
                <c:pt idx="15">
                  <c:v>2.5612999999999999E-3</c:v>
                </c:pt>
                <c:pt idx="16">
                  <c:v>2.4134590000000002E-3</c:v>
                </c:pt>
                <c:pt idx="17">
                  <c:v>2.5290880000000001E-3</c:v>
                </c:pt>
                <c:pt idx="18">
                  <c:v>2.4640450000000002E-3</c:v>
                </c:pt>
                <c:pt idx="19">
                  <c:v>2.605904E-3</c:v>
                </c:pt>
                <c:pt idx="20">
                  <c:v>2.8757740000000002E-3</c:v>
                </c:pt>
                <c:pt idx="21">
                  <c:v>3.0789929999999999E-3</c:v>
                </c:pt>
                <c:pt idx="22">
                  <c:v>3.151844E-3</c:v>
                </c:pt>
                <c:pt idx="23">
                  <c:v>3.2338559999999998E-3</c:v>
                </c:pt>
                <c:pt idx="24">
                  <c:v>3.3594440000000001E-3</c:v>
                </c:pt>
                <c:pt idx="25">
                  <c:v>3.5336220000000002E-3</c:v>
                </c:pt>
                <c:pt idx="26">
                  <c:v>3.5617909999999999E-3</c:v>
                </c:pt>
                <c:pt idx="27">
                  <c:v>3.6635729999999998E-3</c:v>
                </c:pt>
                <c:pt idx="28">
                  <c:v>4.1869790000000004E-3</c:v>
                </c:pt>
                <c:pt idx="29">
                  <c:v>4.4349100000000002E-3</c:v>
                </c:pt>
                <c:pt idx="30">
                  <c:v>4.5633990000000001E-3</c:v>
                </c:pt>
                <c:pt idx="31">
                  <c:v>4.5624589999999996E-3</c:v>
                </c:pt>
                <c:pt idx="32">
                  <c:v>4.49643E-3</c:v>
                </c:pt>
                <c:pt idx="33">
                  <c:v>4.4834250000000001E-3</c:v>
                </c:pt>
                <c:pt idx="34">
                  <c:v>4.5005280000000002E-3</c:v>
                </c:pt>
                <c:pt idx="35">
                  <c:v>4.4365799999999999E-3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144576"/>
        <c:axId val="155146496"/>
      </c:scatterChart>
      <c:valAx>
        <c:axId val="1551445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rate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5146496"/>
        <c:crosses val="autoZero"/>
        <c:crossBetween val="midCat"/>
      </c:valAx>
      <c:valAx>
        <c:axId val="155146496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fraction of utility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514457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PS</a:t>
            </a:r>
            <a:r>
              <a:rPr lang="en-US" baseline="0"/>
              <a:t> Map approximation accuracy for Knapsack, max weight 400, using SC+AL with alpha of 0.2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polling feasibility check</c:v>
          </c:tx>
          <c:marker>
            <c:symbol val="none"/>
          </c:marker>
          <c:xVal>
            <c:numRef>
              <c:f>Sheet1!$A$2:$A$37</c:f>
              <c:numCache>
                <c:formatCode>General</c:formatCode>
                <c:ptCount val="36"/>
                <c:pt idx="0">
                  <c:v>1E-4</c:v>
                </c:pt>
                <c:pt idx="1">
                  <c:v>2.0000000000000001E-4</c:v>
                </c:pt>
                <c:pt idx="2">
                  <c:v>3.0000000000000003E-4</c:v>
                </c:pt>
                <c:pt idx="3">
                  <c:v>4.0000000000000002E-4</c:v>
                </c:pt>
                <c:pt idx="4">
                  <c:v>5.0000000000000001E-4</c:v>
                </c:pt>
                <c:pt idx="5">
                  <c:v>6.0000000000000006E-4</c:v>
                </c:pt>
                <c:pt idx="6">
                  <c:v>7.000000000000001E-4</c:v>
                </c:pt>
                <c:pt idx="7">
                  <c:v>8.0000000000000015E-4</c:v>
                </c:pt>
                <c:pt idx="8">
                  <c:v>9.0000000000000019E-4</c:v>
                </c:pt>
                <c:pt idx="9">
                  <c:v>1.0000000000000002E-3</c:v>
                </c:pt>
                <c:pt idx="10">
                  <c:v>2E-3</c:v>
                </c:pt>
                <c:pt idx="11">
                  <c:v>3.0000000000000001E-3</c:v>
                </c:pt>
                <c:pt idx="12">
                  <c:v>4.0000000000000001E-3</c:v>
                </c:pt>
                <c:pt idx="13">
                  <c:v>5.0000000000000001E-3</c:v>
                </c:pt>
                <c:pt idx="14">
                  <c:v>6.0000000000000001E-3</c:v>
                </c:pt>
                <c:pt idx="15">
                  <c:v>7.0000000000000001E-3</c:v>
                </c:pt>
                <c:pt idx="16">
                  <c:v>8.0000000000000002E-3</c:v>
                </c:pt>
                <c:pt idx="17">
                  <c:v>9.0000000000000011E-3</c:v>
                </c:pt>
                <c:pt idx="18">
                  <c:v>1.0000000000000002E-2</c:v>
                </c:pt>
                <c:pt idx="19">
                  <c:v>0.02</c:v>
                </c:pt>
                <c:pt idx="20">
                  <c:v>0.03</c:v>
                </c:pt>
                <c:pt idx="21">
                  <c:v>0.04</c:v>
                </c:pt>
                <c:pt idx="22">
                  <c:v>0.05</c:v>
                </c:pt>
                <c:pt idx="23">
                  <c:v>6.0000000000000005E-2</c:v>
                </c:pt>
                <c:pt idx="24">
                  <c:v>7.0000000000000007E-2</c:v>
                </c:pt>
                <c:pt idx="25">
                  <c:v>0.08</c:v>
                </c:pt>
                <c:pt idx="26">
                  <c:v>0.09</c:v>
                </c:pt>
                <c:pt idx="27">
                  <c:v>9.9999999999999992E-2</c:v>
                </c:pt>
                <c:pt idx="28">
                  <c:v>0.2</c:v>
                </c:pt>
                <c:pt idx="29">
                  <c:v>0.30000000000000004</c:v>
                </c:pt>
                <c:pt idx="30">
                  <c:v>0.4</c:v>
                </c:pt>
                <c:pt idx="31">
                  <c:v>0.5</c:v>
                </c:pt>
                <c:pt idx="32">
                  <c:v>0.6</c:v>
                </c:pt>
                <c:pt idx="33">
                  <c:v>0.7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Sheet1!$C$2:$C$37</c:f>
              <c:numCache>
                <c:formatCode>General</c:formatCode>
                <c:ptCount val="36"/>
                <c:pt idx="0">
                  <c:v>0.95907445198190522</c:v>
                </c:pt>
                <c:pt idx="1">
                  <c:v>6.250075225749439E-3</c:v>
                </c:pt>
                <c:pt idx="2">
                  <c:v>0.69949420576490406</c:v>
                </c:pt>
                <c:pt idx="3">
                  <c:v>0.56012951129349609</c:v>
                </c:pt>
                <c:pt idx="4">
                  <c:v>0.32198455224788763</c:v>
                </c:pt>
                <c:pt idx="5">
                  <c:v>0.35275832535084106</c:v>
                </c:pt>
                <c:pt idx="6">
                  <c:v>0.27946113617125984</c:v>
                </c:pt>
                <c:pt idx="7">
                  <c:v>0.23985639426132965</c:v>
                </c:pt>
                <c:pt idx="8">
                  <c:v>0.34722402657863383</c:v>
                </c:pt>
                <c:pt idx="9">
                  <c:v>0.22939933983218408</c:v>
                </c:pt>
                <c:pt idx="10">
                  <c:v>0.11613701572178339</c:v>
                </c:pt>
                <c:pt idx="11">
                  <c:v>0.12040204889069059</c:v>
                </c:pt>
                <c:pt idx="12">
                  <c:v>7.1145958098543294E-2</c:v>
                </c:pt>
                <c:pt idx="13">
                  <c:v>2.2767787825457162E-2</c:v>
                </c:pt>
                <c:pt idx="14">
                  <c:v>1.9517183148842795E-3</c:v>
                </c:pt>
                <c:pt idx="15">
                  <c:v>1.7980956031936873E-3</c:v>
                </c:pt>
                <c:pt idx="16">
                  <c:v>1.8883992799097078E-3</c:v>
                </c:pt>
                <c:pt idx="17">
                  <c:v>1.8274054250353225E-3</c:v>
                </c:pt>
                <c:pt idx="18">
                  <c:v>1.7937171865603028E-3</c:v>
                </c:pt>
                <c:pt idx="19">
                  <c:v>1.7819451937486931E-3</c:v>
                </c:pt>
                <c:pt idx="20">
                  <c:v>1.9421550142198099E-3</c:v>
                </c:pt>
                <c:pt idx="21">
                  <c:v>2.0831954317334306E-3</c:v>
                </c:pt>
                <c:pt idx="22">
                  <c:v>2.0315309159308153E-3</c:v>
                </c:pt>
                <c:pt idx="23">
                  <c:v>2.0979266463262394E-3</c:v>
                </c:pt>
                <c:pt idx="24">
                  <c:v>2.1860805566407291E-3</c:v>
                </c:pt>
                <c:pt idx="25">
                  <c:v>2.3621134511280797E-3</c:v>
                </c:pt>
                <c:pt idx="26">
                  <c:v>2.3292052103006168E-3</c:v>
                </c:pt>
                <c:pt idx="27">
                  <c:v>2.378947359571411E-3</c:v>
                </c:pt>
                <c:pt idx="28">
                  <c:v>2.976171187200072E-3</c:v>
                </c:pt>
                <c:pt idx="29">
                  <c:v>3.0566619327801968E-3</c:v>
                </c:pt>
                <c:pt idx="30">
                  <c:v>3.265356538498508E-3</c:v>
                </c:pt>
                <c:pt idx="31">
                  <c:v>3.2430669524679359E-3</c:v>
                </c:pt>
                <c:pt idx="32">
                  <c:v>3.1623816296043896E-3</c:v>
                </c:pt>
                <c:pt idx="33">
                  <c:v>3.1659701896392571E-3</c:v>
                </c:pt>
                <c:pt idx="34">
                  <c:v>3.1596322297571923E-3</c:v>
                </c:pt>
                <c:pt idx="35">
                  <c:v>3.1459802834817147E-3</c:v>
                </c:pt>
              </c:numCache>
            </c:numRef>
          </c:yVal>
          <c:smooth val="0"/>
        </c:ser>
        <c:ser>
          <c:idx val="1"/>
          <c:order val="1"/>
          <c:tx>
            <c:v>evaluation feas check</c:v>
          </c:tx>
          <c:marker>
            <c:symbol val="none"/>
          </c:marker>
          <c:xVal>
            <c:numRef>
              <c:f>Sheet1!$A$2:$A$37</c:f>
              <c:numCache>
                <c:formatCode>General</c:formatCode>
                <c:ptCount val="36"/>
                <c:pt idx="0">
                  <c:v>1E-4</c:v>
                </c:pt>
                <c:pt idx="1">
                  <c:v>2.0000000000000001E-4</c:v>
                </c:pt>
                <c:pt idx="2">
                  <c:v>3.0000000000000003E-4</c:v>
                </c:pt>
                <c:pt idx="3">
                  <c:v>4.0000000000000002E-4</c:v>
                </c:pt>
                <c:pt idx="4">
                  <c:v>5.0000000000000001E-4</c:v>
                </c:pt>
                <c:pt idx="5">
                  <c:v>6.0000000000000006E-4</c:v>
                </c:pt>
                <c:pt idx="6">
                  <c:v>7.000000000000001E-4</c:v>
                </c:pt>
                <c:pt idx="7">
                  <c:v>8.0000000000000015E-4</c:v>
                </c:pt>
                <c:pt idx="8">
                  <c:v>9.0000000000000019E-4</c:v>
                </c:pt>
                <c:pt idx="9">
                  <c:v>1.0000000000000002E-3</c:v>
                </c:pt>
                <c:pt idx="10">
                  <c:v>2E-3</c:v>
                </c:pt>
                <c:pt idx="11">
                  <c:v>3.0000000000000001E-3</c:v>
                </c:pt>
                <c:pt idx="12">
                  <c:v>4.0000000000000001E-3</c:v>
                </c:pt>
                <c:pt idx="13">
                  <c:v>5.0000000000000001E-3</c:v>
                </c:pt>
                <c:pt idx="14">
                  <c:v>6.0000000000000001E-3</c:v>
                </c:pt>
                <c:pt idx="15">
                  <c:v>7.0000000000000001E-3</c:v>
                </c:pt>
                <c:pt idx="16">
                  <c:v>8.0000000000000002E-3</c:v>
                </c:pt>
                <c:pt idx="17">
                  <c:v>9.0000000000000011E-3</c:v>
                </c:pt>
                <c:pt idx="18">
                  <c:v>1.0000000000000002E-2</c:v>
                </c:pt>
                <c:pt idx="19">
                  <c:v>0.02</c:v>
                </c:pt>
                <c:pt idx="20">
                  <c:v>0.03</c:v>
                </c:pt>
                <c:pt idx="21">
                  <c:v>0.04</c:v>
                </c:pt>
                <c:pt idx="22">
                  <c:v>0.05</c:v>
                </c:pt>
                <c:pt idx="23">
                  <c:v>6.0000000000000005E-2</c:v>
                </c:pt>
                <c:pt idx="24">
                  <c:v>7.0000000000000007E-2</c:v>
                </c:pt>
                <c:pt idx="25">
                  <c:v>0.08</c:v>
                </c:pt>
                <c:pt idx="26">
                  <c:v>0.09</c:v>
                </c:pt>
                <c:pt idx="27">
                  <c:v>9.9999999999999992E-2</c:v>
                </c:pt>
                <c:pt idx="28">
                  <c:v>0.2</c:v>
                </c:pt>
                <c:pt idx="29">
                  <c:v>0.30000000000000004</c:v>
                </c:pt>
                <c:pt idx="30">
                  <c:v>0.4</c:v>
                </c:pt>
                <c:pt idx="31">
                  <c:v>0.5</c:v>
                </c:pt>
                <c:pt idx="32">
                  <c:v>0.6</c:v>
                </c:pt>
                <c:pt idx="33">
                  <c:v>0.7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Sheet1!$F$2:$F$37</c:f>
              <c:numCache>
                <c:formatCode>General</c:formatCode>
                <c:ptCount val="36"/>
                <c:pt idx="0">
                  <c:v>0.95907445199999997</c:v>
                </c:pt>
                <c:pt idx="1">
                  <c:v>4.5326372999999996E-2</c:v>
                </c:pt>
                <c:pt idx="2">
                  <c:v>0.59254355800000003</c:v>
                </c:pt>
                <c:pt idx="3">
                  <c:v>0.50782580799999988</c:v>
                </c:pt>
                <c:pt idx="4">
                  <c:v>0.46348260549999998</c:v>
                </c:pt>
                <c:pt idx="5">
                  <c:v>0.30880903160000001</c:v>
                </c:pt>
                <c:pt idx="6">
                  <c:v>0.27125211399999999</c:v>
                </c:pt>
                <c:pt idx="7">
                  <c:v>0.27533815080000001</c:v>
                </c:pt>
                <c:pt idx="8">
                  <c:v>0.21836927690000002</c:v>
                </c:pt>
                <c:pt idx="9">
                  <c:v>0.2218144363</c:v>
                </c:pt>
                <c:pt idx="10">
                  <c:v>0.1678239618</c:v>
                </c:pt>
                <c:pt idx="11">
                  <c:v>0.13960838790000002</c:v>
                </c:pt>
                <c:pt idx="12">
                  <c:v>0.1131561182</c:v>
                </c:pt>
                <c:pt idx="13">
                  <c:v>0.10969821449999999</c:v>
                </c:pt>
                <c:pt idx="14">
                  <c:v>0.1051227924</c:v>
                </c:pt>
                <c:pt idx="15">
                  <c:v>9.5553101499999987E-2</c:v>
                </c:pt>
                <c:pt idx="16">
                  <c:v>0.10233022160000001</c:v>
                </c:pt>
                <c:pt idx="17">
                  <c:v>0.10272524400000001</c:v>
                </c:pt>
                <c:pt idx="18">
                  <c:v>0.10302865560068915</c:v>
                </c:pt>
                <c:pt idx="19">
                  <c:v>0.12718129455874053</c:v>
                </c:pt>
                <c:pt idx="20">
                  <c:v>0.13025029767318388</c:v>
                </c:pt>
                <c:pt idx="21">
                  <c:v>0.1477988168426454</c:v>
                </c:pt>
                <c:pt idx="22">
                  <c:v>0.1612383246071219</c:v>
                </c:pt>
                <c:pt idx="23">
                  <c:v>0.17098842851462021</c:v>
                </c:pt>
                <c:pt idx="24">
                  <c:v>0.17450998977665672</c:v>
                </c:pt>
                <c:pt idx="25">
                  <c:v>0.17701513047304851</c:v>
                </c:pt>
                <c:pt idx="26">
                  <c:v>0.17628482366526191</c:v>
                </c:pt>
                <c:pt idx="27">
                  <c:v>0.18747643982655959</c:v>
                </c:pt>
                <c:pt idx="28">
                  <c:v>0.20035813877165101</c:v>
                </c:pt>
                <c:pt idx="29">
                  <c:v>0.18968161208031578</c:v>
                </c:pt>
                <c:pt idx="30">
                  <c:v>0.18550337155226559</c:v>
                </c:pt>
                <c:pt idx="31">
                  <c:v>0.1806352884237746</c:v>
                </c:pt>
                <c:pt idx="32">
                  <c:v>0.17804526565743248</c:v>
                </c:pt>
                <c:pt idx="33">
                  <c:v>0.16830299479298549</c:v>
                </c:pt>
                <c:pt idx="34">
                  <c:v>0.16867421294366799</c:v>
                </c:pt>
                <c:pt idx="35">
                  <c:v>0.16442472607004688</c:v>
                </c:pt>
              </c:numCache>
            </c:numRef>
          </c:yVal>
          <c:smooth val="0"/>
        </c:ser>
        <c:ser>
          <c:idx val="2"/>
          <c:order val="2"/>
          <c:tx>
            <c:v>no feasibility check</c:v>
          </c:tx>
          <c:marker>
            <c:symbol val="none"/>
          </c:marker>
          <c:xVal>
            <c:numRef>
              <c:f>Sheet1!$A$2:$A$37</c:f>
              <c:numCache>
                <c:formatCode>General</c:formatCode>
                <c:ptCount val="36"/>
                <c:pt idx="0">
                  <c:v>1E-4</c:v>
                </c:pt>
                <c:pt idx="1">
                  <c:v>2.0000000000000001E-4</c:v>
                </c:pt>
                <c:pt idx="2">
                  <c:v>3.0000000000000003E-4</c:v>
                </c:pt>
                <c:pt idx="3">
                  <c:v>4.0000000000000002E-4</c:v>
                </c:pt>
                <c:pt idx="4">
                  <c:v>5.0000000000000001E-4</c:v>
                </c:pt>
                <c:pt idx="5">
                  <c:v>6.0000000000000006E-4</c:v>
                </c:pt>
                <c:pt idx="6">
                  <c:v>7.000000000000001E-4</c:v>
                </c:pt>
                <c:pt idx="7">
                  <c:v>8.0000000000000015E-4</c:v>
                </c:pt>
                <c:pt idx="8">
                  <c:v>9.0000000000000019E-4</c:v>
                </c:pt>
                <c:pt idx="9">
                  <c:v>1.0000000000000002E-3</c:v>
                </c:pt>
                <c:pt idx="10">
                  <c:v>2E-3</c:v>
                </c:pt>
                <c:pt idx="11">
                  <c:v>3.0000000000000001E-3</c:v>
                </c:pt>
                <c:pt idx="12">
                  <c:v>4.0000000000000001E-3</c:v>
                </c:pt>
                <c:pt idx="13">
                  <c:v>5.0000000000000001E-3</c:v>
                </c:pt>
                <c:pt idx="14">
                  <c:v>6.0000000000000001E-3</c:v>
                </c:pt>
                <c:pt idx="15">
                  <c:v>7.0000000000000001E-3</c:v>
                </c:pt>
                <c:pt idx="16">
                  <c:v>8.0000000000000002E-3</c:v>
                </c:pt>
                <c:pt idx="17">
                  <c:v>9.0000000000000011E-3</c:v>
                </c:pt>
                <c:pt idx="18">
                  <c:v>1.0000000000000002E-2</c:v>
                </c:pt>
                <c:pt idx="19">
                  <c:v>0.02</c:v>
                </c:pt>
                <c:pt idx="20">
                  <c:v>0.03</c:v>
                </c:pt>
                <c:pt idx="21">
                  <c:v>0.04</c:v>
                </c:pt>
                <c:pt idx="22">
                  <c:v>0.05</c:v>
                </c:pt>
                <c:pt idx="23">
                  <c:v>6.0000000000000005E-2</c:v>
                </c:pt>
                <c:pt idx="24">
                  <c:v>7.0000000000000007E-2</c:v>
                </c:pt>
                <c:pt idx="25">
                  <c:v>0.08</c:v>
                </c:pt>
                <c:pt idx="26">
                  <c:v>0.09</c:v>
                </c:pt>
                <c:pt idx="27">
                  <c:v>9.9999999999999992E-2</c:v>
                </c:pt>
                <c:pt idx="28">
                  <c:v>0.2</c:v>
                </c:pt>
                <c:pt idx="29">
                  <c:v>0.30000000000000004</c:v>
                </c:pt>
                <c:pt idx="30">
                  <c:v>0.4</c:v>
                </c:pt>
                <c:pt idx="31">
                  <c:v>0.5</c:v>
                </c:pt>
                <c:pt idx="32">
                  <c:v>0.6</c:v>
                </c:pt>
                <c:pt idx="33">
                  <c:v>0.7</c:v>
                </c:pt>
                <c:pt idx="34">
                  <c:v>0.79999999999999993</c:v>
                </c:pt>
                <c:pt idx="35">
                  <c:v>0.89999999999999991</c:v>
                </c:pt>
              </c:numCache>
            </c:numRef>
          </c:xVal>
          <c:yVal>
            <c:numRef>
              <c:f>Sheet1!$I$2:$I$37</c:f>
              <c:numCache>
                <c:formatCode>General</c:formatCode>
                <c:ptCount val="36"/>
                <c:pt idx="0">
                  <c:v>4.0819159000000001E-2</c:v>
                </c:pt>
                <c:pt idx="1">
                  <c:v>5.1067420000000001E-3</c:v>
                </c:pt>
                <c:pt idx="2">
                  <c:v>2.9517285000000001E-2</c:v>
                </c:pt>
                <c:pt idx="3">
                  <c:v>2.6717187999999999E-2</c:v>
                </c:pt>
                <c:pt idx="4">
                  <c:v>1.2433501E-2</c:v>
                </c:pt>
                <c:pt idx="5">
                  <c:v>1.6192192000000001E-2</c:v>
                </c:pt>
                <c:pt idx="6">
                  <c:v>1.3084563E-2</c:v>
                </c:pt>
                <c:pt idx="7">
                  <c:v>1.4978032E-2</c:v>
                </c:pt>
                <c:pt idx="8">
                  <c:v>1.3845046E-2</c:v>
                </c:pt>
                <c:pt idx="9">
                  <c:v>1.0181541000000001E-2</c:v>
                </c:pt>
                <c:pt idx="10">
                  <c:v>7.1308760000000004E-3</c:v>
                </c:pt>
                <c:pt idx="11">
                  <c:v>5.2816440000000003E-3</c:v>
                </c:pt>
                <c:pt idx="12">
                  <c:v>3.0156900000000001E-3</c:v>
                </c:pt>
                <c:pt idx="13">
                  <c:v>2.4533390000000001E-3</c:v>
                </c:pt>
                <c:pt idx="14">
                  <c:v>2.5515360000000001E-3</c:v>
                </c:pt>
                <c:pt idx="15">
                  <c:v>2.5612999999999999E-3</c:v>
                </c:pt>
                <c:pt idx="16">
                  <c:v>2.4134590000000002E-3</c:v>
                </c:pt>
                <c:pt idx="17">
                  <c:v>2.5290880000000001E-3</c:v>
                </c:pt>
                <c:pt idx="18">
                  <c:v>2.4640450000000002E-3</c:v>
                </c:pt>
                <c:pt idx="19">
                  <c:v>2.605904E-3</c:v>
                </c:pt>
                <c:pt idx="20">
                  <c:v>2.8757740000000002E-3</c:v>
                </c:pt>
                <c:pt idx="21">
                  <c:v>3.0789929999999999E-3</c:v>
                </c:pt>
                <c:pt idx="22">
                  <c:v>3.151844E-3</c:v>
                </c:pt>
                <c:pt idx="23">
                  <c:v>3.2338559999999998E-3</c:v>
                </c:pt>
                <c:pt idx="24">
                  <c:v>3.3594440000000001E-3</c:v>
                </c:pt>
                <c:pt idx="25">
                  <c:v>3.5336220000000002E-3</c:v>
                </c:pt>
                <c:pt idx="26">
                  <c:v>3.5617909999999999E-3</c:v>
                </c:pt>
                <c:pt idx="27">
                  <c:v>3.6635729999999998E-3</c:v>
                </c:pt>
                <c:pt idx="28">
                  <c:v>4.1869790000000004E-3</c:v>
                </c:pt>
                <c:pt idx="29">
                  <c:v>4.4349100000000002E-3</c:v>
                </c:pt>
                <c:pt idx="30">
                  <c:v>4.5633990000000001E-3</c:v>
                </c:pt>
                <c:pt idx="31">
                  <c:v>4.5624589999999996E-3</c:v>
                </c:pt>
                <c:pt idx="32">
                  <c:v>4.49643E-3</c:v>
                </c:pt>
                <c:pt idx="33">
                  <c:v>4.4834250000000001E-3</c:v>
                </c:pt>
                <c:pt idx="34">
                  <c:v>4.5005280000000002E-3</c:v>
                </c:pt>
                <c:pt idx="35">
                  <c:v>4.4365799999999999E-3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177344"/>
        <c:axId val="155179264"/>
      </c:scatterChart>
      <c:valAx>
        <c:axId val="1551773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rate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5179264"/>
        <c:crosses val="autoZero"/>
        <c:crossBetween val="midCat"/>
      </c:valAx>
      <c:valAx>
        <c:axId val="155179264"/>
        <c:scaling>
          <c:orientation val="minMax"/>
          <c:max val="1.0000000000000005E-2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fraction of utility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517734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0.06752</cdr:x>
      <cdr:y>0.8193</cdr:y>
    </cdr:from>
    <cdr:to>
      <cdr:x>0.78469</cdr:x>
      <cdr:y>0.8193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490693" y="4448208"/>
          <a:ext cx="5212080" cy="0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20BBF-7C47-4C16-AE39-461E8B23BF5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EAB35-FC11-4099-9D34-EF637F1446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5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CCDAA-E313-421E-B760-92D1C314378A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10B0C-A40E-4188-A308-21B427B584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21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BAE361-01AB-4383-B284-0010CE956D4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D3141-2FED-4688-BF2C-F3AAB4C7B31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018467-D5D6-493F-B7F8-1087C95A595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r>
              <a:rPr lang="en-US" smtClean="0"/>
              <a:t>Anything could happen.  A vehicle could break down, a customer could cancel, or, as in this example, a new destination could become necessary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E767E-0201-4470-B471-88A988A77FC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D6BB75-434E-476D-AC1B-025BB58DF60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60D6D4-058D-4961-B019-9F52AF446EC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5587"/>
            <a:ext cx="5485158" cy="41144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7D45-4F27-4B3A-9367-38339901FC13}" type="datetime1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E099-C3B1-44D4-9E7D-C2EF11BB4AAE}" type="datetime1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8B3D-01F1-4EC8-B540-18006E17E953}" type="datetime1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4E894-37A7-424B-BD79-5BD01E33093E}" type="datetime1">
              <a:rPr lang="en-US" altLang="en-US" smtClean="0"/>
              <a:t>3/27/2014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robert.holder@jhuapl.edu</a:t>
            </a: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EA6DC-AED0-4596-9F3C-CC771B81D5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1D20-5212-45EF-9DB4-75E53306C7F4}" type="datetime1">
              <a:rPr lang="en-US" smtClean="0"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C968C1-9BC7-4B58-AF24-CDD9D52EACB8}" type="datetime1">
              <a:rPr lang="en-US" smtClean="0"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92E7-5618-47A2-816F-0D062ECDAB73}" type="datetime1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5AB-9B76-434C-AF13-D38B9ACE53DD}" type="datetime1">
              <a:rPr lang="en-US" smtClean="0"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0492-86FB-4827-8B68-875B9D7C1CC3}" type="datetime1">
              <a:rPr lang="en-US" smtClean="0"/>
              <a:t>3/27/2014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25BA-2D51-46D0-8919-056255AA7039}" type="datetime1">
              <a:rPr lang="en-US" smtClean="0"/>
              <a:t>3/27/2014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4520-77D9-4985-8BC9-98B9FE5FBA50}" type="datetime1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25FE-B39D-451D-BD59-C6D2B1CE1BEA}" type="datetime1">
              <a:rPr lang="en-US" smtClean="0"/>
              <a:t>3/27/2014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00A6B-A10D-4DF2-8F0F-D32FF45E7EEE}" type="datetime1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robert.holder@jhuapl.edu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DDD36-6F23-422C-9D24-1EE001F0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Approaches for rapid </a:t>
            </a:r>
            <a:r>
              <a:rPr lang="en-US" dirty="0" err="1" smtClean="0"/>
              <a:t>replanning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dynamic environments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Holder</a:t>
            </a:r>
          </a:p>
          <a:p>
            <a:endParaRPr lang="en-US" baseline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0C71FF-0165-488D-B4A9-04B4882FCA3C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Traveling Salesperson Problem</a:t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13316" name="AutoShape 5"/>
          <p:cNvSpPr>
            <a:spLocks noChangeArrowheads="1"/>
          </p:cNvSpPr>
          <p:nvPr/>
        </p:nvSpPr>
        <p:spPr bwMode="auto">
          <a:xfrm>
            <a:off x="2819400" y="1676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AutoShape 6"/>
          <p:cNvSpPr>
            <a:spLocks noChangeArrowheads="1"/>
          </p:cNvSpPr>
          <p:nvPr/>
        </p:nvSpPr>
        <p:spPr bwMode="auto">
          <a:xfrm>
            <a:off x="2667000" y="2286000"/>
            <a:ext cx="5334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7"/>
          <p:cNvSpPr>
            <a:spLocks noChangeArrowheads="1"/>
          </p:cNvSpPr>
          <p:nvPr/>
        </p:nvSpPr>
        <p:spPr bwMode="auto">
          <a:xfrm>
            <a:off x="2438400" y="2819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AutoShape 8"/>
          <p:cNvSpPr>
            <a:spLocks noChangeArrowheads="1"/>
          </p:cNvSpPr>
          <p:nvPr/>
        </p:nvSpPr>
        <p:spPr bwMode="auto">
          <a:xfrm>
            <a:off x="3429000" y="2590800"/>
            <a:ext cx="533400" cy="533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1905000" y="1752600"/>
            <a:ext cx="49530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Oval 15"/>
          <p:cNvSpPr>
            <a:spLocks noChangeArrowheads="1"/>
          </p:cNvSpPr>
          <p:nvPr/>
        </p:nvSpPr>
        <p:spPr bwMode="auto">
          <a:xfrm>
            <a:off x="4038600" y="32004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299075"/>
            <a:ext cx="8229600" cy="110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smtClean="0"/>
              <a:t>Four fixed cities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Central starting point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smtClean="0"/>
              <a:t>Unknown fifth city</a:t>
            </a:r>
          </a:p>
        </p:txBody>
      </p:sp>
      <p:sp>
        <p:nvSpPr>
          <p:cNvPr id="13323" name="Text Box 18"/>
          <p:cNvSpPr txBox="1">
            <a:spLocks noChangeArrowheads="1"/>
          </p:cNvSpPr>
          <p:nvPr/>
        </p:nvSpPr>
        <p:spPr bwMode="auto">
          <a:xfrm>
            <a:off x="3581400" y="2286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324" name="Text Box 19"/>
          <p:cNvSpPr txBox="1">
            <a:spLocks noChangeArrowheads="1"/>
          </p:cNvSpPr>
          <p:nvPr/>
        </p:nvSpPr>
        <p:spPr bwMode="auto">
          <a:xfrm>
            <a:off x="2743200" y="3062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325" name="Text Box 20"/>
          <p:cNvSpPr txBox="1">
            <a:spLocks noChangeArrowheads="1"/>
          </p:cNvSpPr>
          <p:nvPr/>
        </p:nvSpPr>
        <p:spPr bwMode="auto">
          <a:xfrm>
            <a:off x="266065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326" name="Text Box 21"/>
          <p:cNvSpPr txBox="1">
            <a:spLocks noChangeArrowheads="1"/>
          </p:cNvSpPr>
          <p:nvPr/>
        </p:nvSpPr>
        <p:spPr bwMode="auto">
          <a:xfrm>
            <a:off x="2438400" y="2362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robert.holder@jhuapl.edu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E1710B-F01D-4A6B-98EA-38DE80C66DC0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pic>
        <p:nvPicPr>
          <p:cNvPr id="14339" name="Picture 2" descr="5city4fixed-fixedCitiesMarke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703263"/>
            <a:ext cx="6858000" cy="5164137"/>
          </a:xfrm>
        </p:spPr>
      </p:pic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Approach:</a:t>
            </a:r>
            <a:br>
              <a:rPr lang="en-US" sz="3600" dirty="0" smtClean="0"/>
            </a:br>
            <a:r>
              <a:rPr lang="en-US" sz="3600" dirty="0" smtClean="0"/>
              <a:t>Problem-Solution Map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04800" y="1524000"/>
            <a:ext cx="8566150" cy="3168650"/>
            <a:chOff x="304800" y="1524000"/>
            <a:chExt cx="8566150" cy="3168650"/>
          </a:xfrm>
        </p:grpSpPr>
        <p:sp>
          <p:nvSpPr>
            <p:cNvPr id="14343" name="AutoShape 5"/>
            <p:cNvSpPr>
              <a:spLocks noChangeArrowheads="1"/>
            </p:cNvSpPr>
            <p:nvPr/>
          </p:nvSpPr>
          <p:spPr bwMode="auto">
            <a:xfrm>
              <a:off x="2819400" y="1676400"/>
              <a:ext cx="457200" cy="4572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AutoShape 6"/>
            <p:cNvSpPr>
              <a:spLocks noChangeArrowheads="1"/>
            </p:cNvSpPr>
            <p:nvPr/>
          </p:nvSpPr>
          <p:spPr bwMode="auto">
            <a:xfrm>
              <a:off x="2667000" y="2286000"/>
              <a:ext cx="533400" cy="4572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AutoShape 7"/>
            <p:cNvSpPr>
              <a:spLocks noChangeArrowheads="1"/>
            </p:cNvSpPr>
            <p:nvPr/>
          </p:nvSpPr>
          <p:spPr bwMode="auto">
            <a:xfrm>
              <a:off x="2438400" y="2819400"/>
              <a:ext cx="457200" cy="4572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AutoShape 8"/>
            <p:cNvSpPr>
              <a:spLocks noChangeArrowheads="1"/>
            </p:cNvSpPr>
            <p:nvPr/>
          </p:nvSpPr>
          <p:spPr bwMode="auto">
            <a:xfrm>
              <a:off x="3429000" y="2590800"/>
              <a:ext cx="533400" cy="5334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Oval 9"/>
            <p:cNvSpPr>
              <a:spLocks noChangeArrowheads="1"/>
            </p:cNvSpPr>
            <p:nvPr/>
          </p:nvSpPr>
          <p:spPr bwMode="auto">
            <a:xfrm>
              <a:off x="4038600" y="3200400"/>
              <a:ext cx="228600" cy="2286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Text Box 11"/>
            <p:cNvSpPr txBox="1">
              <a:spLocks noChangeArrowheads="1"/>
            </p:cNvSpPr>
            <p:nvPr/>
          </p:nvSpPr>
          <p:spPr bwMode="auto">
            <a:xfrm>
              <a:off x="3581400" y="2268538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4349" name="Text Box 12"/>
            <p:cNvSpPr txBox="1">
              <a:spLocks noChangeArrowheads="1"/>
            </p:cNvSpPr>
            <p:nvPr/>
          </p:nvSpPr>
          <p:spPr bwMode="auto">
            <a:xfrm>
              <a:off x="2743200" y="307975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4350" name="Text Box 13"/>
            <p:cNvSpPr txBox="1">
              <a:spLocks noChangeArrowheads="1"/>
            </p:cNvSpPr>
            <p:nvPr/>
          </p:nvSpPr>
          <p:spPr bwMode="auto">
            <a:xfrm>
              <a:off x="2660650" y="15240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4351" name="Text Box 14"/>
            <p:cNvSpPr txBox="1">
              <a:spLocks noChangeArrowheads="1"/>
            </p:cNvSpPr>
            <p:nvPr/>
          </p:nvSpPr>
          <p:spPr bwMode="auto">
            <a:xfrm>
              <a:off x="2438400" y="2344738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4352" name="Text Box 15"/>
            <p:cNvSpPr txBox="1">
              <a:spLocks noChangeArrowheads="1"/>
            </p:cNvSpPr>
            <p:nvPr/>
          </p:nvSpPr>
          <p:spPr bwMode="auto">
            <a:xfrm>
              <a:off x="381000" y="43259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0-1-4-2-3-5</a:t>
              </a:r>
            </a:p>
          </p:txBody>
        </p:sp>
        <p:sp>
          <p:nvSpPr>
            <p:cNvPr id="14353" name="Text Box 16"/>
            <p:cNvSpPr txBox="1">
              <a:spLocks noChangeArrowheads="1"/>
            </p:cNvSpPr>
            <p:nvPr/>
          </p:nvSpPr>
          <p:spPr bwMode="auto">
            <a:xfrm>
              <a:off x="304800" y="18875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0-1-3-2-5-4</a:t>
              </a:r>
            </a:p>
          </p:txBody>
        </p:sp>
        <p:sp>
          <p:nvSpPr>
            <p:cNvPr id="14354" name="Text Box 17"/>
            <p:cNvSpPr txBox="1">
              <a:spLocks noChangeArrowheads="1"/>
            </p:cNvSpPr>
            <p:nvPr/>
          </p:nvSpPr>
          <p:spPr bwMode="auto">
            <a:xfrm>
              <a:off x="304800" y="24209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0-1-3-5-2-4</a:t>
              </a:r>
            </a:p>
          </p:txBody>
        </p:sp>
        <p:sp>
          <p:nvSpPr>
            <p:cNvPr id="14355" name="Text Box 18"/>
            <p:cNvSpPr txBox="1">
              <a:spLocks noChangeArrowheads="1"/>
            </p:cNvSpPr>
            <p:nvPr/>
          </p:nvSpPr>
          <p:spPr bwMode="auto">
            <a:xfrm>
              <a:off x="3352800" y="18875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0-1-5-4-2-3</a:t>
              </a:r>
            </a:p>
          </p:txBody>
        </p:sp>
        <p:sp>
          <p:nvSpPr>
            <p:cNvPr id="14356" name="Text Box 19"/>
            <p:cNvSpPr txBox="1">
              <a:spLocks noChangeArrowheads="1"/>
            </p:cNvSpPr>
            <p:nvPr/>
          </p:nvSpPr>
          <p:spPr bwMode="auto">
            <a:xfrm>
              <a:off x="381000" y="34877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0-1-5-3-2-4</a:t>
              </a:r>
            </a:p>
          </p:txBody>
        </p:sp>
        <p:sp>
          <p:nvSpPr>
            <p:cNvPr id="14357" name="Text Box 20"/>
            <p:cNvSpPr txBox="1">
              <a:spLocks noChangeArrowheads="1"/>
            </p:cNvSpPr>
            <p:nvPr/>
          </p:nvSpPr>
          <p:spPr bwMode="auto">
            <a:xfrm>
              <a:off x="7543800" y="40211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0-3-2-4-1-5</a:t>
              </a:r>
            </a:p>
          </p:txBody>
        </p:sp>
        <p:sp>
          <p:nvSpPr>
            <p:cNvPr id="14358" name="Text Box 21"/>
            <p:cNvSpPr txBox="1">
              <a:spLocks noChangeArrowheads="1"/>
            </p:cNvSpPr>
            <p:nvPr/>
          </p:nvSpPr>
          <p:spPr bwMode="auto">
            <a:xfrm>
              <a:off x="5257800" y="19637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0-1-3-2-4-5</a:t>
              </a:r>
            </a:p>
          </p:txBody>
        </p:sp>
        <p:sp>
          <p:nvSpPr>
            <p:cNvPr id="14359" name="Text Box 22"/>
            <p:cNvSpPr txBox="1">
              <a:spLocks noChangeArrowheads="1"/>
            </p:cNvSpPr>
            <p:nvPr/>
          </p:nvSpPr>
          <p:spPr bwMode="auto">
            <a:xfrm>
              <a:off x="3886200" y="3563938"/>
              <a:ext cx="1327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0-5-1-3-2-4</a:t>
              </a:r>
            </a:p>
          </p:txBody>
        </p:sp>
        <p:sp>
          <p:nvSpPr>
            <p:cNvPr id="14360" name="Line 23"/>
            <p:cNvSpPr>
              <a:spLocks noChangeShapeType="1"/>
            </p:cNvSpPr>
            <p:nvPr/>
          </p:nvSpPr>
          <p:spPr bwMode="auto">
            <a:xfrm>
              <a:off x="1600200" y="2649538"/>
              <a:ext cx="76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24"/>
            <p:cNvSpPr>
              <a:spLocks noChangeShapeType="1"/>
            </p:cNvSpPr>
            <p:nvPr/>
          </p:nvSpPr>
          <p:spPr bwMode="auto">
            <a:xfrm>
              <a:off x="1600200" y="2116138"/>
              <a:ext cx="1066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25"/>
            <p:cNvSpPr>
              <a:spLocks noChangeShapeType="1"/>
            </p:cNvSpPr>
            <p:nvPr/>
          </p:nvSpPr>
          <p:spPr bwMode="auto">
            <a:xfrm flipH="1" flipV="1">
              <a:off x="6629400" y="4249738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Line 26"/>
            <p:cNvSpPr>
              <a:spLocks noChangeShapeType="1"/>
            </p:cNvSpPr>
            <p:nvPr/>
          </p:nvSpPr>
          <p:spPr bwMode="auto">
            <a:xfrm>
              <a:off x="1676400" y="4478338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Line 27"/>
            <p:cNvSpPr>
              <a:spLocks noChangeShapeType="1"/>
            </p:cNvSpPr>
            <p:nvPr/>
          </p:nvSpPr>
          <p:spPr bwMode="auto">
            <a:xfrm>
              <a:off x="1676400" y="3640138"/>
              <a:ext cx="1600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2" name="TextBox 26"/>
          <p:cNvSpPr txBox="1">
            <a:spLocks noChangeArrowheads="1"/>
          </p:cNvSpPr>
          <p:nvPr/>
        </p:nvSpPr>
        <p:spPr bwMode="auto">
          <a:xfrm>
            <a:off x="685800" y="5638800"/>
            <a:ext cx="7543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Each point represents a potential location of the fifth city.  The color of the point represents the optimal solution for the resulting 5-city TSP.</a:t>
            </a: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robert.holder@jhuapl.edu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8F0014-1088-441E-BD8E-9285A3DEE3F6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Map Generation –</a:t>
            </a:r>
            <a:br>
              <a:rPr lang="en-US" dirty="0" smtClean="0"/>
            </a:br>
            <a:r>
              <a:rPr lang="en-US" dirty="0" smtClean="0"/>
              <a:t>Sampling &amp; Classification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8436" name="TextBox 14"/>
          <p:cNvSpPr txBox="1">
            <a:spLocks noChangeArrowheads="1"/>
          </p:cNvSpPr>
          <p:nvPr/>
        </p:nvSpPr>
        <p:spPr bwMode="auto">
          <a:xfrm>
            <a:off x="533400" y="5638800"/>
            <a:ext cx="7543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Preliminary experiment with random sampling and nearest neighbor classification</a:t>
            </a:r>
          </a:p>
        </p:txBody>
      </p:sp>
      <p:pic>
        <p:nvPicPr>
          <p:cNvPr id="18437" name="Picture 15" descr="ladybug-sample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3225" y="1444625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Content Placeholder 7" descr="ladybug-ideal.bmp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074863"/>
            <a:ext cx="4040188" cy="3030537"/>
          </a:xfrm>
        </p:spPr>
      </p:pic>
      <p:pic>
        <p:nvPicPr>
          <p:cNvPr id="19459" name="Content Placeholder 8" descr="ladybug-approx-sampleRate1per100.bmp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45025" y="2074863"/>
            <a:ext cx="4041775" cy="3030537"/>
          </a:xfrm>
        </p:spPr>
      </p:pic>
      <p:sp>
        <p:nvSpPr>
          <p:cNvPr id="1946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Generation – </a:t>
            </a:r>
            <a:br>
              <a:rPr lang="en-US" dirty="0" smtClean="0"/>
            </a:br>
            <a:r>
              <a:rPr lang="en-US" dirty="0" smtClean="0"/>
              <a:t>Sampling &amp; Classification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9461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Ideal PS Map</a:t>
            </a:r>
          </a:p>
        </p:txBody>
      </p:sp>
      <p:sp>
        <p:nvSpPr>
          <p:cNvPr id="19462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Approximated PS Map</a:t>
            </a:r>
          </a:p>
        </p:txBody>
      </p:sp>
      <p:sp>
        <p:nvSpPr>
          <p:cNvPr id="194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24DBF5-0415-424A-AB2F-336C459BFE45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19464" name="TextBox 14"/>
          <p:cNvSpPr txBox="1">
            <a:spLocks noChangeArrowheads="1"/>
          </p:cNvSpPr>
          <p:nvPr/>
        </p:nvSpPr>
        <p:spPr bwMode="auto">
          <a:xfrm>
            <a:off x="533400" y="5638800"/>
            <a:ext cx="7543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Preliminary experiment with random sampling and nearest neighbor classification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Map Generation</a:t>
            </a:r>
            <a:br>
              <a:rPr lang="en-US" smtClean="0"/>
            </a:br>
            <a:endParaRPr lang="en-US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29B2FC-6618-4172-BADF-743A3B5DE1B1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pic>
        <p:nvPicPr>
          <p:cNvPr id="20484" name="Picture 5" descr="RandomSampleSizeVsAccuracyAverageAndFi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990600"/>
            <a:ext cx="6477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TextBox 6"/>
          <p:cNvSpPr txBox="1">
            <a:spLocks noChangeArrowheads="1"/>
          </p:cNvSpPr>
          <p:nvPr/>
        </p:nvSpPr>
        <p:spPr bwMode="auto">
          <a:xfrm>
            <a:off x="609600" y="5638800"/>
            <a:ext cx="7543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Preliminary experiment with random sampling and nearest neighbor classification demonstrates</a:t>
            </a:r>
          </a:p>
          <a:p>
            <a:pPr algn="ctr"/>
            <a:r>
              <a:rPr lang="en-US" sz="2400" b="1"/>
              <a:t>75% accuracy from a 0.5% sample rate.</a:t>
            </a:r>
            <a:endParaRPr lang="en-US" sz="2800" b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Border Estimation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457200"/>
          </a:xfrm>
          <a:noFill/>
        </p:spPr>
        <p:txBody>
          <a:bodyPr/>
          <a:lstStyle/>
          <a:p>
            <a:fld id="{79C9D4AA-C2C8-410C-ABA3-C8667259EADC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24581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4583" name="TextBox 7"/>
          <p:cNvSpPr txBox="1">
            <a:spLocks noChangeArrowheads="1"/>
          </p:cNvSpPr>
          <p:nvPr/>
        </p:nvSpPr>
        <p:spPr bwMode="auto">
          <a:xfrm>
            <a:off x="3429000" y="4572000"/>
            <a:ext cx="5826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Px?</a:t>
            </a:r>
          </a:p>
        </p:txBody>
      </p:sp>
      <p:sp>
        <p:nvSpPr>
          <p:cNvPr id="24584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4585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Border Estimation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457200"/>
          </a:xfrm>
          <a:noFill/>
        </p:spPr>
        <p:txBody>
          <a:bodyPr/>
          <a:lstStyle/>
          <a:p>
            <a:fld id="{AE0B10EC-969B-45D7-BC2E-CC8889EFD7D9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5606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5257800" y="29718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</a:t>
            </a:r>
          </a:p>
        </p:txBody>
      </p:sp>
      <p:sp>
        <p:nvSpPr>
          <p:cNvPr id="25608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5609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sp>
        <p:nvSpPr>
          <p:cNvPr id="25610" name="TextBox 10"/>
          <p:cNvSpPr txBox="1">
            <a:spLocks noChangeArrowheads="1"/>
          </p:cNvSpPr>
          <p:nvPr/>
        </p:nvSpPr>
        <p:spPr bwMode="auto">
          <a:xfrm>
            <a:off x="304800" y="5715000"/>
            <a:ext cx="83216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dist(P0,P1) + dist(P1,P2) + dist(P2,Px) </a:t>
            </a:r>
            <a:r>
              <a:rPr lang="en-US"/>
              <a:t>= </a:t>
            </a:r>
            <a:r>
              <a:rPr lang="en-US">
                <a:solidFill>
                  <a:srgbClr val="C00000"/>
                </a:solidFill>
              </a:rPr>
              <a:t>dist(P0,P1) + dist(P1,Px) + dist(Px,P2)</a:t>
            </a:r>
          </a:p>
          <a:p>
            <a:r>
              <a:rPr lang="en-US"/>
              <a:t>                      dist(P1,P2)                       =                      dist(P1,Px)</a:t>
            </a:r>
          </a:p>
        </p:txBody>
      </p:sp>
      <p:sp>
        <p:nvSpPr>
          <p:cNvPr id="12" name="Oval 11"/>
          <p:cNvSpPr/>
          <p:nvPr/>
        </p:nvSpPr>
        <p:spPr>
          <a:xfrm>
            <a:off x="4419600" y="2514600"/>
            <a:ext cx="838200" cy="838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612" name="TextBox 12"/>
          <p:cNvSpPr txBox="1">
            <a:spLocks noChangeArrowheads="1"/>
          </p:cNvSpPr>
          <p:nvPr/>
        </p:nvSpPr>
        <p:spPr bwMode="auto">
          <a:xfrm>
            <a:off x="3429000" y="6400800"/>
            <a:ext cx="19050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dist(Px,P1)  = C</a:t>
            </a:r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8229600" y="22860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8229600" y="20574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Generation-</a:t>
            </a:r>
            <a:br>
              <a:rPr lang="en-US" dirty="0" smtClean="0"/>
            </a:br>
            <a:r>
              <a:rPr lang="en-US" dirty="0" smtClean="0"/>
              <a:t>Solution Border Estimation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457200"/>
          </a:xfrm>
          <a:noFill/>
        </p:spPr>
        <p:txBody>
          <a:bodyPr/>
          <a:lstStyle/>
          <a:p>
            <a:fld id="{897E6980-CC3D-4FA9-B421-402A49180DDA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5410200" y="32766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</a:t>
            </a:r>
          </a:p>
        </p:txBody>
      </p:sp>
      <p:sp>
        <p:nvSpPr>
          <p:cNvPr id="28680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8681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sp>
        <p:nvSpPr>
          <p:cNvPr id="28682" name="TextBox 10"/>
          <p:cNvSpPr txBox="1">
            <a:spLocks noChangeArrowheads="1"/>
          </p:cNvSpPr>
          <p:nvPr/>
        </p:nvSpPr>
        <p:spPr bwMode="auto">
          <a:xfrm>
            <a:off x="304800" y="5715000"/>
            <a:ext cx="82962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dist(P0,P1) + dist(P1,Px) + dist(Px,P2) </a:t>
            </a:r>
            <a:r>
              <a:rPr lang="en-US"/>
              <a:t>= </a:t>
            </a:r>
            <a:r>
              <a:rPr lang="en-US">
                <a:solidFill>
                  <a:srgbClr val="FFC000"/>
                </a:solidFill>
              </a:rPr>
              <a:t>dist(P0,Px) + dist(Px,P1) + dist(P1,P2)</a:t>
            </a:r>
          </a:p>
          <a:p>
            <a:r>
              <a:rPr lang="en-US"/>
              <a:t>dist(P0,P1)                       + dist(Px,P2) = dist(P0,Px)                       +dist(P1,P2)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0800000">
            <a:off x="3276600" y="1600200"/>
            <a:ext cx="2514600" cy="2209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4" name="TextBox 11"/>
          <p:cNvSpPr txBox="1">
            <a:spLocks noChangeArrowheads="1"/>
          </p:cNvSpPr>
          <p:nvPr/>
        </p:nvSpPr>
        <p:spPr bwMode="auto">
          <a:xfrm>
            <a:off x="2743200" y="6400800"/>
            <a:ext cx="35814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dist(Px,P2)  = dist(Px,P0) + C</a:t>
            </a:r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8229600" y="31242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8229600" y="22860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ThreeCityTwoFixe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4308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Generation-</a:t>
            </a:r>
            <a:br>
              <a:rPr lang="en-US" dirty="0" smtClean="0"/>
            </a:br>
            <a:r>
              <a:rPr lang="en-US" dirty="0" smtClean="0"/>
              <a:t>Solution Border Estimation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457200"/>
          </a:xfrm>
          <a:noFill/>
        </p:spPr>
        <p:txBody>
          <a:bodyPr/>
          <a:lstStyle/>
          <a:p>
            <a:fld id="{4C202E48-B1EE-4C5D-9C37-AFB8DD87F7A9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sp>
        <p:nvSpPr>
          <p:cNvPr id="29701" name="TextBox 5"/>
          <p:cNvSpPr txBox="1">
            <a:spLocks noChangeArrowheads="1"/>
          </p:cNvSpPr>
          <p:nvPr/>
        </p:nvSpPr>
        <p:spPr bwMode="auto">
          <a:xfrm>
            <a:off x="3962400" y="28194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9702" name="TextBox 6"/>
          <p:cNvSpPr txBox="1">
            <a:spLocks noChangeArrowheads="1"/>
          </p:cNvSpPr>
          <p:nvPr/>
        </p:nvSpPr>
        <p:spPr bwMode="auto">
          <a:xfrm>
            <a:off x="4333875" y="2514600"/>
            <a:ext cx="46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9703" name="TextBox 7"/>
          <p:cNvSpPr txBox="1">
            <a:spLocks noChangeArrowheads="1"/>
          </p:cNvSpPr>
          <p:nvPr/>
        </p:nvSpPr>
        <p:spPr bwMode="auto">
          <a:xfrm>
            <a:off x="5029200" y="3505200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Px</a:t>
            </a:r>
          </a:p>
        </p:txBody>
      </p:sp>
      <p:sp>
        <p:nvSpPr>
          <p:cNvPr id="29704" name="TextBox 8"/>
          <p:cNvSpPr txBox="1">
            <a:spLocks noChangeArrowheads="1"/>
          </p:cNvSpPr>
          <p:nvPr/>
        </p:nvSpPr>
        <p:spPr bwMode="auto">
          <a:xfrm>
            <a:off x="4648200" y="22971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9705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sp>
        <p:nvSpPr>
          <p:cNvPr id="29706" name="TextBox 10"/>
          <p:cNvSpPr txBox="1">
            <a:spLocks noChangeArrowheads="1"/>
          </p:cNvSpPr>
          <p:nvPr/>
        </p:nvSpPr>
        <p:spPr bwMode="auto">
          <a:xfrm>
            <a:off x="304800" y="5715000"/>
            <a:ext cx="83216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dist(P0,P1) + dist(P1,P2) + dist(P2,Px) </a:t>
            </a:r>
            <a:r>
              <a:rPr lang="en-US"/>
              <a:t>= </a:t>
            </a:r>
            <a:r>
              <a:rPr lang="en-US">
                <a:solidFill>
                  <a:srgbClr val="FFC000"/>
                </a:solidFill>
              </a:rPr>
              <a:t>dist(P0,Px) + dist(Px,P1) + dist(P1,P2)</a:t>
            </a:r>
          </a:p>
          <a:p>
            <a:r>
              <a:rPr lang="en-US"/>
              <a:t>dist(P0,P1)                       + dist(P2,Px) = dist(P0,Px) + dist(P1,Px)</a:t>
            </a:r>
          </a:p>
        </p:txBody>
      </p:sp>
      <p:sp>
        <p:nvSpPr>
          <p:cNvPr id="12" name="Oval 11"/>
          <p:cNvSpPr/>
          <p:nvPr/>
        </p:nvSpPr>
        <p:spPr>
          <a:xfrm>
            <a:off x="3581400" y="2667000"/>
            <a:ext cx="1524000" cy="1295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708" name="TextBox 12"/>
          <p:cNvSpPr txBox="1">
            <a:spLocks noChangeArrowheads="1"/>
          </p:cNvSpPr>
          <p:nvPr/>
        </p:nvSpPr>
        <p:spPr bwMode="auto">
          <a:xfrm>
            <a:off x="3962400" y="6411913"/>
            <a:ext cx="7620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ugly</a:t>
            </a:r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8229600" y="20574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8229600" y="3124200"/>
            <a:ext cx="3810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Generation –</a:t>
            </a:r>
            <a:br>
              <a:rPr lang="en-US" dirty="0" smtClean="0"/>
            </a:br>
            <a:r>
              <a:rPr lang="en-US" dirty="0" smtClean="0"/>
              <a:t>Solution Border Estimation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457200"/>
          </a:xfrm>
          <a:noFill/>
        </p:spPr>
        <p:txBody>
          <a:bodyPr/>
          <a:lstStyle/>
          <a:p>
            <a:fld id="{9FA2A627-2174-4DC4-A2EF-90319D384ACA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30725" name="TextBox 9"/>
          <p:cNvSpPr txBox="1">
            <a:spLocks noChangeArrowheads="1"/>
          </p:cNvSpPr>
          <p:nvPr/>
        </p:nvSpPr>
        <p:spPr bwMode="auto">
          <a:xfrm>
            <a:off x="6172200" y="1905000"/>
            <a:ext cx="208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P0 – P1 – P2 – Px</a:t>
            </a:r>
          </a:p>
          <a:p>
            <a:r>
              <a:rPr lang="en-US">
                <a:solidFill>
                  <a:srgbClr val="C00000"/>
                </a:solidFill>
              </a:rPr>
              <a:t>P0 – P1 – Px – P2</a:t>
            </a:r>
          </a:p>
          <a:p>
            <a:r>
              <a:rPr lang="en-US"/>
              <a:t>P0 – P2 – P1 – Px</a:t>
            </a:r>
          </a:p>
          <a:p>
            <a:r>
              <a:rPr lang="en-US"/>
              <a:t>P0 – P2 – Px – P1</a:t>
            </a:r>
          </a:p>
          <a:p>
            <a:r>
              <a:rPr lang="en-US">
                <a:solidFill>
                  <a:srgbClr val="FFC000"/>
                </a:solidFill>
              </a:rPr>
              <a:t>P0 – Px – P1 – P2</a:t>
            </a:r>
          </a:p>
          <a:p>
            <a:r>
              <a:rPr lang="en-US"/>
              <a:t>P0 – Px – P2 – P1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43200" y="1600200"/>
            <a:ext cx="3048000" cy="3657600"/>
            <a:chOff x="2743200" y="1600200"/>
            <a:chExt cx="3048000" cy="3657600"/>
          </a:xfrm>
        </p:grpSpPr>
        <p:sp>
          <p:nvSpPr>
            <p:cNvPr id="9" name="Rectangle 8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Reduce reaction time of real-time planners to changes in the environment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Preplanned libraries as alternative to traditional online plan repair</a:t>
            </a:r>
          </a:p>
          <a:p>
            <a:pPr lvl="1"/>
            <a:r>
              <a:rPr lang="en-US" dirty="0" smtClean="0"/>
              <a:t>Leverage larger amount of offline time to save small amount of online time</a:t>
            </a:r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Sampling &amp; Classification</a:t>
            </a:r>
          </a:p>
          <a:p>
            <a:pPr lvl="1"/>
            <a:r>
              <a:rPr lang="en-US" dirty="0" smtClean="0"/>
              <a:t>Solution Border Estimation</a:t>
            </a:r>
          </a:p>
          <a:p>
            <a:pPr lvl="1"/>
            <a:r>
              <a:rPr lang="en-US" dirty="0" smtClean="0"/>
              <a:t>Sampling &amp; Classification + Active Learning (“Smart sampling”)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SBE</a:t>
            </a:r>
            <a:r>
              <a:rPr lang="en-US" baseline="0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Unfortunately, solving the equations is not trivial</a:t>
            </a:r>
          </a:p>
          <a:p>
            <a:pPr lvl="0"/>
            <a:r>
              <a:rPr lang="en-US" dirty="0" smtClean="0"/>
              <a:t>Developed a ‘border</a:t>
            </a:r>
            <a:r>
              <a:rPr lang="en-US" baseline="0" dirty="0" smtClean="0"/>
              <a:t> tracing’ approach</a:t>
            </a:r>
          </a:p>
          <a:p>
            <a:pPr lvl="1"/>
            <a:r>
              <a:rPr lang="en-US" dirty="0" smtClean="0"/>
              <a:t>sample problem instances to find representatives of solutions in the space</a:t>
            </a:r>
          </a:p>
          <a:p>
            <a:pPr lvl="1"/>
            <a:r>
              <a:rPr lang="en-US" dirty="0" smtClean="0"/>
              <a:t>for each pair combination</a:t>
            </a:r>
          </a:p>
          <a:p>
            <a:pPr lvl="2"/>
            <a:r>
              <a:rPr lang="en-US" dirty="0" smtClean="0"/>
              <a:t>find a problem instance on the boundary using binary search</a:t>
            </a:r>
          </a:p>
          <a:p>
            <a:pPr lvl="2"/>
            <a:r>
              <a:rPr lang="en-US" dirty="0" smtClean="0"/>
              <a:t>trace the solution border from the boundary point</a:t>
            </a:r>
          </a:p>
          <a:p>
            <a:pPr lvl="1"/>
            <a:r>
              <a:rPr lang="en-US" dirty="0" smtClean="0"/>
              <a:t>for each border intersection</a:t>
            </a:r>
          </a:p>
          <a:p>
            <a:pPr lvl="2"/>
            <a:r>
              <a:rPr lang="en-US" dirty="0" smtClean="0"/>
              <a:t>find region to fill in by sending rays in each direction</a:t>
            </a:r>
          </a:p>
          <a:p>
            <a:pPr lvl="2"/>
            <a:r>
              <a:rPr lang="en-US" dirty="0" smtClean="0"/>
              <a:t>fill region using fill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two solution representatives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7" name="Rectangle 6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286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286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SBE – binary search to find border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10" name="Rectangle 9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90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2860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590800" y="213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2860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SBE – tracing red/blue solution border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90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004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956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14800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4800" y="4267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052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19600" y="3962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05200" y="36576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05200" y="33528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95600" y="3048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90800" y="182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90800" y="213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19600" y="4572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419600" y="4267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95600" y="21336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95600" y="18288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39" name="Rectangle 38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Oval 42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SBE – found red/blue solution border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90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908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004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95600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14800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4800" y="4267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052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90800" y="182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90800" y="213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908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95400" y="1752600"/>
            <a:ext cx="4038600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400800" y="2209800"/>
            <a:ext cx="2057400" cy="2209800"/>
            <a:chOff x="2743200" y="1600200"/>
            <a:chExt cx="3048000" cy="3657600"/>
          </a:xfrm>
        </p:grpSpPr>
        <p:sp>
          <p:nvSpPr>
            <p:cNvPr id="22" name="Rectangle 21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10800000">
              <a:off x="3429000" y="1600200"/>
              <a:ext cx="2362200" cy="22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4419600" y="2514600"/>
              <a:ext cx="838200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581400" y="2590800"/>
              <a:ext cx="1600200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6537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1534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99960" y="26670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67600" y="26670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Sampling &amp; Classification + </a:t>
            </a:r>
            <a:br>
              <a:rPr lang="en-US" dirty="0" smtClean="0"/>
            </a:br>
            <a:r>
              <a:rPr lang="en-US" dirty="0" smtClean="0"/>
              <a:t>Active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eventual number of samples</a:t>
            </a:r>
          </a:p>
          <a:p>
            <a:pPr lvl="1">
              <a:buNone/>
            </a:pPr>
            <a:r>
              <a:rPr lang="en-US" dirty="0" smtClean="0"/>
              <a:t>n = </a:t>
            </a:r>
            <a:r>
              <a:rPr lang="en-US" dirty="0" err="1" smtClean="0"/>
              <a:t>sample_rate</a:t>
            </a:r>
            <a:r>
              <a:rPr lang="en-US" dirty="0" smtClean="0"/>
              <a:t> * </a:t>
            </a:r>
            <a:r>
              <a:rPr lang="en-US" dirty="0" err="1" smtClean="0"/>
              <a:t>total_instances</a:t>
            </a:r>
            <a:endParaRPr lang="en-US" dirty="0" smtClean="0"/>
          </a:p>
          <a:p>
            <a:r>
              <a:rPr lang="en-US" dirty="0" smtClean="0"/>
              <a:t>Create initial sample of solutions of size </a:t>
            </a:r>
          </a:p>
          <a:p>
            <a:pPr lvl="1">
              <a:buNone/>
            </a:pP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= alpha * n</a:t>
            </a:r>
          </a:p>
          <a:p>
            <a:r>
              <a:rPr lang="en-US" dirty="0" smtClean="0"/>
              <a:t>For each unknown sample</a:t>
            </a:r>
          </a:p>
          <a:p>
            <a:pPr lvl="1"/>
            <a:r>
              <a:rPr lang="en-US" dirty="0" smtClean="0"/>
              <a:t>if polling results in unambiguous result, keep approximate result</a:t>
            </a:r>
          </a:p>
          <a:p>
            <a:pPr lvl="1"/>
            <a:r>
              <a:rPr lang="en-US" dirty="0" smtClean="0"/>
              <a:t>else if total samples &lt; n, generate exact solution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applicable domains</a:t>
            </a:r>
          </a:p>
          <a:p>
            <a:pPr lvl="1"/>
            <a:r>
              <a:rPr lang="en-US" dirty="0" smtClean="0"/>
              <a:t>Computing Resource Allocation</a:t>
            </a:r>
          </a:p>
          <a:p>
            <a:pPr lvl="1"/>
            <a:r>
              <a:rPr lang="en-US" dirty="0" smtClean="0"/>
              <a:t>Mobile Sensor Scheduling</a:t>
            </a:r>
          </a:p>
          <a:p>
            <a:pPr lvl="1"/>
            <a:r>
              <a:rPr lang="en-US" dirty="0" smtClean="0"/>
              <a:t>Vehicle Routing</a:t>
            </a:r>
          </a:p>
          <a:p>
            <a:pPr lvl="1"/>
            <a:r>
              <a:rPr lang="en-US" dirty="0" smtClean="0"/>
              <a:t>Wireless Sensor Network Reconfiguration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adybug-sample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90600"/>
            <a:ext cx="7823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Sampling &amp; Classification + </a:t>
            </a:r>
            <a:br>
              <a:rPr lang="en-US" dirty="0" smtClean="0"/>
            </a:br>
            <a:r>
              <a:rPr lang="en-US" dirty="0" smtClean="0"/>
              <a:t>Active Learning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733800" y="2971800"/>
            <a:ext cx="533400" cy="533400"/>
            <a:chOff x="3810000" y="4038600"/>
            <a:chExt cx="533400" cy="533400"/>
          </a:xfrm>
          <a:solidFill>
            <a:schemeClr val="accent1">
              <a:alpha val="27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3810000" y="4038600"/>
              <a:ext cx="533400" cy="533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038600" y="4267200"/>
              <a:ext cx="76200" cy="76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4495800"/>
            <a:ext cx="533400" cy="533400"/>
            <a:chOff x="3810000" y="4038600"/>
            <a:chExt cx="533400" cy="533400"/>
          </a:xfrm>
          <a:solidFill>
            <a:schemeClr val="accent1">
              <a:alpha val="27000"/>
            </a:schemeClr>
          </a:solidFill>
        </p:grpSpPr>
        <p:sp>
          <p:nvSpPr>
            <p:cNvPr id="10" name="Oval 9"/>
            <p:cNvSpPr/>
            <p:nvPr/>
          </p:nvSpPr>
          <p:spPr>
            <a:xfrm>
              <a:off x="3810000" y="4038600"/>
              <a:ext cx="533400" cy="533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038600" y="4267200"/>
              <a:ext cx="76200" cy="76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29400" y="3657600"/>
            <a:ext cx="533400" cy="533400"/>
            <a:chOff x="3810000" y="4038600"/>
            <a:chExt cx="533400" cy="533400"/>
          </a:xfrm>
          <a:solidFill>
            <a:schemeClr val="accent1">
              <a:alpha val="27000"/>
            </a:schemeClr>
          </a:solidFill>
        </p:grpSpPr>
        <p:sp>
          <p:nvSpPr>
            <p:cNvPr id="13" name="Oval 12"/>
            <p:cNvSpPr/>
            <p:nvPr/>
          </p:nvSpPr>
          <p:spPr>
            <a:xfrm>
              <a:off x="3810000" y="4038600"/>
              <a:ext cx="533400" cy="533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038600" y="4267200"/>
              <a:ext cx="76200" cy="76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33600" y="5181600"/>
            <a:ext cx="123142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unanimous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52800" y="3810000"/>
            <a:ext cx="121860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ambiguous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77000" y="4267200"/>
            <a:ext cx="102463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landslide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971800" y="3200400"/>
            <a:ext cx="533400" cy="533400"/>
            <a:chOff x="3810000" y="4038600"/>
            <a:chExt cx="533400" cy="533400"/>
          </a:xfrm>
          <a:solidFill>
            <a:schemeClr val="accent1">
              <a:alpha val="27000"/>
            </a:schemeClr>
          </a:solidFill>
        </p:grpSpPr>
        <p:sp>
          <p:nvSpPr>
            <p:cNvPr id="19" name="Oval 18"/>
            <p:cNvSpPr/>
            <p:nvPr/>
          </p:nvSpPr>
          <p:spPr>
            <a:xfrm>
              <a:off x="3810000" y="4038600"/>
              <a:ext cx="533400" cy="533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38600" y="4267200"/>
              <a:ext cx="76200" cy="76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595179480"/>
              </p:ext>
            </p:extLst>
          </p:nvPr>
        </p:nvGraphicFramePr>
        <p:xfrm>
          <a:off x="838200" y="914400"/>
          <a:ext cx="7267575" cy="5429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4200" y="6324600"/>
            <a:ext cx="12861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sample rate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999775" y="3438176"/>
            <a:ext cx="343568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fraction of utility loss from optimal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3886200"/>
            <a:ext cx="4876800" cy="141732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0" y="3962400"/>
            <a:ext cx="343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70C0"/>
                </a:solidFill>
              </a:rPr>
              <a:t>typical utility loss by online plan repair strategies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484327" y="5029200"/>
            <a:ext cx="1669073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loss by insertion repair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Given a set of objects, maximize the value of the objects chosen while staying within the weight limit</a:t>
            </a:r>
          </a:p>
          <a:p>
            <a:endParaRPr lang="en-US" sz="2800" dirty="0" smtClean="0"/>
          </a:p>
          <a:p>
            <a:r>
              <a:rPr lang="en-US" sz="2800" dirty="0" smtClean="0"/>
              <a:t>Total available weight: 400 dekagrams (dag) = 4 kg</a:t>
            </a:r>
          </a:p>
          <a:p>
            <a:r>
              <a:rPr lang="en-US" sz="2800" dirty="0" smtClean="0"/>
              <a:t>Base solution occupies 396 dag</a:t>
            </a:r>
          </a:p>
          <a:p>
            <a:r>
              <a:rPr lang="en-US" sz="2800" dirty="0" smtClean="0"/>
              <a:t>New item varies in weight and value from 1 to 100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A343-96D7-41F9-968C-A945FD49A7B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Ideal PS Map – Knapsack problem</a:t>
            </a:r>
            <a:br>
              <a:rPr lang="en-US" dirty="0" smtClean="0"/>
            </a:br>
            <a:r>
              <a:rPr lang="en-US" sz="2200" dirty="0" smtClean="0"/>
              <a:t>initial slack = 4 dag, new item’s weight and value vary from 1 to 100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A343-96D7-41F9-968C-A945FD49A7B2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Content Placeholder 7" descr="knapsack-400-ideal.PNG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514173"/>
            <a:ext cx="4953000" cy="49628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86200" y="1285574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319600" y="3852175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128557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1,1</a:t>
            </a:r>
            <a:endParaRPr lang="en-US" dirty="0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7315200" y="2209800"/>
            <a:ext cx="1600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Solutions that do not include the new item</a:t>
            </a:r>
            <a:endParaRPr lang="en-US" dirty="0"/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 flipH="1" flipV="1">
            <a:off x="6400800" y="2438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DD36-6F23-422C-9D24-1EE001F08019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914400" y="228600"/>
          <a:ext cx="71628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990600" y="2971800"/>
          <a:ext cx="7162801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52600" y="4386590"/>
            <a:ext cx="3657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2"/>
                </a:solidFill>
              </a:rPr>
              <a:t>typical utility loss by online plan repair strategies = .006</a:t>
            </a:r>
            <a:endParaRPr lang="en-US" sz="1100" b="1" dirty="0">
              <a:solidFill>
                <a:schemeClr val="tx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828800" y="4617720"/>
            <a:ext cx="4495800" cy="0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Enhancement of SC+AL algorithm</a:t>
            </a:r>
          </a:p>
          <a:p>
            <a:r>
              <a:rPr lang="en-US" dirty="0" smtClean="0"/>
              <a:t>Scalability to higher dimension problem instances</a:t>
            </a:r>
          </a:p>
          <a:p>
            <a:r>
              <a:rPr lang="en-US" dirty="0" smtClean="0"/>
              <a:t>Application of Solution Border Estimation to &gt;2 dimensions</a:t>
            </a:r>
          </a:p>
          <a:p>
            <a:r>
              <a:rPr lang="en-US" dirty="0" smtClean="0"/>
              <a:t>Application of PS Map approximation to UAV allocation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A343-96D7-41F9-968C-A945FD49A7B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EA343-96D7-41F9-968C-A945FD49A7B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934200" y="1600200"/>
            <a:ext cx="1905000" cy="51054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00600" y="1600200"/>
            <a:ext cx="1905000" cy="51054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2400" y="1600200"/>
            <a:ext cx="2286000" cy="51054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90800" y="1600200"/>
            <a:ext cx="1981200" cy="51054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Content Placeholder 7" descr="ladybug-ideal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819400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304800" y="2438400"/>
            <a:ext cx="1981200" cy="1143000"/>
            <a:chOff x="381000" y="1676400"/>
            <a:chExt cx="2438400" cy="1295400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1957552" y="2464904"/>
              <a:ext cx="189186" cy="168965"/>
            </a:xfrm>
            <a:prstGeom prst="ellipse">
              <a:avLst/>
            </a:prstGeom>
            <a:solidFill>
              <a:srgbClr val="33CC3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1179786" y="2483678"/>
              <a:ext cx="189186" cy="168965"/>
            </a:xfrm>
            <a:prstGeom prst="ellipse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2041634" y="1901687"/>
              <a:ext cx="189186" cy="168965"/>
            </a:xfrm>
            <a:prstGeom prst="ellipse">
              <a:avLst/>
            </a:prstGeom>
            <a:solidFill>
              <a:srgbClr val="9999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948559" y="1958009"/>
              <a:ext cx="189186" cy="168965"/>
            </a:xfrm>
            <a:prstGeom prst="ellipse">
              <a:avLst/>
            </a:prstGeom>
            <a:solidFill>
              <a:srgbClr val="33CC3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8"/>
            <p:cNvSpPr>
              <a:spLocks noChangeArrowheads="1"/>
            </p:cNvSpPr>
            <p:nvPr/>
          </p:nvSpPr>
          <p:spPr bwMode="auto">
            <a:xfrm>
              <a:off x="675290" y="2446130"/>
              <a:ext cx="189186" cy="168965"/>
            </a:xfrm>
            <a:prstGeom prst="ellipse">
              <a:avLst/>
            </a:prstGeom>
            <a:solidFill>
              <a:srgbClr val="33CC3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411014" y="1976783"/>
              <a:ext cx="189186" cy="168965"/>
            </a:xfrm>
            <a:prstGeom prst="ellipse">
              <a:avLst/>
            </a:prstGeom>
            <a:solidFill>
              <a:srgbClr val="33CC3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0"/>
            <p:cNvSpPr>
              <a:spLocks noChangeArrowheads="1"/>
            </p:cNvSpPr>
            <p:nvPr/>
          </p:nvSpPr>
          <p:spPr bwMode="auto">
            <a:xfrm>
              <a:off x="2251841" y="2258391"/>
              <a:ext cx="189186" cy="168965"/>
            </a:xfrm>
            <a:prstGeom prst="ellipse">
              <a:avLst/>
            </a:prstGeom>
            <a:solidFill>
              <a:srgbClr val="33CC3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" name="AutoShape 11"/>
            <p:cNvCxnSpPr>
              <a:cxnSpLocks noChangeShapeType="1"/>
              <a:stCxn id="17" idx="3"/>
              <a:endCxn id="18" idx="1"/>
            </p:cNvCxnSpPr>
            <p:nvPr/>
          </p:nvCxnSpPr>
          <p:spPr bwMode="auto">
            <a:xfrm>
              <a:off x="1600200" y="2061265"/>
              <a:ext cx="651641" cy="281609"/>
            </a:xfrm>
            <a:prstGeom prst="straightConnector1">
              <a:avLst/>
            </a:prstGeom>
            <a:noFill/>
            <a:ln w="9360">
              <a:solidFill>
                <a:srgbClr val="33CC33"/>
              </a:solidFill>
              <a:round/>
              <a:headEnd/>
              <a:tailEnd type="triangle" w="med" len="med"/>
            </a:ln>
          </p:spPr>
        </p:cxnSp>
        <p:sp>
          <p:nvSpPr>
            <p:cNvPr id="20" name="Oval 12"/>
            <p:cNvSpPr>
              <a:spLocks noChangeArrowheads="1"/>
            </p:cNvSpPr>
            <p:nvPr/>
          </p:nvSpPr>
          <p:spPr bwMode="auto">
            <a:xfrm>
              <a:off x="612228" y="2108200"/>
              <a:ext cx="189186" cy="168965"/>
            </a:xfrm>
            <a:prstGeom prst="ellipse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1453055" y="2258391"/>
              <a:ext cx="189186" cy="168965"/>
            </a:xfrm>
            <a:prstGeom prst="ellipse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1600200" y="2577548"/>
              <a:ext cx="189186" cy="168965"/>
            </a:xfrm>
            <a:prstGeom prst="ellipse">
              <a:avLst/>
            </a:prstGeom>
            <a:solidFill>
              <a:srgbClr val="33CC3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1558159" y="1751496"/>
              <a:ext cx="189186" cy="168965"/>
            </a:xfrm>
            <a:prstGeom prst="ellipse">
              <a:avLst/>
            </a:prstGeom>
            <a:solidFill>
              <a:srgbClr val="9999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16"/>
            <p:cNvSpPr>
              <a:spLocks noChangeArrowheads="1"/>
            </p:cNvSpPr>
            <p:nvPr/>
          </p:nvSpPr>
          <p:spPr bwMode="auto">
            <a:xfrm>
              <a:off x="2546131" y="2183296"/>
              <a:ext cx="189186" cy="168965"/>
            </a:xfrm>
            <a:prstGeom prst="ellipse">
              <a:avLst/>
            </a:prstGeom>
            <a:solidFill>
              <a:srgbClr val="9999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" name="AutoShape 17"/>
            <p:cNvCxnSpPr>
              <a:cxnSpLocks noChangeShapeType="1"/>
            </p:cNvCxnSpPr>
            <p:nvPr/>
          </p:nvCxnSpPr>
          <p:spPr bwMode="auto">
            <a:xfrm>
              <a:off x="737914" y="1866095"/>
              <a:ext cx="0" cy="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18"/>
            <p:cNvCxnSpPr>
              <a:cxnSpLocks noChangeShapeType="1"/>
              <a:stCxn id="20" idx="3"/>
              <a:endCxn id="13" idx="1"/>
            </p:cNvCxnSpPr>
            <p:nvPr/>
          </p:nvCxnSpPr>
          <p:spPr bwMode="auto">
            <a:xfrm>
              <a:off x="773824" y="2252525"/>
              <a:ext cx="405962" cy="316028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7" name="AutoShape 19"/>
            <p:cNvCxnSpPr>
              <a:cxnSpLocks noChangeShapeType="1"/>
              <a:stCxn id="23" idx="3"/>
              <a:endCxn id="14" idx="1"/>
            </p:cNvCxnSpPr>
            <p:nvPr/>
          </p:nvCxnSpPr>
          <p:spPr bwMode="auto">
            <a:xfrm>
              <a:off x="1747345" y="1835978"/>
              <a:ext cx="321879" cy="90350"/>
            </a:xfrm>
            <a:prstGeom prst="straightConnector1">
              <a:avLst/>
            </a:prstGeom>
            <a:noFill/>
            <a:ln w="9360">
              <a:solidFill>
                <a:srgbClr val="9999FF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AutoShape 20"/>
            <p:cNvCxnSpPr>
              <a:cxnSpLocks noChangeShapeType="1"/>
              <a:stCxn id="14" idx="3"/>
              <a:endCxn id="24" idx="1"/>
            </p:cNvCxnSpPr>
            <p:nvPr/>
          </p:nvCxnSpPr>
          <p:spPr bwMode="auto">
            <a:xfrm>
              <a:off x="2230821" y="1986170"/>
              <a:ext cx="342900" cy="221767"/>
            </a:xfrm>
            <a:prstGeom prst="straightConnector1">
              <a:avLst/>
            </a:prstGeom>
            <a:noFill/>
            <a:ln w="9360">
              <a:solidFill>
                <a:srgbClr val="9999FF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AutoShape 21"/>
            <p:cNvCxnSpPr>
              <a:cxnSpLocks noChangeShapeType="1"/>
              <a:stCxn id="18" idx="1"/>
              <a:endCxn id="12" idx="0"/>
            </p:cNvCxnSpPr>
            <p:nvPr/>
          </p:nvCxnSpPr>
          <p:spPr bwMode="auto">
            <a:xfrm flipH="1">
              <a:off x="2118710" y="2402325"/>
              <a:ext cx="160283" cy="87221"/>
            </a:xfrm>
            <a:prstGeom prst="straightConnector1">
              <a:avLst/>
            </a:prstGeom>
            <a:noFill/>
            <a:ln w="9360">
              <a:solidFill>
                <a:srgbClr val="33CC33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22"/>
            <p:cNvCxnSpPr>
              <a:cxnSpLocks noChangeShapeType="1"/>
              <a:stCxn id="12" idx="1"/>
              <a:endCxn id="22" idx="0"/>
            </p:cNvCxnSpPr>
            <p:nvPr/>
          </p:nvCxnSpPr>
          <p:spPr bwMode="auto">
            <a:xfrm flipH="1">
              <a:off x="1761797" y="2549387"/>
              <a:ext cx="195755" cy="52802"/>
            </a:xfrm>
            <a:prstGeom prst="straightConnector1">
              <a:avLst/>
            </a:prstGeom>
            <a:noFill/>
            <a:ln w="9360">
              <a:solidFill>
                <a:srgbClr val="33CC33"/>
              </a:solidFill>
              <a:round/>
              <a:headEnd/>
              <a:tailEnd type="triangle" w="med" len="med"/>
            </a:ln>
          </p:spPr>
        </p:cxnSp>
        <p:sp>
          <p:nvSpPr>
            <p:cNvPr id="31" name="Oval 23"/>
            <p:cNvSpPr>
              <a:spLocks noChangeArrowheads="1"/>
            </p:cNvSpPr>
            <p:nvPr/>
          </p:nvSpPr>
          <p:spPr bwMode="auto">
            <a:xfrm>
              <a:off x="1747345" y="2295939"/>
              <a:ext cx="189186" cy="168965"/>
            </a:xfrm>
            <a:prstGeom prst="ellipse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2" name="AutoShape 24"/>
            <p:cNvCxnSpPr>
              <a:cxnSpLocks noChangeShapeType="1"/>
              <a:stCxn id="13" idx="3"/>
              <a:endCxn id="31" idx="1"/>
            </p:cNvCxnSpPr>
            <p:nvPr/>
          </p:nvCxnSpPr>
          <p:spPr bwMode="auto">
            <a:xfrm flipV="1">
              <a:off x="1368972" y="2440264"/>
              <a:ext cx="405962" cy="127897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33" name="AutoShape 25"/>
            <p:cNvCxnSpPr>
              <a:cxnSpLocks noChangeShapeType="1"/>
              <a:stCxn id="31" idx="1"/>
              <a:endCxn id="21" idx="3"/>
            </p:cNvCxnSpPr>
            <p:nvPr/>
          </p:nvCxnSpPr>
          <p:spPr bwMode="auto">
            <a:xfrm flipH="1">
              <a:off x="1642241" y="2320580"/>
              <a:ext cx="132693" cy="22294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34" name="AutoShape 26"/>
            <p:cNvCxnSpPr>
              <a:cxnSpLocks noChangeShapeType="1"/>
              <a:stCxn id="16" idx="0"/>
              <a:endCxn id="15" idx="2"/>
            </p:cNvCxnSpPr>
            <p:nvPr/>
          </p:nvCxnSpPr>
          <p:spPr bwMode="auto">
            <a:xfrm flipV="1">
              <a:off x="836886" y="2126974"/>
              <a:ext cx="206265" cy="343797"/>
            </a:xfrm>
            <a:prstGeom prst="straightConnector1">
              <a:avLst/>
            </a:prstGeom>
            <a:noFill/>
            <a:ln w="9360">
              <a:solidFill>
                <a:srgbClr val="33CC33"/>
              </a:solidFill>
              <a:round/>
              <a:headEnd/>
              <a:tailEnd type="triangle" w="med" len="med"/>
            </a:ln>
          </p:spPr>
        </p:cxnSp>
        <p:cxnSp>
          <p:nvCxnSpPr>
            <p:cNvPr id="35" name="AutoShape 27"/>
            <p:cNvCxnSpPr>
              <a:cxnSpLocks noChangeShapeType="1"/>
              <a:stCxn id="15" idx="3"/>
              <a:endCxn id="17" idx="1"/>
            </p:cNvCxnSpPr>
            <p:nvPr/>
          </p:nvCxnSpPr>
          <p:spPr bwMode="auto">
            <a:xfrm>
              <a:off x="1137745" y="2042491"/>
              <a:ext cx="273269" cy="18774"/>
            </a:xfrm>
            <a:prstGeom prst="straightConnector1">
              <a:avLst/>
            </a:prstGeom>
            <a:noFill/>
            <a:ln w="9360">
              <a:solidFill>
                <a:srgbClr val="33CC33"/>
              </a:solidFill>
              <a:round/>
              <a:headEnd/>
              <a:tailEnd type="triangle" w="med" len="med"/>
            </a:ln>
          </p:spPr>
        </p:cxnSp>
        <p:sp>
          <p:nvSpPr>
            <p:cNvPr id="36" name="Oval 28"/>
            <p:cNvSpPr>
              <a:spLocks noChangeArrowheads="1"/>
            </p:cNvSpPr>
            <p:nvPr/>
          </p:nvSpPr>
          <p:spPr bwMode="auto">
            <a:xfrm>
              <a:off x="1179786" y="1789043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29"/>
            <p:cNvSpPr>
              <a:spLocks noChangeArrowheads="1"/>
            </p:cNvSpPr>
            <p:nvPr/>
          </p:nvSpPr>
          <p:spPr bwMode="auto">
            <a:xfrm>
              <a:off x="1179786" y="2070652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0"/>
            <p:cNvSpPr>
              <a:spLocks noChangeArrowheads="1"/>
            </p:cNvSpPr>
            <p:nvPr/>
          </p:nvSpPr>
          <p:spPr bwMode="auto">
            <a:xfrm>
              <a:off x="738352" y="1882913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1"/>
            <p:cNvSpPr>
              <a:spLocks noChangeArrowheads="1"/>
            </p:cNvSpPr>
            <p:nvPr/>
          </p:nvSpPr>
          <p:spPr bwMode="auto">
            <a:xfrm>
              <a:off x="948559" y="2540000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2"/>
            <p:cNvSpPr>
              <a:spLocks noChangeArrowheads="1"/>
            </p:cNvSpPr>
            <p:nvPr/>
          </p:nvSpPr>
          <p:spPr bwMode="auto">
            <a:xfrm>
              <a:off x="1347952" y="2708965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33"/>
            <p:cNvSpPr>
              <a:spLocks noChangeArrowheads="1"/>
            </p:cNvSpPr>
            <p:nvPr/>
          </p:nvSpPr>
          <p:spPr bwMode="auto">
            <a:xfrm>
              <a:off x="465083" y="2314713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34"/>
            <p:cNvSpPr>
              <a:spLocks noChangeArrowheads="1"/>
            </p:cNvSpPr>
            <p:nvPr/>
          </p:nvSpPr>
          <p:spPr bwMode="auto">
            <a:xfrm>
              <a:off x="1747345" y="1920461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35"/>
            <p:cNvSpPr>
              <a:spLocks noChangeArrowheads="1"/>
            </p:cNvSpPr>
            <p:nvPr/>
          </p:nvSpPr>
          <p:spPr bwMode="auto">
            <a:xfrm>
              <a:off x="2104697" y="2108200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36"/>
            <p:cNvSpPr>
              <a:spLocks noChangeArrowheads="1"/>
            </p:cNvSpPr>
            <p:nvPr/>
          </p:nvSpPr>
          <p:spPr bwMode="auto">
            <a:xfrm>
              <a:off x="2441028" y="2408583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37"/>
            <p:cNvSpPr>
              <a:spLocks noChangeArrowheads="1"/>
            </p:cNvSpPr>
            <p:nvPr/>
          </p:nvSpPr>
          <p:spPr bwMode="auto">
            <a:xfrm>
              <a:off x="1852448" y="2671417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38"/>
            <p:cNvSpPr>
              <a:spLocks noChangeArrowheads="1"/>
            </p:cNvSpPr>
            <p:nvPr/>
          </p:nvSpPr>
          <p:spPr bwMode="auto">
            <a:xfrm>
              <a:off x="2188779" y="2464904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39"/>
            <p:cNvSpPr>
              <a:spLocks noChangeArrowheads="1"/>
            </p:cNvSpPr>
            <p:nvPr/>
          </p:nvSpPr>
          <p:spPr bwMode="auto">
            <a:xfrm>
              <a:off x="2335924" y="1882913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40"/>
            <p:cNvSpPr>
              <a:spLocks noChangeArrowheads="1"/>
            </p:cNvSpPr>
            <p:nvPr/>
          </p:nvSpPr>
          <p:spPr bwMode="auto">
            <a:xfrm>
              <a:off x="1894490" y="1713948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41"/>
            <p:cNvSpPr>
              <a:spLocks noChangeArrowheads="1"/>
            </p:cNvSpPr>
            <p:nvPr/>
          </p:nvSpPr>
          <p:spPr bwMode="auto">
            <a:xfrm>
              <a:off x="1095703" y="2295939"/>
              <a:ext cx="189186" cy="168965"/>
            </a:xfrm>
            <a:prstGeom prst="ellipse">
              <a:avLst/>
            </a:prstGeom>
            <a:solidFill>
              <a:srgbClr val="DDDDDD"/>
            </a:solidFill>
            <a:ln w="936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16"/>
            <p:cNvCxnSpPr>
              <a:cxnSpLocks noChangeShapeType="1"/>
            </p:cNvCxnSpPr>
            <p:nvPr/>
          </p:nvCxnSpPr>
          <p:spPr bwMode="auto">
            <a:xfrm>
              <a:off x="737914" y="1866095"/>
              <a:ext cx="0" cy="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51" name="Pentagon 50"/>
            <p:cNvSpPr/>
            <p:nvPr/>
          </p:nvSpPr>
          <p:spPr>
            <a:xfrm>
              <a:off x="844062" y="1676400"/>
              <a:ext cx="125046" cy="55775"/>
            </a:xfrm>
            <a:prstGeom prst="homePlate">
              <a:avLst/>
            </a:prstGeom>
            <a:solidFill>
              <a:srgbClr val="99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Pentagon 51"/>
            <p:cNvSpPr/>
            <p:nvPr/>
          </p:nvSpPr>
          <p:spPr>
            <a:xfrm>
              <a:off x="381000" y="1958870"/>
              <a:ext cx="127001" cy="55774"/>
            </a:xfrm>
            <a:prstGeom prst="homePlat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" name="Pentagon 52"/>
            <p:cNvSpPr/>
            <p:nvPr/>
          </p:nvSpPr>
          <p:spPr>
            <a:xfrm>
              <a:off x="592015" y="1789748"/>
              <a:ext cx="125046" cy="5577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4" name="AutoShape 11"/>
            <p:cNvCxnSpPr>
              <a:cxnSpLocks noChangeShapeType="1"/>
            </p:cNvCxnSpPr>
            <p:nvPr/>
          </p:nvCxnSpPr>
          <p:spPr bwMode="auto">
            <a:xfrm rot="16200000" flipH="1">
              <a:off x="337368" y="2105259"/>
              <a:ext cx="456441" cy="274583"/>
            </a:xfrm>
            <a:prstGeom prst="straightConnector1">
              <a:avLst/>
            </a:prstGeom>
            <a:noFill/>
            <a:ln w="9360">
              <a:solidFill>
                <a:srgbClr val="33CC33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19"/>
            <p:cNvCxnSpPr>
              <a:cxnSpLocks noChangeShapeType="1"/>
            </p:cNvCxnSpPr>
            <p:nvPr/>
          </p:nvCxnSpPr>
          <p:spPr bwMode="auto">
            <a:xfrm rot="16200000" flipH="1">
              <a:off x="538617" y="1939996"/>
              <a:ext cx="262835" cy="73572"/>
            </a:xfrm>
            <a:prstGeom prst="straightConnector1">
              <a:avLst/>
            </a:prstGeom>
            <a:noFill/>
            <a:ln w="936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22"/>
            <p:cNvCxnSpPr>
              <a:cxnSpLocks noChangeShapeType="1"/>
            </p:cNvCxnSpPr>
            <p:nvPr/>
          </p:nvCxnSpPr>
          <p:spPr bwMode="auto">
            <a:xfrm>
              <a:off x="948559" y="1713948"/>
              <a:ext cx="637190" cy="62189"/>
            </a:xfrm>
            <a:prstGeom prst="straightConnector1">
              <a:avLst/>
            </a:prstGeom>
            <a:noFill/>
            <a:ln w="9360">
              <a:solidFill>
                <a:srgbClr val="9999FF"/>
              </a:solidFill>
              <a:round/>
              <a:headEnd/>
              <a:tailEnd type="triangle" w="med" len="med"/>
            </a:ln>
          </p:spPr>
        </p:cxnSp>
        <p:sp>
          <p:nvSpPr>
            <p:cNvPr id="57" name="Oval 2"/>
            <p:cNvSpPr>
              <a:spLocks noChangeArrowheads="1"/>
            </p:cNvSpPr>
            <p:nvPr/>
          </p:nvSpPr>
          <p:spPr bwMode="auto">
            <a:xfrm>
              <a:off x="381000" y="1676400"/>
              <a:ext cx="2438400" cy="129540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8" name="Picture 15" descr="ladybug-sample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2895600"/>
            <a:ext cx="13716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Content Placeholder 7" descr="ladybug-ideal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343400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Content Placeholder 8" descr="ladybug-approx-sampleRate1per100.bmp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4114800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5" descr="RandomSampleSizeVsAccuracyAverageAndFit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5486400"/>
            <a:ext cx="14478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Content Placeholder 5" descr="fcb_results_sampleRate005.jpg"/>
          <p:cNvPicPr>
            <a:picLocks noGrp="1" noChangeAspect="1"/>
          </p:cNvPicPr>
          <p:nvPr>
            <p:ph sz="half" idx="1"/>
          </p:nvPr>
        </p:nvPicPr>
        <p:blipFill>
          <a:blip r:embed="rId6" cstate="print"/>
          <a:srcRect t="11292" r="4762"/>
          <a:stretch>
            <a:fillRect/>
          </a:stretch>
        </p:blipFill>
        <p:spPr>
          <a:xfrm>
            <a:off x="4953000" y="5410200"/>
            <a:ext cx="1524000" cy="1196975"/>
          </a:xfrm>
        </p:spPr>
      </p:pic>
      <p:grpSp>
        <p:nvGrpSpPr>
          <p:cNvPr id="11" name="Group 106"/>
          <p:cNvGrpSpPr>
            <a:grpSpLocks/>
          </p:cNvGrpSpPr>
          <p:nvPr/>
        </p:nvGrpSpPr>
        <p:grpSpPr bwMode="auto">
          <a:xfrm>
            <a:off x="5715000" y="2895600"/>
            <a:ext cx="533400" cy="381000"/>
            <a:chOff x="4572000" y="2057400"/>
            <a:chExt cx="2514600" cy="1447800"/>
          </a:xfrm>
        </p:grpSpPr>
        <p:sp>
          <p:nvSpPr>
            <p:cNvPr id="64" name="Oval 63"/>
            <p:cNvSpPr/>
            <p:nvPr/>
          </p:nvSpPr>
          <p:spPr>
            <a:xfrm>
              <a:off x="4572000" y="2057400"/>
              <a:ext cx="838200" cy="760095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878843" y="2745105"/>
              <a:ext cx="838200" cy="760095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410200" y="2135824"/>
              <a:ext cx="838200" cy="760095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248400" y="2286635"/>
              <a:ext cx="838200" cy="760095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68" name="Picture 7" descr="fcb_approx_rate005_bias2_radius4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53000" y="4114800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4" descr="ThreeCityTwoFixed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15200" y="3886200"/>
            <a:ext cx="1143000" cy="129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0" name="Straight Connector 69"/>
          <p:cNvCxnSpPr/>
          <p:nvPr/>
        </p:nvCxnSpPr>
        <p:spPr>
          <a:xfrm rot="10800000">
            <a:off x="7543800" y="3886200"/>
            <a:ext cx="914400" cy="762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20"/>
          <p:cNvSpPr txBox="1">
            <a:spLocks noChangeArrowheads="1"/>
          </p:cNvSpPr>
          <p:nvPr/>
        </p:nvSpPr>
        <p:spPr bwMode="auto">
          <a:xfrm>
            <a:off x="685800" y="1981200"/>
            <a:ext cx="12366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Motivation</a:t>
            </a:r>
          </a:p>
        </p:txBody>
      </p:sp>
      <p:sp>
        <p:nvSpPr>
          <p:cNvPr id="72" name="TextBox 121"/>
          <p:cNvSpPr txBox="1">
            <a:spLocks noChangeArrowheads="1"/>
          </p:cNvSpPr>
          <p:nvPr/>
        </p:nvSpPr>
        <p:spPr bwMode="auto">
          <a:xfrm>
            <a:off x="685800" y="3886200"/>
            <a:ext cx="1171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Approach</a:t>
            </a:r>
          </a:p>
        </p:txBody>
      </p:sp>
      <p:sp>
        <p:nvSpPr>
          <p:cNvPr id="73" name="TextBox 122"/>
          <p:cNvSpPr txBox="1">
            <a:spLocks noChangeArrowheads="1"/>
          </p:cNvSpPr>
          <p:nvPr/>
        </p:nvSpPr>
        <p:spPr bwMode="auto">
          <a:xfrm>
            <a:off x="3048000" y="1752600"/>
            <a:ext cx="11461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Basic</a:t>
            </a:r>
          </a:p>
          <a:p>
            <a:r>
              <a:rPr lang="en-US"/>
              <a:t>Sampling</a:t>
            </a:r>
          </a:p>
        </p:txBody>
      </p:sp>
      <p:sp>
        <p:nvSpPr>
          <p:cNvPr id="74" name="TextBox 123"/>
          <p:cNvSpPr txBox="1">
            <a:spLocks noChangeArrowheads="1"/>
          </p:cNvSpPr>
          <p:nvPr/>
        </p:nvSpPr>
        <p:spPr bwMode="auto">
          <a:xfrm>
            <a:off x="5105400" y="1752600"/>
            <a:ext cx="11461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Smart</a:t>
            </a:r>
          </a:p>
          <a:p>
            <a:r>
              <a:rPr lang="en-US"/>
              <a:t>Sampling</a:t>
            </a:r>
          </a:p>
        </p:txBody>
      </p:sp>
      <p:sp>
        <p:nvSpPr>
          <p:cNvPr id="75" name="TextBox 127"/>
          <p:cNvSpPr txBox="1">
            <a:spLocks noChangeArrowheads="1"/>
          </p:cNvSpPr>
          <p:nvPr/>
        </p:nvSpPr>
        <p:spPr bwMode="auto">
          <a:xfrm>
            <a:off x="7162800" y="1752600"/>
            <a:ext cx="1371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Border</a:t>
            </a:r>
          </a:p>
          <a:p>
            <a:r>
              <a:rPr lang="en-US"/>
              <a:t>Estimation</a:t>
            </a:r>
          </a:p>
        </p:txBody>
      </p:sp>
      <p:grpSp>
        <p:nvGrpSpPr>
          <p:cNvPr id="63" name="Group 136"/>
          <p:cNvGrpSpPr>
            <a:grpSpLocks/>
          </p:cNvGrpSpPr>
          <p:nvPr/>
        </p:nvGrpSpPr>
        <p:grpSpPr bwMode="auto">
          <a:xfrm>
            <a:off x="7391400" y="5334000"/>
            <a:ext cx="990600" cy="1219200"/>
            <a:chOff x="2743200" y="1600200"/>
            <a:chExt cx="3048000" cy="3657600"/>
          </a:xfrm>
        </p:grpSpPr>
        <p:sp>
          <p:nvSpPr>
            <p:cNvPr id="77" name="Rectangle 76"/>
            <p:cNvSpPr/>
            <p:nvPr/>
          </p:nvSpPr>
          <p:spPr>
            <a:xfrm>
              <a:off x="2743200" y="1600200"/>
              <a:ext cx="30480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10800000">
              <a:off x="3275625" y="1600200"/>
              <a:ext cx="2515575" cy="2209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4418625" y="2514600"/>
              <a:ext cx="840154" cy="838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3583354" y="2590800"/>
              <a:ext cx="1597271" cy="1371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81" name="Picture 4" descr="ThreeCityTwoFixed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15200" y="2514600"/>
            <a:ext cx="1143000" cy="129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Oval 81"/>
          <p:cNvSpPr/>
          <p:nvPr/>
        </p:nvSpPr>
        <p:spPr>
          <a:xfrm>
            <a:off x="7772400" y="2895600"/>
            <a:ext cx="381000" cy="381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A298F5-1399-4B0D-A0A4-7BCABC72B4C2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7171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7173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Oval 11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Oval 12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Oval 13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Oval 14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Oval 15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85" name="AutoShape 16"/>
          <p:cNvCxnSpPr>
            <a:cxnSpLocks noChangeShapeType="1"/>
            <a:stCxn id="7171" idx="1"/>
            <a:endCxn id="7171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8" name="Pentagon 17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Pentagon 18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33538" y="6096000"/>
            <a:ext cx="5834062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Three vehicles to visit twelve destinations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D1062E-FD40-42B9-B18D-0119A3210476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8195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8197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04" name="AutoShape 11"/>
          <p:cNvCxnSpPr>
            <a:cxnSpLocks noChangeShapeType="1"/>
            <a:stCxn id="8201" idx="0"/>
            <a:endCxn id="8202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8205" name="AutoShape 12"/>
          <p:cNvCxnSpPr>
            <a:cxnSpLocks noChangeShapeType="1"/>
            <a:stCxn id="8202" idx="3"/>
            <a:endCxn id="8203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8206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11" name="AutoShape 18"/>
          <p:cNvCxnSpPr>
            <a:cxnSpLocks noChangeShapeType="1"/>
            <a:stCxn id="8195" idx="1"/>
            <a:endCxn id="8195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212" name="AutoShape 19"/>
          <p:cNvCxnSpPr>
            <a:cxnSpLocks noChangeShapeType="1"/>
            <a:stCxn id="8206" idx="3"/>
            <a:endCxn id="8198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13" name="AutoShape 20"/>
          <p:cNvCxnSpPr>
            <a:cxnSpLocks noChangeShapeType="1"/>
            <a:stCxn id="8198" idx="0"/>
            <a:endCxn id="8207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14" name="AutoShape 21"/>
          <p:cNvCxnSpPr>
            <a:cxnSpLocks noChangeShapeType="1"/>
            <a:stCxn id="8207" idx="1"/>
            <a:endCxn id="8200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15" name="AutoShape 22"/>
          <p:cNvCxnSpPr>
            <a:cxnSpLocks noChangeShapeType="1"/>
            <a:stCxn id="8209" idx="3"/>
            <a:endCxn id="8199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8216" name="AutoShape 23"/>
          <p:cNvCxnSpPr>
            <a:cxnSpLocks noChangeShapeType="1"/>
            <a:stCxn id="8199" idx="3"/>
            <a:endCxn id="8210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8217" name="AutoShape 24"/>
          <p:cNvCxnSpPr>
            <a:cxnSpLocks noChangeShapeType="1"/>
            <a:stCxn id="8203" idx="1"/>
            <a:endCxn id="8197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8218" name="AutoShape 25"/>
          <p:cNvCxnSpPr>
            <a:cxnSpLocks noChangeShapeType="1"/>
            <a:stCxn id="8197" idx="1"/>
            <a:endCxn id="8208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8219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9" name="Pentagon 28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223" name="AutoShape 11"/>
          <p:cNvCxnSpPr>
            <a:cxnSpLocks noChangeShapeType="1"/>
            <a:stCxn id="30" idx="2"/>
            <a:endCxn id="8201" idx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8224" name="AutoShape 19"/>
          <p:cNvCxnSpPr>
            <a:cxnSpLocks noChangeShapeType="1"/>
            <a:endCxn id="8206" idx="0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25" name="AutoShape 22"/>
          <p:cNvCxnSpPr>
            <a:cxnSpLocks noChangeShapeType="1"/>
            <a:endCxn id="8209" idx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43" name="TextBox 42"/>
          <p:cNvSpPr txBox="1"/>
          <p:nvPr/>
        </p:nvSpPr>
        <p:spPr>
          <a:xfrm>
            <a:off x="2133600" y="6096000"/>
            <a:ext cx="5251450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Static solution for known destinations</a:t>
            </a: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5B8A58-19A0-4C43-B64D-5D7E5DB93E54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9219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9221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8" name="AutoShape 11"/>
          <p:cNvCxnSpPr>
            <a:cxnSpLocks noChangeShapeType="1"/>
            <a:stCxn id="9225" idx="0"/>
            <a:endCxn id="9226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9229" name="AutoShape 12"/>
          <p:cNvCxnSpPr>
            <a:cxnSpLocks noChangeShapeType="1"/>
            <a:stCxn id="9226" idx="3"/>
            <a:endCxn id="9227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9230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35" name="AutoShape 18"/>
          <p:cNvCxnSpPr>
            <a:cxnSpLocks noChangeShapeType="1"/>
            <a:stCxn id="9219" idx="1"/>
            <a:endCxn id="9219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9236" name="AutoShape 19"/>
          <p:cNvCxnSpPr>
            <a:cxnSpLocks noChangeShapeType="1"/>
            <a:stCxn id="9230" idx="3"/>
            <a:endCxn id="9222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237" name="AutoShape 20"/>
          <p:cNvCxnSpPr>
            <a:cxnSpLocks noChangeShapeType="1"/>
            <a:stCxn id="9222" idx="0"/>
            <a:endCxn id="9231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238" name="AutoShape 21"/>
          <p:cNvCxnSpPr>
            <a:cxnSpLocks noChangeShapeType="1"/>
            <a:stCxn id="9231" idx="1"/>
            <a:endCxn id="9224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239" name="AutoShape 22"/>
          <p:cNvCxnSpPr>
            <a:cxnSpLocks noChangeShapeType="1"/>
            <a:stCxn id="9233" idx="3"/>
            <a:endCxn id="9223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9240" name="AutoShape 23"/>
          <p:cNvCxnSpPr>
            <a:cxnSpLocks noChangeShapeType="1"/>
            <a:stCxn id="9223" idx="3"/>
            <a:endCxn id="9234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9241" name="AutoShape 24"/>
          <p:cNvCxnSpPr>
            <a:cxnSpLocks noChangeShapeType="1"/>
            <a:stCxn id="9227" idx="1"/>
            <a:endCxn id="9221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9242" name="AutoShape 25"/>
          <p:cNvCxnSpPr>
            <a:cxnSpLocks noChangeShapeType="1"/>
            <a:stCxn id="9221" idx="1"/>
            <a:endCxn id="9232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9243" name="Oval 26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44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9" name="Pentagon 28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248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9249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250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35" name="TextBox 34"/>
          <p:cNvSpPr txBox="1"/>
          <p:nvPr/>
        </p:nvSpPr>
        <p:spPr>
          <a:xfrm>
            <a:off x="1390650" y="6096000"/>
            <a:ext cx="6762750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Consideration for potential additional destination</a:t>
            </a:r>
          </a:p>
        </p:txBody>
      </p:sp>
      <p:sp>
        <p:nvSpPr>
          <p:cNvPr id="43" name="Freeform 42"/>
          <p:cNvSpPr/>
          <p:nvPr/>
        </p:nvSpPr>
        <p:spPr>
          <a:xfrm>
            <a:off x="3041650" y="4306888"/>
            <a:ext cx="2114550" cy="1785937"/>
          </a:xfrm>
          <a:custGeom>
            <a:avLst/>
            <a:gdLst>
              <a:gd name="connsiteX0" fmla="*/ 0 w 2115879"/>
              <a:gd name="connsiteY0" fmla="*/ 1786270 h 1786270"/>
              <a:gd name="connsiteX1" fmla="*/ 2115879 w 2115879"/>
              <a:gd name="connsiteY1" fmla="*/ 0 h 1786270"/>
              <a:gd name="connsiteX2" fmla="*/ 425302 w 2115879"/>
              <a:gd name="connsiteY2" fmla="*/ 1786270 h 1786270"/>
              <a:gd name="connsiteX3" fmla="*/ 0 w 2115879"/>
              <a:gd name="connsiteY3" fmla="*/ 1786270 h 178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5879" h="1786270">
                <a:moveTo>
                  <a:pt x="0" y="1786270"/>
                </a:moveTo>
                <a:lnTo>
                  <a:pt x="2115879" y="0"/>
                </a:lnTo>
                <a:lnTo>
                  <a:pt x="425302" y="1786270"/>
                </a:lnTo>
                <a:lnTo>
                  <a:pt x="0" y="178627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3175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EDE4B9-F814-4B48-B4F4-4D7701A594B2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10243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52" name="AutoShape 11"/>
          <p:cNvCxnSpPr>
            <a:cxnSpLocks noChangeShapeType="1"/>
            <a:stCxn id="10249" idx="0"/>
            <a:endCxn id="10250" idx="1"/>
          </p:cNvCxnSpPr>
          <p:nvPr/>
        </p:nvCxnSpPr>
        <p:spPr bwMode="auto">
          <a:xfrm flipV="1">
            <a:off x="1804988" y="3251200"/>
            <a:ext cx="2181225" cy="1419225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0253" name="AutoShape 12"/>
          <p:cNvCxnSpPr>
            <a:cxnSpLocks noChangeShapeType="1"/>
            <a:stCxn id="10250" idx="3"/>
            <a:endCxn id="10251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0254" name="Oval 13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Oval 14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Oval 15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Oval 16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Oval 17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59" name="AutoShape 18"/>
          <p:cNvCxnSpPr>
            <a:cxnSpLocks noChangeShapeType="1"/>
            <a:stCxn id="10243" idx="1"/>
            <a:endCxn id="10243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260" name="AutoShape 19"/>
          <p:cNvCxnSpPr>
            <a:cxnSpLocks noChangeShapeType="1"/>
            <a:stCxn id="10254" idx="3"/>
            <a:endCxn id="10246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61" name="AutoShape 20"/>
          <p:cNvCxnSpPr>
            <a:cxnSpLocks noChangeShapeType="1"/>
            <a:stCxn id="10246" idx="0"/>
            <a:endCxn id="10255" idx="1"/>
          </p:cNvCxnSpPr>
          <p:nvPr/>
        </p:nvCxnSpPr>
        <p:spPr bwMode="auto">
          <a:xfrm flipV="1">
            <a:off x="3633788" y="4394200"/>
            <a:ext cx="504825" cy="4286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62" name="AutoShape 21"/>
          <p:cNvCxnSpPr>
            <a:cxnSpLocks noChangeShapeType="1"/>
            <a:stCxn id="10255" idx="1"/>
            <a:endCxn id="10248" idx="3"/>
          </p:cNvCxnSpPr>
          <p:nvPr/>
        </p:nvCxnSpPr>
        <p:spPr bwMode="auto">
          <a:xfrm flipH="1" flipV="1">
            <a:off x="2794000" y="3176588"/>
            <a:ext cx="1343025" cy="733425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63" name="AutoShape 22"/>
          <p:cNvCxnSpPr>
            <a:cxnSpLocks noChangeShapeType="1"/>
            <a:stCxn id="10257" idx="3"/>
            <a:endCxn id="10247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0264" name="AutoShape 23"/>
          <p:cNvCxnSpPr>
            <a:cxnSpLocks noChangeShapeType="1"/>
            <a:stCxn id="10247" idx="3"/>
            <a:endCxn id="10258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0265" name="AutoShape 24"/>
          <p:cNvCxnSpPr>
            <a:cxnSpLocks noChangeShapeType="1"/>
            <a:stCxn id="10251" idx="1"/>
            <a:endCxn id="10245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0266" name="AutoShape 25"/>
          <p:cNvCxnSpPr>
            <a:cxnSpLocks noChangeShapeType="1"/>
            <a:stCxn id="10245" idx="1"/>
            <a:endCxn id="10256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0267" name="Oval 26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68" name="AutoShape 27"/>
          <p:cNvCxnSpPr>
            <a:cxnSpLocks noChangeShapeType="1"/>
            <a:stCxn id="10246" idx="3"/>
            <a:endCxn id="10267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69" name="AutoShape 28"/>
          <p:cNvCxnSpPr>
            <a:cxnSpLocks noChangeShapeType="1"/>
            <a:stCxn id="10267" idx="1"/>
            <a:endCxn id="10255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70" name="AutoShape 29"/>
          <p:cNvCxnSpPr>
            <a:cxnSpLocks noChangeShapeType="1"/>
            <a:stCxn id="10249" idx="0"/>
            <a:endCxn id="10248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71" name="AutoShape 30"/>
          <p:cNvCxnSpPr>
            <a:cxnSpLocks noChangeShapeType="1"/>
            <a:stCxn id="10248" idx="3"/>
            <a:endCxn id="10250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0272" name="Text Box 31"/>
          <p:cNvSpPr txBox="1">
            <a:spLocks noChangeArrowheads="1"/>
          </p:cNvSpPr>
          <p:nvPr/>
        </p:nvSpPr>
        <p:spPr bwMode="auto">
          <a:xfrm>
            <a:off x="2667000" y="3810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</a:p>
        </p:txBody>
      </p:sp>
      <p:sp>
        <p:nvSpPr>
          <p:cNvPr id="10273" name="Text Box 32"/>
          <p:cNvSpPr txBox="1">
            <a:spLocks noChangeArrowheads="1"/>
          </p:cNvSpPr>
          <p:nvPr/>
        </p:nvSpPr>
        <p:spPr bwMode="auto">
          <a:xfrm>
            <a:off x="3702050" y="44338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</a:p>
        </p:txBody>
      </p:sp>
      <p:sp>
        <p:nvSpPr>
          <p:cNvPr id="10274" name="Text Box 33"/>
          <p:cNvSpPr txBox="1">
            <a:spLocks noChangeArrowheads="1"/>
          </p:cNvSpPr>
          <p:nvPr/>
        </p:nvSpPr>
        <p:spPr bwMode="auto">
          <a:xfrm>
            <a:off x="3581400" y="3505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</a:p>
        </p:txBody>
      </p:sp>
      <p:cxnSp>
        <p:nvCxnSpPr>
          <p:cNvPr id="10275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6" name="Pentagon 35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Pentagon 36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Pentagon 37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279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0280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81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42" name="TextBox 41"/>
          <p:cNvSpPr txBox="1"/>
          <p:nvPr/>
        </p:nvSpPr>
        <p:spPr>
          <a:xfrm>
            <a:off x="1524000" y="6096000"/>
            <a:ext cx="6472238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Contingency solution for additional destination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C98B04-5B16-420D-B0FF-B3194494EECF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11267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Dynamic Vehicle Routing Problem</a:t>
            </a: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76" name="AutoShape 11"/>
          <p:cNvCxnSpPr>
            <a:cxnSpLocks noChangeShapeType="1"/>
            <a:stCxn id="11274" idx="3"/>
            <a:endCxn id="11275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1277" name="Oval 12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Oval 13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Oval 14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Oval 15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Oval 16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82" name="AutoShape 17"/>
          <p:cNvCxnSpPr>
            <a:cxnSpLocks noChangeShapeType="1"/>
            <a:stCxn id="11267" idx="1"/>
            <a:endCxn id="11267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1283" name="AutoShape 18"/>
          <p:cNvCxnSpPr>
            <a:cxnSpLocks noChangeShapeType="1"/>
            <a:stCxn id="11277" idx="3"/>
            <a:endCxn id="11270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284" name="AutoShape 19"/>
          <p:cNvCxnSpPr>
            <a:cxnSpLocks noChangeShapeType="1"/>
            <a:stCxn id="11280" idx="3"/>
            <a:endCxn id="11271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1285" name="AutoShape 20"/>
          <p:cNvCxnSpPr>
            <a:cxnSpLocks noChangeShapeType="1"/>
            <a:stCxn id="11271" idx="3"/>
            <a:endCxn id="11281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1286" name="AutoShape 21"/>
          <p:cNvCxnSpPr>
            <a:cxnSpLocks noChangeShapeType="1"/>
            <a:stCxn id="11275" idx="1"/>
            <a:endCxn id="11269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1287" name="AutoShape 22"/>
          <p:cNvCxnSpPr>
            <a:cxnSpLocks noChangeShapeType="1"/>
            <a:stCxn id="11269" idx="1"/>
            <a:endCxn id="11279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1288" name="Oval 23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89" name="AutoShape 24"/>
          <p:cNvCxnSpPr>
            <a:cxnSpLocks noChangeShapeType="1"/>
            <a:stCxn id="11270" idx="3"/>
            <a:endCxn id="11288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290" name="AutoShape 25"/>
          <p:cNvCxnSpPr>
            <a:cxnSpLocks noChangeShapeType="1"/>
            <a:stCxn id="11288" idx="1"/>
            <a:endCxn id="11278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291" name="AutoShape 26"/>
          <p:cNvCxnSpPr>
            <a:cxnSpLocks noChangeShapeType="1"/>
            <a:stCxn id="11273" idx="0"/>
            <a:endCxn id="11272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1292" name="AutoShape 27"/>
          <p:cNvCxnSpPr>
            <a:cxnSpLocks noChangeShapeType="1"/>
            <a:stCxn id="11272" idx="3"/>
            <a:endCxn id="11274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1293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0" name="Pentagon 29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Pentagon 31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297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1298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299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36" name="TextBox 35"/>
          <p:cNvSpPr txBox="1"/>
          <p:nvPr/>
        </p:nvSpPr>
        <p:spPr>
          <a:xfrm>
            <a:off x="1828800" y="6096000"/>
            <a:ext cx="5510213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Implementation of contingency solution</a:t>
            </a: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7341B0-B5E9-4976-9DB0-6017DD3A11C4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12291" name="Oval 2"/>
          <p:cNvSpPr>
            <a:spLocks noChangeArrowheads="1"/>
          </p:cNvSpPr>
          <p:nvPr/>
        </p:nvSpPr>
        <p:spPr bwMode="auto">
          <a:xfrm>
            <a:off x="152400" y="1447800"/>
            <a:ext cx="8839200" cy="525780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5388" cy="1298575"/>
          </a:xfrm>
        </p:spPr>
        <p:txBody>
          <a:bodyPr lIns="90000" tIns="46800" rIns="90000" bIns="46800" anchor="ctr">
            <a:normAutofit fontScale="90000"/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Dynamic Vehicle Routing Problem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5867400" y="46482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3048000" y="4724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6172200" y="2362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2209800" y="25908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1219200" y="4572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3886200" y="2667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Oval 10"/>
          <p:cNvSpPr>
            <a:spLocks noChangeArrowheads="1"/>
          </p:cNvSpPr>
          <p:nvPr/>
        </p:nvSpPr>
        <p:spPr bwMode="auto">
          <a:xfrm>
            <a:off x="6934200" y="38100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0" name="AutoShape 11"/>
          <p:cNvCxnSpPr>
            <a:cxnSpLocks noChangeShapeType="1"/>
            <a:stCxn id="12298" idx="3"/>
            <a:endCxn id="12299" idx="1"/>
          </p:cNvCxnSpPr>
          <p:nvPr/>
        </p:nvCxnSpPr>
        <p:spPr bwMode="auto">
          <a:xfrm>
            <a:off x="4572000" y="3009900"/>
            <a:ext cx="2362200" cy="11430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2301" name="Oval 12"/>
          <p:cNvSpPr>
            <a:spLocks noChangeArrowheads="1"/>
          </p:cNvSpPr>
          <p:nvPr/>
        </p:nvSpPr>
        <p:spPr bwMode="auto">
          <a:xfrm>
            <a:off x="990600" y="3200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Oval 13"/>
          <p:cNvSpPr>
            <a:spLocks noChangeArrowheads="1"/>
          </p:cNvSpPr>
          <p:nvPr/>
        </p:nvSpPr>
        <p:spPr bwMode="auto">
          <a:xfrm>
            <a:off x="4038600" y="38100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Oval 14"/>
          <p:cNvSpPr>
            <a:spLocks noChangeArrowheads="1"/>
          </p:cNvSpPr>
          <p:nvPr/>
        </p:nvSpPr>
        <p:spPr bwMode="auto">
          <a:xfrm>
            <a:off x="4572000" y="5105400"/>
            <a:ext cx="685800" cy="685800"/>
          </a:xfrm>
          <a:prstGeom prst="ellipse">
            <a:avLst/>
          </a:prstGeom>
          <a:solidFill>
            <a:srgbClr val="33CC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Oval 15"/>
          <p:cNvSpPr>
            <a:spLocks noChangeArrowheads="1"/>
          </p:cNvSpPr>
          <p:nvPr/>
        </p:nvSpPr>
        <p:spPr bwMode="auto">
          <a:xfrm>
            <a:off x="4419600" y="17526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Oval 16"/>
          <p:cNvSpPr>
            <a:spLocks noChangeArrowheads="1"/>
          </p:cNvSpPr>
          <p:nvPr/>
        </p:nvSpPr>
        <p:spPr bwMode="auto">
          <a:xfrm>
            <a:off x="8001000" y="3505200"/>
            <a:ext cx="685800" cy="685800"/>
          </a:xfrm>
          <a:prstGeom prst="ellipse">
            <a:avLst/>
          </a:prstGeom>
          <a:solidFill>
            <a:srgbClr val="9999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6" name="AutoShape 17"/>
          <p:cNvCxnSpPr>
            <a:cxnSpLocks noChangeShapeType="1"/>
            <a:stCxn id="12291" idx="1"/>
            <a:endCxn id="12291" idx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2307" name="AutoShape 18"/>
          <p:cNvCxnSpPr>
            <a:cxnSpLocks noChangeShapeType="1"/>
            <a:stCxn id="12301" idx="3"/>
            <a:endCxn id="12294" idx="1"/>
          </p:cNvCxnSpPr>
          <p:nvPr/>
        </p:nvCxnSpPr>
        <p:spPr bwMode="auto">
          <a:xfrm>
            <a:off x="1576388" y="3786188"/>
            <a:ext cx="1471612" cy="1282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08" name="AutoShape 19"/>
          <p:cNvCxnSpPr>
            <a:cxnSpLocks noChangeShapeType="1"/>
            <a:stCxn id="12304" idx="3"/>
            <a:endCxn id="12295" idx="1"/>
          </p:cNvCxnSpPr>
          <p:nvPr/>
        </p:nvCxnSpPr>
        <p:spPr bwMode="auto">
          <a:xfrm>
            <a:off x="5105400" y="2095500"/>
            <a:ext cx="1166813" cy="3667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2309" name="AutoShape 20"/>
          <p:cNvCxnSpPr>
            <a:cxnSpLocks noChangeShapeType="1"/>
            <a:stCxn id="12295" idx="3"/>
            <a:endCxn id="12305" idx="1"/>
          </p:cNvCxnSpPr>
          <p:nvPr/>
        </p:nvCxnSpPr>
        <p:spPr bwMode="auto">
          <a:xfrm>
            <a:off x="6858000" y="2705100"/>
            <a:ext cx="1243013" cy="9001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cxnSp>
        <p:nvCxnSpPr>
          <p:cNvPr id="12310" name="AutoShape 21"/>
          <p:cNvCxnSpPr>
            <a:cxnSpLocks noChangeShapeType="1"/>
            <a:stCxn id="12299" idx="1"/>
            <a:endCxn id="12293" idx="0"/>
          </p:cNvCxnSpPr>
          <p:nvPr/>
        </p:nvCxnSpPr>
        <p:spPr bwMode="auto">
          <a:xfrm flipH="1">
            <a:off x="6451600" y="4394200"/>
            <a:ext cx="581025" cy="3540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2311" name="AutoShape 22"/>
          <p:cNvCxnSpPr>
            <a:cxnSpLocks noChangeShapeType="1"/>
            <a:stCxn id="12293" idx="1"/>
            <a:endCxn id="12303" idx="0"/>
          </p:cNvCxnSpPr>
          <p:nvPr/>
        </p:nvCxnSpPr>
        <p:spPr bwMode="auto">
          <a:xfrm flipH="1">
            <a:off x="5157788" y="4991100"/>
            <a:ext cx="709612" cy="2143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2312" name="Oval 23"/>
          <p:cNvSpPr>
            <a:spLocks noChangeArrowheads="1"/>
          </p:cNvSpPr>
          <p:nvPr/>
        </p:nvSpPr>
        <p:spPr bwMode="auto">
          <a:xfrm>
            <a:off x="5105400" y="3962400"/>
            <a:ext cx="685800" cy="6858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13" name="AutoShape 24"/>
          <p:cNvCxnSpPr>
            <a:cxnSpLocks noChangeShapeType="1"/>
            <a:stCxn id="12294" idx="3"/>
            <a:endCxn id="12312" idx="1"/>
          </p:cNvCxnSpPr>
          <p:nvPr/>
        </p:nvCxnSpPr>
        <p:spPr bwMode="auto">
          <a:xfrm flipV="1">
            <a:off x="3733800" y="4548188"/>
            <a:ext cx="1471613" cy="519112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14" name="AutoShape 25"/>
          <p:cNvCxnSpPr>
            <a:cxnSpLocks noChangeShapeType="1"/>
            <a:stCxn id="12312" idx="1"/>
            <a:endCxn id="12302" idx="3"/>
          </p:cNvCxnSpPr>
          <p:nvPr/>
        </p:nvCxnSpPr>
        <p:spPr bwMode="auto">
          <a:xfrm flipH="1">
            <a:off x="4724400" y="4062413"/>
            <a:ext cx="481013" cy="90487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15" name="AutoShape 26"/>
          <p:cNvCxnSpPr>
            <a:cxnSpLocks noChangeShapeType="1"/>
            <a:stCxn id="12297" idx="0"/>
            <a:endCxn id="12296" idx="2"/>
          </p:cNvCxnSpPr>
          <p:nvPr/>
        </p:nvCxnSpPr>
        <p:spPr bwMode="auto">
          <a:xfrm flipV="1">
            <a:off x="1804988" y="3276600"/>
            <a:ext cx="747712" cy="139541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2316" name="AutoShape 27"/>
          <p:cNvCxnSpPr>
            <a:cxnSpLocks noChangeShapeType="1"/>
            <a:stCxn id="12296" idx="3"/>
            <a:endCxn id="12298" idx="1"/>
          </p:cNvCxnSpPr>
          <p:nvPr/>
        </p:nvCxnSpPr>
        <p:spPr bwMode="auto">
          <a:xfrm>
            <a:off x="2895600" y="2933700"/>
            <a:ext cx="990600" cy="76200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sp>
        <p:nvSpPr>
          <p:cNvPr id="12317" name="Oval 28"/>
          <p:cNvSpPr>
            <a:spLocks noChangeArrowheads="1"/>
          </p:cNvSpPr>
          <p:nvPr/>
        </p:nvSpPr>
        <p:spPr bwMode="auto">
          <a:xfrm>
            <a:off x="3048000" y="1905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Oval 29"/>
          <p:cNvSpPr>
            <a:spLocks noChangeArrowheads="1"/>
          </p:cNvSpPr>
          <p:nvPr/>
        </p:nvSpPr>
        <p:spPr bwMode="auto">
          <a:xfrm>
            <a:off x="3048000" y="3048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Oval 30"/>
          <p:cNvSpPr>
            <a:spLocks noChangeArrowheads="1"/>
          </p:cNvSpPr>
          <p:nvPr/>
        </p:nvSpPr>
        <p:spPr bwMode="auto">
          <a:xfrm>
            <a:off x="1447800" y="2286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Oval 31"/>
          <p:cNvSpPr>
            <a:spLocks noChangeArrowheads="1"/>
          </p:cNvSpPr>
          <p:nvPr/>
        </p:nvSpPr>
        <p:spPr bwMode="auto">
          <a:xfrm>
            <a:off x="2209800" y="4953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Oval 32"/>
          <p:cNvSpPr>
            <a:spLocks noChangeArrowheads="1"/>
          </p:cNvSpPr>
          <p:nvPr/>
        </p:nvSpPr>
        <p:spPr bwMode="auto">
          <a:xfrm>
            <a:off x="3657600" y="56388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Oval 33"/>
          <p:cNvSpPr>
            <a:spLocks noChangeArrowheads="1"/>
          </p:cNvSpPr>
          <p:nvPr/>
        </p:nvSpPr>
        <p:spPr bwMode="auto">
          <a:xfrm>
            <a:off x="457200" y="4038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Oval 34"/>
          <p:cNvSpPr>
            <a:spLocks noChangeArrowheads="1"/>
          </p:cNvSpPr>
          <p:nvPr/>
        </p:nvSpPr>
        <p:spPr bwMode="auto">
          <a:xfrm>
            <a:off x="5105400" y="2438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Oval 35"/>
          <p:cNvSpPr>
            <a:spLocks noChangeArrowheads="1"/>
          </p:cNvSpPr>
          <p:nvPr/>
        </p:nvSpPr>
        <p:spPr bwMode="auto">
          <a:xfrm>
            <a:off x="6400800" y="3200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Oval 36"/>
          <p:cNvSpPr>
            <a:spLocks noChangeArrowheads="1"/>
          </p:cNvSpPr>
          <p:nvPr/>
        </p:nvSpPr>
        <p:spPr bwMode="auto">
          <a:xfrm>
            <a:off x="7620000" y="44196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Oval 37"/>
          <p:cNvSpPr>
            <a:spLocks noChangeArrowheads="1"/>
          </p:cNvSpPr>
          <p:nvPr/>
        </p:nvSpPr>
        <p:spPr bwMode="auto">
          <a:xfrm>
            <a:off x="5486400" y="5486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Oval 38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Oval 39"/>
          <p:cNvSpPr>
            <a:spLocks noChangeArrowheads="1"/>
          </p:cNvSpPr>
          <p:nvPr/>
        </p:nvSpPr>
        <p:spPr bwMode="auto">
          <a:xfrm>
            <a:off x="7239000" y="22860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9" name="Oval 40"/>
          <p:cNvSpPr>
            <a:spLocks noChangeArrowheads="1"/>
          </p:cNvSpPr>
          <p:nvPr/>
        </p:nvSpPr>
        <p:spPr bwMode="auto">
          <a:xfrm>
            <a:off x="5638800" y="16002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0" name="Oval 41"/>
          <p:cNvSpPr>
            <a:spLocks noChangeArrowheads="1"/>
          </p:cNvSpPr>
          <p:nvPr/>
        </p:nvSpPr>
        <p:spPr bwMode="auto">
          <a:xfrm>
            <a:off x="2743200" y="3962400"/>
            <a:ext cx="685800" cy="685800"/>
          </a:xfrm>
          <a:prstGeom prst="ellipse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31" name="AutoShape 16"/>
          <p:cNvCxnSpPr>
            <a:cxnSpLocks noChangeShapeType="1"/>
          </p:cNvCxnSpPr>
          <p:nvPr/>
        </p:nvCxnSpPr>
        <p:spPr bwMode="auto">
          <a:xfrm>
            <a:off x="1446213" y="2217738"/>
            <a:ext cx="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4" name="Pentagon 43"/>
          <p:cNvSpPr/>
          <p:nvPr/>
        </p:nvSpPr>
        <p:spPr>
          <a:xfrm>
            <a:off x="1828800" y="1447800"/>
            <a:ext cx="457200" cy="228600"/>
          </a:xfrm>
          <a:prstGeom prst="homePlat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Pentagon 44"/>
          <p:cNvSpPr/>
          <p:nvPr/>
        </p:nvSpPr>
        <p:spPr>
          <a:xfrm>
            <a:off x="152400" y="2590800"/>
            <a:ext cx="457200" cy="2286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Pentagon 45"/>
          <p:cNvSpPr/>
          <p:nvPr/>
        </p:nvSpPr>
        <p:spPr>
          <a:xfrm>
            <a:off x="914400" y="1905000"/>
            <a:ext cx="457200" cy="2286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335" name="AutoShape 11"/>
          <p:cNvCxnSpPr>
            <a:cxnSpLocks noChangeShapeType="1"/>
          </p:cNvCxnSpPr>
          <p:nvPr/>
        </p:nvCxnSpPr>
        <p:spPr bwMode="auto">
          <a:xfrm rot="16200000" flipH="1">
            <a:off x="-104775" y="3248025"/>
            <a:ext cx="1852613" cy="995363"/>
          </a:xfrm>
          <a:prstGeom prst="straightConnector1">
            <a:avLst/>
          </a:prstGeom>
          <a:noFill/>
          <a:ln w="9360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12336" name="AutoShape 19"/>
          <p:cNvCxnSpPr>
            <a:cxnSpLocks noChangeShapeType="1"/>
          </p:cNvCxnSpPr>
          <p:nvPr/>
        </p:nvCxnSpPr>
        <p:spPr bwMode="auto">
          <a:xfrm rot="16200000" flipH="1">
            <a:off x="666750" y="2533650"/>
            <a:ext cx="1066800" cy="2667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37" name="AutoShape 22"/>
          <p:cNvCxnSpPr>
            <a:cxnSpLocks noChangeShapeType="1"/>
          </p:cNvCxnSpPr>
          <p:nvPr/>
        </p:nvCxnSpPr>
        <p:spPr bwMode="auto">
          <a:xfrm>
            <a:off x="2209800" y="1600200"/>
            <a:ext cx="2309813" cy="252413"/>
          </a:xfrm>
          <a:prstGeom prst="straightConnector1">
            <a:avLst/>
          </a:prstGeom>
          <a:noFill/>
          <a:ln w="9360">
            <a:solidFill>
              <a:srgbClr val="9999FF"/>
            </a:solidFill>
            <a:round/>
            <a:headEnd/>
            <a:tailEnd type="triangle" w="med" len="med"/>
          </a:ln>
        </p:spPr>
      </p:cxnSp>
      <p:sp>
        <p:nvSpPr>
          <p:cNvPr id="50" name="TextBox 49"/>
          <p:cNvSpPr txBox="1"/>
          <p:nvPr/>
        </p:nvSpPr>
        <p:spPr>
          <a:xfrm>
            <a:off x="990600" y="6096000"/>
            <a:ext cx="7275513" cy="46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How to plan contingencies for arbitrary possibilities?</a:t>
            </a: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robert.holder@jhuapl.edu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34214</TotalTime>
  <Words>1051</Words>
  <Application>Microsoft Office PowerPoint</Application>
  <PresentationFormat>On-screen Show (4:3)</PresentationFormat>
  <Paragraphs>277</Paragraphs>
  <Slides>36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Approaches for rapid replanning in dynamic environments</vt:lpstr>
      <vt:lpstr>Overview</vt:lpstr>
      <vt:lpstr>Overview (2)</vt:lpstr>
      <vt:lpstr>Dynamic Vehicle Routing Problem</vt:lpstr>
      <vt:lpstr>Dynamic Vehicle Routing Problem</vt:lpstr>
      <vt:lpstr>Dynamic Vehicle Routing Problem</vt:lpstr>
      <vt:lpstr>Dynamic Vehicle Routing Problem</vt:lpstr>
      <vt:lpstr>Dynamic Vehicle Routing Problem</vt:lpstr>
      <vt:lpstr>Dynamic Vehicle Routing Problem</vt:lpstr>
      <vt:lpstr>Traveling Salesperson Problem </vt:lpstr>
      <vt:lpstr>Approach: Problem-Solution Map</vt:lpstr>
      <vt:lpstr>Map Generation – Sampling &amp; Classification </vt:lpstr>
      <vt:lpstr>Map Generation –  Sampling &amp; Classification </vt:lpstr>
      <vt:lpstr>Map Generation </vt:lpstr>
      <vt:lpstr>Solution Border Estimation</vt:lpstr>
      <vt:lpstr>Solution Border Estimation</vt:lpstr>
      <vt:lpstr>Map Generation- Solution Border Estimation</vt:lpstr>
      <vt:lpstr>Map Generation- Solution Border Estimation</vt:lpstr>
      <vt:lpstr>Map Generation – Solution Border Estimation</vt:lpstr>
      <vt:lpstr>SBE Implementation</vt:lpstr>
      <vt:lpstr>SBE – two solution representatives</vt:lpstr>
      <vt:lpstr>SBE – binary search to find border</vt:lpstr>
      <vt:lpstr>SBE – binary search to find border</vt:lpstr>
      <vt:lpstr>SBE – binary search to find border</vt:lpstr>
      <vt:lpstr>SBE – binary search to find border</vt:lpstr>
      <vt:lpstr>SBE – binary search to find border</vt:lpstr>
      <vt:lpstr>SBE – tracing red/blue solution border</vt:lpstr>
      <vt:lpstr>SBE – found red/blue solution border</vt:lpstr>
      <vt:lpstr>Sampling &amp; Classification +  Active Learning</vt:lpstr>
      <vt:lpstr>Sampling &amp; Classification +  Active Learning</vt:lpstr>
      <vt:lpstr>PowerPoint Presentation</vt:lpstr>
      <vt:lpstr>Knapsack problem</vt:lpstr>
      <vt:lpstr>Ideal PS Map – Knapsack problem initial slack = 4 dag, new item’s weight and value vary from 1 to 100</vt:lpstr>
      <vt:lpstr>PowerPoint Presentation</vt:lpstr>
      <vt:lpstr>Current Directions</vt:lpstr>
      <vt:lpstr>Summary</vt:lpstr>
    </vt:vector>
  </TitlesOfParts>
  <Company>JHUAPL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Border Estimation in Problem Space Analysis</dc:title>
  <dc:creator>Robert H. Holder, III</dc:creator>
  <cp:lastModifiedBy>Robert H. Holder, III</cp:lastModifiedBy>
  <cp:revision>44</cp:revision>
  <dcterms:created xsi:type="dcterms:W3CDTF">2010-09-20T23:11:24Z</dcterms:created>
  <dcterms:modified xsi:type="dcterms:W3CDTF">2014-04-09T15:25:04Z</dcterms:modified>
</cp:coreProperties>
</file>