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9" r:id="rId13"/>
    <p:sldId id="280" r:id="rId14"/>
    <p:sldId id="281" r:id="rId15"/>
    <p:sldId id="268" r:id="rId16"/>
    <p:sldId id="284" r:id="rId17"/>
    <p:sldId id="286" r:id="rId18"/>
    <p:sldId id="287" r:id="rId19"/>
    <p:sldId id="288" r:id="rId20"/>
    <p:sldId id="289" r:id="rId21"/>
    <p:sldId id="290" r:id="rId22"/>
    <p:sldId id="291" r:id="rId23"/>
    <p:sldId id="270" r:id="rId24"/>
    <p:sldId id="274" r:id="rId25"/>
    <p:sldId id="267" r:id="rId26"/>
    <p:sldId id="282" r:id="rId27"/>
    <p:sldId id="283" r:id="rId28"/>
    <p:sldId id="272" r:id="rId29"/>
    <p:sldId id="271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61" autoAdjust="0"/>
    <p:restoredTop sz="86436" autoAdjust="0"/>
  </p:normalViewPr>
  <p:slideViewPr>
    <p:cSldViewPr>
      <p:cViewPr varScale="1">
        <p:scale>
          <a:sx n="80" d="100"/>
          <a:sy n="80" d="100"/>
        </p:scale>
        <p:origin x="-456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53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123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Documents%20and%20Settings\HOLDERH1\My%20Documents\umbc\dissertation\data\scOutput_2010_10_19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6.9918370295456292E-2"/>
          <c:y val="3.7666719651281419E-2"/>
          <c:w val="0.66553822973963117"/>
          <c:h val="0.89805054069172352"/>
        </c:manualLayout>
      </c:layout>
      <c:scatterChart>
        <c:scatterStyle val="smoothMarker"/>
        <c:varyColors val="0"/>
        <c:ser>
          <c:idx val="7"/>
          <c:order val="0"/>
          <c:tx>
            <c:strRef>
              <c:f>Sheet1!$I$1</c:f>
              <c:strCache>
                <c:ptCount val="1"/>
                <c:pt idx="0">
                  <c:v>scAvg</c:v>
                </c:pt>
              </c:strCache>
            </c:strRef>
          </c:tx>
          <c:xVal>
            <c:numRef>
              <c:f>Sheet1!$A$2:$A$20</c:f>
              <c:numCache>
                <c:formatCode>General</c:formatCode>
                <c:ptCount val="19"/>
                <c:pt idx="0">
                  <c:v>1.0000000000000026E-4</c:v>
                </c:pt>
                <c:pt idx="1">
                  <c:v>2.0000000000000039E-4</c:v>
                </c:pt>
                <c:pt idx="2">
                  <c:v>3.0000000000000068E-4</c:v>
                </c:pt>
                <c:pt idx="3">
                  <c:v>4.0000000000000078E-4</c:v>
                </c:pt>
                <c:pt idx="4">
                  <c:v>5.0000000000000099E-4</c:v>
                </c:pt>
                <c:pt idx="5">
                  <c:v>6.0000000000000136E-4</c:v>
                </c:pt>
                <c:pt idx="6">
                  <c:v>7.0000000000000162E-4</c:v>
                </c:pt>
                <c:pt idx="7">
                  <c:v>8.0000000000000199E-4</c:v>
                </c:pt>
                <c:pt idx="8">
                  <c:v>9.0000000000000247E-4</c:v>
                </c:pt>
                <c:pt idx="9">
                  <c:v>1.0000000000000022E-3</c:v>
                </c:pt>
                <c:pt idx="10">
                  <c:v>2.0000000000000035E-3</c:v>
                </c:pt>
                <c:pt idx="11">
                  <c:v>3.0000000000000057E-3</c:v>
                </c:pt>
                <c:pt idx="12">
                  <c:v>4.000000000000007E-3</c:v>
                </c:pt>
                <c:pt idx="13">
                  <c:v>5.000000000000007E-3</c:v>
                </c:pt>
                <c:pt idx="14">
                  <c:v>6.0000000000000105E-3</c:v>
                </c:pt>
                <c:pt idx="15">
                  <c:v>7.0000000000000106E-3</c:v>
                </c:pt>
                <c:pt idx="16">
                  <c:v>8.0000000000000158E-3</c:v>
                </c:pt>
                <c:pt idx="17">
                  <c:v>9.0000000000000167E-3</c:v>
                </c:pt>
                <c:pt idx="18">
                  <c:v>1.0000000000000019E-2</c:v>
                </c:pt>
              </c:numCache>
            </c:numRef>
          </c:xVal>
          <c:yVal>
            <c:numRef>
              <c:f>Sheet1!$I$2:$I$20</c:f>
            </c:numRef>
          </c:yVal>
          <c:smooth val="1"/>
        </c:ser>
        <c:ser>
          <c:idx val="1"/>
          <c:order val="1"/>
          <c:tx>
            <c:v>SBE/SSS, 100-city</c:v>
          </c:tx>
          <c:xVal>
            <c:numRef>
              <c:f>Sheet1!$A$2:$A$20</c:f>
              <c:numCache>
                <c:formatCode>General</c:formatCode>
                <c:ptCount val="19"/>
                <c:pt idx="0">
                  <c:v>1.0000000000000026E-4</c:v>
                </c:pt>
                <c:pt idx="1">
                  <c:v>2.0000000000000039E-4</c:v>
                </c:pt>
                <c:pt idx="2">
                  <c:v>3.0000000000000068E-4</c:v>
                </c:pt>
                <c:pt idx="3">
                  <c:v>4.0000000000000078E-4</c:v>
                </c:pt>
                <c:pt idx="4">
                  <c:v>5.0000000000000099E-4</c:v>
                </c:pt>
                <c:pt idx="5">
                  <c:v>6.0000000000000136E-4</c:v>
                </c:pt>
                <c:pt idx="6">
                  <c:v>7.0000000000000162E-4</c:v>
                </c:pt>
                <c:pt idx="7">
                  <c:v>8.0000000000000199E-4</c:v>
                </c:pt>
                <c:pt idx="8">
                  <c:v>9.0000000000000247E-4</c:v>
                </c:pt>
                <c:pt idx="9">
                  <c:v>1.0000000000000022E-3</c:v>
                </c:pt>
                <c:pt idx="10">
                  <c:v>2.0000000000000035E-3</c:v>
                </c:pt>
                <c:pt idx="11">
                  <c:v>3.0000000000000057E-3</c:v>
                </c:pt>
                <c:pt idx="12">
                  <c:v>4.000000000000007E-3</c:v>
                </c:pt>
                <c:pt idx="13">
                  <c:v>5.000000000000007E-3</c:v>
                </c:pt>
                <c:pt idx="14">
                  <c:v>6.0000000000000105E-3</c:v>
                </c:pt>
                <c:pt idx="15">
                  <c:v>7.0000000000000106E-3</c:v>
                </c:pt>
                <c:pt idx="16">
                  <c:v>8.0000000000000158E-3</c:v>
                </c:pt>
                <c:pt idx="17">
                  <c:v>9.0000000000000167E-3</c:v>
                </c:pt>
                <c:pt idx="18">
                  <c:v>1.0000000000000019E-2</c:v>
                </c:pt>
              </c:numCache>
            </c:numRef>
          </c:xVal>
          <c:yVal>
            <c:numRef>
              <c:f>Sheet1!$C$2:$C$20</c:f>
              <c:numCache>
                <c:formatCode>General</c:formatCode>
                <c:ptCount val="19"/>
                <c:pt idx="0">
                  <c:v>0.1207796040352508</c:v>
                </c:pt>
                <c:pt idx="1">
                  <c:v>8.2212209885016999E-2</c:v>
                </c:pt>
                <c:pt idx="2">
                  <c:v>6.1663132034702896E-2</c:v>
                </c:pt>
                <c:pt idx="3">
                  <c:v>5.5899717795663592E-2</c:v>
                </c:pt>
                <c:pt idx="4">
                  <c:v>4.3157118495986156E-2</c:v>
                </c:pt>
                <c:pt idx="5">
                  <c:v>4.4033077329331344E-2</c:v>
                </c:pt>
                <c:pt idx="6">
                  <c:v>3.6453942857035779E-2</c:v>
                </c:pt>
                <c:pt idx="7">
                  <c:v>3.2773985299680244E-2</c:v>
                </c:pt>
                <c:pt idx="8">
                  <c:v>2.934199568927226E-2</c:v>
                </c:pt>
                <c:pt idx="9">
                  <c:v>2.7025981800045042E-2</c:v>
                </c:pt>
                <c:pt idx="10">
                  <c:v>1.6013391534469047E-2</c:v>
                </c:pt>
                <c:pt idx="11">
                  <c:v>1.0287521185643973E-2</c:v>
                </c:pt>
                <c:pt idx="12">
                  <c:v>7.3099271158058206E-3</c:v>
                </c:pt>
                <c:pt idx="13">
                  <c:v>5.3602499163882024E-3</c:v>
                </c:pt>
                <c:pt idx="14">
                  <c:v>4.6025105932180855E-3</c:v>
                </c:pt>
                <c:pt idx="15">
                  <c:v>3.6934228160565288E-3</c:v>
                </c:pt>
                <c:pt idx="16">
                  <c:v>2.9981519780416495E-3</c:v>
                </c:pt>
                <c:pt idx="17">
                  <c:v>2.5544268647072744E-3</c:v>
                </c:pt>
                <c:pt idx="18">
                  <c:v>2.1714482816525891E-3</c:v>
                </c:pt>
              </c:numCache>
            </c:numRef>
          </c:yVal>
          <c:smooth val="1"/>
        </c:ser>
        <c:ser>
          <c:idx val="0"/>
          <c:order val="2"/>
          <c:tx>
            <c:v>SC, 100-city</c:v>
          </c:tx>
          <c:xVal>
            <c:numRef>
              <c:f>Sheet1!$A$2:$A$2851</c:f>
              <c:numCache>
                <c:formatCode>General</c:formatCode>
                <c:ptCount val="2850"/>
                <c:pt idx="0">
                  <c:v>1.0000000000000026E-4</c:v>
                </c:pt>
                <c:pt idx="1">
                  <c:v>2.0000000000000039E-4</c:v>
                </c:pt>
                <c:pt idx="2">
                  <c:v>3.0000000000000068E-4</c:v>
                </c:pt>
                <c:pt idx="3">
                  <c:v>4.0000000000000078E-4</c:v>
                </c:pt>
                <c:pt idx="4">
                  <c:v>5.0000000000000099E-4</c:v>
                </c:pt>
                <c:pt idx="5">
                  <c:v>6.0000000000000136E-4</c:v>
                </c:pt>
                <c:pt idx="6">
                  <c:v>7.0000000000000162E-4</c:v>
                </c:pt>
                <c:pt idx="7">
                  <c:v>8.0000000000000199E-4</c:v>
                </c:pt>
                <c:pt idx="8">
                  <c:v>9.0000000000000247E-4</c:v>
                </c:pt>
                <c:pt idx="9">
                  <c:v>1.0000000000000022E-3</c:v>
                </c:pt>
                <c:pt idx="10">
                  <c:v>2.0000000000000035E-3</c:v>
                </c:pt>
                <c:pt idx="11">
                  <c:v>3.0000000000000057E-3</c:v>
                </c:pt>
                <c:pt idx="12">
                  <c:v>4.000000000000007E-3</c:v>
                </c:pt>
                <c:pt idx="13">
                  <c:v>5.000000000000007E-3</c:v>
                </c:pt>
                <c:pt idx="14">
                  <c:v>6.0000000000000105E-3</c:v>
                </c:pt>
                <c:pt idx="15">
                  <c:v>7.0000000000000106E-3</c:v>
                </c:pt>
                <c:pt idx="16">
                  <c:v>8.0000000000000158E-3</c:v>
                </c:pt>
                <c:pt idx="17">
                  <c:v>9.0000000000000167E-3</c:v>
                </c:pt>
                <c:pt idx="18">
                  <c:v>1.0000000000000019E-2</c:v>
                </c:pt>
              </c:numCache>
            </c:numRef>
          </c:xVal>
          <c:yVal>
            <c:numRef>
              <c:f>Sheet1!$B$2:$B$2851</c:f>
              <c:numCache>
                <c:formatCode>General</c:formatCode>
                <c:ptCount val="2850"/>
                <c:pt idx="0">
                  <c:v>0.10638360651266868</c:v>
                </c:pt>
                <c:pt idx="1">
                  <c:v>7.7273943366578293E-2</c:v>
                </c:pt>
                <c:pt idx="2">
                  <c:v>6.6424667241408858E-2</c:v>
                </c:pt>
                <c:pt idx="3">
                  <c:v>4.9148557065150505E-2</c:v>
                </c:pt>
                <c:pt idx="4">
                  <c:v>4.3873406146944703E-2</c:v>
                </c:pt>
                <c:pt idx="5">
                  <c:v>4.2382311896244536E-2</c:v>
                </c:pt>
                <c:pt idx="6">
                  <c:v>4.3822639591580413E-2</c:v>
                </c:pt>
                <c:pt idx="7">
                  <c:v>3.8734422782796894E-2</c:v>
                </c:pt>
                <c:pt idx="8">
                  <c:v>4.1442973651853794E-2</c:v>
                </c:pt>
                <c:pt idx="9">
                  <c:v>4.4362843426561563E-2</c:v>
                </c:pt>
                <c:pt idx="10">
                  <c:v>4.3393996994365781E-2</c:v>
                </c:pt>
                <c:pt idx="11">
                  <c:v>4.0420340714218475E-2</c:v>
                </c:pt>
                <c:pt idx="12">
                  <c:v>3.7975178696089393E-2</c:v>
                </c:pt>
                <c:pt idx="13">
                  <c:v>3.533725690179855E-2</c:v>
                </c:pt>
                <c:pt idx="14">
                  <c:v>3.5872107936554813E-2</c:v>
                </c:pt>
                <c:pt idx="15">
                  <c:v>3.5063198591129122E-2</c:v>
                </c:pt>
                <c:pt idx="16">
                  <c:v>2.6248359467240596E-2</c:v>
                </c:pt>
                <c:pt idx="17">
                  <c:v>2.5347021251648564E-2</c:v>
                </c:pt>
                <c:pt idx="18">
                  <c:v>2.4882865395215156E-2</c:v>
                </c:pt>
              </c:numCache>
            </c:numRef>
          </c:yVal>
          <c:smooth val="1"/>
        </c:ser>
        <c:ser>
          <c:idx val="3"/>
          <c:order val="3"/>
          <c:tx>
            <c:v>SC, 100-city</c:v>
          </c:tx>
          <c:xVal>
            <c:numRef>
              <c:f>Sheet1!$A$2:$A$20</c:f>
              <c:numCache>
                <c:formatCode>General</c:formatCode>
                <c:ptCount val="19"/>
                <c:pt idx="0">
                  <c:v>1.0000000000000026E-4</c:v>
                </c:pt>
                <c:pt idx="1">
                  <c:v>2.0000000000000039E-4</c:v>
                </c:pt>
                <c:pt idx="2">
                  <c:v>3.0000000000000068E-4</c:v>
                </c:pt>
                <c:pt idx="3">
                  <c:v>4.0000000000000078E-4</c:v>
                </c:pt>
                <c:pt idx="4">
                  <c:v>5.0000000000000099E-4</c:v>
                </c:pt>
                <c:pt idx="5">
                  <c:v>6.0000000000000136E-4</c:v>
                </c:pt>
                <c:pt idx="6">
                  <c:v>7.0000000000000162E-4</c:v>
                </c:pt>
                <c:pt idx="7">
                  <c:v>8.0000000000000199E-4</c:v>
                </c:pt>
                <c:pt idx="8">
                  <c:v>9.0000000000000247E-4</c:v>
                </c:pt>
                <c:pt idx="9">
                  <c:v>1.0000000000000022E-3</c:v>
                </c:pt>
                <c:pt idx="10">
                  <c:v>2.0000000000000035E-3</c:v>
                </c:pt>
                <c:pt idx="11">
                  <c:v>3.0000000000000057E-3</c:v>
                </c:pt>
                <c:pt idx="12">
                  <c:v>4.000000000000007E-3</c:v>
                </c:pt>
                <c:pt idx="13">
                  <c:v>5.000000000000007E-3</c:v>
                </c:pt>
                <c:pt idx="14">
                  <c:v>6.0000000000000105E-3</c:v>
                </c:pt>
                <c:pt idx="15">
                  <c:v>7.0000000000000106E-3</c:v>
                </c:pt>
                <c:pt idx="16">
                  <c:v>8.0000000000000158E-3</c:v>
                </c:pt>
                <c:pt idx="17">
                  <c:v>9.0000000000000167E-3</c:v>
                </c:pt>
                <c:pt idx="18">
                  <c:v>1.0000000000000019E-2</c:v>
                </c:pt>
              </c:numCache>
            </c:numRef>
          </c:xVal>
          <c:yVal>
            <c:numRef>
              <c:f>Sheet1!$J$2:$J$20</c:f>
              <c:numCache>
                <c:formatCode>General</c:formatCode>
                <c:ptCount val="19"/>
                <c:pt idx="0">
                  <c:v>0.10589066369887255</c:v>
                </c:pt>
                <c:pt idx="1">
                  <c:v>7.7551560451670831E-2</c:v>
                </c:pt>
                <c:pt idx="2">
                  <c:v>5.8358770569510977E-2</c:v>
                </c:pt>
                <c:pt idx="3">
                  <c:v>5.3926255237510413E-2</c:v>
                </c:pt>
                <c:pt idx="4">
                  <c:v>4.5163146394140291E-2</c:v>
                </c:pt>
                <c:pt idx="5">
                  <c:v>4.3529512199122128E-2</c:v>
                </c:pt>
                <c:pt idx="6">
                  <c:v>4.7039750590960445E-2</c:v>
                </c:pt>
                <c:pt idx="7">
                  <c:v>4.5446006061648413E-2</c:v>
                </c:pt>
                <c:pt idx="8">
                  <c:v>4.0081782600650866E-2</c:v>
                </c:pt>
                <c:pt idx="9">
                  <c:v>4.3349525533574365E-2</c:v>
                </c:pt>
                <c:pt idx="10">
                  <c:v>4.2306622456003695E-2</c:v>
                </c:pt>
                <c:pt idx="11">
                  <c:v>4.3591927048891581E-2</c:v>
                </c:pt>
                <c:pt idx="12">
                  <c:v>3.4685912955804039E-2</c:v>
                </c:pt>
                <c:pt idx="13">
                  <c:v>3.5964568324708603E-2</c:v>
                </c:pt>
                <c:pt idx="14">
                  <c:v>3.5219406319972682E-2</c:v>
                </c:pt>
                <c:pt idx="15">
                  <c:v>3.0692793209908593E-2</c:v>
                </c:pt>
                <c:pt idx="16">
                  <c:v>2.9149360103159116E-2</c:v>
                </c:pt>
                <c:pt idx="17">
                  <c:v>2.7578704832199114E-2</c:v>
                </c:pt>
                <c:pt idx="18">
                  <c:v>2.4124397235783971E-2</c:v>
                </c:pt>
              </c:numCache>
            </c:numRef>
          </c:yVal>
          <c:smooth val="1"/>
        </c:ser>
        <c:ser>
          <c:idx val="4"/>
          <c:order val="4"/>
          <c:tx>
            <c:v>SC, 100-city</c:v>
          </c:tx>
          <c:xVal>
            <c:numRef>
              <c:f>Sheet1!$A$2:$A$20</c:f>
              <c:numCache>
                <c:formatCode>General</c:formatCode>
                <c:ptCount val="19"/>
                <c:pt idx="0">
                  <c:v>1.0000000000000026E-4</c:v>
                </c:pt>
                <c:pt idx="1">
                  <c:v>2.0000000000000039E-4</c:v>
                </c:pt>
                <c:pt idx="2">
                  <c:v>3.0000000000000068E-4</c:v>
                </c:pt>
                <c:pt idx="3">
                  <c:v>4.0000000000000078E-4</c:v>
                </c:pt>
                <c:pt idx="4">
                  <c:v>5.0000000000000099E-4</c:v>
                </c:pt>
                <c:pt idx="5">
                  <c:v>6.0000000000000136E-4</c:v>
                </c:pt>
                <c:pt idx="6">
                  <c:v>7.0000000000000162E-4</c:v>
                </c:pt>
                <c:pt idx="7">
                  <c:v>8.0000000000000199E-4</c:v>
                </c:pt>
                <c:pt idx="8">
                  <c:v>9.0000000000000247E-4</c:v>
                </c:pt>
                <c:pt idx="9">
                  <c:v>1.0000000000000022E-3</c:v>
                </c:pt>
                <c:pt idx="10">
                  <c:v>2.0000000000000035E-3</c:v>
                </c:pt>
                <c:pt idx="11">
                  <c:v>3.0000000000000057E-3</c:v>
                </c:pt>
                <c:pt idx="12">
                  <c:v>4.000000000000007E-3</c:v>
                </c:pt>
                <c:pt idx="13">
                  <c:v>5.000000000000007E-3</c:v>
                </c:pt>
                <c:pt idx="14">
                  <c:v>6.0000000000000105E-3</c:v>
                </c:pt>
                <c:pt idx="15">
                  <c:v>7.0000000000000106E-3</c:v>
                </c:pt>
                <c:pt idx="16">
                  <c:v>8.0000000000000158E-3</c:v>
                </c:pt>
                <c:pt idx="17">
                  <c:v>9.0000000000000167E-3</c:v>
                </c:pt>
                <c:pt idx="18">
                  <c:v>1.0000000000000019E-2</c:v>
                </c:pt>
              </c:numCache>
            </c:numRef>
          </c:xVal>
          <c:yVal>
            <c:numRef>
              <c:f>Sheet1!$K$2:$K$20</c:f>
              <c:numCache>
                <c:formatCode>General</c:formatCode>
                <c:ptCount val="19"/>
                <c:pt idx="0">
                  <c:v>0.10525384249826447</c:v>
                </c:pt>
                <c:pt idx="1">
                  <c:v>8.1817637791218034E-2</c:v>
                </c:pt>
                <c:pt idx="2">
                  <c:v>5.9396871809420798E-2</c:v>
                </c:pt>
                <c:pt idx="3">
                  <c:v>4.9690805021393433E-2</c:v>
                </c:pt>
                <c:pt idx="4">
                  <c:v>4.5688346447905016E-2</c:v>
                </c:pt>
                <c:pt idx="5">
                  <c:v>4.4042740810712411E-2</c:v>
                </c:pt>
                <c:pt idx="6">
                  <c:v>4.5956515966308814E-2</c:v>
                </c:pt>
                <c:pt idx="7">
                  <c:v>4.0087698779754787E-2</c:v>
                </c:pt>
                <c:pt idx="8">
                  <c:v>3.7976549144644892E-2</c:v>
                </c:pt>
                <c:pt idx="9">
                  <c:v>4.3176342272633075E-2</c:v>
                </c:pt>
                <c:pt idx="10">
                  <c:v>5.0538814073855465E-2</c:v>
                </c:pt>
                <c:pt idx="11">
                  <c:v>3.9095102327889764E-2</c:v>
                </c:pt>
                <c:pt idx="12">
                  <c:v>3.9578047083611435E-2</c:v>
                </c:pt>
                <c:pt idx="13">
                  <c:v>3.2875552906768322E-2</c:v>
                </c:pt>
                <c:pt idx="14">
                  <c:v>3.0742293344385267E-2</c:v>
                </c:pt>
                <c:pt idx="15">
                  <c:v>3.095006152386098E-2</c:v>
                </c:pt>
                <c:pt idx="16">
                  <c:v>2.5318701404270342E-2</c:v>
                </c:pt>
                <c:pt idx="17">
                  <c:v>2.4961590552824955E-2</c:v>
                </c:pt>
                <c:pt idx="18">
                  <c:v>2.4591042529894303E-2</c:v>
                </c:pt>
              </c:numCache>
            </c:numRef>
          </c:yVal>
          <c:smooth val="1"/>
        </c:ser>
        <c:ser>
          <c:idx val="2"/>
          <c:order val="5"/>
          <c:tx>
            <c:v>SC-distance, 100 city</c:v>
          </c:tx>
          <c:xVal>
            <c:numRef>
              <c:f>Sheet1!$A$2:$A$20</c:f>
              <c:numCache>
                <c:formatCode>General</c:formatCode>
                <c:ptCount val="19"/>
                <c:pt idx="0">
                  <c:v>1.0000000000000026E-4</c:v>
                </c:pt>
                <c:pt idx="1">
                  <c:v>2.0000000000000039E-4</c:v>
                </c:pt>
                <c:pt idx="2">
                  <c:v>3.0000000000000068E-4</c:v>
                </c:pt>
                <c:pt idx="3">
                  <c:v>4.0000000000000078E-4</c:v>
                </c:pt>
                <c:pt idx="4">
                  <c:v>5.0000000000000099E-4</c:v>
                </c:pt>
                <c:pt idx="5">
                  <c:v>6.0000000000000136E-4</c:v>
                </c:pt>
                <c:pt idx="6">
                  <c:v>7.0000000000000162E-4</c:v>
                </c:pt>
                <c:pt idx="7">
                  <c:v>8.0000000000000199E-4</c:v>
                </c:pt>
                <c:pt idx="8">
                  <c:v>9.0000000000000247E-4</c:v>
                </c:pt>
                <c:pt idx="9">
                  <c:v>1.0000000000000022E-3</c:v>
                </c:pt>
                <c:pt idx="10">
                  <c:v>2.0000000000000035E-3</c:v>
                </c:pt>
                <c:pt idx="11">
                  <c:v>3.0000000000000057E-3</c:v>
                </c:pt>
                <c:pt idx="12">
                  <c:v>4.000000000000007E-3</c:v>
                </c:pt>
                <c:pt idx="13">
                  <c:v>5.000000000000007E-3</c:v>
                </c:pt>
                <c:pt idx="14">
                  <c:v>6.0000000000000105E-3</c:v>
                </c:pt>
                <c:pt idx="15">
                  <c:v>7.0000000000000106E-3</c:v>
                </c:pt>
                <c:pt idx="16">
                  <c:v>8.0000000000000158E-3</c:v>
                </c:pt>
                <c:pt idx="17">
                  <c:v>9.0000000000000167E-3</c:v>
                </c:pt>
                <c:pt idx="18">
                  <c:v>1.0000000000000019E-2</c:v>
                </c:pt>
              </c:numCache>
            </c:numRef>
          </c:xVal>
          <c:yVal>
            <c:numRef>
              <c:f>Sheet1!$L$2:$L$20</c:f>
              <c:numCache>
                <c:formatCode>General</c:formatCode>
                <c:ptCount val="19"/>
                <c:pt idx="0">
                  <c:v>0.10888502067307099</c:v>
                </c:pt>
                <c:pt idx="1">
                  <c:v>7.7085053832324807E-2</c:v>
                </c:pt>
                <c:pt idx="2">
                  <c:v>6.0850079954797534E-2</c:v>
                </c:pt>
                <c:pt idx="3">
                  <c:v>5.2468830394118871E-2</c:v>
                </c:pt>
                <c:pt idx="4">
                  <c:v>4.0355490712752566E-2</c:v>
                </c:pt>
                <c:pt idx="5">
                  <c:v>4.7326549581884557E-2</c:v>
                </c:pt>
                <c:pt idx="6">
                  <c:v>3.9816178970639965E-2</c:v>
                </c:pt>
                <c:pt idx="7">
                  <c:v>3.5568592678757512E-2</c:v>
                </c:pt>
                <c:pt idx="8">
                  <c:v>3.055790518728661E-2</c:v>
                </c:pt>
                <c:pt idx="9">
                  <c:v>2.7728173651558888E-2</c:v>
                </c:pt>
                <c:pt idx="10">
                  <c:v>1.8379258131347886E-2</c:v>
                </c:pt>
                <c:pt idx="11">
                  <c:v>1.3387925666219352E-2</c:v>
                </c:pt>
                <c:pt idx="12">
                  <c:v>1.1668245792461661E-2</c:v>
                </c:pt>
                <c:pt idx="13">
                  <c:v>1.0190810398567438E-2</c:v>
                </c:pt>
                <c:pt idx="14">
                  <c:v>9.7039059309448547E-3</c:v>
                </c:pt>
                <c:pt idx="15">
                  <c:v>9.7406796378438493E-3</c:v>
                </c:pt>
                <c:pt idx="16">
                  <c:v>9.1605148987327772E-3</c:v>
                </c:pt>
                <c:pt idx="17">
                  <c:v>9.2936084850575619E-3</c:v>
                </c:pt>
                <c:pt idx="18">
                  <c:v>8.9229810822893246E-3</c:v>
                </c:pt>
              </c:numCache>
            </c:numRef>
          </c:yVal>
          <c:smooth val="1"/>
        </c:ser>
        <c:ser>
          <c:idx val="5"/>
          <c:order val="6"/>
          <c:tx>
            <c:v>SC-distanceSquared</c:v>
          </c:tx>
          <c:xVal>
            <c:numRef>
              <c:f>Sheet1!$A$2:$A$20</c:f>
              <c:numCache>
                <c:formatCode>General</c:formatCode>
                <c:ptCount val="19"/>
                <c:pt idx="0">
                  <c:v>1.0000000000000026E-4</c:v>
                </c:pt>
                <c:pt idx="1">
                  <c:v>2.0000000000000039E-4</c:v>
                </c:pt>
                <c:pt idx="2">
                  <c:v>3.0000000000000068E-4</c:v>
                </c:pt>
                <c:pt idx="3">
                  <c:v>4.0000000000000078E-4</c:v>
                </c:pt>
                <c:pt idx="4">
                  <c:v>5.0000000000000099E-4</c:v>
                </c:pt>
                <c:pt idx="5">
                  <c:v>6.0000000000000136E-4</c:v>
                </c:pt>
                <c:pt idx="6">
                  <c:v>7.0000000000000162E-4</c:v>
                </c:pt>
                <c:pt idx="7">
                  <c:v>8.0000000000000199E-4</c:v>
                </c:pt>
                <c:pt idx="8">
                  <c:v>9.0000000000000247E-4</c:v>
                </c:pt>
                <c:pt idx="9">
                  <c:v>1.0000000000000022E-3</c:v>
                </c:pt>
                <c:pt idx="10">
                  <c:v>2.0000000000000035E-3</c:v>
                </c:pt>
                <c:pt idx="11">
                  <c:v>3.0000000000000057E-3</c:v>
                </c:pt>
                <c:pt idx="12">
                  <c:v>4.000000000000007E-3</c:v>
                </c:pt>
                <c:pt idx="13">
                  <c:v>5.000000000000007E-3</c:v>
                </c:pt>
                <c:pt idx="14">
                  <c:v>6.0000000000000105E-3</c:v>
                </c:pt>
                <c:pt idx="15">
                  <c:v>7.0000000000000106E-3</c:v>
                </c:pt>
                <c:pt idx="16">
                  <c:v>8.0000000000000158E-3</c:v>
                </c:pt>
                <c:pt idx="17">
                  <c:v>9.0000000000000167E-3</c:v>
                </c:pt>
                <c:pt idx="18">
                  <c:v>1.0000000000000019E-2</c:v>
                </c:pt>
              </c:numCache>
            </c:numRef>
          </c:xVal>
          <c:yVal>
            <c:numRef>
              <c:f>Sheet1!$M$2:$M$20</c:f>
              <c:numCache>
                <c:formatCode>General</c:formatCode>
                <c:ptCount val="19"/>
                <c:pt idx="0">
                  <c:v>0.10844657368861785</c:v>
                </c:pt>
                <c:pt idx="1">
                  <c:v>8.2092432210627397E-2</c:v>
                </c:pt>
                <c:pt idx="2">
                  <c:v>5.9909815122716266E-2</c:v>
                </c:pt>
                <c:pt idx="3">
                  <c:v>5.2185029279094762E-2</c:v>
                </c:pt>
                <c:pt idx="4">
                  <c:v>4.4116345914337919E-2</c:v>
                </c:pt>
                <c:pt idx="5">
                  <c:v>4.6379387329805837E-2</c:v>
                </c:pt>
                <c:pt idx="6">
                  <c:v>3.923033668930978E-2</c:v>
                </c:pt>
                <c:pt idx="7">
                  <c:v>3.2172101504451739E-2</c:v>
                </c:pt>
                <c:pt idx="8">
                  <c:v>3.0606591446324216E-2</c:v>
                </c:pt>
                <c:pt idx="9">
                  <c:v>3.1325010188170847E-2</c:v>
                </c:pt>
                <c:pt idx="10">
                  <c:v>1.85232700039938E-2</c:v>
                </c:pt>
                <c:pt idx="11">
                  <c:v>1.3029377495328363E-2</c:v>
                </c:pt>
                <c:pt idx="12">
                  <c:v>1.1341243833587072E-2</c:v>
                </c:pt>
                <c:pt idx="13">
                  <c:v>9.1906015948910093E-3</c:v>
                </c:pt>
                <c:pt idx="14">
                  <c:v>8.601472444490289E-3</c:v>
                </c:pt>
                <c:pt idx="15">
                  <c:v>8.277638964015151E-3</c:v>
                </c:pt>
                <c:pt idx="16">
                  <c:v>7.9500520791348974E-3</c:v>
                </c:pt>
                <c:pt idx="17">
                  <c:v>7.9269314693244802E-3</c:v>
                </c:pt>
                <c:pt idx="18">
                  <c:v>7.7933331186313794E-3</c:v>
                </c:pt>
              </c:numCache>
            </c:numRef>
          </c:yVal>
          <c:smooth val="1"/>
        </c:ser>
        <c:ser>
          <c:idx val="6"/>
          <c:order val="7"/>
          <c:tx>
            <c:v>SC-AL-distance, 100-city</c:v>
          </c:tx>
          <c:dPt>
            <c:idx val="12"/>
            <c:bubble3D val="0"/>
            <c:spPr>
              <a:ln w="44450"/>
            </c:spPr>
          </c:dPt>
          <c:xVal>
            <c:numRef>
              <c:f>Sheet1!$A$2:$A$20</c:f>
              <c:numCache>
                <c:formatCode>General</c:formatCode>
                <c:ptCount val="19"/>
                <c:pt idx="0">
                  <c:v>1.0000000000000026E-4</c:v>
                </c:pt>
                <c:pt idx="1">
                  <c:v>2.0000000000000039E-4</c:v>
                </c:pt>
                <c:pt idx="2">
                  <c:v>3.0000000000000068E-4</c:v>
                </c:pt>
                <c:pt idx="3">
                  <c:v>4.0000000000000078E-4</c:v>
                </c:pt>
                <c:pt idx="4">
                  <c:v>5.0000000000000099E-4</c:v>
                </c:pt>
                <c:pt idx="5">
                  <c:v>6.0000000000000136E-4</c:v>
                </c:pt>
                <c:pt idx="6">
                  <c:v>7.0000000000000162E-4</c:v>
                </c:pt>
                <c:pt idx="7">
                  <c:v>8.0000000000000199E-4</c:v>
                </c:pt>
                <c:pt idx="8">
                  <c:v>9.0000000000000247E-4</c:v>
                </c:pt>
                <c:pt idx="9">
                  <c:v>1.0000000000000022E-3</c:v>
                </c:pt>
                <c:pt idx="10">
                  <c:v>2.0000000000000035E-3</c:v>
                </c:pt>
                <c:pt idx="11">
                  <c:v>3.0000000000000057E-3</c:v>
                </c:pt>
                <c:pt idx="12">
                  <c:v>4.000000000000007E-3</c:v>
                </c:pt>
                <c:pt idx="13">
                  <c:v>5.000000000000007E-3</c:v>
                </c:pt>
                <c:pt idx="14">
                  <c:v>6.0000000000000105E-3</c:v>
                </c:pt>
                <c:pt idx="15">
                  <c:v>7.0000000000000106E-3</c:v>
                </c:pt>
                <c:pt idx="16">
                  <c:v>8.0000000000000158E-3</c:v>
                </c:pt>
                <c:pt idx="17">
                  <c:v>9.0000000000000167E-3</c:v>
                </c:pt>
                <c:pt idx="18">
                  <c:v>1.0000000000000019E-2</c:v>
                </c:pt>
              </c:numCache>
            </c:numRef>
          </c:xVal>
          <c:yVal>
            <c:numRef>
              <c:f>Sheet1!$N$2:$N$20</c:f>
              <c:numCache>
                <c:formatCode>General</c:formatCode>
                <c:ptCount val="19"/>
                <c:pt idx="0">
                  <c:v>7.8706205467673193E-2</c:v>
                </c:pt>
                <c:pt idx="1">
                  <c:v>6.0481860793578264E-2</c:v>
                </c:pt>
                <c:pt idx="2">
                  <c:v>5.2623529080635126E-2</c:v>
                </c:pt>
                <c:pt idx="3">
                  <c:v>4.6435756804652673E-2</c:v>
                </c:pt>
                <c:pt idx="4">
                  <c:v>3.9390181876237544E-2</c:v>
                </c:pt>
                <c:pt idx="5">
                  <c:v>3.9804350435555219E-2</c:v>
                </c:pt>
                <c:pt idx="6">
                  <c:v>3.2685326634640091E-2</c:v>
                </c:pt>
                <c:pt idx="7">
                  <c:v>2.8326178605344181E-2</c:v>
                </c:pt>
                <c:pt idx="8">
                  <c:v>2.6149587022769358E-2</c:v>
                </c:pt>
                <c:pt idx="9">
                  <c:v>2.4585176301632629E-2</c:v>
                </c:pt>
                <c:pt idx="10">
                  <c:v>1.2516584999302076E-2</c:v>
                </c:pt>
                <c:pt idx="11">
                  <c:v>9.1188606853526179E-3</c:v>
                </c:pt>
                <c:pt idx="12">
                  <c:v>7.2624361927622963E-3</c:v>
                </c:pt>
                <c:pt idx="13">
                  <c:v>7.4010254378127213E-3</c:v>
                </c:pt>
                <c:pt idx="14">
                  <c:v>7.3352109137755734E-3</c:v>
                </c:pt>
                <c:pt idx="15">
                  <c:v>7.2939840731389965E-3</c:v>
                </c:pt>
                <c:pt idx="16">
                  <c:v>7.5823363264016681E-3</c:v>
                </c:pt>
                <c:pt idx="17">
                  <c:v>7.3272000342611207E-3</c:v>
                </c:pt>
                <c:pt idx="18">
                  <c:v>7.3439440509016794E-3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2080128"/>
        <c:axId val="192446848"/>
      </c:scatterChart>
      <c:valAx>
        <c:axId val="192080128"/>
        <c:scaling>
          <c:orientation val="minMax"/>
          <c:max val="1.0000000000000021E-2"/>
        </c:scaling>
        <c:delete val="0"/>
        <c:axPos val="b"/>
        <c:numFmt formatCode="General" sourceLinked="1"/>
        <c:majorTickMark val="out"/>
        <c:minorTickMark val="none"/>
        <c:tickLblPos val="nextTo"/>
        <c:crossAx val="192446848"/>
        <c:crosses val="autoZero"/>
        <c:crossBetween val="midCat"/>
      </c:valAx>
      <c:valAx>
        <c:axId val="19244684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92080128"/>
        <c:crosses val="autoZero"/>
        <c:crossBetween val="midCat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3B03A7-B07D-42D1-801D-FC22F828F6FA}" type="datetimeFigureOut">
              <a:rPr lang="en-US" smtClean="0"/>
              <a:t>12/19/2013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274D08-ED8C-48CC-9054-F5001634B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3673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BAE361-01AB-4383-B284-0010CE956D4F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solidFill>
            <a:srgbClr val="FFFFFF"/>
          </a:solidFill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421" y="4345587"/>
            <a:ext cx="5485158" cy="4114487"/>
          </a:xfrm>
          <a:noFill/>
          <a:ln/>
        </p:spPr>
        <p:txBody>
          <a:bodyPr wrap="none" anchor="ctr"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9D3141-2FED-4688-BF2C-F3AAB4C7B317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solidFill>
            <a:srgbClr val="FFFFFF"/>
          </a:solidFill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421" y="4345587"/>
            <a:ext cx="5485158" cy="4114487"/>
          </a:xfrm>
          <a:noFill/>
          <a:ln/>
        </p:spPr>
        <p:txBody>
          <a:bodyPr wrap="none" anchor="ctr"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E018467-D5D6-493F-B7F8-1087C95A595E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solidFill>
            <a:srgbClr val="FFFFFF"/>
          </a:solidFill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421" y="4345587"/>
            <a:ext cx="5485158" cy="4114487"/>
          </a:xfrm>
          <a:noFill/>
          <a:ln/>
        </p:spPr>
        <p:txBody>
          <a:bodyPr wrap="none" anchor="ctr"/>
          <a:lstStyle/>
          <a:p>
            <a:pPr eaLnBrk="1" hangingPunct="1"/>
            <a:r>
              <a:rPr lang="en-US" smtClean="0"/>
              <a:t>Anything could happen.  A vehicle could break down, a customer could cancel, or, as in this example, a new destination could become necessary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CBE767E-0201-4470-B471-88A988A77FC8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solidFill>
            <a:srgbClr val="FFFFFF"/>
          </a:solidFill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421" y="4345587"/>
            <a:ext cx="5485158" cy="4114487"/>
          </a:xfrm>
          <a:noFill/>
          <a:ln/>
        </p:spPr>
        <p:txBody>
          <a:bodyPr wrap="none" anchor="ctr"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AD6BB75-434E-476D-AC1B-025BB58DF60D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solidFill>
            <a:srgbClr val="FFFFFF"/>
          </a:solidFill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421" y="4345587"/>
            <a:ext cx="5485158" cy="4114487"/>
          </a:xfrm>
          <a:noFill/>
          <a:ln/>
        </p:spPr>
        <p:txBody>
          <a:bodyPr wrap="none" anchor="ctr"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D60D6D4-058D-4961-B019-9F52AF446EC7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solidFill>
            <a:srgbClr val="FFFFFF"/>
          </a:solidFill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421" y="4345587"/>
            <a:ext cx="5485158" cy="4114487"/>
          </a:xfrm>
          <a:noFill/>
          <a:ln/>
        </p:spPr>
        <p:txBody>
          <a:bodyPr wrap="none" anchor="ctr"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1C52E-9A4E-41E9-BF02-198164F3A0E2}" type="datetime1">
              <a:rPr lang="en-US" smtClean="0"/>
              <a:t>12/19/2013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EB15C-19FE-422C-927B-A38C2CF36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014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89D7E-F9C8-43D5-B41C-5727BFC47C46}" type="datetime1">
              <a:rPr lang="en-US" smtClean="0"/>
              <a:t>12/19/2013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EB15C-19FE-422C-927B-A38C2CF36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099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63117-1C7B-48DA-8416-20E667C74375}" type="datetime1">
              <a:rPr lang="en-US" smtClean="0"/>
              <a:t>12/19/2013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EB15C-19FE-422C-927B-A38C2CF36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903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8229600" cy="21288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4000500"/>
            <a:ext cx="8229600" cy="21304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AB3828-ADA9-43E9-8938-7FAA6E26B3B1}" type="datetime1">
              <a:rPr lang="en-US" altLang="en-US" smtClean="0"/>
              <a:t>12/19/2013</a:t>
            </a:fld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0EA6DC-AED0-4596-9F3C-CC771B81D59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1237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CB642-8012-4F7C-8420-36B2306D802B}" type="datetime1">
              <a:rPr lang="en-US" smtClean="0"/>
              <a:t>12/19/2013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EB15C-19FE-422C-927B-A38C2CF36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727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4466C-EDA1-489C-A8A6-ACBCB1A327A4}" type="datetime1">
              <a:rPr lang="en-US" smtClean="0"/>
              <a:t>12/19/2013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EB15C-19FE-422C-927B-A38C2CF36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475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3CD73-C8F6-4363-B092-16032025CF07}" type="datetime1">
              <a:rPr lang="en-US" smtClean="0"/>
              <a:t>12/19/2013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EB15C-19FE-422C-927B-A38C2CF36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780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3AF64-FA1F-4463-886C-58C48AA0DEB6}" type="datetime1">
              <a:rPr lang="en-US" smtClean="0"/>
              <a:t>12/19/2013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EB15C-19FE-422C-927B-A38C2CF36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609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BFF96-B16F-4176-ABE4-A11C29D5B516}" type="datetime1">
              <a:rPr lang="en-US" smtClean="0"/>
              <a:t>12/19/2013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EB15C-19FE-422C-927B-A38C2CF36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522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722F4-91DA-4CDA-B74C-924545CB75EB}" type="datetime1">
              <a:rPr lang="en-US" smtClean="0"/>
              <a:t>12/19/2013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EB15C-19FE-422C-927B-A38C2CF36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304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6711C-3142-4E3A-98B8-6C23F4238680}" type="datetime1">
              <a:rPr lang="en-US" smtClean="0"/>
              <a:t>12/19/2013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EB15C-19FE-422C-927B-A38C2CF36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363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2D6E7-7B26-41C2-A0EC-81ACF23A2225}" type="datetime1">
              <a:rPr lang="en-US" smtClean="0"/>
              <a:t>12/19/2013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EB15C-19FE-422C-927B-A38C2CF36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918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A07FF-9774-4C58-A8E9-1A7436A7894B}" type="datetime1">
              <a:rPr lang="en-US" smtClean="0"/>
              <a:t>12/19/2013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4EB15C-19FE-422C-927B-A38C2CF36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490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2.png"/><Relationship Id="rId7" Type="http://schemas.openxmlformats.org/officeDocument/2006/relationships/image" Target="../media/image1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Rapid </a:t>
            </a:r>
            <a:r>
              <a:rPr lang="en-US" dirty="0" err="1" smtClean="0"/>
              <a:t>Replanning</a:t>
            </a:r>
            <a:r>
              <a:rPr lang="en-US" dirty="0" smtClean="0"/>
              <a:t> in Dynamic Environments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Robert Holder</a:t>
            </a:r>
          </a:p>
          <a:p>
            <a:r>
              <a:rPr lang="en-US" dirty="0" smtClean="0"/>
              <a:t>R1D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EB15C-19FE-422C-927B-A38C2CF3620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010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/>
              <a:t>Traveling Salesperson Problem</a:t>
            </a:r>
            <a:br>
              <a:rPr lang="en-US" sz="3600" dirty="0" smtClean="0"/>
            </a:br>
            <a:endParaRPr lang="en-US" sz="3600" dirty="0" smtClean="0"/>
          </a:p>
        </p:txBody>
      </p:sp>
      <p:sp>
        <p:nvSpPr>
          <p:cNvPr id="13316" name="AutoShape 5"/>
          <p:cNvSpPr>
            <a:spLocks noChangeArrowheads="1"/>
          </p:cNvSpPr>
          <p:nvPr/>
        </p:nvSpPr>
        <p:spPr bwMode="auto">
          <a:xfrm>
            <a:off x="2819400" y="1676400"/>
            <a:ext cx="457200" cy="457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17" name="AutoShape 6"/>
          <p:cNvSpPr>
            <a:spLocks noChangeArrowheads="1"/>
          </p:cNvSpPr>
          <p:nvPr/>
        </p:nvSpPr>
        <p:spPr bwMode="auto">
          <a:xfrm>
            <a:off x="2667000" y="2286000"/>
            <a:ext cx="533400" cy="457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18" name="AutoShape 7"/>
          <p:cNvSpPr>
            <a:spLocks noChangeArrowheads="1"/>
          </p:cNvSpPr>
          <p:nvPr/>
        </p:nvSpPr>
        <p:spPr bwMode="auto">
          <a:xfrm>
            <a:off x="2438400" y="2819400"/>
            <a:ext cx="457200" cy="457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19" name="AutoShape 8"/>
          <p:cNvSpPr>
            <a:spLocks noChangeArrowheads="1"/>
          </p:cNvSpPr>
          <p:nvPr/>
        </p:nvSpPr>
        <p:spPr bwMode="auto">
          <a:xfrm>
            <a:off x="3429000" y="2590800"/>
            <a:ext cx="533400" cy="5334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20" name="Rectangle 9"/>
          <p:cNvSpPr>
            <a:spLocks noChangeArrowheads="1"/>
          </p:cNvSpPr>
          <p:nvPr/>
        </p:nvSpPr>
        <p:spPr bwMode="auto">
          <a:xfrm>
            <a:off x="1905000" y="1752600"/>
            <a:ext cx="4953000" cy="3429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21" name="Oval 15"/>
          <p:cNvSpPr>
            <a:spLocks noChangeArrowheads="1"/>
          </p:cNvSpPr>
          <p:nvPr/>
        </p:nvSpPr>
        <p:spPr bwMode="auto">
          <a:xfrm>
            <a:off x="4038600" y="3200400"/>
            <a:ext cx="228600" cy="2286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22" name="Rectangle 17"/>
          <p:cNvSpPr>
            <a:spLocks noGrp="1" noChangeArrowheads="1"/>
          </p:cNvSpPr>
          <p:nvPr>
            <p:ph type="body" sz="half" idx="2"/>
          </p:nvPr>
        </p:nvSpPr>
        <p:spPr>
          <a:xfrm>
            <a:off x="457200" y="5299075"/>
            <a:ext cx="8229600" cy="110172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200" smtClean="0"/>
              <a:t>Four fixed cities</a:t>
            </a:r>
          </a:p>
          <a:p>
            <a:pPr eaLnBrk="1" hangingPunct="1">
              <a:lnSpc>
                <a:spcPct val="80000"/>
              </a:lnSpc>
            </a:pPr>
            <a:r>
              <a:rPr lang="en-US" sz="2200" smtClean="0"/>
              <a:t>Central starting point</a:t>
            </a:r>
          </a:p>
          <a:p>
            <a:pPr eaLnBrk="1" hangingPunct="1">
              <a:lnSpc>
                <a:spcPct val="80000"/>
              </a:lnSpc>
            </a:pPr>
            <a:r>
              <a:rPr lang="en-US" sz="2200" smtClean="0"/>
              <a:t>Unknown fifth city</a:t>
            </a:r>
          </a:p>
        </p:txBody>
      </p:sp>
      <p:sp>
        <p:nvSpPr>
          <p:cNvPr id="13323" name="Text Box 18"/>
          <p:cNvSpPr txBox="1">
            <a:spLocks noChangeArrowheads="1"/>
          </p:cNvSpPr>
          <p:nvPr/>
        </p:nvSpPr>
        <p:spPr bwMode="auto">
          <a:xfrm>
            <a:off x="3581400" y="228600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13324" name="Text Box 19"/>
          <p:cNvSpPr txBox="1">
            <a:spLocks noChangeArrowheads="1"/>
          </p:cNvSpPr>
          <p:nvPr/>
        </p:nvSpPr>
        <p:spPr bwMode="auto">
          <a:xfrm>
            <a:off x="2743200" y="30622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13325" name="Text Box 20"/>
          <p:cNvSpPr txBox="1">
            <a:spLocks noChangeArrowheads="1"/>
          </p:cNvSpPr>
          <p:nvPr/>
        </p:nvSpPr>
        <p:spPr bwMode="auto">
          <a:xfrm>
            <a:off x="2660650" y="152400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13326" name="Text Box 21"/>
          <p:cNvSpPr txBox="1">
            <a:spLocks noChangeArrowheads="1"/>
          </p:cNvSpPr>
          <p:nvPr/>
        </p:nvSpPr>
        <p:spPr bwMode="auto">
          <a:xfrm>
            <a:off x="2438400" y="236220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0EA6DC-AED0-4596-9F3C-CC771B81D597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75401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9" name="Picture 2" descr="5city4fixed-fixedCitiesMarked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143000" y="703263"/>
            <a:ext cx="6858000" cy="5164137"/>
          </a:xfrm>
        </p:spPr>
      </p:pic>
      <p:sp>
        <p:nvSpPr>
          <p:cNvPr id="1434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/>
              <a:t>Approach:</a:t>
            </a:r>
            <a:br>
              <a:rPr lang="en-US" sz="3600" dirty="0" smtClean="0"/>
            </a:br>
            <a:r>
              <a:rPr lang="en-US" sz="3600" dirty="0" smtClean="0"/>
              <a:t>Problem-Solution Map</a:t>
            </a:r>
          </a:p>
        </p:txBody>
      </p:sp>
      <p:grpSp>
        <p:nvGrpSpPr>
          <p:cNvPr id="2" name="Group 27"/>
          <p:cNvGrpSpPr>
            <a:grpSpLocks/>
          </p:cNvGrpSpPr>
          <p:nvPr/>
        </p:nvGrpSpPr>
        <p:grpSpPr bwMode="auto">
          <a:xfrm>
            <a:off x="304800" y="1524000"/>
            <a:ext cx="8566150" cy="3168650"/>
            <a:chOff x="304800" y="1524000"/>
            <a:chExt cx="8566150" cy="3168650"/>
          </a:xfrm>
        </p:grpSpPr>
        <p:sp>
          <p:nvSpPr>
            <p:cNvPr id="14343" name="AutoShape 5"/>
            <p:cNvSpPr>
              <a:spLocks noChangeArrowheads="1"/>
            </p:cNvSpPr>
            <p:nvPr/>
          </p:nvSpPr>
          <p:spPr bwMode="auto">
            <a:xfrm>
              <a:off x="2819400" y="1676400"/>
              <a:ext cx="457200" cy="457200"/>
            </a:xfrm>
            <a:custGeom>
              <a:avLst/>
              <a:gdLst>
                <a:gd name="T0" fmla="*/ 2147483647 w 21600"/>
                <a:gd name="T1" fmla="*/ 0 h 21600"/>
                <a:gd name="T2" fmla="*/ 2147483647 w 21600"/>
                <a:gd name="T3" fmla="*/ 2147483647 h 21600"/>
                <a:gd name="T4" fmla="*/ 0 w 21600"/>
                <a:gd name="T5" fmla="*/ 2147483647 h 21600"/>
                <a:gd name="T6" fmla="*/ 2147483647 w 21600"/>
                <a:gd name="T7" fmla="*/ 2147483647 h 21600"/>
                <a:gd name="T8" fmla="*/ 2147483647 w 21600"/>
                <a:gd name="T9" fmla="*/ 2147483647 h 21600"/>
                <a:gd name="T10" fmla="*/ 2147483647 w 21600"/>
                <a:gd name="T11" fmla="*/ 2147483647 h 21600"/>
                <a:gd name="T12" fmla="*/ 2147483647 w 21600"/>
                <a:gd name="T13" fmla="*/ 2147483647 h 21600"/>
                <a:gd name="T14" fmla="*/ 2147483647 w 21600"/>
                <a:gd name="T15" fmla="*/ 2147483647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163 w 21600"/>
                <a:gd name="T25" fmla="*/ 3163 h 21600"/>
                <a:gd name="T26" fmla="*/ 18437 w 21600"/>
                <a:gd name="T27" fmla="*/ 18437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400" y="10800"/>
                  </a:moveTo>
                  <a:cubicBezTo>
                    <a:pt x="5400" y="13782"/>
                    <a:pt x="7818" y="16200"/>
                    <a:pt x="10800" y="16200"/>
                  </a:cubicBezTo>
                  <a:cubicBezTo>
                    <a:pt x="13782" y="16200"/>
                    <a:pt x="16200" y="13782"/>
                    <a:pt x="16200" y="10800"/>
                  </a:cubicBezTo>
                  <a:cubicBezTo>
                    <a:pt x="16200" y="7818"/>
                    <a:pt x="13782" y="5400"/>
                    <a:pt x="10800" y="5400"/>
                  </a:cubicBezTo>
                  <a:cubicBezTo>
                    <a:pt x="7818" y="5400"/>
                    <a:pt x="5400" y="7818"/>
                    <a:pt x="5400" y="10800"/>
                  </a:cubicBez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44" name="AutoShape 6"/>
            <p:cNvSpPr>
              <a:spLocks noChangeArrowheads="1"/>
            </p:cNvSpPr>
            <p:nvPr/>
          </p:nvSpPr>
          <p:spPr bwMode="auto">
            <a:xfrm>
              <a:off x="2667000" y="2286000"/>
              <a:ext cx="533400" cy="457200"/>
            </a:xfrm>
            <a:custGeom>
              <a:avLst/>
              <a:gdLst>
                <a:gd name="T0" fmla="*/ 2147483647 w 21600"/>
                <a:gd name="T1" fmla="*/ 0 h 21600"/>
                <a:gd name="T2" fmla="*/ 2147483647 w 21600"/>
                <a:gd name="T3" fmla="*/ 2147483647 h 21600"/>
                <a:gd name="T4" fmla="*/ 0 w 21600"/>
                <a:gd name="T5" fmla="*/ 2147483647 h 21600"/>
                <a:gd name="T6" fmla="*/ 2147483647 w 21600"/>
                <a:gd name="T7" fmla="*/ 2147483647 h 21600"/>
                <a:gd name="T8" fmla="*/ 2147483647 w 21600"/>
                <a:gd name="T9" fmla="*/ 2147483647 h 21600"/>
                <a:gd name="T10" fmla="*/ 2147483647 w 21600"/>
                <a:gd name="T11" fmla="*/ 2147483647 h 21600"/>
                <a:gd name="T12" fmla="*/ 2147483647 w 21600"/>
                <a:gd name="T13" fmla="*/ 2147483647 h 21600"/>
                <a:gd name="T14" fmla="*/ 2147483647 w 21600"/>
                <a:gd name="T15" fmla="*/ 2147483647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163 w 21600"/>
                <a:gd name="T25" fmla="*/ 3163 h 21600"/>
                <a:gd name="T26" fmla="*/ 18437 w 21600"/>
                <a:gd name="T27" fmla="*/ 18437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400" y="10800"/>
                  </a:moveTo>
                  <a:cubicBezTo>
                    <a:pt x="5400" y="13782"/>
                    <a:pt x="7818" y="16200"/>
                    <a:pt x="10800" y="16200"/>
                  </a:cubicBezTo>
                  <a:cubicBezTo>
                    <a:pt x="13782" y="16200"/>
                    <a:pt x="16200" y="13782"/>
                    <a:pt x="16200" y="10800"/>
                  </a:cubicBezTo>
                  <a:cubicBezTo>
                    <a:pt x="16200" y="7818"/>
                    <a:pt x="13782" y="5400"/>
                    <a:pt x="10800" y="5400"/>
                  </a:cubicBezTo>
                  <a:cubicBezTo>
                    <a:pt x="7818" y="5400"/>
                    <a:pt x="5400" y="7818"/>
                    <a:pt x="5400" y="10800"/>
                  </a:cubicBez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45" name="AutoShape 7"/>
            <p:cNvSpPr>
              <a:spLocks noChangeArrowheads="1"/>
            </p:cNvSpPr>
            <p:nvPr/>
          </p:nvSpPr>
          <p:spPr bwMode="auto">
            <a:xfrm>
              <a:off x="2438400" y="2819400"/>
              <a:ext cx="457200" cy="457200"/>
            </a:xfrm>
            <a:custGeom>
              <a:avLst/>
              <a:gdLst>
                <a:gd name="T0" fmla="*/ 2147483647 w 21600"/>
                <a:gd name="T1" fmla="*/ 0 h 21600"/>
                <a:gd name="T2" fmla="*/ 2147483647 w 21600"/>
                <a:gd name="T3" fmla="*/ 2147483647 h 21600"/>
                <a:gd name="T4" fmla="*/ 0 w 21600"/>
                <a:gd name="T5" fmla="*/ 2147483647 h 21600"/>
                <a:gd name="T6" fmla="*/ 2147483647 w 21600"/>
                <a:gd name="T7" fmla="*/ 2147483647 h 21600"/>
                <a:gd name="T8" fmla="*/ 2147483647 w 21600"/>
                <a:gd name="T9" fmla="*/ 2147483647 h 21600"/>
                <a:gd name="T10" fmla="*/ 2147483647 w 21600"/>
                <a:gd name="T11" fmla="*/ 2147483647 h 21600"/>
                <a:gd name="T12" fmla="*/ 2147483647 w 21600"/>
                <a:gd name="T13" fmla="*/ 2147483647 h 21600"/>
                <a:gd name="T14" fmla="*/ 2147483647 w 21600"/>
                <a:gd name="T15" fmla="*/ 2147483647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163 w 21600"/>
                <a:gd name="T25" fmla="*/ 3163 h 21600"/>
                <a:gd name="T26" fmla="*/ 18437 w 21600"/>
                <a:gd name="T27" fmla="*/ 18437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400" y="10800"/>
                  </a:moveTo>
                  <a:cubicBezTo>
                    <a:pt x="5400" y="13782"/>
                    <a:pt x="7818" y="16200"/>
                    <a:pt x="10800" y="16200"/>
                  </a:cubicBezTo>
                  <a:cubicBezTo>
                    <a:pt x="13782" y="16200"/>
                    <a:pt x="16200" y="13782"/>
                    <a:pt x="16200" y="10800"/>
                  </a:cubicBezTo>
                  <a:cubicBezTo>
                    <a:pt x="16200" y="7818"/>
                    <a:pt x="13782" y="5400"/>
                    <a:pt x="10800" y="5400"/>
                  </a:cubicBezTo>
                  <a:cubicBezTo>
                    <a:pt x="7818" y="5400"/>
                    <a:pt x="5400" y="7818"/>
                    <a:pt x="5400" y="10800"/>
                  </a:cubicBez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46" name="AutoShape 8"/>
            <p:cNvSpPr>
              <a:spLocks noChangeArrowheads="1"/>
            </p:cNvSpPr>
            <p:nvPr/>
          </p:nvSpPr>
          <p:spPr bwMode="auto">
            <a:xfrm>
              <a:off x="3429000" y="2590800"/>
              <a:ext cx="533400" cy="533400"/>
            </a:xfrm>
            <a:custGeom>
              <a:avLst/>
              <a:gdLst>
                <a:gd name="T0" fmla="*/ 2147483647 w 21600"/>
                <a:gd name="T1" fmla="*/ 0 h 21600"/>
                <a:gd name="T2" fmla="*/ 2147483647 w 21600"/>
                <a:gd name="T3" fmla="*/ 2147483647 h 21600"/>
                <a:gd name="T4" fmla="*/ 0 w 21600"/>
                <a:gd name="T5" fmla="*/ 2147483647 h 21600"/>
                <a:gd name="T6" fmla="*/ 2147483647 w 21600"/>
                <a:gd name="T7" fmla="*/ 2147483647 h 21600"/>
                <a:gd name="T8" fmla="*/ 2147483647 w 21600"/>
                <a:gd name="T9" fmla="*/ 2147483647 h 21600"/>
                <a:gd name="T10" fmla="*/ 2147483647 w 21600"/>
                <a:gd name="T11" fmla="*/ 2147483647 h 21600"/>
                <a:gd name="T12" fmla="*/ 2147483647 w 21600"/>
                <a:gd name="T13" fmla="*/ 2147483647 h 21600"/>
                <a:gd name="T14" fmla="*/ 2147483647 w 21600"/>
                <a:gd name="T15" fmla="*/ 2147483647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163 w 21600"/>
                <a:gd name="T25" fmla="*/ 3163 h 21600"/>
                <a:gd name="T26" fmla="*/ 18437 w 21600"/>
                <a:gd name="T27" fmla="*/ 18437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400" y="10800"/>
                  </a:moveTo>
                  <a:cubicBezTo>
                    <a:pt x="5400" y="13782"/>
                    <a:pt x="7818" y="16200"/>
                    <a:pt x="10800" y="16200"/>
                  </a:cubicBezTo>
                  <a:cubicBezTo>
                    <a:pt x="13782" y="16200"/>
                    <a:pt x="16200" y="13782"/>
                    <a:pt x="16200" y="10800"/>
                  </a:cubicBezTo>
                  <a:cubicBezTo>
                    <a:pt x="16200" y="7818"/>
                    <a:pt x="13782" y="5400"/>
                    <a:pt x="10800" y="5400"/>
                  </a:cubicBezTo>
                  <a:cubicBezTo>
                    <a:pt x="7818" y="5400"/>
                    <a:pt x="5400" y="7818"/>
                    <a:pt x="5400" y="10800"/>
                  </a:cubicBez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47" name="Oval 9"/>
            <p:cNvSpPr>
              <a:spLocks noChangeArrowheads="1"/>
            </p:cNvSpPr>
            <p:nvPr/>
          </p:nvSpPr>
          <p:spPr bwMode="auto">
            <a:xfrm>
              <a:off x="4038600" y="3200400"/>
              <a:ext cx="228600" cy="22860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48" name="Text Box 11"/>
            <p:cNvSpPr txBox="1">
              <a:spLocks noChangeArrowheads="1"/>
            </p:cNvSpPr>
            <p:nvPr/>
          </p:nvSpPr>
          <p:spPr bwMode="auto">
            <a:xfrm>
              <a:off x="3581400" y="2268538"/>
              <a:ext cx="3111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14349" name="Text Box 12"/>
            <p:cNvSpPr txBox="1">
              <a:spLocks noChangeArrowheads="1"/>
            </p:cNvSpPr>
            <p:nvPr/>
          </p:nvSpPr>
          <p:spPr bwMode="auto">
            <a:xfrm>
              <a:off x="2743200" y="3079750"/>
              <a:ext cx="3111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3</a:t>
              </a:r>
            </a:p>
          </p:txBody>
        </p:sp>
        <p:sp>
          <p:nvSpPr>
            <p:cNvPr id="14350" name="Text Box 13"/>
            <p:cNvSpPr txBox="1">
              <a:spLocks noChangeArrowheads="1"/>
            </p:cNvSpPr>
            <p:nvPr/>
          </p:nvSpPr>
          <p:spPr bwMode="auto">
            <a:xfrm>
              <a:off x="2660650" y="1524000"/>
              <a:ext cx="3111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4</a:t>
              </a:r>
            </a:p>
          </p:txBody>
        </p:sp>
        <p:sp>
          <p:nvSpPr>
            <p:cNvPr id="14351" name="Text Box 14"/>
            <p:cNvSpPr txBox="1">
              <a:spLocks noChangeArrowheads="1"/>
            </p:cNvSpPr>
            <p:nvPr/>
          </p:nvSpPr>
          <p:spPr bwMode="auto">
            <a:xfrm>
              <a:off x="2438400" y="2344738"/>
              <a:ext cx="3111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2</a:t>
              </a:r>
            </a:p>
          </p:txBody>
        </p:sp>
        <p:sp>
          <p:nvSpPr>
            <p:cNvPr id="14352" name="Text Box 15"/>
            <p:cNvSpPr txBox="1">
              <a:spLocks noChangeArrowheads="1"/>
            </p:cNvSpPr>
            <p:nvPr/>
          </p:nvSpPr>
          <p:spPr bwMode="auto">
            <a:xfrm>
              <a:off x="381000" y="4325938"/>
              <a:ext cx="13271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0-1-4-2-3-5</a:t>
              </a:r>
            </a:p>
          </p:txBody>
        </p:sp>
        <p:sp>
          <p:nvSpPr>
            <p:cNvPr id="14353" name="Text Box 16"/>
            <p:cNvSpPr txBox="1">
              <a:spLocks noChangeArrowheads="1"/>
            </p:cNvSpPr>
            <p:nvPr/>
          </p:nvSpPr>
          <p:spPr bwMode="auto">
            <a:xfrm>
              <a:off x="304800" y="1887538"/>
              <a:ext cx="13271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0-1-3-2-5-4</a:t>
              </a:r>
            </a:p>
          </p:txBody>
        </p:sp>
        <p:sp>
          <p:nvSpPr>
            <p:cNvPr id="14354" name="Text Box 17"/>
            <p:cNvSpPr txBox="1">
              <a:spLocks noChangeArrowheads="1"/>
            </p:cNvSpPr>
            <p:nvPr/>
          </p:nvSpPr>
          <p:spPr bwMode="auto">
            <a:xfrm>
              <a:off x="304800" y="2420938"/>
              <a:ext cx="13271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0-1-3-5-2-4</a:t>
              </a:r>
            </a:p>
          </p:txBody>
        </p:sp>
        <p:sp>
          <p:nvSpPr>
            <p:cNvPr id="14355" name="Text Box 18"/>
            <p:cNvSpPr txBox="1">
              <a:spLocks noChangeArrowheads="1"/>
            </p:cNvSpPr>
            <p:nvPr/>
          </p:nvSpPr>
          <p:spPr bwMode="auto">
            <a:xfrm>
              <a:off x="3352800" y="1887538"/>
              <a:ext cx="13271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0-1-5-4-2-3</a:t>
              </a:r>
            </a:p>
          </p:txBody>
        </p:sp>
        <p:sp>
          <p:nvSpPr>
            <p:cNvPr id="14356" name="Text Box 19"/>
            <p:cNvSpPr txBox="1">
              <a:spLocks noChangeArrowheads="1"/>
            </p:cNvSpPr>
            <p:nvPr/>
          </p:nvSpPr>
          <p:spPr bwMode="auto">
            <a:xfrm>
              <a:off x="381000" y="3487738"/>
              <a:ext cx="13271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0-1-5-3-2-4</a:t>
              </a:r>
            </a:p>
          </p:txBody>
        </p:sp>
        <p:sp>
          <p:nvSpPr>
            <p:cNvPr id="14357" name="Text Box 20"/>
            <p:cNvSpPr txBox="1">
              <a:spLocks noChangeArrowheads="1"/>
            </p:cNvSpPr>
            <p:nvPr/>
          </p:nvSpPr>
          <p:spPr bwMode="auto">
            <a:xfrm>
              <a:off x="7543800" y="4021138"/>
              <a:ext cx="13271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0-3-2-4-1-5</a:t>
              </a:r>
            </a:p>
          </p:txBody>
        </p:sp>
        <p:sp>
          <p:nvSpPr>
            <p:cNvPr id="14358" name="Text Box 21"/>
            <p:cNvSpPr txBox="1">
              <a:spLocks noChangeArrowheads="1"/>
            </p:cNvSpPr>
            <p:nvPr/>
          </p:nvSpPr>
          <p:spPr bwMode="auto">
            <a:xfrm>
              <a:off x="5257800" y="1963738"/>
              <a:ext cx="13271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0-1-3-2-4-5</a:t>
              </a:r>
            </a:p>
          </p:txBody>
        </p:sp>
        <p:sp>
          <p:nvSpPr>
            <p:cNvPr id="14359" name="Text Box 22"/>
            <p:cNvSpPr txBox="1">
              <a:spLocks noChangeArrowheads="1"/>
            </p:cNvSpPr>
            <p:nvPr/>
          </p:nvSpPr>
          <p:spPr bwMode="auto">
            <a:xfrm>
              <a:off x="3886200" y="3563938"/>
              <a:ext cx="13271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0-5-1-3-2-4</a:t>
              </a:r>
            </a:p>
          </p:txBody>
        </p:sp>
        <p:sp>
          <p:nvSpPr>
            <p:cNvPr id="14360" name="Line 23"/>
            <p:cNvSpPr>
              <a:spLocks noChangeShapeType="1"/>
            </p:cNvSpPr>
            <p:nvPr/>
          </p:nvSpPr>
          <p:spPr bwMode="auto">
            <a:xfrm>
              <a:off x="1600200" y="2649538"/>
              <a:ext cx="7620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61" name="Line 24"/>
            <p:cNvSpPr>
              <a:spLocks noChangeShapeType="1"/>
            </p:cNvSpPr>
            <p:nvPr/>
          </p:nvSpPr>
          <p:spPr bwMode="auto">
            <a:xfrm>
              <a:off x="1600200" y="2116138"/>
              <a:ext cx="10668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62" name="Line 25"/>
            <p:cNvSpPr>
              <a:spLocks noChangeShapeType="1"/>
            </p:cNvSpPr>
            <p:nvPr/>
          </p:nvSpPr>
          <p:spPr bwMode="auto">
            <a:xfrm flipH="1" flipV="1">
              <a:off x="6629400" y="4249738"/>
              <a:ext cx="9144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63" name="Line 26"/>
            <p:cNvSpPr>
              <a:spLocks noChangeShapeType="1"/>
            </p:cNvSpPr>
            <p:nvPr/>
          </p:nvSpPr>
          <p:spPr bwMode="auto">
            <a:xfrm>
              <a:off x="1676400" y="4478338"/>
              <a:ext cx="6858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64" name="Line 27"/>
            <p:cNvSpPr>
              <a:spLocks noChangeShapeType="1"/>
            </p:cNvSpPr>
            <p:nvPr/>
          </p:nvSpPr>
          <p:spPr bwMode="auto">
            <a:xfrm>
              <a:off x="1676400" y="3640138"/>
              <a:ext cx="16002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342" name="TextBox 26"/>
          <p:cNvSpPr txBox="1">
            <a:spLocks noChangeArrowheads="1"/>
          </p:cNvSpPr>
          <p:nvPr/>
        </p:nvSpPr>
        <p:spPr bwMode="auto">
          <a:xfrm>
            <a:off x="685800" y="5638800"/>
            <a:ext cx="7543800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/>
              <a:t>Each point represents a potential location of the fifth city.  The color of the point represents the optimal solution for the resulting 5-city TSP.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0EA6DC-AED0-4596-9F3C-CC771B81D597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35537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Map Generation</a:t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18436" name="TextBox 14"/>
          <p:cNvSpPr txBox="1">
            <a:spLocks noChangeArrowheads="1"/>
          </p:cNvSpPr>
          <p:nvPr/>
        </p:nvSpPr>
        <p:spPr bwMode="auto">
          <a:xfrm>
            <a:off x="533400" y="5638800"/>
            <a:ext cx="75438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400"/>
              <a:t>Preliminary experiment with random sampling and nearest neighbor classification</a:t>
            </a:r>
          </a:p>
        </p:txBody>
      </p:sp>
      <p:pic>
        <p:nvPicPr>
          <p:cNvPr id="18437" name="Picture 15" descr="ladybug-sample.bmp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3225" y="1444625"/>
            <a:ext cx="5334000" cy="400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EB15C-19FE-422C-927B-A38C2CF3620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597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Content Placeholder 7" descr="ladybug-ideal.bmp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457200" y="2074863"/>
            <a:ext cx="4040188" cy="3030537"/>
          </a:xfrm>
        </p:spPr>
      </p:pic>
      <p:pic>
        <p:nvPicPr>
          <p:cNvPr id="19459" name="Content Placeholder 8" descr="ladybug-approx-sampleRate1per100.bmp"/>
          <p:cNvPicPr>
            <a:picLocks noGrp="1" noChangeAspect="1"/>
          </p:cNvPicPr>
          <p:nvPr>
            <p:ph sz="quarter" idx="4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4645025" y="2074863"/>
            <a:ext cx="4041775" cy="3030537"/>
          </a:xfrm>
        </p:spPr>
      </p:pic>
      <p:sp>
        <p:nvSpPr>
          <p:cNvPr id="19460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Map Generation</a:t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19461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 smtClean="0"/>
              <a:t>Ideal PS Map</a:t>
            </a:r>
          </a:p>
        </p:txBody>
      </p:sp>
      <p:sp>
        <p:nvSpPr>
          <p:cNvPr id="19462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 smtClean="0"/>
              <a:t>Approximated PS Map</a:t>
            </a:r>
          </a:p>
        </p:txBody>
      </p:sp>
      <p:sp>
        <p:nvSpPr>
          <p:cNvPr id="19464" name="TextBox 14"/>
          <p:cNvSpPr txBox="1">
            <a:spLocks noChangeArrowheads="1"/>
          </p:cNvSpPr>
          <p:nvPr/>
        </p:nvSpPr>
        <p:spPr bwMode="auto">
          <a:xfrm>
            <a:off x="533400" y="5638800"/>
            <a:ext cx="75438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400"/>
              <a:t>Preliminary experiment with random sampling and nearest neighbor classification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EB15C-19FE-422C-927B-A38C2CF3620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849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4" name="Picture 5" descr="RandomSampleSizeVsAccuracyAverageAndFit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990600"/>
            <a:ext cx="64770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Map Generation</a:t>
            </a:r>
          </a:p>
        </p:txBody>
      </p:sp>
      <p:sp>
        <p:nvSpPr>
          <p:cNvPr id="20485" name="TextBox 6"/>
          <p:cNvSpPr txBox="1">
            <a:spLocks noChangeArrowheads="1"/>
          </p:cNvSpPr>
          <p:nvPr/>
        </p:nvSpPr>
        <p:spPr bwMode="auto">
          <a:xfrm>
            <a:off x="609600" y="5638800"/>
            <a:ext cx="75438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400"/>
              <a:t>Preliminary experiment with random sampling and nearest neighbor classification demonstrates</a:t>
            </a:r>
          </a:p>
          <a:p>
            <a:pPr algn="ctr"/>
            <a:r>
              <a:rPr lang="en-US" sz="2400" b="1"/>
              <a:t>75% accuracy from a 0.5% sample rate.</a:t>
            </a:r>
            <a:endParaRPr lang="en-US" sz="2800" b="1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EB15C-19FE-422C-927B-A38C2CF3620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845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Homogeneous Solution </a:t>
            </a:r>
            <a:r>
              <a:rPr lang="en-US" dirty="0"/>
              <a:t>R</a:t>
            </a:r>
            <a:r>
              <a:rPr lang="en-US" dirty="0" smtClean="0"/>
              <a:t>egions</a:t>
            </a:r>
            <a:endParaRPr lang="en-US" dirty="0"/>
          </a:p>
        </p:txBody>
      </p:sp>
      <p:pic>
        <p:nvPicPr>
          <p:cNvPr id="4" name="Content Placeholder 7" descr="ladybug-ideal.bmp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4267200" y="2174875"/>
            <a:ext cx="4571403" cy="3429000"/>
          </a:xfrm>
          <a:prstGeom prst="rect">
            <a:avLst/>
          </a:prstGeom>
        </p:spPr>
      </p:pic>
      <p:pic>
        <p:nvPicPr>
          <p:cNvPr id="3" name="Content Placeholder 7" descr="knapsack-400-ideal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05562" y="2174875"/>
            <a:ext cx="3943464" cy="3951288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EB15C-19FE-422C-927B-A38C2CF3620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916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PS Map </a:t>
            </a:r>
            <a:r>
              <a:rPr lang="en-US" dirty="0" smtClean="0"/>
              <a:t>Generation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Sampling-Classification</a:t>
            </a:r>
          </a:p>
          <a:p>
            <a:r>
              <a:rPr lang="en-US" sz="2400" dirty="0" smtClean="0"/>
              <a:t>Sampling-Classification + Bias</a:t>
            </a:r>
          </a:p>
          <a:p>
            <a:r>
              <a:rPr lang="en-US" sz="2400" dirty="0" smtClean="0"/>
              <a:t>Sampling-Classification </a:t>
            </a:r>
            <a:r>
              <a:rPr lang="en-US" sz="2400" dirty="0" smtClean="0"/>
              <a:t>+ Active </a:t>
            </a:r>
            <a:r>
              <a:rPr lang="en-US" sz="2400" dirty="0" smtClean="0"/>
              <a:t>Learning</a:t>
            </a:r>
            <a:endParaRPr lang="en-US" sz="2400" dirty="0" smtClean="0"/>
          </a:p>
          <a:p>
            <a:r>
              <a:rPr lang="en-US" sz="2400" dirty="0" smtClean="0">
                <a:solidFill>
                  <a:schemeClr val="accent1"/>
                </a:solidFill>
              </a:rPr>
              <a:t>Solution Border </a:t>
            </a:r>
            <a:r>
              <a:rPr lang="en-US" sz="2400" dirty="0" smtClean="0">
                <a:solidFill>
                  <a:schemeClr val="accent1"/>
                </a:solidFill>
              </a:rPr>
              <a:t>Estimation</a:t>
            </a:r>
            <a:endParaRPr lang="en-US" sz="2400" dirty="0" smtClean="0">
              <a:solidFill>
                <a:schemeClr val="accent1"/>
              </a:solidFill>
            </a:endParaRPr>
          </a:p>
          <a:p>
            <a:r>
              <a:rPr lang="en-US" sz="2400" dirty="0" smtClean="0"/>
              <a:t>Solution Border Estimation - trace</a:t>
            </a:r>
          </a:p>
          <a:p>
            <a:r>
              <a:rPr lang="en-US" sz="2400" dirty="0" smtClean="0"/>
              <a:t>Select </a:t>
            </a:r>
            <a:r>
              <a:rPr lang="en-US" sz="2400" dirty="0" smtClean="0"/>
              <a:t>from Sampled </a:t>
            </a:r>
            <a:r>
              <a:rPr lang="en-US" sz="2400" dirty="0" smtClean="0"/>
              <a:t>Solutions</a:t>
            </a:r>
          </a:p>
          <a:p>
            <a:r>
              <a:rPr lang="en-US" sz="2400" dirty="0" smtClean="0"/>
              <a:t>Support Vector Machine (SVM) Classification</a:t>
            </a:r>
          </a:p>
          <a:p>
            <a:r>
              <a:rPr lang="en-US" sz="2400" dirty="0" smtClean="0"/>
              <a:t>SVM + Solution Border Estimation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 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EB15C-19FE-422C-927B-A38C2CF3620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639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Border Estimation</a:t>
            </a:r>
          </a:p>
        </p:txBody>
      </p:sp>
      <p:sp>
        <p:nvSpPr>
          <p:cNvPr id="43013" name="TextBox 6"/>
          <p:cNvSpPr txBox="1">
            <a:spLocks noChangeArrowheads="1"/>
          </p:cNvSpPr>
          <p:nvPr/>
        </p:nvSpPr>
        <p:spPr bwMode="auto">
          <a:xfrm>
            <a:off x="1738313" y="5754688"/>
            <a:ext cx="5500687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C00000"/>
                </a:solidFill>
              </a:rPr>
              <a:t>dist(P0,P1) + dist(P1,Px) </a:t>
            </a:r>
            <a:r>
              <a:rPr lang="en-US"/>
              <a:t>= </a:t>
            </a:r>
            <a:r>
              <a:rPr lang="en-US">
                <a:solidFill>
                  <a:srgbClr val="000099"/>
                </a:solidFill>
              </a:rPr>
              <a:t>dist(P0,Px) + dist(Px,P1)</a:t>
            </a:r>
          </a:p>
          <a:p>
            <a:r>
              <a:rPr lang="en-US"/>
              <a:t>dist(P0,P1)                       = dist(P0,Px)</a:t>
            </a:r>
          </a:p>
        </p:txBody>
      </p:sp>
      <p:sp>
        <p:nvSpPr>
          <p:cNvPr id="43014" name="TextBox 7"/>
          <p:cNvSpPr txBox="1">
            <a:spLocks noChangeArrowheads="1"/>
          </p:cNvSpPr>
          <p:nvPr/>
        </p:nvSpPr>
        <p:spPr bwMode="auto">
          <a:xfrm>
            <a:off x="4114800" y="2895600"/>
            <a:ext cx="42030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P0</a:t>
            </a:r>
          </a:p>
        </p:txBody>
      </p:sp>
      <p:sp>
        <p:nvSpPr>
          <p:cNvPr id="43016" name="TextBox 9"/>
          <p:cNvSpPr txBox="1">
            <a:spLocks noChangeArrowheads="1"/>
          </p:cNvSpPr>
          <p:nvPr/>
        </p:nvSpPr>
        <p:spPr bwMode="auto">
          <a:xfrm>
            <a:off x="4876800" y="3276600"/>
            <a:ext cx="4540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Px</a:t>
            </a:r>
          </a:p>
        </p:txBody>
      </p:sp>
      <p:sp>
        <p:nvSpPr>
          <p:cNvPr id="43019" name="TextBox 10"/>
          <p:cNvSpPr txBox="1">
            <a:spLocks noChangeArrowheads="1"/>
          </p:cNvSpPr>
          <p:nvPr/>
        </p:nvSpPr>
        <p:spPr bwMode="auto">
          <a:xfrm>
            <a:off x="3124200" y="6400800"/>
            <a:ext cx="1905000" cy="3698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dist(Px,P0)  = C</a:t>
            </a:r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495800" y="30480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819400" y="1524000"/>
            <a:ext cx="3124200" cy="3733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iamond 18"/>
          <p:cNvSpPr/>
          <p:nvPr/>
        </p:nvSpPr>
        <p:spPr>
          <a:xfrm>
            <a:off x="4876800" y="2819400"/>
            <a:ext cx="152400" cy="152400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8"/>
          <p:cNvSpPr txBox="1">
            <a:spLocks noChangeArrowheads="1"/>
          </p:cNvSpPr>
          <p:nvPr/>
        </p:nvSpPr>
        <p:spPr bwMode="auto">
          <a:xfrm>
            <a:off x="4953000" y="2667000"/>
            <a:ext cx="42030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P1</a:t>
            </a:r>
          </a:p>
        </p:txBody>
      </p:sp>
      <p:sp>
        <p:nvSpPr>
          <p:cNvPr id="21" name="TextBox 9"/>
          <p:cNvSpPr txBox="1">
            <a:spLocks noChangeArrowheads="1"/>
          </p:cNvSpPr>
          <p:nvPr/>
        </p:nvSpPr>
        <p:spPr bwMode="auto">
          <a:xfrm>
            <a:off x="5029200" y="3429000"/>
            <a:ext cx="5100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err="1" smtClean="0"/>
              <a:t>Px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EB15C-19FE-422C-927B-A38C2CF3620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423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Content Placeholder 4" descr="TwoCityOneFixed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905000" y="990600"/>
            <a:ext cx="4495800" cy="5089525"/>
          </a:xfrm>
        </p:spPr>
      </p:pic>
      <p:sp>
        <p:nvSpPr>
          <p:cNvPr id="2560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Border Estimation</a:t>
            </a:r>
          </a:p>
        </p:txBody>
      </p:sp>
      <p:sp>
        <p:nvSpPr>
          <p:cNvPr id="25605" name="TextBox 6"/>
          <p:cNvSpPr txBox="1">
            <a:spLocks noChangeArrowheads="1"/>
          </p:cNvSpPr>
          <p:nvPr/>
        </p:nvSpPr>
        <p:spPr bwMode="auto">
          <a:xfrm>
            <a:off x="1738313" y="5754688"/>
            <a:ext cx="5500687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C00000"/>
                </a:solidFill>
              </a:rPr>
              <a:t>dist(P0,P1) + dist(P1,Px) </a:t>
            </a:r>
            <a:r>
              <a:rPr lang="en-US"/>
              <a:t>= </a:t>
            </a:r>
            <a:r>
              <a:rPr lang="en-US">
                <a:solidFill>
                  <a:srgbClr val="000099"/>
                </a:solidFill>
              </a:rPr>
              <a:t>dist(P0,Px) + dist(Px,P1)</a:t>
            </a:r>
          </a:p>
          <a:p>
            <a:r>
              <a:rPr lang="en-US"/>
              <a:t>dist(P0,P1)                       = dist(P0,Px)</a:t>
            </a:r>
          </a:p>
        </p:txBody>
      </p:sp>
      <p:sp>
        <p:nvSpPr>
          <p:cNvPr id="25606" name="TextBox 7"/>
          <p:cNvSpPr txBox="1">
            <a:spLocks noChangeArrowheads="1"/>
          </p:cNvSpPr>
          <p:nvPr/>
        </p:nvSpPr>
        <p:spPr bwMode="auto">
          <a:xfrm>
            <a:off x="4114800" y="2895600"/>
            <a:ext cx="4667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P0</a:t>
            </a:r>
          </a:p>
        </p:txBody>
      </p:sp>
      <p:sp>
        <p:nvSpPr>
          <p:cNvPr id="25607" name="TextBox 8"/>
          <p:cNvSpPr txBox="1">
            <a:spLocks noChangeArrowheads="1"/>
          </p:cNvSpPr>
          <p:nvPr/>
        </p:nvSpPr>
        <p:spPr bwMode="auto">
          <a:xfrm>
            <a:off x="5029200" y="2667000"/>
            <a:ext cx="4667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P1</a:t>
            </a:r>
          </a:p>
        </p:txBody>
      </p:sp>
      <p:sp>
        <p:nvSpPr>
          <p:cNvPr id="25608" name="TextBox 9"/>
          <p:cNvSpPr txBox="1">
            <a:spLocks noChangeArrowheads="1"/>
          </p:cNvSpPr>
          <p:nvPr/>
        </p:nvSpPr>
        <p:spPr bwMode="auto">
          <a:xfrm>
            <a:off x="4876800" y="3276600"/>
            <a:ext cx="4540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Px</a:t>
            </a:r>
          </a:p>
        </p:txBody>
      </p:sp>
      <p:sp>
        <p:nvSpPr>
          <p:cNvPr id="25609" name="TextBox 11"/>
          <p:cNvSpPr txBox="1">
            <a:spLocks noChangeArrowheads="1"/>
          </p:cNvSpPr>
          <p:nvPr/>
        </p:nvSpPr>
        <p:spPr bwMode="auto">
          <a:xfrm>
            <a:off x="6781800" y="2667000"/>
            <a:ext cx="1544638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C00000"/>
                </a:solidFill>
              </a:rPr>
              <a:t>P0 – P1 – Px</a:t>
            </a:r>
          </a:p>
          <a:p>
            <a:r>
              <a:rPr lang="en-US">
                <a:solidFill>
                  <a:srgbClr val="002060"/>
                </a:solidFill>
              </a:rPr>
              <a:t>P0 – Px – P1</a:t>
            </a:r>
          </a:p>
        </p:txBody>
      </p:sp>
      <p:sp>
        <p:nvSpPr>
          <p:cNvPr id="25611" name="TextBox 10"/>
          <p:cNvSpPr txBox="1">
            <a:spLocks noChangeArrowheads="1"/>
          </p:cNvSpPr>
          <p:nvPr/>
        </p:nvSpPr>
        <p:spPr bwMode="auto">
          <a:xfrm>
            <a:off x="3124200" y="6400800"/>
            <a:ext cx="1905000" cy="3698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dist(Px,P0)  = C</a:t>
            </a:r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EB15C-19FE-422C-927B-A38C2CF3620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138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4" descr="ThreeCityTwoFixed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0" y="1143000"/>
            <a:ext cx="4308475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2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Border Estimation</a:t>
            </a:r>
          </a:p>
        </p:txBody>
      </p:sp>
      <p:sp>
        <p:nvSpPr>
          <p:cNvPr id="26629" name="TextBox 5"/>
          <p:cNvSpPr txBox="1">
            <a:spLocks noChangeArrowheads="1"/>
          </p:cNvSpPr>
          <p:nvPr/>
        </p:nvSpPr>
        <p:spPr bwMode="auto">
          <a:xfrm>
            <a:off x="3962400" y="2819400"/>
            <a:ext cx="4667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P0</a:t>
            </a:r>
          </a:p>
        </p:txBody>
      </p:sp>
      <p:sp>
        <p:nvSpPr>
          <p:cNvPr id="26630" name="TextBox 6"/>
          <p:cNvSpPr txBox="1">
            <a:spLocks noChangeArrowheads="1"/>
          </p:cNvSpPr>
          <p:nvPr/>
        </p:nvSpPr>
        <p:spPr bwMode="auto">
          <a:xfrm>
            <a:off x="4333875" y="2514600"/>
            <a:ext cx="4667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P1</a:t>
            </a:r>
          </a:p>
        </p:txBody>
      </p:sp>
      <p:sp>
        <p:nvSpPr>
          <p:cNvPr id="26631" name="TextBox 7"/>
          <p:cNvSpPr txBox="1">
            <a:spLocks noChangeArrowheads="1"/>
          </p:cNvSpPr>
          <p:nvPr/>
        </p:nvSpPr>
        <p:spPr bwMode="auto">
          <a:xfrm>
            <a:off x="3429000" y="4572000"/>
            <a:ext cx="5826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Px?</a:t>
            </a:r>
          </a:p>
        </p:txBody>
      </p:sp>
      <p:sp>
        <p:nvSpPr>
          <p:cNvPr id="26632" name="TextBox 8"/>
          <p:cNvSpPr txBox="1">
            <a:spLocks noChangeArrowheads="1"/>
          </p:cNvSpPr>
          <p:nvPr/>
        </p:nvSpPr>
        <p:spPr bwMode="auto">
          <a:xfrm>
            <a:off x="4648200" y="2297113"/>
            <a:ext cx="4667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P2</a:t>
            </a:r>
          </a:p>
        </p:txBody>
      </p:sp>
      <p:sp>
        <p:nvSpPr>
          <p:cNvPr id="26633" name="TextBox 9"/>
          <p:cNvSpPr txBox="1">
            <a:spLocks noChangeArrowheads="1"/>
          </p:cNvSpPr>
          <p:nvPr/>
        </p:nvSpPr>
        <p:spPr bwMode="auto">
          <a:xfrm>
            <a:off x="6172200" y="1905000"/>
            <a:ext cx="2082800" cy="175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99"/>
                </a:solidFill>
              </a:rPr>
              <a:t>P0 – P1 – P2 – Px</a:t>
            </a:r>
          </a:p>
          <a:p>
            <a:r>
              <a:rPr lang="en-US">
                <a:solidFill>
                  <a:srgbClr val="C00000"/>
                </a:solidFill>
              </a:rPr>
              <a:t>P0 – P1 – Px – P2</a:t>
            </a:r>
          </a:p>
          <a:p>
            <a:r>
              <a:rPr lang="en-US"/>
              <a:t>P0 – P2 – P1 – Px</a:t>
            </a:r>
          </a:p>
          <a:p>
            <a:r>
              <a:rPr lang="en-US"/>
              <a:t>P0 – P2 – Px – P1</a:t>
            </a:r>
          </a:p>
          <a:p>
            <a:r>
              <a:rPr lang="en-US">
                <a:solidFill>
                  <a:srgbClr val="FFC000"/>
                </a:solidFill>
              </a:rPr>
              <a:t>P0 – Px – P1 – P2</a:t>
            </a:r>
          </a:p>
          <a:p>
            <a:r>
              <a:rPr lang="en-US"/>
              <a:t>P0 – Px – P2 – P1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EB15C-19FE-422C-927B-A38C2CF3620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792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Computing </a:t>
            </a:r>
            <a:r>
              <a:rPr lang="en-US" dirty="0" smtClean="0"/>
              <a:t>Resource </a:t>
            </a:r>
            <a:r>
              <a:rPr lang="en-US" dirty="0" smtClean="0"/>
              <a:t>Allocation (ARMS)</a:t>
            </a:r>
            <a:endParaRPr lang="en-US" dirty="0" smtClean="0"/>
          </a:p>
          <a:p>
            <a:pPr lvl="0"/>
            <a:r>
              <a:rPr lang="en-US" dirty="0" smtClean="0"/>
              <a:t>Mobile Sensor </a:t>
            </a:r>
            <a:r>
              <a:rPr lang="en-US" dirty="0" smtClean="0"/>
              <a:t>Scheduling (FAME)</a:t>
            </a:r>
            <a:endParaRPr lang="en-US" dirty="0" smtClean="0"/>
          </a:p>
          <a:p>
            <a:pPr lvl="0"/>
            <a:r>
              <a:rPr lang="en-US" dirty="0" smtClean="0"/>
              <a:t>Vehicle </a:t>
            </a:r>
            <a:r>
              <a:rPr lang="en-US" dirty="0" smtClean="0"/>
              <a:t>Routing (AEC)</a:t>
            </a:r>
            <a:endParaRPr lang="en-US" dirty="0" smtClean="0"/>
          </a:p>
          <a:p>
            <a:pPr lvl="0"/>
            <a:r>
              <a:rPr lang="en-US" dirty="0" smtClean="0"/>
              <a:t>Wireless Sensor Network </a:t>
            </a:r>
            <a:r>
              <a:rPr lang="en-US" dirty="0" smtClean="0"/>
              <a:t>Reconfiguration</a:t>
            </a:r>
          </a:p>
          <a:p>
            <a:pPr lvl="0"/>
            <a:r>
              <a:rPr lang="en-US" dirty="0" smtClean="0"/>
              <a:t>Smart Grid</a:t>
            </a:r>
          </a:p>
          <a:p>
            <a:pPr lvl="0"/>
            <a:r>
              <a:rPr lang="en-US" dirty="0" smtClean="0"/>
              <a:t>WMD Fallout Modeling</a:t>
            </a:r>
          </a:p>
          <a:p>
            <a:pPr lvl="0"/>
            <a:r>
              <a:rPr lang="en-US" dirty="0" smtClean="0"/>
              <a:t>SVM Reclassification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EB15C-19FE-422C-927B-A38C2CF3620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261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4" descr="ThreeCityTwoFixed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0" y="1143000"/>
            <a:ext cx="4308475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5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Border Estimation</a:t>
            </a:r>
          </a:p>
        </p:txBody>
      </p:sp>
      <p:sp>
        <p:nvSpPr>
          <p:cNvPr id="27653" name="TextBox 5"/>
          <p:cNvSpPr txBox="1">
            <a:spLocks noChangeArrowheads="1"/>
          </p:cNvSpPr>
          <p:nvPr/>
        </p:nvSpPr>
        <p:spPr bwMode="auto">
          <a:xfrm>
            <a:off x="3962400" y="2819400"/>
            <a:ext cx="4667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P0</a:t>
            </a:r>
          </a:p>
        </p:txBody>
      </p:sp>
      <p:sp>
        <p:nvSpPr>
          <p:cNvPr id="27654" name="TextBox 6"/>
          <p:cNvSpPr txBox="1">
            <a:spLocks noChangeArrowheads="1"/>
          </p:cNvSpPr>
          <p:nvPr/>
        </p:nvSpPr>
        <p:spPr bwMode="auto">
          <a:xfrm>
            <a:off x="4333875" y="2514600"/>
            <a:ext cx="4667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P1</a:t>
            </a:r>
          </a:p>
        </p:txBody>
      </p:sp>
      <p:sp>
        <p:nvSpPr>
          <p:cNvPr id="27655" name="TextBox 7"/>
          <p:cNvSpPr txBox="1">
            <a:spLocks noChangeArrowheads="1"/>
          </p:cNvSpPr>
          <p:nvPr/>
        </p:nvSpPr>
        <p:spPr bwMode="auto">
          <a:xfrm>
            <a:off x="5257800" y="2971800"/>
            <a:ext cx="4540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Px</a:t>
            </a:r>
          </a:p>
        </p:txBody>
      </p:sp>
      <p:sp>
        <p:nvSpPr>
          <p:cNvPr id="27656" name="TextBox 8"/>
          <p:cNvSpPr txBox="1">
            <a:spLocks noChangeArrowheads="1"/>
          </p:cNvSpPr>
          <p:nvPr/>
        </p:nvSpPr>
        <p:spPr bwMode="auto">
          <a:xfrm>
            <a:off x="4648200" y="2297113"/>
            <a:ext cx="4667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P2</a:t>
            </a:r>
          </a:p>
        </p:txBody>
      </p:sp>
      <p:sp>
        <p:nvSpPr>
          <p:cNvPr id="27657" name="TextBox 9"/>
          <p:cNvSpPr txBox="1">
            <a:spLocks noChangeArrowheads="1"/>
          </p:cNvSpPr>
          <p:nvPr/>
        </p:nvSpPr>
        <p:spPr bwMode="auto">
          <a:xfrm>
            <a:off x="6172200" y="1905000"/>
            <a:ext cx="2082800" cy="175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99"/>
                </a:solidFill>
              </a:rPr>
              <a:t>P0 – P1 – P2 – Px</a:t>
            </a:r>
          </a:p>
          <a:p>
            <a:r>
              <a:rPr lang="en-US">
                <a:solidFill>
                  <a:srgbClr val="C00000"/>
                </a:solidFill>
              </a:rPr>
              <a:t>P0 – P1 – Px – P2</a:t>
            </a:r>
          </a:p>
          <a:p>
            <a:r>
              <a:rPr lang="en-US"/>
              <a:t>P0 – P2 – P1 – Px</a:t>
            </a:r>
          </a:p>
          <a:p>
            <a:r>
              <a:rPr lang="en-US"/>
              <a:t>P0 – P2 – Px – P1</a:t>
            </a:r>
          </a:p>
          <a:p>
            <a:r>
              <a:rPr lang="en-US">
                <a:solidFill>
                  <a:srgbClr val="FFC000"/>
                </a:solidFill>
              </a:rPr>
              <a:t>P0 – Px – P1 – P2</a:t>
            </a:r>
          </a:p>
          <a:p>
            <a:r>
              <a:rPr lang="en-US"/>
              <a:t>P0 – Px – P2 – P1</a:t>
            </a:r>
          </a:p>
        </p:txBody>
      </p:sp>
      <p:sp>
        <p:nvSpPr>
          <p:cNvPr id="27658" name="TextBox 10"/>
          <p:cNvSpPr txBox="1">
            <a:spLocks noChangeArrowheads="1"/>
          </p:cNvSpPr>
          <p:nvPr/>
        </p:nvSpPr>
        <p:spPr bwMode="auto">
          <a:xfrm>
            <a:off x="304800" y="5715000"/>
            <a:ext cx="729142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000099"/>
                </a:solidFill>
              </a:rPr>
              <a:t>dist</a:t>
            </a:r>
            <a:r>
              <a:rPr lang="en-US" dirty="0">
                <a:solidFill>
                  <a:srgbClr val="000099"/>
                </a:solidFill>
              </a:rPr>
              <a:t>(P0,P1) + </a:t>
            </a:r>
            <a:r>
              <a:rPr lang="en-US" dirty="0" err="1">
                <a:solidFill>
                  <a:srgbClr val="000099"/>
                </a:solidFill>
              </a:rPr>
              <a:t>dist</a:t>
            </a:r>
            <a:r>
              <a:rPr lang="en-US" dirty="0">
                <a:solidFill>
                  <a:srgbClr val="000099"/>
                </a:solidFill>
              </a:rPr>
              <a:t>(P1,P2) + </a:t>
            </a:r>
            <a:r>
              <a:rPr lang="en-US" dirty="0" err="1">
                <a:solidFill>
                  <a:srgbClr val="000099"/>
                </a:solidFill>
              </a:rPr>
              <a:t>dist</a:t>
            </a:r>
            <a:r>
              <a:rPr lang="en-US" dirty="0">
                <a:solidFill>
                  <a:srgbClr val="000099"/>
                </a:solidFill>
              </a:rPr>
              <a:t>(P2,Px) </a:t>
            </a:r>
            <a:r>
              <a:rPr lang="en-US" dirty="0"/>
              <a:t>= </a:t>
            </a:r>
            <a:r>
              <a:rPr lang="en-US" dirty="0" err="1">
                <a:solidFill>
                  <a:srgbClr val="C00000"/>
                </a:solidFill>
              </a:rPr>
              <a:t>dist</a:t>
            </a:r>
            <a:r>
              <a:rPr lang="en-US" dirty="0">
                <a:solidFill>
                  <a:srgbClr val="C00000"/>
                </a:solidFill>
              </a:rPr>
              <a:t>(P0,P1) + </a:t>
            </a:r>
            <a:r>
              <a:rPr lang="en-US" dirty="0" err="1">
                <a:solidFill>
                  <a:srgbClr val="C00000"/>
                </a:solidFill>
              </a:rPr>
              <a:t>dist</a:t>
            </a:r>
            <a:r>
              <a:rPr lang="en-US" dirty="0">
                <a:solidFill>
                  <a:srgbClr val="C00000"/>
                </a:solidFill>
              </a:rPr>
              <a:t>(P1,Px) + </a:t>
            </a:r>
            <a:r>
              <a:rPr lang="en-US" dirty="0" err="1">
                <a:solidFill>
                  <a:srgbClr val="C00000"/>
                </a:solidFill>
              </a:rPr>
              <a:t>dist</a:t>
            </a:r>
            <a:r>
              <a:rPr lang="en-US" dirty="0">
                <a:solidFill>
                  <a:srgbClr val="C00000"/>
                </a:solidFill>
              </a:rPr>
              <a:t>(Px,P2)</a:t>
            </a:r>
          </a:p>
          <a:p>
            <a:r>
              <a:rPr lang="en-US" dirty="0"/>
              <a:t>                      </a:t>
            </a:r>
            <a:r>
              <a:rPr lang="en-US" dirty="0" smtClean="0"/>
              <a:t>  </a:t>
            </a:r>
            <a:r>
              <a:rPr lang="en-US" dirty="0" err="1" smtClean="0"/>
              <a:t>dist</a:t>
            </a:r>
            <a:r>
              <a:rPr lang="en-US" dirty="0" smtClean="0"/>
              <a:t>(P1,P2</a:t>
            </a:r>
            <a:r>
              <a:rPr lang="en-US" dirty="0"/>
              <a:t>)                       =                      </a:t>
            </a:r>
            <a:r>
              <a:rPr lang="en-US" dirty="0" smtClean="0"/>
              <a:t>  </a:t>
            </a:r>
            <a:r>
              <a:rPr lang="en-US" dirty="0" err="1" smtClean="0"/>
              <a:t>dist</a:t>
            </a:r>
            <a:r>
              <a:rPr lang="en-US" dirty="0" smtClean="0"/>
              <a:t>(P1,Px</a:t>
            </a:r>
            <a:r>
              <a:rPr lang="en-US" dirty="0"/>
              <a:t>)</a:t>
            </a:r>
          </a:p>
        </p:txBody>
      </p:sp>
      <p:sp>
        <p:nvSpPr>
          <p:cNvPr id="12" name="Oval 11"/>
          <p:cNvSpPr/>
          <p:nvPr/>
        </p:nvSpPr>
        <p:spPr>
          <a:xfrm>
            <a:off x="4419600" y="2514600"/>
            <a:ext cx="838200" cy="8382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7660" name="TextBox 12"/>
          <p:cNvSpPr txBox="1">
            <a:spLocks noChangeArrowheads="1"/>
          </p:cNvSpPr>
          <p:nvPr/>
        </p:nvSpPr>
        <p:spPr bwMode="auto">
          <a:xfrm>
            <a:off x="3429000" y="6400800"/>
            <a:ext cx="1905000" cy="3698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dist(Px,P1)  = C</a:t>
            </a:r>
            <a:endParaRPr lang="en-US"/>
          </a:p>
        </p:txBody>
      </p:sp>
      <p:sp>
        <p:nvSpPr>
          <p:cNvPr id="15" name="Right Arrow 14"/>
          <p:cNvSpPr/>
          <p:nvPr/>
        </p:nvSpPr>
        <p:spPr>
          <a:xfrm rot="10800000">
            <a:off x="8229600" y="2286000"/>
            <a:ext cx="381000" cy="1524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7" name="Right Arrow 16"/>
          <p:cNvSpPr/>
          <p:nvPr/>
        </p:nvSpPr>
        <p:spPr>
          <a:xfrm rot="10800000">
            <a:off x="8229600" y="2057400"/>
            <a:ext cx="381000" cy="1524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EB15C-19FE-422C-927B-A38C2CF3620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397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4" descr="ThreeCityTwoFixed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0" y="1143000"/>
            <a:ext cx="4308475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Border Estimation</a:t>
            </a:r>
          </a:p>
        </p:txBody>
      </p:sp>
      <p:sp>
        <p:nvSpPr>
          <p:cNvPr id="28677" name="TextBox 5"/>
          <p:cNvSpPr txBox="1">
            <a:spLocks noChangeArrowheads="1"/>
          </p:cNvSpPr>
          <p:nvPr/>
        </p:nvSpPr>
        <p:spPr bwMode="auto">
          <a:xfrm>
            <a:off x="3962400" y="2819400"/>
            <a:ext cx="4667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P0</a:t>
            </a:r>
          </a:p>
        </p:txBody>
      </p:sp>
      <p:sp>
        <p:nvSpPr>
          <p:cNvPr id="28678" name="TextBox 6"/>
          <p:cNvSpPr txBox="1">
            <a:spLocks noChangeArrowheads="1"/>
          </p:cNvSpPr>
          <p:nvPr/>
        </p:nvSpPr>
        <p:spPr bwMode="auto">
          <a:xfrm>
            <a:off x="4333875" y="2514600"/>
            <a:ext cx="4667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P1</a:t>
            </a:r>
          </a:p>
        </p:txBody>
      </p:sp>
      <p:sp>
        <p:nvSpPr>
          <p:cNvPr id="28679" name="TextBox 7"/>
          <p:cNvSpPr txBox="1">
            <a:spLocks noChangeArrowheads="1"/>
          </p:cNvSpPr>
          <p:nvPr/>
        </p:nvSpPr>
        <p:spPr bwMode="auto">
          <a:xfrm>
            <a:off x="5410200" y="3276600"/>
            <a:ext cx="4540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Px</a:t>
            </a:r>
          </a:p>
        </p:txBody>
      </p:sp>
      <p:sp>
        <p:nvSpPr>
          <p:cNvPr id="28680" name="TextBox 8"/>
          <p:cNvSpPr txBox="1">
            <a:spLocks noChangeArrowheads="1"/>
          </p:cNvSpPr>
          <p:nvPr/>
        </p:nvSpPr>
        <p:spPr bwMode="auto">
          <a:xfrm>
            <a:off x="4648200" y="2297113"/>
            <a:ext cx="4667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P2</a:t>
            </a:r>
          </a:p>
        </p:txBody>
      </p:sp>
      <p:sp>
        <p:nvSpPr>
          <p:cNvPr id="28681" name="TextBox 9"/>
          <p:cNvSpPr txBox="1">
            <a:spLocks noChangeArrowheads="1"/>
          </p:cNvSpPr>
          <p:nvPr/>
        </p:nvSpPr>
        <p:spPr bwMode="auto">
          <a:xfrm>
            <a:off x="6172200" y="1905000"/>
            <a:ext cx="2082800" cy="175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99"/>
                </a:solidFill>
              </a:rPr>
              <a:t>P0 – P1 – P2 – Px</a:t>
            </a:r>
          </a:p>
          <a:p>
            <a:r>
              <a:rPr lang="en-US">
                <a:solidFill>
                  <a:srgbClr val="C00000"/>
                </a:solidFill>
              </a:rPr>
              <a:t>P0 – P1 – Px – P2</a:t>
            </a:r>
          </a:p>
          <a:p>
            <a:r>
              <a:rPr lang="en-US"/>
              <a:t>P0 – P2 – P1 – Px</a:t>
            </a:r>
          </a:p>
          <a:p>
            <a:r>
              <a:rPr lang="en-US"/>
              <a:t>P0 – P2 – Px – P1</a:t>
            </a:r>
          </a:p>
          <a:p>
            <a:r>
              <a:rPr lang="en-US">
                <a:solidFill>
                  <a:srgbClr val="FFC000"/>
                </a:solidFill>
              </a:rPr>
              <a:t>P0 – Px – P1 – P2</a:t>
            </a:r>
          </a:p>
          <a:p>
            <a:r>
              <a:rPr lang="en-US"/>
              <a:t>P0 – Px – P2 – P1</a:t>
            </a:r>
          </a:p>
        </p:txBody>
      </p:sp>
      <p:sp>
        <p:nvSpPr>
          <p:cNvPr id="28682" name="TextBox 10"/>
          <p:cNvSpPr txBox="1">
            <a:spLocks noChangeArrowheads="1"/>
          </p:cNvSpPr>
          <p:nvPr/>
        </p:nvSpPr>
        <p:spPr bwMode="auto">
          <a:xfrm>
            <a:off x="304800" y="5715000"/>
            <a:ext cx="727378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C00000"/>
                </a:solidFill>
              </a:rPr>
              <a:t>dist</a:t>
            </a:r>
            <a:r>
              <a:rPr lang="en-US" dirty="0">
                <a:solidFill>
                  <a:srgbClr val="C00000"/>
                </a:solidFill>
              </a:rPr>
              <a:t>(P0,P1) + </a:t>
            </a:r>
            <a:r>
              <a:rPr lang="en-US" dirty="0" err="1">
                <a:solidFill>
                  <a:srgbClr val="C00000"/>
                </a:solidFill>
              </a:rPr>
              <a:t>dist</a:t>
            </a:r>
            <a:r>
              <a:rPr lang="en-US" dirty="0">
                <a:solidFill>
                  <a:srgbClr val="C00000"/>
                </a:solidFill>
              </a:rPr>
              <a:t>(P1,Px) + </a:t>
            </a:r>
            <a:r>
              <a:rPr lang="en-US" dirty="0" err="1">
                <a:solidFill>
                  <a:srgbClr val="C00000"/>
                </a:solidFill>
              </a:rPr>
              <a:t>dist</a:t>
            </a:r>
            <a:r>
              <a:rPr lang="en-US" dirty="0">
                <a:solidFill>
                  <a:srgbClr val="C00000"/>
                </a:solidFill>
              </a:rPr>
              <a:t>(Px,P2) </a:t>
            </a:r>
            <a:r>
              <a:rPr lang="en-US" dirty="0"/>
              <a:t>= </a:t>
            </a:r>
            <a:r>
              <a:rPr lang="en-US" dirty="0" err="1">
                <a:solidFill>
                  <a:srgbClr val="FFC000"/>
                </a:solidFill>
              </a:rPr>
              <a:t>dist</a:t>
            </a:r>
            <a:r>
              <a:rPr lang="en-US" dirty="0">
                <a:solidFill>
                  <a:srgbClr val="FFC000"/>
                </a:solidFill>
              </a:rPr>
              <a:t>(P0,Px) + </a:t>
            </a:r>
            <a:r>
              <a:rPr lang="en-US" dirty="0" err="1">
                <a:solidFill>
                  <a:srgbClr val="FFC000"/>
                </a:solidFill>
              </a:rPr>
              <a:t>dist</a:t>
            </a:r>
            <a:r>
              <a:rPr lang="en-US" dirty="0">
                <a:solidFill>
                  <a:srgbClr val="FFC000"/>
                </a:solidFill>
              </a:rPr>
              <a:t>(Px,P1) + </a:t>
            </a:r>
            <a:r>
              <a:rPr lang="en-US" dirty="0" err="1">
                <a:solidFill>
                  <a:srgbClr val="FFC000"/>
                </a:solidFill>
              </a:rPr>
              <a:t>dist</a:t>
            </a:r>
            <a:r>
              <a:rPr lang="en-US" dirty="0">
                <a:solidFill>
                  <a:srgbClr val="FFC000"/>
                </a:solidFill>
              </a:rPr>
              <a:t>(P1,P2)</a:t>
            </a:r>
          </a:p>
          <a:p>
            <a:r>
              <a:rPr lang="en-US" dirty="0" err="1"/>
              <a:t>dist</a:t>
            </a:r>
            <a:r>
              <a:rPr lang="en-US" dirty="0"/>
              <a:t>(P0,P1)                       </a:t>
            </a:r>
            <a:r>
              <a:rPr lang="en-US" dirty="0" smtClean="0"/>
              <a:t> + </a:t>
            </a:r>
            <a:r>
              <a:rPr lang="en-US" dirty="0" err="1"/>
              <a:t>dist</a:t>
            </a:r>
            <a:r>
              <a:rPr lang="en-US" dirty="0"/>
              <a:t>(Px,P2) = </a:t>
            </a:r>
            <a:r>
              <a:rPr lang="en-US" dirty="0" err="1"/>
              <a:t>dist</a:t>
            </a:r>
            <a:r>
              <a:rPr lang="en-US" dirty="0"/>
              <a:t>(P0,Px)                       </a:t>
            </a:r>
            <a:r>
              <a:rPr lang="en-US" dirty="0" smtClean="0"/>
              <a:t> +</a:t>
            </a:r>
            <a:r>
              <a:rPr lang="en-US" dirty="0" err="1"/>
              <a:t>dist</a:t>
            </a:r>
            <a:r>
              <a:rPr lang="en-US" dirty="0"/>
              <a:t>(P1,P2)</a:t>
            </a:r>
          </a:p>
        </p:txBody>
      </p:sp>
      <p:cxnSp>
        <p:nvCxnSpPr>
          <p:cNvPr id="13" name="Straight Connector 12"/>
          <p:cNvCxnSpPr/>
          <p:nvPr/>
        </p:nvCxnSpPr>
        <p:spPr>
          <a:xfrm rot="10800000">
            <a:off x="3276600" y="1600200"/>
            <a:ext cx="2514600" cy="22098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84" name="TextBox 11"/>
          <p:cNvSpPr txBox="1">
            <a:spLocks noChangeArrowheads="1"/>
          </p:cNvSpPr>
          <p:nvPr/>
        </p:nvSpPr>
        <p:spPr bwMode="auto">
          <a:xfrm>
            <a:off x="2743200" y="6400800"/>
            <a:ext cx="3581400" cy="3698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dist(Px,P2)  = dist(Px,P0) + C</a:t>
            </a:r>
            <a:endParaRPr lang="en-US"/>
          </a:p>
        </p:txBody>
      </p:sp>
      <p:sp>
        <p:nvSpPr>
          <p:cNvPr id="14" name="Right Arrow 13"/>
          <p:cNvSpPr/>
          <p:nvPr/>
        </p:nvSpPr>
        <p:spPr>
          <a:xfrm rot="10800000">
            <a:off x="8229600" y="3124200"/>
            <a:ext cx="381000" cy="1524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Right Arrow 14"/>
          <p:cNvSpPr/>
          <p:nvPr/>
        </p:nvSpPr>
        <p:spPr>
          <a:xfrm rot="10800000">
            <a:off x="8229600" y="2286000"/>
            <a:ext cx="381000" cy="1524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EB15C-19FE-422C-927B-A38C2CF3620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177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4" descr="ThreeCityTwoFixed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0" y="1143000"/>
            <a:ext cx="4308475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69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Border Estimation</a:t>
            </a:r>
          </a:p>
        </p:txBody>
      </p:sp>
      <p:sp>
        <p:nvSpPr>
          <p:cNvPr id="29701" name="TextBox 5"/>
          <p:cNvSpPr txBox="1">
            <a:spLocks noChangeArrowheads="1"/>
          </p:cNvSpPr>
          <p:nvPr/>
        </p:nvSpPr>
        <p:spPr bwMode="auto">
          <a:xfrm>
            <a:off x="3962400" y="2819400"/>
            <a:ext cx="4667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P0</a:t>
            </a:r>
          </a:p>
        </p:txBody>
      </p:sp>
      <p:sp>
        <p:nvSpPr>
          <p:cNvPr id="29702" name="TextBox 6"/>
          <p:cNvSpPr txBox="1">
            <a:spLocks noChangeArrowheads="1"/>
          </p:cNvSpPr>
          <p:nvPr/>
        </p:nvSpPr>
        <p:spPr bwMode="auto">
          <a:xfrm>
            <a:off x="4333875" y="2514600"/>
            <a:ext cx="4667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P1</a:t>
            </a:r>
          </a:p>
        </p:txBody>
      </p:sp>
      <p:sp>
        <p:nvSpPr>
          <p:cNvPr id="29703" name="TextBox 7"/>
          <p:cNvSpPr txBox="1">
            <a:spLocks noChangeArrowheads="1"/>
          </p:cNvSpPr>
          <p:nvPr/>
        </p:nvSpPr>
        <p:spPr bwMode="auto">
          <a:xfrm>
            <a:off x="5029200" y="3505200"/>
            <a:ext cx="4540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Px</a:t>
            </a:r>
          </a:p>
        </p:txBody>
      </p:sp>
      <p:sp>
        <p:nvSpPr>
          <p:cNvPr id="29704" name="TextBox 8"/>
          <p:cNvSpPr txBox="1">
            <a:spLocks noChangeArrowheads="1"/>
          </p:cNvSpPr>
          <p:nvPr/>
        </p:nvSpPr>
        <p:spPr bwMode="auto">
          <a:xfrm>
            <a:off x="4648200" y="2297113"/>
            <a:ext cx="4667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P2</a:t>
            </a:r>
          </a:p>
        </p:txBody>
      </p:sp>
      <p:sp>
        <p:nvSpPr>
          <p:cNvPr id="29705" name="TextBox 9"/>
          <p:cNvSpPr txBox="1">
            <a:spLocks noChangeArrowheads="1"/>
          </p:cNvSpPr>
          <p:nvPr/>
        </p:nvSpPr>
        <p:spPr bwMode="auto">
          <a:xfrm>
            <a:off x="6172200" y="1905000"/>
            <a:ext cx="2082800" cy="175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99"/>
                </a:solidFill>
              </a:rPr>
              <a:t>P0 – P1 – P2 – Px</a:t>
            </a:r>
          </a:p>
          <a:p>
            <a:r>
              <a:rPr lang="en-US">
                <a:solidFill>
                  <a:srgbClr val="C00000"/>
                </a:solidFill>
              </a:rPr>
              <a:t>P0 – P1 – Px – P2</a:t>
            </a:r>
          </a:p>
          <a:p>
            <a:r>
              <a:rPr lang="en-US"/>
              <a:t>P0 – P2 – P1 – Px</a:t>
            </a:r>
          </a:p>
          <a:p>
            <a:r>
              <a:rPr lang="en-US"/>
              <a:t>P0 – P2 – Px – P1</a:t>
            </a:r>
          </a:p>
          <a:p>
            <a:r>
              <a:rPr lang="en-US">
                <a:solidFill>
                  <a:srgbClr val="FFC000"/>
                </a:solidFill>
              </a:rPr>
              <a:t>P0 – Px – P1 – P2</a:t>
            </a:r>
          </a:p>
          <a:p>
            <a:r>
              <a:rPr lang="en-US"/>
              <a:t>P0 – Px – P2 – P1</a:t>
            </a:r>
          </a:p>
        </p:txBody>
      </p:sp>
      <p:sp>
        <p:nvSpPr>
          <p:cNvPr id="29706" name="TextBox 10"/>
          <p:cNvSpPr txBox="1">
            <a:spLocks noChangeArrowheads="1"/>
          </p:cNvSpPr>
          <p:nvPr/>
        </p:nvSpPr>
        <p:spPr bwMode="auto">
          <a:xfrm>
            <a:off x="304800" y="5715000"/>
            <a:ext cx="729142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000099"/>
                </a:solidFill>
              </a:rPr>
              <a:t>dist</a:t>
            </a:r>
            <a:r>
              <a:rPr lang="en-US" dirty="0">
                <a:solidFill>
                  <a:srgbClr val="000099"/>
                </a:solidFill>
              </a:rPr>
              <a:t>(P0,P1) + </a:t>
            </a:r>
            <a:r>
              <a:rPr lang="en-US" dirty="0" err="1">
                <a:solidFill>
                  <a:srgbClr val="000099"/>
                </a:solidFill>
              </a:rPr>
              <a:t>dist</a:t>
            </a:r>
            <a:r>
              <a:rPr lang="en-US" dirty="0">
                <a:solidFill>
                  <a:srgbClr val="000099"/>
                </a:solidFill>
              </a:rPr>
              <a:t>(P1,P2) + </a:t>
            </a:r>
            <a:r>
              <a:rPr lang="en-US" dirty="0" err="1">
                <a:solidFill>
                  <a:srgbClr val="000099"/>
                </a:solidFill>
              </a:rPr>
              <a:t>dist</a:t>
            </a:r>
            <a:r>
              <a:rPr lang="en-US" dirty="0">
                <a:solidFill>
                  <a:srgbClr val="000099"/>
                </a:solidFill>
              </a:rPr>
              <a:t>(P2,Px) </a:t>
            </a:r>
            <a:r>
              <a:rPr lang="en-US" dirty="0"/>
              <a:t>= </a:t>
            </a:r>
            <a:r>
              <a:rPr lang="en-US" dirty="0" err="1">
                <a:solidFill>
                  <a:srgbClr val="FFC000"/>
                </a:solidFill>
              </a:rPr>
              <a:t>dist</a:t>
            </a:r>
            <a:r>
              <a:rPr lang="en-US" dirty="0">
                <a:solidFill>
                  <a:srgbClr val="FFC000"/>
                </a:solidFill>
              </a:rPr>
              <a:t>(P0,Px) + </a:t>
            </a:r>
            <a:r>
              <a:rPr lang="en-US" dirty="0" err="1">
                <a:solidFill>
                  <a:srgbClr val="FFC000"/>
                </a:solidFill>
              </a:rPr>
              <a:t>dist</a:t>
            </a:r>
            <a:r>
              <a:rPr lang="en-US" dirty="0">
                <a:solidFill>
                  <a:srgbClr val="FFC000"/>
                </a:solidFill>
              </a:rPr>
              <a:t>(Px,P1) + </a:t>
            </a:r>
            <a:r>
              <a:rPr lang="en-US" dirty="0" err="1">
                <a:solidFill>
                  <a:srgbClr val="FFC000"/>
                </a:solidFill>
              </a:rPr>
              <a:t>dist</a:t>
            </a:r>
            <a:r>
              <a:rPr lang="en-US" dirty="0">
                <a:solidFill>
                  <a:srgbClr val="FFC000"/>
                </a:solidFill>
              </a:rPr>
              <a:t>(P1,P2)</a:t>
            </a:r>
          </a:p>
          <a:p>
            <a:r>
              <a:rPr lang="en-US" dirty="0" err="1"/>
              <a:t>dist</a:t>
            </a:r>
            <a:r>
              <a:rPr lang="en-US" dirty="0"/>
              <a:t>(P0,P1)                       </a:t>
            </a:r>
            <a:r>
              <a:rPr lang="en-US" dirty="0" smtClean="0"/>
              <a:t> + </a:t>
            </a:r>
            <a:r>
              <a:rPr lang="en-US" dirty="0" err="1"/>
              <a:t>dist</a:t>
            </a:r>
            <a:r>
              <a:rPr lang="en-US" dirty="0"/>
              <a:t>(P2,Px) = </a:t>
            </a:r>
            <a:r>
              <a:rPr lang="en-US" dirty="0" err="1"/>
              <a:t>dist</a:t>
            </a:r>
            <a:r>
              <a:rPr lang="en-US" dirty="0"/>
              <a:t>(P0,Px) + </a:t>
            </a:r>
            <a:r>
              <a:rPr lang="en-US" dirty="0" err="1"/>
              <a:t>dist</a:t>
            </a:r>
            <a:r>
              <a:rPr lang="en-US" dirty="0"/>
              <a:t>(P1,Px)</a:t>
            </a:r>
          </a:p>
        </p:txBody>
      </p:sp>
      <p:sp>
        <p:nvSpPr>
          <p:cNvPr id="12" name="Oval 11"/>
          <p:cNvSpPr/>
          <p:nvPr/>
        </p:nvSpPr>
        <p:spPr>
          <a:xfrm>
            <a:off x="3581400" y="2667000"/>
            <a:ext cx="1524000" cy="12954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9708" name="TextBox 12"/>
          <p:cNvSpPr txBox="1">
            <a:spLocks noChangeArrowheads="1"/>
          </p:cNvSpPr>
          <p:nvPr/>
        </p:nvSpPr>
        <p:spPr bwMode="auto">
          <a:xfrm>
            <a:off x="3962400" y="6411913"/>
            <a:ext cx="762000" cy="3698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b="1"/>
              <a:t>ugly</a:t>
            </a:r>
            <a:endParaRPr lang="en-US"/>
          </a:p>
        </p:txBody>
      </p:sp>
      <p:sp>
        <p:nvSpPr>
          <p:cNvPr id="14" name="Right Arrow 13"/>
          <p:cNvSpPr/>
          <p:nvPr/>
        </p:nvSpPr>
        <p:spPr>
          <a:xfrm rot="10800000">
            <a:off x="8229600" y="2057400"/>
            <a:ext cx="381000" cy="1524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Right Arrow 14"/>
          <p:cNvSpPr/>
          <p:nvPr/>
        </p:nvSpPr>
        <p:spPr>
          <a:xfrm rot="10800000">
            <a:off x="8229600" y="3124200"/>
            <a:ext cx="381000" cy="1524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EB15C-19FE-422C-927B-A38C2CF3620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602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Solution </a:t>
            </a:r>
            <a:r>
              <a:rPr lang="en-US" dirty="0" smtClean="0"/>
              <a:t>Border Estimation</a:t>
            </a:r>
          </a:p>
        </p:txBody>
      </p:sp>
      <p:sp>
        <p:nvSpPr>
          <p:cNvPr id="30725" name="TextBox 9"/>
          <p:cNvSpPr txBox="1">
            <a:spLocks noChangeArrowheads="1"/>
          </p:cNvSpPr>
          <p:nvPr/>
        </p:nvSpPr>
        <p:spPr bwMode="auto">
          <a:xfrm>
            <a:off x="6172200" y="1905000"/>
            <a:ext cx="2082800" cy="175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99"/>
                </a:solidFill>
              </a:rPr>
              <a:t>P0 – P1 – P2 – Px</a:t>
            </a:r>
          </a:p>
          <a:p>
            <a:r>
              <a:rPr lang="en-US">
                <a:solidFill>
                  <a:srgbClr val="C00000"/>
                </a:solidFill>
              </a:rPr>
              <a:t>P0 – P1 – Px – P2</a:t>
            </a:r>
          </a:p>
          <a:p>
            <a:r>
              <a:rPr lang="en-US"/>
              <a:t>P0 – P2 – P1 – Px</a:t>
            </a:r>
          </a:p>
          <a:p>
            <a:r>
              <a:rPr lang="en-US"/>
              <a:t>P0 – P2 – Px – P1</a:t>
            </a:r>
          </a:p>
          <a:p>
            <a:r>
              <a:rPr lang="en-US">
                <a:solidFill>
                  <a:srgbClr val="FFC000"/>
                </a:solidFill>
              </a:rPr>
              <a:t>P0 – Px – P1 – P2</a:t>
            </a:r>
          </a:p>
          <a:p>
            <a:r>
              <a:rPr lang="en-US"/>
              <a:t>P0 – Px – P2 – P1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743200" y="1600200"/>
            <a:ext cx="3048000" cy="3657600"/>
            <a:chOff x="2743200" y="1600200"/>
            <a:chExt cx="3048000" cy="3657600"/>
          </a:xfrm>
        </p:grpSpPr>
        <p:sp>
          <p:nvSpPr>
            <p:cNvPr id="9" name="Rectangle 8"/>
            <p:cNvSpPr/>
            <p:nvPr/>
          </p:nvSpPr>
          <p:spPr>
            <a:xfrm>
              <a:off x="2743200" y="1600200"/>
              <a:ext cx="3048000" cy="36576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13" name="Straight Connector 12"/>
            <p:cNvCxnSpPr/>
            <p:nvPr/>
          </p:nvCxnSpPr>
          <p:spPr>
            <a:xfrm rot="10800000">
              <a:off x="3429000" y="1600200"/>
              <a:ext cx="2362200" cy="2286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/>
            <p:cNvSpPr/>
            <p:nvPr/>
          </p:nvSpPr>
          <p:spPr>
            <a:xfrm>
              <a:off x="4419600" y="2514600"/>
              <a:ext cx="838200" cy="838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3581400" y="2590800"/>
              <a:ext cx="1600200" cy="1371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EB15C-19FE-422C-927B-A38C2CF3620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255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4" descr="ThreeCityTwoFixed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0" y="1143000"/>
            <a:ext cx="4308475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2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Border Estimation</a:t>
            </a:r>
          </a:p>
        </p:txBody>
      </p:sp>
      <p:sp>
        <p:nvSpPr>
          <p:cNvPr id="26629" name="TextBox 5"/>
          <p:cNvSpPr txBox="1">
            <a:spLocks noChangeArrowheads="1"/>
          </p:cNvSpPr>
          <p:nvPr/>
        </p:nvSpPr>
        <p:spPr bwMode="auto">
          <a:xfrm>
            <a:off x="3962400" y="2819400"/>
            <a:ext cx="4667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P0</a:t>
            </a:r>
          </a:p>
        </p:txBody>
      </p:sp>
      <p:sp>
        <p:nvSpPr>
          <p:cNvPr id="26630" name="TextBox 6"/>
          <p:cNvSpPr txBox="1">
            <a:spLocks noChangeArrowheads="1"/>
          </p:cNvSpPr>
          <p:nvPr/>
        </p:nvSpPr>
        <p:spPr bwMode="auto">
          <a:xfrm>
            <a:off x="4333875" y="2514600"/>
            <a:ext cx="4667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P1</a:t>
            </a:r>
          </a:p>
        </p:txBody>
      </p:sp>
      <p:sp>
        <p:nvSpPr>
          <p:cNvPr id="26631" name="TextBox 7"/>
          <p:cNvSpPr txBox="1">
            <a:spLocks noChangeArrowheads="1"/>
          </p:cNvSpPr>
          <p:nvPr/>
        </p:nvSpPr>
        <p:spPr bwMode="auto">
          <a:xfrm>
            <a:off x="3429000" y="4572000"/>
            <a:ext cx="5826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Px?</a:t>
            </a:r>
          </a:p>
        </p:txBody>
      </p:sp>
      <p:sp>
        <p:nvSpPr>
          <p:cNvPr id="26632" name="TextBox 8"/>
          <p:cNvSpPr txBox="1">
            <a:spLocks noChangeArrowheads="1"/>
          </p:cNvSpPr>
          <p:nvPr/>
        </p:nvSpPr>
        <p:spPr bwMode="auto">
          <a:xfrm>
            <a:off x="4648200" y="2297113"/>
            <a:ext cx="4667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P2</a:t>
            </a:r>
          </a:p>
        </p:txBody>
      </p:sp>
      <p:sp>
        <p:nvSpPr>
          <p:cNvPr id="26633" name="TextBox 9"/>
          <p:cNvSpPr txBox="1">
            <a:spLocks noChangeArrowheads="1"/>
          </p:cNvSpPr>
          <p:nvPr/>
        </p:nvSpPr>
        <p:spPr bwMode="auto">
          <a:xfrm>
            <a:off x="6172200" y="1905000"/>
            <a:ext cx="2082800" cy="175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99"/>
                </a:solidFill>
              </a:rPr>
              <a:t>P0 – P1 – P2 – Px</a:t>
            </a:r>
          </a:p>
          <a:p>
            <a:r>
              <a:rPr lang="en-US">
                <a:solidFill>
                  <a:srgbClr val="C00000"/>
                </a:solidFill>
              </a:rPr>
              <a:t>P0 – P1 – Px – P2</a:t>
            </a:r>
          </a:p>
          <a:p>
            <a:r>
              <a:rPr lang="en-US"/>
              <a:t>P0 – P2 – P1 – Px</a:t>
            </a:r>
          </a:p>
          <a:p>
            <a:r>
              <a:rPr lang="en-US"/>
              <a:t>P0 – P2 – Px – P1</a:t>
            </a:r>
          </a:p>
          <a:p>
            <a:r>
              <a:rPr lang="en-US">
                <a:solidFill>
                  <a:srgbClr val="FFC000"/>
                </a:solidFill>
              </a:rPr>
              <a:t>P0 – Px – P1 – P2</a:t>
            </a:r>
          </a:p>
          <a:p>
            <a:r>
              <a:rPr lang="en-US"/>
              <a:t>P0 – Px – P2 – P1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EB15C-19FE-422C-927B-A38C2CF3620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818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Insights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4294967295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Homogeneous solution regions</a:t>
            </a:r>
          </a:p>
          <a:p>
            <a:pPr lvl="1"/>
            <a:r>
              <a:rPr lang="en-US" dirty="0" smtClean="0"/>
              <a:t>Continuous objective functions</a:t>
            </a:r>
          </a:p>
          <a:p>
            <a:pPr lvl="1"/>
            <a:r>
              <a:rPr lang="en-US" dirty="0" smtClean="0"/>
              <a:t>Robustness in specific problem instance characteristics</a:t>
            </a:r>
          </a:p>
          <a:p>
            <a:r>
              <a:rPr lang="en-US" dirty="0" smtClean="0"/>
              <a:t>These features can be exploited</a:t>
            </a:r>
          </a:p>
          <a:p>
            <a:pPr lvl="1"/>
            <a:r>
              <a:rPr lang="en-US" dirty="0" smtClean="0"/>
              <a:t>Equating objective functions</a:t>
            </a:r>
          </a:p>
          <a:p>
            <a:pPr lvl="1"/>
            <a:r>
              <a:rPr lang="en-US" dirty="0" smtClean="0"/>
              <a:t>Sampling and classification</a:t>
            </a:r>
          </a:p>
          <a:p>
            <a:r>
              <a:rPr lang="en-US" dirty="0" smtClean="0"/>
              <a:t>If absent, these features can be generated</a:t>
            </a:r>
          </a:p>
          <a:p>
            <a:pPr lvl="1"/>
            <a:r>
              <a:rPr lang="en-US" dirty="0" smtClean="0"/>
              <a:t>Plan solution </a:t>
            </a:r>
            <a:r>
              <a:rPr lang="en-US" dirty="0" err="1" smtClean="0"/>
              <a:t>reindexing</a:t>
            </a:r>
            <a:endParaRPr lang="en-US" dirty="0" smtClean="0"/>
          </a:p>
          <a:p>
            <a:pPr lvl="1"/>
            <a:r>
              <a:rPr lang="en-US" dirty="0" smtClean="0"/>
              <a:t>Plan abstraction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EB15C-19FE-422C-927B-A38C2CF3620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928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Chart 9"/>
          <p:cNvGraphicFramePr/>
          <p:nvPr/>
        </p:nvGraphicFramePr>
        <p:xfrm>
          <a:off x="838200" y="914400"/>
          <a:ext cx="7267575" cy="54292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Map </a:t>
            </a:r>
            <a:r>
              <a:rPr lang="en-US" dirty="0" smtClean="0"/>
              <a:t>Approximation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124200" y="6324600"/>
            <a:ext cx="128618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sample rate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 rot="16200000">
            <a:off x="-999775" y="3438176"/>
            <a:ext cx="343568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fraction of utility loss from optimal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371600" y="3886200"/>
            <a:ext cx="4876800" cy="1447800"/>
          </a:xfrm>
          <a:prstGeom prst="rect">
            <a:avLst/>
          </a:prstGeom>
          <a:solidFill>
            <a:schemeClr val="accent1"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048000" y="3962400"/>
            <a:ext cx="34363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rgbClr val="0070C0"/>
                </a:solidFill>
              </a:rPr>
              <a:t>typical utility loss by online plan repair strategies</a:t>
            </a:r>
            <a:endParaRPr lang="en-US" sz="1100" b="1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EB15C-19FE-422C-927B-A38C2CF3620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03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6934200" y="1600200"/>
            <a:ext cx="1905000" cy="5105400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4800600" y="1600200"/>
            <a:ext cx="1905000" cy="5105400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152400" y="1600200"/>
            <a:ext cx="2286000" cy="5105400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2590800" y="1600200"/>
            <a:ext cx="1981200" cy="5105400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10" name="Content Placeholder 7" descr="ladybug-ideal.bmp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53000" y="2819400"/>
            <a:ext cx="152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1" name="Group 100"/>
          <p:cNvGrpSpPr>
            <a:grpSpLocks/>
          </p:cNvGrpSpPr>
          <p:nvPr/>
        </p:nvGrpSpPr>
        <p:grpSpPr bwMode="auto">
          <a:xfrm>
            <a:off x="304800" y="2438400"/>
            <a:ext cx="1981200" cy="1143000"/>
            <a:chOff x="381000" y="1676400"/>
            <a:chExt cx="2438400" cy="1295400"/>
          </a:xfrm>
        </p:grpSpPr>
        <p:sp>
          <p:nvSpPr>
            <p:cNvPr id="12" name="Oval 4"/>
            <p:cNvSpPr>
              <a:spLocks noChangeArrowheads="1"/>
            </p:cNvSpPr>
            <p:nvPr/>
          </p:nvSpPr>
          <p:spPr bwMode="auto">
            <a:xfrm>
              <a:off x="1957552" y="2464904"/>
              <a:ext cx="189186" cy="168965"/>
            </a:xfrm>
            <a:prstGeom prst="ellipse">
              <a:avLst/>
            </a:prstGeom>
            <a:solidFill>
              <a:srgbClr val="33CC33"/>
            </a:solidFill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Oval 5"/>
            <p:cNvSpPr>
              <a:spLocks noChangeArrowheads="1"/>
            </p:cNvSpPr>
            <p:nvPr/>
          </p:nvSpPr>
          <p:spPr bwMode="auto">
            <a:xfrm>
              <a:off x="1179786" y="2483678"/>
              <a:ext cx="189186" cy="168965"/>
            </a:xfrm>
            <a:prstGeom prst="ellipse">
              <a:avLst/>
            </a:prstGeom>
            <a:solidFill>
              <a:srgbClr val="FF0000"/>
            </a:solidFill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Oval 6"/>
            <p:cNvSpPr>
              <a:spLocks noChangeArrowheads="1"/>
            </p:cNvSpPr>
            <p:nvPr/>
          </p:nvSpPr>
          <p:spPr bwMode="auto">
            <a:xfrm>
              <a:off x="2041634" y="1901687"/>
              <a:ext cx="189186" cy="168965"/>
            </a:xfrm>
            <a:prstGeom prst="ellipse">
              <a:avLst/>
            </a:prstGeom>
            <a:solidFill>
              <a:srgbClr val="9999FF"/>
            </a:solidFill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Oval 7"/>
            <p:cNvSpPr>
              <a:spLocks noChangeArrowheads="1"/>
            </p:cNvSpPr>
            <p:nvPr/>
          </p:nvSpPr>
          <p:spPr bwMode="auto">
            <a:xfrm>
              <a:off x="948559" y="1958009"/>
              <a:ext cx="189186" cy="168965"/>
            </a:xfrm>
            <a:prstGeom prst="ellipse">
              <a:avLst/>
            </a:prstGeom>
            <a:solidFill>
              <a:srgbClr val="33CC33"/>
            </a:solidFill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Oval 8"/>
            <p:cNvSpPr>
              <a:spLocks noChangeArrowheads="1"/>
            </p:cNvSpPr>
            <p:nvPr/>
          </p:nvSpPr>
          <p:spPr bwMode="auto">
            <a:xfrm>
              <a:off x="675290" y="2446130"/>
              <a:ext cx="189186" cy="168965"/>
            </a:xfrm>
            <a:prstGeom prst="ellipse">
              <a:avLst/>
            </a:prstGeom>
            <a:solidFill>
              <a:srgbClr val="33CC33"/>
            </a:solidFill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Oval 9"/>
            <p:cNvSpPr>
              <a:spLocks noChangeArrowheads="1"/>
            </p:cNvSpPr>
            <p:nvPr/>
          </p:nvSpPr>
          <p:spPr bwMode="auto">
            <a:xfrm>
              <a:off x="1411014" y="1976783"/>
              <a:ext cx="189186" cy="168965"/>
            </a:xfrm>
            <a:prstGeom prst="ellipse">
              <a:avLst/>
            </a:prstGeom>
            <a:solidFill>
              <a:srgbClr val="33CC33"/>
            </a:solidFill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Oval 10"/>
            <p:cNvSpPr>
              <a:spLocks noChangeArrowheads="1"/>
            </p:cNvSpPr>
            <p:nvPr/>
          </p:nvSpPr>
          <p:spPr bwMode="auto">
            <a:xfrm>
              <a:off x="2251841" y="2258391"/>
              <a:ext cx="189186" cy="168965"/>
            </a:xfrm>
            <a:prstGeom prst="ellipse">
              <a:avLst/>
            </a:prstGeom>
            <a:solidFill>
              <a:srgbClr val="33CC33"/>
            </a:solidFill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9" name="AutoShape 11"/>
            <p:cNvCxnSpPr>
              <a:cxnSpLocks noChangeShapeType="1"/>
              <a:stCxn id="17" idx="3"/>
              <a:endCxn id="18" idx="1"/>
            </p:cNvCxnSpPr>
            <p:nvPr/>
          </p:nvCxnSpPr>
          <p:spPr bwMode="auto">
            <a:xfrm>
              <a:off x="1600200" y="2061265"/>
              <a:ext cx="651641" cy="281609"/>
            </a:xfrm>
            <a:prstGeom prst="straightConnector1">
              <a:avLst/>
            </a:prstGeom>
            <a:noFill/>
            <a:ln w="9360">
              <a:solidFill>
                <a:srgbClr val="33CC33"/>
              </a:solidFill>
              <a:round/>
              <a:headEnd/>
              <a:tailEnd type="triangle" w="med" len="med"/>
            </a:ln>
          </p:spPr>
        </p:cxnSp>
        <p:sp>
          <p:nvSpPr>
            <p:cNvPr id="20" name="Oval 12"/>
            <p:cNvSpPr>
              <a:spLocks noChangeArrowheads="1"/>
            </p:cNvSpPr>
            <p:nvPr/>
          </p:nvSpPr>
          <p:spPr bwMode="auto">
            <a:xfrm>
              <a:off x="612228" y="2108200"/>
              <a:ext cx="189186" cy="168965"/>
            </a:xfrm>
            <a:prstGeom prst="ellipse">
              <a:avLst/>
            </a:prstGeom>
            <a:solidFill>
              <a:srgbClr val="FF0000"/>
            </a:solidFill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Oval 13"/>
            <p:cNvSpPr>
              <a:spLocks noChangeArrowheads="1"/>
            </p:cNvSpPr>
            <p:nvPr/>
          </p:nvSpPr>
          <p:spPr bwMode="auto">
            <a:xfrm>
              <a:off x="1453055" y="2258391"/>
              <a:ext cx="189186" cy="168965"/>
            </a:xfrm>
            <a:prstGeom prst="ellipse">
              <a:avLst/>
            </a:prstGeom>
            <a:solidFill>
              <a:srgbClr val="FF0000"/>
            </a:solidFill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Oval 14"/>
            <p:cNvSpPr>
              <a:spLocks noChangeArrowheads="1"/>
            </p:cNvSpPr>
            <p:nvPr/>
          </p:nvSpPr>
          <p:spPr bwMode="auto">
            <a:xfrm>
              <a:off x="1600200" y="2577548"/>
              <a:ext cx="189186" cy="168965"/>
            </a:xfrm>
            <a:prstGeom prst="ellipse">
              <a:avLst/>
            </a:prstGeom>
            <a:solidFill>
              <a:srgbClr val="33CC33"/>
            </a:solidFill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Oval 15"/>
            <p:cNvSpPr>
              <a:spLocks noChangeArrowheads="1"/>
            </p:cNvSpPr>
            <p:nvPr/>
          </p:nvSpPr>
          <p:spPr bwMode="auto">
            <a:xfrm>
              <a:off x="1558159" y="1751496"/>
              <a:ext cx="189186" cy="168965"/>
            </a:xfrm>
            <a:prstGeom prst="ellipse">
              <a:avLst/>
            </a:prstGeom>
            <a:solidFill>
              <a:srgbClr val="9999FF"/>
            </a:solidFill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Oval 16"/>
            <p:cNvSpPr>
              <a:spLocks noChangeArrowheads="1"/>
            </p:cNvSpPr>
            <p:nvPr/>
          </p:nvSpPr>
          <p:spPr bwMode="auto">
            <a:xfrm>
              <a:off x="2546131" y="2183296"/>
              <a:ext cx="189186" cy="168965"/>
            </a:xfrm>
            <a:prstGeom prst="ellipse">
              <a:avLst/>
            </a:prstGeom>
            <a:solidFill>
              <a:srgbClr val="9999FF"/>
            </a:solidFill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5" name="AutoShape 17"/>
            <p:cNvCxnSpPr>
              <a:cxnSpLocks noChangeShapeType="1"/>
            </p:cNvCxnSpPr>
            <p:nvPr/>
          </p:nvCxnSpPr>
          <p:spPr bwMode="auto">
            <a:xfrm>
              <a:off x="737914" y="1866095"/>
              <a:ext cx="0" cy="0"/>
            </a:xfrm>
            <a:prstGeom prst="straightConnector1">
              <a:avLst/>
            </a:prstGeom>
            <a:noFill/>
            <a:ln w="9360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26" name="AutoShape 18"/>
            <p:cNvCxnSpPr>
              <a:cxnSpLocks noChangeShapeType="1"/>
              <a:stCxn id="20" idx="3"/>
              <a:endCxn id="13" idx="1"/>
            </p:cNvCxnSpPr>
            <p:nvPr/>
          </p:nvCxnSpPr>
          <p:spPr bwMode="auto">
            <a:xfrm>
              <a:off x="773824" y="2252525"/>
              <a:ext cx="405962" cy="316028"/>
            </a:xfrm>
            <a:prstGeom prst="straightConnector1">
              <a:avLst/>
            </a:prstGeom>
            <a:noFill/>
            <a:ln w="9360">
              <a:solidFill>
                <a:srgbClr val="FF0000"/>
              </a:solidFill>
              <a:round/>
              <a:headEnd/>
              <a:tailEnd type="triangle" w="med" len="med"/>
            </a:ln>
          </p:spPr>
        </p:cxnSp>
        <p:cxnSp>
          <p:nvCxnSpPr>
            <p:cNvPr id="27" name="AutoShape 19"/>
            <p:cNvCxnSpPr>
              <a:cxnSpLocks noChangeShapeType="1"/>
              <a:stCxn id="23" idx="3"/>
              <a:endCxn id="14" idx="1"/>
            </p:cNvCxnSpPr>
            <p:nvPr/>
          </p:nvCxnSpPr>
          <p:spPr bwMode="auto">
            <a:xfrm>
              <a:off x="1747345" y="1835978"/>
              <a:ext cx="321879" cy="90350"/>
            </a:xfrm>
            <a:prstGeom prst="straightConnector1">
              <a:avLst/>
            </a:prstGeom>
            <a:noFill/>
            <a:ln w="9360">
              <a:solidFill>
                <a:srgbClr val="9999FF"/>
              </a:solidFill>
              <a:round/>
              <a:headEnd/>
              <a:tailEnd type="triangle" w="med" len="med"/>
            </a:ln>
          </p:spPr>
        </p:cxnSp>
        <p:cxnSp>
          <p:nvCxnSpPr>
            <p:cNvPr id="28" name="AutoShape 20"/>
            <p:cNvCxnSpPr>
              <a:cxnSpLocks noChangeShapeType="1"/>
              <a:stCxn id="14" idx="3"/>
              <a:endCxn id="24" idx="1"/>
            </p:cNvCxnSpPr>
            <p:nvPr/>
          </p:nvCxnSpPr>
          <p:spPr bwMode="auto">
            <a:xfrm>
              <a:off x="2230821" y="1986170"/>
              <a:ext cx="342900" cy="221767"/>
            </a:xfrm>
            <a:prstGeom prst="straightConnector1">
              <a:avLst/>
            </a:prstGeom>
            <a:noFill/>
            <a:ln w="9360">
              <a:solidFill>
                <a:srgbClr val="9999FF"/>
              </a:solidFill>
              <a:round/>
              <a:headEnd/>
              <a:tailEnd type="triangle" w="med" len="med"/>
            </a:ln>
          </p:spPr>
        </p:cxnSp>
        <p:cxnSp>
          <p:nvCxnSpPr>
            <p:cNvPr id="29" name="AutoShape 21"/>
            <p:cNvCxnSpPr>
              <a:cxnSpLocks noChangeShapeType="1"/>
              <a:stCxn id="18" idx="1"/>
              <a:endCxn id="12" idx="0"/>
            </p:cNvCxnSpPr>
            <p:nvPr/>
          </p:nvCxnSpPr>
          <p:spPr bwMode="auto">
            <a:xfrm flipH="1">
              <a:off x="2118710" y="2402325"/>
              <a:ext cx="160283" cy="87221"/>
            </a:xfrm>
            <a:prstGeom prst="straightConnector1">
              <a:avLst/>
            </a:prstGeom>
            <a:noFill/>
            <a:ln w="9360">
              <a:solidFill>
                <a:srgbClr val="33CC33"/>
              </a:solidFill>
              <a:round/>
              <a:headEnd/>
              <a:tailEnd type="triangle" w="med" len="med"/>
            </a:ln>
          </p:spPr>
        </p:cxnSp>
        <p:cxnSp>
          <p:nvCxnSpPr>
            <p:cNvPr id="30" name="AutoShape 22"/>
            <p:cNvCxnSpPr>
              <a:cxnSpLocks noChangeShapeType="1"/>
              <a:stCxn id="12" idx="1"/>
              <a:endCxn id="22" idx="0"/>
            </p:cNvCxnSpPr>
            <p:nvPr/>
          </p:nvCxnSpPr>
          <p:spPr bwMode="auto">
            <a:xfrm flipH="1">
              <a:off x="1761797" y="2549387"/>
              <a:ext cx="195755" cy="52802"/>
            </a:xfrm>
            <a:prstGeom prst="straightConnector1">
              <a:avLst/>
            </a:prstGeom>
            <a:noFill/>
            <a:ln w="9360">
              <a:solidFill>
                <a:srgbClr val="33CC33"/>
              </a:solidFill>
              <a:round/>
              <a:headEnd/>
              <a:tailEnd type="triangle" w="med" len="med"/>
            </a:ln>
          </p:spPr>
        </p:cxnSp>
        <p:sp>
          <p:nvSpPr>
            <p:cNvPr id="31" name="Oval 23"/>
            <p:cNvSpPr>
              <a:spLocks noChangeArrowheads="1"/>
            </p:cNvSpPr>
            <p:nvPr/>
          </p:nvSpPr>
          <p:spPr bwMode="auto">
            <a:xfrm>
              <a:off x="1747345" y="2295939"/>
              <a:ext cx="189186" cy="168965"/>
            </a:xfrm>
            <a:prstGeom prst="ellipse">
              <a:avLst/>
            </a:prstGeom>
            <a:solidFill>
              <a:srgbClr val="FF0000"/>
            </a:solidFill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32" name="AutoShape 24"/>
            <p:cNvCxnSpPr>
              <a:cxnSpLocks noChangeShapeType="1"/>
              <a:stCxn id="13" idx="3"/>
              <a:endCxn id="31" idx="1"/>
            </p:cNvCxnSpPr>
            <p:nvPr/>
          </p:nvCxnSpPr>
          <p:spPr bwMode="auto">
            <a:xfrm flipV="1">
              <a:off x="1368972" y="2440264"/>
              <a:ext cx="405962" cy="127897"/>
            </a:xfrm>
            <a:prstGeom prst="straightConnector1">
              <a:avLst/>
            </a:prstGeom>
            <a:noFill/>
            <a:ln w="9360">
              <a:solidFill>
                <a:srgbClr val="FF0000"/>
              </a:solidFill>
              <a:round/>
              <a:headEnd/>
              <a:tailEnd type="triangle" w="med" len="med"/>
            </a:ln>
          </p:spPr>
        </p:cxnSp>
        <p:cxnSp>
          <p:nvCxnSpPr>
            <p:cNvPr id="33" name="AutoShape 25"/>
            <p:cNvCxnSpPr>
              <a:cxnSpLocks noChangeShapeType="1"/>
              <a:stCxn id="31" idx="1"/>
              <a:endCxn id="21" idx="3"/>
            </p:cNvCxnSpPr>
            <p:nvPr/>
          </p:nvCxnSpPr>
          <p:spPr bwMode="auto">
            <a:xfrm flipH="1">
              <a:off x="1642241" y="2320580"/>
              <a:ext cx="132693" cy="22294"/>
            </a:xfrm>
            <a:prstGeom prst="straightConnector1">
              <a:avLst/>
            </a:prstGeom>
            <a:noFill/>
            <a:ln w="9360">
              <a:solidFill>
                <a:srgbClr val="FF0000"/>
              </a:solidFill>
              <a:round/>
              <a:headEnd/>
              <a:tailEnd type="triangle" w="med" len="med"/>
            </a:ln>
          </p:spPr>
        </p:cxnSp>
        <p:cxnSp>
          <p:nvCxnSpPr>
            <p:cNvPr id="34" name="AutoShape 26"/>
            <p:cNvCxnSpPr>
              <a:cxnSpLocks noChangeShapeType="1"/>
              <a:stCxn id="16" idx="0"/>
              <a:endCxn id="15" idx="2"/>
            </p:cNvCxnSpPr>
            <p:nvPr/>
          </p:nvCxnSpPr>
          <p:spPr bwMode="auto">
            <a:xfrm flipV="1">
              <a:off x="836886" y="2126974"/>
              <a:ext cx="206265" cy="343797"/>
            </a:xfrm>
            <a:prstGeom prst="straightConnector1">
              <a:avLst/>
            </a:prstGeom>
            <a:noFill/>
            <a:ln w="9360">
              <a:solidFill>
                <a:srgbClr val="33CC33"/>
              </a:solidFill>
              <a:round/>
              <a:headEnd/>
              <a:tailEnd type="triangle" w="med" len="med"/>
            </a:ln>
          </p:spPr>
        </p:cxnSp>
        <p:cxnSp>
          <p:nvCxnSpPr>
            <p:cNvPr id="35" name="AutoShape 27"/>
            <p:cNvCxnSpPr>
              <a:cxnSpLocks noChangeShapeType="1"/>
              <a:stCxn id="15" idx="3"/>
              <a:endCxn id="17" idx="1"/>
            </p:cNvCxnSpPr>
            <p:nvPr/>
          </p:nvCxnSpPr>
          <p:spPr bwMode="auto">
            <a:xfrm>
              <a:off x="1137745" y="2042491"/>
              <a:ext cx="273269" cy="18774"/>
            </a:xfrm>
            <a:prstGeom prst="straightConnector1">
              <a:avLst/>
            </a:prstGeom>
            <a:noFill/>
            <a:ln w="9360">
              <a:solidFill>
                <a:srgbClr val="33CC33"/>
              </a:solidFill>
              <a:round/>
              <a:headEnd/>
              <a:tailEnd type="triangle" w="med" len="med"/>
            </a:ln>
          </p:spPr>
        </p:cxnSp>
        <p:sp>
          <p:nvSpPr>
            <p:cNvPr id="36" name="Oval 28"/>
            <p:cNvSpPr>
              <a:spLocks noChangeArrowheads="1"/>
            </p:cNvSpPr>
            <p:nvPr/>
          </p:nvSpPr>
          <p:spPr bwMode="auto">
            <a:xfrm>
              <a:off x="1179786" y="1789043"/>
              <a:ext cx="189186" cy="168965"/>
            </a:xfrm>
            <a:prstGeom prst="ellipse">
              <a:avLst/>
            </a:prstGeom>
            <a:solidFill>
              <a:srgbClr val="DDDDDD"/>
            </a:solidFill>
            <a:ln w="9360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Oval 29"/>
            <p:cNvSpPr>
              <a:spLocks noChangeArrowheads="1"/>
            </p:cNvSpPr>
            <p:nvPr/>
          </p:nvSpPr>
          <p:spPr bwMode="auto">
            <a:xfrm>
              <a:off x="1179786" y="2070652"/>
              <a:ext cx="189186" cy="168965"/>
            </a:xfrm>
            <a:prstGeom prst="ellipse">
              <a:avLst/>
            </a:prstGeom>
            <a:solidFill>
              <a:srgbClr val="DDDDDD"/>
            </a:solidFill>
            <a:ln w="9360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Oval 30"/>
            <p:cNvSpPr>
              <a:spLocks noChangeArrowheads="1"/>
            </p:cNvSpPr>
            <p:nvPr/>
          </p:nvSpPr>
          <p:spPr bwMode="auto">
            <a:xfrm>
              <a:off x="738352" y="1882913"/>
              <a:ext cx="189186" cy="168965"/>
            </a:xfrm>
            <a:prstGeom prst="ellipse">
              <a:avLst/>
            </a:prstGeom>
            <a:solidFill>
              <a:srgbClr val="DDDDDD"/>
            </a:solidFill>
            <a:ln w="9360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Oval 31"/>
            <p:cNvSpPr>
              <a:spLocks noChangeArrowheads="1"/>
            </p:cNvSpPr>
            <p:nvPr/>
          </p:nvSpPr>
          <p:spPr bwMode="auto">
            <a:xfrm>
              <a:off x="948559" y="2540000"/>
              <a:ext cx="189186" cy="168965"/>
            </a:xfrm>
            <a:prstGeom prst="ellipse">
              <a:avLst/>
            </a:prstGeom>
            <a:solidFill>
              <a:srgbClr val="DDDDDD"/>
            </a:solidFill>
            <a:ln w="9360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Oval 32"/>
            <p:cNvSpPr>
              <a:spLocks noChangeArrowheads="1"/>
            </p:cNvSpPr>
            <p:nvPr/>
          </p:nvSpPr>
          <p:spPr bwMode="auto">
            <a:xfrm>
              <a:off x="1347952" y="2708965"/>
              <a:ext cx="189186" cy="168965"/>
            </a:xfrm>
            <a:prstGeom prst="ellipse">
              <a:avLst/>
            </a:prstGeom>
            <a:solidFill>
              <a:srgbClr val="DDDDDD"/>
            </a:solidFill>
            <a:ln w="9360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Oval 33"/>
            <p:cNvSpPr>
              <a:spLocks noChangeArrowheads="1"/>
            </p:cNvSpPr>
            <p:nvPr/>
          </p:nvSpPr>
          <p:spPr bwMode="auto">
            <a:xfrm>
              <a:off x="465083" y="2314713"/>
              <a:ext cx="189186" cy="168965"/>
            </a:xfrm>
            <a:prstGeom prst="ellipse">
              <a:avLst/>
            </a:prstGeom>
            <a:solidFill>
              <a:srgbClr val="DDDDDD"/>
            </a:solidFill>
            <a:ln w="9360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Oval 34"/>
            <p:cNvSpPr>
              <a:spLocks noChangeArrowheads="1"/>
            </p:cNvSpPr>
            <p:nvPr/>
          </p:nvSpPr>
          <p:spPr bwMode="auto">
            <a:xfrm>
              <a:off x="1747345" y="1920461"/>
              <a:ext cx="189186" cy="168965"/>
            </a:xfrm>
            <a:prstGeom prst="ellipse">
              <a:avLst/>
            </a:prstGeom>
            <a:solidFill>
              <a:srgbClr val="DDDDDD"/>
            </a:solidFill>
            <a:ln w="9360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Oval 35"/>
            <p:cNvSpPr>
              <a:spLocks noChangeArrowheads="1"/>
            </p:cNvSpPr>
            <p:nvPr/>
          </p:nvSpPr>
          <p:spPr bwMode="auto">
            <a:xfrm>
              <a:off x="2104697" y="2108200"/>
              <a:ext cx="189186" cy="168965"/>
            </a:xfrm>
            <a:prstGeom prst="ellipse">
              <a:avLst/>
            </a:prstGeom>
            <a:solidFill>
              <a:srgbClr val="DDDDDD"/>
            </a:solidFill>
            <a:ln w="9360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Oval 36"/>
            <p:cNvSpPr>
              <a:spLocks noChangeArrowheads="1"/>
            </p:cNvSpPr>
            <p:nvPr/>
          </p:nvSpPr>
          <p:spPr bwMode="auto">
            <a:xfrm>
              <a:off x="2441028" y="2408583"/>
              <a:ext cx="189186" cy="168965"/>
            </a:xfrm>
            <a:prstGeom prst="ellipse">
              <a:avLst/>
            </a:prstGeom>
            <a:solidFill>
              <a:srgbClr val="DDDDDD"/>
            </a:solidFill>
            <a:ln w="9360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Oval 37"/>
            <p:cNvSpPr>
              <a:spLocks noChangeArrowheads="1"/>
            </p:cNvSpPr>
            <p:nvPr/>
          </p:nvSpPr>
          <p:spPr bwMode="auto">
            <a:xfrm>
              <a:off x="1852448" y="2671417"/>
              <a:ext cx="189186" cy="168965"/>
            </a:xfrm>
            <a:prstGeom prst="ellipse">
              <a:avLst/>
            </a:prstGeom>
            <a:solidFill>
              <a:srgbClr val="DDDDDD"/>
            </a:solidFill>
            <a:ln w="9360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Oval 38"/>
            <p:cNvSpPr>
              <a:spLocks noChangeArrowheads="1"/>
            </p:cNvSpPr>
            <p:nvPr/>
          </p:nvSpPr>
          <p:spPr bwMode="auto">
            <a:xfrm>
              <a:off x="2188779" y="2464904"/>
              <a:ext cx="189186" cy="168965"/>
            </a:xfrm>
            <a:prstGeom prst="ellipse">
              <a:avLst/>
            </a:prstGeom>
            <a:solidFill>
              <a:srgbClr val="DDDDDD"/>
            </a:solidFill>
            <a:ln w="9360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Oval 39"/>
            <p:cNvSpPr>
              <a:spLocks noChangeArrowheads="1"/>
            </p:cNvSpPr>
            <p:nvPr/>
          </p:nvSpPr>
          <p:spPr bwMode="auto">
            <a:xfrm>
              <a:off x="2335924" y="1882913"/>
              <a:ext cx="189186" cy="168965"/>
            </a:xfrm>
            <a:prstGeom prst="ellipse">
              <a:avLst/>
            </a:prstGeom>
            <a:solidFill>
              <a:srgbClr val="DDDDDD"/>
            </a:solidFill>
            <a:ln w="9360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Oval 40"/>
            <p:cNvSpPr>
              <a:spLocks noChangeArrowheads="1"/>
            </p:cNvSpPr>
            <p:nvPr/>
          </p:nvSpPr>
          <p:spPr bwMode="auto">
            <a:xfrm>
              <a:off x="1894490" y="1713948"/>
              <a:ext cx="189186" cy="168965"/>
            </a:xfrm>
            <a:prstGeom prst="ellipse">
              <a:avLst/>
            </a:prstGeom>
            <a:solidFill>
              <a:srgbClr val="DDDDDD"/>
            </a:solidFill>
            <a:ln w="9360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Oval 41"/>
            <p:cNvSpPr>
              <a:spLocks noChangeArrowheads="1"/>
            </p:cNvSpPr>
            <p:nvPr/>
          </p:nvSpPr>
          <p:spPr bwMode="auto">
            <a:xfrm>
              <a:off x="1095703" y="2295939"/>
              <a:ext cx="189186" cy="168965"/>
            </a:xfrm>
            <a:prstGeom prst="ellipse">
              <a:avLst/>
            </a:prstGeom>
            <a:solidFill>
              <a:srgbClr val="DDDDDD"/>
            </a:solidFill>
            <a:ln w="9360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50" name="AutoShape 16"/>
            <p:cNvCxnSpPr>
              <a:cxnSpLocks noChangeShapeType="1"/>
            </p:cNvCxnSpPr>
            <p:nvPr/>
          </p:nvCxnSpPr>
          <p:spPr bwMode="auto">
            <a:xfrm>
              <a:off x="737914" y="1866095"/>
              <a:ext cx="0" cy="0"/>
            </a:xfrm>
            <a:prstGeom prst="straightConnector1">
              <a:avLst/>
            </a:prstGeom>
            <a:noFill/>
            <a:ln w="9360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sp>
          <p:nvSpPr>
            <p:cNvPr id="51" name="Pentagon 50"/>
            <p:cNvSpPr/>
            <p:nvPr/>
          </p:nvSpPr>
          <p:spPr>
            <a:xfrm>
              <a:off x="844062" y="1676400"/>
              <a:ext cx="125046" cy="55775"/>
            </a:xfrm>
            <a:prstGeom prst="homePlate">
              <a:avLst/>
            </a:prstGeom>
            <a:solidFill>
              <a:srgbClr val="9999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2" name="Pentagon 51"/>
            <p:cNvSpPr/>
            <p:nvPr/>
          </p:nvSpPr>
          <p:spPr>
            <a:xfrm>
              <a:off x="381000" y="1958870"/>
              <a:ext cx="127001" cy="55774"/>
            </a:xfrm>
            <a:prstGeom prst="homePlat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3" name="Pentagon 52"/>
            <p:cNvSpPr/>
            <p:nvPr/>
          </p:nvSpPr>
          <p:spPr>
            <a:xfrm>
              <a:off x="592015" y="1789748"/>
              <a:ext cx="125046" cy="55774"/>
            </a:xfrm>
            <a:prstGeom prst="homePlat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54" name="AutoShape 11"/>
            <p:cNvCxnSpPr>
              <a:cxnSpLocks noChangeShapeType="1"/>
            </p:cNvCxnSpPr>
            <p:nvPr/>
          </p:nvCxnSpPr>
          <p:spPr bwMode="auto">
            <a:xfrm rot="16200000" flipH="1">
              <a:off x="337368" y="2105259"/>
              <a:ext cx="456441" cy="274583"/>
            </a:xfrm>
            <a:prstGeom prst="straightConnector1">
              <a:avLst/>
            </a:prstGeom>
            <a:noFill/>
            <a:ln w="9360">
              <a:solidFill>
                <a:srgbClr val="33CC33"/>
              </a:solidFill>
              <a:round/>
              <a:headEnd/>
              <a:tailEnd type="triangle" w="med" len="med"/>
            </a:ln>
          </p:spPr>
        </p:cxnSp>
        <p:cxnSp>
          <p:nvCxnSpPr>
            <p:cNvPr id="55" name="AutoShape 19"/>
            <p:cNvCxnSpPr>
              <a:cxnSpLocks noChangeShapeType="1"/>
            </p:cNvCxnSpPr>
            <p:nvPr/>
          </p:nvCxnSpPr>
          <p:spPr bwMode="auto">
            <a:xfrm rot="16200000" flipH="1">
              <a:off x="538617" y="1939996"/>
              <a:ext cx="262835" cy="73572"/>
            </a:xfrm>
            <a:prstGeom prst="straightConnector1">
              <a:avLst/>
            </a:prstGeom>
            <a:noFill/>
            <a:ln w="9360">
              <a:solidFill>
                <a:srgbClr val="FF0000"/>
              </a:solidFill>
              <a:round/>
              <a:headEnd/>
              <a:tailEnd type="triangle" w="med" len="med"/>
            </a:ln>
          </p:spPr>
        </p:cxnSp>
        <p:cxnSp>
          <p:nvCxnSpPr>
            <p:cNvPr id="56" name="AutoShape 22"/>
            <p:cNvCxnSpPr>
              <a:cxnSpLocks noChangeShapeType="1"/>
            </p:cNvCxnSpPr>
            <p:nvPr/>
          </p:nvCxnSpPr>
          <p:spPr bwMode="auto">
            <a:xfrm>
              <a:off x="948559" y="1713948"/>
              <a:ext cx="637190" cy="62189"/>
            </a:xfrm>
            <a:prstGeom prst="straightConnector1">
              <a:avLst/>
            </a:prstGeom>
            <a:noFill/>
            <a:ln w="9360">
              <a:solidFill>
                <a:srgbClr val="9999FF"/>
              </a:solidFill>
              <a:round/>
              <a:headEnd/>
              <a:tailEnd type="triangle" w="med" len="med"/>
            </a:ln>
          </p:spPr>
        </p:cxnSp>
        <p:sp>
          <p:nvSpPr>
            <p:cNvPr id="57" name="Oval 2"/>
            <p:cNvSpPr>
              <a:spLocks noChangeArrowheads="1"/>
            </p:cNvSpPr>
            <p:nvPr/>
          </p:nvSpPr>
          <p:spPr bwMode="auto">
            <a:xfrm>
              <a:off x="381000" y="1676400"/>
              <a:ext cx="2438400" cy="1295400"/>
            </a:xfrm>
            <a:prstGeom prst="ellipse">
              <a:avLst/>
            </a:prstGeom>
            <a:noFill/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58" name="Picture 15" descr="ladybug-sample.bmp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95600" y="2895600"/>
            <a:ext cx="1371600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9" name="Content Placeholder 7" descr="ladybug-ideal.bmp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4343400"/>
            <a:ext cx="152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0" name="Content Placeholder 8" descr="ladybug-approx-sampleRate1per100.bmp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19400" y="4114800"/>
            <a:ext cx="152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" name="Picture 5" descr="RandomSampleSizeVsAccuracyAverageAndFit.jpg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819400" y="5486400"/>
            <a:ext cx="1447800" cy="103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2" name="Content Placeholder 5" descr="fcb_results_sampleRate005.jpg"/>
          <p:cNvPicPr>
            <a:picLocks noGrp="1" noChangeAspect="1"/>
          </p:cNvPicPr>
          <p:nvPr>
            <p:ph sz="half" idx="1"/>
          </p:nvPr>
        </p:nvPicPr>
        <p:blipFill>
          <a:blip r:embed="rId6" cstate="print"/>
          <a:srcRect t="11292" r="4762"/>
          <a:stretch>
            <a:fillRect/>
          </a:stretch>
        </p:blipFill>
        <p:spPr>
          <a:xfrm>
            <a:off x="4953000" y="5410200"/>
            <a:ext cx="1524000" cy="1196975"/>
          </a:xfrm>
        </p:spPr>
      </p:pic>
      <p:grpSp>
        <p:nvGrpSpPr>
          <p:cNvPr id="63" name="Group 106"/>
          <p:cNvGrpSpPr>
            <a:grpSpLocks/>
          </p:cNvGrpSpPr>
          <p:nvPr/>
        </p:nvGrpSpPr>
        <p:grpSpPr bwMode="auto">
          <a:xfrm>
            <a:off x="5715000" y="2895600"/>
            <a:ext cx="533400" cy="381000"/>
            <a:chOff x="4572000" y="2057400"/>
            <a:chExt cx="2514600" cy="1447800"/>
          </a:xfrm>
        </p:grpSpPr>
        <p:sp>
          <p:nvSpPr>
            <p:cNvPr id="64" name="Oval 63"/>
            <p:cNvSpPr/>
            <p:nvPr/>
          </p:nvSpPr>
          <p:spPr>
            <a:xfrm>
              <a:off x="4572000" y="2057400"/>
              <a:ext cx="838200" cy="760095"/>
            </a:xfrm>
            <a:prstGeom prst="ellipse">
              <a:avLst/>
            </a:prstGeom>
            <a:solidFill>
              <a:schemeClr val="accent1">
                <a:alpha val="3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5" name="Oval 64"/>
            <p:cNvSpPr/>
            <p:nvPr/>
          </p:nvSpPr>
          <p:spPr>
            <a:xfrm>
              <a:off x="4878843" y="2745105"/>
              <a:ext cx="838200" cy="760095"/>
            </a:xfrm>
            <a:prstGeom prst="ellipse">
              <a:avLst/>
            </a:prstGeom>
            <a:solidFill>
              <a:schemeClr val="accent1">
                <a:alpha val="3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6" name="Oval 65"/>
            <p:cNvSpPr/>
            <p:nvPr/>
          </p:nvSpPr>
          <p:spPr>
            <a:xfrm>
              <a:off x="5410200" y="2135824"/>
              <a:ext cx="838200" cy="760095"/>
            </a:xfrm>
            <a:prstGeom prst="ellipse">
              <a:avLst/>
            </a:prstGeom>
            <a:solidFill>
              <a:schemeClr val="accent1">
                <a:alpha val="3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7" name="Oval 66"/>
            <p:cNvSpPr/>
            <p:nvPr/>
          </p:nvSpPr>
          <p:spPr>
            <a:xfrm>
              <a:off x="6248400" y="2286635"/>
              <a:ext cx="838200" cy="760095"/>
            </a:xfrm>
            <a:prstGeom prst="ellipse">
              <a:avLst/>
            </a:prstGeom>
            <a:solidFill>
              <a:schemeClr val="accent1">
                <a:alpha val="3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pic>
        <p:nvPicPr>
          <p:cNvPr id="68" name="Picture 7" descr="fcb_approx_rate005_bias2_radius4.jpg"/>
          <p:cNvPicPr>
            <a:picLocks noChangeAspect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953000" y="4114800"/>
            <a:ext cx="152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9" name="Picture 4" descr="ThreeCityTwoFixed.jpg"/>
          <p:cNvPicPr>
            <a:picLocks noChangeAspect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315200" y="3886200"/>
            <a:ext cx="1143000" cy="1293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0" name="Straight Connector 69"/>
          <p:cNvCxnSpPr/>
          <p:nvPr/>
        </p:nvCxnSpPr>
        <p:spPr>
          <a:xfrm rot="10800000">
            <a:off x="7543800" y="3886200"/>
            <a:ext cx="914400" cy="762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120"/>
          <p:cNvSpPr txBox="1">
            <a:spLocks noChangeArrowheads="1"/>
          </p:cNvSpPr>
          <p:nvPr/>
        </p:nvSpPr>
        <p:spPr bwMode="auto">
          <a:xfrm>
            <a:off x="685800" y="1981200"/>
            <a:ext cx="123666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Motivation</a:t>
            </a:r>
          </a:p>
        </p:txBody>
      </p:sp>
      <p:sp>
        <p:nvSpPr>
          <p:cNvPr id="72" name="TextBox 121"/>
          <p:cNvSpPr txBox="1">
            <a:spLocks noChangeArrowheads="1"/>
          </p:cNvSpPr>
          <p:nvPr/>
        </p:nvSpPr>
        <p:spPr bwMode="auto">
          <a:xfrm>
            <a:off x="685800" y="3886200"/>
            <a:ext cx="11715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Approach</a:t>
            </a:r>
          </a:p>
        </p:txBody>
      </p:sp>
      <p:sp>
        <p:nvSpPr>
          <p:cNvPr id="73" name="TextBox 122"/>
          <p:cNvSpPr txBox="1">
            <a:spLocks noChangeArrowheads="1"/>
          </p:cNvSpPr>
          <p:nvPr/>
        </p:nvSpPr>
        <p:spPr bwMode="auto">
          <a:xfrm>
            <a:off x="3048000" y="1752600"/>
            <a:ext cx="1146175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Basic</a:t>
            </a:r>
          </a:p>
          <a:p>
            <a:r>
              <a:rPr lang="en-US"/>
              <a:t>Sampling</a:t>
            </a:r>
          </a:p>
        </p:txBody>
      </p:sp>
      <p:sp>
        <p:nvSpPr>
          <p:cNvPr id="74" name="TextBox 123"/>
          <p:cNvSpPr txBox="1">
            <a:spLocks noChangeArrowheads="1"/>
          </p:cNvSpPr>
          <p:nvPr/>
        </p:nvSpPr>
        <p:spPr bwMode="auto">
          <a:xfrm>
            <a:off x="5105400" y="1752600"/>
            <a:ext cx="1146175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Smart</a:t>
            </a:r>
          </a:p>
          <a:p>
            <a:r>
              <a:rPr lang="en-US"/>
              <a:t>Sampling</a:t>
            </a:r>
          </a:p>
        </p:txBody>
      </p:sp>
      <p:sp>
        <p:nvSpPr>
          <p:cNvPr id="75" name="TextBox 127"/>
          <p:cNvSpPr txBox="1">
            <a:spLocks noChangeArrowheads="1"/>
          </p:cNvSpPr>
          <p:nvPr/>
        </p:nvSpPr>
        <p:spPr bwMode="auto">
          <a:xfrm>
            <a:off x="7162800" y="1752600"/>
            <a:ext cx="13716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Border</a:t>
            </a:r>
          </a:p>
          <a:p>
            <a:r>
              <a:rPr lang="en-US"/>
              <a:t>Estimation</a:t>
            </a:r>
          </a:p>
        </p:txBody>
      </p:sp>
      <p:grpSp>
        <p:nvGrpSpPr>
          <p:cNvPr id="76" name="Group 136"/>
          <p:cNvGrpSpPr>
            <a:grpSpLocks/>
          </p:cNvGrpSpPr>
          <p:nvPr/>
        </p:nvGrpSpPr>
        <p:grpSpPr bwMode="auto">
          <a:xfrm>
            <a:off x="7391400" y="5334000"/>
            <a:ext cx="990600" cy="1219200"/>
            <a:chOff x="2743200" y="1600200"/>
            <a:chExt cx="3048000" cy="3657600"/>
          </a:xfrm>
        </p:grpSpPr>
        <p:sp>
          <p:nvSpPr>
            <p:cNvPr id="77" name="Rectangle 76"/>
            <p:cNvSpPr/>
            <p:nvPr/>
          </p:nvSpPr>
          <p:spPr>
            <a:xfrm>
              <a:off x="2743200" y="1600200"/>
              <a:ext cx="3048000" cy="36576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78" name="Straight Connector 77"/>
            <p:cNvCxnSpPr/>
            <p:nvPr/>
          </p:nvCxnSpPr>
          <p:spPr>
            <a:xfrm rot="10800000">
              <a:off x="3275625" y="1600200"/>
              <a:ext cx="2515575" cy="22098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Oval 78"/>
            <p:cNvSpPr/>
            <p:nvPr/>
          </p:nvSpPr>
          <p:spPr>
            <a:xfrm>
              <a:off x="4418625" y="2514600"/>
              <a:ext cx="840154" cy="838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80" name="Oval 79"/>
            <p:cNvSpPr/>
            <p:nvPr/>
          </p:nvSpPr>
          <p:spPr>
            <a:xfrm>
              <a:off x="3583354" y="2590800"/>
              <a:ext cx="1597271" cy="1371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chemeClr val="bg1"/>
                </a:solidFill>
              </a:endParaRPr>
            </a:p>
          </p:txBody>
        </p:sp>
      </p:grpSp>
      <p:pic>
        <p:nvPicPr>
          <p:cNvPr id="81" name="Picture 4" descr="ThreeCityTwoFixed.jpg"/>
          <p:cNvPicPr>
            <a:picLocks noChangeAspect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315200" y="2514600"/>
            <a:ext cx="1143000" cy="1293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2" name="Oval 81"/>
          <p:cNvSpPr/>
          <p:nvPr/>
        </p:nvSpPr>
        <p:spPr>
          <a:xfrm>
            <a:off x="7772400" y="2895600"/>
            <a:ext cx="381000" cy="3810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3" name="Slide Number Placeholder 8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EB15C-19FE-422C-927B-A38C2CF3620F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119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EB15C-19FE-422C-927B-A38C2CF3620F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356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Ideal PS Map – Knapsack problem</a:t>
            </a:r>
            <a:br>
              <a:rPr lang="en-US" dirty="0" smtClean="0"/>
            </a:br>
            <a:r>
              <a:rPr lang="en-US" sz="2200" dirty="0" smtClean="0"/>
              <a:t>initial slack = 4 dag, new item’s weight and value vary from 1 to 100</a:t>
            </a:r>
            <a:endParaRPr lang="en-US" dirty="0"/>
          </a:p>
        </p:txBody>
      </p:sp>
      <p:pic>
        <p:nvPicPr>
          <p:cNvPr id="6" name="Content Placeholder 7" descr="knapsack-400-ideal.PNG"/>
          <p:cNvPicPr>
            <a:picLocks noGrp="1" noChangeAspect="1"/>
          </p:cNvPicPr>
          <p:nvPr>
            <p:ph sz="half" idx="4294967295"/>
          </p:nvPr>
        </p:nvPicPr>
        <p:blipFill>
          <a:blip r:embed="rId2" cstate="print"/>
          <a:stretch>
            <a:fillRect/>
          </a:stretch>
        </p:blipFill>
        <p:spPr>
          <a:xfrm>
            <a:off x="1981200" y="1514173"/>
            <a:ext cx="4953000" cy="496282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886200" y="1285574"/>
            <a:ext cx="990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weight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 rot="16200000">
            <a:off x="1319600" y="3852175"/>
            <a:ext cx="990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value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524000" y="1285574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1,1</a:t>
            </a:r>
            <a:endParaRPr lang="en-US" dirty="0"/>
          </a:p>
        </p:txBody>
      </p:sp>
      <p:sp>
        <p:nvSpPr>
          <p:cNvPr id="10" name="Text Box 20"/>
          <p:cNvSpPr txBox="1">
            <a:spLocks noChangeArrowheads="1"/>
          </p:cNvSpPr>
          <p:nvPr/>
        </p:nvSpPr>
        <p:spPr bwMode="auto">
          <a:xfrm>
            <a:off x="7315200" y="2209800"/>
            <a:ext cx="160020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 smtClean="0"/>
              <a:t>Solutions that do not include the new item</a:t>
            </a:r>
            <a:endParaRPr lang="en-US" dirty="0"/>
          </a:p>
        </p:txBody>
      </p:sp>
      <p:sp>
        <p:nvSpPr>
          <p:cNvPr id="11" name="Line 25"/>
          <p:cNvSpPr>
            <a:spLocks noChangeShapeType="1"/>
          </p:cNvSpPr>
          <p:nvPr/>
        </p:nvSpPr>
        <p:spPr bwMode="auto">
          <a:xfrm flipH="1" flipV="1">
            <a:off x="6400800" y="2438400"/>
            <a:ext cx="914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EB15C-19FE-422C-927B-A38C2CF3620F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314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 smtClean="0"/>
          </a:p>
          <a:p>
            <a:pPr lvl="1"/>
            <a:r>
              <a:rPr lang="en-US" dirty="0" smtClean="0"/>
              <a:t>Reduce reaction time of real-time planners to changes in the environment</a:t>
            </a:r>
          </a:p>
          <a:p>
            <a:r>
              <a:rPr lang="en-US" dirty="0" smtClean="0"/>
              <a:t>Approach</a:t>
            </a:r>
          </a:p>
          <a:p>
            <a:pPr lvl="1"/>
            <a:r>
              <a:rPr lang="en-US" dirty="0" smtClean="0"/>
              <a:t>Preplanned libraries as alternative to traditional online plan repair</a:t>
            </a:r>
          </a:p>
          <a:p>
            <a:pPr lvl="1"/>
            <a:r>
              <a:rPr lang="en-US" dirty="0" smtClean="0"/>
              <a:t>Leverage larger amount of offline time to save small amount of online time.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EB15C-19FE-422C-927B-A38C2CF3620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425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Oval 2"/>
          <p:cNvSpPr>
            <a:spLocks noChangeArrowheads="1"/>
          </p:cNvSpPr>
          <p:nvPr/>
        </p:nvSpPr>
        <p:spPr bwMode="auto">
          <a:xfrm>
            <a:off x="152400" y="1447800"/>
            <a:ext cx="8839200" cy="5257800"/>
          </a:xfrm>
          <a:prstGeom prst="ellips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5388" cy="1298575"/>
          </a:xfrm>
        </p:spPr>
        <p:txBody>
          <a:bodyPr lIns="90000" tIns="46800" rIns="90000" bIns="46800" anchor="ctr">
            <a:normAutofit fontScale="90000"/>
          </a:bodyPr>
          <a:lstStyle/>
          <a:p>
            <a:pPr defTabSz="457200" eaLnBrk="1" hangingPunct="1">
              <a:lnSpc>
                <a:spcPct val="93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/>
              <a:t>Dynamic Vehicle Routing Problem</a:t>
            </a:r>
          </a:p>
        </p:txBody>
      </p:sp>
      <p:sp>
        <p:nvSpPr>
          <p:cNvPr id="7173" name="Oval 4"/>
          <p:cNvSpPr>
            <a:spLocks noChangeArrowheads="1"/>
          </p:cNvSpPr>
          <p:nvPr/>
        </p:nvSpPr>
        <p:spPr bwMode="auto">
          <a:xfrm>
            <a:off x="5867400" y="4648200"/>
            <a:ext cx="685800" cy="685800"/>
          </a:xfrm>
          <a:prstGeom prst="ellipse">
            <a:avLst/>
          </a:prstGeom>
          <a:solidFill>
            <a:srgbClr val="DDDDDD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74" name="Oval 5"/>
          <p:cNvSpPr>
            <a:spLocks noChangeArrowheads="1"/>
          </p:cNvSpPr>
          <p:nvPr/>
        </p:nvSpPr>
        <p:spPr bwMode="auto">
          <a:xfrm>
            <a:off x="3048000" y="4724400"/>
            <a:ext cx="685800" cy="685800"/>
          </a:xfrm>
          <a:prstGeom prst="ellipse">
            <a:avLst/>
          </a:prstGeom>
          <a:solidFill>
            <a:srgbClr val="DDDDDD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75" name="Oval 6"/>
          <p:cNvSpPr>
            <a:spLocks noChangeArrowheads="1"/>
          </p:cNvSpPr>
          <p:nvPr/>
        </p:nvSpPr>
        <p:spPr bwMode="auto">
          <a:xfrm>
            <a:off x="6172200" y="2362200"/>
            <a:ext cx="685800" cy="685800"/>
          </a:xfrm>
          <a:prstGeom prst="ellipse">
            <a:avLst/>
          </a:prstGeom>
          <a:solidFill>
            <a:srgbClr val="DDDDDD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76" name="Oval 7"/>
          <p:cNvSpPr>
            <a:spLocks noChangeArrowheads="1"/>
          </p:cNvSpPr>
          <p:nvPr/>
        </p:nvSpPr>
        <p:spPr bwMode="auto">
          <a:xfrm>
            <a:off x="2209800" y="2590800"/>
            <a:ext cx="685800" cy="685800"/>
          </a:xfrm>
          <a:prstGeom prst="ellipse">
            <a:avLst/>
          </a:prstGeom>
          <a:solidFill>
            <a:srgbClr val="DDDDDD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77" name="Oval 8"/>
          <p:cNvSpPr>
            <a:spLocks noChangeArrowheads="1"/>
          </p:cNvSpPr>
          <p:nvPr/>
        </p:nvSpPr>
        <p:spPr bwMode="auto">
          <a:xfrm>
            <a:off x="1219200" y="4572000"/>
            <a:ext cx="685800" cy="685800"/>
          </a:xfrm>
          <a:prstGeom prst="ellipse">
            <a:avLst/>
          </a:prstGeom>
          <a:solidFill>
            <a:srgbClr val="DDDDDD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78" name="Oval 9"/>
          <p:cNvSpPr>
            <a:spLocks noChangeArrowheads="1"/>
          </p:cNvSpPr>
          <p:nvPr/>
        </p:nvSpPr>
        <p:spPr bwMode="auto">
          <a:xfrm>
            <a:off x="3886200" y="2667000"/>
            <a:ext cx="685800" cy="685800"/>
          </a:xfrm>
          <a:prstGeom prst="ellipse">
            <a:avLst/>
          </a:prstGeom>
          <a:solidFill>
            <a:srgbClr val="DDDDDD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79" name="Oval 10"/>
          <p:cNvSpPr>
            <a:spLocks noChangeArrowheads="1"/>
          </p:cNvSpPr>
          <p:nvPr/>
        </p:nvSpPr>
        <p:spPr bwMode="auto">
          <a:xfrm>
            <a:off x="6934200" y="3810000"/>
            <a:ext cx="685800" cy="685800"/>
          </a:xfrm>
          <a:prstGeom prst="ellipse">
            <a:avLst/>
          </a:prstGeom>
          <a:solidFill>
            <a:srgbClr val="DDDDDD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80" name="Oval 11"/>
          <p:cNvSpPr>
            <a:spLocks noChangeArrowheads="1"/>
          </p:cNvSpPr>
          <p:nvPr/>
        </p:nvSpPr>
        <p:spPr bwMode="auto">
          <a:xfrm>
            <a:off x="990600" y="3200400"/>
            <a:ext cx="685800" cy="685800"/>
          </a:xfrm>
          <a:prstGeom prst="ellipse">
            <a:avLst/>
          </a:prstGeom>
          <a:solidFill>
            <a:srgbClr val="DDDDDD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81" name="Oval 12"/>
          <p:cNvSpPr>
            <a:spLocks noChangeArrowheads="1"/>
          </p:cNvSpPr>
          <p:nvPr/>
        </p:nvSpPr>
        <p:spPr bwMode="auto">
          <a:xfrm>
            <a:off x="4038600" y="3810000"/>
            <a:ext cx="685800" cy="685800"/>
          </a:xfrm>
          <a:prstGeom prst="ellipse">
            <a:avLst/>
          </a:prstGeom>
          <a:solidFill>
            <a:srgbClr val="DDDDDD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82" name="Oval 13"/>
          <p:cNvSpPr>
            <a:spLocks noChangeArrowheads="1"/>
          </p:cNvSpPr>
          <p:nvPr/>
        </p:nvSpPr>
        <p:spPr bwMode="auto">
          <a:xfrm>
            <a:off x="4572000" y="5105400"/>
            <a:ext cx="685800" cy="685800"/>
          </a:xfrm>
          <a:prstGeom prst="ellipse">
            <a:avLst/>
          </a:prstGeom>
          <a:solidFill>
            <a:srgbClr val="DDDDDD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83" name="Oval 14"/>
          <p:cNvSpPr>
            <a:spLocks noChangeArrowheads="1"/>
          </p:cNvSpPr>
          <p:nvPr/>
        </p:nvSpPr>
        <p:spPr bwMode="auto">
          <a:xfrm>
            <a:off x="4419600" y="1752600"/>
            <a:ext cx="685800" cy="685800"/>
          </a:xfrm>
          <a:prstGeom prst="ellipse">
            <a:avLst/>
          </a:prstGeom>
          <a:solidFill>
            <a:srgbClr val="DDDDDD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84" name="Oval 15"/>
          <p:cNvSpPr>
            <a:spLocks noChangeArrowheads="1"/>
          </p:cNvSpPr>
          <p:nvPr/>
        </p:nvSpPr>
        <p:spPr bwMode="auto">
          <a:xfrm>
            <a:off x="8001000" y="3505200"/>
            <a:ext cx="685800" cy="685800"/>
          </a:xfrm>
          <a:prstGeom prst="ellipse">
            <a:avLst/>
          </a:prstGeom>
          <a:solidFill>
            <a:srgbClr val="DDDDDD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7185" name="AutoShape 16"/>
          <p:cNvCxnSpPr>
            <a:cxnSpLocks noChangeShapeType="1"/>
            <a:stCxn id="7171" idx="1"/>
            <a:endCxn id="7171" idx="1"/>
          </p:cNvCxnSpPr>
          <p:nvPr/>
        </p:nvCxnSpPr>
        <p:spPr bwMode="auto">
          <a:xfrm>
            <a:off x="1446213" y="2217738"/>
            <a:ext cx="0" cy="0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</p:spPr>
      </p:cxnSp>
      <p:sp>
        <p:nvSpPr>
          <p:cNvPr id="18" name="Pentagon 17"/>
          <p:cNvSpPr/>
          <p:nvPr/>
        </p:nvSpPr>
        <p:spPr>
          <a:xfrm>
            <a:off x="1828800" y="1447800"/>
            <a:ext cx="457200" cy="228600"/>
          </a:xfrm>
          <a:prstGeom prst="homePlate">
            <a:avLst/>
          </a:prstGeom>
          <a:solidFill>
            <a:srgbClr val="99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9" name="Pentagon 18"/>
          <p:cNvSpPr/>
          <p:nvPr/>
        </p:nvSpPr>
        <p:spPr>
          <a:xfrm>
            <a:off x="152400" y="2590800"/>
            <a:ext cx="457200" cy="228600"/>
          </a:xfrm>
          <a:prstGeom prst="homePlat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0" name="Pentagon 19"/>
          <p:cNvSpPr/>
          <p:nvPr/>
        </p:nvSpPr>
        <p:spPr>
          <a:xfrm>
            <a:off x="914400" y="1905000"/>
            <a:ext cx="457200" cy="228600"/>
          </a:xfrm>
          <a:prstGeom prst="homePlat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1633538" y="6096000"/>
            <a:ext cx="5834062" cy="46196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/>
              <a:t>Three vehicles to visit twelve destinations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EB15C-19FE-422C-927B-A38C2CF3620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5576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Oval 2"/>
          <p:cNvSpPr>
            <a:spLocks noChangeArrowheads="1"/>
          </p:cNvSpPr>
          <p:nvPr/>
        </p:nvSpPr>
        <p:spPr bwMode="auto">
          <a:xfrm>
            <a:off x="152400" y="1447800"/>
            <a:ext cx="8839200" cy="5257800"/>
          </a:xfrm>
          <a:prstGeom prst="ellips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5388" cy="1298575"/>
          </a:xfrm>
        </p:spPr>
        <p:txBody>
          <a:bodyPr lIns="90000" tIns="46800" rIns="90000" bIns="46800" anchor="ctr">
            <a:normAutofit fontScale="90000"/>
          </a:bodyPr>
          <a:lstStyle/>
          <a:p>
            <a:pPr defTabSz="457200" eaLnBrk="1" hangingPunct="1">
              <a:lnSpc>
                <a:spcPct val="93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/>
              <a:t>Dynamic Vehicle Routing Problem</a:t>
            </a:r>
          </a:p>
        </p:txBody>
      </p:sp>
      <p:sp>
        <p:nvSpPr>
          <p:cNvPr id="8197" name="Oval 4"/>
          <p:cNvSpPr>
            <a:spLocks noChangeArrowheads="1"/>
          </p:cNvSpPr>
          <p:nvPr/>
        </p:nvSpPr>
        <p:spPr bwMode="auto">
          <a:xfrm>
            <a:off x="5867400" y="4648200"/>
            <a:ext cx="685800" cy="685800"/>
          </a:xfrm>
          <a:prstGeom prst="ellipse">
            <a:avLst/>
          </a:prstGeom>
          <a:solidFill>
            <a:srgbClr val="33CC3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8" name="Oval 5"/>
          <p:cNvSpPr>
            <a:spLocks noChangeArrowheads="1"/>
          </p:cNvSpPr>
          <p:nvPr/>
        </p:nvSpPr>
        <p:spPr bwMode="auto">
          <a:xfrm>
            <a:off x="3048000" y="4724400"/>
            <a:ext cx="685800" cy="685800"/>
          </a:xfrm>
          <a:prstGeom prst="ellipse">
            <a:avLst/>
          </a:prstGeom>
          <a:solidFill>
            <a:srgbClr val="FF0000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9" name="Oval 6"/>
          <p:cNvSpPr>
            <a:spLocks noChangeArrowheads="1"/>
          </p:cNvSpPr>
          <p:nvPr/>
        </p:nvSpPr>
        <p:spPr bwMode="auto">
          <a:xfrm>
            <a:off x="6172200" y="2362200"/>
            <a:ext cx="685800" cy="685800"/>
          </a:xfrm>
          <a:prstGeom prst="ellipse">
            <a:avLst/>
          </a:prstGeom>
          <a:solidFill>
            <a:srgbClr val="9999FF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00" name="Oval 7"/>
          <p:cNvSpPr>
            <a:spLocks noChangeArrowheads="1"/>
          </p:cNvSpPr>
          <p:nvPr/>
        </p:nvSpPr>
        <p:spPr bwMode="auto">
          <a:xfrm>
            <a:off x="2209800" y="2590800"/>
            <a:ext cx="685800" cy="685800"/>
          </a:xfrm>
          <a:prstGeom prst="ellipse">
            <a:avLst/>
          </a:prstGeom>
          <a:solidFill>
            <a:srgbClr val="FF0000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01" name="Oval 8"/>
          <p:cNvSpPr>
            <a:spLocks noChangeArrowheads="1"/>
          </p:cNvSpPr>
          <p:nvPr/>
        </p:nvSpPr>
        <p:spPr bwMode="auto">
          <a:xfrm>
            <a:off x="1219200" y="4572000"/>
            <a:ext cx="685800" cy="685800"/>
          </a:xfrm>
          <a:prstGeom prst="ellipse">
            <a:avLst/>
          </a:prstGeom>
          <a:solidFill>
            <a:srgbClr val="33CC3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02" name="Oval 9"/>
          <p:cNvSpPr>
            <a:spLocks noChangeArrowheads="1"/>
          </p:cNvSpPr>
          <p:nvPr/>
        </p:nvSpPr>
        <p:spPr bwMode="auto">
          <a:xfrm>
            <a:off x="3886200" y="2667000"/>
            <a:ext cx="685800" cy="685800"/>
          </a:xfrm>
          <a:prstGeom prst="ellipse">
            <a:avLst/>
          </a:prstGeom>
          <a:solidFill>
            <a:srgbClr val="33CC3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03" name="Oval 10"/>
          <p:cNvSpPr>
            <a:spLocks noChangeArrowheads="1"/>
          </p:cNvSpPr>
          <p:nvPr/>
        </p:nvSpPr>
        <p:spPr bwMode="auto">
          <a:xfrm>
            <a:off x="6934200" y="3810000"/>
            <a:ext cx="685800" cy="685800"/>
          </a:xfrm>
          <a:prstGeom prst="ellipse">
            <a:avLst/>
          </a:prstGeom>
          <a:solidFill>
            <a:srgbClr val="33CC3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8204" name="AutoShape 11"/>
          <p:cNvCxnSpPr>
            <a:cxnSpLocks noChangeShapeType="1"/>
            <a:stCxn id="8201" idx="0"/>
            <a:endCxn id="8202" idx="1"/>
          </p:cNvCxnSpPr>
          <p:nvPr/>
        </p:nvCxnSpPr>
        <p:spPr bwMode="auto">
          <a:xfrm flipV="1">
            <a:off x="1804988" y="3251200"/>
            <a:ext cx="2181225" cy="1419225"/>
          </a:xfrm>
          <a:prstGeom prst="straightConnector1">
            <a:avLst/>
          </a:prstGeom>
          <a:noFill/>
          <a:ln w="9360">
            <a:solidFill>
              <a:srgbClr val="33CC33"/>
            </a:solidFill>
            <a:round/>
            <a:headEnd/>
            <a:tailEnd type="triangle" w="med" len="med"/>
          </a:ln>
        </p:spPr>
      </p:cxnSp>
      <p:cxnSp>
        <p:nvCxnSpPr>
          <p:cNvPr id="8205" name="AutoShape 12"/>
          <p:cNvCxnSpPr>
            <a:cxnSpLocks noChangeShapeType="1"/>
            <a:stCxn id="8202" idx="3"/>
            <a:endCxn id="8203" idx="1"/>
          </p:cNvCxnSpPr>
          <p:nvPr/>
        </p:nvCxnSpPr>
        <p:spPr bwMode="auto">
          <a:xfrm>
            <a:off x="4572000" y="3009900"/>
            <a:ext cx="2362200" cy="1143000"/>
          </a:xfrm>
          <a:prstGeom prst="straightConnector1">
            <a:avLst/>
          </a:prstGeom>
          <a:noFill/>
          <a:ln w="9360">
            <a:solidFill>
              <a:srgbClr val="33CC33"/>
            </a:solidFill>
            <a:round/>
            <a:headEnd/>
            <a:tailEnd type="triangle" w="med" len="med"/>
          </a:ln>
        </p:spPr>
      </p:cxnSp>
      <p:sp>
        <p:nvSpPr>
          <p:cNvPr id="8206" name="Oval 13"/>
          <p:cNvSpPr>
            <a:spLocks noChangeArrowheads="1"/>
          </p:cNvSpPr>
          <p:nvPr/>
        </p:nvSpPr>
        <p:spPr bwMode="auto">
          <a:xfrm>
            <a:off x="990600" y="3200400"/>
            <a:ext cx="685800" cy="685800"/>
          </a:xfrm>
          <a:prstGeom prst="ellipse">
            <a:avLst/>
          </a:prstGeom>
          <a:solidFill>
            <a:srgbClr val="FF0000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07" name="Oval 14"/>
          <p:cNvSpPr>
            <a:spLocks noChangeArrowheads="1"/>
          </p:cNvSpPr>
          <p:nvPr/>
        </p:nvSpPr>
        <p:spPr bwMode="auto">
          <a:xfrm>
            <a:off x="4038600" y="3810000"/>
            <a:ext cx="685800" cy="685800"/>
          </a:xfrm>
          <a:prstGeom prst="ellipse">
            <a:avLst/>
          </a:prstGeom>
          <a:solidFill>
            <a:srgbClr val="FF0000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08" name="Oval 15"/>
          <p:cNvSpPr>
            <a:spLocks noChangeArrowheads="1"/>
          </p:cNvSpPr>
          <p:nvPr/>
        </p:nvSpPr>
        <p:spPr bwMode="auto">
          <a:xfrm>
            <a:off x="4572000" y="5105400"/>
            <a:ext cx="685800" cy="685800"/>
          </a:xfrm>
          <a:prstGeom prst="ellipse">
            <a:avLst/>
          </a:prstGeom>
          <a:solidFill>
            <a:srgbClr val="33CC3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09" name="Oval 16"/>
          <p:cNvSpPr>
            <a:spLocks noChangeArrowheads="1"/>
          </p:cNvSpPr>
          <p:nvPr/>
        </p:nvSpPr>
        <p:spPr bwMode="auto">
          <a:xfrm>
            <a:off x="4419600" y="1752600"/>
            <a:ext cx="685800" cy="685800"/>
          </a:xfrm>
          <a:prstGeom prst="ellipse">
            <a:avLst/>
          </a:prstGeom>
          <a:solidFill>
            <a:srgbClr val="9999FF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10" name="Oval 17"/>
          <p:cNvSpPr>
            <a:spLocks noChangeArrowheads="1"/>
          </p:cNvSpPr>
          <p:nvPr/>
        </p:nvSpPr>
        <p:spPr bwMode="auto">
          <a:xfrm>
            <a:off x="8001000" y="3505200"/>
            <a:ext cx="685800" cy="685800"/>
          </a:xfrm>
          <a:prstGeom prst="ellipse">
            <a:avLst/>
          </a:prstGeom>
          <a:solidFill>
            <a:srgbClr val="9999FF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8211" name="AutoShape 18"/>
          <p:cNvCxnSpPr>
            <a:cxnSpLocks noChangeShapeType="1"/>
            <a:stCxn id="8195" idx="1"/>
            <a:endCxn id="8195" idx="1"/>
          </p:cNvCxnSpPr>
          <p:nvPr/>
        </p:nvCxnSpPr>
        <p:spPr bwMode="auto">
          <a:xfrm>
            <a:off x="1446213" y="2217738"/>
            <a:ext cx="0" cy="0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8212" name="AutoShape 19"/>
          <p:cNvCxnSpPr>
            <a:cxnSpLocks noChangeShapeType="1"/>
            <a:stCxn id="8206" idx="3"/>
            <a:endCxn id="8198" idx="1"/>
          </p:cNvCxnSpPr>
          <p:nvPr/>
        </p:nvCxnSpPr>
        <p:spPr bwMode="auto">
          <a:xfrm>
            <a:off x="1576388" y="3786188"/>
            <a:ext cx="1471612" cy="1282700"/>
          </a:xfrm>
          <a:prstGeom prst="straightConnector1">
            <a:avLst/>
          </a:prstGeom>
          <a:noFill/>
          <a:ln w="9360">
            <a:solidFill>
              <a:srgbClr val="FF0000"/>
            </a:solidFill>
            <a:round/>
            <a:headEnd/>
            <a:tailEnd type="triangle" w="med" len="med"/>
          </a:ln>
        </p:spPr>
      </p:cxnSp>
      <p:cxnSp>
        <p:nvCxnSpPr>
          <p:cNvPr id="8213" name="AutoShape 20"/>
          <p:cNvCxnSpPr>
            <a:cxnSpLocks noChangeShapeType="1"/>
            <a:stCxn id="8198" idx="0"/>
            <a:endCxn id="8207" idx="1"/>
          </p:cNvCxnSpPr>
          <p:nvPr/>
        </p:nvCxnSpPr>
        <p:spPr bwMode="auto">
          <a:xfrm flipV="1">
            <a:off x="3633788" y="4394200"/>
            <a:ext cx="504825" cy="428625"/>
          </a:xfrm>
          <a:prstGeom prst="straightConnector1">
            <a:avLst/>
          </a:prstGeom>
          <a:noFill/>
          <a:ln w="9360">
            <a:solidFill>
              <a:srgbClr val="FF0000"/>
            </a:solidFill>
            <a:round/>
            <a:headEnd/>
            <a:tailEnd type="triangle" w="med" len="med"/>
          </a:ln>
        </p:spPr>
      </p:cxnSp>
      <p:cxnSp>
        <p:nvCxnSpPr>
          <p:cNvPr id="8214" name="AutoShape 21"/>
          <p:cNvCxnSpPr>
            <a:cxnSpLocks noChangeShapeType="1"/>
            <a:stCxn id="8207" idx="1"/>
            <a:endCxn id="8200" idx="3"/>
          </p:cNvCxnSpPr>
          <p:nvPr/>
        </p:nvCxnSpPr>
        <p:spPr bwMode="auto">
          <a:xfrm flipH="1" flipV="1">
            <a:off x="2794000" y="3176588"/>
            <a:ext cx="1343025" cy="733425"/>
          </a:xfrm>
          <a:prstGeom prst="straightConnector1">
            <a:avLst/>
          </a:prstGeom>
          <a:noFill/>
          <a:ln w="9360">
            <a:solidFill>
              <a:srgbClr val="FF0000"/>
            </a:solidFill>
            <a:round/>
            <a:headEnd/>
            <a:tailEnd type="triangle" w="med" len="med"/>
          </a:ln>
        </p:spPr>
      </p:cxnSp>
      <p:cxnSp>
        <p:nvCxnSpPr>
          <p:cNvPr id="8215" name="AutoShape 22"/>
          <p:cNvCxnSpPr>
            <a:cxnSpLocks noChangeShapeType="1"/>
            <a:stCxn id="8209" idx="3"/>
            <a:endCxn id="8199" idx="1"/>
          </p:cNvCxnSpPr>
          <p:nvPr/>
        </p:nvCxnSpPr>
        <p:spPr bwMode="auto">
          <a:xfrm>
            <a:off x="5105400" y="2095500"/>
            <a:ext cx="1166813" cy="366713"/>
          </a:xfrm>
          <a:prstGeom prst="straightConnector1">
            <a:avLst/>
          </a:prstGeom>
          <a:noFill/>
          <a:ln w="9360">
            <a:solidFill>
              <a:srgbClr val="9999FF"/>
            </a:solidFill>
            <a:round/>
            <a:headEnd/>
            <a:tailEnd type="triangle" w="med" len="med"/>
          </a:ln>
        </p:spPr>
      </p:cxnSp>
      <p:cxnSp>
        <p:nvCxnSpPr>
          <p:cNvPr id="8216" name="AutoShape 23"/>
          <p:cNvCxnSpPr>
            <a:cxnSpLocks noChangeShapeType="1"/>
            <a:stCxn id="8199" idx="3"/>
            <a:endCxn id="8210" idx="1"/>
          </p:cNvCxnSpPr>
          <p:nvPr/>
        </p:nvCxnSpPr>
        <p:spPr bwMode="auto">
          <a:xfrm>
            <a:off x="6858000" y="2705100"/>
            <a:ext cx="1243013" cy="900113"/>
          </a:xfrm>
          <a:prstGeom prst="straightConnector1">
            <a:avLst/>
          </a:prstGeom>
          <a:noFill/>
          <a:ln w="9360">
            <a:solidFill>
              <a:srgbClr val="9999FF"/>
            </a:solidFill>
            <a:round/>
            <a:headEnd/>
            <a:tailEnd type="triangle" w="med" len="med"/>
          </a:ln>
        </p:spPr>
      </p:cxnSp>
      <p:cxnSp>
        <p:nvCxnSpPr>
          <p:cNvPr id="8217" name="AutoShape 24"/>
          <p:cNvCxnSpPr>
            <a:cxnSpLocks noChangeShapeType="1"/>
            <a:stCxn id="8203" idx="1"/>
            <a:endCxn id="8197" idx="0"/>
          </p:cNvCxnSpPr>
          <p:nvPr/>
        </p:nvCxnSpPr>
        <p:spPr bwMode="auto">
          <a:xfrm flipH="1">
            <a:off x="6451600" y="4394200"/>
            <a:ext cx="581025" cy="354013"/>
          </a:xfrm>
          <a:prstGeom prst="straightConnector1">
            <a:avLst/>
          </a:prstGeom>
          <a:noFill/>
          <a:ln w="9360">
            <a:solidFill>
              <a:srgbClr val="33CC33"/>
            </a:solidFill>
            <a:round/>
            <a:headEnd/>
            <a:tailEnd type="triangle" w="med" len="med"/>
          </a:ln>
        </p:spPr>
      </p:cxnSp>
      <p:cxnSp>
        <p:nvCxnSpPr>
          <p:cNvPr id="8218" name="AutoShape 25"/>
          <p:cNvCxnSpPr>
            <a:cxnSpLocks noChangeShapeType="1"/>
            <a:stCxn id="8197" idx="1"/>
            <a:endCxn id="8208" idx="0"/>
          </p:cNvCxnSpPr>
          <p:nvPr/>
        </p:nvCxnSpPr>
        <p:spPr bwMode="auto">
          <a:xfrm flipH="1">
            <a:off x="5157788" y="4991100"/>
            <a:ext cx="709612" cy="214313"/>
          </a:xfrm>
          <a:prstGeom prst="straightConnector1">
            <a:avLst/>
          </a:prstGeom>
          <a:noFill/>
          <a:ln w="9360">
            <a:solidFill>
              <a:srgbClr val="33CC33"/>
            </a:solidFill>
            <a:round/>
            <a:headEnd/>
            <a:tailEnd type="triangle" w="med" len="med"/>
          </a:ln>
        </p:spPr>
      </p:cxnSp>
      <p:cxnSp>
        <p:nvCxnSpPr>
          <p:cNvPr id="8219" name="AutoShape 16"/>
          <p:cNvCxnSpPr>
            <a:cxnSpLocks noChangeShapeType="1"/>
          </p:cNvCxnSpPr>
          <p:nvPr/>
        </p:nvCxnSpPr>
        <p:spPr bwMode="auto">
          <a:xfrm>
            <a:off x="1446213" y="2217738"/>
            <a:ext cx="0" cy="0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</p:spPr>
      </p:cxnSp>
      <p:sp>
        <p:nvSpPr>
          <p:cNvPr id="29" name="Pentagon 28"/>
          <p:cNvSpPr/>
          <p:nvPr/>
        </p:nvSpPr>
        <p:spPr>
          <a:xfrm>
            <a:off x="1828800" y="1447800"/>
            <a:ext cx="457200" cy="228600"/>
          </a:xfrm>
          <a:prstGeom prst="homePlate">
            <a:avLst/>
          </a:prstGeom>
          <a:solidFill>
            <a:srgbClr val="99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0" name="Pentagon 29"/>
          <p:cNvSpPr/>
          <p:nvPr/>
        </p:nvSpPr>
        <p:spPr>
          <a:xfrm>
            <a:off x="152400" y="2590800"/>
            <a:ext cx="457200" cy="228600"/>
          </a:xfrm>
          <a:prstGeom prst="homePlat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1" name="Pentagon 30"/>
          <p:cNvSpPr/>
          <p:nvPr/>
        </p:nvSpPr>
        <p:spPr>
          <a:xfrm>
            <a:off x="914400" y="1905000"/>
            <a:ext cx="457200" cy="228600"/>
          </a:xfrm>
          <a:prstGeom prst="homePlat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8223" name="AutoShape 11"/>
          <p:cNvCxnSpPr>
            <a:cxnSpLocks noChangeShapeType="1"/>
            <a:stCxn id="30" idx="2"/>
            <a:endCxn id="8201" idx="1"/>
          </p:cNvCxnSpPr>
          <p:nvPr/>
        </p:nvCxnSpPr>
        <p:spPr bwMode="auto">
          <a:xfrm rot="16200000" flipH="1">
            <a:off x="-104775" y="3248025"/>
            <a:ext cx="1852613" cy="995363"/>
          </a:xfrm>
          <a:prstGeom prst="straightConnector1">
            <a:avLst/>
          </a:prstGeom>
          <a:noFill/>
          <a:ln w="9360">
            <a:solidFill>
              <a:srgbClr val="33CC33"/>
            </a:solidFill>
            <a:round/>
            <a:headEnd/>
            <a:tailEnd type="triangle" w="med" len="med"/>
          </a:ln>
        </p:spPr>
      </p:cxnSp>
      <p:cxnSp>
        <p:nvCxnSpPr>
          <p:cNvPr id="8224" name="AutoShape 19"/>
          <p:cNvCxnSpPr>
            <a:cxnSpLocks noChangeShapeType="1"/>
            <a:endCxn id="8206" idx="0"/>
          </p:cNvCxnSpPr>
          <p:nvPr/>
        </p:nvCxnSpPr>
        <p:spPr bwMode="auto">
          <a:xfrm rot="16200000" flipH="1">
            <a:off x="666750" y="2533650"/>
            <a:ext cx="1066800" cy="266700"/>
          </a:xfrm>
          <a:prstGeom prst="straightConnector1">
            <a:avLst/>
          </a:prstGeom>
          <a:noFill/>
          <a:ln w="9360">
            <a:solidFill>
              <a:srgbClr val="FF0000"/>
            </a:solidFill>
            <a:round/>
            <a:headEnd/>
            <a:tailEnd type="triangle" w="med" len="med"/>
          </a:ln>
        </p:spPr>
      </p:cxnSp>
      <p:cxnSp>
        <p:nvCxnSpPr>
          <p:cNvPr id="8225" name="AutoShape 22"/>
          <p:cNvCxnSpPr>
            <a:cxnSpLocks noChangeShapeType="1"/>
            <a:endCxn id="8209" idx="1"/>
          </p:cNvCxnSpPr>
          <p:nvPr/>
        </p:nvCxnSpPr>
        <p:spPr bwMode="auto">
          <a:xfrm>
            <a:off x="2209800" y="1600200"/>
            <a:ext cx="2309813" cy="252413"/>
          </a:xfrm>
          <a:prstGeom prst="straightConnector1">
            <a:avLst/>
          </a:prstGeom>
          <a:noFill/>
          <a:ln w="9360">
            <a:solidFill>
              <a:srgbClr val="9999FF"/>
            </a:solidFill>
            <a:round/>
            <a:headEnd/>
            <a:tailEnd type="triangle" w="med" len="med"/>
          </a:ln>
        </p:spPr>
      </p:cxnSp>
      <p:sp>
        <p:nvSpPr>
          <p:cNvPr id="43" name="TextBox 42"/>
          <p:cNvSpPr txBox="1"/>
          <p:nvPr/>
        </p:nvSpPr>
        <p:spPr>
          <a:xfrm>
            <a:off x="2133600" y="6096000"/>
            <a:ext cx="5251450" cy="46196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/>
              <a:t>Static solution for known destinations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EB15C-19FE-422C-927B-A38C2CF3620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33765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Oval 2"/>
          <p:cNvSpPr>
            <a:spLocks noChangeArrowheads="1"/>
          </p:cNvSpPr>
          <p:nvPr/>
        </p:nvSpPr>
        <p:spPr bwMode="auto">
          <a:xfrm>
            <a:off x="152400" y="1447800"/>
            <a:ext cx="8839200" cy="5257800"/>
          </a:xfrm>
          <a:prstGeom prst="ellips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5388" cy="1298575"/>
          </a:xfrm>
        </p:spPr>
        <p:txBody>
          <a:bodyPr lIns="90000" tIns="46800" rIns="90000" bIns="46800" anchor="ctr">
            <a:normAutofit fontScale="90000"/>
          </a:bodyPr>
          <a:lstStyle/>
          <a:p>
            <a:pPr defTabSz="457200" eaLnBrk="1" hangingPunct="1">
              <a:lnSpc>
                <a:spcPct val="93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/>
              <a:t>Dynamic Vehicle Routing Problem</a:t>
            </a:r>
          </a:p>
        </p:txBody>
      </p:sp>
      <p:sp>
        <p:nvSpPr>
          <p:cNvPr id="9221" name="Oval 4"/>
          <p:cNvSpPr>
            <a:spLocks noChangeArrowheads="1"/>
          </p:cNvSpPr>
          <p:nvPr/>
        </p:nvSpPr>
        <p:spPr bwMode="auto">
          <a:xfrm>
            <a:off x="5867400" y="4648200"/>
            <a:ext cx="685800" cy="685800"/>
          </a:xfrm>
          <a:prstGeom prst="ellipse">
            <a:avLst/>
          </a:prstGeom>
          <a:solidFill>
            <a:srgbClr val="33CC3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2" name="Oval 5"/>
          <p:cNvSpPr>
            <a:spLocks noChangeArrowheads="1"/>
          </p:cNvSpPr>
          <p:nvPr/>
        </p:nvSpPr>
        <p:spPr bwMode="auto">
          <a:xfrm>
            <a:off x="3048000" y="4724400"/>
            <a:ext cx="685800" cy="685800"/>
          </a:xfrm>
          <a:prstGeom prst="ellipse">
            <a:avLst/>
          </a:prstGeom>
          <a:solidFill>
            <a:srgbClr val="FF0000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3" name="Oval 6"/>
          <p:cNvSpPr>
            <a:spLocks noChangeArrowheads="1"/>
          </p:cNvSpPr>
          <p:nvPr/>
        </p:nvSpPr>
        <p:spPr bwMode="auto">
          <a:xfrm>
            <a:off x="6172200" y="2362200"/>
            <a:ext cx="685800" cy="685800"/>
          </a:xfrm>
          <a:prstGeom prst="ellipse">
            <a:avLst/>
          </a:prstGeom>
          <a:solidFill>
            <a:srgbClr val="9999FF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4" name="Oval 7"/>
          <p:cNvSpPr>
            <a:spLocks noChangeArrowheads="1"/>
          </p:cNvSpPr>
          <p:nvPr/>
        </p:nvSpPr>
        <p:spPr bwMode="auto">
          <a:xfrm>
            <a:off x="2209800" y="2590800"/>
            <a:ext cx="685800" cy="685800"/>
          </a:xfrm>
          <a:prstGeom prst="ellipse">
            <a:avLst/>
          </a:prstGeom>
          <a:solidFill>
            <a:srgbClr val="FF0000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5" name="Oval 8"/>
          <p:cNvSpPr>
            <a:spLocks noChangeArrowheads="1"/>
          </p:cNvSpPr>
          <p:nvPr/>
        </p:nvSpPr>
        <p:spPr bwMode="auto">
          <a:xfrm>
            <a:off x="1219200" y="4572000"/>
            <a:ext cx="685800" cy="685800"/>
          </a:xfrm>
          <a:prstGeom prst="ellipse">
            <a:avLst/>
          </a:prstGeom>
          <a:solidFill>
            <a:srgbClr val="33CC3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6" name="Oval 9"/>
          <p:cNvSpPr>
            <a:spLocks noChangeArrowheads="1"/>
          </p:cNvSpPr>
          <p:nvPr/>
        </p:nvSpPr>
        <p:spPr bwMode="auto">
          <a:xfrm>
            <a:off x="3886200" y="2667000"/>
            <a:ext cx="685800" cy="685800"/>
          </a:xfrm>
          <a:prstGeom prst="ellipse">
            <a:avLst/>
          </a:prstGeom>
          <a:solidFill>
            <a:srgbClr val="33CC3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7" name="Oval 10"/>
          <p:cNvSpPr>
            <a:spLocks noChangeArrowheads="1"/>
          </p:cNvSpPr>
          <p:nvPr/>
        </p:nvSpPr>
        <p:spPr bwMode="auto">
          <a:xfrm>
            <a:off x="6934200" y="3810000"/>
            <a:ext cx="685800" cy="685800"/>
          </a:xfrm>
          <a:prstGeom prst="ellipse">
            <a:avLst/>
          </a:prstGeom>
          <a:solidFill>
            <a:srgbClr val="33CC3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9228" name="AutoShape 11"/>
          <p:cNvCxnSpPr>
            <a:cxnSpLocks noChangeShapeType="1"/>
            <a:stCxn id="9225" idx="0"/>
            <a:endCxn id="9226" idx="1"/>
          </p:cNvCxnSpPr>
          <p:nvPr/>
        </p:nvCxnSpPr>
        <p:spPr bwMode="auto">
          <a:xfrm flipV="1">
            <a:off x="1804988" y="3251200"/>
            <a:ext cx="2181225" cy="1419225"/>
          </a:xfrm>
          <a:prstGeom prst="straightConnector1">
            <a:avLst/>
          </a:prstGeom>
          <a:noFill/>
          <a:ln w="9360">
            <a:solidFill>
              <a:srgbClr val="33CC33"/>
            </a:solidFill>
            <a:round/>
            <a:headEnd/>
            <a:tailEnd type="triangle" w="med" len="med"/>
          </a:ln>
        </p:spPr>
      </p:cxnSp>
      <p:cxnSp>
        <p:nvCxnSpPr>
          <p:cNvPr id="9229" name="AutoShape 12"/>
          <p:cNvCxnSpPr>
            <a:cxnSpLocks noChangeShapeType="1"/>
            <a:stCxn id="9226" idx="3"/>
            <a:endCxn id="9227" idx="1"/>
          </p:cNvCxnSpPr>
          <p:nvPr/>
        </p:nvCxnSpPr>
        <p:spPr bwMode="auto">
          <a:xfrm>
            <a:off x="4572000" y="3009900"/>
            <a:ext cx="2362200" cy="1143000"/>
          </a:xfrm>
          <a:prstGeom prst="straightConnector1">
            <a:avLst/>
          </a:prstGeom>
          <a:noFill/>
          <a:ln w="9360">
            <a:solidFill>
              <a:srgbClr val="33CC33"/>
            </a:solidFill>
            <a:round/>
            <a:headEnd/>
            <a:tailEnd type="triangle" w="med" len="med"/>
          </a:ln>
        </p:spPr>
      </p:cxnSp>
      <p:sp>
        <p:nvSpPr>
          <p:cNvPr id="9230" name="Oval 13"/>
          <p:cNvSpPr>
            <a:spLocks noChangeArrowheads="1"/>
          </p:cNvSpPr>
          <p:nvPr/>
        </p:nvSpPr>
        <p:spPr bwMode="auto">
          <a:xfrm>
            <a:off x="990600" y="3200400"/>
            <a:ext cx="685800" cy="685800"/>
          </a:xfrm>
          <a:prstGeom prst="ellipse">
            <a:avLst/>
          </a:prstGeom>
          <a:solidFill>
            <a:srgbClr val="FF0000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1" name="Oval 14"/>
          <p:cNvSpPr>
            <a:spLocks noChangeArrowheads="1"/>
          </p:cNvSpPr>
          <p:nvPr/>
        </p:nvSpPr>
        <p:spPr bwMode="auto">
          <a:xfrm>
            <a:off x="4038600" y="3810000"/>
            <a:ext cx="685800" cy="685800"/>
          </a:xfrm>
          <a:prstGeom prst="ellipse">
            <a:avLst/>
          </a:prstGeom>
          <a:solidFill>
            <a:srgbClr val="FF0000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2" name="Oval 15"/>
          <p:cNvSpPr>
            <a:spLocks noChangeArrowheads="1"/>
          </p:cNvSpPr>
          <p:nvPr/>
        </p:nvSpPr>
        <p:spPr bwMode="auto">
          <a:xfrm>
            <a:off x="4572000" y="5105400"/>
            <a:ext cx="685800" cy="685800"/>
          </a:xfrm>
          <a:prstGeom prst="ellipse">
            <a:avLst/>
          </a:prstGeom>
          <a:solidFill>
            <a:srgbClr val="33CC3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3" name="Oval 16"/>
          <p:cNvSpPr>
            <a:spLocks noChangeArrowheads="1"/>
          </p:cNvSpPr>
          <p:nvPr/>
        </p:nvSpPr>
        <p:spPr bwMode="auto">
          <a:xfrm>
            <a:off x="4419600" y="1752600"/>
            <a:ext cx="685800" cy="685800"/>
          </a:xfrm>
          <a:prstGeom prst="ellipse">
            <a:avLst/>
          </a:prstGeom>
          <a:solidFill>
            <a:srgbClr val="9999FF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4" name="Oval 17"/>
          <p:cNvSpPr>
            <a:spLocks noChangeArrowheads="1"/>
          </p:cNvSpPr>
          <p:nvPr/>
        </p:nvSpPr>
        <p:spPr bwMode="auto">
          <a:xfrm>
            <a:off x="8001000" y="3505200"/>
            <a:ext cx="685800" cy="685800"/>
          </a:xfrm>
          <a:prstGeom prst="ellipse">
            <a:avLst/>
          </a:prstGeom>
          <a:solidFill>
            <a:srgbClr val="9999FF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9235" name="AutoShape 18"/>
          <p:cNvCxnSpPr>
            <a:cxnSpLocks noChangeShapeType="1"/>
            <a:stCxn id="9219" idx="1"/>
            <a:endCxn id="9219" idx="1"/>
          </p:cNvCxnSpPr>
          <p:nvPr/>
        </p:nvCxnSpPr>
        <p:spPr bwMode="auto">
          <a:xfrm>
            <a:off x="1446213" y="2217738"/>
            <a:ext cx="0" cy="0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9236" name="AutoShape 19"/>
          <p:cNvCxnSpPr>
            <a:cxnSpLocks noChangeShapeType="1"/>
            <a:stCxn id="9230" idx="3"/>
            <a:endCxn id="9222" idx="1"/>
          </p:cNvCxnSpPr>
          <p:nvPr/>
        </p:nvCxnSpPr>
        <p:spPr bwMode="auto">
          <a:xfrm>
            <a:off x="1576388" y="3786188"/>
            <a:ext cx="1471612" cy="1282700"/>
          </a:xfrm>
          <a:prstGeom prst="straightConnector1">
            <a:avLst/>
          </a:prstGeom>
          <a:noFill/>
          <a:ln w="9360">
            <a:solidFill>
              <a:srgbClr val="FF0000"/>
            </a:solidFill>
            <a:round/>
            <a:headEnd/>
            <a:tailEnd type="triangle" w="med" len="med"/>
          </a:ln>
        </p:spPr>
      </p:cxnSp>
      <p:cxnSp>
        <p:nvCxnSpPr>
          <p:cNvPr id="9237" name="AutoShape 20"/>
          <p:cNvCxnSpPr>
            <a:cxnSpLocks noChangeShapeType="1"/>
            <a:stCxn id="9222" idx="0"/>
            <a:endCxn id="9231" idx="1"/>
          </p:cNvCxnSpPr>
          <p:nvPr/>
        </p:nvCxnSpPr>
        <p:spPr bwMode="auto">
          <a:xfrm flipV="1">
            <a:off x="3633788" y="4394200"/>
            <a:ext cx="504825" cy="428625"/>
          </a:xfrm>
          <a:prstGeom prst="straightConnector1">
            <a:avLst/>
          </a:prstGeom>
          <a:noFill/>
          <a:ln w="9360">
            <a:solidFill>
              <a:srgbClr val="FF0000"/>
            </a:solidFill>
            <a:round/>
            <a:headEnd/>
            <a:tailEnd type="triangle" w="med" len="med"/>
          </a:ln>
        </p:spPr>
      </p:cxnSp>
      <p:cxnSp>
        <p:nvCxnSpPr>
          <p:cNvPr id="9238" name="AutoShape 21"/>
          <p:cNvCxnSpPr>
            <a:cxnSpLocks noChangeShapeType="1"/>
            <a:stCxn id="9231" idx="1"/>
            <a:endCxn id="9224" idx="3"/>
          </p:cNvCxnSpPr>
          <p:nvPr/>
        </p:nvCxnSpPr>
        <p:spPr bwMode="auto">
          <a:xfrm flipH="1" flipV="1">
            <a:off x="2794000" y="3176588"/>
            <a:ext cx="1343025" cy="733425"/>
          </a:xfrm>
          <a:prstGeom prst="straightConnector1">
            <a:avLst/>
          </a:prstGeom>
          <a:noFill/>
          <a:ln w="9360">
            <a:solidFill>
              <a:srgbClr val="FF0000"/>
            </a:solidFill>
            <a:round/>
            <a:headEnd/>
            <a:tailEnd type="triangle" w="med" len="med"/>
          </a:ln>
        </p:spPr>
      </p:cxnSp>
      <p:cxnSp>
        <p:nvCxnSpPr>
          <p:cNvPr id="9239" name="AutoShape 22"/>
          <p:cNvCxnSpPr>
            <a:cxnSpLocks noChangeShapeType="1"/>
            <a:stCxn id="9233" idx="3"/>
            <a:endCxn id="9223" idx="1"/>
          </p:cNvCxnSpPr>
          <p:nvPr/>
        </p:nvCxnSpPr>
        <p:spPr bwMode="auto">
          <a:xfrm>
            <a:off x="5105400" y="2095500"/>
            <a:ext cx="1166813" cy="366713"/>
          </a:xfrm>
          <a:prstGeom prst="straightConnector1">
            <a:avLst/>
          </a:prstGeom>
          <a:noFill/>
          <a:ln w="9360">
            <a:solidFill>
              <a:srgbClr val="9999FF"/>
            </a:solidFill>
            <a:round/>
            <a:headEnd/>
            <a:tailEnd type="triangle" w="med" len="med"/>
          </a:ln>
        </p:spPr>
      </p:cxnSp>
      <p:cxnSp>
        <p:nvCxnSpPr>
          <p:cNvPr id="9240" name="AutoShape 23"/>
          <p:cNvCxnSpPr>
            <a:cxnSpLocks noChangeShapeType="1"/>
            <a:stCxn id="9223" idx="3"/>
            <a:endCxn id="9234" idx="1"/>
          </p:cNvCxnSpPr>
          <p:nvPr/>
        </p:nvCxnSpPr>
        <p:spPr bwMode="auto">
          <a:xfrm>
            <a:off x="6858000" y="2705100"/>
            <a:ext cx="1243013" cy="900113"/>
          </a:xfrm>
          <a:prstGeom prst="straightConnector1">
            <a:avLst/>
          </a:prstGeom>
          <a:noFill/>
          <a:ln w="9360">
            <a:solidFill>
              <a:srgbClr val="9999FF"/>
            </a:solidFill>
            <a:round/>
            <a:headEnd/>
            <a:tailEnd type="triangle" w="med" len="med"/>
          </a:ln>
        </p:spPr>
      </p:cxnSp>
      <p:cxnSp>
        <p:nvCxnSpPr>
          <p:cNvPr id="9241" name="AutoShape 24"/>
          <p:cNvCxnSpPr>
            <a:cxnSpLocks noChangeShapeType="1"/>
            <a:stCxn id="9227" idx="1"/>
            <a:endCxn id="9221" idx="0"/>
          </p:cNvCxnSpPr>
          <p:nvPr/>
        </p:nvCxnSpPr>
        <p:spPr bwMode="auto">
          <a:xfrm flipH="1">
            <a:off x="6451600" y="4394200"/>
            <a:ext cx="581025" cy="354013"/>
          </a:xfrm>
          <a:prstGeom prst="straightConnector1">
            <a:avLst/>
          </a:prstGeom>
          <a:noFill/>
          <a:ln w="9360">
            <a:solidFill>
              <a:srgbClr val="33CC33"/>
            </a:solidFill>
            <a:round/>
            <a:headEnd/>
            <a:tailEnd type="triangle" w="med" len="med"/>
          </a:ln>
        </p:spPr>
      </p:cxnSp>
      <p:cxnSp>
        <p:nvCxnSpPr>
          <p:cNvPr id="9242" name="AutoShape 25"/>
          <p:cNvCxnSpPr>
            <a:cxnSpLocks noChangeShapeType="1"/>
            <a:stCxn id="9221" idx="1"/>
            <a:endCxn id="9232" idx="0"/>
          </p:cNvCxnSpPr>
          <p:nvPr/>
        </p:nvCxnSpPr>
        <p:spPr bwMode="auto">
          <a:xfrm flipH="1">
            <a:off x="5157788" y="4991100"/>
            <a:ext cx="709612" cy="214313"/>
          </a:xfrm>
          <a:prstGeom prst="straightConnector1">
            <a:avLst/>
          </a:prstGeom>
          <a:noFill/>
          <a:ln w="9360">
            <a:solidFill>
              <a:srgbClr val="33CC33"/>
            </a:solidFill>
            <a:round/>
            <a:headEnd/>
            <a:tailEnd type="triangle" w="med" len="med"/>
          </a:ln>
        </p:spPr>
      </p:cxnSp>
      <p:sp>
        <p:nvSpPr>
          <p:cNvPr id="9243" name="Oval 26"/>
          <p:cNvSpPr>
            <a:spLocks noChangeArrowheads="1"/>
          </p:cNvSpPr>
          <p:nvPr/>
        </p:nvSpPr>
        <p:spPr bwMode="auto">
          <a:xfrm>
            <a:off x="5105400" y="3962400"/>
            <a:ext cx="685800" cy="685800"/>
          </a:xfrm>
          <a:prstGeom prst="ellipse">
            <a:avLst/>
          </a:prstGeom>
          <a:solidFill>
            <a:srgbClr val="DDDDDD"/>
          </a:solidFill>
          <a:ln w="9360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9244" name="AutoShape 16"/>
          <p:cNvCxnSpPr>
            <a:cxnSpLocks noChangeShapeType="1"/>
          </p:cNvCxnSpPr>
          <p:nvPr/>
        </p:nvCxnSpPr>
        <p:spPr bwMode="auto">
          <a:xfrm>
            <a:off x="1446213" y="2217738"/>
            <a:ext cx="0" cy="0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</p:spPr>
      </p:cxnSp>
      <p:sp>
        <p:nvSpPr>
          <p:cNvPr id="29" name="Pentagon 28"/>
          <p:cNvSpPr/>
          <p:nvPr/>
        </p:nvSpPr>
        <p:spPr>
          <a:xfrm>
            <a:off x="1828800" y="1447800"/>
            <a:ext cx="457200" cy="228600"/>
          </a:xfrm>
          <a:prstGeom prst="homePlate">
            <a:avLst/>
          </a:prstGeom>
          <a:solidFill>
            <a:srgbClr val="99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0" name="Pentagon 29"/>
          <p:cNvSpPr/>
          <p:nvPr/>
        </p:nvSpPr>
        <p:spPr>
          <a:xfrm>
            <a:off x="152400" y="2590800"/>
            <a:ext cx="457200" cy="228600"/>
          </a:xfrm>
          <a:prstGeom prst="homePlat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1" name="Pentagon 30"/>
          <p:cNvSpPr/>
          <p:nvPr/>
        </p:nvSpPr>
        <p:spPr>
          <a:xfrm>
            <a:off x="914400" y="1905000"/>
            <a:ext cx="457200" cy="228600"/>
          </a:xfrm>
          <a:prstGeom prst="homePlat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9248" name="AutoShape 11"/>
          <p:cNvCxnSpPr>
            <a:cxnSpLocks noChangeShapeType="1"/>
          </p:cNvCxnSpPr>
          <p:nvPr/>
        </p:nvCxnSpPr>
        <p:spPr bwMode="auto">
          <a:xfrm rot="16200000" flipH="1">
            <a:off x="-104775" y="3248025"/>
            <a:ext cx="1852613" cy="995363"/>
          </a:xfrm>
          <a:prstGeom prst="straightConnector1">
            <a:avLst/>
          </a:prstGeom>
          <a:noFill/>
          <a:ln w="9360">
            <a:solidFill>
              <a:srgbClr val="33CC33"/>
            </a:solidFill>
            <a:round/>
            <a:headEnd/>
            <a:tailEnd type="triangle" w="med" len="med"/>
          </a:ln>
        </p:spPr>
      </p:cxnSp>
      <p:cxnSp>
        <p:nvCxnSpPr>
          <p:cNvPr id="9249" name="AutoShape 19"/>
          <p:cNvCxnSpPr>
            <a:cxnSpLocks noChangeShapeType="1"/>
          </p:cNvCxnSpPr>
          <p:nvPr/>
        </p:nvCxnSpPr>
        <p:spPr bwMode="auto">
          <a:xfrm rot="16200000" flipH="1">
            <a:off x="666750" y="2533650"/>
            <a:ext cx="1066800" cy="266700"/>
          </a:xfrm>
          <a:prstGeom prst="straightConnector1">
            <a:avLst/>
          </a:prstGeom>
          <a:noFill/>
          <a:ln w="9360">
            <a:solidFill>
              <a:srgbClr val="FF0000"/>
            </a:solidFill>
            <a:round/>
            <a:headEnd/>
            <a:tailEnd type="triangle" w="med" len="med"/>
          </a:ln>
        </p:spPr>
      </p:cxnSp>
      <p:cxnSp>
        <p:nvCxnSpPr>
          <p:cNvPr id="9250" name="AutoShape 22"/>
          <p:cNvCxnSpPr>
            <a:cxnSpLocks noChangeShapeType="1"/>
          </p:cNvCxnSpPr>
          <p:nvPr/>
        </p:nvCxnSpPr>
        <p:spPr bwMode="auto">
          <a:xfrm>
            <a:off x="2209800" y="1600200"/>
            <a:ext cx="2309813" cy="252413"/>
          </a:xfrm>
          <a:prstGeom prst="straightConnector1">
            <a:avLst/>
          </a:prstGeom>
          <a:noFill/>
          <a:ln w="9360">
            <a:solidFill>
              <a:srgbClr val="9999FF"/>
            </a:solidFill>
            <a:round/>
            <a:headEnd/>
            <a:tailEnd type="triangle" w="med" len="med"/>
          </a:ln>
        </p:spPr>
      </p:cxnSp>
      <p:sp>
        <p:nvSpPr>
          <p:cNvPr id="35" name="TextBox 34"/>
          <p:cNvSpPr txBox="1"/>
          <p:nvPr/>
        </p:nvSpPr>
        <p:spPr>
          <a:xfrm>
            <a:off x="1390650" y="6096000"/>
            <a:ext cx="6762750" cy="46196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/>
              <a:t>Consideration for potential additional destination</a:t>
            </a:r>
          </a:p>
        </p:txBody>
      </p:sp>
      <p:sp>
        <p:nvSpPr>
          <p:cNvPr id="43" name="Freeform 42"/>
          <p:cNvSpPr/>
          <p:nvPr/>
        </p:nvSpPr>
        <p:spPr>
          <a:xfrm>
            <a:off x="3041650" y="4306888"/>
            <a:ext cx="2114550" cy="1785937"/>
          </a:xfrm>
          <a:custGeom>
            <a:avLst/>
            <a:gdLst>
              <a:gd name="connsiteX0" fmla="*/ 0 w 2115879"/>
              <a:gd name="connsiteY0" fmla="*/ 1786270 h 1786270"/>
              <a:gd name="connsiteX1" fmla="*/ 2115879 w 2115879"/>
              <a:gd name="connsiteY1" fmla="*/ 0 h 1786270"/>
              <a:gd name="connsiteX2" fmla="*/ 425302 w 2115879"/>
              <a:gd name="connsiteY2" fmla="*/ 1786270 h 1786270"/>
              <a:gd name="connsiteX3" fmla="*/ 0 w 2115879"/>
              <a:gd name="connsiteY3" fmla="*/ 1786270 h 1786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15879" h="1786270">
                <a:moveTo>
                  <a:pt x="0" y="1786270"/>
                </a:moveTo>
                <a:lnTo>
                  <a:pt x="2115879" y="0"/>
                </a:lnTo>
                <a:lnTo>
                  <a:pt x="425302" y="1786270"/>
                </a:lnTo>
                <a:lnTo>
                  <a:pt x="0" y="1786270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 w="3175">
            <a:solidFill>
              <a:srgbClr val="4D4D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EB15C-19FE-422C-927B-A38C2CF3620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83851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Oval 2"/>
          <p:cNvSpPr>
            <a:spLocks noChangeArrowheads="1"/>
          </p:cNvSpPr>
          <p:nvPr/>
        </p:nvSpPr>
        <p:spPr bwMode="auto">
          <a:xfrm>
            <a:off x="152400" y="1447800"/>
            <a:ext cx="8839200" cy="5257800"/>
          </a:xfrm>
          <a:prstGeom prst="ellips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5388" cy="1298575"/>
          </a:xfrm>
        </p:spPr>
        <p:txBody>
          <a:bodyPr lIns="90000" tIns="46800" rIns="90000" bIns="46800" anchor="ctr">
            <a:normAutofit fontScale="90000"/>
          </a:bodyPr>
          <a:lstStyle/>
          <a:p>
            <a:pPr defTabSz="457200" eaLnBrk="1" hangingPunct="1">
              <a:lnSpc>
                <a:spcPct val="93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/>
              <a:t>Dynamic Vehicle Routing Problem</a:t>
            </a:r>
          </a:p>
        </p:txBody>
      </p:sp>
      <p:sp>
        <p:nvSpPr>
          <p:cNvPr id="10245" name="Oval 4"/>
          <p:cNvSpPr>
            <a:spLocks noChangeArrowheads="1"/>
          </p:cNvSpPr>
          <p:nvPr/>
        </p:nvSpPr>
        <p:spPr bwMode="auto">
          <a:xfrm>
            <a:off x="5867400" y="4648200"/>
            <a:ext cx="685800" cy="685800"/>
          </a:xfrm>
          <a:prstGeom prst="ellipse">
            <a:avLst/>
          </a:prstGeom>
          <a:solidFill>
            <a:srgbClr val="33CC3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46" name="Oval 5"/>
          <p:cNvSpPr>
            <a:spLocks noChangeArrowheads="1"/>
          </p:cNvSpPr>
          <p:nvPr/>
        </p:nvSpPr>
        <p:spPr bwMode="auto">
          <a:xfrm>
            <a:off x="3048000" y="4724400"/>
            <a:ext cx="685800" cy="685800"/>
          </a:xfrm>
          <a:prstGeom prst="ellipse">
            <a:avLst/>
          </a:prstGeom>
          <a:solidFill>
            <a:srgbClr val="FF0000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47" name="Oval 6"/>
          <p:cNvSpPr>
            <a:spLocks noChangeArrowheads="1"/>
          </p:cNvSpPr>
          <p:nvPr/>
        </p:nvSpPr>
        <p:spPr bwMode="auto">
          <a:xfrm>
            <a:off x="6172200" y="2362200"/>
            <a:ext cx="685800" cy="685800"/>
          </a:xfrm>
          <a:prstGeom prst="ellipse">
            <a:avLst/>
          </a:prstGeom>
          <a:solidFill>
            <a:srgbClr val="9999FF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48" name="Oval 7"/>
          <p:cNvSpPr>
            <a:spLocks noChangeArrowheads="1"/>
          </p:cNvSpPr>
          <p:nvPr/>
        </p:nvSpPr>
        <p:spPr bwMode="auto">
          <a:xfrm>
            <a:off x="2209800" y="2590800"/>
            <a:ext cx="685800" cy="685800"/>
          </a:xfrm>
          <a:prstGeom prst="ellipse">
            <a:avLst/>
          </a:prstGeom>
          <a:solidFill>
            <a:srgbClr val="FF0000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49" name="Oval 8"/>
          <p:cNvSpPr>
            <a:spLocks noChangeArrowheads="1"/>
          </p:cNvSpPr>
          <p:nvPr/>
        </p:nvSpPr>
        <p:spPr bwMode="auto">
          <a:xfrm>
            <a:off x="1219200" y="4572000"/>
            <a:ext cx="685800" cy="685800"/>
          </a:xfrm>
          <a:prstGeom prst="ellipse">
            <a:avLst/>
          </a:prstGeom>
          <a:solidFill>
            <a:srgbClr val="33CC3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0" name="Oval 9"/>
          <p:cNvSpPr>
            <a:spLocks noChangeArrowheads="1"/>
          </p:cNvSpPr>
          <p:nvPr/>
        </p:nvSpPr>
        <p:spPr bwMode="auto">
          <a:xfrm>
            <a:off x="3886200" y="2667000"/>
            <a:ext cx="685800" cy="685800"/>
          </a:xfrm>
          <a:prstGeom prst="ellipse">
            <a:avLst/>
          </a:prstGeom>
          <a:solidFill>
            <a:srgbClr val="33CC3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1" name="Oval 10"/>
          <p:cNvSpPr>
            <a:spLocks noChangeArrowheads="1"/>
          </p:cNvSpPr>
          <p:nvPr/>
        </p:nvSpPr>
        <p:spPr bwMode="auto">
          <a:xfrm>
            <a:off x="6934200" y="3810000"/>
            <a:ext cx="685800" cy="685800"/>
          </a:xfrm>
          <a:prstGeom prst="ellipse">
            <a:avLst/>
          </a:prstGeom>
          <a:solidFill>
            <a:srgbClr val="33CC3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0252" name="AutoShape 11"/>
          <p:cNvCxnSpPr>
            <a:cxnSpLocks noChangeShapeType="1"/>
            <a:stCxn id="10249" idx="0"/>
            <a:endCxn id="10250" idx="1"/>
          </p:cNvCxnSpPr>
          <p:nvPr/>
        </p:nvCxnSpPr>
        <p:spPr bwMode="auto">
          <a:xfrm flipV="1">
            <a:off x="1804988" y="3251200"/>
            <a:ext cx="2181225" cy="1419225"/>
          </a:xfrm>
          <a:prstGeom prst="straightConnector1">
            <a:avLst/>
          </a:prstGeom>
          <a:noFill/>
          <a:ln w="9360">
            <a:solidFill>
              <a:srgbClr val="33CC33"/>
            </a:solidFill>
            <a:round/>
            <a:headEnd/>
            <a:tailEnd type="triangle" w="med" len="med"/>
          </a:ln>
        </p:spPr>
      </p:cxnSp>
      <p:cxnSp>
        <p:nvCxnSpPr>
          <p:cNvPr id="10253" name="AutoShape 12"/>
          <p:cNvCxnSpPr>
            <a:cxnSpLocks noChangeShapeType="1"/>
            <a:stCxn id="10250" idx="3"/>
            <a:endCxn id="10251" idx="1"/>
          </p:cNvCxnSpPr>
          <p:nvPr/>
        </p:nvCxnSpPr>
        <p:spPr bwMode="auto">
          <a:xfrm>
            <a:off x="4572000" y="3009900"/>
            <a:ext cx="2362200" cy="1143000"/>
          </a:xfrm>
          <a:prstGeom prst="straightConnector1">
            <a:avLst/>
          </a:prstGeom>
          <a:noFill/>
          <a:ln w="9360">
            <a:solidFill>
              <a:srgbClr val="33CC33"/>
            </a:solidFill>
            <a:round/>
            <a:headEnd/>
            <a:tailEnd type="triangle" w="med" len="med"/>
          </a:ln>
        </p:spPr>
      </p:cxnSp>
      <p:sp>
        <p:nvSpPr>
          <p:cNvPr id="10254" name="Oval 13"/>
          <p:cNvSpPr>
            <a:spLocks noChangeArrowheads="1"/>
          </p:cNvSpPr>
          <p:nvPr/>
        </p:nvSpPr>
        <p:spPr bwMode="auto">
          <a:xfrm>
            <a:off x="990600" y="3200400"/>
            <a:ext cx="685800" cy="685800"/>
          </a:xfrm>
          <a:prstGeom prst="ellipse">
            <a:avLst/>
          </a:prstGeom>
          <a:solidFill>
            <a:srgbClr val="FF0000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5" name="Oval 14"/>
          <p:cNvSpPr>
            <a:spLocks noChangeArrowheads="1"/>
          </p:cNvSpPr>
          <p:nvPr/>
        </p:nvSpPr>
        <p:spPr bwMode="auto">
          <a:xfrm>
            <a:off x="4038600" y="3810000"/>
            <a:ext cx="685800" cy="685800"/>
          </a:xfrm>
          <a:prstGeom prst="ellipse">
            <a:avLst/>
          </a:prstGeom>
          <a:solidFill>
            <a:srgbClr val="FF0000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6" name="Oval 15"/>
          <p:cNvSpPr>
            <a:spLocks noChangeArrowheads="1"/>
          </p:cNvSpPr>
          <p:nvPr/>
        </p:nvSpPr>
        <p:spPr bwMode="auto">
          <a:xfrm>
            <a:off x="4572000" y="5105400"/>
            <a:ext cx="685800" cy="685800"/>
          </a:xfrm>
          <a:prstGeom prst="ellipse">
            <a:avLst/>
          </a:prstGeom>
          <a:solidFill>
            <a:srgbClr val="33CC3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7" name="Oval 16"/>
          <p:cNvSpPr>
            <a:spLocks noChangeArrowheads="1"/>
          </p:cNvSpPr>
          <p:nvPr/>
        </p:nvSpPr>
        <p:spPr bwMode="auto">
          <a:xfrm>
            <a:off x="4419600" y="1752600"/>
            <a:ext cx="685800" cy="685800"/>
          </a:xfrm>
          <a:prstGeom prst="ellipse">
            <a:avLst/>
          </a:prstGeom>
          <a:solidFill>
            <a:srgbClr val="9999FF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8" name="Oval 17"/>
          <p:cNvSpPr>
            <a:spLocks noChangeArrowheads="1"/>
          </p:cNvSpPr>
          <p:nvPr/>
        </p:nvSpPr>
        <p:spPr bwMode="auto">
          <a:xfrm>
            <a:off x="8001000" y="3505200"/>
            <a:ext cx="685800" cy="685800"/>
          </a:xfrm>
          <a:prstGeom prst="ellipse">
            <a:avLst/>
          </a:prstGeom>
          <a:solidFill>
            <a:srgbClr val="9999FF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0259" name="AutoShape 18"/>
          <p:cNvCxnSpPr>
            <a:cxnSpLocks noChangeShapeType="1"/>
            <a:stCxn id="10243" idx="1"/>
            <a:endCxn id="10243" idx="1"/>
          </p:cNvCxnSpPr>
          <p:nvPr/>
        </p:nvCxnSpPr>
        <p:spPr bwMode="auto">
          <a:xfrm>
            <a:off x="1446213" y="2217738"/>
            <a:ext cx="0" cy="0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10260" name="AutoShape 19"/>
          <p:cNvCxnSpPr>
            <a:cxnSpLocks noChangeShapeType="1"/>
            <a:stCxn id="10254" idx="3"/>
            <a:endCxn id="10246" idx="1"/>
          </p:cNvCxnSpPr>
          <p:nvPr/>
        </p:nvCxnSpPr>
        <p:spPr bwMode="auto">
          <a:xfrm>
            <a:off x="1576388" y="3786188"/>
            <a:ext cx="1471612" cy="1282700"/>
          </a:xfrm>
          <a:prstGeom prst="straightConnector1">
            <a:avLst/>
          </a:prstGeom>
          <a:noFill/>
          <a:ln w="9360">
            <a:solidFill>
              <a:srgbClr val="FF0000"/>
            </a:solidFill>
            <a:round/>
            <a:headEnd/>
            <a:tailEnd type="triangle" w="med" len="med"/>
          </a:ln>
        </p:spPr>
      </p:cxnSp>
      <p:cxnSp>
        <p:nvCxnSpPr>
          <p:cNvPr id="10261" name="AutoShape 20"/>
          <p:cNvCxnSpPr>
            <a:cxnSpLocks noChangeShapeType="1"/>
            <a:stCxn id="10246" idx="0"/>
            <a:endCxn id="10255" idx="1"/>
          </p:cNvCxnSpPr>
          <p:nvPr/>
        </p:nvCxnSpPr>
        <p:spPr bwMode="auto">
          <a:xfrm flipV="1">
            <a:off x="3633788" y="4394200"/>
            <a:ext cx="504825" cy="428625"/>
          </a:xfrm>
          <a:prstGeom prst="straightConnector1">
            <a:avLst/>
          </a:prstGeom>
          <a:noFill/>
          <a:ln w="9360">
            <a:solidFill>
              <a:srgbClr val="FF0000"/>
            </a:solidFill>
            <a:round/>
            <a:headEnd/>
            <a:tailEnd type="triangle" w="med" len="med"/>
          </a:ln>
        </p:spPr>
      </p:cxnSp>
      <p:cxnSp>
        <p:nvCxnSpPr>
          <p:cNvPr id="10262" name="AutoShape 21"/>
          <p:cNvCxnSpPr>
            <a:cxnSpLocks noChangeShapeType="1"/>
            <a:stCxn id="10255" idx="1"/>
            <a:endCxn id="10248" idx="3"/>
          </p:cNvCxnSpPr>
          <p:nvPr/>
        </p:nvCxnSpPr>
        <p:spPr bwMode="auto">
          <a:xfrm flipH="1" flipV="1">
            <a:off x="2794000" y="3176588"/>
            <a:ext cx="1343025" cy="733425"/>
          </a:xfrm>
          <a:prstGeom prst="straightConnector1">
            <a:avLst/>
          </a:prstGeom>
          <a:noFill/>
          <a:ln w="9360">
            <a:solidFill>
              <a:srgbClr val="FF0000"/>
            </a:solidFill>
            <a:round/>
            <a:headEnd/>
            <a:tailEnd type="triangle" w="med" len="med"/>
          </a:ln>
        </p:spPr>
      </p:cxnSp>
      <p:cxnSp>
        <p:nvCxnSpPr>
          <p:cNvPr id="10263" name="AutoShape 22"/>
          <p:cNvCxnSpPr>
            <a:cxnSpLocks noChangeShapeType="1"/>
            <a:stCxn id="10257" idx="3"/>
            <a:endCxn id="10247" idx="1"/>
          </p:cNvCxnSpPr>
          <p:nvPr/>
        </p:nvCxnSpPr>
        <p:spPr bwMode="auto">
          <a:xfrm>
            <a:off x="5105400" y="2095500"/>
            <a:ext cx="1166813" cy="366713"/>
          </a:xfrm>
          <a:prstGeom prst="straightConnector1">
            <a:avLst/>
          </a:prstGeom>
          <a:noFill/>
          <a:ln w="9360">
            <a:solidFill>
              <a:srgbClr val="9999FF"/>
            </a:solidFill>
            <a:round/>
            <a:headEnd/>
            <a:tailEnd type="triangle" w="med" len="med"/>
          </a:ln>
        </p:spPr>
      </p:cxnSp>
      <p:cxnSp>
        <p:nvCxnSpPr>
          <p:cNvPr id="10264" name="AutoShape 23"/>
          <p:cNvCxnSpPr>
            <a:cxnSpLocks noChangeShapeType="1"/>
            <a:stCxn id="10247" idx="3"/>
            <a:endCxn id="10258" idx="1"/>
          </p:cNvCxnSpPr>
          <p:nvPr/>
        </p:nvCxnSpPr>
        <p:spPr bwMode="auto">
          <a:xfrm>
            <a:off x="6858000" y="2705100"/>
            <a:ext cx="1243013" cy="900113"/>
          </a:xfrm>
          <a:prstGeom prst="straightConnector1">
            <a:avLst/>
          </a:prstGeom>
          <a:noFill/>
          <a:ln w="9360">
            <a:solidFill>
              <a:srgbClr val="9999FF"/>
            </a:solidFill>
            <a:round/>
            <a:headEnd/>
            <a:tailEnd type="triangle" w="med" len="med"/>
          </a:ln>
        </p:spPr>
      </p:cxnSp>
      <p:cxnSp>
        <p:nvCxnSpPr>
          <p:cNvPr id="10265" name="AutoShape 24"/>
          <p:cNvCxnSpPr>
            <a:cxnSpLocks noChangeShapeType="1"/>
            <a:stCxn id="10251" idx="1"/>
            <a:endCxn id="10245" idx="0"/>
          </p:cNvCxnSpPr>
          <p:nvPr/>
        </p:nvCxnSpPr>
        <p:spPr bwMode="auto">
          <a:xfrm flipH="1">
            <a:off x="6451600" y="4394200"/>
            <a:ext cx="581025" cy="354013"/>
          </a:xfrm>
          <a:prstGeom prst="straightConnector1">
            <a:avLst/>
          </a:prstGeom>
          <a:noFill/>
          <a:ln w="9360">
            <a:solidFill>
              <a:srgbClr val="33CC33"/>
            </a:solidFill>
            <a:round/>
            <a:headEnd/>
            <a:tailEnd type="triangle" w="med" len="med"/>
          </a:ln>
        </p:spPr>
      </p:cxnSp>
      <p:cxnSp>
        <p:nvCxnSpPr>
          <p:cNvPr id="10266" name="AutoShape 25"/>
          <p:cNvCxnSpPr>
            <a:cxnSpLocks noChangeShapeType="1"/>
            <a:stCxn id="10245" idx="1"/>
            <a:endCxn id="10256" idx="0"/>
          </p:cNvCxnSpPr>
          <p:nvPr/>
        </p:nvCxnSpPr>
        <p:spPr bwMode="auto">
          <a:xfrm flipH="1">
            <a:off x="5157788" y="4991100"/>
            <a:ext cx="709612" cy="214313"/>
          </a:xfrm>
          <a:prstGeom prst="straightConnector1">
            <a:avLst/>
          </a:prstGeom>
          <a:noFill/>
          <a:ln w="9360">
            <a:solidFill>
              <a:srgbClr val="33CC33"/>
            </a:solidFill>
            <a:round/>
            <a:headEnd/>
            <a:tailEnd type="triangle" w="med" len="med"/>
          </a:ln>
        </p:spPr>
      </p:cxnSp>
      <p:sp>
        <p:nvSpPr>
          <p:cNvPr id="10267" name="Oval 26"/>
          <p:cNvSpPr>
            <a:spLocks noChangeArrowheads="1"/>
          </p:cNvSpPr>
          <p:nvPr/>
        </p:nvSpPr>
        <p:spPr bwMode="auto">
          <a:xfrm>
            <a:off x="5105400" y="3962400"/>
            <a:ext cx="685800" cy="685800"/>
          </a:xfrm>
          <a:prstGeom prst="ellipse">
            <a:avLst/>
          </a:prstGeom>
          <a:solidFill>
            <a:srgbClr val="DDDDDD"/>
          </a:solidFill>
          <a:ln w="9360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0268" name="AutoShape 27"/>
          <p:cNvCxnSpPr>
            <a:cxnSpLocks noChangeShapeType="1"/>
            <a:stCxn id="10246" idx="3"/>
            <a:endCxn id="10267" idx="1"/>
          </p:cNvCxnSpPr>
          <p:nvPr/>
        </p:nvCxnSpPr>
        <p:spPr bwMode="auto">
          <a:xfrm flipV="1">
            <a:off x="3733800" y="4548188"/>
            <a:ext cx="1471613" cy="519112"/>
          </a:xfrm>
          <a:prstGeom prst="straightConnector1">
            <a:avLst/>
          </a:prstGeom>
          <a:noFill/>
          <a:ln w="9360">
            <a:solidFill>
              <a:srgbClr val="FF0000"/>
            </a:solidFill>
            <a:prstDash val="dash"/>
            <a:round/>
            <a:headEnd/>
            <a:tailEnd type="triangle" w="med" len="med"/>
          </a:ln>
        </p:spPr>
      </p:cxnSp>
      <p:cxnSp>
        <p:nvCxnSpPr>
          <p:cNvPr id="10269" name="AutoShape 28"/>
          <p:cNvCxnSpPr>
            <a:cxnSpLocks noChangeShapeType="1"/>
            <a:stCxn id="10267" idx="1"/>
            <a:endCxn id="10255" idx="3"/>
          </p:cNvCxnSpPr>
          <p:nvPr/>
        </p:nvCxnSpPr>
        <p:spPr bwMode="auto">
          <a:xfrm flipH="1">
            <a:off x="4724400" y="4062413"/>
            <a:ext cx="481013" cy="90487"/>
          </a:xfrm>
          <a:prstGeom prst="straightConnector1">
            <a:avLst/>
          </a:prstGeom>
          <a:noFill/>
          <a:ln w="9360">
            <a:solidFill>
              <a:srgbClr val="FF0000"/>
            </a:solidFill>
            <a:prstDash val="dash"/>
            <a:round/>
            <a:headEnd/>
            <a:tailEnd type="triangle" w="med" len="med"/>
          </a:ln>
        </p:spPr>
      </p:cxnSp>
      <p:cxnSp>
        <p:nvCxnSpPr>
          <p:cNvPr id="10270" name="AutoShape 29"/>
          <p:cNvCxnSpPr>
            <a:cxnSpLocks noChangeShapeType="1"/>
            <a:stCxn id="10249" idx="0"/>
            <a:endCxn id="10248" idx="2"/>
          </p:cNvCxnSpPr>
          <p:nvPr/>
        </p:nvCxnSpPr>
        <p:spPr bwMode="auto">
          <a:xfrm flipV="1">
            <a:off x="1804988" y="3276600"/>
            <a:ext cx="747712" cy="1395413"/>
          </a:xfrm>
          <a:prstGeom prst="straightConnector1">
            <a:avLst/>
          </a:prstGeom>
          <a:noFill/>
          <a:ln w="9360">
            <a:solidFill>
              <a:srgbClr val="33CC33"/>
            </a:solidFill>
            <a:prstDash val="dash"/>
            <a:round/>
            <a:headEnd/>
            <a:tailEnd type="triangle" w="med" len="med"/>
          </a:ln>
        </p:spPr>
      </p:cxnSp>
      <p:cxnSp>
        <p:nvCxnSpPr>
          <p:cNvPr id="10271" name="AutoShape 30"/>
          <p:cNvCxnSpPr>
            <a:cxnSpLocks noChangeShapeType="1"/>
            <a:stCxn id="10248" idx="3"/>
            <a:endCxn id="10250" idx="1"/>
          </p:cNvCxnSpPr>
          <p:nvPr/>
        </p:nvCxnSpPr>
        <p:spPr bwMode="auto">
          <a:xfrm>
            <a:off x="2895600" y="2933700"/>
            <a:ext cx="990600" cy="76200"/>
          </a:xfrm>
          <a:prstGeom prst="straightConnector1">
            <a:avLst/>
          </a:prstGeom>
          <a:noFill/>
          <a:ln w="9360">
            <a:solidFill>
              <a:srgbClr val="33CC33"/>
            </a:solidFill>
            <a:prstDash val="dash"/>
            <a:round/>
            <a:headEnd/>
            <a:tailEnd type="triangle" w="med" len="med"/>
          </a:ln>
        </p:spPr>
      </p:cxnSp>
      <p:sp>
        <p:nvSpPr>
          <p:cNvPr id="10272" name="Text Box 31"/>
          <p:cNvSpPr txBox="1">
            <a:spLocks noChangeArrowheads="1"/>
          </p:cNvSpPr>
          <p:nvPr/>
        </p:nvSpPr>
        <p:spPr bwMode="auto">
          <a:xfrm>
            <a:off x="2667000" y="3810000"/>
            <a:ext cx="336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X</a:t>
            </a:r>
          </a:p>
        </p:txBody>
      </p:sp>
      <p:sp>
        <p:nvSpPr>
          <p:cNvPr id="10273" name="Text Box 32"/>
          <p:cNvSpPr txBox="1">
            <a:spLocks noChangeArrowheads="1"/>
          </p:cNvSpPr>
          <p:nvPr/>
        </p:nvSpPr>
        <p:spPr bwMode="auto">
          <a:xfrm>
            <a:off x="3702050" y="4433888"/>
            <a:ext cx="336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X</a:t>
            </a:r>
          </a:p>
        </p:txBody>
      </p:sp>
      <p:sp>
        <p:nvSpPr>
          <p:cNvPr id="10274" name="Text Box 33"/>
          <p:cNvSpPr txBox="1">
            <a:spLocks noChangeArrowheads="1"/>
          </p:cNvSpPr>
          <p:nvPr/>
        </p:nvSpPr>
        <p:spPr bwMode="auto">
          <a:xfrm>
            <a:off x="3581400" y="3505200"/>
            <a:ext cx="336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X</a:t>
            </a:r>
          </a:p>
        </p:txBody>
      </p:sp>
      <p:cxnSp>
        <p:nvCxnSpPr>
          <p:cNvPr id="10275" name="AutoShape 16"/>
          <p:cNvCxnSpPr>
            <a:cxnSpLocks noChangeShapeType="1"/>
          </p:cNvCxnSpPr>
          <p:nvPr/>
        </p:nvCxnSpPr>
        <p:spPr bwMode="auto">
          <a:xfrm>
            <a:off x="1446213" y="2217738"/>
            <a:ext cx="0" cy="0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</p:spPr>
      </p:cxnSp>
      <p:sp>
        <p:nvSpPr>
          <p:cNvPr id="36" name="Pentagon 35"/>
          <p:cNvSpPr/>
          <p:nvPr/>
        </p:nvSpPr>
        <p:spPr>
          <a:xfrm>
            <a:off x="1828800" y="1447800"/>
            <a:ext cx="457200" cy="228600"/>
          </a:xfrm>
          <a:prstGeom prst="homePlate">
            <a:avLst/>
          </a:prstGeom>
          <a:solidFill>
            <a:srgbClr val="99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7" name="Pentagon 36"/>
          <p:cNvSpPr/>
          <p:nvPr/>
        </p:nvSpPr>
        <p:spPr>
          <a:xfrm>
            <a:off x="152400" y="2590800"/>
            <a:ext cx="457200" cy="228600"/>
          </a:xfrm>
          <a:prstGeom prst="homePlat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8" name="Pentagon 37"/>
          <p:cNvSpPr/>
          <p:nvPr/>
        </p:nvSpPr>
        <p:spPr>
          <a:xfrm>
            <a:off x="914400" y="1905000"/>
            <a:ext cx="457200" cy="228600"/>
          </a:xfrm>
          <a:prstGeom prst="homePlat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10279" name="AutoShape 11"/>
          <p:cNvCxnSpPr>
            <a:cxnSpLocks noChangeShapeType="1"/>
          </p:cNvCxnSpPr>
          <p:nvPr/>
        </p:nvCxnSpPr>
        <p:spPr bwMode="auto">
          <a:xfrm rot="16200000" flipH="1">
            <a:off x="-104775" y="3248025"/>
            <a:ext cx="1852613" cy="995363"/>
          </a:xfrm>
          <a:prstGeom prst="straightConnector1">
            <a:avLst/>
          </a:prstGeom>
          <a:noFill/>
          <a:ln w="9360">
            <a:solidFill>
              <a:srgbClr val="33CC33"/>
            </a:solidFill>
            <a:round/>
            <a:headEnd/>
            <a:tailEnd type="triangle" w="med" len="med"/>
          </a:ln>
        </p:spPr>
      </p:cxnSp>
      <p:cxnSp>
        <p:nvCxnSpPr>
          <p:cNvPr id="10280" name="AutoShape 19"/>
          <p:cNvCxnSpPr>
            <a:cxnSpLocks noChangeShapeType="1"/>
          </p:cNvCxnSpPr>
          <p:nvPr/>
        </p:nvCxnSpPr>
        <p:spPr bwMode="auto">
          <a:xfrm rot="16200000" flipH="1">
            <a:off x="666750" y="2533650"/>
            <a:ext cx="1066800" cy="266700"/>
          </a:xfrm>
          <a:prstGeom prst="straightConnector1">
            <a:avLst/>
          </a:prstGeom>
          <a:noFill/>
          <a:ln w="9360">
            <a:solidFill>
              <a:srgbClr val="FF0000"/>
            </a:solidFill>
            <a:round/>
            <a:headEnd/>
            <a:tailEnd type="triangle" w="med" len="med"/>
          </a:ln>
        </p:spPr>
      </p:cxnSp>
      <p:cxnSp>
        <p:nvCxnSpPr>
          <p:cNvPr id="10281" name="AutoShape 22"/>
          <p:cNvCxnSpPr>
            <a:cxnSpLocks noChangeShapeType="1"/>
          </p:cNvCxnSpPr>
          <p:nvPr/>
        </p:nvCxnSpPr>
        <p:spPr bwMode="auto">
          <a:xfrm>
            <a:off x="2209800" y="1600200"/>
            <a:ext cx="2309813" cy="252413"/>
          </a:xfrm>
          <a:prstGeom prst="straightConnector1">
            <a:avLst/>
          </a:prstGeom>
          <a:noFill/>
          <a:ln w="9360">
            <a:solidFill>
              <a:srgbClr val="9999FF"/>
            </a:solidFill>
            <a:round/>
            <a:headEnd/>
            <a:tailEnd type="triangle" w="med" len="med"/>
          </a:ln>
        </p:spPr>
      </p:cxnSp>
      <p:sp>
        <p:nvSpPr>
          <p:cNvPr id="42" name="TextBox 41"/>
          <p:cNvSpPr txBox="1"/>
          <p:nvPr/>
        </p:nvSpPr>
        <p:spPr>
          <a:xfrm>
            <a:off x="1524000" y="6096000"/>
            <a:ext cx="6472238" cy="46196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/>
              <a:t>Contingency solution for additional destination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EB15C-19FE-422C-927B-A38C2CF3620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65381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Oval 2"/>
          <p:cNvSpPr>
            <a:spLocks noChangeArrowheads="1"/>
          </p:cNvSpPr>
          <p:nvPr/>
        </p:nvSpPr>
        <p:spPr bwMode="auto">
          <a:xfrm>
            <a:off x="152400" y="1447800"/>
            <a:ext cx="8839200" cy="5257800"/>
          </a:xfrm>
          <a:prstGeom prst="ellips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5388" cy="1298575"/>
          </a:xfrm>
        </p:spPr>
        <p:txBody>
          <a:bodyPr lIns="90000" tIns="46800" rIns="90000" bIns="46800" anchor="ctr">
            <a:normAutofit fontScale="90000"/>
          </a:bodyPr>
          <a:lstStyle/>
          <a:p>
            <a:pPr defTabSz="457200" eaLnBrk="1" hangingPunct="1">
              <a:lnSpc>
                <a:spcPct val="93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/>
              <a:t>Dynamic Vehicle Routing Problem</a:t>
            </a:r>
          </a:p>
        </p:txBody>
      </p:sp>
      <p:sp>
        <p:nvSpPr>
          <p:cNvPr id="11269" name="Oval 4"/>
          <p:cNvSpPr>
            <a:spLocks noChangeArrowheads="1"/>
          </p:cNvSpPr>
          <p:nvPr/>
        </p:nvSpPr>
        <p:spPr bwMode="auto">
          <a:xfrm>
            <a:off x="5867400" y="4648200"/>
            <a:ext cx="685800" cy="685800"/>
          </a:xfrm>
          <a:prstGeom prst="ellipse">
            <a:avLst/>
          </a:prstGeom>
          <a:solidFill>
            <a:srgbClr val="33CC3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0" name="Oval 5"/>
          <p:cNvSpPr>
            <a:spLocks noChangeArrowheads="1"/>
          </p:cNvSpPr>
          <p:nvPr/>
        </p:nvSpPr>
        <p:spPr bwMode="auto">
          <a:xfrm>
            <a:off x="3048000" y="4724400"/>
            <a:ext cx="685800" cy="685800"/>
          </a:xfrm>
          <a:prstGeom prst="ellipse">
            <a:avLst/>
          </a:prstGeom>
          <a:solidFill>
            <a:srgbClr val="FF0000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1" name="Oval 6"/>
          <p:cNvSpPr>
            <a:spLocks noChangeArrowheads="1"/>
          </p:cNvSpPr>
          <p:nvPr/>
        </p:nvSpPr>
        <p:spPr bwMode="auto">
          <a:xfrm>
            <a:off x="6172200" y="2362200"/>
            <a:ext cx="685800" cy="685800"/>
          </a:xfrm>
          <a:prstGeom prst="ellipse">
            <a:avLst/>
          </a:prstGeom>
          <a:solidFill>
            <a:srgbClr val="9999FF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2" name="Oval 7"/>
          <p:cNvSpPr>
            <a:spLocks noChangeArrowheads="1"/>
          </p:cNvSpPr>
          <p:nvPr/>
        </p:nvSpPr>
        <p:spPr bwMode="auto">
          <a:xfrm>
            <a:off x="2209800" y="2590800"/>
            <a:ext cx="685800" cy="685800"/>
          </a:xfrm>
          <a:prstGeom prst="ellipse">
            <a:avLst/>
          </a:prstGeom>
          <a:solidFill>
            <a:srgbClr val="33CC3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3" name="Oval 8"/>
          <p:cNvSpPr>
            <a:spLocks noChangeArrowheads="1"/>
          </p:cNvSpPr>
          <p:nvPr/>
        </p:nvSpPr>
        <p:spPr bwMode="auto">
          <a:xfrm>
            <a:off x="1219200" y="4572000"/>
            <a:ext cx="685800" cy="685800"/>
          </a:xfrm>
          <a:prstGeom prst="ellipse">
            <a:avLst/>
          </a:prstGeom>
          <a:solidFill>
            <a:srgbClr val="33CC3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4" name="Oval 9"/>
          <p:cNvSpPr>
            <a:spLocks noChangeArrowheads="1"/>
          </p:cNvSpPr>
          <p:nvPr/>
        </p:nvSpPr>
        <p:spPr bwMode="auto">
          <a:xfrm>
            <a:off x="3886200" y="2667000"/>
            <a:ext cx="685800" cy="685800"/>
          </a:xfrm>
          <a:prstGeom prst="ellipse">
            <a:avLst/>
          </a:prstGeom>
          <a:solidFill>
            <a:srgbClr val="33CC3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5" name="Oval 10"/>
          <p:cNvSpPr>
            <a:spLocks noChangeArrowheads="1"/>
          </p:cNvSpPr>
          <p:nvPr/>
        </p:nvSpPr>
        <p:spPr bwMode="auto">
          <a:xfrm>
            <a:off x="6934200" y="3810000"/>
            <a:ext cx="685800" cy="685800"/>
          </a:xfrm>
          <a:prstGeom prst="ellipse">
            <a:avLst/>
          </a:prstGeom>
          <a:solidFill>
            <a:srgbClr val="33CC3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1276" name="AutoShape 11"/>
          <p:cNvCxnSpPr>
            <a:cxnSpLocks noChangeShapeType="1"/>
            <a:stCxn id="11274" idx="3"/>
            <a:endCxn id="11275" idx="1"/>
          </p:cNvCxnSpPr>
          <p:nvPr/>
        </p:nvCxnSpPr>
        <p:spPr bwMode="auto">
          <a:xfrm>
            <a:off x="4572000" y="3009900"/>
            <a:ext cx="2362200" cy="1143000"/>
          </a:xfrm>
          <a:prstGeom prst="straightConnector1">
            <a:avLst/>
          </a:prstGeom>
          <a:noFill/>
          <a:ln w="9360">
            <a:solidFill>
              <a:srgbClr val="33CC33"/>
            </a:solidFill>
            <a:round/>
            <a:headEnd/>
            <a:tailEnd type="triangle" w="med" len="med"/>
          </a:ln>
        </p:spPr>
      </p:cxnSp>
      <p:sp>
        <p:nvSpPr>
          <p:cNvPr id="11277" name="Oval 12"/>
          <p:cNvSpPr>
            <a:spLocks noChangeArrowheads="1"/>
          </p:cNvSpPr>
          <p:nvPr/>
        </p:nvSpPr>
        <p:spPr bwMode="auto">
          <a:xfrm>
            <a:off x="990600" y="3200400"/>
            <a:ext cx="685800" cy="685800"/>
          </a:xfrm>
          <a:prstGeom prst="ellipse">
            <a:avLst/>
          </a:prstGeom>
          <a:solidFill>
            <a:srgbClr val="FF0000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8" name="Oval 13"/>
          <p:cNvSpPr>
            <a:spLocks noChangeArrowheads="1"/>
          </p:cNvSpPr>
          <p:nvPr/>
        </p:nvSpPr>
        <p:spPr bwMode="auto">
          <a:xfrm>
            <a:off x="4038600" y="3810000"/>
            <a:ext cx="685800" cy="685800"/>
          </a:xfrm>
          <a:prstGeom prst="ellipse">
            <a:avLst/>
          </a:prstGeom>
          <a:solidFill>
            <a:srgbClr val="FF0000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9" name="Oval 14"/>
          <p:cNvSpPr>
            <a:spLocks noChangeArrowheads="1"/>
          </p:cNvSpPr>
          <p:nvPr/>
        </p:nvSpPr>
        <p:spPr bwMode="auto">
          <a:xfrm>
            <a:off x="4572000" y="5105400"/>
            <a:ext cx="685800" cy="685800"/>
          </a:xfrm>
          <a:prstGeom prst="ellipse">
            <a:avLst/>
          </a:prstGeom>
          <a:solidFill>
            <a:srgbClr val="33CC3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80" name="Oval 15"/>
          <p:cNvSpPr>
            <a:spLocks noChangeArrowheads="1"/>
          </p:cNvSpPr>
          <p:nvPr/>
        </p:nvSpPr>
        <p:spPr bwMode="auto">
          <a:xfrm>
            <a:off x="4419600" y="1752600"/>
            <a:ext cx="685800" cy="685800"/>
          </a:xfrm>
          <a:prstGeom prst="ellipse">
            <a:avLst/>
          </a:prstGeom>
          <a:solidFill>
            <a:srgbClr val="9999FF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81" name="Oval 16"/>
          <p:cNvSpPr>
            <a:spLocks noChangeArrowheads="1"/>
          </p:cNvSpPr>
          <p:nvPr/>
        </p:nvSpPr>
        <p:spPr bwMode="auto">
          <a:xfrm>
            <a:off x="8001000" y="3505200"/>
            <a:ext cx="685800" cy="685800"/>
          </a:xfrm>
          <a:prstGeom prst="ellipse">
            <a:avLst/>
          </a:prstGeom>
          <a:solidFill>
            <a:srgbClr val="9999FF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1282" name="AutoShape 17"/>
          <p:cNvCxnSpPr>
            <a:cxnSpLocks noChangeShapeType="1"/>
            <a:stCxn id="11267" idx="1"/>
            <a:endCxn id="11267" idx="1"/>
          </p:cNvCxnSpPr>
          <p:nvPr/>
        </p:nvCxnSpPr>
        <p:spPr bwMode="auto">
          <a:xfrm>
            <a:off x="1446213" y="2217738"/>
            <a:ext cx="0" cy="0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11283" name="AutoShape 18"/>
          <p:cNvCxnSpPr>
            <a:cxnSpLocks noChangeShapeType="1"/>
            <a:stCxn id="11277" idx="3"/>
            <a:endCxn id="11270" idx="1"/>
          </p:cNvCxnSpPr>
          <p:nvPr/>
        </p:nvCxnSpPr>
        <p:spPr bwMode="auto">
          <a:xfrm>
            <a:off x="1576388" y="3786188"/>
            <a:ext cx="1471612" cy="1282700"/>
          </a:xfrm>
          <a:prstGeom prst="straightConnector1">
            <a:avLst/>
          </a:prstGeom>
          <a:noFill/>
          <a:ln w="9360">
            <a:solidFill>
              <a:srgbClr val="FF0000"/>
            </a:solidFill>
            <a:round/>
            <a:headEnd/>
            <a:tailEnd type="triangle" w="med" len="med"/>
          </a:ln>
        </p:spPr>
      </p:cxnSp>
      <p:cxnSp>
        <p:nvCxnSpPr>
          <p:cNvPr id="11284" name="AutoShape 19"/>
          <p:cNvCxnSpPr>
            <a:cxnSpLocks noChangeShapeType="1"/>
            <a:stCxn id="11280" idx="3"/>
            <a:endCxn id="11271" idx="1"/>
          </p:cNvCxnSpPr>
          <p:nvPr/>
        </p:nvCxnSpPr>
        <p:spPr bwMode="auto">
          <a:xfrm>
            <a:off x="5105400" y="2095500"/>
            <a:ext cx="1166813" cy="366713"/>
          </a:xfrm>
          <a:prstGeom prst="straightConnector1">
            <a:avLst/>
          </a:prstGeom>
          <a:noFill/>
          <a:ln w="9360">
            <a:solidFill>
              <a:srgbClr val="9999FF"/>
            </a:solidFill>
            <a:round/>
            <a:headEnd/>
            <a:tailEnd type="triangle" w="med" len="med"/>
          </a:ln>
        </p:spPr>
      </p:cxnSp>
      <p:cxnSp>
        <p:nvCxnSpPr>
          <p:cNvPr id="11285" name="AutoShape 20"/>
          <p:cNvCxnSpPr>
            <a:cxnSpLocks noChangeShapeType="1"/>
            <a:stCxn id="11271" idx="3"/>
            <a:endCxn id="11281" idx="1"/>
          </p:cNvCxnSpPr>
          <p:nvPr/>
        </p:nvCxnSpPr>
        <p:spPr bwMode="auto">
          <a:xfrm>
            <a:off x="6858000" y="2705100"/>
            <a:ext cx="1243013" cy="900113"/>
          </a:xfrm>
          <a:prstGeom prst="straightConnector1">
            <a:avLst/>
          </a:prstGeom>
          <a:noFill/>
          <a:ln w="9360">
            <a:solidFill>
              <a:srgbClr val="9999FF"/>
            </a:solidFill>
            <a:round/>
            <a:headEnd/>
            <a:tailEnd type="triangle" w="med" len="med"/>
          </a:ln>
        </p:spPr>
      </p:cxnSp>
      <p:cxnSp>
        <p:nvCxnSpPr>
          <p:cNvPr id="11286" name="AutoShape 21"/>
          <p:cNvCxnSpPr>
            <a:cxnSpLocks noChangeShapeType="1"/>
            <a:stCxn id="11275" idx="1"/>
            <a:endCxn id="11269" idx="0"/>
          </p:cNvCxnSpPr>
          <p:nvPr/>
        </p:nvCxnSpPr>
        <p:spPr bwMode="auto">
          <a:xfrm flipH="1">
            <a:off x="6451600" y="4394200"/>
            <a:ext cx="581025" cy="354013"/>
          </a:xfrm>
          <a:prstGeom prst="straightConnector1">
            <a:avLst/>
          </a:prstGeom>
          <a:noFill/>
          <a:ln w="9360">
            <a:solidFill>
              <a:srgbClr val="33CC33"/>
            </a:solidFill>
            <a:round/>
            <a:headEnd/>
            <a:tailEnd type="triangle" w="med" len="med"/>
          </a:ln>
        </p:spPr>
      </p:cxnSp>
      <p:cxnSp>
        <p:nvCxnSpPr>
          <p:cNvPr id="11287" name="AutoShape 22"/>
          <p:cNvCxnSpPr>
            <a:cxnSpLocks noChangeShapeType="1"/>
            <a:stCxn id="11269" idx="1"/>
            <a:endCxn id="11279" idx="0"/>
          </p:cNvCxnSpPr>
          <p:nvPr/>
        </p:nvCxnSpPr>
        <p:spPr bwMode="auto">
          <a:xfrm flipH="1">
            <a:off x="5157788" y="4991100"/>
            <a:ext cx="709612" cy="214313"/>
          </a:xfrm>
          <a:prstGeom prst="straightConnector1">
            <a:avLst/>
          </a:prstGeom>
          <a:noFill/>
          <a:ln w="9360">
            <a:solidFill>
              <a:srgbClr val="33CC33"/>
            </a:solidFill>
            <a:round/>
            <a:headEnd/>
            <a:tailEnd type="triangle" w="med" len="med"/>
          </a:ln>
        </p:spPr>
      </p:cxnSp>
      <p:sp>
        <p:nvSpPr>
          <p:cNvPr id="11288" name="Oval 23"/>
          <p:cNvSpPr>
            <a:spLocks noChangeArrowheads="1"/>
          </p:cNvSpPr>
          <p:nvPr/>
        </p:nvSpPr>
        <p:spPr bwMode="auto">
          <a:xfrm>
            <a:off x="5105400" y="3962400"/>
            <a:ext cx="685800" cy="685800"/>
          </a:xfrm>
          <a:prstGeom prst="ellipse">
            <a:avLst/>
          </a:prstGeom>
          <a:solidFill>
            <a:srgbClr val="FF0000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1289" name="AutoShape 24"/>
          <p:cNvCxnSpPr>
            <a:cxnSpLocks noChangeShapeType="1"/>
            <a:stCxn id="11270" idx="3"/>
            <a:endCxn id="11288" idx="1"/>
          </p:cNvCxnSpPr>
          <p:nvPr/>
        </p:nvCxnSpPr>
        <p:spPr bwMode="auto">
          <a:xfrm flipV="1">
            <a:off x="3733800" y="4548188"/>
            <a:ext cx="1471613" cy="519112"/>
          </a:xfrm>
          <a:prstGeom prst="straightConnector1">
            <a:avLst/>
          </a:prstGeom>
          <a:noFill/>
          <a:ln w="9360">
            <a:solidFill>
              <a:srgbClr val="FF0000"/>
            </a:solidFill>
            <a:round/>
            <a:headEnd/>
            <a:tailEnd type="triangle" w="med" len="med"/>
          </a:ln>
        </p:spPr>
      </p:cxnSp>
      <p:cxnSp>
        <p:nvCxnSpPr>
          <p:cNvPr id="11290" name="AutoShape 25"/>
          <p:cNvCxnSpPr>
            <a:cxnSpLocks noChangeShapeType="1"/>
            <a:stCxn id="11288" idx="1"/>
            <a:endCxn id="11278" idx="3"/>
          </p:cNvCxnSpPr>
          <p:nvPr/>
        </p:nvCxnSpPr>
        <p:spPr bwMode="auto">
          <a:xfrm flipH="1">
            <a:off x="4724400" y="4062413"/>
            <a:ext cx="481013" cy="90487"/>
          </a:xfrm>
          <a:prstGeom prst="straightConnector1">
            <a:avLst/>
          </a:prstGeom>
          <a:noFill/>
          <a:ln w="9360">
            <a:solidFill>
              <a:srgbClr val="FF0000"/>
            </a:solidFill>
            <a:round/>
            <a:headEnd/>
            <a:tailEnd type="triangle" w="med" len="med"/>
          </a:ln>
        </p:spPr>
      </p:cxnSp>
      <p:cxnSp>
        <p:nvCxnSpPr>
          <p:cNvPr id="11291" name="AutoShape 26"/>
          <p:cNvCxnSpPr>
            <a:cxnSpLocks noChangeShapeType="1"/>
            <a:stCxn id="11273" idx="0"/>
            <a:endCxn id="11272" idx="2"/>
          </p:cNvCxnSpPr>
          <p:nvPr/>
        </p:nvCxnSpPr>
        <p:spPr bwMode="auto">
          <a:xfrm flipV="1">
            <a:off x="1804988" y="3276600"/>
            <a:ext cx="747712" cy="1395413"/>
          </a:xfrm>
          <a:prstGeom prst="straightConnector1">
            <a:avLst/>
          </a:prstGeom>
          <a:noFill/>
          <a:ln w="9360">
            <a:solidFill>
              <a:srgbClr val="33CC33"/>
            </a:solidFill>
            <a:round/>
            <a:headEnd/>
            <a:tailEnd type="triangle" w="med" len="med"/>
          </a:ln>
        </p:spPr>
      </p:cxnSp>
      <p:cxnSp>
        <p:nvCxnSpPr>
          <p:cNvPr id="11292" name="AutoShape 27"/>
          <p:cNvCxnSpPr>
            <a:cxnSpLocks noChangeShapeType="1"/>
            <a:stCxn id="11272" idx="3"/>
            <a:endCxn id="11274" idx="1"/>
          </p:cNvCxnSpPr>
          <p:nvPr/>
        </p:nvCxnSpPr>
        <p:spPr bwMode="auto">
          <a:xfrm>
            <a:off x="2895600" y="2933700"/>
            <a:ext cx="990600" cy="76200"/>
          </a:xfrm>
          <a:prstGeom prst="straightConnector1">
            <a:avLst/>
          </a:prstGeom>
          <a:noFill/>
          <a:ln w="9360">
            <a:solidFill>
              <a:srgbClr val="33CC33"/>
            </a:solidFill>
            <a:round/>
            <a:headEnd/>
            <a:tailEnd type="triangle" w="med" len="med"/>
          </a:ln>
        </p:spPr>
      </p:cxnSp>
      <p:cxnSp>
        <p:nvCxnSpPr>
          <p:cNvPr id="11293" name="AutoShape 16"/>
          <p:cNvCxnSpPr>
            <a:cxnSpLocks noChangeShapeType="1"/>
          </p:cNvCxnSpPr>
          <p:nvPr/>
        </p:nvCxnSpPr>
        <p:spPr bwMode="auto">
          <a:xfrm>
            <a:off x="1446213" y="2217738"/>
            <a:ext cx="0" cy="0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</p:spPr>
      </p:cxnSp>
      <p:sp>
        <p:nvSpPr>
          <p:cNvPr id="30" name="Pentagon 29"/>
          <p:cNvSpPr/>
          <p:nvPr/>
        </p:nvSpPr>
        <p:spPr>
          <a:xfrm>
            <a:off x="1828800" y="1447800"/>
            <a:ext cx="457200" cy="228600"/>
          </a:xfrm>
          <a:prstGeom prst="homePlate">
            <a:avLst/>
          </a:prstGeom>
          <a:solidFill>
            <a:srgbClr val="99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1" name="Pentagon 30"/>
          <p:cNvSpPr/>
          <p:nvPr/>
        </p:nvSpPr>
        <p:spPr>
          <a:xfrm>
            <a:off x="152400" y="2590800"/>
            <a:ext cx="457200" cy="228600"/>
          </a:xfrm>
          <a:prstGeom prst="homePlat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2" name="Pentagon 31"/>
          <p:cNvSpPr/>
          <p:nvPr/>
        </p:nvSpPr>
        <p:spPr>
          <a:xfrm>
            <a:off x="914400" y="1905000"/>
            <a:ext cx="457200" cy="228600"/>
          </a:xfrm>
          <a:prstGeom prst="homePlat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11297" name="AutoShape 11"/>
          <p:cNvCxnSpPr>
            <a:cxnSpLocks noChangeShapeType="1"/>
          </p:cNvCxnSpPr>
          <p:nvPr/>
        </p:nvCxnSpPr>
        <p:spPr bwMode="auto">
          <a:xfrm rot="16200000" flipH="1">
            <a:off x="-104775" y="3248025"/>
            <a:ext cx="1852613" cy="995363"/>
          </a:xfrm>
          <a:prstGeom prst="straightConnector1">
            <a:avLst/>
          </a:prstGeom>
          <a:noFill/>
          <a:ln w="9360">
            <a:solidFill>
              <a:srgbClr val="33CC33"/>
            </a:solidFill>
            <a:round/>
            <a:headEnd/>
            <a:tailEnd type="triangle" w="med" len="med"/>
          </a:ln>
        </p:spPr>
      </p:cxnSp>
      <p:cxnSp>
        <p:nvCxnSpPr>
          <p:cNvPr id="11298" name="AutoShape 19"/>
          <p:cNvCxnSpPr>
            <a:cxnSpLocks noChangeShapeType="1"/>
          </p:cNvCxnSpPr>
          <p:nvPr/>
        </p:nvCxnSpPr>
        <p:spPr bwMode="auto">
          <a:xfrm rot="16200000" flipH="1">
            <a:off x="666750" y="2533650"/>
            <a:ext cx="1066800" cy="266700"/>
          </a:xfrm>
          <a:prstGeom prst="straightConnector1">
            <a:avLst/>
          </a:prstGeom>
          <a:noFill/>
          <a:ln w="9360">
            <a:solidFill>
              <a:srgbClr val="FF0000"/>
            </a:solidFill>
            <a:round/>
            <a:headEnd/>
            <a:tailEnd type="triangle" w="med" len="med"/>
          </a:ln>
        </p:spPr>
      </p:cxnSp>
      <p:cxnSp>
        <p:nvCxnSpPr>
          <p:cNvPr id="11299" name="AutoShape 22"/>
          <p:cNvCxnSpPr>
            <a:cxnSpLocks noChangeShapeType="1"/>
          </p:cNvCxnSpPr>
          <p:nvPr/>
        </p:nvCxnSpPr>
        <p:spPr bwMode="auto">
          <a:xfrm>
            <a:off x="2209800" y="1600200"/>
            <a:ext cx="2309813" cy="252413"/>
          </a:xfrm>
          <a:prstGeom prst="straightConnector1">
            <a:avLst/>
          </a:prstGeom>
          <a:noFill/>
          <a:ln w="9360">
            <a:solidFill>
              <a:srgbClr val="9999FF"/>
            </a:solidFill>
            <a:round/>
            <a:headEnd/>
            <a:tailEnd type="triangle" w="med" len="med"/>
          </a:ln>
        </p:spPr>
      </p:cxnSp>
      <p:sp>
        <p:nvSpPr>
          <p:cNvPr id="36" name="TextBox 35"/>
          <p:cNvSpPr txBox="1"/>
          <p:nvPr/>
        </p:nvSpPr>
        <p:spPr>
          <a:xfrm>
            <a:off x="1828800" y="6096000"/>
            <a:ext cx="5510213" cy="46196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/>
              <a:t>Implementation of contingency solution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EB15C-19FE-422C-927B-A38C2CF3620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48764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Oval 2"/>
          <p:cNvSpPr>
            <a:spLocks noChangeArrowheads="1"/>
          </p:cNvSpPr>
          <p:nvPr/>
        </p:nvSpPr>
        <p:spPr bwMode="auto">
          <a:xfrm>
            <a:off x="152400" y="1447800"/>
            <a:ext cx="8839200" cy="5257800"/>
          </a:xfrm>
          <a:prstGeom prst="ellips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5388" cy="1298575"/>
          </a:xfrm>
        </p:spPr>
        <p:txBody>
          <a:bodyPr lIns="90000" tIns="46800" rIns="90000" bIns="46800" anchor="ctr">
            <a:normAutofit fontScale="90000"/>
          </a:bodyPr>
          <a:lstStyle/>
          <a:p>
            <a:pPr defTabSz="457200" eaLnBrk="1" hangingPunct="1">
              <a:lnSpc>
                <a:spcPct val="93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/>
              <a:t>Dynamic Vehicle Routing Problem</a:t>
            </a:r>
          </a:p>
        </p:txBody>
      </p:sp>
      <p:sp>
        <p:nvSpPr>
          <p:cNvPr id="12293" name="Oval 4"/>
          <p:cNvSpPr>
            <a:spLocks noChangeArrowheads="1"/>
          </p:cNvSpPr>
          <p:nvPr/>
        </p:nvSpPr>
        <p:spPr bwMode="auto">
          <a:xfrm>
            <a:off x="5867400" y="4648200"/>
            <a:ext cx="685800" cy="685800"/>
          </a:xfrm>
          <a:prstGeom prst="ellipse">
            <a:avLst/>
          </a:prstGeom>
          <a:solidFill>
            <a:srgbClr val="33CC3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4" name="Oval 5"/>
          <p:cNvSpPr>
            <a:spLocks noChangeArrowheads="1"/>
          </p:cNvSpPr>
          <p:nvPr/>
        </p:nvSpPr>
        <p:spPr bwMode="auto">
          <a:xfrm>
            <a:off x="3048000" y="4724400"/>
            <a:ext cx="685800" cy="685800"/>
          </a:xfrm>
          <a:prstGeom prst="ellipse">
            <a:avLst/>
          </a:prstGeom>
          <a:solidFill>
            <a:srgbClr val="FF0000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5" name="Oval 6"/>
          <p:cNvSpPr>
            <a:spLocks noChangeArrowheads="1"/>
          </p:cNvSpPr>
          <p:nvPr/>
        </p:nvSpPr>
        <p:spPr bwMode="auto">
          <a:xfrm>
            <a:off x="6172200" y="2362200"/>
            <a:ext cx="685800" cy="685800"/>
          </a:xfrm>
          <a:prstGeom prst="ellipse">
            <a:avLst/>
          </a:prstGeom>
          <a:solidFill>
            <a:srgbClr val="9999FF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6" name="Oval 7"/>
          <p:cNvSpPr>
            <a:spLocks noChangeArrowheads="1"/>
          </p:cNvSpPr>
          <p:nvPr/>
        </p:nvSpPr>
        <p:spPr bwMode="auto">
          <a:xfrm>
            <a:off x="2209800" y="2590800"/>
            <a:ext cx="685800" cy="685800"/>
          </a:xfrm>
          <a:prstGeom prst="ellipse">
            <a:avLst/>
          </a:prstGeom>
          <a:solidFill>
            <a:srgbClr val="33CC3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7" name="Oval 8"/>
          <p:cNvSpPr>
            <a:spLocks noChangeArrowheads="1"/>
          </p:cNvSpPr>
          <p:nvPr/>
        </p:nvSpPr>
        <p:spPr bwMode="auto">
          <a:xfrm>
            <a:off x="1219200" y="4572000"/>
            <a:ext cx="685800" cy="685800"/>
          </a:xfrm>
          <a:prstGeom prst="ellipse">
            <a:avLst/>
          </a:prstGeom>
          <a:solidFill>
            <a:srgbClr val="33CC3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8" name="Oval 9"/>
          <p:cNvSpPr>
            <a:spLocks noChangeArrowheads="1"/>
          </p:cNvSpPr>
          <p:nvPr/>
        </p:nvSpPr>
        <p:spPr bwMode="auto">
          <a:xfrm>
            <a:off x="3886200" y="2667000"/>
            <a:ext cx="685800" cy="685800"/>
          </a:xfrm>
          <a:prstGeom prst="ellipse">
            <a:avLst/>
          </a:prstGeom>
          <a:solidFill>
            <a:srgbClr val="33CC3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9" name="Oval 10"/>
          <p:cNvSpPr>
            <a:spLocks noChangeArrowheads="1"/>
          </p:cNvSpPr>
          <p:nvPr/>
        </p:nvSpPr>
        <p:spPr bwMode="auto">
          <a:xfrm>
            <a:off x="6934200" y="3810000"/>
            <a:ext cx="685800" cy="685800"/>
          </a:xfrm>
          <a:prstGeom prst="ellipse">
            <a:avLst/>
          </a:prstGeom>
          <a:solidFill>
            <a:srgbClr val="33CC3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2300" name="AutoShape 11"/>
          <p:cNvCxnSpPr>
            <a:cxnSpLocks noChangeShapeType="1"/>
            <a:stCxn id="12298" idx="3"/>
            <a:endCxn id="12299" idx="1"/>
          </p:cNvCxnSpPr>
          <p:nvPr/>
        </p:nvCxnSpPr>
        <p:spPr bwMode="auto">
          <a:xfrm>
            <a:off x="4572000" y="3009900"/>
            <a:ext cx="2362200" cy="1143000"/>
          </a:xfrm>
          <a:prstGeom prst="straightConnector1">
            <a:avLst/>
          </a:prstGeom>
          <a:noFill/>
          <a:ln w="9360">
            <a:solidFill>
              <a:srgbClr val="33CC33"/>
            </a:solidFill>
            <a:round/>
            <a:headEnd/>
            <a:tailEnd type="triangle" w="med" len="med"/>
          </a:ln>
        </p:spPr>
      </p:cxnSp>
      <p:sp>
        <p:nvSpPr>
          <p:cNvPr id="12301" name="Oval 12"/>
          <p:cNvSpPr>
            <a:spLocks noChangeArrowheads="1"/>
          </p:cNvSpPr>
          <p:nvPr/>
        </p:nvSpPr>
        <p:spPr bwMode="auto">
          <a:xfrm>
            <a:off x="990600" y="3200400"/>
            <a:ext cx="685800" cy="685800"/>
          </a:xfrm>
          <a:prstGeom prst="ellipse">
            <a:avLst/>
          </a:prstGeom>
          <a:solidFill>
            <a:srgbClr val="FF0000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02" name="Oval 13"/>
          <p:cNvSpPr>
            <a:spLocks noChangeArrowheads="1"/>
          </p:cNvSpPr>
          <p:nvPr/>
        </p:nvSpPr>
        <p:spPr bwMode="auto">
          <a:xfrm>
            <a:off x="4038600" y="3810000"/>
            <a:ext cx="685800" cy="685800"/>
          </a:xfrm>
          <a:prstGeom prst="ellipse">
            <a:avLst/>
          </a:prstGeom>
          <a:solidFill>
            <a:srgbClr val="FF0000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03" name="Oval 14"/>
          <p:cNvSpPr>
            <a:spLocks noChangeArrowheads="1"/>
          </p:cNvSpPr>
          <p:nvPr/>
        </p:nvSpPr>
        <p:spPr bwMode="auto">
          <a:xfrm>
            <a:off x="4572000" y="5105400"/>
            <a:ext cx="685800" cy="685800"/>
          </a:xfrm>
          <a:prstGeom prst="ellipse">
            <a:avLst/>
          </a:prstGeom>
          <a:solidFill>
            <a:srgbClr val="33CC3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04" name="Oval 15"/>
          <p:cNvSpPr>
            <a:spLocks noChangeArrowheads="1"/>
          </p:cNvSpPr>
          <p:nvPr/>
        </p:nvSpPr>
        <p:spPr bwMode="auto">
          <a:xfrm>
            <a:off x="4419600" y="1752600"/>
            <a:ext cx="685800" cy="685800"/>
          </a:xfrm>
          <a:prstGeom prst="ellipse">
            <a:avLst/>
          </a:prstGeom>
          <a:solidFill>
            <a:srgbClr val="9999FF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05" name="Oval 16"/>
          <p:cNvSpPr>
            <a:spLocks noChangeArrowheads="1"/>
          </p:cNvSpPr>
          <p:nvPr/>
        </p:nvSpPr>
        <p:spPr bwMode="auto">
          <a:xfrm>
            <a:off x="8001000" y="3505200"/>
            <a:ext cx="685800" cy="685800"/>
          </a:xfrm>
          <a:prstGeom prst="ellipse">
            <a:avLst/>
          </a:prstGeom>
          <a:solidFill>
            <a:srgbClr val="9999FF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2306" name="AutoShape 17"/>
          <p:cNvCxnSpPr>
            <a:cxnSpLocks noChangeShapeType="1"/>
            <a:stCxn id="12291" idx="1"/>
            <a:endCxn id="12291" idx="1"/>
          </p:cNvCxnSpPr>
          <p:nvPr/>
        </p:nvCxnSpPr>
        <p:spPr bwMode="auto">
          <a:xfrm>
            <a:off x="1446213" y="2217738"/>
            <a:ext cx="0" cy="0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12307" name="AutoShape 18"/>
          <p:cNvCxnSpPr>
            <a:cxnSpLocks noChangeShapeType="1"/>
            <a:stCxn id="12301" idx="3"/>
            <a:endCxn id="12294" idx="1"/>
          </p:cNvCxnSpPr>
          <p:nvPr/>
        </p:nvCxnSpPr>
        <p:spPr bwMode="auto">
          <a:xfrm>
            <a:off x="1576388" y="3786188"/>
            <a:ext cx="1471612" cy="1282700"/>
          </a:xfrm>
          <a:prstGeom prst="straightConnector1">
            <a:avLst/>
          </a:prstGeom>
          <a:noFill/>
          <a:ln w="9360">
            <a:solidFill>
              <a:srgbClr val="FF0000"/>
            </a:solidFill>
            <a:round/>
            <a:headEnd/>
            <a:tailEnd type="triangle" w="med" len="med"/>
          </a:ln>
        </p:spPr>
      </p:cxnSp>
      <p:cxnSp>
        <p:nvCxnSpPr>
          <p:cNvPr id="12308" name="AutoShape 19"/>
          <p:cNvCxnSpPr>
            <a:cxnSpLocks noChangeShapeType="1"/>
            <a:stCxn id="12304" idx="3"/>
            <a:endCxn id="12295" idx="1"/>
          </p:cNvCxnSpPr>
          <p:nvPr/>
        </p:nvCxnSpPr>
        <p:spPr bwMode="auto">
          <a:xfrm>
            <a:off x="5105400" y="2095500"/>
            <a:ext cx="1166813" cy="366713"/>
          </a:xfrm>
          <a:prstGeom prst="straightConnector1">
            <a:avLst/>
          </a:prstGeom>
          <a:noFill/>
          <a:ln w="9360">
            <a:solidFill>
              <a:srgbClr val="9999FF"/>
            </a:solidFill>
            <a:round/>
            <a:headEnd/>
            <a:tailEnd type="triangle" w="med" len="med"/>
          </a:ln>
        </p:spPr>
      </p:cxnSp>
      <p:cxnSp>
        <p:nvCxnSpPr>
          <p:cNvPr id="12309" name="AutoShape 20"/>
          <p:cNvCxnSpPr>
            <a:cxnSpLocks noChangeShapeType="1"/>
            <a:stCxn id="12295" idx="3"/>
            <a:endCxn id="12305" idx="1"/>
          </p:cNvCxnSpPr>
          <p:nvPr/>
        </p:nvCxnSpPr>
        <p:spPr bwMode="auto">
          <a:xfrm>
            <a:off x="6858000" y="2705100"/>
            <a:ext cx="1243013" cy="900113"/>
          </a:xfrm>
          <a:prstGeom prst="straightConnector1">
            <a:avLst/>
          </a:prstGeom>
          <a:noFill/>
          <a:ln w="9360">
            <a:solidFill>
              <a:srgbClr val="9999FF"/>
            </a:solidFill>
            <a:round/>
            <a:headEnd/>
            <a:tailEnd type="triangle" w="med" len="med"/>
          </a:ln>
        </p:spPr>
      </p:cxnSp>
      <p:cxnSp>
        <p:nvCxnSpPr>
          <p:cNvPr id="12310" name="AutoShape 21"/>
          <p:cNvCxnSpPr>
            <a:cxnSpLocks noChangeShapeType="1"/>
            <a:stCxn id="12299" idx="1"/>
            <a:endCxn id="12293" idx="0"/>
          </p:cNvCxnSpPr>
          <p:nvPr/>
        </p:nvCxnSpPr>
        <p:spPr bwMode="auto">
          <a:xfrm flipH="1">
            <a:off x="6451600" y="4394200"/>
            <a:ext cx="581025" cy="354013"/>
          </a:xfrm>
          <a:prstGeom prst="straightConnector1">
            <a:avLst/>
          </a:prstGeom>
          <a:noFill/>
          <a:ln w="9360">
            <a:solidFill>
              <a:srgbClr val="33CC33"/>
            </a:solidFill>
            <a:round/>
            <a:headEnd/>
            <a:tailEnd type="triangle" w="med" len="med"/>
          </a:ln>
        </p:spPr>
      </p:cxnSp>
      <p:cxnSp>
        <p:nvCxnSpPr>
          <p:cNvPr id="12311" name="AutoShape 22"/>
          <p:cNvCxnSpPr>
            <a:cxnSpLocks noChangeShapeType="1"/>
            <a:stCxn id="12293" idx="1"/>
            <a:endCxn id="12303" idx="0"/>
          </p:cNvCxnSpPr>
          <p:nvPr/>
        </p:nvCxnSpPr>
        <p:spPr bwMode="auto">
          <a:xfrm flipH="1">
            <a:off x="5157788" y="4991100"/>
            <a:ext cx="709612" cy="214313"/>
          </a:xfrm>
          <a:prstGeom prst="straightConnector1">
            <a:avLst/>
          </a:prstGeom>
          <a:noFill/>
          <a:ln w="9360">
            <a:solidFill>
              <a:srgbClr val="33CC33"/>
            </a:solidFill>
            <a:round/>
            <a:headEnd/>
            <a:tailEnd type="triangle" w="med" len="med"/>
          </a:ln>
        </p:spPr>
      </p:cxnSp>
      <p:sp>
        <p:nvSpPr>
          <p:cNvPr id="12312" name="Oval 23"/>
          <p:cNvSpPr>
            <a:spLocks noChangeArrowheads="1"/>
          </p:cNvSpPr>
          <p:nvPr/>
        </p:nvSpPr>
        <p:spPr bwMode="auto">
          <a:xfrm>
            <a:off x="5105400" y="3962400"/>
            <a:ext cx="685800" cy="685800"/>
          </a:xfrm>
          <a:prstGeom prst="ellipse">
            <a:avLst/>
          </a:prstGeom>
          <a:solidFill>
            <a:srgbClr val="FF0000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2313" name="AutoShape 24"/>
          <p:cNvCxnSpPr>
            <a:cxnSpLocks noChangeShapeType="1"/>
            <a:stCxn id="12294" idx="3"/>
            <a:endCxn id="12312" idx="1"/>
          </p:cNvCxnSpPr>
          <p:nvPr/>
        </p:nvCxnSpPr>
        <p:spPr bwMode="auto">
          <a:xfrm flipV="1">
            <a:off x="3733800" y="4548188"/>
            <a:ext cx="1471613" cy="519112"/>
          </a:xfrm>
          <a:prstGeom prst="straightConnector1">
            <a:avLst/>
          </a:prstGeom>
          <a:noFill/>
          <a:ln w="9360">
            <a:solidFill>
              <a:srgbClr val="FF0000"/>
            </a:solidFill>
            <a:round/>
            <a:headEnd/>
            <a:tailEnd type="triangle" w="med" len="med"/>
          </a:ln>
        </p:spPr>
      </p:cxnSp>
      <p:cxnSp>
        <p:nvCxnSpPr>
          <p:cNvPr id="12314" name="AutoShape 25"/>
          <p:cNvCxnSpPr>
            <a:cxnSpLocks noChangeShapeType="1"/>
            <a:stCxn id="12312" idx="1"/>
            <a:endCxn id="12302" idx="3"/>
          </p:cNvCxnSpPr>
          <p:nvPr/>
        </p:nvCxnSpPr>
        <p:spPr bwMode="auto">
          <a:xfrm flipH="1">
            <a:off x="4724400" y="4062413"/>
            <a:ext cx="481013" cy="90487"/>
          </a:xfrm>
          <a:prstGeom prst="straightConnector1">
            <a:avLst/>
          </a:prstGeom>
          <a:noFill/>
          <a:ln w="9360">
            <a:solidFill>
              <a:srgbClr val="FF0000"/>
            </a:solidFill>
            <a:round/>
            <a:headEnd/>
            <a:tailEnd type="triangle" w="med" len="med"/>
          </a:ln>
        </p:spPr>
      </p:cxnSp>
      <p:cxnSp>
        <p:nvCxnSpPr>
          <p:cNvPr id="12315" name="AutoShape 26"/>
          <p:cNvCxnSpPr>
            <a:cxnSpLocks noChangeShapeType="1"/>
            <a:stCxn id="12297" idx="0"/>
            <a:endCxn id="12296" idx="2"/>
          </p:cNvCxnSpPr>
          <p:nvPr/>
        </p:nvCxnSpPr>
        <p:spPr bwMode="auto">
          <a:xfrm flipV="1">
            <a:off x="1804988" y="3276600"/>
            <a:ext cx="747712" cy="1395413"/>
          </a:xfrm>
          <a:prstGeom prst="straightConnector1">
            <a:avLst/>
          </a:prstGeom>
          <a:noFill/>
          <a:ln w="9360">
            <a:solidFill>
              <a:srgbClr val="33CC33"/>
            </a:solidFill>
            <a:round/>
            <a:headEnd/>
            <a:tailEnd type="triangle" w="med" len="med"/>
          </a:ln>
        </p:spPr>
      </p:cxnSp>
      <p:cxnSp>
        <p:nvCxnSpPr>
          <p:cNvPr id="12316" name="AutoShape 27"/>
          <p:cNvCxnSpPr>
            <a:cxnSpLocks noChangeShapeType="1"/>
            <a:stCxn id="12296" idx="3"/>
            <a:endCxn id="12298" idx="1"/>
          </p:cNvCxnSpPr>
          <p:nvPr/>
        </p:nvCxnSpPr>
        <p:spPr bwMode="auto">
          <a:xfrm>
            <a:off x="2895600" y="2933700"/>
            <a:ext cx="990600" cy="76200"/>
          </a:xfrm>
          <a:prstGeom prst="straightConnector1">
            <a:avLst/>
          </a:prstGeom>
          <a:noFill/>
          <a:ln w="9360">
            <a:solidFill>
              <a:srgbClr val="33CC33"/>
            </a:solidFill>
            <a:round/>
            <a:headEnd/>
            <a:tailEnd type="triangle" w="med" len="med"/>
          </a:ln>
        </p:spPr>
      </p:cxnSp>
      <p:sp>
        <p:nvSpPr>
          <p:cNvPr id="12317" name="Oval 28"/>
          <p:cNvSpPr>
            <a:spLocks noChangeArrowheads="1"/>
          </p:cNvSpPr>
          <p:nvPr/>
        </p:nvSpPr>
        <p:spPr bwMode="auto">
          <a:xfrm>
            <a:off x="3048000" y="1905000"/>
            <a:ext cx="685800" cy="685800"/>
          </a:xfrm>
          <a:prstGeom prst="ellipse">
            <a:avLst/>
          </a:prstGeom>
          <a:solidFill>
            <a:srgbClr val="DDDDDD"/>
          </a:solidFill>
          <a:ln w="9360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18" name="Oval 29"/>
          <p:cNvSpPr>
            <a:spLocks noChangeArrowheads="1"/>
          </p:cNvSpPr>
          <p:nvPr/>
        </p:nvSpPr>
        <p:spPr bwMode="auto">
          <a:xfrm>
            <a:off x="3048000" y="3048000"/>
            <a:ext cx="685800" cy="685800"/>
          </a:xfrm>
          <a:prstGeom prst="ellipse">
            <a:avLst/>
          </a:prstGeom>
          <a:solidFill>
            <a:srgbClr val="DDDDDD"/>
          </a:solidFill>
          <a:ln w="9360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19" name="Oval 30"/>
          <p:cNvSpPr>
            <a:spLocks noChangeArrowheads="1"/>
          </p:cNvSpPr>
          <p:nvPr/>
        </p:nvSpPr>
        <p:spPr bwMode="auto">
          <a:xfrm>
            <a:off x="1447800" y="2286000"/>
            <a:ext cx="685800" cy="685800"/>
          </a:xfrm>
          <a:prstGeom prst="ellipse">
            <a:avLst/>
          </a:prstGeom>
          <a:solidFill>
            <a:srgbClr val="DDDDDD"/>
          </a:solidFill>
          <a:ln w="9360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20" name="Oval 31"/>
          <p:cNvSpPr>
            <a:spLocks noChangeArrowheads="1"/>
          </p:cNvSpPr>
          <p:nvPr/>
        </p:nvSpPr>
        <p:spPr bwMode="auto">
          <a:xfrm>
            <a:off x="2209800" y="4953000"/>
            <a:ext cx="685800" cy="685800"/>
          </a:xfrm>
          <a:prstGeom prst="ellipse">
            <a:avLst/>
          </a:prstGeom>
          <a:solidFill>
            <a:srgbClr val="DDDDDD"/>
          </a:solidFill>
          <a:ln w="9360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21" name="Oval 32"/>
          <p:cNvSpPr>
            <a:spLocks noChangeArrowheads="1"/>
          </p:cNvSpPr>
          <p:nvPr/>
        </p:nvSpPr>
        <p:spPr bwMode="auto">
          <a:xfrm>
            <a:off x="3657600" y="5638800"/>
            <a:ext cx="685800" cy="685800"/>
          </a:xfrm>
          <a:prstGeom prst="ellipse">
            <a:avLst/>
          </a:prstGeom>
          <a:solidFill>
            <a:srgbClr val="DDDDDD"/>
          </a:solidFill>
          <a:ln w="9360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22" name="Oval 33"/>
          <p:cNvSpPr>
            <a:spLocks noChangeArrowheads="1"/>
          </p:cNvSpPr>
          <p:nvPr/>
        </p:nvSpPr>
        <p:spPr bwMode="auto">
          <a:xfrm>
            <a:off x="457200" y="4038600"/>
            <a:ext cx="685800" cy="685800"/>
          </a:xfrm>
          <a:prstGeom prst="ellipse">
            <a:avLst/>
          </a:prstGeom>
          <a:solidFill>
            <a:srgbClr val="DDDDDD"/>
          </a:solidFill>
          <a:ln w="9360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23" name="Oval 34"/>
          <p:cNvSpPr>
            <a:spLocks noChangeArrowheads="1"/>
          </p:cNvSpPr>
          <p:nvPr/>
        </p:nvSpPr>
        <p:spPr bwMode="auto">
          <a:xfrm>
            <a:off x="5105400" y="2438400"/>
            <a:ext cx="685800" cy="685800"/>
          </a:xfrm>
          <a:prstGeom prst="ellipse">
            <a:avLst/>
          </a:prstGeom>
          <a:solidFill>
            <a:srgbClr val="DDDDDD"/>
          </a:solidFill>
          <a:ln w="9360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24" name="Oval 35"/>
          <p:cNvSpPr>
            <a:spLocks noChangeArrowheads="1"/>
          </p:cNvSpPr>
          <p:nvPr/>
        </p:nvSpPr>
        <p:spPr bwMode="auto">
          <a:xfrm>
            <a:off x="6400800" y="3200400"/>
            <a:ext cx="685800" cy="685800"/>
          </a:xfrm>
          <a:prstGeom prst="ellipse">
            <a:avLst/>
          </a:prstGeom>
          <a:solidFill>
            <a:srgbClr val="DDDDDD"/>
          </a:solidFill>
          <a:ln w="9360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25" name="Oval 36"/>
          <p:cNvSpPr>
            <a:spLocks noChangeArrowheads="1"/>
          </p:cNvSpPr>
          <p:nvPr/>
        </p:nvSpPr>
        <p:spPr bwMode="auto">
          <a:xfrm>
            <a:off x="7620000" y="4419600"/>
            <a:ext cx="685800" cy="685800"/>
          </a:xfrm>
          <a:prstGeom prst="ellipse">
            <a:avLst/>
          </a:prstGeom>
          <a:solidFill>
            <a:srgbClr val="DDDDDD"/>
          </a:solidFill>
          <a:ln w="9360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26" name="Oval 37"/>
          <p:cNvSpPr>
            <a:spLocks noChangeArrowheads="1"/>
          </p:cNvSpPr>
          <p:nvPr/>
        </p:nvSpPr>
        <p:spPr bwMode="auto">
          <a:xfrm>
            <a:off x="5486400" y="5486400"/>
            <a:ext cx="685800" cy="685800"/>
          </a:xfrm>
          <a:prstGeom prst="ellipse">
            <a:avLst/>
          </a:prstGeom>
          <a:solidFill>
            <a:srgbClr val="DDDDDD"/>
          </a:solidFill>
          <a:ln w="9360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27" name="Oval 38"/>
          <p:cNvSpPr>
            <a:spLocks noChangeArrowheads="1"/>
          </p:cNvSpPr>
          <p:nvPr/>
        </p:nvSpPr>
        <p:spPr bwMode="auto">
          <a:xfrm>
            <a:off x="6705600" y="4648200"/>
            <a:ext cx="685800" cy="685800"/>
          </a:xfrm>
          <a:prstGeom prst="ellipse">
            <a:avLst/>
          </a:prstGeom>
          <a:solidFill>
            <a:srgbClr val="DDDDDD"/>
          </a:solidFill>
          <a:ln w="9360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28" name="Oval 39"/>
          <p:cNvSpPr>
            <a:spLocks noChangeArrowheads="1"/>
          </p:cNvSpPr>
          <p:nvPr/>
        </p:nvSpPr>
        <p:spPr bwMode="auto">
          <a:xfrm>
            <a:off x="7239000" y="2286000"/>
            <a:ext cx="685800" cy="685800"/>
          </a:xfrm>
          <a:prstGeom prst="ellipse">
            <a:avLst/>
          </a:prstGeom>
          <a:solidFill>
            <a:srgbClr val="DDDDDD"/>
          </a:solidFill>
          <a:ln w="9360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29" name="Oval 40"/>
          <p:cNvSpPr>
            <a:spLocks noChangeArrowheads="1"/>
          </p:cNvSpPr>
          <p:nvPr/>
        </p:nvSpPr>
        <p:spPr bwMode="auto">
          <a:xfrm>
            <a:off x="5638800" y="1600200"/>
            <a:ext cx="685800" cy="685800"/>
          </a:xfrm>
          <a:prstGeom prst="ellipse">
            <a:avLst/>
          </a:prstGeom>
          <a:solidFill>
            <a:srgbClr val="DDDDDD"/>
          </a:solidFill>
          <a:ln w="9360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30" name="Oval 41"/>
          <p:cNvSpPr>
            <a:spLocks noChangeArrowheads="1"/>
          </p:cNvSpPr>
          <p:nvPr/>
        </p:nvSpPr>
        <p:spPr bwMode="auto">
          <a:xfrm>
            <a:off x="2743200" y="3962400"/>
            <a:ext cx="685800" cy="685800"/>
          </a:xfrm>
          <a:prstGeom prst="ellipse">
            <a:avLst/>
          </a:prstGeom>
          <a:solidFill>
            <a:srgbClr val="DDDDDD"/>
          </a:solidFill>
          <a:ln w="9360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2331" name="AutoShape 16"/>
          <p:cNvCxnSpPr>
            <a:cxnSpLocks noChangeShapeType="1"/>
          </p:cNvCxnSpPr>
          <p:nvPr/>
        </p:nvCxnSpPr>
        <p:spPr bwMode="auto">
          <a:xfrm>
            <a:off x="1446213" y="2217738"/>
            <a:ext cx="0" cy="0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</p:spPr>
      </p:cxnSp>
      <p:sp>
        <p:nvSpPr>
          <p:cNvPr id="44" name="Pentagon 43"/>
          <p:cNvSpPr/>
          <p:nvPr/>
        </p:nvSpPr>
        <p:spPr>
          <a:xfrm>
            <a:off x="1828800" y="1447800"/>
            <a:ext cx="457200" cy="228600"/>
          </a:xfrm>
          <a:prstGeom prst="homePlate">
            <a:avLst/>
          </a:prstGeom>
          <a:solidFill>
            <a:srgbClr val="99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5" name="Pentagon 44"/>
          <p:cNvSpPr/>
          <p:nvPr/>
        </p:nvSpPr>
        <p:spPr>
          <a:xfrm>
            <a:off x="152400" y="2590800"/>
            <a:ext cx="457200" cy="228600"/>
          </a:xfrm>
          <a:prstGeom prst="homePlat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6" name="Pentagon 45"/>
          <p:cNvSpPr/>
          <p:nvPr/>
        </p:nvSpPr>
        <p:spPr>
          <a:xfrm>
            <a:off x="914400" y="1905000"/>
            <a:ext cx="457200" cy="228600"/>
          </a:xfrm>
          <a:prstGeom prst="homePlat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12335" name="AutoShape 11"/>
          <p:cNvCxnSpPr>
            <a:cxnSpLocks noChangeShapeType="1"/>
          </p:cNvCxnSpPr>
          <p:nvPr/>
        </p:nvCxnSpPr>
        <p:spPr bwMode="auto">
          <a:xfrm rot="16200000" flipH="1">
            <a:off x="-104775" y="3248025"/>
            <a:ext cx="1852613" cy="995363"/>
          </a:xfrm>
          <a:prstGeom prst="straightConnector1">
            <a:avLst/>
          </a:prstGeom>
          <a:noFill/>
          <a:ln w="9360">
            <a:solidFill>
              <a:srgbClr val="33CC33"/>
            </a:solidFill>
            <a:round/>
            <a:headEnd/>
            <a:tailEnd type="triangle" w="med" len="med"/>
          </a:ln>
        </p:spPr>
      </p:cxnSp>
      <p:cxnSp>
        <p:nvCxnSpPr>
          <p:cNvPr id="12336" name="AutoShape 19"/>
          <p:cNvCxnSpPr>
            <a:cxnSpLocks noChangeShapeType="1"/>
          </p:cNvCxnSpPr>
          <p:nvPr/>
        </p:nvCxnSpPr>
        <p:spPr bwMode="auto">
          <a:xfrm rot="16200000" flipH="1">
            <a:off x="666750" y="2533650"/>
            <a:ext cx="1066800" cy="266700"/>
          </a:xfrm>
          <a:prstGeom prst="straightConnector1">
            <a:avLst/>
          </a:prstGeom>
          <a:noFill/>
          <a:ln w="9360">
            <a:solidFill>
              <a:srgbClr val="FF0000"/>
            </a:solidFill>
            <a:round/>
            <a:headEnd/>
            <a:tailEnd type="triangle" w="med" len="med"/>
          </a:ln>
        </p:spPr>
      </p:cxnSp>
      <p:cxnSp>
        <p:nvCxnSpPr>
          <p:cNvPr id="12337" name="AutoShape 22"/>
          <p:cNvCxnSpPr>
            <a:cxnSpLocks noChangeShapeType="1"/>
          </p:cNvCxnSpPr>
          <p:nvPr/>
        </p:nvCxnSpPr>
        <p:spPr bwMode="auto">
          <a:xfrm>
            <a:off x="2209800" y="1600200"/>
            <a:ext cx="2309813" cy="252413"/>
          </a:xfrm>
          <a:prstGeom prst="straightConnector1">
            <a:avLst/>
          </a:prstGeom>
          <a:noFill/>
          <a:ln w="9360">
            <a:solidFill>
              <a:srgbClr val="9999FF"/>
            </a:solidFill>
            <a:round/>
            <a:headEnd/>
            <a:tailEnd type="triangle" w="med" len="med"/>
          </a:ln>
        </p:spPr>
      </p:cxnSp>
      <p:sp>
        <p:nvSpPr>
          <p:cNvPr id="50" name="TextBox 49"/>
          <p:cNvSpPr txBox="1"/>
          <p:nvPr/>
        </p:nvSpPr>
        <p:spPr>
          <a:xfrm>
            <a:off x="990600" y="6096000"/>
            <a:ext cx="7275513" cy="46196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/>
              <a:t>How to plan contingencies for arbitrary possibilities?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EB15C-19FE-422C-927B-A38C2CF3620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05576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1698</TotalTime>
  <Words>872</Words>
  <Application>Microsoft Office PowerPoint</Application>
  <PresentationFormat>On-screen Show (4:3)</PresentationFormat>
  <Paragraphs>227</Paragraphs>
  <Slides>29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 Theme</vt:lpstr>
      <vt:lpstr>Rapid Replanning in Dynamic Environments</vt:lpstr>
      <vt:lpstr>Motivation</vt:lpstr>
      <vt:lpstr>Overview</vt:lpstr>
      <vt:lpstr>Dynamic Vehicle Routing Problem</vt:lpstr>
      <vt:lpstr>Dynamic Vehicle Routing Problem</vt:lpstr>
      <vt:lpstr>Dynamic Vehicle Routing Problem</vt:lpstr>
      <vt:lpstr>Dynamic Vehicle Routing Problem</vt:lpstr>
      <vt:lpstr>Dynamic Vehicle Routing Problem</vt:lpstr>
      <vt:lpstr>Dynamic Vehicle Routing Problem</vt:lpstr>
      <vt:lpstr>Traveling Salesperson Problem </vt:lpstr>
      <vt:lpstr>Approach: Problem-Solution Map</vt:lpstr>
      <vt:lpstr>Map Generation </vt:lpstr>
      <vt:lpstr>Map Generation </vt:lpstr>
      <vt:lpstr>Map Generation</vt:lpstr>
      <vt:lpstr>Homogeneous Solution Regions</vt:lpstr>
      <vt:lpstr>PS Map Generation</vt:lpstr>
      <vt:lpstr>Solution Border Estimation</vt:lpstr>
      <vt:lpstr>Solution Border Estimation</vt:lpstr>
      <vt:lpstr>Solution Border Estimation</vt:lpstr>
      <vt:lpstr>Solution Border Estimation</vt:lpstr>
      <vt:lpstr>Solution Border Estimation</vt:lpstr>
      <vt:lpstr>Solution Border Estimation</vt:lpstr>
      <vt:lpstr>Solution Border Estimation</vt:lpstr>
      <vt:lpstr>Solution Border Estimation</vt:lpstr>
      <vt:lpstr>Key Insights</vt:lpstr>
      <vt:lpstr>Map Approximation</vt:lpstr>
      <vt:lpstr>Questions</vt:lpstr>
      <vt:lpstr>Backup</vt:lpstr>
      <vt:lpstr>Ideal PS Map – Knapsack problem initial slack = 4 dag, new item’s weight and value vary from 1 to 100</vt:lpstr>
    </vt:vector>
  </TitlesOfParts>
  <Company>Johns Hopkins University - Applied Physics Lab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Rapid Replanning in Dynamic Environments</dc:title>
  <dc:creator>Robert H. Holder, III</dc:creator>
  <cp:lastModifiedBy>Robert H. Holder, III</cp:lastModifiedBy>
  <cp:revision>10</cp:revision>
  <dcterms:created xsi:type="dcterms:W3CDTF">2013-12-19T06:19:49Z</dcterms:created>
  <dcterms:modified xsi:type="dcterms:W3CDTF">2013-12-20T10:38:24Z</dcterms:modified>
</cp:coreProperties>
</file>