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8"/>
  </p:notesMasterIdLst>
  <p:handoutMasterIdLst>
    <p:handoutMasterId r:id="rId79"/>
  </p:handoutMasterIdLst>
  <p:sldIdLst>
    <p:sldId id="345" r:id="rId2"/>
    <p:sldId id="346" r:id="rId3"/>
    <p:sldId id="309" r:id="rId4"/>
    <p:sldId id="367" r:id="rId5"/>
    <p:sldId id="295" r:id="rId6"/>
    <p:sldId id="329" r:id="rId7"/>
    <p:sldId id="266" r:id="rId8"/>
    <p:sldId id="268" r:id="rId9"/>
    <p:sldId id="269" r:id="rId10"/>
    <p:sldId id="270" r:id="rId11"/>
    <p:sldId id="271" r:id="rId12"/>
    <p:sldId id="272" r:id="rId13"/>
    <p:sldId id="335" r:id="rId14"/>
    <p:sldId id="310" r:id="rId15"/>
    <p:sldId id="332" r:id="rId16"/>
    <p:sldId id="316" r:id="rId17"/>
    <p:sldId id="333" r:id="rId18"/>
    <p:sldId id="285" r:id="rId19"/>
    <p:sldId id="326" r:id="rId20"/>
    <p:sldId id="286" r:id="rId21"/>
    <p:sldId id="261" r:id="rId22"/>
    <p:sldId id="297" r:id="rId23"/>
    <p:sldId id="265" r:id="rId24"/>
    <p:sldId id="323" r:id="rId25"/>
    <p:sldId id="324" r:id="rId26"/>
    <p:sldId id="325" r:id="rId27"/>
    <p:sldId id="317" r:id="rId28"/>
    <p:sldId id="299" r:id="rId29"/>
    <p:sldId id="281" r:id="rId30"/>
    <p:sldId id="282" r:id="rId31"/>
    <p:sldId id="298" r:id="rId32"/>
    <p:sldId id="378" r:id="rId33"/>
    <p:sldId id="347" r:id="rId34"/>
    <p:sldId id="379" r:id="rId35"/>
    <p:sldId id="365" r:id="rId36"/>
    <p:sldId id="366" r:id="rId37"/>
    <p:sldId id="351" r:id="rId38"/>
    <p:sldId id="382" r:id="rId39"/>
    <p:sldId id="381" r:id="rId40"/>
    <p:sldId id="353" r:id="rId41"/>
    <p:sldId id="354" r:id="rId42"/>
    <p:sldId id="355" r:id="rId43"/>
    <p:sldId id="383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49" r:id="rId54"/>
    <p:sldId id="386" r:id="rId55"/>
    <p:sldId id="350" r:id="rId56"/>
    <p:sldId id="352" r:id="rId57"/>
    <p:sldId id="315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5" r:id="rId66"/>
    <p:sldId id="384" r:id="rId67"/>
    <p:sldId id="376" r:id="rId68"/>
    <p:sldId id="292" r:id="rId69"/>
    <p:sldId id="306" r:id="rId70"/>
    <p:sldId id="302" r:id="rId71"/>
    <p:sldId id="331" r:id="rId72"/>
    <p:sldId id="291" r:id="rId73"/>
    <p:sldId id="327" r:id="rId74"/>
    <p:sldId id="343" r:id="rId75"/>
    <p:sldId id="385" r:id="rId76"/>
    <p:sldId id="344" r:id="rId7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6699FF"/>
    <a:srgbClr val="FF9900"/>
    <a:srgbClr val="9999FF"/>
    <a:srgbClr val="0099FF"/>
    <a:srgbClr val="96969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5768" autoAdjust="0"/>
  </p:normalViewPr>
  <p:slideViewPr>
    <p:cSldViewPr>
      <p:cViewPr varScale="1">
        <p:scale>
          <a:sx n="81" d="100"/>
          <a:sy n="81" d="100"/>
        </p:scale>
        <p:origin x="131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57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4012F6-1F6F-430B-8E8D-F7B30C915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714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0A1205-783B-476A-9D28-A008F51DC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439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416A1B-F238-4DAD-B77E-6E26656F27F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6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45F49E-EFB0-438B-9607-5185970C2B6D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D03039-AFD6-4BFF-B645-682EFE36A23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Anything could happen.  A vehicle could break down, a customer could cancel, or, as in this example, a new destination could become necessary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1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216E8-1FAC-477F-8FB1-43467F59081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926B5C-30E9-4B6A-B7BC-7E3E615FEDBB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6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BECF27-5E9F-4F05-9F35-80B89CA6EBA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2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D15F8-C044-46CD-8E96-258A4B0F61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1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904BA-061E-4FED-93BB-56958E4C4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16438-0CDF-42ED-9290-285198BBD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87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F7625-6988-46B7-AD9B-55DCCDE9D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444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03CF-1EFB-401A-A4BE-4D0B92526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78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21D12-FF9D-4360-A285-DE60EDA16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4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8DAC-4676-43A0-88DF-EDA5E2495E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50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58C43-70BB-4C45-9CF5-CB69111F5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5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12B9E-085D-4FFB-9725-D2AE6C7205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77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A3F08-92E5-437B-A2F7-150AD352D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68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52EF0-EB44-4D86-9630-72A63ED3F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5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5393E1-0FFE-4D16-AB8F-2FE92BDB3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69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C1DFC-3574-449D-A12A-F3DEDCCDB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01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2762CB7-A02F-4E26-B6E6-E2132E05489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Rapid Plan </a:t>
            </a:r>
            <a:r>
              <a:rPr lang="en-US" altLang="en-US" sz="3000" dirty="0" smtClean="0"/>
              <a:t>Adaptation </a:t>
            </a:r>
            <a:r>
              <a:rPr lang="en-US" altLang="en-US" sz="3000" dirty="0"/>
              <a:t>Through Offline Analysis of </a:t>
            </a:r>
            <a:br>
              <a:rPr lang="en-US" altLang="en-US" sz="3000" dirty="0"/>
            </a:br>
            <a:r>
              <a:rPr lang="en-US" altLang="en-US" sz="3000" dirty="0"/>
              <a:t>Potential Plan Disruptors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Robert H. Holder, III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Dissertation </a:t>
            </a:r>
            <a:r>
              <a:rPr lang="en-US" altLang="en-US" dirty="0" smtClean="0"/>
              <a:t>Defense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December 9, 2015</a:t>
            </a:r>
            <a:endParaRPr lang="en-US" altLang="en-US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09600" y="4743451"/>
            <a:ext cx="29803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Committee: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Dr. Marie </a:t>
            </a:r>
            <a:r>
              <a:rPr lang="en-US" altLang="en-US" dirty="0" err="1" smtClean="0">
                <a:solidFill>
                  <a:srgbClr val="000000"/>
                </a:solidFill>
              </a:rPr>
              <a:t>desJardins</a:t>
            </a:r>
            <a:r>
              <a:rPr lang="en-US" altLang="en-US" dirty="0" smtClean="0">
                <a:solidFill>
                  <a:srgbClr val="000000"/>
                </a:solidFill>
              </a:rPr>
              <a:t>, Chair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</a:t>
            </a:r>
            <a:r>
              <a:rPr lang="en-US" altLang="en-US" dirty="0">
                <a:solidFill>
                  <a:srgbClr val="000000"/>
                </a:solidFill>
              </a:rPr>
              <a:t>. Tim </a:t>
            </a:r>
            <a:r>
              <a:rPr lang="en-US" altLang="en-US" dirty="0" err="1">
                <a:solidFill>
                  <a:srgbClr val="000000"/>
                </a:solidFill>
              </a:rPr>
              <a:t>Finin</a:t>
            </a:r>
            <a:r>
              <a:rPr lang="en-US" altLang="en-US" dirty="0">
                <a:solidFill>
                  <a:srgbClr val="000000"/>
                </a:solidFill>
              </a:rPr>
              <a:t>, Chair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</a:t>
            </a:r>
            <a:r>
              <a:rPr lang="en-US" altLang="en-US" dirty="0">
                <a:solidFill>
                  <a:srgbClr val="000000"/>
                </a:solidFill>
              </a:rPr>
              <a:t>. Tim Oates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Dr. R. Scott </a:t>
            </a:r>
            <a:r>
              <a:rPr lang="en-US" altLang="en-US" dirty="0" smtClean="0">
                <a:solidFill>
                  <a:srgbClr val="000000"/>
                </a:solidFill>
              </a:rPr>
              <a:t>Cost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Dr. Don Miner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A73DF4-414E-426B-A326-C3EC4BF70C9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4339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48" name="AutoShape 11"/>
          <p:cNvCxnSpPr>
            <a:cxnSpLocks noChangeShapeType="1"/>
            <a:stCxn id="14345" idx="0"/>
            <a:endCxn id="14346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2"/>
          <p:cNvCxnSpPr>
            <a:cxnSpLocks noChangeShapeType="1"/>
            <a:stCxn id="14346" idx="3"/>
            <a:endCxn id="14347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1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2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3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4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55" name="AutoShape 18"/>
          <p:cNvCxnSpPr>
            <a:cxnSpLocks noChangeShapeType="1"/>
            <a:stCxn id="14339" idx="1"/>
            <a:endCxn id="14339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19"/>
          <p:cNvCxnSpPr>
            <a:cxnSpLocks noChangeShapeType="1"/>
            <a:stCxn id="14350" idx="3"/>
            <a:endCxn id="14342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0"/>
          <p:cNvCxnSpPr>
            <a:cxnSpLocks noChangeShapeType="1"/>
            <a:stCxn id="14342" idx="0"/>
            <a:endCxn id="14351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1"/>
          <p:cNvCxnSpPr>
            <a:cxnSpLocks noChangeShapeType="1"/>
            <a:stCxn id="14351" idx="1"/>
            <a:endCxn id="14344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2"/>
          <p:cNvCxnSpPr>
            <a:cxnSpLocks noChangeShapeType="1"/>
            <a:stCxn id="14353" idx="3"/>
            <a:endCxn id="14343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3"/>
          <p:cNvCxnSpPr>
            <a:cxnSpLocks noChangeShapeType="1"/>
            <a:stCxn id="14343" idx="3"/>
            <a:endCxn id="14354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4"/>
          <p:cNvCxnSpPr>
            <a:cxnSpLocks noChangeShapeType="1"/>
            <a:stCxn id="14347" idx="1"/>
            <a:endCxn id="14341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5"/>
          <p:cNvCxnSpPr>
            <a:cxnSpLocks noChangeShapeType="1"/>
            <a:stCxn id="14341" idx="1"/>
            <a:endCxn id="14352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3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64" name="AutoShape 27"/>
          <p:cNvCxnSpPr>
            <a:cxnSpLocks noChangeShapeType="1"/>
            <a:stCxn id="14342" idx="3"/>
            <a:endCxn id="14363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28"/>
          <p:cNvCxnSpPr>
            <a:cxnSpLocks noChangeShapeType="1"/>
            <a:stCxn id="14363" idx="1"/>
            <a:endCxn id="14351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AutoShape 29"/>
          <p:cNvCxnSpPr>
            <a:cxnSpLocks noChangeShapeType="1"/>
            <a:stCxn id="14345" idx="0"/>
            <a:endCxn id="14344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30"/>
          <p:cNvCxnSpPr>
            <a:cxnSpLocks noChangeShapeType="1"/>
            <a:stCxn id="14344" idx="3"/>
            <a:endCxn id="14346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2667000" y="38100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3702050" y="44338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3581400" y="35052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</p:txBody>
      </p:sp>
      <p:cxnSp>
        <p:nvCxnSpPr>
          <p:cNvPr id="14371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Pentagon 35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375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6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7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524000" y="6096000"/>
            <a:ext cx="6472238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Contingency solution for additional destination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700E0A-0D4D-4683-9183-665197E7DB5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5363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372" name="AutoShape 11"/>
          <p:cNvCxnSpPr>
            <a:cxnSpLocks noChangeShapeType="1"/>
            <a:stCxn id="15370" idx="3"/>
            <a:endCxn id="15371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5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7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378" name="AutoShape 17"/>
          <p:cNvCxnSpPr>
            <a:cxnSpLocks noChangeShapeType="1"/>
            <a:stCxn id="15363" idx="1"/>
            <a:endCxn id="15363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8"/>
          <p:cNvCxnSpPr>
            <a:cxnSpLocks noChangeShapeType="1"/>
            <a:stCxn id="15373" idx="3"/>
            <a:endCxn id="15366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9"/>
          <p:cNvCxnSpPr>
            <a:cxnSpLocks noChangeShapeType="1"/>
            <a:stCxn id="15376" idx="3"/>
            <a:endCxn id="15367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0"/>
          <p:cNvCxnSpPr>
            <a:cxnSpLocks noChangeShapeType="1"/>
            <a:stCxn id="15367" idx="3"/>
            <a:endCxn id="15377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1"/>
          <p:cNvCxnSpPr>
            <a:cxnSpLocks noChangeShapeType="1"/>
            <a:stCxn id="15371" idx="1"/>
            <a:endCxn id="15365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2"/>
          <p:cNvCxnSpPr>
            <a:cxnSpLocks noChangeShapeType="1"/>
            <a:stCxn id="15365" idx="1"/>
            <a:endCxn id="15375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4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385" name="AutoShape 24"/>
          <p:cNvCxnSpPr>
            <a:cxnSpLocks noChangeShapeType="1"/>
            <a:stCxn id="15366" idx="3"/>
            <a:endCxn id="15384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5"/>
          <p:cNvCxnSpPr>
            <a:cxnSpLocks noChangeShapeType="1"/>
            <a:stCxn id="15384" idx="1"/>
            <a:endCxn id="15374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6"/>
          <p:cNvCxnSpPr>
            <a:cxnSpLocks noChangeShapeType="1"/>
            <a:stCxn id="15369" idx="0"/>
            <a:endCxn id="15368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7"/>
          <p:cNvCxnSpPr>
            <a:cxnSpLocks noChangeShapeType="1"/>
            <a:stCxn id="15368" idx="3"/>
            <a:endCxn id="15370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Pentagon 29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393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828800" y="6096000"/>
            <a:ext cx="55102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Implementation of contingency 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A9DC5A-0344-4385-9320-6447A55D73D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638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396" name="AutoShape 11"/>
          <p:cNvCxnSpPr>
            <a:cxnSpLocks noChangeShapeType="1"/>
            <a:stCxn id="16394" idx="3"/>
            <a:endCxn id="16395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9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0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1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402" name="AutoShape 17"/>
          <p:cNvCxnSpPr>
            <a:cxnSpLocks noChangeShapeType="1"/>
            <a:stCxn id="16387" idx="1"/>
            <a:endCxn id="1638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8"/>
          <p:cNvCxnSpPr>
            <a:cxnSpLocks noChangeShapeType="1"/>
            <a:stCxn id="16397" idx="3"/>
            <a:endCxn id="16390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9"/>
          <p:cNvCxnSpPr>
            <a:cxnSpLocks noChangeShapeType="1"/>
            <a:stCxn id="16400" idx="3"/>
            <a:endCxn id="16391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0"/>
          <p:cNvCxnSpPr>
            <a:cxnSpLocks noChangeShapeType="1"/>
            <a:stCxn id="16391" idx="3"/>
            <a:endCxn id="16401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1"/>
          <p:cNvCxnSpPr>
            <a:cxnSpLocks noChangeShapeType="1"/>
            <a:stCxn id="16395" idx="1"/>
            <a:endCxn id="16389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2"/>
          <p:cNvCxnSpPr>
            <a:cxnSpLocks noChangeShapeType="1"/>
            <a:stCxn id="16389" idx="1"/>
            <a:endCxn id="16399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409" name="AutoShape 24"/>
          <p:cNvCxnSpPr>
            <a:cxnSpLocks noChangeShapeType="1"/>
            <a:stCxn id="16390" idx="3"/>
            <a:endCxn id="16408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25"/>
          <p:cNvCxnSpPr>
            <a:cxnSpLocks noChangeShapeType="1"/>
            <a:stCxn id="16408" idx="1"/>
            <a:endCxn id="16398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6"/>
          <p:cNvCxnSpPr>
            <a:cxnSpLocks noChangeShapeType="1"/>
            <a:stCxn id="16393" idx="0"/>
            <a:endCxn id="16392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27"/>
          <p:cNvCxnSpPr>
            <a:cxnSpLocks noChangeShapeType="1"/>
            <a:stCxn id="16392" idx="3"/>
            <a:endCxn id="16394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Oval 28"/>
          <p:cNvSpPr>
            <a:spLocks noChangeArrowheads="1"/>
          </p:cNvSpPr>
          <p:nvPr/>
        </p:nvSpPr>
        <p:spPr bwMode="auto">
          <a:xfrm>
            <a:off x="3048000" y="1905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3048000" y="3048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5" name="Oval 30"/>
          <p:cNvSpPr>
            <a:spLocks noChangeArrowheads="1"/>
          </p:cNvSpPr>
          <p:nvPr/>
        </p:nvSpPr>
        <p:spPr bwMode="auto">
          <a:xfrm>
            <a:off x="14478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>
            <a:off x="2209800" y="4953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7" name="Oval 32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457200" y="4038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9" name="Oval 34"/>
          <p:cNvSpPr>
            <a:spLocks noChangeArrowheads="1"/>
          </p:cNvSpPr>
          <p:nvPr/>
        </p:nvSpPr>
        <p:spPr bwMode="auto">
          <a:xfrm>
            <a:off x="5105400" y="2438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0" name="Oval 35"/>
          <p:cNvSpPr>
            <a:spLocks noChangeArrowheads="1"/>
          </p:cNvSpPr>
          <p:nvPr/>
        </p:nvSpPr>
        <p:spPr bwMode="auto">
          <a:xfrm>
            <a:off x="64008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1" name="Oval 36"/>
          <p:cNvSpPr>
            <a:spLocks noChangeArrowheads="1"/>
          </p:cNvSpPr>
          <p:nvPr/>
        </p:nvSpPr>
        <p:spPr bwMode="auto">
          <a:xfrm>
            <a:off x="7620000" y="4419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2" name="Oval 37"/>
          <p:cNvSpPr>
            <a:spLocks noChangeArrowheads="1"/>
          </p:cNvSpPr>
          <p:nvPr/>
        </p:nvSpPr>
        <p:spPr bwMode="auto">
          <a:xfrm>
            <a:off x="5486400" y="5486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3" name="Oval 38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4" name="Oval 39"/>
          <p:cNvSpPr>
            <a:spLocks noChangeArrowheads="1"/>
          </p:cNvSpPr>
          <p:nvPr/>
        </p:nvSpPr>
        <p:spPr bwMode="auto">
          <a:xfrm>
            <a:off x="72390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5" name="Oval 40"/>
          <p:cNvSpPr>
            <a:spLocks noChangeArrowheads="1"/>
          </p:cNvSpPr>
          <p:nvPr/>
        </p:nvSpPr>
        <p:spPr bwMode="auto">
          <a:xfrm>
            <a:off x="5638800" y="1600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6" name="Oval 41"/>
          <p:cNvSpPr>
            <a:spLocks noChangeArrowheads="1"/>
          </p:cNvSpPr>
          <p:nvPr/>
        </p:nvSpPr>
        <p:spPr bwMode="auto">
          <a:xfrm>
            <a:off x="27432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427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Pentagon 43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431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990600" y="6096000"/>
            <a:ext cx="72755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How to plan contingencies for arbitrary possibilities?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6E762D-C828-4AFF-B491-4E969DF4AD26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Motivation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 smtClean="0"/>
              <a:t>Related 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Approach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Problem-Solution (PS) Map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Solution-Problem-Utility (SPU) Map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Solution Similarity (SS) Map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Map Utilization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Plan Library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Algorithm Selection and Configuration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Informed Problem Decomposition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Map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Domain-Based Hints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Sampling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Interpolation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Research Directions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5E208A-F26D-488A-9132-4E06F2415633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Related Work –</a:t>
            </a:r>
            <a:br>
              <a:rPr lang="en-US" altLang="en-US" dirty="0" smtClean="0"/>
            </a:br>
            <a:r>
              <a:rPr lang="en-US" altLang="en-US" dirty="0" smtClean="0"/>
              <a:t>Technique Comparison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 Library generation</a:t>
            </a:r>
          </a:p>
          <a:p>
            <a:pPr lvl="1" eaLnBrk="1" hangingPunct="1"/>
            <a:r>
              <a:rPr lang="en-US" altLang="en-US" smtClean="0">
                <a:solidFill>
                  <a:srgbClr val="0070C0"/>
                </a:solidFill>
              </a:rPr>
              <a:t>case-based reasoning (created after runtime)</a:t>
            </a:r>
          </a:p>
          <a:p>
            <a:pPr lvl="1" eaLnBrk="1" hangingPunct="1"/>
            <a:r>
              <a:rPr lang="en-US" altLang="en-US" smtClean="0"/>
              <a:t>reactive planning (subset of input, localized)</a:t>
            </a:r>
          </a:p>
          <a:p>
            <a:pPr lvl="1" eaLnBrk="1" hangingPunct="1"/>
            <a:r>
              <a:rPr lang="en-US" altLang="en-US" smtClean="0"/>
              <a:t>conditional &amp; contingency planning (localized)</a:t>
            </a:r>
          </a:p>
          <a:p>
            <a:pPr lvl="1" eaLnBrk="1" hangingPunct="1"/>
            <a:r>
              <a:rPr lang="en-US" altLang="en-US" smtClean="0"/>
              <a:t>decision-theoretic (relies on probabilities)</a:t>
            </a:r>
          </a:p>
          <a:p>
            <a:pPr eaLnBrk="1" hangingPunct="1"/>
            <a:r>
              <a:rPr lang="en-US" altLang="en-US" smtClean="0"/>
              <a:t>Real-time Planning</a:t>
            </a:r>
          </a:p>
          <a:p>
            <a:pPr lvl="1" eaLnBrk="1" hangingPunct="1"/>
            <a:r>
              <a:rPr lang="en-US" altLang="en-US" smtClean="0"/>
              <a:t>plan repair (runtime, works for small changes)</a:t>
            </a:r>
          </a:p>
          <a:p>
            <a:pPr lvl="1" eaLnBrk="1" hangingPunct="1"/>
            <a:r>
              <a:rPr lang="en-US" altLang="en-US" smtClean="0"/>
              <a:t>anytime &amp; contract algorithms (runtime)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A718AD-D973-4D39-AB4B-10B15E76E177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945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Related Work – </a:t>
            </a:r>
            <a:br>
              <a:rPr lang="en-US" altLang="en-US" dirty="0" smtClean="0"/>
            </a:br>
            <a:r>
              <a:rPr lang="en-US" altLang="en-US" dirty="0" smtClean="0"/>
              <a:t>Case-Based Reasoning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7122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457200" y="4648200"/>
            <a:ext cx="282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Smyth &amp; McKenna (2001)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219407-2C45-421F-81AC-BAB1B28C17D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Related Work – </a:t>
            </a:r>
            <a:br>
              <a:rPr lang="en-US" altLang="en-US" dirty="0" smtClean="0"/>
            </a:br>
            <a:r>
              <a:rPr lang="en-US" altLang="en-US" dirty="0" smtClean="0"/>
              <a:t>Domain Space Analysis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State Space Analysis</a:t>
            </a:r>
          </a:p>
          <a:p>
            <a:pPr lvl="1" eaLnBrk="1" hangingPunct="1"/>
            <a:r>
              <a:rPr lang="en-US" altLang="en-US" sz="2000" dirty="0" err="1" smtClean="0"/>
              <a:t>Bulka</a:t>
            </a:r>
            <a:r>
              <a:rPr lang="en-US" altLang="en-US" sz="2000" dirty="0" smtClean="0"/>
              <a:t> (2009) – Backbone planning</a:t>
            </a:r>
          </a:p>
          <a:p>
            <a:pPr lvl="1" eaLnBrk="1" hangingPunct="1"/>
            <a:r>
              <a:rPr lang="en-US" altLang="en-US" sz="2000" dirty="0" err="1" smtClean="0"/>
              <a:t>Kondaris</a:t>
            </a:r>
            <a:r>
              <a:rPr lang="en-US" altLang="en-US" sz="2000" dirty="0" smtClean="0"/>
              <a:t> (2008) – Automated skill learning</a:t>
            </a:r>
          </a:p>
          <a:p>
            <a:pPr lvl="1" eaLnBrk="1" hangingPunct="1"/>
            <a:r>
              <a:rPr lang="en-US" altLang="en-US" sz="2000" dirty="0" smtClean="0"/>
              <a:t>Hoffman (2001) – State space “benches” and “exits”</a:t>
            </a:r>
          </a:p>
          <a:p>
            <a:pPr eaLnBrk="1" hangingPunct="1"/>
            <a:r>
              <a:rPr lang="en-US" altLang="en-US" sz="2400" dirty="0" smtClean="0"/>
              <a:t>Solution Space </a:t>
            </a:r>
            <a:r>
              <a:rPr lang="en-US" altLang="en-US" sz="2400" dirty="0" smtClean="0"/>
              <a:t>Analysis</a:t>
            </a:r>
          </a:p>
          <a:p>
            <a:pPr lvl="1" eaLnBrk="1" hangingPunct="1"/>
            <a:r>
              <a:rPr lang="en-US" altLang="en-US" sz="2000" dirty="0" err="1" smtClean="0">
                <a:solidFill>
                  <a:srgbClr val="0070C0"/>
                </a:solidFill>
              </a:rPr>
              <a:t>Danshla</a:t>
            </a:r>
            <a:r>
              <a:rPr lang="en-US" altLang="en-US" sz="2000" dirty="0" smtClean="0">
                <a:solidFill>
                  <a:srgbClr val="0070C0"/>
                </a:solidFill>
              </a:rPr>
              <a:t> (2010) – Mapping problem to best heuristic</a:t>
            </a:r>
            <a:endParaRPr lang="en-US" altLang="en-US" sz="20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sz="2000" dirty="0" smtClean="0"/>
              <a:t>Miner (2009) – Solution gradient lines</a:t>
            </a:r>
          </a:p>
          <a:p>
            <a:pPr lvl="1" eaLnBrk="1" hangingPunct="1"/>
            <a:r>
              <a:rPr lang="en-US" altLang="en-US" sz="2000" dirty="0" smtClean="0"/>
              <a:t>Rosen, et. al. (2005) – Medical plan comparison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70C0"/>
                </a:solidFill>
              </a:rPr>
              <a:t>Gopal &amp;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Starkschall</a:t>
            </a:r>
            <a:r>
              <a:rPr lang="en-US" altLang="en-US" sz="2000" dirty="0" smtClean="0">
                <a:solidFill>
                  <a:srgbClr val="0070C0"/>
                </a:solidFill>
              </a:rPr>
              <a:t> (2002) – Medical plan </a:t>
            </a:r>
            <a:r>
              <a:rPr lang="en-US" altLang="en-US" sz="2000" dirty="0" smtClean="0">
                <a:solidFill>
                  <a:srgbClr val="0070C0"/>
                </a:solidFill>
              </a:rPr>
              <a:t>topology</a:t>
            </a:r>
          </a:p>
          <a:p>
            <a:pPr lvl="1" eaLnBrk="1" hangingPunct="1"/>
            <a:r>
              <a:rPr lang="en-US" altLang="en-US" sz="2000" dirty="0" err="1" smtClean="0">
                <a:solidFill>
                  <a:srgbClr val="0070C0"/>
                </a:solidFill>
              </a:rPr>
              <a:t>Boyan</a:t>
            </a:r>
            <a:r>
              <a:rPr lang="en-US" altLang="en-US" sz="2000" dirty="0" smtClean="0">
                <a:solidFill>
                  <a:srgbClr val="0070C0"/>
                </a:solidFill>
              </a:rPr>
              <a:t> &amp; Moore (2000) – Estimate best initial search state</a:t>
            </a:r>
            <a:endParaRPr lang="en-US" altLang="en-US" sz="20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 smtClean="0"/>
              <a:t>Plan-Space Planning</a:t>
            </a:r>
          </a:p>
          <a:p>
            <a:pPr lvl="1" eaLnBrk="1" hangingPunct="1"/>
            <a:r>
              <a:rPr lang="en-US" altLang="en-US" sz="2000" dirty="0" err="1" smtClean="0"/>
              <a:t>Trinquart</a:t>
            </a:r>
            <a:r>
              <a:rPr lang="en-US" altLang="en-US" sz="2000" dirty="0" smtClean="0"/>
              <a:t> (2003) – Plan space reachability</a:t>
            </a:r>
          </a:p>
          <a:p>
            <a:pPr lvl="1" eaLnBrk="1" hangingPunct="1"/>
            <a:r>
              <a:rPr lang="en-US" altLang="en-US" sz="2000" dirty="0" smtClean="0"/>
              <a:t>Hoffman &amp; </a:t>
            </a:r>
            <a:r>
              <a:rPr lang="en-US" altLang="en-US" sz="2000" dirty="0" err="1" smtClean="0"/>
              <a:t>Nebel</a:t>
            </a:r>
            <a:r>
              <a:rPr lang="en-US" altLang="en-US" sz="2000" dirty="0" smtClean="0"/>
              <a:t> (2001) – Uses plan space structure to estimate distance to goal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Related Work – Gopal &amp; </a:t>
            </a:r>
            <a:r>
              <a:rPr lang="en-US" altLang="en-US" dirty="0" err="1" smtClean="0"/>
              <a:t>Starkschall</a:t>
            </a:r>
            <a:r>
              <a:rPr lang="en-US" altLang="en-US" dirty="0" smtClean="0"/>
              <a:t> (2002)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7CE228-6E05-4E06-9D0E-4BAEDA9AE76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95600"/>
            <a:ext cx="36687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7197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DE5984-F145-4CC5-B996-F1E1E2C83A01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Traveling Salesperson Problem</a:t>
            </a:r>
            <a:br>
              <a:rPr lang="en-US" altLang="en-US" sz="3600" dirty="0" smtClean="0"/>
            </a:br>
            <a:endParaRPr lang="en-US" altLang="en-US" sz="3600" dirty="0" smtClean="0"/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1905000" y="17526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15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99075"/>
            <a:ext cx="8229600" cy="110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Four fixed cities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Central starting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Unknown fifth city</a:t>
            </a:r>
          </a:p>
        </p:txBody>
      </p:sp>
      <p:sp>
        <p:nvSpPr>
          <p:cNvPr id="24587" name="Text Box 18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4588" name="Text Box 19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4589" name="Text Box 20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4590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95F907-66B4-4AB2-8816-D13C7C9AAEAA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pic>
        <p:nvPicPr>
          <p:cNvPr id="25603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Approach:  </a:t>
            </a:r>
            <a:br>
              <a:rPr lang="en-US" altLang="en-US" sz="3600" dirty="0" smtClean="0"/>
            </a:br>
            <a:r>
              <a:rPr lang="en-US" altLang="en-US" sz="3600" dirty="0" smtClean="0"/>
              <a:t>Problem-Solution Map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5614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Each point represents a potential location of the fifth city.  The color of the point represents the optimal solution for the resulting 5-city TSP.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F99786-14D7-4EA4-B0A2-B10499C8AB3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Motivation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Related 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Approach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Map 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Experiments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TSP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Knapsack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Elevator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Practical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Sample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Indexing and Abstraction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101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7739F4-2A75-443A-8222-C37D45417FD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26627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Approach:</a:t>
            </a:r>
            <a:br>
              <a:rPr lang="en-US" altLang="en-US" sz="3600" dirty="0" smtClean="0"/>
            </a:br>
            <a:r>
              <a:rPr lang="en-US" altLang="en-US" sz="3600" dirty="0" smtClean="0"/>
              <a:t>Problem-Solution Map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3581400" y="2268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2743200" y="3079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6637" name="Text Box 14"/>
          <p:cNvSpPr txBox="1">
            <a:spLocks noChangeArrowheads="1"/>
          </p:cNvSpPr>
          <p:nvPr/>
        </p:nvSpPr>
        <p:spPr bwMode="auto">
          <a:xfrm>
            <a:off x="2438400" y="2344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381000" y="43259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0-1-4-2-3-5</a:t>
            </a:r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304800" y="18875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0-1-3-2-5-4</a:t>
            </a:r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304800" y="24209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0-1-3-5-2-4</a:t>
            </a:r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3352800" y="18875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0-1-5-4-2-3</a:t>
            </a:r>
          </a:p>
        </p:txBody>
      </p:sp>
      <p:sp>
        <p:nvSpPr>
          <p:cNvPr id="26642" name="Text Box 19"/>
          <p:cNvSpPr txBox="1">
            <a:spLocks noChangeArrowheads="1"/>
          </p:cNvSpPr>
          <p:nvPr/>
        </p:nvSpPr>
        <p:spPr bwMode="auto">
          <a:xfrm>
            <a:off x="381000" y="34877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0-1-5-3-2-4</a:t>
            </a:r>
          </a:p>
        </p:txBody>
      </p:sp>
      <p:sp>
        <p:nvSpPr>
          <p:cNvPr id="26643" name="Text Box 20"/>
          <p:cNvSpPr txBox="1">
            <a:spLocks noChangeArrowheads="1"/>
          </p:cNvSpPr>
          <p:nvPr/>
        </p:nvSpPr>
        <p:spPr bwMode="auto">
          <a:xfrm>
            <a:off x="7543800" y="40211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0-3-2-4-1-5</a:t>
            </a:r>
          </a:p>
        </p:txBody>
      </p:sp>
      <p:sp>
        <p:nvSpPr>
          <p:cNvPr id="26644" name="Text Box 21"/>
          <p:cNvSpPr txBox="1">
            <a:spLocks noChangeArrowheads="1"/>
          </p:cNvSpPr>
          <p:nvPr/>
        </p:nvSpPr>
        <p:spPr bwMode="auto">
          <a:xfrm>
            <a:off x="5257800" y="19637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0-1-3-2-4-5</a:t>
            </a:r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3886200" y="35639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0-5-1-3-2-4</a:t>
            </a:r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1600200" y="26495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1600200" y="21161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 flipH="1" flipV="1">
            <a:off x="6629400" y="42497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>
            <a:off x="1676400" y="447833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>
            <a:off x="1676400" y="3640138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Each point represents a potential location of the fifth city.  The color of the point represents the optimal solution for the resulting 5-city TSP.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CF9C84-EB2E-4BE3-B45B-3379BDA0EF32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Approach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Problem-Solution Map (PS Map)</a:t>
            </a:r>
          </a:p>
          <a:p>
            <a:pPr lvl="1" eaLnBrk="1" hangingPunct="1"/>
            <a:r>
              <a:rPr lang="en-US" altLang="en-US" smtClean="0"/>
              <a:t>contiguous regions – only need to store one solution per region</a:t>
            </a:r>
          </a:p>
          <a:p>
            <a:pPr lvl="1" eaLnBrk="1" hangingPunct="1"/>
            <a:r>
              <a:rPr lang="en-US" altLang="en-US" smtClean="0">
                <a:solidFill>
                  <a:schemeClr val="accent2"/>
                </a:solidFill>
              </a:rPr>
              <a:t>complexity – higher interaction of regions indicates a more complex space</a:t>
            </a:r>
          </a:p>
        </p:txBody>
      </p:sp>
      <p:pic>
        <p:nvPicPr>
          <p:cNvPr id="27653" name="Picture 4" descr="5city4fix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62400"/>
            <a:ext cx="34290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8153400" cy="4411663"/>
          </a:xfrm>
        </p:spPr>
        <p:txBody>
          <a:bodyPr/>
          <a:lstStyle/>
          <a:p>
            <a:r>
              <a:rPr lang="en-US" altLang="en-US" smtClean="0"/>
              <a:t>5-city TSP (1 unknown city)</a:t>
            </a:r>
          </a:p>
          <a:p>
            <a:pPr lvl="1"/>
            <a:r>
              <a:rPr lang="en-US" altLang="en-US" smtClean="0"/>
              <a:t>small problem with two degrees of freedom</a:t>
            </a:r>
          </a:p>
          <a:p>
            <a:pPr lvl="1"/>
            <a:r>
              <a:rPr lang="en-US" altLang="en-US" smtClean="0"/>
              <a:t>12k problem instances</a:t>
            </a:r>
          </a:p>
          <a:p>
            <a:pPr lvl="1"/>
            <a:r>
              <a:rPr lang="en-US" altLang="en-US" smtClean="0"/>
              <a:t>naive solver</a:t>
            </a:r>
          </a:p>
          <a:p>
            <a:pPr lvl="1"/>
            <a:r>
              <a:rPr lang="en-US" altLang="en-US" smtClean="0"/>
              <a:t>fast runtime</a:t>
            </a:r>
          </a:p>
          <a:p>
            <a:r>
              <a:rPr lang="en-US" altLang="en-US" smtClean="0"/>
              <a:t>5-city TSP (2 unknown cities)</a:t>
            </a:r>
          </a:p>
          <a:p>
            <a:pPr lvl="1"/>
            <a:r>
              <a:rPr lang="en-US" altLang="en-US" smtClean="0"/>
              <a:t>larger problem with </a:t>
            </a:r>
            <a:r>
              <a:rPr lang="en-US" altLang="en-US" b="1" smtClean="0"/>
              <a:t>four degrees of freedom</a:t>
            </a:r>
          </a:p>
          <a:p>
            <a:pPr lvl="1"/>
            <a:r>
              <a:rPr lang="en-US" altLang="en-US" b="1" smtClean="0"/>
              <a:t>311k problem instances</a:t>
            </a:r>
          </a:p>
          <a:p>
            <a:pPr lvl="1"/>
            <a:r>
              <a:rPr lang="en-US" altLang="en-US" smtClean="0"/>
              <a:t>naive solver</a:t>
            </a:r>
          </a:p>
          <a:p>
            <a:pPr lvl="1"/>
            <a:r>
              <a:rPr lang="en-US" altLang="en-US" b="1" smtClean="0"/>
              <a:t>~20 minutes runtime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543800" cy="1295400"/>
          </a:xfrm>
        </p:spPr>
        <p:txBody>
          <a:bodyPr/>
          <a:lstStyle/>
          <a:p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9940" name="Content Placeholder 7" descr="psmap.png"/>
          <p:cNvPicPr>
            <a:picLocks noGrp="1" noChangeAspect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2667000"/>
            <a:ext cx="2286000" cy="1716088"/>
          </a:xfrm>
        </p:spPr>
      </p:pic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2E6FD4-BDA1-493E-AC80-D64AF6C7199F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86627A-2FE3-42F0-9443-6EC75515001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Complete map generation is not feasible</a:t>
            </a:r>
          </a:p>
          <a:p>
            <a:pPr lvl="1" eaLnBrk="1" hangingPunct="1"/>
            <a:r>
              <a:rPr lang="en-US" altLang="en-US" smtClean="0"/>
              <a:t>(would make algorithm selection irrelevant)</a:t>
            </a:r>
          </a:p>
          <a:p>
            <a:pPr lvl="1" eaLnBrk="1" hangingPunct="1"/>
            <a:r>
              <a:rPr lang="en-US" altLang="en-US" smtClean="0"/>
              <a:t>how can we approximate the map efficiently?</a:t>
            </a:r>
          </a:p>
          <a:p>
            <a:pPr eaLnBrk="1" hangingPunct="1"/>
            <a:r>
              <a:rPr lang="en-US" altLang="en-US" smtClean="0"/>
              <a:t>Map approximation</a:t>
            </a:r>
          </a:p>
          <a:p>
            <a:pPr lvl="1" eaLnBrk="1" hangingPunct="1"/>
            <a:r>
              <a:rPr lang="en-US" altLang="en-US" smtClean="0"/>
              <a:t>sampling</a:t>
            </a:r>
          </a:p>
          <a:p>
            <a:pPr lvl="1" eaLnBrk="1" hangingPunct="1"/>
            <a:r>
              <a:rPr lang="en-US" altLang="en-US" smtClean="0"/>
              <a:t>interpolation</a:t>
            </a:r>
          </a:p>
          <a:p>
            <a:pPr lvl="1" eaLnBrk="1" hangingPunct="1"/>
            <a:r>
              <a:rPr lang="en-US" altLang="en-US" smtClean="0"/>
              <a:t>domain-based hints</a:t>
            </a:r>
          </a:p>
          <a:p>
            <a:pPr lvl="2" eaLnBrk="1" hangingPunct="1"/>
            <a:r>
              <a:rPr lang="en-US" altLang="en-US" smtClean="0"/>
              <a:t>example:  fixed city locations lie on regional borders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EA297C-1C25-4BF6-88B2-752473C008D5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1988" name="TextBox 14"/>
          <p:cNvSpPr txBox="1">
            <a:spLocks noChangeArrowheads="1"/>
          </p:cNvSpPr>
          <p:nvPr/>
        </p:nvSpPr>
        <p:spPr bwMode="auto">
          <a:xfrm>
            <a:off x="685800" y="56388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Initial view of solution space topology</a:t>
            </a:r>
          </a:p>
        </p:txBody>
      </p:sp>
      <p:pic>
        <p:nvPicPr>
          <p:cNvPr id="41989" name="Picture 14" descr="ladybug-onlyCitie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9F24C9-8E52-4CB9-B383-45AFF8444EB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3012" name="TextBox 14"/>
          <p:cNvSpPr txBox="1">
            <a:spLocks noChangeArrowheads="1"/>
          </p:cNvSpPr>
          <p:nvPr/>
        </p:nvSpPr>
        <p:spPr bwMode="auto">
          <a:xfrm>
            <a:off x="685800" y="56388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Ideal view of solution space topology</a:t>
            </a:r>
          </a:p>
        </p:txBody>
      </p:sp>
      <p:pic>
        <p:nvPicPr>
          <p:cNvPr id="43013" name="Content Placeholder 29" descr="ladybug-ideal.bm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447800"/>
            <a:ext cx="5327650" cy="3995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8DE615-D307-442C-8F28-E7D1BD55D6E7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4036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Preliminary experiment with random sampling and nearest neighbor classification</a:t>
            </a:r>
          </a:p>
        </p:txBody>
      </p:sp>
      <p:pic>
        <p:nvPicPr>
          <p:cNvPr id="44037" name="Picture 15" descr="ladybug-sample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Content Placeholder 7" descr="ladybug-ideal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74863"/>
            <a:ext cx="4040188" cy="3030537"/>
          </a:xfrm>
        </p:spPr>
      </p:pic>
      <p:pic>
        <p:nvPicPr>
          <p:cNvPr id="45059" name="Content Placeholder 8" descr="ladybug-approx-sampleRate1per100.bmp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074863"/>
            <a:ext cx="4041775" cy="3030537"/>
          </a:xfrm>
        </p:spPr>
      </p:pic>
      <p:sp>
        <p:nvSpPr>
          <p:cNvPr id="450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506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mtClean="0"/>
              <a:t>Ideal PS Map</a:t>
            </a:r>
          </a:p>
        </p:txBody>
      </p:sp>
      <p:sp>
        <p:nvSpPr>
          <p:cNvPr id="4506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en-US" smtClean="0"/>
              <a:t>Approximated PS Map</a:t>
            </a:r>
          </a:p>
        </p:txBody>
      </p:sp>
      <p:sp>
        <p:nvSpPr>
          <p:cNvPr id="450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C2EB19-A289-4E94-8DAA-1029FFE6CA4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45064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Preliminary experiment with random sampling and nearest neighbor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A787FA-282E-4A25-819A-42B7944BAE7F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pic>
        <p:nvPicPr>
          <p:cNvPr id="46084" name="Picture 5" descr="RandomSampleSizeVsAccuracyAverageAndF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477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609600" y="56388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Preliminary experiment with random sampling and nearest neighbor classification demonstrates</a:t>
            </a:r>
          </a:p>
          <a:p>
            <a:pPr algn="ctr" eaLnBrk="1" hangingPunct="1"/>
            <a:r>
              <a:rPr lang="en-US" altLang="en-US" sz="2400" b="1"/>
              <a:t>75% accuracy from a 0.5% sample rate.</a:t>
            </a:r>
            <a:endParaRPr lang="en-US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BB5AAE-C367-41E3-B5EA-D27A85D891F4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Sampling &amp; Classification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1663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sz="2000" dirty="0" smtClean="0"/>
              <a:t>Sampling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sz="1800" dirty="0" smtClean="0"/>
              <a:t>uniform/random/NOLHS/Rapidly expanding Random Trees (RRT)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sz="1800" dirty="0" smtClean="0"/>
              <a:t>strategic sampling (active learning)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schemes biased by domain hints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sz="2000" dirty="0" smtClean="0"/>
              <a:t>Classification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Nearest neighbor</a:t>
            </a:r>
            <a:endParaRPr lang="en-US" sz="1800" dirty="0" smtClean="0"/>
          </a:p>
          <a:p>
            <a:pPr lvl="2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k nearest neighbors vs. radius of nearest neighbors</a:t>
            </a:r>
            <a:endParaRPr lang="en-US" sz="1600" dirty="0" smtClean="0"/>
          </a:p>
          <a:p>
            <a:pPr lvl="2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weighting neighbors by distance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Support Vector Machine (linear, non-linear)</a:t>
            </a:r>
            <a:endParaRPr lang="en-US" sz="1600" dirty="0" smtClean="0"/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Bayesian Network</a:t>
            </a:r>
            <a:endParaRPr lang="en-US" sz="1800" dirty="0" smtClean="0"/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Neural Network</a:t>
            </a:r>
            <a:endParaRPr lang="en-US" sz="1800" dirty="0" smtClean="0"/>
          </a:p>
        </p:txBody>
      </p:sp>
      <p:pic>
        <p:nvPicPr>
          <p:cNvPr id="47109" name="Content Placeholder 7" descr="psma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48200"/>
            <a:ext cx="2667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A4BA89-EB0F-41B8-9070-820764EBD23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Motivation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Real-time Planning Problems</a:t>
            </a:r>
          </a:p>
          <a:p>
            <a:pPr lvl="1" eaLnBrk="1" hangingPunct="1"/>
            <a:r>
              <a:rPr lang="en-US" altLang="en-US" dirty="0" smtClean="0"/>
              <a:t>Shipboard Computing Resource Allocation</a:t>
            </a:r>
          </a:p>
          <a:p>
            <a:pPr lvl="1" eaLnBrk="1" hangingPunct="1"/>
            <a:r>
              <a:rPr lang="en-US" altLang="en-US" dirty="0" smtClean="0"/>
              <a:t>Mobile Sensor Scheduling</a:t>
            </a:r>
          </a:p>
          <a:p>
            <a:pPr lvl="1" eaLnBrk="1" hangingPunct="1"/>
            <a:r>
              <a:rPr lang="en-US" altLang="en-US" dirty="0" smtClean="0"/>
              <a:t>Unmanned Vehicle Routing</a:t>
            </a:r>
          </a:p>
          <a:p>
            <a:pPr lvl="1" eaLnBrk="1" hangingPunct="1"/>
            <a:r>
              <a:rPr lang="en-US" altLang="en-US" dirty="0" smtClean="0"/>
              <a:t>Wireless Sensor Network (WSN) Reconfiguration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56BDA0-B3F4-4A94-B97D-B32FA42247F3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Domain-Based Hints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513388"/>
            <a:ext cx="8229600" cy="61753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600" smtClean="0"/>
              <a:t>All the fixed points lie on regional boundaries</a:t>
            </a:r>
          </a:p>
        </p:txBody>
      </p:sp>
      <p:pic>
        <p:nvPicPr>
          <p:cNvPr id="48133" name="Content Placeholder 29" descr="ladybug-ideal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32765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0EF5D9-D15D-441D-A614-43E7007995F2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Domain-Based Hints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513388"/>
            <a:ext cx="8229600" cy="61753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600" smtClean="0"/>
              <a:t>All the fixed points lie on regional boundaries</a:t>
            </a:r>
          </a:p>
        </p:txBody>
      </p:sp>
      <p:pic>
        <p:nvPicPr>
          <p:cNvPr id="49157" name="Content Placeholder 11" descr="FiveCityFourFixed_0-3.dat.bm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838200"/>
            <a:ext cx="6019800" cy="4786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Domain-Based Hints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625-6988-46B7-AD9B-55DCCDE9DF4B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4489"/>
            <a:ext cx="6553200" cy="52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3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SC+bias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samples toward fixed city locations</a:t>
            </a:r>
          </a:p>
          <a:p>
            <a:pPr lvl="1"/>
            <a:r>
              <a:rPr lang="en-US" dirty="0" smtClean="0"/>
              <a:t>City radius</a:t>
            </a:r>
          </a:p>
          <a:p>
            <a:pPr lvl="1"/>
            <a:r>
              <a:rPr lang="en-US" dirty="0" smtClean="0"/>
              <a:t>Bias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93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38313"/>
            <a:ext cx="8216839" cy="4586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SC+bias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963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eventual number of samples</a:t>
            </a:r>
          </a:p>
          <a:p>
            <a:pPr lvl="1">
              <a:buNone/>
            </a:pPr>
            <a:r>
              <a:rPr lang="en-US" dirty="0" smtClean="0"/>
              <a:t>n = </a:t>
            </a:r>
            <a:r>
              <a:rPr lang="en-US" dirty="0" err="1" smtClean="0"/>
              <a:t>sample_rate</a:t>
            </a:r>
            <a:r>
              <a:rPr lang="en-US" dirty="0" smtClean="0"/>
              <a:t> * </a:t>
            </a:r>
            <a:r>
              <a:rPr lang="en-US" dirty="0" err="1" smtClean="0"/>
              <a:t>total_instances</a:t>
            </a:r>
            <a:endParaRPr lang="en-US" dirty="0" smtClean="0"/>
          </a:p>
          <a:p>
            <a:r>
              <a:rPr lang="en-US" dirty="0" smtClean="0"/>
              <a:t>Create initial sample of solutions of size </a:t>
            </a:r>
          </a:p>
          <a:p>
            <a:pPr lvl="1">
              <a:buNone/>
            </a:pP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alpha * n</a:t>
            </a:r>
          </a:p>
          <a:p>
            <a:r>
              <a:rPr lang="en-US" dirty="0" smtClean="0"/>
              <a:t>For each unknown sample</a:t>
            </a:r>
          </a:p>
          <a:p>
            <a:pPr lvl="1"/>
            <a:r>
              <a:rPr lang="en-US" dirty="0" smtClean="0"/>
              <a:t>if polling results in unambiguous result, keep approximate result</a:t>
            </a:r>
          </a:p>
          <a:p>
            <a:pPr lvl="1"/>
            <a:r>
              <a:rPr lang="en-US" dirty="0" smtClean="0"/>
              <a:t>else if total samples &lt; n, generate exact solution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823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4495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0" name="Oval 9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29400" y="36576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33600" y="5181600"/>
            <a:ext cx="123142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unanimous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3810000"/>
            <a:ext cx="121860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ambiguous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0" y="4267200"/>
            <a:ext cx="102463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landslide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971800" y="32004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9" name="Oval 18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techniques similar to those used to justify SBE, can solution borders be calculated?</a:t>
            </a:r>
          </a:p>
          <a:p>
            <a:r>
              <a:rPr lang="en-US" dirty="0" smtClean="0"/>
              <a:t>For each combination of two solutions, equate objective functions to determine shape of border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27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3429000" y="4572000"/>
            <a:ext cx="582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Px?</a:t>
            </a:r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5257800" y="29718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7656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7657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7658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7291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(P0,P1) + </a:t>
            </a:r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(P1,P2) + </a:t>
            </a:r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(P2,Px) </a:t>
            </a:r>
            <a:r>
              <a:rPr lang="en-US" dirty="0"/>
              <a:t>=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(P0,P1) +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(P1,Px) +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(Px,P2)</a:t>
            </a:r>
          </a:p>
          <a:p>
            <a:r>
              <a:rPr lang="en-US" dirty="0"/>
              <a:t>                      </a:t>
            </a:r>
            <a:r>
              <a:rPr lang="en-US" dirty="0" smtClean="0"/>
              <a:t>  </a:t>
            </a:r>
            <a:r>
              <a:rPr lang="en-US" dirty="0" err="1" smtClean="0"/>
              <a:t>dist</a:t>
            </a:r>
            <a:r>
              <a:rPr lang="en-US" dirty="0" smtClean="0"/>
              <a:t>(P1,P2</a:t>
            </a:r>
            <a:r>
              <a:rPr lang="en-US" dirty="0"/>
              <a:t>)                       =                      </a:t>
            </a:r>
            <a:r>
              <a:rPr lang="en-US" dirty="0" smtClean="0"/>
              <a:t>  </a:t>
            </a:r>
            <a:r>
              <a:rPr lang="en-US" dirty="0" err="1" smtClean="0"/>
              <a:t>dist</a:t>
            </a:r>
            <a:r>
              <a:rPr lang="en-US" dirty="0" smtClean="0"/>
              <a:t>(P1,Px</a:t>
            </a:r>
            <a:r>
              <a:rPr lang="en-US" dirty="0"/>
              <a:t>)</a:t>
            </a:r>
          </a:p>
        </p:txBody>
      </p:sp>
      <p:sp>
        <p:nvSpPr>
          <p:cNvPr id="12" name="Oval 11"/>
          <p:cNvSpPr/>
          <p:nvPr/>
        </p:nvSpPr>
        <p:spPr>
          <a:xfrm>
            <a:off x="4419600" y="2514600"/>
            <a:ext cx="838200" cy="838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660" name="TextBox 12"/>
          <p:cNvSpPr txBox="1">
            <a:spLocks noChangeArrowheads="1"/>
          </p:cNvSpPr>
          <p:nvPr/>
        </p:nvSpPr>
        <p:spPr bwMode="auto">
          <a:xfrm>
            <a:off x="3429000" y="6400800"/>
            <a:ext cx="1905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dist(Px,P1)  = C</a:t>
            </a: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Reduce reaction time of real-time planners to changes in the environment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Preplanned libraries as alternative to traditional online plan repair</a:t>
            </a:r>
          </a:p>
          <a:p>
            <a:pPr lvl="1"/>
            <a:r>
              <a:rPr lang="en-US" dirty="0" smtClean="0"/>
              <a:t>Leverage larger amount of offline time to save small amount of online time.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897E6980-CC3D-4FA9-B421-402A49180DDA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54102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296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+ dist(Px,P2)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dist(Px,P2) = dist(P0,Px)                       +dist(P1,P2)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276600" y="1600200"/>
            <a:ext cx="2514600" cy="2209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TextBox 11"/>
          <p:cNvSpPr txBox="1">
            <a:spLocks noChangeArrowheads="1"/>
          </p:cNvSpPr>
          <p:nvPr/>
        </p:nvSpPr>
        <p:spPr bwMode="auto">
          <a:xfrm>
            <a:off x="2743200" y="6400800"/>
            <a:ext cx="3581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dist(Px,P2)  = dist(Px,P0) + C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4C202E48-B1EE-4C5D-9C37-AFB8DD87F7A9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5029200" y="3505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32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dist(P0,P1) + dist(P1,P2) + dist(P2,Px)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dist(P2,Px) = dist(P0,Px) + dist(P1,Px)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667000"/>
            <a:ext cx="1524000" cy="1295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962400" y="6411913"/>
            <a:ext cx="762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ugly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9FA2A627-2174-4DC4-A2EF-90319D384ACA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3072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3200" y="1600200"/>
            <a:ext cx="3048000" cy="3657600"/>
            <a:chOff x="2743200" y="1600200"/>
            <a:chExt cx="3048000" cy="3657600"/>
          </a:xfrm>
        </p:grpSpPr>
        <p:sp>
          <p:nvSpPr>
            <p:cNvPr id="9" name="Rectangle 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8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3429000" y="4572000"/>
            <a:ext cx="582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Px?</a:t>
            </a:r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Unfortunately, solving the equations is not trivial</a:t>
            </a:r>
          </a:p>
          <a:p>
            <a:pPr lvl="0"/>
            <a:r>
              <a:rPr lang="en-US" dirty="0" smtClean="0"/>
              <a:t>Developed a ‘border</a:t>
            </a:r>
            <a:r>
              <a:rPr lang="en-US" baseline="0" dirty="0" smtClean="0"/>
              <a:t> tracing’ approach</a:t>
            </a:r>
          </a:p>
          <a:p>
            <a:pPr lvl="1"/>
            <a:r>
              <a:rPr lang="en-US" dirty="0" smtClean="0"/>
              <a:t>sample problem instances to find representatives of solutions in the space</a:t>
            </a:r>
          </a:p>
          <a:p>
            <a:pPr lvl="1"/>
            <a:r>
              <a:rPr lang="en-US" dirty="0" smtClean="0"/>
              <a:t>for each pair combination</a:t>
            </a:r>
          </a:p>
          <a:p>
            <a:pPr lvl="2"/>
            <a:r>
              <a:rPr lang="en-US" dirty="0" smtClean="0"/>
              <a:t>find a problem instance on the boundary using binary search</a:t>
            </a:r>
          </a:p>
          <a:p>
            <a:pPr lvl="2"/>
            <a:r>
              <a:rPr lang="en-US" dirty="0" smtClean="0"/>
              <a:t>trace the solution border from the boundary point</a:t>
            </a:r>
          </a:p>
          <a:p>
            <a:pPr lvl="1"/>
            <a:r>
              <a:rPr lang="en-US" dirty="0" smtClean="0"/>
              <a:t>for each border intersection</a:t>
            </a:r>
          </a:p>
          <a:p>
            <a:pPr lvl="2"/>
            <a:r>
              <a:rPr lang="en-US" dirty="0" smtClean="0"/>
              <a:t>find region to fill in by sending rays in each direction</a:t>
            </a:r>
          </a:p>
          <a:p>
            <a:pPr lvl="2"/>
            <a:r>
              <a:rPr lang="en-US" dirty="0" smtClean="0"/>
              <a:t>fill region using fill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two solution representatives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7" name="Rectangle 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Motivation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1023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  <a:r>
              <a:rPr lang="en-US" altLang="en-US" sz="2400" smtClean="0"/>
              <a:t>For planning problems in a real-time environment,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9A440A-80B3-41FE-9FC4-A59997CDCA6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2000" y="3352800"/>
            <a:ext cx="6629400" cy="830263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Plan Library:  </a:t>
            </a:r>
            <a:r>
              <a:rPr lang="en-US" sz="2400" b="1" dirty="0">
                <a:latin typeface="Arial" charset="0"/>
              </a:rPr>
              <a:t>Problem space analysis </a:t>
            </a:r>
            <a:r>
              <a:rPr lang="en-US" sz="2400" dirty="0">
                <a:latin typeface="Arial" charset="0"/>
              </a:rPr>
              <a:t>can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inform the efficient creation of a plan library.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762000" y="4419600"/>
            <a:ext cx="6629400" cy="157003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Problem Space Analysis:  A </a:t>
            </a:r>
            <a:r>
              <a:rPr lang="en-US" sz="2400" b="1" dirty="0">
                <a:latin typeface="Arial" charset="0"/>
              </a:rPr>
              <a:t>sampling of problem instances and their solutions</a:t>
            </a:r>
            <a:r>
              <a:rPr lang="en-US" sz="2400" dirty="0">
                <a:latin typeface="Arial" charset="0"/>
              </a:rPr>
              <a:t> can lend insight into the underlying structure of the domain.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62000" y="1676400"/>
            <a:ext cx="6629400" cy="830263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A </a:t>
            </a:r>
            <a:r>
              <a:rPr lang="en-US" sz="2400" b="1" dirty="0">
                <a:latin typeface="Arial" charset="0"/>
              </a:rPr>
              <a:t>plan library </a:t>
            </a:r>
            <a:r>
              <a:rPr lang="en-US" sz="2400" dirty="0">
                <a:latin typeface="Arial" charset="0"/>
              </a:rPr>
              <a:t>is a means of rapidly adapting to a new environment.</a:t>
            </a:r>
          </a:p>
        </p:txBody>
      </p:sp>
      <p:sp>
        <p:nvSpPr>
          <p:cNvPr id="8200" name="TextBox 9"/>
          <p:cNvSpPr txBox="1">
            <a:spLocks noChangeArrowheads="1"/>
          </p:cNvSpPr>
          <p:nvPr/>
        </p:nvSpPr>
        <p:spPr bwMode="auto">
          <a:xfrm>
            <a:off x="533400" y="266700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Hypothesis: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860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2860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 – tracing red/blue solution border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962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352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19600" y="4572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19600" y="4267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95600" y="2133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95600" y="1828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39" name="Rectangle 3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 – found red/blue solution border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22" name="Rectangle 21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SBE-trace only available in two dimensions.  Use SVM-based approach to mimic SBE’s border-finding approach</a:t>
            </a:r>
          </a:p>
          <a:p>
            <a:r>
              <a:rPr lang="en-US" dirty="0" smtClean="0"/>
              <a:t>Train SVM with problem instances as observations and solution as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2590800" y="4970509"/>
            <a:ext cx="228600" cy="21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19800" y="4970509"/>
            <a:ext cx="228600" cy="21109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62200" y="4267200"/>
            <a:ext cx="4038600" cy="2427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13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81500" y="4267200"/>
            <a:ext cx="2019300" cy="2438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267200"/>
            <a:ext cx="2057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2590800" y="4970509"/>
            <a:ext cx="228600" cy="21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19800" y="4970509"/>
            <a:ext cx="228600" cy="21109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62200" y="4267200"/>
            <a:ext cx="4038600" cy="2427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41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SVM+SBE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SBE-trace to find borders between solutions</a:t>
            </a:r>
          </a:p>
          <a:p>
            <a:r>
              <a:rPr lang="en-US" dirty="0" smtClean="0"/>
              <a:t>Augment training instances in an attempt to constrain the placement of maximum margin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4381500" y="4267200"/>
            <a:ext cx="2019300" cy="2438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4267200"/>
            <a:ext cx="27432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4970509"/>
            <a:ext cx="228600" cy="21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19800" y="4970509"/>
            <a:ext cx="228600" cy="21109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62200" y="4267200"/>
            <a:ext cx="4038600" cy="2427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8700" y="4968152"/>
            <a:ext cx="228600" cy="21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62550" y="4968151"/>
            <a:ext cx="228600" cy="21109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8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sample creates a set of known solutions</a:t>
            </a:r>
          </a:p>
          <a:p>
            <a:r>
              <a:rPr lang="en-US" dirty="0" smtClean="0"/>
              <a:t>For each unsolved problem instance, test each known solution and assign the best one</a:t>
            </a:r>
          </a:p>
          <a:p>
            <a:r>
              <a:rPr lang="en-US" dirty="0" smtClean="0"/>
              <a:t>Assumes cost of solution evaluation is not prohibitive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2139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Evaluation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Three domains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Traveling Salesman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0-1 Knapsack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Elevator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Map approximation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Average fraction of utility loss from optimal</a:t>
            </a:r>
          </a:p>
          <a:p>
            <a:r>
              <a:rPr lang="en-US" altLang="en-US" sz="2400" dirty="0" smtClean="0"/>
              <a:t>System </a:t>
            </a:r>
            <a:r>
              <a:rPr lang="en-US" altLang="en-US" sz="2400" dirty="0" smtClean="0"/>
              <a:t>performance</a:t>
            </a:r>
          </a:p>
          <a:p>
            <a:pPr lvl="1"/>
            <a:r>
              <a:rPr lang="en-US" altLang="en-US" sz="2000" dirty="0" smtClean="0"/>
              <a:t>Comparison to </a:t>
            </a:r>
            <a:r>
              <a:rPr lang="en-US" altLang="en-US" sz="2000" dirty="0" smtClean="0"/>
              <a:t>online repair algorithms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Offline </a:t>
            </a:r>
            <a:r>
              <a:rPr lang="en-US" altLang="en-US" sz="2000" dirty="0" smtClean="0"/>
              <a:t>computation time vs. online performance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18A94-A6DC-443D-94A3-C9D816A68E07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062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09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Contributions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Framework to model and reason about the topological structure of the solutions of related plans</a:t>
            </a:r>
          </a:p>
          <a:p>
            <a:r>
              <a:rPr lang="en-US" altLang="en-US" sz="2400" dirty="0" smtClean="0"/>
              <a:t>Novel </a:t>
            </a:r>
            <a:r>
              <a:rPr lang="en-US" altLang="en-US" sz="2400" dirty="0" smtClean="0"/>
              <a:t>algorithms that exploit solution space structure to generate plan </a:t>
            </a:r>
            <a:r>
              <a:rPr lang="en-US" altLang="en-US" sz="2400" dirty="0" smtClean="0"/>
              <a:t>libraries</a:t>
            </a:r>
            <a:endParaRPr lang="en-US" altLang="en-US" sz="2400" dirty="0" smtClean="0"/>
          </a:p>
          <a:p>
            <a:r>
              <a:rPr lang="en-US" altLang="en-US" sz="2400" dirty="0" smtClean="0"/>
              <a:t>Techniques to manipulate the structure of the solution space to be favorable for approximation algorithms</a:t>
            </a:r>
          </a:p>
          <a:p>
            <a:r>
              <a:rPr lang="en-US" altLang="en-US" sz="2400" dirty="0" smtClean="0"/>
              <a:t>Evaluation </a:t>
            </a:r>
            <a:r>
              <a:rPr lang="en-US" altLang="en-US" sz="2400" dirty="0" smtClean="0"/>
              <a:t>of these algorithms by comparison to competing techniques for a set of sample problems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CC1C98-F26B-4DC2-9723-37E41C5A272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Elevator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Space Manipulation</a:t>
            </a:r>
          </a:p>
          <a:p>
            <a:pPr lvl="1"/>
            <a:r>
              <a:rPr lang="en-US" dirty="0" smtClean="0"/>
              <a:t>Smoothing</a:t>
            </a:r>
          </a:p>
          <a:p>
            <a:pPr lvl="1"/>
            <a:r>
              <a:rPr lang="en-US" dirty="0" smtClean="0"/>
              <a:t>Plan Abstraction</a:t>
            </a:r>
          </a:p>
          <a:p>
            <a:pPr lvl="1"/>
            <a:r>
              <a:rPr lang="en-US" dirty="0" smtClean="0"/>
              <a:t>Plan Normalization</a:t>
            </a:r>
          </a:p>
          <a:p>
            <a:r>
              <a:rPr lang="en-US" dirty="0" smtClean="0"/>
              <a:t>Online Repair Framework</a:t>
            </a:r>
          </a:p>
          <a:p>
            <a:pPr lvl="1"/>
            <a:r>
              <a:rPr lang="en-US" dirty="0" smtClean="0"/>
              <a:t>van der </a:t>
            </a:r>
            <a:r>
              <a:rPr lang="en-US" dirty="0" err="1" smtClean="0"/>
              <a:t>Krogt</a:t>
            </a:r>
            <a:r>
              <a:rPr lang="en-US" dirty="0" smtClean="0"/>
              <a:t> &amp; de </a:t>
            </a:r>
            <a:r>
              <a:rPr lang="en-US" dirty="0" err="1" smtClean="0"/>
              <a:t>Weerdt</a:t>
            </a:r>
            <a:r>
              <a:rPr lang="en-US" dirty="0" smtClean="0"/>
              <a:t> (2005)</a:t>
            </a:r>
          </a:p>
          <a:p>
            <a:pPr lvl="1"/>
            <a:r>
              <a:rPr lang="en-US" dirty="0" err="1" smtClean="0"/>
              <a:t>Unrefinement</a:t>
            </a:r>
            <a:r>
              <a:rPr lang="en-US" dirty="0" smtClean="0"/>
              <a:t> – remove conflicting steps</a:t>
            </a:r>
          </a:p>
          <a:p>
            <a:pPr lvl="1"/>
            <a:r>
              <a:rPr lang="en-US" dirty="0" smtClean="0"/>
              <a:t>Refinement – add steps that contribute to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5816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Correction of heuristic solver inaccuracies</a:t>
            </a:r>
          </a:p>
          <a:p>
            <a:r>
              <a:rPr lang="en-US" dirty="0" smtClean="0"/>
              <a:t>Reduction of unique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6" y="3048000"/>
            <a:ext cx="7596188" cy="29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5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5070"/>
            <a:ext cx="5129213" cy="2228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11" y="5029200"/>
            <a:ext cx="6475190" cy="114870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4143932" y="4154787"/>
            <a:ext cx="803748" cy="294803"/>
          </a:xfrm>
          <a:prstGeom prst="rightArrow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79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86548"/>
            <a:ext cx="6115050" cy="1769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31867"/>
            <a:ext cx="6115050" cy="180444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3951051" y="3587519"/>
            <a:ext cx="803748" cy="294803"/>
          </a:xfrm>
          <a:prstGeom prst="rightArrow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7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6240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vs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3452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6197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7323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3AC17D-DE86-476D-BA08-C3F0D10113EB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Thank you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61446" name="Picture 4" descr="SSMap-notio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0"/>
          <a:stretch>
            <a:fillRect/>
          </a:stretch>
        </p:blipFill>
        <p:spPr bwMode="auto">
          <a:xfrm>
            <a:off x="1371600" y="2057400"/>
            <a:ext cx="6019800" cy="323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Backup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2BC278-562D-4543-9C02-5D9B4D62CA1B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FD9AE8-18BC-4DB8-989D-4E9673AB3A2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1281" name="AutoShape 16"/>
          <p:cNvCxnSpPr>
            <a:cxnSpLocks noChangeShapeType="1"/>
            <a:stCxn id="11267" idx="1"/>
            <a:endCxn id="1126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Pentagon 17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538" y="6096000"/>
            <a:ext cx="5834062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Three vehicles to visit twelve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Research Plan Goals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Investigate inferring a problem space analysis and solution topology from a sample set of problem instance and solution pairs</a:t>
            </a:r>
          </a:p>
          <a:p>
            <a:r>
              <a:rPr lang="en-US" altLang="en-US" sz="2400" smtClean="0"/>
              <a:t>Apply problem space analysis and other domain characteristics to the creation of an efficient plan library</a:t>
            </a:r>
          </a:p>
          <a:p>
            <a:r>
              <a:rPr lang="en-US" altLang="en-US" sz="2400" smtClean="0"/>
              <a:t>Apply problem space analysis to the selection of algorithms suited for a particular region of the problem space</a:t>
            </a:r>
          </a:p>
          <a:p>
            <a:r>
              <a:rPr lang="en-US" altLang="en-US" sz="2400" smtClean="0"/>
              <a:t>Apply problem space analysis to strategic decomposition of large planning problems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89C6D4-039B-4EF3-8C72-8A9E41922F60}" type="slidenum">
              <a:rPr lang="en-US" altLang="en-US"/>
              <a:pPr eaLnBrk="1" hangingPunct="1"/>
              <a:t>70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Contributions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Framework to model and reason about the topological structure of the solutions of related plans</a:t>
            </a:r>
          </a:p>
          <a:p>
            <a:r>
              <a:rPr lang="en-US" altLang="en-US" sz="2400" smtClean="0"/>
              <a:t>Techniques to predict and leverage the effect of problem instance characteristics and attributes on the topological structure of the solution space</a:t>
            </a:r>
          </a:p>
          <a:p>
            <a:r>
              <a:rPr lang="en-US" altLang="en-US" sz="2400" smtClean="0"/>
              <a:t>Novel algorithms that exploit solution space structure to generate plan libraries, select &amp; configure algorithms, and decompose large problems</a:t>
            </a:r>
          </a:p>
          <a:p>
            <a:r>
              <a:rPr lang="en-US" altLang="en-US" sz="2400" smtClean="0"/>
              <a:t>Evaluation of these algorithms on a sample problems by comparison to competing techniques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3A6B54-2945-49C3-920D-BEE8A5CA810C}" type="slidenum">
              <a:rPr lang="en-US" altLang="en-US"/>
              <a:pPr eaLnBrk="1" hangingPunct="1"/>
              <a:t>71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40FCE9-7EA8-477A-BB69-EAB1D9912F2C}" type="slidenum">
              <a:rPr lang="en-US" altLang="en-US"/>
              <a:pPr eaLnBrk="1" hangingPunct="1"/>
              <a:t>72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Use of problem space analysis to facilitate real-time planning </a:t>
            </a:r>
          </a:p>
          <a:p>
            <a:pPr lvl="1" eaLnBrk="1" hangingPunct="1"/>
            <a:r>
              <a:rPr lang="en-US" altLang="en-US" sz="2200" smtClean="0"/>
              <a:t>plan library creation</a:t>
            </a:r>
          </a:p>
          <a:p>
            <a:pPr lvl="1" eaLnBrk="1" hangingPunct="1"/>
            <a:r>
              <a:rPr lang="en-US" altLang="en-US" sz="2200" smtClean="0"/>
              <a:t>algorithm selection</a:t>
            </a:r>
          </a:p>
          <a:p>
            <a:pPr lvl="1" eaLnBrk="1" hangingPunct="1"/>
            <a:r>
              <a:rPr lang="en-US" altLang="en-US" sz="2200" smtClean="0"/>
              <a:t>problem decomposition</a:t>
            </a:r>
          </a:p>
          <a:p>
            <a:pPr eaLnBrk="1" hangingPunct="1"/>
            <a:r>
              <a:rPr lang="en-US" altLang="en-US" sz="2600" smtClean="0"/>
              <a:t>Use of sampling and interpolation techniques to create problem space maps</a:t>
            </a:r>
          </a:p>
          <a:p>
            <a:pPr lvl="1" eaLnBrk="1" hangingPunct="1"/>
            <a:r>
              <a:rPr lang="en-US" altLang="en-US" sz="2200" smtClean="0"/>
              <a:t>traditional techniques</a:t>
            </a:r>
          </a:p>
          <a:p>
            <a:pPr lvl="1" eaLnBrk="1" hangingPunct="1"/>
            <a:r>
              <a:rPr lang="en-US" altLang="en-US" sz="2200" smtClean="0"/>
              <a:t>domain-based hints</a:t>
            </a:r>
          </a:p>
          <a:p>
            <a:pPr lvl="1" eaLnBrk="1" hangingPunct="1"/>
            <a:r>
              <a:rPr lang="en-US" altLang="en-US" sz="2200" smtClean="0"/>
              <a:t>informed kernel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References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smtClean="0"/>
              <a:t>Bulka (2009) “Efficient Planning Using Plan Libraries to Capture the Structure of the State Space”</a:t>
            </a:r>
          </a:p>
          <a:p>
            <a:pPr eaLnBrk="1" hangingPunct="1"/>
            <a:r>
              <a:rPr lang="en-US" altLang="en-US" sz="1600" smtClean="0"/>
              <a:t>Gopal &amp; Starkschall (2002) “Plan space: representation of treatment plans in multidimensional space”</a:t>
            </a:r>
          </a:p>
          <a:p>
            <a:r>
              <a:rPr lang="en-US" altLang="en-US" sz="1600" smtClean="0"/>
              <a:t>Hoffman (2001) “Local Search Topology in Planning Benchmarks: An Empirical Analysis”</a:t>
            </a:r>
          </a:p>
          <a:p>
            <a:pPr eaLnBrk="1" hangingPunct="1"/>
            <a:r>
              <a:rPr lang="en-US" altLang="en-US" sz="1600" smtClean="0"/>
              <a:t>Hoffman &amp; Nebel (2001) “The FF Planning System: Fast Plan Generation Through Heuristic Search”</a:t>
            </a:r>
          </a:p>
          <a:p>
            <a:pPr eaLnBrk="1" hangingPunct="1"/>
            <a:r>
              <a:rPr lang="en-US" altLang="en-US" sz="1600" smtClean="0"/>
              <a:t>Onder &amp; Pollack (1996) “Contingency Selection in Plan Generation”</a:t>
            </a:r>
          </a:p>
          <a:p>
            <a:r>
              <a:rPr lang="en-US" altLang="en-US" sz="1600" smtClean="0"/>
              <a:t>Kondaris (2008) “Autonomous Robot Skill Acquisition”</a:t>
            </a:r>
          </a:p>
          <a:p>
            <a:pPr eaLnBrk="1" hangingPunct="1"/>
            <a:r>
              <a:rPr lang="en-US" altLang="en-US" sz="1600" smtClean="0"/>
              <a:t>Miner (2009) “Rule Abstraction: Understanding Emergent Behavior in Swarm Systems”</a:t>
            </a:r>
          </a:p>
          <a:p>
            <a:pPr eaLnBrk="1" hangingPunct="1"/>
            <a:r>
              <a:rPr lang="en-US" altLang="en-US" sz="1600" smtClean="0"/>
              <a:t>Smyth &amp; McKenny (2001) “Competence Models and the Maintenance Problem”</a:t>
            </a:r>
          </a:p>
          <a:p>
            <a:pPr eaLnBrk="1" hangingPunct="1"/>
            <a:r>
              <a:rPr lang="en-US" altLang="en-US" sz="1600" smtClean="0"/>
              <a:t>Rosen, et. al. (2005) “Interactively exploring optimized treatment plans”</a:t>
            </a:r>
          </a:p>
          <a:p>
            <a:pPr eaLnBrk="1" hangingPunct="1"/>
            <a:r>
              <a:rPr lang="en-US" altLang="en-US" sz="1600" smtClean="0"/>
              <a:t>Trinquart (2003) “Analyzing Reachability within Plan Space”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047C29-7B47-4D60-AFC2-1146D3E8AC4A}" type="slidenum">
              <a:rPr lang="en-US" altLang="en-US"/>
              <a:pPr eaLnBrk="1" hangingPunct="1"/>
              <a:t>73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Related Work –</a:t>
            </a:r>
            <a:br>
              <a:rPr lang="en-US" altLang="en-US" smtClean="0"/>
            </a:br>
            <a:r>
              <a:rPr lang="en-US" altLang="en-US" smtClean="0"/>
              <a:t>Contingency Planning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E8037D-8104-4D43-A200-A2C3F6CCCDC0}" type="slidenum">
              <a:rPr lang="en-US" altLang="en-US"/>
              <a:pPr eaLnBrk="1" hangingPunct="1"/>
              <a:t>74</a:t>
            </a:fld>
            <a:endParaRPr lang="en-US" altLang="en-US"/>
          </a:p>
        </p:txBody>
      </p:sp>
      <p:pic>
        <p:nvPicPr>
          <p:cNvPr id="6349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143875" cy="3894138"/>
          </a:xfrm>
        </p:spPr>
      </p:pic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609600" y="5486400"/>
            <a:ext cx="258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Onder &amp; Pollock (1996)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Ideal PS Map – Knapsack problem</a:t>
            </a:r>
            <a:br>
              <a:rPr lang="en-US" dirty="0" smtClean="0"/>
            </a:br>
            <a:r>
              <a:rPr lang="en-US" sz="2200" dirty="0" smtClean="0"/>
              <a:t>initial slack = 4 dag, new item’s weight and value vary from 1 to 100</a:t>
            </a:r>
            <a:endParaRPr lang="en-US" dirty="0"/>
          </a:p>
        </p:txBody>
      </p:sp>
      <p:pic>
        <p:nvPicPr>
          <p:cNvPr id="6" name="Content Placeholder 7" descr="knapsack-400-ideal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514173"/>
            <a:ext cx="4953000" cy="4962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128557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319600" y="3852175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2855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315200" y="2209800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Solutions that do not include the new item</a:t>
            </a:r>
            <a:endParaRPr lang="en-US" dirty="0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H="1" flipV="1">
            <a:off x="6400800" y="243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Related Work – Miner (2009)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6B108A-47C7-44B0-8129-AB7F110D4AE3}" type="slidenum">
              <a:rPr lang="en-US" altLang="en-US"/>
              <a:pPr eaLnBrk="1" hangingPunct="1"/>
              <a:t>76</a:t>
            </a:fld>
            <a:endParaRPr lang="en-US" altLang="en-US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66800"/>
            <a:ext cx="56292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00600"/>
            <a:ext cx="316706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14D81C-3FAF-4070-82D6-5EFD190DA3BF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300" name="AutoShape 11"/>
          <p:cNvCxnSpPr>
            <a:cxnSpLocks noChangeShapeType="1"/>
            <a:stCxn id="12297" idx="0"/>
            <a:endCxn id="12298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2"/>
          <p:cNvCxnSpPr>
            <a:cxnSpLocks noChangeShapeType="1"/>
            <a:stCxn id="12298" idx="3"/>
            <a:endCxn id="12299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307" name="AutoShape 18"/>
          <p:cNvCxnSpPr>
            <a:cxnSpLocks noChangeShapeType="1"/>
            <a:stCxn id="12291" idx="1"/>
            <a:endCxn id="1229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19"/>
          <p:cNvCxnSpPr>
            <a:cxnSpLocks noChangeShapeType="1"/>
            <a:stCxn id="12302" idx="3"/>
            <a:endCxn id="12294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0"/>
          <p:cNvCxnSpPr>
            <a:cxnSpLocks noChangeShapeType="1"/>
            <a:stCxn id="12294" idx="0"/>
            <a:endCxn id="12303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1"/>
          <p:cNvCxnSpPr>
            <a:cxnSpLocks noChangeShapeType="1"/>
            <a:stCxn id="12303" idx="1"/>
            <a:endCxn id="12296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2"/>
          <p:cNvCxnSpPr>
            <a:cxnSpLocks noChangeShapeType="1"/>
            <a:stCxn id="12305" idx="3"/>
            <a:endCxn id="12295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3"/>
          <p:cNvCxnSpPr>
            <a:cxnSpLocks noChangeShapeType="1"/>
            <a:stCxn id="12295" idx="3"/>
            <a:endCxn id="12306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4"/>
          <p:cNvCxnSpPr>
            <a:cxnSpLocks noChangeShapeType="1"/>
            <a:stCxn id="12299" idx="1"/>
            <a:endCxn id="12293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25"/>
          <p:cNvCxnSpPr>
            <a:cxnSpLocks noChangeShapeType="1"/>
            <a:stCxn id="12293" idx="1"/>
            <a:endCxn id="12304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19" name="AutoShape 11"/>
          <p:cNvCxnSpPr>
            <a:cxnSpLocks noChangeShapeType="1"/>
            <a:stCxn id="30" idx="2"/>
            <a:endCxn id="12297" idx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AutoShape 19"/>
          <p:cNvCxnSpPr>
            <a:cxnSpLocks noChangeShapeType="1"/>
            <a:endCxn id="12302" idx="0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22"/>
          <p:cNvCxnSpPr>
            <a:cxnSpLocks noChangeShapeType="1"/>
            <a:endCxn id="12305" idx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133600" y="6096000"/>
            <a:ext cx="52514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Static solution for known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AFB20F-8F09-4E2C-AA80-EF532149973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3315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24" name="AutoShape 11"/>
          <p:cNvCxnSpPr>
            <a:cxnSpLocks noChangeShapeType="1"/>
            <a:stCxn id="13321" idx="0"/>
            <a:endCxn id="13322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2"/>
          <p:cNvCxnSpPr>
            <a:cxnSpLocks noChangeShapeType="1"/>
            <a:stCxn id="13322" idx="3"/>
            <a:endCxn id="13323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7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8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0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31" name="AutoShape 18"/>
          <p:cNvCxnSpPr>
            <a:cxnSpLocks noChangeShapeType="1"/>
            <a:stCxn id="13315" idx="1"/>
            <a:endCxn id="13315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19"/>
          <p:cNvCxnSpPr>
            <a:cxnSpLocks noChangeShapeType="1"/>
            <a:stCxn id="13326" idx="3"/>
            <a:endCxn id="13318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0"/>
          <p:cNvCxnSpPr>
            <a:cxnSpLocks noChangeShapeType="1"/>
            <a:stCxn id="13318" idx="0"/>
            <a:endCxn id="13327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1"/>
          <p:cNvCxnSpPr>
            <a:cxnSpLocks noChangeShapeType="1"/>
            <a:stCxn id="13327" idx="1"/>
            <a:endCxn id="13320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2"/>
          <p:cNvCxnSpPr>
            <a:cxnSpLocks noChangeShapeType="1"/>
            <a:stCxn id="13329" idx="3"/>
            <a:endCxn id="13319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3"/>
          <p:cNvCxnSpPr>
            <a:cxnSpLocks noChangeShapeType="1"/>
            <a:stCxn id="13319" idx="3"/>
            <a:endCxn id="13330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4"/>
          <p:cNvCxnSpPr>
            <a:cxnSpLocks noChangeShapeType="1"/>
            <a:stCxn id="13323" idx="1"/>
            <a:endCxn id="13317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25"/>
          <p:cNvCxnSpPr>
            <a:cxnSpLocks noChangeShapeType="1"/>
            <a:stCxn id="13317" idx="1"/>
            <a:endCxn id="13328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40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344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5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1390650" y="6096000"/>
            <a:ext cx="67627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Consideration for potential additional destination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3041650" y="4306888"/>
            <a:ext cx="2114550" cy="1785937"/>
          </a:xfrm>
          <a:custGeom>
            <a:avLst/>
            <a:gdLst>
              <a:gd name="connsiteX0" fmla="*/ 0 w 2115879"/>
              <a:gd name="connsiteY0" fmla="*/ 1786270 h 1786270"/>
              <a:gd name="connsiteX1" fmla="*/ 2115879 w 2115879"/>
              <a:gd name="connsiteY1" fmla="*/ 0 h 1786270"/>
              <a:gd name="connsiteX2" fmla="*/ 425302 w 2115879"/>
              <a:gd name="connsiteY2" fmla="*/ 1786270 h 1786270"/>
              <a:gd name="connsiteX3" fmla="*/ 0 w 2115879"/>
              <a:gd name="connsiteY3" fmla="*/ 1786270 h 178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879" h="1786270">
                <a:moveTo>
                  <a:pt x="0" y="1786270"/>
                </a:moveTo>
                <a:lnTo>
                  <a:pt x="2115879" y="0"/>
                </a:lnTo>
                <a:lnTo>
                  <a:pt x="425302" y="1786270"/>
                </a:lnTo>
                <a:lnTo>
                  <a:pt x="0" y="178627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checker</Template>
  <TotalTime>74551</TotalTime>
  <Words>2147</Words>
  <Application>Microsoft Office PowerPoint</Application>
  <PresentationFormat>On-screen Show (4:3)</PresentationFormat>
  <Paragraphs>474</Paragraphs>
  <Slides>76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Arial</vt:lpstr>
      <vt:lpstr>Wingdings</vt:lpstr>
      <vt:lpstr>Network</vt:lpstr>
      <vt:lpstr>Rapid Plan Adaptation Through Offline Analysis of  Potential Plan Disruptors</vt:lpstr>
      <vt:lpstr>Outline </vt:lpstr>
      <vt:lpstr>Motivation </vt:lpstr>
      <vt:lpstr>Overview</vt:lpstr>
      <vt:lpstr>Motivation </vt:lpstr>
      <vt:lpstr>Contributions 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Outline </vt:lpstr>
      <vt:lpstr>Related Work – Technique Comparison</vt:lpstr>
      <vt:lpstr>Related Work –  Case-Based Reasoning</vt:lpstr>
      <vt:lpstr>Related Work –  Domain Space Analysis</vt:lpstr>
      <vt:lpstr>Related Work – Gopal &amp; Starkschall (2002)</vt:lpstr>
      <vt:lpstr>Traveling Salesperson Problem </vt:lpstr>
      <vt:lpstr>Approach:   Problem-Solution Map</vt:lpstr>
      <vt:lpstr>Approach: Problem-Solution Map</vt:lpstr>
      <vt:lpstr>Approach </vt:lpstr>
      <vt:lpstr>Map Generation </vt:lpstr>
      <vt:lpstr>Map Generation </vt:lpstr>
      <vt:lpstr>Map Generation </vt:lpstr>
      <vt:lpstr>Map Generation </vt:lpstr>
      <vt:lpstr>Map Generation </vt:lpstr>
      <vt:lpstr>Map Generation </vt:lpstr>
      <vt:lpstr>Map Generation </vt:lpstr>
      <vt:lpstr>Sampling &amp; Classification </vt:lpstr>
      <vt:lpstr>Domain-Based Hints </vt:lpstr>
      <vt:lpstr>Domain-Based Hints </vt:lpstr>
      <vt:lpstr>Domain-Based Hints</vt:lpstr>
      <vt:lpstr>SC+bias</vt:lpstr>
      <vt:lpstr>SC+bias</vt:lpstr>
      <vt:lpstr>Sampling &amp; Classification +  Active Learning</vt:lpstr>
      <vt:lpstr>Sampling &amp; Classification +  Active Learning</vt:lpstr>
      <vt:lpstr>Solution Border Estimation </vt:lpstr>
      <vt:lpstr>Solution Border Estimation</vt:lpstr>
      <vt:lpstr>Solution Border Estimation</vt:lpstr>
      <vt:lpstr>Map Generation- Solution Border Estimation</vt:lpstr>
      <vt:lpstr>Map Generation- Solution Border Estimation</vt:lpstr>
      <vt:lpstr>Map Generation – Solution Border Estimation</vt:lpstr>
      <vt:lpstr>Solution Border Estimation</vt:lpstr>
      <vt:lpstr>SBE Implementation</vt:lpstr>
      <vt:lpstr>SBE – two solution representatives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tracing red/blue solution border</vt:lpstr>
      <vt:lpstr>SBE – found red/blue solution border</vt:lpstr>
      <vt:lpstr>SVM </vt:lpstr>
      <vt:lpstr>SVM </vt:lpstr>
      <vt:lpstr>SVM+SBE </vt:lpstr>
      <vt:lpstr>SSS </vt:lpstr>
      <vt:lpstr>Evaluation </vt:lpstr>
      <vt:lpstr>Evaluation: TSP</vt:lpstr>
      <vt:lpstr>Evaluation: Knapsack Problem</vt:lpstr>
      <vt:lpstr>Evaluation: Elevator Problem</vt:lpstr>
      <vt:lpstr>Smoothing</vt:lpstr>
      <vt:lpstr>Plan Abstraction</vt:lpstr>
      <vt:lpstr>Plan Normalization</vt:lpstr>
      <vt:lpstr>Results</vt:lpstr>
      <vt:lpstr>Offline vs online</vt:lpstr>
      <vt:lpstr>Future Work</vt:lpstr>
      <vt:lpstr>Summary</vt:lpstr>
      <vt:lpstr>Thank you </vt:lpstr>
      <vt:lpstr>Backup </vt:lpstr>
      <vt:lpstr>Research Plan Goals </vt:lpstr>
      <vt:lpstr>Contributions </vt:lpstr>
      <vt:lpstr>Summary </vt:lpstr>
      <vt:lpstr>References </vt:lpstr>
      <vt:lpstr>Related Work – Contingency Planning</vt:lpstr>
      <vt:lpstr>Ideal PS Map – Knapsack problem initial slack = 4 dag, new item’s weight and value vary from 1 to 100</vt:lpstr>
      <vt:lpstr>Related Work – Miner (2009) </vt:lpstr>
    </vt:vector>
  </TitlesOfParts>
  <Company>JHUAPL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Facilitating Real-time Planning with Plan Libraries Generated by Problem Space Analysis</dc:title>
  <dc:creator>holderh1</dc:creator>
  <cp:lastModifiedBy>holderh1</cp:lastModifiedBy>
  <cp:revision>504</cp:revision>
  <dcterms:created xsi:type="dcterms:W3CDTF">2009-04-28T03:09:56Z</dcterms:created>
  <dcterms:modified xsi:type="dcterms:W3CDTF">2015-12-02T12:42:44Z</dcterms:modified>
</cp:coreProperties>
</file>