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02" r:id="rId2"/>
    <p:sldMasterId id="2147483690" r:id="rId3"/>
    <p:sldMasterId id="2147483714" r:id="rId4"/>
  </p:sldMasterIdLst>
  <p:notesMasterIdLst>
    <p:notesMasterId r:id="rId19"/>
  </p:notesMasterIdLst>
  <p:sldIdLst>
    <p:sldId id="256" r:id="rId5"/>
    <p:sldId id="263" r:id="rId6"/>
    <p:sldId id="257" r:id="rId7"/>
    <p:sldId id="260" r:id="rId8"/>
    <p:sldId id="262" r:id="rId9"/>
    <p:sldId id="268" r:id="rId10"/>
    <p:sldId id="269" r:id="rId11"/>
    <p:sldId id="270" r:id="rId12"/>
    <p:sldId id="271" r:id="rId13"/>
    <p:sldId id="264" r:id="rId14"/>
    <p:sldId id="265" r:id="rId15"/>
    <p:sldId id="261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6" autoAdjust="0"/>
    <p:restoredTop sz="91558" autoAdjust="0"/>
  </p:normalViewPr>
  <p:slideViewPr>
    <p:cSldViewPr snapToGrid="0">
      <p:cViewPr varScale="1">
        <p:scale>
          <a:sx n="62" d="100"/>
          <a:sy n="62" d="100"/>
        </p:scale>
        <p:origin x="-67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0C6AF-7748-40F5-A6FB-B5AB8E60F005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B747E-3A0A-492B-A661-4C2A2E258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7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警察與假鈔</a:t>
            </a:r>
            <a:endParaRPr lang="en-US" altLang="zh-TW" dirty="0"/>
          </a:p>
          <a:p>
            <a:r>
              <a:rPr lang="zh-TW" altLang="en-US" dirty="0"/>
              <a:t>記得說我們用的是</a:t>
            </a:r>
            <a:r>
              <a:rPr lang="en-US" altLang="zh-TW" dirty="0"/>
              <a:t>cycle-</a:t>
            </a:r>
            <a:r>
              <a:rPr lang="en-US" altLang="zh-TW" dirty="0" err="1"/>
              <a:t>gan</a:t>
            </a:r>
            <a:r>
              <a:rPr lang="zh-TW" altLang="en-US"/>
              <a:t>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8D273-72C9-4FC4-A6E8-03208138024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888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U-NET: </a:t>
            </a:r>
            <a:r>
              <a:rPr lang="zh-TW" altLang="en-US" dirty="0"/>
              <a:t>編碼器</a:t>
            </a:r>
            <a:r>
              <a:rPr lang="en-US" altLang="zh-TW" dirty="0"/>
              <a:t>-</a:t>
            </a:r>
            <a:r>
              <a:rPr lang="zh-TW" altLang="en-US" dirty="0"/>
              <a:t>解碼器結構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U-net</a:t>
            </a:r>
            <a:r>
              <a:rPr lang="zh-TW" altLang="en-US" dirty="0"/>
              <a:t>採用了完全不同的特徵融合方式：拼接，</a:t>
            </a:r>
            <a:r>
              <a:rPr lang="en-US" altLang="zh-TW" dirty="0"/>
              <a:t>U-net</a:t>
            </a:r>
            <a:r>
              <a:rPr lang="zh-TW" altLang="en-US" dirty="0"/>
              <a:t>採用將特徵在</a:t>
            </a:r>
            <a:r>
              <a:rPr lang="en-US" altLang="zh-TW" dirty="0"/>
              <a:t>channel</a:t>
            </a:r>
            <a:r>
              <a:rPr lang="zh-TW" altLang="en-US" dirty="0"/>
              <a:t>維度拼接在一起，形成更厚的特徵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https://blog.csdn.net/guoyuhaoaaa/article/details/80651675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8D273-72C9-4FC4-A6E8-03208138024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828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8D273-72C9-4FC4-A6E8-03208138024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60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FD75-9B49-4AF9-8503-4AE9F242FE8A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D09136C-0048-49F6-BA20-1D0A9AE3B82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27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FD75-9B49-4AF9-8503-4AE9F242FE8A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136C-0048-49F6-BA20-1D0A9AE3B82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07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FD75-9B49-4AF9-8503-4AE9F242FE8A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136C-0048-49F6-BA20-1D0A9AE3B82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548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DA4B1AE-619B-40BA-A147-72023884B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5E986FC6-1CCB-44AE-AB16-B89657A3D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96B37A6-39EF-4DAF-817C-9A5555A8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4033-9399-4A53-83E7-F61B743BCE05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886C515-70AD-42E3-BFA4-03C48F16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DE2641A-5776-45D2-88A6-E7550FE7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5D83-2B82-40A9-B932-59FD1B48B7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301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94FCC79-6915-4BB9-8BD9-D055CBDA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73547FA-797C-47DA-9784-E8F3490D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21EB82CE-BD57-45AF-8142-91276F11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4033-9399-4A53-83E7-F61B743BCE05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2F6052A-7BD3-4486-8E87-9E798924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EE3FA52-99AD-4A14-907D-34C646BA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5D83-2B82-40A9-B932-59FD1B48B7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503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C37CFCB-ADF6-4C0A-BBE3-D6513A9C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9FD3F0DC-0AA1-4CC1-84D6-8537F764F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243651C-FCC6-429E-874F-28BDA07F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4033-9399-4A53-83E7-F61B743BCE05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E9CDFFF-1FE0-4BDF-AABF-4ACC973F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AEADBA8-4B62-42B5-87B9-1C576B0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5D83-2B82-40A9-B932-59FD1B48B7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13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EC39BC5-D866-46C8-9ACA-98785DA5A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F538331-7EA9-4C33-8E0C-5ADC2EE56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5AF6A9F5-4E18-4EA7-B94D-11A09FC6E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8D1DE1CF-F0E0-471B-998C-2BE9598C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4033-9399-4A53-83E7-F61B743BCE05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0E6DB436-5775-4DF0-B127-FF5193D6A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DAE06FBC-4864-4246-A824-771AC2A9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5D83-2B82-40A9-B932-59FD1B48B7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598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3C3550F-8E38-49B0-BF18-8B42216F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253BFE8A-15EC-4A89-9738-B259A5ABA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037AA7BB-A66A-4E57-87F0-33CAB70B2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1A96724E-BF18-4FCB-8AA0-5361B62D9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A3F7BAAB-C184-4605-8089-A7F436669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BF5136C4-277F-4646-88E8-0E66815C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4033-9399-4A53-83E7-F61B743BCE05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1D2F9006-DB8F-4C34-A082-0D94279C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768DAF27-D976-4B7E-982B-04382B69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5D83-2B82-40A9-B932-59FD1B48B7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867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40D5690-7A19-41C3-81D8-30B8583B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30F48F88-A080-49DD-BE01-010D08D2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4033-9399-4A53-83E7-F61B743BCE05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C015F657-6909-482D-BE30-B7C41F5D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797D5275-73D6-4B22-8623-450F54D4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5D83-2B82-40A9-B932-59FD1B48B7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509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33CD2B4E-AF3F-489E-988C-7F49C568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4033-9399-4A53-83E7-F61B743BCE05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1F05DF27-B83D-4996-A8EA-DA64832A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E94FECE4-9E5E-44BA-A782-9F432891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5D83-2B82-40A9-B932-59FD1B48B7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5681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8D8C36B-736E-4232-A380-82FAB637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2559063-59A7-4C7C-8A7B-10431CB6A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74DC2DE3-CF65-42B9-A8C0-71578BE6A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648A12C7-BDB5-46B1-85E7-0408DC6B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4033-9399-4A53-83E7-F61B743BCE05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6BE0B11-B1F6-45E6-A5BD-6FA3D561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5C3A2C09-AF33-470F-A829-F34D2B59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5D83-2B82-40A9-B932-59FD1B48B7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56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FD75-9B49-4AF9-8503-4AE9F242FE8A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136C-0048-49F6-BA20-1D0A9AE3B82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567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7B4DE4D-D4A6-4C07-A4A7-D8ABA9FA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E84CDFD8-2446-429B-BFEA-AB9795B71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A1F97080-CC03-4355-843A-49D951603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C2F8A678-1825-499E-9628-59B4FC25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4033-9399-4A53-83E7-F61B743BCE05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FB277D99-B9A3-4B56-8A43-760BDCA0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009CBB31-1411-4790-B780-EF7D1408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5D83-2B82-40A9-B932-59FD1B48B7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7671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047628D-387A-4E59-8EB7-CFF69C75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194B689E-EC4F-4F20-ADF7-0788A907E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2D4436B8-97DB-4ED5-9B2D-6789CE9A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4033-9399-4A53-83E7-F61B743BCE05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622CAB50-1A10-406B-AA43-26190624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2A644A6-49C5-4232-B46A-BE39E3C4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5D83-2B82-40A9-B932-59FD1B48B7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932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78F9E117-1508-49E0-A12D-9E4B48B42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CDA06934-9D15-4D3E-AE50-3B7483667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76CA4884-B624-4AAA-B7A9-53B3E610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4033-9399-4A53-83E7-F61B743BCE05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28C9793-A3CD-4CB4-B0FE-9D87B2A6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A4688905-3A24-4AEC-A465-9658522F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5D83-2B82-40A9-B932-59FD1B48B7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104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B025BD9-1043-44F8-92AE-51342BBC5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5309CDB3-13E1-4FAF-8EA4-12285F05A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41EEF05-4971-4279-9D8C-BD162269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0824-5520-4C4F-BD49-D4C0B15A2D9E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4075965D-0316-4E15-A2A9-B7E530A6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F1D8978-64D6-40F8-A0BC-F7D62F8C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88D8-4244-42E5-824D-17AE0FE0D8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152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09C0F5D-3E6C-46E7-A9EC-DF064512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E0CC375-6254-4848-B46F-6D07D84D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8484E23-1941-4F62-BEE0-164468C9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0824-5520-4C4F-BD49-D4C0B15A2D9E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6960F589-C8AE-4A1E-9573-4ABCB0F2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D5EF720-5F11-4BB9-96C4-6746A012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88D8-4244-42E5-824D-17AE0FE0D8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861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060FD0-FC59-437C-82C2-1F25E521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BE13EC49-709E-4625-9330-D5CA92955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F82231A4-9443-4C15-826C-7E06C86B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0824-5520-4C4F-BD49-D4C0B15A2D9E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50D6B3C-1B82-4B10-A929-1B50306E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654C8ED-67FC-4342-82E7-58DC0151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88D8-4244-42E5-824D-17AE0FE0D8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910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261DA1A-2A8A-4B01-8274-4186A4A2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688CE43-A2BD-4AB6-9876-0CF00A57B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B3E111A6-CF67-4025-B8E0-B7A7BA38A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F6EE27D3-59CB-4870-8CD4-2E06A32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0824-5520-4C4F-BD49-D4C0B15A2D9E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362CEFE0-97CC-4A79-A604-C1D27F6C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8E7E0DD4-FFCB-4C17-B547-331A4D3F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88D8-4244-42E5-824D-17AE0FE0D8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6144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0653B7D-914A-4F0C-B1D1-369E3EB6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A63D94BC-7BD9-4198-A581-A44C65F25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8357A59C-E872-4D9B-9CE9-BA4B40113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0ED0B746-381C-47F2-99C8-CE991A164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E46D17FB-13C4-4F87-BC4B-7080EF169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ECA0049A-5AEF-4045-9FAA-A0F71D74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0824-5520-4C4F-BD49-D4C0B15A2D9E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ABE0C49B-1BCF-4867-A978-A5881646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CA32025E-4238-4097-ADB7-52A9F069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88D8-4244-42E5-824D-17AE0FE0D8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850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4CD0D25-B2CA-4AAC-8B81-347523C1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5C6CF9F9-59ED-44D7-9BFB-0081308E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0824-5520-4C4F-BD49-D4C0B15A2D9E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A295AFF6-A8F4-487F-90EC-76521B1C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FC92DB2E-66FB-47EC-9AEF-054FBA00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88D8-4244-42E5-824D-17AE0FE0D8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2066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FA0FF6B8-AA1A-4007-8BEF-B63CBB60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0824-5520-4C4F-BD49-D4C0B15A2D9E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F3CD6053-5ECE-413A-B52C-A445BC5C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8965E5DB-0CA0-4F48-A431-A16F3FB3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88D8-4244-42E5-824D-17AE0FE0D8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67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FD75-9B49-4AF9-8503-4AE9F242FE8A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136C-0048-49F6-BA20-1D0A9AE3B82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8492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4A24774-0664-4ADE-AC17-2458E17E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80D5667-9C38-47DB-B504-F4251E2C9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7B4E3C16-32BB-40B1-AE24-4E6B575F6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5B05F0A5-1C80-4262-8A13-8EF96F9E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0824-5520-4C4F-BD49-D4C0B15A2D9E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9349130A-FCE2-444C-A2C4-C1A686B3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F80FF397-017A-4E62-8A52-EBC648C0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88D8-4244-42E5-824D-17AE0FE0D8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9369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0B7C317-CCAC-42BD-A367-BF7E51C9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4253476F-31E4-4B8E-8E56-F5215F818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65024744-F0C8-4984-9AEC-B55775A48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4E9E2573-ECC6-4450-A7EA-70A15F63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0824-5520-4C4F-BD49-D4C0B15A2D9E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AD24178-34C7-46DB-AE68-60BC973C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0D257EE7-F646-420A-AC87-81F2C73A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88D8-4244-42E5-824D-17AE0FE0D8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70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75C5639-BC06-4C33-B483-D4DAA1500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39F5493C-87E8-4486-97A7-C95EC3649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5C5098E-2DA8-4EAC-92FD-4CE5AAED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0824-5520-4C4F-BD49-D4C0B15A2D9E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1694481-F8A0-4614-914D-C9B84D1F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98FF3D0-E8ED-4FEF-ACF8-81BED350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88D8-4244-42E5-824D-17AE0FE0D8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7476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EA553B5E-F662-42AA-A7D9-6DE245313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9A707E79-493C-43E2-81B7-0CFD91142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7729B899-8F5F-4326-992B-972290E9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0824-5520-4C4F-BD49-D4C0B15A2D9E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44A6C7F-14F6-4120-AA41-6953340C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97D4ABE-6D3A-4192-9782-4C1A2804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88D8-4244-42E5-824D-17AE0FE0D8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7394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36D4033-9399-4A53-83E7-F61B743BCE05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C3E5D83-2B82-40A9-B932-59FD1B48B7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30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4033-9399-4A53-83E7-F61B743BCE05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5D83-2B82-40A9-B932-59FD1B48B7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5737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36D4033-9399-4A53-83E7-F61B743BCE05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C3E5D83-2B82-40A9-B932-59FD1B48B7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8221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4033-9399-4A53-83E7-F61B743BCE05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5D83-2B82-40A9-B932-59FD1B48B7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5900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4033-9399-4A53-83E7-F61B743BCE05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5D83-2B82-40A9-B932-59FD1B48B7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8458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4033-9399-4A53-83E7-F61B743BCE05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5D83-2B82-40A9-B932-59FD1B48B7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6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FD75-9B49-4AF9-8503-4AE9F242FE8A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136C-0048-49F6-BA20-1D0A9AE3B82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6382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4033-9399-4A53-83E7-F61B743BCE05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5D83-2B82-40A9-B932-59FD1B48B7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6089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4033-9399-4A53-83E7-F61B743BCE05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5D83-2B82-40A9-B932-59FD1B48B7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0776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4033-9399-4A53-83E7-F61B743BCE05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5D83-2B82-40A9-B932-59FD1B48B7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4389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4033-9399-4A53-83E7-F61B743BCE05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5D83-2B82-40A9-B932-59FD1B48B7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9799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36D4033-9399-4A53-83E7-F61B743BCE05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C3E5D83-2B82-40A9-B932-59FD1B48B7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0798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36D4033-9399-4A53-83E7-F61B743BCE05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C3E5D83-2B82-40A9-B932-59FD1B48B7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19707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36D4033-9399-4A53-83E7-F61B743BCE05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C3E5D83-2B82-40A9-B932-59FD1B48B7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477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4033-9399-4A53-83E7-F61B743BCE05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5D83-2B82-40A9-B932-59FD1B48B7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8403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4033-9399-4A53-83E7-F61B743BCE05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5D83-2B82-40A9-B932-59FD1B48B7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7071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4033-9399-4A53-83E7-F61B743BCE05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5D83-2B82-40A9-B932-59FD1B48B7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6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FD75-9B49-4AF9-8503-4AE9F242FE8A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136C-0048-49F6-BA20-1D0A9AE3B82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4134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36D4033-9399-4A53-83E7-F61B743BCE05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C3E5D83-2B82-40A9-B932-59FD1B48B7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76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FD75-9B49-4AF9-8503-4AE9F242FE8A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136C-0048-49F6-BA20-1D0A9AE3B82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19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FD75-9B49-4AF9-8503-4AE9F242FE8A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136C-0048-49F6-BA20-1D0A9AE3B8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FD75-9B49-4AF9-8503-4AE9F242FE8A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136C-0048-49F6-BA20-1D0A9AE3B82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47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39FD75-9B49-4AF9-8503-4AE9F242FE8A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136C-0048-49F6-BA20-1D0A9AE3B82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92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9FD75-9B49-4AF9-8503-4AE9F242FE8A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D09136C-0048-49F6-BA20-1D0A9AE3B82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9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F76E6B7C-3C79-4235-8648-6E7AACF6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6A7D924B-A623-4C5F-AC1B-E364C5513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7215B52-EFE1-474B-BF87-70B93387B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D4033-9399-4A53-83E7-F61B743BCE05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94C0EE4-2952-488D-83AE-26119AF53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3261A0ED-6C51-4927-9459-B5AA5807D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E5D83-2B82-40A9-B932-59FD1B48B7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92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EF3CE93A-8BB5-422A-8AFF-73B34343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5573768A-7D25-4716-AE18-1C95D7376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17878DB-5BF9-4DA7-91DC-E88975249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80824-5520-4C4F-BD49-D4C0B15A2D9E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3BB3B39-DEF8-4D39-BA4B-845275831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A0F6D9AB-18CF-41A2-AF87-D82801EC7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088D8-4244-42E5-824D-17AE0FE0D8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61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9FD75-9B49-4AF9-8503-4AE9F242FE8A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9136C-0048-49F6-BA20-1D0A9AE3B8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751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03268" y="808087"/>
            <a:ext cx="9785464" cy="1001655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GAN </a:t>
            </a:r>
            <a:r>
              <a:rPr lang="zh-TW" altLang="en-US" sz="4800" dirty="0"/>
              <a:t>模擬生成指定人、物動作圖像 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03268" y="4029388"/>
            <a:ext cx="9456421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TW" altLang="en-US" sz="2900" b="1" dirty="0">
                <a:latin typeface="Arial Black" panose="020B0A04020102020204" pitchFamily="34" charset="0"/>
              </a:rPr>
              <a:t>組員</a:t>
            </a:r>
            <a:r>
              <a:rPr lang="en-US" altLang="zh-TW" sz="2900" b="1" dirty="0">
                <a:latin typeface="Arial Black" panose="020B0A04020102020204" pitchFamily="34" charset="0"/>
              </a:rPr>
              <a:t>:</a:t>
            </a:r>
            <a:r>
              <a:rPr lang="en-US" altLang="zh-TW" dirty="0"/>
              <a:t> 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黃維熙 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40547005S 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、古佳儫 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40547010S 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、余承寰 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40547034S </a:t>
            </a:r>
          </a:p>
          <a:p>
            <a:pPr algn="l"/>
            <a:endParaRPr lang="en-US" altLang="zh-TW" dirty="0"/>
          </a:p>
          <a:p>
            <a:pPr algn="l"/>
            <a:r>
              <a:rPr lang="zh-TW" altLang="en-US" sz="2900" b="1" dirty="0">
                <a:latin typeface="Arial Black" panose="020B0A04020102020204" pitchFamily="34" charset="0"/>
              </a:rPr>
              <a:t>指導教授</a:t>
            </a:r>
            <a:r>
              <a:rPr lang="en-US" altLang="zh-TW" sz="2900" b="1" dirty="0">
                <a:latin typeface="Arial Black" panose="020B0A04020102020204" pitchFamily="34" charset="0"/>
              </a:rPr>
              <a:t>: 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黃文吉教授  </a:t>
            </a:r>
          </a:p>
        </p:txBody>
      </p:sp>
    </p:spTree>
    <p:extLst>
      <p:ext uri="{BB962C8B-B14F-4D97-AF65-F5344CB8AC3E}">
        <p14:creationId xmlns:p14="http://schemas.microsoft.com/office/powerpoint/2010/main" val="237178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研究結果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sz="2400" dirty="0"/>
              <a:t>成果展示</a:t>
            </a:r>
            <a:endParaRPr lang="en-US" altLang="zh-TW" sz="2400" dirty="0"/>
          </a:p>
          <a:p>
            <a:pPr>
              <a:lnSpc>
                <a:spcPct val="200000"/>
              </a:lnSpc>
            </a:pPr>
            <a:r>
              <a:rPr lang="zh-TW" altLang="en-US" sz="2400" dirty="0"/>
              <a:t>遇到的困難</a:t>
            </a:r>
            <a:endParaRPr lang="en-US" altLang="zh-TW" sz="2400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5080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男人與女人的特徵交換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5643" y="1464283"/>
            <a:ext cx="9471606" cy="5167523"/>
          </a:xfrm>
        </p:spPr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8" name="Picture 4" descr="https://lh3.googleusercontent.com/DFIDjSNza_35hxQRNw-187x3QVGZ86SgqXZQhRmARBuF_sgyW1JsZlz80-G2j-lJbBYAUqNXaRtavj7oPh1uEVzOjgnSx-HshVD8r8Wjlm3Os6bmRMXMU_rc8FqmzyvG2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43" y="1935921"/>
            <a:ext cx="5127670" cy="318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content-tpe1-1.xx.fbcdn.net/v/t1.15752-9/65236754_346407439377215_3976301918300405760_n.png?_nc_cat=110&amp;_nc_oc=AQmg1_uLADxdyNc0mTGP4NuRY_vSH1P_DozPvd0dl4drRrZStDX7d-GJAssVaNbgOGQ&amp;_nc_ht=scontent-tpe1-1.xx&amp;oh=07b3e59c24e399ac1ad9ba88f14ccdd1&amp;oe=5D86ACF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317" y="1923202"/>
            <a:ext cx="4686763" cy="319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4937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跑車與轎車的特徵交換</a:t>
            </a:r>
          </a:p>
        </p:txBody>
      </p:sp>
      <p:pic>
        <p:nvPicPr>
          <p:cNvPr id="2050" name="Picture 2" descr="https://lh4.googleusercontent.com/BVur0GYJ_IP3mzmpDb6HAKw-BmJjbPlPctMk68G5Q0-8fXWWE-eTyGuo3pqs1JMd7CiDVqk53DUaK988fQ3HPSYcr73HZCnmSJh0sWTmUB0txO6uw1mTEJY9ybzmoRrV1w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00" y="1936800"/>
            <a:ext cx="5120640" cy="31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content-tpe1-1.xx.fbcdn.net/v/t1.15752-9/64914760_313102236232136_1484291094920298496_n.png?_nc_cat=104&amp;_nc_oc=AQlun7U4fEys8u7HtWv_zQ1Elr7jSyGNHYcJ20sb8CsFSO44qFac20EIM-DHjzoAgKk&amp;_nc_ht=scontent-tpe1-1.xx&amp;oh=deb7599c31d7f0a4390d55d3d1225e5a&amp;oe=5D7FF1E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600" y="1922400"/>
            <a:ext cx="4687200" cy="319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4398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海綿寶寶與派大星的特徵交換</a:t>
            </a:r>
          </a:p>
        </p:txBody>
      </p:sp>
      <p:pic>
        <p:nvPicPr>
          <p:cNvPr id="3074" name="Picture 2" descr="https://lh5.googleusercontent.com/41ZQIg5tesNaZC_HrYnnR-wwjNAcv6qx8B6vJgUSHsg1XiB33GsYePdSyUTYGisxTAuNmGXQiMP-rv1MrfbdLTax22dESF9yskNlRrF8T5ScgA-Tbc-94bWg8BXSsO8fMA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00" y="1935921"/>
            <a:ext cx="5119200" cy="31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content-tpe1-1.xx.fbcdn.net/v/t1.15752-9/64856313_2345868088960892_5263885198986051584_n.png?_nc_cat=108&amp;_nc_oc=AQkWooQhXvrlj-L7FVNFyWoQ1_L_f8xmIjjkmq_AytjMfWVpN-ndnrplHfaizcYe3lQ&amp;_nc_ht=scontent-tpe1-1.xx&amp;oh=333ee7acc3a40d6efbbc38bd7c265d89&amp;oe=5DBD804A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600" y="1922400"/>
            <a:ext cx="4687200" cy="319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0182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遇到的難題與可能的解決方法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4" y="1844394"/>
            <a:ext cx="10353762" cy="424698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問題</a:t>
            </a:r>
            <a:r>
              <a:rPr lang="en-US" altLang="zh-TW" dirty="0"/>
              <a:t>1:GAN</a:t>
            </a:r>
            <a:r>
              <a:rPr lang="zh-TW" altLang="en-US" dirty="0"/>
              <a:t>所抓取的特徵不是我們想要的特徵。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可能的解決方法</a:t>
            </a:r>
            <a:r>
              <a:rPr lang="en-US" altLang="zh-TW" dirty="0"/>
              <a:t>:</a:t>
            </a:r>
            <a:r>
              <a:rPr lang="zh-TW" altLang="en-US" dirty="0"/>
              <a:t>在做資料前處理時，選擇解析度較高、背景較不複雜的照片當作</a:t>
            </a:r>
            <a:r>
              <a:rPr lang="en-US" altLang="zh-TW" dirty="0"/>
              <a:t>Dataset</a:t>
            </a:r>
            <a:r>
              <a:rPr lang="zh-TW" altLang="en-US" dirty="0"/>
              <a:t>或是去除圖片的</a:t>
            </a:r>
            <a:r>
              <a:rPr lang="en-US" altLang="zh-TW" dirty="0"/>
              <a:t>noise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問題</a:t>
            </a:r>
            <a:r>
              <a:rPr lang="en-US" altLang="zh-TW" dirty="0"/>
              <a:t>2:</a:t>
            </a:r>
            <a:r>
              <a:rPr lang="zh-TW" altLang="en-US" dirty="0"/>
              <a:t>所使用的程式所做出的結果只能進行特定特徵的交換</a:t>
            </a:r>
            <a:r>
              <a:rPr lang="en-US" altLang="zh-TW" dirty="0"/>
              <a:t>(</a:t>
            </a:r>
            <a:r>
              <a:rPr lang="zh-TW" altLang="en-US" dirty="0"/>
              <a:t>例如</a:t>
            </a:r>
            <a:r>
              <a:rPr lang="en-US" altLang="zh-TW" dirty="0"/>
              <a:t>:</a:t>
            </a:r>
            <a:r>
              <a:rPr lang="zh-TW" altLang="en-US" dirty="0"/>
              <a:t>衣服、頭髮、皮膚</a:t>
            </a:r>
            <a:r>
              <a:rPr lang="en-US" altLang="zh-TW" dirty="0"/>
              <a:t>)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可能的解決方法</a:t>
            </a:r>
            <a:r>
              <a:rPr lang="en-US" altLang="zh-TW" dirty="0"/>
              <a:t>1</a:t>
            </a:r>
            <a:r>
              <a:rPr lang="en-US" altLang="zh-TW" dirty="0" smtClean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調整</a:t>
            </a:r>
            <a:r>
              <a:rPr lang="en-US" altLang="zh-TW" dirty="0"/>
              <a:t>Generator</a:t>
            </a:r>
            <a:r>
              <a:rPr lang="zh-TW" altLang="en-US" dirty="0"/>
              <a:t>的層數，並將</a:t>
            </a:r>
            <a:r>
              <a:rPr lang="en-US" altLang="zh-TW" dirty="0"/>
              <a:t>Discriminator</a:t>
            </a:r>
            <a:r>
              <a:rPr lang="zh-TW" altLang="en-US" dirty="0"/>
              <a:t>認定的</a:t>
            </a:r>
            <a:r>
              <a:rPr lang="en-US" altLang="zh-TW" dirty="0"/>
              <a:t>Fake</a:t>
            </a:r>
            <a:r>
              <a:rPr lang="zh-TW" altLang="en-US" dirty="0"/>
              <a:t>圖片丟回</a:t>
            </a:r>
            <a:r>
              <a:rPr lang="en-US" altLang="zh-TW" dirty="0"/>
              <a:t>Generator</a:t>
            </a:r>
            <a:r>
              <a:rPr lang="zh-TW" altLang="en-US" dirty="0"/>
              <a:t>重新訓練。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可能的解決方法</a:t>
            </a:r>
            <a:r>
              <a:rPr lang="en-US" altLang="zh-TW" dirty="0"/>
              <a:t>2</a:t>
            </a:r>
            <a:r>
              <a:rPr lang="en-US" altLang="zh-TW" dirty="0" smtClean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結合</a:t>
            </a:r>
            <a:r>
              <a:rPr lang="zh-TW" altLang="en-US" dirty="0"/>
              <a:t>其他種</a:t>
            </a:r>
            <a:r>
              <a:rPr lang="en-US" altLang="zh-TW" dirty="0"/>
              <a:t>GAN</a:t>
            </a:r>
            <a:r>
              <a:rPr lang="zh-TW" altLang="en-US" dirty="0"/>
              <a:t>進行訓練，但是可能</a:t>
            </a:r>
            <a:r>
              <a:rPr lang="en-US" altLang="zh-TW" dirty="0"/>
              <a:t>Discriminator</a:t>
            </a:r>
            <a:r>
              <a:rPr lang="zh-TW" altLang="en-US" dirty="0"/>
              <a:t>會容易辨認</a:t>
            </a:r>
            <a:r>
              <a:rPr lang="en-US" altLang="zh-TW" dirty="0"/>
              <a:t>Generator</a:t>
            </a:r>
            <a:r>
              <a:rPr lang="zh-TW" altLang="en-US" dirty="0"/>
              <a:t>生成的</a:t>
            </a:r>
            <a:r>
              <a:rPr lang="zh-TW" altLang="en-US" dirty="0" smtClean="0"/>
              <a:t>圖片</a:t>
            </a:r>
            <a:r>
              <a:rPr lang="en-US" altLang="zh-TW" dirty="0" smtClean="0"/>
              <a:t>		</a:t>
            </a:r>
            <a:r>
              <a:rPr lang="zh-TW" altLang="en-US" dirty="0" smtClean="0"/>
              <a:t>是</a:t>
            </a:r>
            <a:r>
              <a:rPr lang="zh-TW" altLang="en-US" dirty="0"/>
              <a:t>合成的，所以要進行較多層的訓練。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51828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0BEC0B6-26D6-416B-8757-F16F5BDB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34D1D2B-B759-47D1-B2E9-BD95F6DE8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圖像視覺對人類來說是不可忽略的，從眼睛所看見的東西都是圖像的一種，若能利用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生成指定人、物做指定動作，就可以使我們不需再花大量人力標註資料，利用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模型生成即可，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監督式學習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』(Supervised)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非監督式學習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，未來在許多影片或圖片的拍攝，將不需要指定的演員或模特兒，影像處理的問題也可以利用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進行合理且高辨識度的推測。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39683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sz="2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資料蒐集</a:t>
            </a:r>
            <a:endParaRPr lang="en-US" altLang="zh-TW" sz="2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2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資料分類與篩選</a:t>
            </a:r>
            <a:endParaRPr lang="en-US" altLang="zh-TW" sz="2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圖檔處理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51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0277843-0A40-4407-8407-1E379CBE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244367"/>
          </a:xfrm>
        </p:spPr>
        <p:txBody>
          <a:bodyPr/>
          <a:lstStyle/>
          <a:p>
            <a:r>
              <a:rPr lang="zh-TW" altLang="en-US" dirty="0"/>
              <a:t>資料蒐集、</a:t>
            </a:r>
            <a:r>
              <a:rPr lang="zh-TW" altLang="en-US" dirty="0">
                <a:effectLst/>
              </a:rPr>
              <a:t>資料分類與篩選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E6C0B1B-9120-41A5-9BE4-E75F1AA26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/>
              <a:t>在這邊我們撰寫</a:t>
            </a:r>
            <a:r>
              <a:rPr lang="en-US" altLang="zh-TW" dirty="0"/>
              <a:t>python</a:t>
            </a:r>
            <a:r>
              <a:rPr lang="zh-TW" altLang="en-US" dirty="0"/>
              <a:t>程式爬蟲，上</a:t>
            </a:r>
            <a:r>
              <a:rPr lang="en-US" altLang="zh-TW" dirty="0"/>
              <a:t>GOOGLE</a:t>
            </a:r>
            <a:r>
              <a:rPr lang="zh-TW" altLang="en-US" dirty="0"/>
              <a:t>自動抓取我們搜尋關鍵字的圖片，並且將蒐集到的資料利用關鍵字儲存至各個資料夾。</a:t>
            </a:r>
            <a:endParaRPr lang="en-US" altLang="zh-TW" dirty="0"/>
          </a:p>
          <a:p>
            <a:pPr>
              <a:lnSpc>
                <a:spcPct val="200000"/>
              </a:lnSpc>
            </a:pPr>
            <a:r>
              <a:rPr lang="zh-TW" altLang="en-US" dirty="0"/>
              <a:t>這過爬蟲抓取圖片後，將不符合關鍵字的圖片逐一去除，並且將資料隨機分配為</a:t>
            </a:r>
            <a:r>
              <a:rPr lang="en-US" altLang="zh-TW" dirty="0"/>
              <a:t>test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以及</a:t>
            </a:r>
            <a:r>
              <a:rPr lang="en-US" altLang="zh-TW" dirty="0"/>
              <a:t>train data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lnSpc>
                <a:spcPct val="200000"/>
              </a:lnSpc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2050" name="Picture 2" descr="ãpython ç¬è²ãçåçæå°çµæ">
            <a:extLst>
              <a:ext uri="{FF2B5EF4-FFF2-40B4-BE49-F238E27FC236}">
                <a16:creationId xmlns:a16="http://schemas.microsoft.com/office/drawing/2014/main" xmlns="" id="{8181F68A-FDD9-4033-B72D-130A05797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181" y="427043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1822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0277843-0A40-4407-8407-1E379CBE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圖檔處理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E6C0B1B-9120-41A5-9BE4-E75F1AA26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60000"/>
              </a:lnSpc>
            </a:pPr>
            <a:r>
              <a:rPr lang="zh-TW" altLang="en-US" sz="3600" dirty="0">
                <a:effectLst/>
              </a:rPr>
              <a:t>在進行轉換前，可先做一些前處理，去除圖片的</a:t>
            </a:r>
            <a:r>
              <a:rPr lang="en-US" altLang="zh-TW" sz="3600" dirty="0">
                <a:effectLst/>
              </a:rPr>
              <a:t>noise</a:t>
            </a:r>
            <a:r>
              <a:rPr lang="zh-TW" altLang="en-US" sz="3600" dirty="0">
                <a:effectLst/>
              </a:rPr>
              <a:t>，並在收集</a:t>
            </a:r>
            <a:r>
              <a:rPr lang="en-US" altLang="zh-TW" sz="3600" dirty="0">
                <a:effectLst/>
              </a:rPr>
              <a:t>train data</a:t>
            </a:r>
            <a:r>
              <a:rPr lang="zh-TW" altLang="en-US" sz="3600" dirty="0">
                <a:effectLst/>
              </a:rPr>
              <a:t>時，挑選解析度較佳的圖片，且為了預防擷取的特徵太小導致不明顯的情況，盡量不要使用解析度過低的圖片當作</a:t>
            </a:r>
            <a:r>
              <a:rPr lang="en-US" altLang="zh-TW" sz="3600" dirty="0">
                <a:effectLst/>
              </a:rPr>
              <a:t>train data</a:t>
            </a:r>
            <a:r>
              <a:rPr lang="zh-TW" altLang="en-US" sz="3600" dirty="0">
                <a:effectLst/>
              </a:rPr>
              <a:t>。在挑選資料集的過程中，須更明確劃分出資料類別，減少</a:t>
            </a:r>
            <a:r>
              <a:rPr lang="en-US" altLang="zh-TW" sz="3600" dirty="0">
                <a:effectLst/>
              </a:rPr>
              <a:t>GAN</a:t>
            </a:r>
            <a:r>
              <a:rPr lang="zh-TW" altLang="en-US" sz="3600" dirty="0">
                <a:effectLst/>
              </a:rPr>
              <a:t>判斷特徵的問題</a:t>
            </a:r>
            <a:r>
              <a:rPr lang="en-US" altLang="zh-TW" sz="3600" dirty="0">
                <a:effectLst/>
              </a:rPr>
              <a:t>(</a:t>
            </a:r>
            <a:r>
              <a:rPr lang="zh-TW" altLang="en-US" sz="3600" dirty="0">
                <a:effectLst/>
              </a:rPr>
              <a:t>在爬蟲程式上增加一些條件，使之更明確的抓取資料</a:t>
            </a:r>
            <a:r>
              <a:rPr lang="en-US" altLang="zh-TW" sz="3600" dirty="0">
                <a:effectLst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zh-TW" altLang="en-US" sz="3600" dirty="0">
                <a:effectLst/>
              </a:rPr>
              <a:t>利用</a:t>
            </a:r>
            <a:r>
              <a:rPr lang="en-US" altLang="zh-TW" sz="3600" dirty="0">
                <a:effectLst/>
              </a:rPr>
              <a:t>python </a:t>
            </a:r>
            <a:r>
              <a:rPr lang="en-US" altLang="zh-TW" sz="3600" dirty="0" err="1">
                <a:effectLst/>
              </a:rPr>
              <a:t>opencv</a:t>
            </a:r>
            <a:r>
              <a:rPr lang="zh-TW" altLang="en-US" sz="3600" dirty="0">
                <a:effectLst/>
              </a:rPr>
              <a:t>中的  </a:t>
            </a:r>
            <a:r>
              <a:rPr lang="en-US" altLang="zh-TW" sz="3600" dirty="0">
                <a:effectLst/>
              </a:rPr>
              <a:t>cv2.Resize</a:t>
            </a:r>
            <a:r>
              <a:rPr lang="zh-TW" altLang="en-US" sz="3600" dirty="0">
                <a:effectLst/>
              </a:rPr>
              <a:t>去做圖片縮放，將比例調整為我們所需要的大小，以便於在程式執行中不會發生任何問題。</a:t>
            </a:r>
            <a:endParaRPr lang="en-US" altLang="zh-TW" sz="3600" dirty="0">
              <a:effectLst/>
            </a:endParaRPr>
          </a:p>
          <a:p>
            <a:endParaRPr lang="zh-TW" altLang="en-US" dirty="0">
              <a:effectLst/>
            </a:endParaRPr>
          </a:p>
          <a:p>
            <a:pPr marL="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3074" name="Picture 2" descr="ãopencv2ãçåçæå°çµæ">
            <a:extLst>
              <a:ext uri="{FF2B5EF4-FFF2-40B4-BE49-F238E27FC236}">
                <a16:creationId xmlns:a16="http://schemas.microsoft.com/office/drawing/2014/main" xmlns="" id="{85D9835D-DE31-4CF0-9F84-B0165DA66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730" y="4329456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80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33752"/>
            <a:ext cx="8610600" cy="1293028"/>
          </a:xfrm>
        </p:spPr>
        <p:txBody>
          <a:bodyPr/>
          <a:lstStyle/>
          <a:p>
            <a:pPr algn="l"/>
            <a:r>
              <a:rPr lang="zh-TW" altLang="en-US" dirty="0"/>
              <a:t>研究方法與實作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601044"/>
            <a:ext cx="10820400" cy="40241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/>
              <a:t>GAN</a:t>
            </a:r>
            <a:r>
              <a:rPr lang="zh-TW" altLang="en-US" dirty="0"/>
              <a:t>基本架構</a:t>
            </a:r>
            <a:endParaRPr lang="en-US" altLang="zh-TW" dirty="0"/>
          </a:p>
          <a:p>
            <a:pPr>
              <a:lnSpc>
                <a:spcPct val="200000"/>
              </a:lnSpc>
            </a:pPr>
            <a:r>
              <a:rPr lang="en-US" altLang="zh-TW" dirty="0"/>
              <a:t>Generator</a:t>
            </a:r>
            <a:r>
              <a:rPr lang="zh-TW" altLang="en-US" dirty="0"/>
              <a:t>與</a:t>
            </a:r>
            <a:r>
              <a:rPr lang="en-US" altLang="zh-TW" dirty="0"/>
              <a:t>Discriminator</a:t>
            </a:r>
          </a:p>
          <a:p>
            <a:pPr>
              <a:lnSpc>
                <a:spcPct val="200000"/>
              </a:lnSpc>
            </a:pPr>
            <a:r>
              <a:rPr lang="en-US" altLang="zh-TW" dirty="0"/>
              <a:t>Train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8305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313757" y="976045"/>
            <a:ext cx="8721923" cy="333152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7963"/>
            <a:ext cx="7034213" cy="652462"/>
          </a:xfrm>
        </p:spPr>
        <p:txBody>
          <a:bodyPr/>
          <a:lstStyle/>
          <a:p>
            <a:pPr algn="l"/>
            <a:r>
              <a:rPr lang="en-US" altLang="zh-TW" dirty="0"/>
              <a:t>GAN</a:t>
            </a:r>
            <a:r>
              <a:rPr lang="zh-TW" altLang="en-US" dirty="0"/>
              <a:t>基本架構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1028" name="Picture 4" descr="ç¸éåç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73" y="5153809"/>
            <a:ext cx="2578100" cy="194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ç¸éåç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389" y="5139309"/>
            <a:ext cx="2578100" cy="194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ç¸éåç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313" y="4182454"/>
            <a:ext cx="2578100" cy="194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ãqçè­¦å¯ãçåçæå°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599" y="2573678"/>
            <a:ext cx="2757286" cy="391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2956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odel Architecture 1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2045" y="4417888"/>
            <a:ext cx="5489016" cy="176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66675"/>
            <a:ext cx="6281738" cy="885825"/>
          </a:xfrm>
        </p:spPr>
        <p:txBody>
          <a:bodyPr>
            <a:normAutofit/>
          </a:bodyPr>
          <a:lstStyle/>
          <a:p>
            <a:pPr algn="l"/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GENERATOR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discriminator: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lh4.googleusercontent.com/sL7VQ2iPlt8eFZJqTPGmf58lQeIl2HinxlWMW3Z0mSl7JLBIyUSZDa2KBmHP1sjPmg7AKkgcJ08V7oaQi9ibKgwBu1Ds9iR1pzIODcZgSnNuI5cT2Fk0QvJ_bkU2AhXBPzloq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59" y="1447060"/>
            <a:ext cx="5389946" cy="367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12211" y="939229"/>
            <a:ext cx="138302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smtClean="0"/>
              <a:t>Generator: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33672" y="3836325"/>
            <a:ext cx="177344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smtClean="0"/>
              <a:t>Discriminator: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5453736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https://lh4.googleusercontent.com/aL3-n2kQh9KayxK08h2k2lqGNLwU8s_yhraFwAVENGAuCATYIvk1YblkDdxAUiwgATcIXBBW1puZ1xKDrAAHGEhs4UajRwEzgdsOvNu7v1sHGPA3Hh_R8_s-TvuvIfZAacD2NWM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009" y="965771"/>
            <a:ext cx="8044312" cy="560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39801" y="0"/>
            <a:ext cx="3441089" cy="1047964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Train: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534275" y="17425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87192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機雲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368</TotalTime>
  <Words>504</Words>
  <Application>Microsoft Office PowerPoint</Application>
  <PresentationFormat>自訂</PresentationFormat>
  <Paragraphs>52</Paragraphs>
  <Slides>14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圖庫</vt:lpstr>
      <vt:lpstr>1_自訂設計</vt:lpstr>
      <vt:lpstr>自訂設計</vt:lpstr>
      <vt:lpstr>飛機雲</vt:lpstr>
      <vt:lpstr>GAN 模擬生成指定人、物動作圖像 </vt:lpstr>
      <vt:lpstr>研究動機</vt:lpstr>
      <vt:lpstr>資料前處理</vt:lpstr>
      <vt:lpstr>資料蒐集、資料分類與篩選</vt:lpstr>
      <vt:lpstr>圖檔處理</vt:lpstr>
      <vt:lpstr>研究方法與實作</vt:lpstr>
      <vt:lpstr>GAN基本架構:</vt:lpstr>
      <vt:lpstr>GENERATOR與discriminator:</vt:lpstr>
      <vt:lpstr>Train:</vt:lpstr>
      <vt:lpstr>研究結果</vt:lpstr>
      <vt:lpstr>男人與女人的特徵交換</vt:lpstr>
      <vt:lpstr>跑車與轎車的特徵交換</vt:lpstr>
      <vt:lpstr>海綿寶寶與派大星的特徵交換</vt:lpstr>
      <vt:lpstr>遇到的難題與可能的解決方法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 模擬生成指定人、物動作圖像</dc:title>
  <dc:creator>Windows 使用者</dc:creator>
  <cp:lastModifiedBy>Windows 使用者</cp:lastModifiedBy>
  <cp:revision>20</cp:revision>
  <dcterms:created xsi:type="dcterms:W3CDTF">2019-06-24T12:18:28Z</dcterms:created>
  <dcterms:modified xsi:type="dcterms:W3CDTF">2019-06-25T13:24:35Z</dcterms:modified>
</cp:coreProperties>
</file>