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9FF"/>
    <a:srgbClr val="9E4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216D-6A43-5A68-B8F0-6B45AD069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0DEC-A116-DFB5-37FE-98A774A55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8FF7-1ABF-8E1D-53D2-F56B932D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EB99F-3069-89AB-4918-0EFDCED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7329-8F0A-2EBA-7957-3E1166FB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BE2C-404C-D8F7-86C7-8CB077E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8A80-D474-FDE5-F41B-17F76A681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E178-19A2-0FF1-46D8-286C3514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9DE3-DA2A-8F50-AC17-D49308BD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CDAE-5C28-596D-5404-7C88868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22E90-D455-8A6B-9158-CCD744CC6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16FEB-CECD-525F-A945-BA14F1505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555B-2468-FD32-AC89-9600ABD1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81FC-E6C7-4618-0A6E-7AA7BE1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F3DC-5635-7CF5-7C54-AA488340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7783-2A69-350A-7D1A-001186F8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5FD9-6CF8-69C1-093C-23966F2D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A561-3029-8A20-725A-D74456A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CBD7-52F5-4CA7-B5EA-E859F56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84A7-36DE-F3FB-9668-97CC868B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AA60-09CC-AB62-4EA0-170289F4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7EE4-979C-A026-A23B-D9154146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8E8E-BF0C-2479-0BFB-B058338B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DB659-2DBB-CF90-D42A-7DCE0D00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01BB-C391-7841-B8D0-AE73DF4F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9A22-819A-9F8A-E5BA-34712A89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20E0-F4DC-419C-9CBE-1A60236A4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231B5-06A6-EEAB-6046-F928CA0B2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D6CB8-6F21-97E0-668F-9EC4F9CF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8C027-1EC7-7ECF-400C-2C04D142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2BF58-3295-1A3E-2385-F1DB0772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EB44-7D4D-5FA0-7F54-84876D79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A54C-06F7-B642-093A-D6267D90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24D9C-4A88-B539-D0CF-DDD7DBCEC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9E319-6C7D-C48C-805B-7E15F62C6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26911-AC4E-9F95-EF16-279F387EE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70E76-5A49-D851-D9A9-F202AA04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E5F0D-176D-7E1D-2224-757B4C63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128A4-6F27-FC01-9CDF-08E313FB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071B-E2EE-CD57-13D8-E3A6E9CA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085E3-3CCC-A5BF-6555-868E3F7B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C364F-BA69-E1AB-690B-0170193E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F8E88-BEE3-66E1-42D3-C12469CE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6EB29-79E5-F089-8EC1-3D07E030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6CF8B-3154-30B5-2D1B-8F604DC9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9BF75-CFE2-B3E6-4C4B-F672550C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BAF7-539E-F415-5B6E-AE6A77EA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4468-DAC4-47FA-9F3B-CC033256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59C56-43F7-843D-D572-47488E22F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36C45-BD2A-CB01-BFFF-0CFC0F16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57DD-3D66-D1BD-8343-CB2FA236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E100F-80E4-2815-A582-16814450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282C-F705-7A4C-9110-236A1D52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382D9-E0A0-C697-E6BA-627257FF7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5083-D50A-D725-07B6-A11ACB05F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7676-9902-AD33-B33D-484DE2C1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169FF-3707-AADE-52A3-5B7F86E3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4ABC-72BF-EA7E-B4E6-16C9E278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B46F3-826D-30DE-43FA-52E91B56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FBB0-FB13-A094-88C9-65438CE6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EBC4-0972-3BAB-C4E1-5AB8338A4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9EFB-296E-9A40-AAB1-CA21B145C179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B17D-C006-B742-284B-A9B1DBB9C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95BE-3E31-ABA8-B21B-F7F3787CF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B039-CCA8-CA4B-8FB2-B57B1F3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78B2B2-479A-255C-FDB8-7066DD907697}"/>
              </a:ext>
            </a:extLst>
          </p:cNvPr>
          <p:cNvSpPr/>
          <p:nvPr/>
        </p:nvSpPr>
        <p:spPr>
          <a:xfrm>
            <a:off x="1143000" y="1764851"/>
            <a:ext cx="1894114" cy="11212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Feature Matrix 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D674A-D531-1EC3-C4BE-32F00A35D89A}"/>
              </a:ext>
            </a:extLst>
          </p:cNvPr>
          <p:cNvSpPr/>
          <p:nvPr/>
        </p:nvSpPr>
        <p:spPr>
          <a:xfrm>
            <a:off x="1143000" y="3103794"/>
            <a:ext cx="1894114" cy="11212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 Feature Coefficients x</a:t>
            </a:r>
          </a:p>
          <a:p>
            <a:pPr algn="ctr"/>
            <a:r>
              <a:rPr lang="en-US" dirty="0"/>
              <a:t>(positive, sparse)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6BDC7-0622-B9C2-03F7-18D3F51C85FC}"/>
              </a:ext>
            </a:extLst>
          </p:cNvPr>
          <p:cNvSpPr/>
          <p:nvPr/>
        </p:nvSpPr>
        <p:spPr>
          <a:xfrm>
            <a:off x="3635828" y="1764851"/>
            <a:ext cx="1894114" cy="2460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y=</a:t>
            </a:r>
            <a:r>
              <a:rPr lang="en-US" sz="2400" dirty="0" err="1"/>
              <a:t>Fx</a:t>
            </a:r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236826-CBCC-670B-87D7-3B822273C911}"/>
              </a:ext>
            </a:extLst>
          </p:cNvPr>
          <p:cNvCxnSpPr>
            <a:stCxn id="4" idx="3"/>
          </p:cNvCxnSpPr>
          <p:nvPr/>
        </p:nvCxnSpPr>
        <p:spPr>
          <a:xfrm flipV="1">
            <a:off x="3037114" y="2325465"/>
            <a:ext cx="576943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F50292-0BB1-F00C-6A73-6A05712312F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37114" y="3664407"/>
            <a:ext cx="598714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FBA35-16E9-9E39-28F9-694B6F2B30A1}"/>
              </a:ext>
            </a:extLst>
          </p:cNvPr>
          <p:cNvSpPr/>
          <p:nvPr/>
        </p:nvSpPr>
        <p:spPr>
          <a:xfrm>
            <a:off x="6199414" y="1764851"/>
            <a:ext cx="1894114" cy="2460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c=</a:t>
            </a:r>
            <a:r>
              <a:rPr lang="en-US" sz="2000" dirty="0" err="1"/>
              <a:t>ReLU</a:t>
            </a:r>
            <a:r>
              <a:rPr lang="en-US" sz="2000" dirty="0"/>
              <a:t>(</a:t>
            </a:r>
            <a:r>
              <a:rPr lang="en-US" sz="2000" dirty="0" err="1"/>
              <a:t>Wy+b</a:t>
            </a:r>
            <a:r>
              <a:rPr lang="en-US" sz="2000" dirty="0"/>
              <a:t>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(goal: </a:t>
            </a:r>
            <a:r>
              <a:rPr lang="en-US" sz="2000" dirty="0" err="1"/>
              <a:t>c≈x</a:t>
            </a:r>
            <a:r>
              <a:rPr lang="en-US" sz="20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93678-D7EE-C23E-D6E9-1D386DE986F3}"/>
              </a:ext>
            </a:extLst>
          </p:cNvPr>
          <p:cNvSpPr/>
          <p:nvPr/>
        </p:nvSpPr>
        <p:spPr>
          <a:xfrm>
            <a:off x="8763000" y="1764851"/>
            <a:ext cx="1894114" cy="2460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z=Dc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887A3-20E0-36C1-9868-D705A2502DEF}"/>
              </a:ext>
            </a:extLst>
          </p:cNvPr>
          <p:cNvSpPr txBox="1"/>
          <p:nvPr/>
        </p:nvSpPr>
        <p:spPr>
          <a:xfrm>
            <a:off x="3644401" y="917677"/>
            <a:ext cx="1885541" cy="830997"/>
          </a:xfrm>
          <a:prstGeom prst="rect">
            <a:avLst/>
          </a:prstGeom>
          <a:noFill/>
        </p:spPr>
        <p:txBody>
          <a:bodyPr wrap="square" lIns="0" rIns="0" rtlCol="0" anchor="t" anchorCtr="1">
            <a:spAutoFit/>
          </a:bodyPr>
          <a:lstStyle/>
          <a:p>
            <a:pPr algn="ctr"/>
            <a:r>
              <a:rPr lang="en-US" sz="2400" dirty="0"/>
              <a:t>Input Layer</a:t>
            </a:r>
          </a:p>
          <a:p>
            <a:pPr algn="ctr"/>
            <a:r>
              <a:rPr lang="en-US" sz="2400" dirty="0"/>
              <a:t>(d=256)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2C94F-FB3C-A438-BBC1-238926053616}"/>
              </a:ext>
            </a:extLst>
          </p:cNvPr>
          <p:cNvSpPr txBox="1"/>
          <p:nvPr/>
        </p:nvSpPr>
        <p:spPr>
          <a:xfrm>
            <a:off x="8828994" y="917677"/>
            <a:ext cx="1885541" cy="83099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sz="2400" dirty="0"/>
              <a:t>Output Layer</a:t>
            </a:r>
          </a:p>
          <a:p>
            <a:pPr algn="ctr"/>
            <a:r>
              <a:rPr lang="en-US" sz="2400" dirty="0"/>
              <a:t>(d=256)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17BC8-07DE-9279-632E-C812951174B0}"/>
              </a:ext>
            </a:extLst>
          </p:cNvPr>
          <p:cNvSpPr txBox="1"/>
          <p:nvPr/>
        </p:nvSpPr>
        <p:spPr>
          <a:xfrm>
            <a:off x="6199414" y="917677"/>
            <a:ext cx="1894114" cy="83099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sz="2400" dirty="0"/>
              <a:t>Hidden Layer</a:t>
            </a:r>
          </a:p>
          <a:p>
            <a:pPr algn="ctr"/>
            <a:r>
              <a:rPr lang="en-US" sz="2400" dirty="0"/>
              <a:t>(d=512)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C9B85-56F2-6D72-DE5B-9916053A1C25}"/>
              </a:ext>
            </a:extLst>
          </p:cNvPr>
          <p:cNvSpPr txBox="1"/>
          <p:nvPr/>
        </p:nvSpPr>
        <p:spPr>
          <a:xfrm>
            <a:off x="1771088" y="73593"/>
            <a:ext cx="8644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Sparse Autoencoder Architecture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E43DAD-DDBA-834A-AACF-17A0774AC08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5529942" y="2994938"/>
            <a:ext cx="6694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839504-563D-5E3C-B607-5C9BB6F27EF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93528" y="2994938"/>
            <a:ext cx="6694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9331A7B-67B1-C9CA-77CD-B18DEB7AFF52}"/>
              </a:ext>
            </a:extLst>
          </p:cNvPr>
          <p:cNvSpPr/>
          <p:nvPr/>
        </p:nvSpPr>
        <p:spPr>
          <a:xfrm>
            <a:off x="814388" y="932283"/>
            <a:ext cx="2799669" cy="3445430"/>
          </a:xfrm>
          <a:prstGeom prst="rect">
            <a:avLst/>
          </a:prstGeom>
          <a:noFill/>
          <a:ln w="508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Pre-computed, not available during training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A9C7DC5-DBC3-4518-6F37-007B0213BF20}"/>
              </a:ext>
            </a:extLst>
          </p:cNvPr>
          <p:cNvSpPr/>
          <p:nvPr/>
        </p:nvSpPr>
        <p:spPr>
          <a:xfrm>
            <a:off x="6199414" y="4769313"/>
            <a:ext cx="1894114" cy="12003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Sparsity loss term:</a:t>
            </a:r>
          </a:p>
          <a:p>
            <a:pPr algn="ctr"/>
            <a:r>
              <a:rPr lang="en-US" b="1" dirty="0"/>
              <a:t>∥c∥_1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F1841D3-8CE7-1A58-ED1C-D959BCFDD612}"/>
              </a:ext>
            </a:extLst>
          </p:cNvPr>
          <p:cNvSpPr/>
          <p:nvPr/>
        </p:nvSpPr>
        <p:spPr>
          <a:xfrm>
            <a:off x="8763000" y="4807236"/>
            <a:ext cx="1894114" cy="12003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Reconstruction loss term:</a:t>
            </a:r>
          </a:p>
          <a:p>
            <a:pPr algn="ctr"/>
            <a:r>
              <a:rPr lang="en-US" b="1" dirty="0"/>
              <a:t>∥z-y∥_2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B169E-3270-E340-08F8-A3037CDC11DD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>
            <a:off x="7146471" y="4225024"/>
            <a:ext cx="0" cy="5442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3D5D41-4F94-4573-3B30-416CF4DF8617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>
            <a:off x="9710057" y="4225024"/>
            <a:ext cx="0" cy="582212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BA4308-0AA7-8E58-FF68-8787968A0117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4582885" y="4225024"/>
            <a:ext cx="5127172" cy="582212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F1D37C9-A6A3-8489-6383-EA28D2D8F293}"/>
              </a:ext>
            </a:extLst>
          </p:cNvPr>
          <p:cNvSpPr/>
          <p:nvPr/>
        </p:nvSpPr>
        <p:spPr>
          <a:xfrm>
            <a:off x="939695" y="4562980"/>
            <a:ext cx="2549053" cy="13886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Learned parameters: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matrix 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biases b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matrix D (goal: D≈F)</a:t>
            </a:r>
          </a:p>
        </p:txBody>
      </p:sp>
    </p:spTree>
    <p:extLst>
      <p:ext uri="{BB962C8B-B14F-4D97-AF65-F5344CB8AC3E}">
        <p14:creationId xmlns:p14="http://schemas.microsoft.com/office/powerpoint/2010/main" val="139180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6BDC7-0622-B9C2-03F7-18D3F51C85FC}"/>
              </a:ext>
            </a:extLst>
          </p:cNvPr>
          <p:cNvSpPr/>
          <p:nvPr/>
        </p:nvSpPr>
        <p:spPr>
          <a:xfrm>
            <a:off x="1088571" y="1764851"/>
            <a:ext cx="2296885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FBA35-16E9-9E39-28F9-694B6F2B30A1}"/>
              </a:ext>
            </a:extLst>
          </p:cNvPr>
          <p:cNvSpPr/>
          <p:nvPr/>
        </p:nvSpPr>
        <p:spPr>
          <a:xfrm>
            <a:off x="4724400" y="1764851"/>
            <a:ext cx="2296885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c=</a:t>
            </a:r>
            <a:r>
              <a:rPr lang="en-US" sz="2000" dirty="0" err="1"/>
              <a:t>ReLU</a:t>
            </a:r>
            <a:r>
              <a:rPr lang="en-US" sz="2000" dirty="0"/>
              <a:t>(</a:t>
            </a:r>
            <a:r>
              <a:rPr lang="en-US" sz="2000" dirty="0" err="1"/>
              <a:t>Wy+b</a:t>
            </a:r>
            <a:r>
              <a:rPr lang="en-US" sz="20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93678-D7EE-C23E-D6E9-1D386DE986F3}"/>
              </a:ext>
            </a:extLst>
          </p:cNvPr>
          <p:cNvSpPr/>
          <p:nvPr/>
        </p:nvSpPr>
        <p:spPr>
          <a:xfrm>
            <a:off x="8360229" y="1764851"/>
            <a:ext cx="2296885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z=Dc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887A3-20E0-36C1-9868-D705A2502DEF}"/>
              </a:ext>
            </a:extLst>
          </p:cNvPr>
          <p:cNvSpPr txBox="1"/>
          <p:nvPr/>
        </p:nvSpPr>
        <p:spPr>
          <a:xfrm>
            <a:off x="1271450" y="917677"/>
            <a:ext cx="1885541" cy="830997"/>
          </a:xfrm>
          <a:prstGeom prst="rect">
            <a:avLst/>
          </a:prstGeom>
          <a:noFill/>
        </p:spPr>
        <p:txBody>
          <a:bodyPr wrap="square" lIns="0" rIns="0" rtlCol="0" anchor="t" anchorCtr="1">
            <a:spAutoFit/>
          </a:bodyPr>
          <a:lstStyle/>
          <a:p>
            <a:pPr algn="ctr"/>
            <a:r>
              <a:rPr lang="en-US" sz="2400" dirty="0"/>
              <a:t>Input Layer</a:t>
            </a:r>
          </a:p>
          <a:p>
            <a:pPr algn="ctr"/>
            <a:r>
              <a:rPr lang="en-US" sz="2400" dirty="0"/>
              <a:t>(d=128)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2C94F-FB3C-A438-BBC1-238926053616}"/>
              </a:ext>
            </a:extLst>
          </p:cNvPr>
          <p:cNvSpPr txBox="1"/>
          <p:nvPr/>
        </p:nvSpPr>
        <p:spPr>
          <a:xfrm>
            <a:off x="8666593" y="917677"/>
            <a:ext cx="1885541" cy="83099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sz="2400" dirty="0"/>
              <a:t>Output Layer</a:t>
            </a:r>
          </a:p>
          <a:p>
            <a:pPr algn="ctr"/>
            <a:r>
              <a:rPr lang="en-US" sz="2400" dirty="0"/>
              <a:t>(d=128)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17BC8-07DE-9279-632E-C812951174B0}"/>
              </a:ext>
            </a:extLst>
          </p:cNvPr>
          <p:cNvSpPr txBox="1"/>
          <p:nvPr/>
        </p:nvSpPr>
        <p:spPr>
          <a:xfrm>
            <a:off x="4964735" y="917677"/>
            <a:ext cx="1894114" cy="83099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sz="2400" dirty="0"/>
              <a:t>Hidden Layer</a:t>
            </a:r>
          </a:p>
          <a:p>
            <a:pPr algn="ctr"/>
            <a:r>
              <a:rPr lang="en-US" sz="2400" dirty="0"/>
              <a:t>(d=J)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C9B85-56F2-6D72-DE5B-9916053A1C25}"/>
              </a:ext>
            </a:extLst>
          </p:cNvPr>
          <p:cNvSpPr txBox="1"/>
          <p:nvPr/>
        </p:nvSpPr>
        <p:spPr>
          <a:xfrm>
            <a:off x="1771088" y="73593"/>
            <a:ext cx="8644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Sparse Autoencoder Architecture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E43DAD-DDBA-834A-AACF-17A0774AC08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385456" y="2180350"/>
            <a:ext cx="133894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839504-563D-5E3C-B607-5C9BB6F27EF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021285" y="2180350"/>
            <a:ext cx="133894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A9C7DC5-DBC3-4518-6F37-007B0213BF20}"/>
              </a:ext>
            </a:extLst>
          </p:cNvPr>
          <p:cNvSpPr/>
          <p:nvPr/>
        </p:nvSpPr>
        <p:spPr>
          <a:xfrm>
            <a:off x="4724399" y="4003972"/>
            <a:ext cx="2296885" cy="12003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Sparsity loss term:</a:t>
            </a:r>
          </a:p>
          <a:p>
            <a:pPr algn="ctr"/>
            <a:r>
              <a:rPr lang="en-US" b="1" dirty="0"/>
              <a:t>∥c∥_1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F1841D3-8CE7-1A58-ED1C-D959BCFDD612}"/>
              </a:ext>
            </a:extLst>
          </p:cNvPr>
          <p:cNvSpPr/>
          <p:nvPr/>
        </p:nvSpPr>
        <p:spPr>
          <a:xfrm>
            <a:off x="8360227" y="4003971"/>
            <a:ext cx="2296885" cy="12003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Reconstruction loss term:</a:t>
            </a:r>
          </a:p>
          <a:p>
            <a:pPr algn="ctr"/>
            <a:r>
              <a:rPr lang="en-US" b="1" dirty="0"/>
              <a:t>∥z-y∥_2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B169E-3270-E340-08F8-A3037CDC11DD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flipH="1">
            <a:off x="5872842" y="2595848"/>
            <a:ext cx="1" cy="14081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3D5D41-4F94-4573-3B30-416CF4DF8617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9508670" y="2595848"/>
            <a:ext cx="2" cy="1408123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BA4308-0AA7-8E58-FF68-8787968A0117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2237014" y="2595848"/>
            <a:ext cx="7271656" cy="1408123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F1D37C9-A6A3-8489-6383-EA28D2D8F293}"/>
              </a:ext>
            </a:extLst>
          </p:cNvPr>
          <p:cNvSpPr/>
          <p:nvPr/>
        </p:nvSpPr>
        <p:spPr>
          <a:xfrm>
            <a:off x="1088572" y="5121336"/>
            <a:ext cx="2296884" cy="125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Learned parameters: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matrix 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biases b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matrix 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D8546F-8A3D-10A5-87B5-191FE9289C6D}"/>
              </a:ext>
            </a:extLst>
          </p:cNvPr>
          <p:cNvSpPr/>
          <p:nvPr/>
        </p:nvSpPr>
        <p:spPr>
          <a:xfrm>
            <a:off x="1088572" y="3825441"/>
            <a:ext cx="2296884" cy="1250393"/>
          </a:xfrm>
          <a:prstGeom prst="roundRect">
            <a:avLst/>
          </a:prstGeom>
          <a:solidFill>
            <a:srgbClr val="B44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Hyperparameters:</a:t>
            </a:r>
          </a:p>
          <a:p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en-US" dirty="0">
                <a:solidFill>
                  <a:schemeClr val="tx1"/>
                </a:solidFill>
              </a:rPr>
              <a:t>=0.001</a:t>
            </a:r>
          </a:p>
          <a:p>
            <a:r>
              <a:rPr lang="en-US" dirty="0">
                <a:solidFill>
                  <a:schemeClr val="tx1"/>
                </a:solidFill>
              </a:rPr>
              <a:t>J=256, 512, …, 8192</a:t>
            </a:r>
            <a:endParaRPr lang="el-GR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391056-E2A8-0798-0387-4449E623A1AA}"/>
              </a:ext>
            </a:extLst>
          </p:cNvPr>
          <p:cNvSpPr/>
          <p:nvPr/>
        </p:nvSpPr>
        <p:spPr>
          <a:xfrm>
            <a:off x="6542314" y="5340158"/>
            <a:ext cx="2296885" cy="12003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 loss term:</a:t>
            </a:r>
          </a:p>
          <a:p>
            <a:pPr algn="ctr"/>
            <a:r>
              <a:rPr lang="en-US" b="1" dirty="0"/>
              <a:t>∥z-y∥_2 </a:t>
            </a:r>
          </a:p>
          <a:p>
            <a:pPr algn="ctr"/>
            <a:r>
              <a:rPr lang="en-US" b="1" dirty="0"/>
              <a:t>+</a:t>
            </a:r>
            <a:r>
              <a:rPr lang="el-GR" b="1" dirty="0"/>
              <a:t> α</a:t>
            </a:r>
            <a:r>
              <a:rPr lang="en-US" b="1" dirty="0"/>
              <a:t>∥c∥_1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E1AEEE5-58D9-51AD-658D-71E8CB45E26C}"/>
              </a:ext>
            </a:extLst>
          </p:cNvPr>
          <p:cNvCxnSpPr>
            <a:stCxn id="30" idx="3"/>
            <a:endCxn id="40" idx="0"/>
          </p:cNvCxnSpPr>
          <p:nvPr/>
        </p:nvCxnSpPr>
        <p:spPr>
          <a:xfrm>
            <a:off x="7021284" y="4604137"/>
            <a:ext cx="669473" cy="736021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77EDA0A-DA81-76C0-427A-5B5BBAA0D626}"/>
              </a:ext>
            </a:extLst>
          </p:cNvPr>
          <p:cNvCxnSpPr>
            <a:cxnSpLocks/>
            <a:stCxn id="31" idx="1"/>
            <a:endCxn id="40" idx="0"/>
          </p:cNvCxnSpPr>
          <p:nvPr/>
        </p:nvCxnSpPr>
        <p:spPr>
          <a:xfrm rot="10800000" flipV="1">
            <a:off x="7690757" y="4604136"/>
            <a:ext cx="669470" cy="736022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41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4BE1E39-D496-231B-D780-FB713BFBFD09}"/>
              </a:ext>
            </a:extLst>
          </p:cNvPr>
          <p:cNvSpPr/>
          <p:nvPr/>
        </p:nvSpPr>
        <p:spPr>
          <a:xfrm>
            <a:off x="5586414" y="3197504"/>
            <a:ext cx="6261008" cy="3189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691C2A-2F30-24DF-3A98-CA5B55987A15}"/>
              </a:ext>
            </a:extLst>
          </p:cNvPr>
          <p:cNvSpPr/>
          <p:nvPr/>
        </p:nvSpPr>
        <p:spPr>
          <a:xfrm>
            <a:off x="5586414" y="1159599"/>
            <a:ext cx="6261008" cy="1803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A8664F-313A-F0E8-664A-F54DF924EC61}"/>
              </a:ext>
            </a:extLst>
          </p:cNvPr>
          <p:cNvSpPr/>
          <p:nvPr/>
        </p:nvSpPr>
        <p:spPr>
          <a:xfrm>
            <a:off x="286379" y="1164547"/>
            <a:ext cx="4728534" cy="522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6BDC7-0622-B9C2-03F7-18D3F51C85FC}"/>
              </a:ext>
            </a:extLst>
          </p:cNvPr>
          <p:cNvSpPr/>
          <p:nvPr/>
        </p:nvSpPr>
        <p:spPr>
          <a:xfrm>
            <a:off x="2598912" y="1764850"/>
            <a:ext cx="2296885" cy="1197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FBA35-16E9-9E39-28F9-694B6F2B30A1}"/>
              </a:ext>
            </a:extLst>
          </p:cNvPr>
          <p:cNvSpPr/>
          <p:nvPr/>
        </p:nvSpPr>
        <p:spPr>
          <a:xfrm>
            <a:off x="2598912" y="3377119"/>
            <a:ext cx="2296885" cy="1197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c=</a:t>
            </a:r>
            <a:r>
              <a:rPr lang="en-US" sz="2000" dirty="0" err="1"/>
              <a:t>ReLU</a:t>
            </a:r>
            <a:r>
              <a:rPr lang="en-US" sz="2000" dirty="0"/>
              <a:t>(</a:t>
            </a:r>
            <a:r>
              <a:rPr lang="en-US" sz="2000" dirty="0" err="1"/>
              <a:t>Wy+b</a:t>
            </a:r>
            <a:r>
              <a:rPr lang="en-US" sz="20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93678-D7EE-C23E-D6E9-1D386DE986F3}"/>
              </a:ext>
            </a:extLst>
          </p:cNvPr>
          <p:cNvSpPr/>
          <p:nvPr/>
        </p:nvSpPr>
        <p:spPr>
          <a:xfrm>
            <a:off x="2598912" y="4989388"/>
            <a:ext cx="2296885" cy="1197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z=Dc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887A3-20E0-36C1-9868-D705A2502DEF}"/>
              </a:ext>
            </a:extLst>
          </p:cNvPr>
          <p:cNvSpPr txBox="1"/>
          <p:nvPr/>
        </p:nvSpPr>
        <p:spPr>
          <a:xfrm>
            <a:off x="236713" y="1762385"/>
            <a:ext cx="2242261" cy="1200329"/>
          </a:xfrm>
          <a:prstGeom prst="rect">
            <a:avLst/>
          </a:prstGeom>
          <a:noFill/>
        </p:spPr>
        <p:txBody>
          <a:bodyPr wrap="square" lIns="0" rIns="0" rtlCol="0" anchor="t" anchorCtr="1">
            <a:spAutoFit/>
          </a:bodyPr>
          <a:lstStyle/>
          <a:p>
            <a:pPr algn="ctr"/>
            <a:r>
              <a:rPr lang="en-US" sz="2400" dirty="0"/>
              <a:t>Input Layer</a:t>
            </a:r>
            <a:br>
              <a:rPr lang="en-US" sz="2400" dirty="0"/>
            </a:br>
            <a:r>
              <a:rPr lang="en-US" sz="2400" dirty="0"/>
              <a:t>(LM activations)</a:t>
            </a:r>
          </a:p>
          <a:p>
            <a:pPr algn="ctr"/>
            <a:r>
              <a:rPr lang="en-US" sz="2400" dirty="0"/>
              <a:t>(d=128)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2C94F-FB3C-A438-BBC1-238926053616}"/>
              </a:ext>
            </a:extLst>
          </p:cNvPr>
          <p:cNvSpPr txBox="1"/>
          <p:nvPr/>
        </p:nvSpPr>
        <p:spPr>
          <a:xfrm>
            <a:off x="302027" y="5171088"/>
            <a:ext cx="1885541" cy="83099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sz="2400" dirty="0"/>
              <a:t>Output Layer</a:t>
            </a:r>
          </a:p>
          <a:p>
            <a:pPr algn="ctr"/>
            <a:r>
              <a:rPr lang="en-US" sz="2400" dirty="0"/>
              <a:t>(d=128)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17BC8-07DE-9279-632E-C812951174B0}"/>
              </a:ext>
            </a:extLst>
          </p:cNvPr>
          <p:cNvSpPr txBox="1"/>
          <p:nvPr/>
        </p:nvSpPr>
        <p:spPr>
          <a:xfrm>
            <a:off x="286379" y="3560552"/>
            <a:ext cx="1894114" cy="830997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sz="2400" dirty="0"/>
              <a:t>Hidden Layer</a:t>
            </a:r>
          </a:p>
          <a:p>
            <a:pPr algn="ctr"/>
            <a:r>
              <a:rPr lang="en-US" sz="2400" dirty="0"/>
              <a:t>(d=J)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C9B85-56F2-6D72-DE5B-9916053A1C25}"/>
              </a:ext>
            </a:extLst>
          </p:cNvPr>
          <p:cNvSpPr txBox="1"/>
          <p:nvPr/>
        </p:nvSpPr>
        <p:spPr>
          <a:xfrm>
            <a:off x="895913" y="1180714"/>
            <a:ext cx="3405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Sparse Autoencoder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E43DAD-DDBA-834A-AACF-17A0774AC08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747355" y="2962714"/>
            <a:ext cx="0" cy="4144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839504-563D-5E3C-B607-5C9BB6F27EF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47355" y="4574983"/>
            <a:ext cx="0" cy="4144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A9C7DC5-DBC3-4518-6F37-007B0213BF20}"/>
              </a:ext>
            </a:extLst>
          </p:cNvPr>
          <p:cNvSpPr/>
          <p:nvPr/>
        </p:nvSpPr>
        <p:spPr>
          <a:xfrm>
            <a:off x="6163353" y="3377120"/>
            <a:ext cx="2296885" cy="12003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Sparsity loss term:</a:t>
            </a:r>
          </a:p>
          <a:p>
            <a:pPr algn="ctr"/>
            <a:r>
              <a:rPr lang="en-US" b="1" dirty="0"/>
              <a:t>∥c∥_1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F1841D3-8CE7-1A58-ED1C-D959BCFDD612}"/>
              </a:ext>
            </a:extLst>
          </p:cNvPr>
          <p:cNvSpPr/>
          <p:nvPr/>
        </p:nvSpPr>
        <p:spPr>
          <a:xfrm>
            <a:off x="6163353" y="4989389"/>
            <a:ext cx="2296885" cy="12003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Reconstruction loss term:</a:t>
            </a:r>
          </a:p>
          <a:p>
            <a:pPr algn="ctr"/>
            <a:r>
              <a:rPr lang="en-US" b="1" dirty="0"/>
              <a:t>∥z-y∥_2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B169E-3270-E340-08F8-A3037CDC11DD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4895797" y="3976051"/>
            <a:ext cx="1267556" cy="12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F1D37C9-A6A3-8489-6383-EA28D2D8F293}"/>
              </a:ext>
            </a:extLst>
          </p:cNvPr>
          <p:cNvSpPr/>
          <p:nvPr/>
        </p:nvSpPr>
        <p:spPr>
          <a:xfrm>
            <a:off x="8938177" y="1592989"/>
            <a:ext cx="2296884" cy="125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Learned parameters: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matrix 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biases b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matrix 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D8546F-8A3D-10A5-87B5-191FE9289C6D}"/>
              </a:ext>
            </a:extLst>
          </p:cNvPr>
          <p:cNvSpPr/>
          <p:nvPr/>
        </p:nvSpPr>
        <p:spPr>
          <a:xfrm>
            <a:off x="6163354" y="1592990"/>
            <a:ext cx="2296884" cy="125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Hyperparameters:</a:t>
            </a:r>
          </a:p>
          <a:p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en-US" dirty="0">
                <a:solidFill>
                  <a:schemeClr val="tx1"/>
                </a:solidFill>
              </a:rPr>
              <a:t>=0.001</a:t>
            </a:r>
          </a:p>
          <a:p>
            <a:r>
              <a:rPr lang="en-US" dirty="0">
                <a:solidFill>
                  <a:schemeClr val="tx1"/>
                </a:solidFill>
              </a:rPr>
              <a:t>J=256, 512, …, 8192</a:t>
            </a:r>
            <a:endParaRPr lang="el-GR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391056-E2A8-0798-0387-4449E623A1AA}"/>
              </a:ext>
            </a:extLst>
          </p:cNvPr>
          <p:cNvSpPr/>
          <p:nvPr/>
        </p:nvSpPr>
        <p:spPr>
          <a:xfrm>
            <a:off x="9266743" y="4182020"/>
            <a:ext cx="2296885" cy="120032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Overall loss term:</a:t>
            </a:r>
          </a:p>
          <a:p>
            <a:pPr algn="ctr"/>
            <a:r>
              <a:rPr lang="en-US" b="1" dirty="0"/>
              <a:t>∥z-y∥_2 </a:t>
            </a:r>
          </a:p>
          <a:p>
            <a:pPr algn="ctr"/>
            <a:r>
              <a:rPr lang="en-US" b="1" dirty="0"/>
              <a:t>+</a:t>
            </a:r>
            <a:r>
              <a:rPr lang="el-GR" b="1" dirty="0"/>
              <a:t> α</a:t>
            </a:r>
            <a:r>
              <a:rPr lang="en-US" b="1" dirty="0"/>
              <a:t>∥c∥_1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E1AEEE5-58D9-51AD-658D-71E8CB45E26C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8460238" y="3977285"/>
            <a:ext cx="806505" cy="804900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77EDA0A-DA81-76C0-427A-5B5BBAA0D626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8460238" y="4782185"/>
            <a:ext cx="806505" cy="807369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F12BF88-D241-81D5-48EE-05F371ECE155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4895797" y="2363782"/>
            <a:ext cx="1267556" cy="3225772"/>
          </a:xfrm>
          <a:prstGeom prst="bentConnector3">
            <a:avLst>
              <a:gd name="adj1" fmla="val 34220"/>
            </a:avLst>
          </a:prstGeom>
          <a:ln w="508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CB0CB6B-578E-8547-FC62-0760FB78FB3C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4895797" y="5588320"/>
            <a:ext cx="1267556" cy="1234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2CCA179-BD39-0323-4C70-5AD9F8B20488}"/>
              </a:ext>
            </a:extLst>
          </p:cNvPr>
          <p:cNvSpPr txBox="1"/>
          <p:nvPr/>
        </p:nvSpPr>
        <p:spPr>
          <a:xfrm>
            <a:off x="7699126" y="1119199"/>
            <a:ext cx="2000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Parameters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C7D1C8-4D7B-5568-1ECE-E7E3D6EA2C24}"/>
              </a:ext>
            </a:extLst>
          </p:cNvPr>
          <p:cNvSpPr txBox="1"/>
          <p:nvPr/>
        </p:nvSpPr>
        <p:spPr>
          <a:xfrm>
            <a:off x="9723263" y="3377119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90830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8CD9CCB-982B-2305-9F68-0E3BA169BA21}"/>
              </a:ext>
            </a:extLst>
          </p:cNvPr>
          <p:cNvSpPr/>
          <p:nvPr/>
        </p:nvSpPr>
        <p:spPr>
          <a:xfrm>
            <a:off x="3598867" y="1025464"/>
            <a:ext cx="2392325" cy="5357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Measurables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⋮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246CB40-B32B-A9B0-2A6F-4AD6EBAA3DB4}"/>
              </a:ext>
            </a:extLst>
          </p:cNvPr>
          <p:cNvSpPr/>
          <p:nvPr/>
        </p:nvSpPr>
        <p:spPr>
          <a:xfrm>
            <a:off x="170119" y="1042871"/>
            <a:ext cx="2392325" cy="5357929"/>
          </a:xfrm>
          <a:prstGeom prst="round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Unknowns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⋮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78B2B2-479A-255C-FDB8-7066DD907697}"/>
              </a:ext>
            </a:extLst>
          </p:cNvPr>
          <p:cNvSpPr/>
          <p:nvPr/>
        </p:nvSpPr>
        <p:spPr>
          <a:xfrm>
            <a:off x="388087" y="1764851"/>
            <a:ext cx="1894114" cy="11212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Feature Matrix 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D674A-D531-1EC3-C4BE-32F00A35D89A}"/>
              </a:ext>
            </a:extLst>
          </p:cNvPr>
          <p:cNvSpPr/>
          <p:nvPr/>
        </p:nvSpPr>
        <p:spPr>
          <a:xfrm>
            <a:off x="388087" y="3024361"/>
            <a:ext cx="1894114" cy="64254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x_1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(positive, sparse)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236826-CBCC-670B-87D7-3B822273C91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282201" y="2325466"/>
            <a:ext cx="1501218" cy="10201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F50292-0BB1-F00C-6A73-6A05712312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82201" y="3345635"/>
            <a:ext cx="15012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3DDE1A-5497-A03F-59CB-CDF226441EDB}"/>
              </a:ext>
            </a:extLst>
          </p:cNvPr>
          <p:cNvSpPr/>
          <p:nvPr/>
        </p:nvSpPr>
        <p:spPr>
          <a:xfrm>
            <a:off x="388087" y="3805189"/>
            <a:ext cx="1894114" cy="64254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x_2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(positive, sparse)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7D2A6-B13D-BEE3-03D4-6A94F0834410}"/>
              </a:ext>
            </a:extLst>
          </p:cNvPr>
          <p:cNvSpPr/>
          <p:nvPr/>
        </p:nvSpPr>
        <p:spPr>
          <a:xfrm>
            <a:off x="388087" y="4586017"/>
            <a:ext cx="1894114" cy="64254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Vector x_3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(positive, sparse)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B3E53-7B05-6405-7D66-A7BA848881D8}"/>
              </a:ext>
            </a:extLst>
          </p:cNvPr>
          <p:cNvSpPr/>
          <p:nvPr/>
        </p:nvSpPr>
        <p:spPr>
          <a:xfrm>
            <a:off x="3783419" y="3024361"/>
            <a:ext cx="1894114" cy="642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y_1=Fx_1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4563A-C8DC-5AB9-E24D-88F431FF60A3}"/>
              </a:ext>
            </a:extLst>
          </p:cNvPr>
          <p:cNvSpPr/>
          <p:nvPr/>
        </p:nvSpPr>
        <p:spPr>
          <a:xfrm>
            <a:off x="3783419" y="3805189"/>
            <a:ext cx="1894114" cy="642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y_2=Fx_2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DFDF2C-AC8A-B86F-97E3-D95B5F2492CA}"/>
              </a:ext>
            </a:extLst>
          </p:cNvPr>
          <p:cNvSpPr/>
          <p:nvPr/>
        </p:nvSpPr>
        <p:spPr>
          <a:xfrm>
            <a:off x="3783419" y="4586017"/>
            <a:ext cx="1894114" cy="642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y_3=Fx_3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F2105B-2900-A454-8C3A-59AC2B4BA5D3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2282201" y="4126463"/>
            <a:ext cx="15012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2951B1-07CD-F54B-0A5D-920411EF526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2282201" y="4907291"/>
            <a:ext cx="150121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7413B5-9FCA-FB45-4C64-F6874BA2EF6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282201" y="2325466"/>
            <a:ext cx="1501218" cy="18009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8E6832-66A7-7F77-4DE9-A455D06A7756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2282201" y="2325466"/>
            <a:ext cx="1501218" cy="25818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B281C77-AD12-57E0-480F-9028E20D44F0}"/>
              </a:ext>
            </a:extLst>
          </p:cNvPr>
          <p:cNvSpPr/>
          <p:nvPr/>
        </p:nvSpPr>
        <p:spPr>
          <a:xfrm>
            <a:off x="7027615" y="1021842"/>
            <a:ext cx="2392325" cy="53579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Want to Find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4E8E26-C405-8088-6DED-3821926C9287}"/>
              </a:ext>
            </a:extLst>
          </p:cNvPr>
          <p:cNvSpPr/>
          <p:nvPr/>
        </p:nvSpPr>
        <p:spPr>
          <a:xfrm>
            <a:off x="7276720" y="1773508"/>
            <a:ext cx="1894114" cy="1121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True Feature Matrix F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0B6B46-016B-D209-CB1E-6DCF087ABB03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5991192" y="3700807"/>
            <a:ext cx="1036423" cy="36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56F4161-C85C-796A-3107-0FE45A807707}"/>
              </a:ext>
            </a:extLst>
          </p:cNvPr>
          <p:cNvSpPr/>
          <p:nvPr/>
        </p:nvSpPr>
        <p:spPr>
          <a:xfrm>
            <a:off x="6177516" y="3429000"/>
            <a:ext cx="542261" cy="536944"/>
          </a:xfrm>
          <a:prstGeom prst="rect">
            <a:avLst/>
          </a:prstGeom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38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821B49-649D-58DD-7F3D-57004A07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84665"/>
              </p:ext>
            </p:extLst>
          </p:nvPr>
        </p:nvGraphicFramePr>
        <p:xfrm>
          <a:off x="148857" y="138223"/>
          <a:ext cx="11812771" cy="659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371">
                  <a:extLst>
                    <a:ext uri="{9D8B030D-6E8A-4147-A177-3AD203B41FA5}">
                      <a16:colId xmlns:a16="http://schemas.microsoft.com/office/drawing/2014/main" val="242056718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35317818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2180847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10918007"/>
                    </a:ext>
                  </a:extLst>
                </a:gridCol>
              </a:tblGrid>
              <a:tr h="100315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MMCS(A, B)</a:t>
                      </a:r>
                    </a:p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B=Small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B=Right-size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B=Large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75830"/>
                  </a:ext>
                </a:extLst>
              </a:tr>
              <a:tr h="2292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A=Small dictionary</a:t>
                      </a:r>
                    </a:p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Low</a:t>
                      </a:r>
                      <a:br>
                        <a:rPr lang="en-US" sz="2400" b="0" i="1" dirty="0"/>
                      </a:br>
                      <a:r>
                        <a:rPr lang="en-US" sz="2400" b="0" i="1" dirty="0"/>
                        <a:t>(learned different combinations of features)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Low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(learned combinations of features instead of true features)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Low</a:t>
                      </a:r>
                      <a:br>
                        <a:rPr lang="en-US" sz="2400" i="1" dirty="0"/>
                      </a:br>
                      <a:r>
                        <a:rPr lang="en-US" sz="2400" i="1" dirty="0"/>
                        <a:t>(learned combinations of features instead of true features)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37256"/>
                  </a:ext>
                </a:extLst>
              </a:tr>
              <a:tr h="18630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A=Right-size dictionary</a:t>
                      </a:r>
                    </a:p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(both learn true features)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  <a:p>
                      <a:r>
                        <a:rPr lang="en-US" sz="2400" dirty="0"/>
                        <a:t>(both learn true features, extraneous features ignored)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59791"/>
                  </a:ext>
                </a:extLst>
              </a:tr>
              <a:tr h="1433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A=Large dictionary</a:t>
                      </a:r>
                    </a:p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(extraneous features bring down average)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2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86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29A54AE-B362-63E4-5617-E9D3DC16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88" y="3396855"/>
            <a:ext cx="4572000" cy="3429000"/>
          </a:xfrm>
          <a:prstGeom prst="rect">
            <a:avLst/>
          </a:prstGeom>
        </p:spPr>
      </p:pic>
      <p:pic>
        <p:nvPicPr>
          <p:cNvPr id="15" name="Picture 1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18E31E41-6CEF-CF0A-6980-5C430A97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854"/>
            <a:ext cx="4572000" cy="3429001"/>
          </a:xfrm>
          <a:prstGeom prst="rect">
            <a:avLst/>
          </a:prstGeom>
        </p:spPr>
      </p:pic>
      <p:pic>
        <p:nvPicPr>
          <p:cNvPr id="17" name="Picture 1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0CA40291-FDC4-4708-AE83-CBF82DCE5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888" y="0"/>
            <a:ext cx="4572000" cy="3429000"/>
          </a:xfrm>
          <a:prstGeom prst="rect">
            <a:avLst/>
          </a:prstGeom>
        </p:spPr>
      </p:pic>
      <p:pic>
        <p:nvPicPr>
          <p:cNvPr id="19" name="Picture 18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FE6C47B6-B75E-3A3E-1487-C41A68DFB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572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0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057E250E-E890-24B4-3572-1C0EB080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429000"/>
            <a:ext cx="4572000" cy="3429000"/>
          </a:xfrm>
          <a:prstGeom prst="rect">
            <a:avLst/>
          </a:prstGeom>
        </p:spPr>
      </p:pic>
      <p:pic>
        <p:nvPicPr>
          <p:cNvPr id="27" name="Picture 26" descr="A picture containing text, screenshot, colorfulness, square&#10;&#10;Description automatically generated">
            <a:extLst>
              <a:ext uri="{FF2B5EF4-FFF2-40B4-BE49-F238E27FC236}">
                <a16:creationId xmlns:a16="http://schemas.microsoft.com/office/drawing/2014/main" id="{6F427C81-661F-5E4A-4BE3-1110DEC0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21" name="Picture 20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A11A2EE6-199D-42A0-EF62-1B3EEF45F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4572000" cy="3429000"/>
          </a:xfrm>
          <a:prstGeom prst="rect">
            <a:avLst/>
          </a:prstGeom>
        </p:spPr>
      </p:pic>
      <p:pic>
        <p:nvPicPr>
          <p:cNvPr id="25" name="Picture 24" descr="A picture containing screenshot, text, colorfulness, square&#10;&#10;Description automatically generated">
            <a:extLst>
              <a:ext uri="{FF2B5EF4-FFF2-40B4-BE49-F238E27FC236}">
                <a16:creationId xmlns:a16="http://schemas.microsoft.com/office/drawing/2014/main" id="{47456E0A-B542-D039-D322-C74B1F284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4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464</Words>
  <Application>Microsoft Macintosh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Huben</dc:creator>
  <cp:lastModifiedBy>Robert Huben</cp:lastModifiedBy>
  <cp:revision>8</cp:revision>
  <dcterms:created xsi:type="dcterms:W3CDTF">2023-06-14T19:27:05Z</dcterms:created>
  <dcterms:modified xsi:type="dcterms:W3CDTF">2023-06-21T16:05:00Z</dcterms:modified>
</cp:coreProperties>
</file>