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9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4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2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0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10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39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60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70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7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33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23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2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9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7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6632-8448-4830-A8E6-1C475E15AC4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16CF2A-9198-4854-B96C-F4FFD4B4A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0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BFD4D-BB6F-D1DD-7B96-C16A7BF0C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932" y="656617"/>
            <a:ext cx="8915399" cy="2262781"/>
          </a:xfrm>
        </p:spPr>
        <p:txBody>
          <a:bodyPr/>
          <a:lstStyle/>
          <a:p>
            <a:r>
              <a:rPr lang="zh-TW" altLang="en-US" dirty="0"/>
              <a:t>國家扶養比與經濟體分析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DDAEC7-C6C5-F3F6-5159-512E40FF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0847" y="3036127"/>
            <a:ext cx="8915399" cy="1126283"/>
          </a:xfrm>
        </p:spPr>
        <p:txBody>
          <a:bodyPr/>
          <a:lstStyle/>
          <a:p>
            <a:r>
              <a:rPr lang="zh-TW" altLang="en-US" dirty="0"/>
              <a:t>資料探勘期末專題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89900181-F75D-E413-D5C1-5A7430B89E00}"/>
              </a:ext>
            </a:extLst>
          </p:cNvPr>
          <p:cNvSpPr txBox="1"/>
          <p:nvPr/>
        </p:nvSpPr>
        <p:spPr>
          <a:xfrm>
            <a:off x="9422576" y="5544901"/>
            <a:ext cx="336994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A1095523</a:t>
            </a:r>
            <a:r>
              <a:rPr lang="zh-TW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蔡佲戰</a:t>
            </a:r>
            <a:endParaRPr lang="en-US" altLang="zh-TW" sz="1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A1095541 </a:t>
            </a: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張慧菁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A109554</a:t>
            </a:r>
            <a:r>
              <a:rPr lang="en-US" altLang="zh-TW" sz="1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6</a:t>
            </a:r>
            <a:r>
              <a:rPr lang="en-US" altLang="zh-CN" sz="1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zh-TW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胡哲研</a:t>
            </a:r>
            <a:endParaRPr lang="zh-CN" altLang="en-US" sz="1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1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A7D5F-A9DF-7ECA-7B98-BF43F5CD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6412A-AB53-C6BE-E845-38600893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推測未開發國家生育率、死亡率均高，導致幼年扶養比影響放大，但是不如已開發國家老年人口影響大。</a:t>
            </a:r>
            <a:endParaRPr lang="en-US" altLang="zh-TW" sz="2400" dirty="0"/>
          </a:p>
          <a:p>
            <a:r>
              <a:rPr lang="zh-TW" altLang="en-US" sz="2400" dirty="0"/>
              <a:t>例外狀況老年人口與幼年人口均高，提升總體扶養比。</a:t>
            </a:r>
            <a:endParaRPr lang="en-US" altLang="zh-TW" sz="2400" dirty="0"/>
          </a:p>
          <a:p>
            <a:r>
              <a:rPr lang="zh-TW" altLang="en-US" sz="2400" dirty="0"/>
              <a:t>資料集包含了非國家的地區，因為該地區樣本數小導致幼年人口與老年人口出現異常數值</a:t>
            </a:r>
          </a:p>
        </p:txBody>
      </p:sp>
    </p:spTree>
    <p:extLst>
      <p:ext uri="{BB962C8B-B14F-4D97-AF65-F5344CB8AC3E}">
        <p14:creationId xmlns:p14="http://schemas.microsoft.com/office/powerpoint/2010/main" val="367662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E5B2F-4CDD-03E8-7125-40A945A6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動機與討論議題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02879-31BB-9B24-E5B2-8B2232FD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經濟成長導致已開發國家人口逐漸趨於高齡化，勞動力人口是否因老年人口增加，導致扶養幼年與老年人口的壓力上升</a:t>
            </a:r>
            <a:r>
              <a:rPr lang="en-US" altLang="zh-TW" sz="2400" dirty="0">
                <a:latin typeface="+mn-ea"/>
              </a:rPr>
              <a:t>?</a:t>
            </a:r>
          </a:p>
          <a:p>
            <a:r>
              <a:rPr lang="zh-TW" altLang="en-US" sz="2400" dirty="0">
                <a:latin typeface="+mn-ea"/>
              </a:rPr>
              <a:t>未開發國家生育率高，導致幼年人口多，對於扶養比影響不亞於已開發國家之於老年人口。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國民社會福利資源有限，評估國家發展程度與資源分配選擇未成年或老年人口優先值得探討。</a:t>
            </a:r>
          </a:p>
        </p:txBody>
      </p:sp>
    </p:spTree>
    <p:extLst>
      <p:ext uri="{BB962C8B-B14F-4D97-AF65-F5344CB8AC3E}">
        <p14:creationId xmlns:p14="http://schemas.microsoft.com/office/powerpoint/2010/main" val="168681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F8772-3066-C375-E713-7789F96C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動機與討論議題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12058-96BC-2CD4-FA98-2055778B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扶養比組成分為三個區間</a:t>
            </a:r>
            <a:r>
              <a:rPr lang="en-US" altLang="zh-TW" sz="2400" dirty="0"/>
              <a:t>:</a:t>
            </a:r>
            <a:r>
              <a:rPr lang="zh-TW" altLang="en-US" sz="2400" dirty="0"/>
              <a:t>幼年人口、壯年人口、老年人口，其中壯年人口主要指具有生產力族群。</a:t>
            </a:r>
            <a:endParaRPr lang="en-US" altLang="zh-TW" sz="2400" dirty="0"/>
          </a:p>
          <a:p>
            <a:r>
              <a:rPr lang="zh-TW" altLang="en-US" sz="2400" dirty="0"/>
              <a:t>扶養比公式＝（ 幼年人口＋老年人口）／壯年人口 </a:t>
            </a:r>
            <a:r>
              <a:rPr lang="en-US" altLang="zh-TW" sz="2400" dirty="0"/>
              <a:t>X 100</a:t>
            </a:r>
            <a:r>
              <a:rPr lang="zh-TW" altLang="en-US" sz="2400" dirty="0"/>
              <a:t>％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藉由比較國家間經濟體大小與扶養比數值，分析開發程度、人口老化等因素是否影響國民扶養壓力。</a:t>
            </a:r>
          </a:p>
        </p:txBody>
      </p:sp>
    </p:spTree>
    <p:extLst>
      <p:ext uri="{BB962C8B-B14F-4D97-AF65-F5344CB8AC3E}">
        <p14:creationId xmlns:p14="http://schemas.microsoft.com/office/powerpoint/2010/main" val="31670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7190A-A7BD-081F-492E-2FC08598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99413-C77C-52AC-3406-7DD483F9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+mn-ea"/>
              </a:rPr>
              <a:t>資料來源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Kaggle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Global Demographic Dynamics: Population Trends</a:t>
            </a:r>
            <a:r>
              <a:rPr lang="zh-TW" altLang="en-US" sz="2400" dirty="0">
                <a:latin typeface="+mn-ea"/>
              </a:rPr>
              <a:t>、</a:t>
            </a:r>
            <a:r>
              <a:rPr lang="en-US" altLang="zh-TW" sz="2400" dirty="0">
                <a:latin typeface="+mn-ea"/>
              </a:rPr>
              <a:t>Human Development Index</a:t>
            </a: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Merge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2023</a:t>
            </a:r>
            <a:r>
              <a:rPr lang="zh-TW" altLang="en-US" sz="2400" dirty="0">
                <a:latin typeface="+mn-ea"/>
              </a:rPr>
              <a:t>年世界各國或地區共</a:t>
            </a:r>
            <a:r>
              <a:rPr lang="en-US" altLang="zh-TW" sz="2400" dirty="0">
                <a:latin typeface="+mn-ea"/>
              </a:rPr>
              <a:t>312</a:t>
            </a:r>
            <a:r>
              <a:rPr lang="zh-TW" altLang="en-US" sz="2400" dirty="0">
                <a:latin typeface="+mn-ea"/>
              </a:rPr>
              <a:t>處扶養比與同期經濟體資料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02E811-6163-9840-C209-A83EDB27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4"/>
          <a:stretch/>
        </p:blipFill>
        <p:spPr>
          <a:xfrm>
            <a:off x="9149938" y="4429246"/>
            <a:ext cx="2441273" cy="20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0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7190A-A7BD-081F-492E-2FC08598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99413-C77C-52AC-3406-7DD483F9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資料主要分為</a:t>
            </a:r>
            <a:r>
              <a:rPr lang="en-US" altLang="zh-TW" sz="2400" dirty="0"/>
              <a:t>8</a:t>
            </a:r>
            <a:r>
              <a:rPr lang="zh-TW" altLang="en-US" sz="2400" dirty="0"/>
              <a:t>大類</a:t>
            </a:r>
            <a:r>
              <a:rPr lang="en-US" altLang="zh-TW" sz="2400" dirty="0"/>
              <a:t>:</a:t>
            </a:r>
            <a:r>
              <a:rPr lang="zh-TW" altLang="en-US" sz="2400" dirty="0"/>
              <a:t>系列、系列標籤、年度、經濟指數、國家名稱、</a:t>
            </a:r>
            <a:r>
              <a:rPr lang="en-US" altLang="zh-TW" sz="2400" dirty="0"/>
              <a:t>15~64</a:t>
            </a:r>
            <a:r>
              <a:rPr lang="zh-TW" altLang="en-US" sz="2400" dirty="0"/>
              <a:t>歲人口扶養比、</a:t>
            </a:r>
            <a:r>
              <a:rPr lang="en-US" altLang="zh-TW" sz="2400" dirty="0"/>
              <a:t>15~64</a:t>
            </a:r>
            <a:r>
              <a:rPr lang="zh-TW" altLang="en-US" sz="2400" dirty="0"/>
              <a:t>歲人口註腳、</a:t>
            </a:r>
            <a:r>
              <a:rPr lang="en-US" altLang="zh-TW" sz="2400" dirty="0"/>
              <a:t>15~64</a:t>
            </a:r>
            <a:r>
              <a:rPr lang="zh-TW" altLang="en-US" sz="2400" dirty="0"/>
              <a:t>歲人口資料缺失值，以及剩餘空白欄位。</a:t>
            </a:r>
            <a:endParaRPr lang="en-US" altLang="zh-TW" sz="2400" dirty="0"/>
          </a:p>
          <a:p>
            <a:r>
              <a:rPr lang="zh-TW" altLang="en-US" sz="2400" dirty="0"/>
              <a:t>扶養比分為三類</a:t>
            </a:r>
            <a:r>
              <a:rPr lang="en-US" altLang="zh-TW" sz="2400" dirty="0"/>
              <a:t>:</a:t>
            </a:r>
            <a:r>
              <a:rPr lang="zh-TW" altLang="en-US" sz="2400" dirty="0"/>
              <a:t>總體扶養比、幼年扶養比、老年扶養比。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3F9949-6B53-B3FB-E86C-44C8C13B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17"/>
          <a:stretch/>
        </p:blipFill>
        <p:spPr>
          <a:xfrm>
            <a:off x="268966" y="5116748"/>
            <a:ext cx="11923034" cy="3057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4367DA-43EE-CEC4-AE25-52325489E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75"/>
          <a:stretch/>
        </p:blipFill>
        <p:spPr>
          <a:xfrm>
            <a:off x="1293779" y="5911222"/>
            <a:ext cx="10773466" cy="3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7190A-A7BD-081F-492E-2FC08598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資料前置處理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99413-C77C-52AC-3406-7DD483F9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刪除空白欄位資料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86AD3C-3DEF-FCD6-1160-B4A553152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16" y="5487220"/>
            <a:ext cx="3642360" cy="12268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784544-9072-12CB-4767-A231C16A3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68" y="2936418"/>
            <a:ext cx="8723056" cy="985163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8E0F5609-7C9E-7251-6D98-D1A00C6FAFC1}"/>
              </a:ext>
            </a:extLst>
          </p:cNvPr>
          <p:cNvSpPr/>
          <p:nvPr/>
        </p:nvSpPr>
        <p:spPr>
          <a:xfrm>
            <a:off x="6052226" y="4260715"/>
            <a:ext cx="787940" cy="985163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95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DBB95-D620-89A7-4CC2-11229A6D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資料前置處理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43A92-820B-B6BE-07AF-387D226A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針對資料缺失的欄位，直接刪除</a:t>
            </a:r>
            <a:r>
              <a:rPr lang="en-US" altLang="zh-TW" sz="2400" dirty="0"/>
              <a:t>(</a:t>
            </a:r>
            <a:r>
              <a:rPr lang="zh-TW" altLang="en-US" sz="2400" dirty="0"/>
              <a:t>避免影響</a:t>
            </a:r>
            <a:r>
              <a:rPr lang="en-US" altLang="zh-TW" sz="2400" dirty="0" err="1"/>
              <a:t>Kmeans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dataframe.dropna</a:t>
            </a:r>
            <a:r>
              <a:rPr lang="en-US" altLang="zh-TW" sz="2400" dirty="0"/>
              <a:t>(how='any')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C9C7F4-B3A9-B8E6-0871-485B5991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64" y="4845793"/>
            <a:ext cx="11044136" cy="8110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269AAB-E492-37AD-A454-97611A04EA25}"/>
              </a:ext>
            </a:extLst>
          </p:cNvPr>
          <p:cNvSpPr/>
          <p:nvPr/>
        </p:nvSpPr>
        <p:spPr>
          <a:xfrm>
            <a:off x="5943600" y="4845793"/>
            <a:ext cx="5100536" cy="572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55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45FC3-246F-DF58-B3A3-1DCF565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統計圖表分析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2D5464-BF36-EF58-E1D5-E62090A38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81" y="3033807"/>
            <a:ext cx="7644399" cy="345643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B1725BC-E457-BBEE-22FB-45603817B48E}"/>
              </a:ext>
            </a:extLst>
          </p:cNvPr>
          <p:cNvSpPr txBox="1"/>
          <p:nvPr/>
        </p:nvSpPr>
        <p:spPr>
          <a:xfrm>
            <a:off x="2592925" y="1674167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統計圖顯示經濟發展程度低的地區佔比高，</a:t>
            </a:r>
            <a:endParaRPr lang="en-US" altLang="zh-TW" sz="2400" dirty="0"/>
          </a:p>
          <a:p>
            <a:r>
              <a:rPr lang="zh-TW" altLang="en-US" sz="2400" dirty="0"/>
              <a:t>同時扶養比高的地區也偏向經濟發展程度低的地區。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EB0F6B-7D6D-0FE0-1084-3DA12EB1B96E}"/>
              </a:ext>
            </a:extLst>
          </p:cNvPr>
          <p:cNvSpPr/>
          <p:nvPr/>
        </p:nvSpPr>
        <p:spPr>
          <a:xfrm>
            <a:off x="5428033" y="3103123"/>
            <a:ext cx="282102" cy="214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04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08D4E-878D-A748-ADC7-E231BB1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7A25B7-9F4C-2A16-31EC-640FF410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27" y="154018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 err="1"/>
              <a:t>Kmeans</a:t>
            </a:r>
            <a:r>
              <a:rPr lang="zh-TW" altLang="en-US" sz="2400" dirty="0"/>
              <a:t>演算法，依據幼年人口扶養比</a:t>
            </a:r>
            <a:r>
              <a:rPr lang="en-US" altLang="zh-TW" sz="2400" dirty="0"/>
              <a:t>/</a:t>
            </a:r>
            <a:r>
              <a:rPr lang="zh-TW" altLang="en-US" sz="2400" dirty="0"/>
              <a:t>老年人口扶養比分群</a:t>
            </a:r>
            <a:endParaRPr lang="en-US" altLang="zh-TW" sz="2400" dirty="0"/>
          </a:p>
          <a:p>
            <a:r>
              <a:rPr lang="zh-TW" altLang="en-US" sz="2400" dirty="0"/>
              <a:t>趨勢經濟發展越高，扶養比緩慢上升</a:t>
            </a:r>
            <a:endParaRPr lang="en-US" altLang="zh-TW" sz="2400" dirty="0"/>
          </a:p>
          <a:p>
            <a:r>
              <a:rPr lang="zh-TW" altLang="en-US" sz="2400" dirty="0"/>
              <a:t>出現例外群</a:t>
            </a:r>
            <a:endParaRPr lang="en-US" altLang="zh-TW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CF7FCF-FF38-A9F0-8B49-3721DC781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91" y="4137543"/>
            <a:ext cx="4212178" cy="236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C473CF-240B-A24A-2BEC-5C3470FD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69" y="4124527"/>
            <a:ext cx="4504319" cy="24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B3A1F5-73F0-F942-8D4F-EDD7448F5257}"/>
              </a:ext>
            </a:extLst>
          </p:cNvPr>
          <p:cNvSpPr/>
          <p:nvPr/>
        </p:nvSpPr>
        <p:spPr>
          <a:xfrm>
            <a:off x="10308109" y="6387956"/>
            <a:ext cx="223736" cy="165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0456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429</Words>
  <Application>Microsoft Office PowerPoint</Application>
  <PresentationFormat>寬螢幕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字魂58号-创中黑</vt:lpstr>
      <vt:lpstr>Arial</vt:lpstr>
      <vt:lpstr>Century Gothic</vt:lpstr>
      <vt:lpstr>Wingdings 3</vt:lpstr>
      <vt:lpstr>絲縷</vt:lpstr>
      <vt:lpstr>國家扶養比與經濟體分析</vt:lpstr>
      <vt:lpstr>動機與討論議題</vt:lpstr>
      <vt:lpstr>動機與討論議題</vt:lpstr>
      <vt:lpstr>資料集說明</vt:lpstr>
      <vt:lpstr>資料集說明</vt:lpstr>
      <vt:lpstr>資料前置處理</vt:lpstr>
      <vt:lpstr>資料前置處理</vt:lpstr>
      <vt:lpstr>統計圖表分析</vt:lpstr>
      <vt:lpstr>分群分析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Hu</dc:creator>
  <cp:lastModifiedBy>Robert Hu</cp:lastModifiedBy>
  <cp:revision>13</cp:revision>
  <dcterms:created xsi:type="dcterms:W3CDTF">2024-06-19T01:53:45Z</dcterms:created>
  <dcterms:modified xsi:type="dcterms:W3CDTF">2024-06-19T09:50:25Z</dcterms:modified>
</cp:coreProperties>
</file>