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F58D1F-A709-4176-9975-8ECDB60091B4}">
  <a:tblStyle styleId="{C3F58D1F-A709-4176-9975-8ECDB60091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5c3585d2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55c3585d2a_0_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54a03a495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554a03a495_3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54a03a49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554a03a495_3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54a03a495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554a03a495_3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5c3585d2a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55c3585d2a_0_5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5c3585d2a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55c3585d2a_0_5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5c3585d2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55c3585d2a_0_5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5c3585d2a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55c3585d2a_0_5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5c3585d2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55c3585d2a_0_5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5c3585d2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55c3585d2a_0_5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c3585d2a_0_4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c3585d2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5c3585d2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55c3585d2a_0_5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5c3585d2a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55c3585d2a_0_6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5c3585d2a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55c3585d2a_0_6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5c3585d2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55c3585d2a_0_6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5c3585d2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55c3585d2a_0_6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5c3585d2a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55c3585d2a_0_6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5c3585d2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55c3585d2a_0_6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5c3585d2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55c3585d2a_0_6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5c3585d2a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55c3585d2a_0_6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5c3585d2a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55c3585d2a_0_6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54a03a495_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54a03a495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5c3585d2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55c3585d2a_0_6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5c3585d2a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55c3585d2a_0_6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5c3585d2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55c3585d2a_0_6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5c3585d2a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55c3585d2a_0_6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5c3585d2a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55c3585d2a_0_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5c3585d2a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55c3585d2a_0_6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5c3585d2a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55c3585d2a_0_6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5c3585d2a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55c3585d2a_0_6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5c3585d2a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55c3585d2a_0_6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5c3585d2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55c3585d2a_0_6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54a03a49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554a03a495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5c3585d2a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55c3585d2a_0_6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5c3585d2a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55c3585d2a_0_6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5c3585d2a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55c3585d2a_0_6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5c3585d2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55c3585d2a_0_6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5c3585d2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55c3585d2a_0_6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5c3585d2a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55c3585d2a_0_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5c3585d2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55c3585d2a_0_7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54a03a495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554a03a495_3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54a03a495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554a03a495_3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54a03a495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554a03a495_3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4a03a495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554a03a495_3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8.png"/><Relationship Id="rId4" Type="http://schemas.openxmlformats.org/officeDocument/2006/relationships/image" Target="../media/image50.png"/><Relationship Id="rId5" Type="http://schemas.openxmlformats.org/officeDocument/2006/relationships/image" Target="../media/image4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83" name="Shape 83"/>
        <p:cNvGrpSpPr/>
        <p:nvPr/>
      </p:nvGrpSpPr>
      <p:grpSpPr>
        <a:xfrm>
          <a:off x="0" y="0"/>
          <a:ext cx="0" cy="0"/>
          <a:chOff x="0" y="0"/>
          <a:chExt cx="0" cy="0"/>
        </a:xfrm>
      </p:grpSpPr>
      <p:sp>
        <p:nvSpPr>
          <p:cNvPr id="84" name="Google Shape;84;p13"/>
          <p:cNvSpPr txBox="1"/>
          <p:nvPr/>
        </p:nvSpPr>
        <p:spPr>
          <a:xfrm>
            <a:off x="4281698" y="2715339"/>
            <a:ext cx="7505132" cy="1258783"/>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i="0" lang="en-US" sz="7200" u="none" cap="none" strike="noStrike">
                <a:solidFill>
                  <a:schemeClr val="lt1"/>
                </a:solidFill>
                <a:latin typeface="Calibri"/>
                <a:ea typeface="Calibri"/>
                <a:cs typeface="Calibri"/>
                <a:sym typeface="Calibri"/>
              </a:rPr>
              <a:t>BEST HOTELS - CLE</a:t>
            </a:r>
            <a:endParaRPr/>
          </a:p>
        </p:txBody>
      </p:sp>
      <p:pic>
        <p:nvPicPr>
          <p:cNvPr id="85" name="Google Shape;85;p13"/>
          <p:cNvPicPr preferRelativeResize="0"/>
          <p:nvPr/>
        </p:nvPicPr>
        <p:blipFill rotWithShape="1">
          <a:blip r:embed="rId3">
            <a:alphaModFix/>
          </a:blip>
          <a:srcRect b="18827" l="0" r="1" t="18826"/>
          <a:stretch/>
        </p:blipFill>
        <p:spPr>
          <a:xfrm>
            <a:off x="3649318" y="1"/>
            <a:ext cx="8542682" cy="2130473"/>
          </a:xfrm>
          <a:custGeom>
            <a:rect b="b" l="l" r="r" t="t"/>
            <a:pathLst>
              <a:path extrusionOk="0" h="2130473" w="8542682">
                <a:moveTo>
                  <a:pt x="986689" y="0"/>
                </a:moveTo>
                <a:lnTo>
                  <a:pt x="8542682" y="0"/>
                </a:lnTo>
                <a:lnTo>
                  <a:pt x="8542682" y="2130473"/>
                </a:lnTo>
                <a:lnTo>
                  <a:pt x="0" y="2130473"/>
                </a:lnTo>
                <a:close/>
              </a:path>
            </a:pathLst>
          </a:custGeom>
          <a:noFill/>
          <a:ln>
            <a:noFill/>
          </a:ln>
        </p:spPr>
      </p:pic>
      <p:pic>
        <p:nvPicPr>
          <p:cNvPr id="86" name="Google Shape;86;p13"/>
          <p:cNvPicPr preferRelativeResize="0"/>
          <p:nvPr/>
        </p:nvPicPr>
        <p:blipFill rotWithShape="1">
          <a:blip r:embed="rId4">
            <a:alphaModFix/>
          </a:blip>
          <a:srcRect b="10020" l="0" r="2" t="28553"/>
          <a:stretch/>
        </p:blipFill>
        <p:spPr>
          <a:xfrm>
            <a:off x="20" y="-6955"/>
            <a:ext cx="4475120" cy="2130473"/>
          </a:xfrm>
          <a:custGeom>
            <a:rect b="b" l="l" r="r" t="t"/>
            <a:pathLst>
              <a:path extrusionOk="0" h="2130473" w="4475140">
                <a:moveTo>
                  <a:pt x="0" y="0"/>
                </a:moveTo>
                <a:lnTo>
                  <a:pt x="1074821" y="0"/>
                </a:lnTo>
                <a:lnTo>
                  <a:pt x="1074821" y="239"/>
                </a:lnTo>
                <a:lnTo>
                  <a:pt x="4475140" y="239"/>
                </a:lnTo>
                <a:lnTo>
                  <a:pt x="3488563" y="2130473"/>
                </a:lnTo>
                <a:lnTo>
                  <a:pt x="0" y="2130473"/>
                </a:lnTo>
                <a:close/>
              </a:path>
            </a:pathLst>
          </a:custGeom>
          <a:noFill/>
          <a:ln>
            <a:noFill/>
          </a:ln>
        </p:spPr>
      </p:pic>
      <p:pic>
        <p:nvPicPr>
          <p:cNvPr id="87" name="Google Shape;87;p13"/>
          <p:cNvPicPr preferRelativeResize="0"/>
          <p:nvPr/>
        </p:nvPicPr>
        <p:blipFill rotWithShape="1">
          <a:blip r:embed="rId5">
            <a:alphaModFix/>
          </a:blip>
          <a:srcRect b="18182" l="0" r="4" t="30572"/>
          <a:stretch/>
        </p:blipFill>
        <p:spPr>
          <a:xfrm>
            <a:off x="20" y="2279768"/>
            <a:ext cx="3484262" cy="2244420"/>
          </a:xfrm>
          <a:prstGeom prst="rect">
            <a:avLst/>
          </a:prstGeom>
          <a:noFill/>
          <a:ln>
            <a:noFill/>
          </a:ln>
        </p:spPr>
      </p:pic>
      <p:pic>
        <p:nvPicPr>
          <p:cNvPr id="88" name="Google Shape;88;p13"/>
          <p:cNvPicPr preferRelativeResize="0"/>
          <p:nvPr/>
        </p:nvPicPr>
        <p:blipFill rotWithShape="1">
          <a:blip r:embed="rId6">
            <a:alphaModFix/>
          </a:blip>
          <a:srcRect b="17701" l="0" r="-3" t="21067"/>
          <a:stretch/>
        </p:blipFill>
        <p:spPr>
          <a:xfrm>
            <a:off x="7716860" y="4683320"/>
            <a:ext cx="4475140" cy="2174680"/>
          </a:xfrm>
          <a:custGeom>
            <a:rect b="b" l="l" r="r" t="t"/>
            <a:pathLst>
              <a:path extrusionOk="0" h="2174680" w="4475140">
                <a:moveTo>
                  <a:pt x="1006941" y="0"/>
                </a:moveTo>
                <a:lnTo>
                  <a:pt x="4475140" y="0"/>
                </a:lnTo>
                <a:lnTo>
                  <a:pt x="4475140" y="2174680"/>
                </a:lnTo>
                <a:lnTo>
                  <a:pt x="3400319" y="2174680"/>
                </a:lnTo>
                <a:lnTo>
                  <a:pt x="3400319" y="2174202"/>
                </a:lnTo>
                <a:lnTo>
                  <a:pt x="0" y="2174202"/>
                </a:lnTo>
                <a:close/>
              </a:path>
            </a:pathLst>
          </a:custGeom>
          <a:noFill/>
          <a:ln>
            <a:noFill/>
          </a:ln>
        </p:spPr>
      </p:pic>
      <p:pic>
        <p:nvPicPr>
          <p:cNvPr id="89" name="Google Shape;89;p13"/>
          <p:cNvPicPr preferRelativeResize="0"/>
          <p:nvPr/>
        </p:nvPicPr>
        <p:blipFill rotWithShape="1">
          <a:blip r:embed="rId7">
            <a:alphaModFix/>
          </a:blip>
          <a:srcRect b="31997" l="0" r="-2" t="33560"/>
          <a:stretch/>
        </p:blipFill>
        <p:spPr>
          <a:xfrm>
            <a:off x="20" y="4682839"/>
            <a:ext cx="8563356" cy="2175160"/>
          </a:xfrm>
          <a:custGeom>
            <a:rect b="b" l="l" r="r" t="t"/>
            <a:pathLst>
              <a:path extrusionOk="0" h="2175160" w="8563376">
                <a:moveTo>
                  <a:pt x="0" y="0"/>
                </a:moveTo>
                <a:lnTo>
                  <a:pt x="8563376" y="0"/>
                </a:lnTo>
                <a:lnTo>
                  <a:pt x="7555992" y="2175160"/>
                </a:lnTo>
                <a:lnTo>
                  <a:pt x="0" y="2175160"/>
                </a:lnTo>
                <a:close/>
              </a:path>
            </a:pathLst>
          </a:custGeom>
          <a:noFill/>
          <a:ln>
            <a:noFill/>
          </a:ln>
        </p:spPr>
      </p:pic>
      <p:sp>
        <p:nvSpPr>
          <p:cNvPr id="90" name="Google Shape;90;p13"/>
          <p:cNvSpPr txBox="1"/>
          <p:nvPr/>
        </p:nvSpPr>
        <p:spPr>
          <a:xfrm>
            <a:off x="4331038" y="3907569"/>
            <a:ext cx="7505100" cy="518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lang="en-US" sz="2400">
                <a:solidFill>
                  <a:schemeClr val="lt1"/>
                </a:solidFill>
                <a:latin typeface="Calibri"/>
                <a:ea typeface="Calibri"/>
                <a:cs typeface="Calibri"/>
                <a:sym typeface="Calibri"/>
              </a:rPr>
              <a:t>Lydia Stump - Xiaohan Li - Rob Rua - Gaston Alvarado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p:nvPr/>
        </p:nvSpPr>
        <p:spPr>
          <a:xfrm>
            <a:off x="933825" y="1314900"/>
            <a:ext cx="10575900" cy="73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association of the  uni, bi, and tri-grams shows a consistent </a:t>
            </a:r>
            <a:r>
              <a:rPr b="1" lang="en-US" sz="1800">
                <a:solidFill>
                  <a:schemeClr val="dk1"/>
                </a:solidFill>
                <a:latin typeface="Calibri"/>
                <a:ea typeface="Calibri"/>
                <a:cs typeface="Calibri"/>
                <a:sym typeface="Calibri"/>
              </a:rPr>
              <a:t>relation </a:t>
            </a:r>
            <a:r>
              <a:rPr lang="en-US" sz="1800">
                <a:solidFill>
                  <a:schemeClr val="dk1"/>
                </a:solidFill>
                <a:latin typeface="Calibri"/>
                <a:ea typeface="Calibri"/>
                <a:cs typeface="Calibri"/>
                <a:sym typeface="Calibri"/>
              </a:rPr>
              <a:t>between all the values that are related or directly derived from </a:t>
            </a:r>
            <a:r>
              <a:rPr b="1" lang="en-US" sz="1800">
                <a:solidFill>
                  <a:schemeClr val="dk1"/>
                </a:solidFill>
                <a:latin typeface="Calibri"/>
                <a:ea typeface="Calibri"/>
                <a:cs typeface="Calibri"/>
                <a:sym typeface="Calibri"/>
              </a:rPr>
              <a:t>Staff interactions or activities.</a:t>
            </a:r>
            <a:r>
              <a:rPr lang="en-US" sz="1800">
                <a:solidFill>
                  <a:schemeClr val="dk1"/>
                </a:solidFill>
                <a:latin typeface="Calibri"/>
                <a:ea typeface="Calibri"/>
                <a:cs typeface="Calibri"/>
                <a:sym typeface="Calibri"/>
              </a:rPr>
              <a:t> This is consistent with the word cloud. </a:t>
            </a:r>
            <a:endParaRPr sz="1800"/>
          </a:p>
        </p:txBody>
      </p:sp>
      <p:grpSp>
        <p:nvGrpSpPr>
          <p:cNvPr id="186" name="Google Shape;186;p22"/>
          <p:cNvGrpSpPr/>
          <p:nvPr/>
        </p:nvGrpSpPr>
        <p:grpSpPr>
          <a:xfrm>
            <a:off x="4295000" y="2077677"/>
            <a:ext cx="2960599" cy="4203125"/>
            <a:chOff x="4295000" y="2534877"/>
            <a:chExt cx="2960599" cy="4203125"/>
          </a:xfrm>
        </p:grpSpPr>
        <p:pic>
          <p:nvPicPr>
            <p:cNvPr id="187" name="Google Shape;187;p22"/>
            <p:cNvPicPr preferRelativeResize="0"/>
            <p:nvPr/>
          </p:nvPicPr>
          <p:blipFill>
            <a:blip r:embed="rId3">
              <a:alphaModFix/>
            </a:blip>
            <a:stretch>
              <a:fillRect/>
            </a:stretch>
          </p:blipFill>
          <p:spPr>
            <a:xfrm>
              <a:off x="4295000" y="2534877"/>
              <a:ext cx="2960599" cy="4203125"/>
            </a:xfrm>
            <a:prstGeom prst="rect">
              <a:avLst/>
            </a:prstGeom>
            <a:noFill/>
            <a:ln>
              <a:noFill/>
            </a:ln>
          </p:spPr>
        </p:pic>
        <p:sp>
          <p:nvSpPr>
            <p:cNvPr id="188" name="Google Shape;188;p22"/>
            <p:cNvSpPr/>
            <p:nvPr/>
          </p:nvSpPr>
          <p:spPr>
            <a:xfrm>
              <a:off x="4982709" y="3058150"/>
              <a:ext cx="10686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4982711" y="4743264"/>
              <a:ext cx="8454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4982718" y="5115550"/>
              <a:ext cx="6438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4982706" y="4941925"/>
              <a:ext cx="8454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4982718" y="5420350"/>
              <a:ext cx="6438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4982718" y="5943134"/>
              <a:ext cx="6438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2"/>
          <p:cNvGrpSpPr/>
          <p:nvPr/>
        </p:nvGrpSpPr>
        <p:grpSpPr>
          <a:xfrm>
            <a:off x="4773450" y="6480583"/>
            <a:ext cx="2645100" cy="233700"/>
            <a:chOff x="4830325" y="6319083"/>
            <a:chExt cx="2645100" cy="233700"/>
          </a:xfrm>
        </p:grpSpPr>
        <p:sp>
          <p:nvSpPr>
            <p:cNvPr id="195" name="Google Shape;195;p22"/>
            <p:cNvSpPr/>
            <p:nvPr/>
          </p:nvSpPr>
          <p:spPr>
            <a:xfrm>
              <a:off x="4830325" y="6399500"/>
              <a:ext cx="1632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4993525" y="6319083"/>
              <a:ext cx="2481900" cy="23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Staff-related positive reviews</a:t>
              </a:r>
              <a:endParaRPr sz="1200"/>
            </a:p>
          </p:txBody>
        </p:sp>
      </p:grpSp>
      <p:grpSp>
        <p:nvGrpSpPr>
          <p:cNvPr id="197" name="Google Shape;197;p22"/>
          <p:cNvGrpSpPr/>
          <p:nvPr/>
        </p:nvGrpSpPr>
        <p:grpSpPr>
          <a:xfrm>
            <a:off x="8006407" y="2045407"/>
            <a:ext cx="3503326" cy="4267675"/>
            <a:chOff x="8006407" y="2174682"/>
            <a:chExt cx="3503326" cy="4267675"/>
          </a:xfrm>
        </p:grpSpPr>
        <p:pic>
          <p:nvPicPr>
            <p:cNvPr id="198" name="Google Shape;198;p22"/>
            <p:cNvPicPr preferRelativeResize="0"/>
            <p:nvPr/>
          </p:nvPicPr>
          <p:blipFill>
            <a:blip r:embed="rId4">
              <a:alphaModFix/>
            </a:blip>
            <a:stretch>
              <a:fillRect/>
            </a:stretch>
          </p:blipFill>
          <p:spPr>
            <a:xfrm>
              <a:off x="8006407" y="2174682"/>
              <a:ext cx="3503326" cy="4267675"/>
            </a:xfrm>
            <a:prstGeom prst="rect">
              <a:avLst/>
            </a:prstGeom>
            <a:noFill/>
            <a:ln>
              <a:noFill/>
            </a:ln>
          </p:spPr>
        </p:pic>
        <p:sp>
          <p:nvSpPr>
            <p:cNvPr id="199" name="Google Shape;199;p22"/>
            <p:cNvSpPr/>
            <p:nvPr/>
          </p:nvSpPr>
          <p:spPr>
            <a:xfrm>
              <a:off x="9292298" y="2711575"/>
              <a:ext cx="8454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9277284" y="4076934"/>
              <a:ext cx="8454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9287900" y="4413582"/>
              <a:ext cx="4365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9287900" y="5101270"/>
              <a:ext cx="4365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9287900" y="5448534"/>
              <a:ext cx="4365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9287900" y="5622166"/>
              <a:ext cx="4365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9287900" y="5774566"/>
              <a:ext cx="4365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9287900" y="5948198"/>
              <a:ext cx="436500" cy="11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22"/>
          <p:cNvGrpSpPr/>
          <p:nvPr/>
        </p:nvGrpSpPr>
        <p:grpSpPr>
          <a:xfrm>
            <a:off x="719937" y="2039539"/>
            <a:ext cx="2824300" cy="4415786"/>
            <a:chOff x="710888" y="2163639"/>
            <a:chExt cx="2824300" cy="4555175"/>
          </a:xfrm>
        </p:grpSpPr>
        <p:pic>
          <p:nvPicPr>
            <p:cNvPr id="208" name="Google Shape;208;p22"/>
            <p:cNvPicPr preferRelativeResize="0"/>
            <p:nvPr/>
          </p:nvPicPr>
          <p:blipFill>
            <a:blip r:embed="rId5">
              <a:alphaModFix/>
            </a:blip>
            <a:stretch>
              <a:fillRect/>
            </a:stretch>
          </p:blipFill>
          <p:spPr>
            <a:xfrm>
              <a:off x="710888" y="2163639"/>
              <a:ext cx="2824300" cy="4555175"/>
            </a:xfrm>
            <a:prstGeom prst="rect">
              <a:avLst/>
            </a:prstGeom>
            <a:noFill/>
            <a:ln>
              <a:noFill/>
            </a:ln>
          </p:spPr>
        </p:pic>
        <p:sp>
          <p:nvSpPr>
            <p:cNvPr id="209" name="Google Shape;209;p22"/>
            <p:cNvSpPr/>
            <p:nvPr/>
          </p:nvSpPr>
          <p:spPr>
            <a:xfrm>
              <a:off x="1072225" y="3110516"/>
              <a:ext cx="891900" cy="23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1072225" y="5178525"/>
              <a:ext cx="382200" cy="23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2"/>
          <p:cNvSpPr txBox="1"/>
          <p:nvPr>
            <p:ph idx="4294967295"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Data Analysis - Top Uni-grams, Bi-grams &amp; Tri-grams</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3"/>
          <p:cNvSpPr/>
          <p:nvPr/>
        </p:nvSpPr>
        <p:spPr>
          <a:xfrm>
            <a:off x="838200" y="1613826"/>
            <a:ext cx="6180000" cy="230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Since the large </a:t>
            </a:r>
            <a:r>
              <a:rPr b="1" lang="en-US" sz="1800">
                <a:solidFill>
                  <a:schemeClr val="dk1"/>
                </a:solidFill>
                <a:latin typeface="Calibri"/>
                <a:ea typeface="Calibri"/>
                <a:cs typeface="Calibri"/>
                <a:sym typeface="Calibri"/>
              </a:rPr>
              <a:t>counts </a:t>
            </a:r>
            <a:r>
              <a:rPr lang="en-US" sz="1800">
                <a:solidFill>
                  <a:schemeClr val="dk1"/>
                </a:solidFill>
                <a:latin typeface="Calibri"/>
                <a:ea typeface="Calibri"/>
                <a:cs typeface="Calibri"/>
                <a:sym typeface="Calibri"/>
              </a:rPr>
              <a:t>of certain common words </a:t>
            </a:r>
            <a:r>
              <a:rPr b="1" lang="en-US" sz="1800">
                <a:solidFill>
                  <a:schemeClr val="dk1"/>
                </a:solidFill>
                <a:latin typeface="Calibri"/>
                <a:ea typeface="Calibri"/>
                <a:cs typeface="Calibri"/>
                <a:sym typeface="Calibri"/>
              </a:rPr>
              <a:t>may dilute</a:t>
            </a:r>
            <a:r>
              <a:rPr lang="en-US" sz="1800">
                <a:solidFill>
                  <a:schemeClr val="dk1"/>
                </a:solidFill>
                <a:latin typeface="Calibri"/>
                <a:ea typeface="Calibri"/>
                <a:cs typeface="Calibri"/>
                <a:sym typeface="Calibri"/>
              </a:rPr>
              <a:t> the impact of more </a:t>
            </a:r>
            <a:r>
              <a:rPr b="1" lang="en-US" sz="1800">
                <a:solidFill>
                  <a:schemeClr val="dk1"/>
                </a:solidFill>
                <a:latin typeface="Calibri"/>
                <a:ea typeface="Calibri"/>
                <a:cs typeface="Calibri"/>
                <a:sym typeface="Calibri"/>
              </a:rPr>
              <a:t>context specific</a:t>
            </a:r>
            <a:r>
              <a:rPr lang="en-US" sz="1800">
                <a:solidFill>
                  <a:schemeClr val="dk1"/>
                </a:solidFill>
                <a:latin typeface="Calibri"/>
                <a:ea typeface="Calibri"/>
                <a:cs typeface="Calibri"/>
                <a:sym typeface="Calibri"/>
              </a:rPr>
              <a:t> words in our dataset, We used the TF-IDF vectorizer analysis, which penalizes words that appear several times across the document.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TF-IDF are word frequency scores that highlight words that are more important to the context</a:t>
            </a:r>
            <a:r>
              <a:rPr lang="en-US" sz="1800">
                <a:solidFill>
                  <a:schemeClr val="dk1"/>
                </a:solidFill>
                <a:latin typeface="Calibri"/>
                <a:ea typeface="Calibri"/>
                <a:cs typeface="Calibri"/>
                <a:sym typeface="Calibri"/>
              </a:rPr>
              <a:t> rather than those that appear frequently across documents, and it is calculated as follows:</a:t>
            </a:r>
            <a:endParaRPr/>
          </a:p>
        </p:txBody>
      </p:sp>
      <p:pic>
        <p:nvPicPr>
          <p:cNvPr id="217" name="Google Shape;217;p23"/>
          <p:cNvPicPr preferRelativeResize="0"/>
          <p:nvPr/>
        </p:nvPicPr>
        <p:blipFill rotWithShape="1">
          <a:blip r:embed="rId3">
            <a:alphaModFix/>
          </a:blip>
          <a:srcRect b="0" l="0" r="0" t="0"/>
          <a:stretch/>
        </p:blipFill>
        <p:spPr>
          <a:xfrm>
            <a:off x="1846907" y="4489414"/>
            <a:ext cx="3341624" cy="453614"/>
          </a:xfrm>
          <a:prstGeom prst="rect">
            <a:avLst/>
          </a:prstGeom>
          <a:noFill/>
          <a:ln>
            <a:noFill/>
          </a:ln>
        </p:spPr>
      </p:pic>
      <p:pic>
        <p:nvPicPr>
          <p:cNvPr id="218" name="Google Shape;218;p23"/>
          <p:cNvPicPr preferRelativeResize="0"/>
          <p:nvPr/>
        </p:nvPicPr>
        <p:blipFill rotWithShape="1">
          <a:blip r:embed="rId4">
            <a:alphaModFix/>
          </a:blip>
          <a:srcRect b="0" l="0" r="0" t="0"/>
          <a:stretch/>
        </p:blipFill>
        <p:spPr>
          <a:xfrm>
            <a:off x="2027978" y="5569199"/>
            <a:ext cx="2716039" cy="421012"/>
          </a:xfrm>
          <a:prstGeom prst="rect">
            <a:avLst/>
          </a:prstGeom>
          <a:noFill/>
          <a:ln>
            <a:noFill/>
          </a:ln>
        </p:spPr>
      </p:pic>
      <p:sp>
        <p:nvSpPr>
          <p:cNvPr id="219" name="Google Shape;219;p23"/>
          <p:cNvSpPr/>
          <p:nvPr/>
        </p:nvSpPr>
        <p:spPr>
          <a:xfrm>
            <a:off x="2456723" y="4076925"/>
            <a:ext cx="2121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TF — term frequency</a:t>
            </a:r>
            <a:endParaRPr/>
          </a:p>
        </p:txBody>
      </p:sp>
      <p:sp>
        <p:nvSpPr>
          <p:cNvPr id="220" name="Google Shape;220;p23"/>
          <p:cNvSpPr/>
          <p:nvPr/>
        </p:nvSpPr>
        <p:spPr>
          <a:xfrm>
            <a:off x="1796317" y="5183093"/>
            <a:ext cx="3442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IDF — Inverse document frequency</a:t>
            </a:r>
            <a:endParaRPr/>
          </a:p>
        </p:txBody>
      </p:sp>
      <p:sp>
        <p:nvSpPr>
          <p:cNvPr id="221" name="Google Shape;221;p23"/>
          <p:cNvSpPr/>
          <p:nvPr/>
        </p:nvSpPr>
        <p:spPr>
          <a:xfrm>
            <a:off x="7832542" y="1186526"/>
            <a:ext cx="3032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Words With The Highest Score</a:t>
            </a:r>
            <a:endParaRPr/>
          </a:p>
        </p:txBody>
      </p:sp>
      <p:graphicFrame>
        <p:nvGraphicFramePr>
          <p:cNvPr id="222" name="Google Shape;222;p23"/>
          <p:cNvGraphicFramePr/>
          <p:nvPr/>
        </p:nvGraphicFramePr>
        <p:xfrm>
          <a:off x="8277200" y="1613400"/>
          <a:ext cx="3000000" cy="3000000"/>
        </p:xfrm>
        <a:graphic>
          <a:graphicData uri="http://schemas.openxmlformats.org/drawingml/2006/table">
            <a:tbl>
              <a:tblPr>
                <a:noFill/>
                <a:tableStyleId>{C3F58D1F-A709-4176-9975-8ECDB60091B4}</a:tableStyleId>
              </a:tblPr>
              <a:tblGrid>
                <a:gridCol w="1550075"/>
                <a:gridCol w="466275"/>
              </a:tblGrid>
              <a:tr h="283200">
                <a:tc>
                  <a:txBody>
                    <a:bodyPr>
                      <a:noAutofit/>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noAutofit/>
                    </a:bodyPr>
                    <a:lstStyle/>
                    <a:p>
                      <a:pPr indent="0" lvl="0" marL="0" rtl="0" algn="l">
                        <a:lnSpc>
                          <a:spcPct val="115000"/>
                        </a:lnSpc>
                        <a:spcBef>
                          <a:spcPts val="0"/>
                        </a:spcBef>
                        <a:spcAft>
                          <a:spcPts val="0"/>
                        </a:spcAft>
                        <a:buNone/>
                      </a:pPr>
                      <a:r>
                        <a:rPr b="1" lang="en-US" sz="750"/>
                        <a:t>Score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204950">
                <a:tc>
                  <a:txBody>
                    <a:bodyPr>
                      <a:noAutofit/>
                    </a:bodyPr>
                    <a:lstStyle/>
                    <a:p>
                      <a:pPr indent="0" lvl="0" marL="0" rtl="0" algn="l">
                        <a:lnSpc>
                          <a:spcPct val="115000"/>
                        </a:lnSpc>
                        <a:spcBef>
                          <a:spcPts val="0"/>
                        </a:spcBef>
                        <a:spcAft>
                          <a:spcPts val="0"/>
                        </a:spcAft>
                        <a:buNone/>
                      </a:pPr>
                      <a:r>
                        <a:rPr b="1" lang="en-US" sz="750"/>
                        <a:t>clean comfortable desk</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comfortable desk</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comfortable desk bit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desk bit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desk bit bathroom</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fancy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functional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functional fancy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good room</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good room clean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helpful restaurant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helpful restaurant quite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polite helpful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polite helpful restaurant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quite good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quite good room</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restaurant quite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restaurant quite good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team polite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950">
                <a:tc>
                  <a:txBody>
                    <a:bodyPr>
                      <a:noAutofit/>
                    </a:bodyPr>
                    <a:lstStyle/>
                    <a:p>
                      <a:pPr indent="0" lvl="0" marL="0" rtl="0" algn="l">
                        <a:lnSpc>
                          <a:spcPct val="115000"/>
                        </a:lnSpc>
                        <a:spcBef>
                          <a:spcPts val="0"/>
                        </a:spcBef>
                        <a:spcAft>
                          <a:spcPts val="0"/>
                        </a:spcAft>
                        <a:buNone/>
                      </a:pPr>
                      <a:r>
                        <a:rPr b="1" lang="en-US" sz="750"/>
                        <a:t>team polite helpful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noAutofit/>
                    </a:bodyPr>
                    <a:lstStyle/>
                    <a:p>
                      <a:pPr indent="0" lvl="0" marL="0" rtl="0" algn="r">
                        <a:lnSpc>
                          <a:spcPct val="115000"/>
                        </a:lnSpc>
                        <a:spcBef>
                          <a:spcPts val="0"/>
                        </a:spcBef>
                        <a:spcAft>
                          <a:spcPts val="0"/>
                        </a:spcAft>
                        <a:buNone/>
                      </a:pPr>
                      <a:r>
                        <a:rPr lang="en-US" sz="750"/>
                        <a:t>0.173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3" name="Google Shape;223;p23"/>
          <p:cNvSpPr/>
          <p:nvPr/>
        </p:nvSpPr>
        <p:spPr>
          <a:xfrm>
            <a:off x="7832554" y="3998024"/>
            <a:ext cx="2721600" cy="2172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3"/>
          <p:cNvSpPr/>
          <p:nvPr/>
        </p:nvSpPr>
        <p:spPr>
          <a:xfrm>
            <a:off x="7832559" y="4417554"/>
            <a:ext cx="2721600" cy="2172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3"/>
          <p:cNvSpPr/>
          <p:nvPr/>
        </p:nvSpPr>
        <p:spPr>
          <a:xfrm>
            <a:off x="7832542" y="5674860"/>
            <a:ext cx="2721600" cy="2172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3"/>
          <p:cNvSpPr txBox="1"/>
          <p:nvPr>
            <p:ph idx="4294967295"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Data Analysis – Analysis TF-IDF</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4"/>
          <p:cNvSpPr/>
          <p:nvPr/>
        </p:nvSpPr>
        <p:spPr>
          <a:xfrm>
            <a:off x="838200" y="1862926"/>
            <a:ext cx="10099200" cy="2958600"/>
          </a:xfrm>
          <a:prstGeom prst="rect">
            <a:avLst/>
          </a:prstGeom>
          <a:noFill/>
          <a:ln>
            <a:noFill/>
          </a:ln>
        </p:spPr>
        <p:txBody>
          <a:bodyPr anchorCtr="0" anchor="t" bIns="45700" lIns="91425" spcFirstLastPara="1" rIns="91425" wrap="square" tIns="45700">
            <a:noAutofit/>
          </a:bodyPr>
          <a:lstStyle/>
          <a:p>
            <a:pPr indent="-419100" lvl="0" marL="457200" marR="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Even though we were not able to take the analysis to the level of detail we wanted due to the limitations in the data (i.e. limited dataset, access to price level)</a:t>
            </a:r>
            <a:endParaRPr sz="30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We utilized the data we received and were able perform an extensive analysis and at the end infer that there is a relation between a good guest experience with the activities and interactions they have with the Hotel’s Staff - i.e. customer service is a differentiator</a:t>
            </a:r>
            <a:endParaRPr sz="3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32" name="Google Shape;232;p24"/>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Discussion</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5"/>
          <p:cNvSpPr/>
          <p:nvPr/>
        </p:nvSpPr>
        <p:spPr>
          <a:xfrm>
            <a:off x="224225" y="1300225"/>
            <a:ext cx="8823000" cy="4996800"/>
          </a:xfrm>
          <a:prstGeom prst="rect">
            <a:avLst/>
          </a:prstGeom>
          <a:noFill/>
          <a:ln>
            <a:noFill/>
          </a:ln>
        </p:spPr>
        <p:txBody>
          <a:bodyPr anchorCtr="0" anchor="t" bIns="45700" lIns="91425" spcFirstLastPara="1" rIns="91425" wrap="square" tIns="45700">
            <a:noAutofit/>
          </a:bodyPr>
          <a:lstStyle/>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APIs for major booking sites are limited to hotels and travel agencies</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Google Place API has limitations on what and how much data you can call using the free version.</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Only 60 responses total (3 calls, 20 each), which affected our geographic bounds</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Reviews returned are limited to 5 per property, which limited our ability to do a robust analysis of the reviews</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Timestamp vs. Datetime did not allow us to estimate the time when reviews were created</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Returned information does not include details of the Hotels’ response to the Guests, which limited our ability to evaluate if the number of responses influenced the ratings</a:t>
            </a:r>
            <a:endParaRPr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8" name="Google Shape;238;p25"/>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Post Mortem</a:t>
            </a:r>
            <a:endParaRPr>
              <a:solidFill>
                <a:srgbClr val="FFFFFF"/>
              </a:solidFill>
            </a:endParaRPr>
          </a:p>
        </p:txBody>
      </p:sp>
      <p:pic>
        <p:nvPicPr>
          <p:cNvPr id="239" name="Google Shape;239;p25"/>
          <p:cNvPicPr preferRelativeResize="0"/>
          <p:nvPr/>
        </p:nvPicPr>
        <p:blipFill>
          <a:blip r:embed="rId3">
            <a:alphaModFix/>
          </a:blip>
          <a:stretch>
            <a:fillRect/>
          </a:stretch>
        </p:blipFill>
        <p:spPr>
          <a:xfrm>
            <a:off x="9359950" y="1906325"/>
            <a:ext cx="2482875" cy="357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p:nvPr/>
        </p:nvSpPr>
        <p:spPr>
          <a:xfrm>
            <a:off x="4297175" y="2750850"/>
            <a:ext cx="2755500" cy="1356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7200">
                <a:solidFill>
                  <a:schemeClr val="dk1"/>
                </a:solidFill>
                <a:latin typeface="Calibri"/>
                <a:ea typeface="Calibri"/>
                <a:cs typeface="Calibri"/>
                <a:sym typeface="Calibri"/>
              </a:rPr>
              <a:t>Q&amp;A</a:t>
            </a:r>
            <a:endParaRPr sz="7200">
              <a:solidFill>
                <a:schemeClr val="dk1"/>
              </a:solidFill>
              <a:latin typeface="Calibri"/>
              <a:ea typeface="Calibri"/>
              <a:cs typeface="Calibri"/>
              <a:sym typeface="Calibri"/>
            </a:endParaRPr>
          </a:p>
        </p:txBody>
      </p:sp>
      <p:sp>
        <p:nvSpPr>
          <p:cNvPr id="245" name="Google Shape;245;p26"/>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51" name="Google Shape;251;p27"/>
          <p:cNvPicPr preferRelativeResize="0"/>
          <p:nvPr/>
        </p:nvPicPr>
        <p:blipFill>
          <a:blip r:embed="rId3">
            <a:alphaModFix/>
          </a:blip>
          <a:stretch>
            <a:fillRect/>
          </a:stretch>
        </p:blipFill>
        <p:spPr>
          <a:xfrm>
            <a:off x="676425" y="1292400"/>
            <a:ext cx="11020625" cy="5428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57" name="Google Shape;257;p28"/>
          <p:cNvPicPr preferRelativeResize="0"/>
          <p:nvPr/>
        </p:nvPicPr>
        <p:blipFill>
          <a:blip r:embed="rId3">
            <a:alphaModFix/>
          </a:blip>
          <a:stretch>
            <a:fillRect/>
          </a:stretch>
        </p:blipFill>
        <p:spPr>
          <a:xfrm>
            <a:off x="577425" y="1307375"/>
            <a:ext cx="10921650" cy="542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63" name="Google Shape;263;p29"/>
          <p:cNvPicPr preferRelativeResize="0"/>
          <p:nvPr/>
        </p:nvPicPr>
        <p:blipFill>
          <a:blip r:embed="rId3">
            <a:alphaModFix/>
          </a:blip>
          <a:stretch>
            <a:fillRect/>
          </a:stretch>
        </p:blipFill>
        <p:spPr>
          <a:xfrm>
            <a:off x="577425" y="1292650"/>
            <a:ext cx="10789674" cy="5306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69" name="Google Shape;269;p30"/>
          <p:cNvPicPr preferRelativeResize="0"/>
          <p:nvPr/>
        </p:nvPicPr>
        <p:blipFill>
          <a:blip r:embed="rId3">
            <a:alphaModFix/>
          </a:blip>
          <a:stretch>
            <a:fillRect/>
          </a:stretch>
        </p:blipFill>
        <p:spPr>
          <a:xfrm>
            <a:off x="569250" y="1442125"/>
            <a:ext cx="11053526" cy="507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75" name="Google Shape;275;p31"/>
          <p:cNvPicPr preferRelativeResize="0"/>
          <p:nvPr/>
        </p:nvPicPr>
        <p:blipFill>
          <a:blip r:embed="rId3">
            <a:alphaModFix/>
          </a:blip>
          <a:stretch>
            <a:fillRect/>
          </a:stretch>
        </p:blipFill>
        <p:spPr>
          <a:xfrm>
            <a:off x="412450" y="1277425"/>
            <a:ext cx="11070125" cy="48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Agenda</a:t>
            </a:r>
            <a:endParaRPr>
              <a:solidFill>
                <a:srgbClr val="FFFFFF"/>
              </a:solidFill>
            </a:endParaRPr>
          </a:p>
        </p:txBody>
      </p:sp>
      <p:sp>
        <p:nvSpPr>
          <p:cNvPr id="96" name="Google Shape;96;p14"/>
          <p:cNvSpPr/>
          <p:nvPr/>
        </p:nvSpPr>
        <p:spPr>
          <a:xfrm>
            <a:off x="616850" y="1536425"/>
            <a:ext cx="9909600" cy="46023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Motivation &amp; Summary Slide</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Questions &amp; Data</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Data Cleanup &amp; Exploration</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Data Analysis</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Discussion</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Post Mortem</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Q&amp;A</a:t>
            </a:r>
            <a:endParaRPr sz="3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81" name="Google Shape;281;p32"/>
          <p:cNvPicPr preferRelativeResize="0"/>
          <p:nvPr/>
        </p:nvPicPr>
        <p:blipFill>
          <a:blip r:embed="rId3">
            <a:alphaModFix/>
          </a:blip>
          <a:stretch>
            <a:fillRect/>
          </a:stretch>
        </p:blipFill>
        <p:spPr>
          <a:xfrm>
            <a:off x="610900" y="1616350"/>
            <a:ext cx="10661599" cy="495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87" name="Google Shape;287;p33"/>
          <p:cNvPicPr preferRelativeResize="0"/>
          <p:nvPr/>
        </p:nvPicPr>
        <p:blipFill>
          <a:blip r:embed="rId3">
            <a:alphaModFix/>
          </a:blip>
          <a:stretch>
            <a:fillRect/>
          </a:stretch>
        </p:blipFill>
        <p:spPr>
          <a:xfrm>
            <a:off x="1026300" y="1354550"/>
            <a:ext cx="10887049" cy="510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93" name="Google Shape;293;p34"/>
          <p:cNvPicPr preferRelativeResize="0"/>
          <p:nvPr/>
        </p:nvPicPr>
        <p:blipFill>
          <a:blip r:embed="rId3">
            <a:alphaModFix/>
          </a:blip>
          <a:stretch>
            <a:fillRect/>
          </a:stretch>
        </p:blipFill>
        <p:spPr>
          <a:xfrm>
            <a:off x="1475325" y="1429825"/>
            <a:ext cx="9313050" cy="542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299" name="Google Shape;299;p35"/>
          <p:cNvPicPr preferRelativeResize="0"/>
          <p:nvPr/>
        </p:nvPicPr>
        <p:blipFill>
          <a:blip r:embed="rId3">
            <a:alphaModFix/>
          </a:blip>
          <a:stretch>
            <a:fillRect/>
          </a:stretch>
        </p:blipFill>
        <p:spPr>
          <a:xfrm>
            <a:off x="991250" y="1307350"/>
            <a:ext cx="9900874" cy="542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05" name="Google Shape;305;p36"/>
          <p:cNvPicPr preferRelativeResize="0"/>
          <p:nvPr/>
        </p:nvPicPr>
        <p:blipFill>
          <a:blip r:embed="rId3">
            <a:alphaModFix/>
          </a:blip>
          <a:stretch>
            <a:fillRect/>
          </a:stretch>
        </p:blipFill>
        <p:spPr>
          <a:xfrm>
            <a:off x="944750" y="1337350"/>
            <a:ext cx="8896350" cy="518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11" name="Google Shape;311;p37"/>
          <p:cNvPicPr preferRelativeResize="0"/>
          <p:nvPr/>
        </p:nvPicPr>
        <p:blipFill>
          <a:blip r:embed="rId3">
            <a:alphaModFix/>
          </a:blip>
          <a:stretch>
            <a:fillRect/>
          </a:stretch>
        </p:blipFill>
        <p:spPr>
          <a:xfrm>
            <a:off x="1657350" y="1232500"/>
            <a:ext cx="8877300" cy="534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17" name="Google Shape;317;p38"/>
          <p:cNvPicPr preferRelativeResize="0"/>
          <p:nvPr/>
        </p:nvPicPr>
        <p:blipFill>
          <a:blip r:embed="rId3">
            <a:alphaModFix/>
          </a:blip>
          <a:stretch>
            <a:fillRect/>
          </a:stretch>
        </p:blipFill>
        <p:spPr>
          <a:xfrm>
            <a:off x="899025" y="1438775"/>
            <a:ext cx="10615501" cy="534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23" name="Google Shape;323;p39"/>
          <p:cNvPicPr preferRelativeResize="0"/>
          <p:nvPr/>
        </p:nvPicPr>
        <p:blipFill>
          <a:blip r:embed="rId3">
            <a:alphaModFix/>
          </a:blip>
          <a:stretch>
            <a:fillRect/>
          </a:stretch>
        </p:blipFill>
        <p:spPr>
          <a:xfrm>
            <a:off x="2011738" y="1247475"/>
            <a:ext cx="8168527" cy="54281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29" name="Google Shape;329;p40"/>
          <p:cNvPicPr preferRelativeResize="0"/>
          <p:nvPr/>
        </p:nvPicPr>
        <p:blipFill>
          <a:blip r:embed="rId3">
            <a:alphaModFix/>
          </a:blip>
          <a:stretch>
            <a:fillRect/>
          </a:stretch>
        </p:blipFill>
        <p:spPr>
          <a:xfrm>
            <a:off x="772250" y="1307375"/>
            <a:ext cx="10811424" cy="5285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35" name="Google Shape;335;p41"/>
          <p:cNvPicPr preferRelativeResize="0"/>
          <p:nvPr/>
        </p:nvPicPr>
        <p:blipFill>
          <a:blip r:embed="rId3">
            <a:alphaModFix/>
          </a:blip>
          <a:stretch>
            <a:fillRect/>
          </a:stretch>
        </p:blipFill>
        <p:spPr>
          <a:xfrm>
            <a:off x="1699738" y="1217525"/>
            <a:ext cx="8792513" cy="542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Motivation &amp; Summary Slide</a:t>
            </a:r>
            <a:endParaRPr>
              <a:solidFill>
                <a:srgbClr val="FFFFFF"/>
              </a:solidFill>
            </a:endParaRPr>
          </a:p>
        </p:txBody>
      </p:sp>
      <p:sp>
        <p:nvSpPr>
          <p:cNvPr id="102" name="Google Shape;102;p15"/>
          <p:cNvSpPr/>
          <p:nvPr/>
        </p:nvSpPr>
        <p:spPr>
          <a:xfrm>
            <a:off x="597500" y="2030550"/>
            <a:ext cx="31089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We can use code to determine the elements of a good hotel experience in Downtown Cleveland.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3" name="Google Shape;103;p15"/>
          <p:cNvSpPr/>
          <p:nvPr/>
        </p:nvSpPr>
        <p:spPr>
          <a:xfrm>
            <a:off x="8020750" y="2030550"/>
            <a:ext cx="35061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does location affect ratings?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does price level affect ratings?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does seasonality affect ratings?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 responses to reviews affect ratings?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elements affects the ratings the most?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4" name="Google Shape;104;p15"/>
          <p:cNvSpPr/>
          <p:nvPr/>
        </p:nvSpPr>
        <p:spPr>
          <a:xfrm>
            <a:off x="4120725" y="2030550"/>
            <a:ext cx="3485700" cy="46023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makes a good Hotel in Downtown Cleveland?</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Do national brands have more and/or higher ratings?</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words with positive polarity occur most often?</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Do they indicate what customers value the most?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5" name="Google Shape;105;p15"/>
          <p:cNvSpPr txBox="1"/>
          <p:nvPr/>
        </p:nvSpPr>
        <p:spPr>
          <a:xfrm>
            <a:off x="592050" y="1526975"/>
            <a:ext cx="3108900" cy="503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Core Message</a:t>
            </a:r>
            <a:endParaRPr b="1" sz="2400">
              <a:latin typeface="Calibri"/>
              <a:ea typeface="Calibri"/>
              <a:cs typeface="Calibri"/>
              <a:sym typeface="Calibri"/>
            </a:endParaRPr>
          </a:p>
        </p:txBody>
      </p:sp>
      <p:sp>
        <p:nvSpPr>
          <p:cNvPr id="106" name="Google Shape;106;p15"/>
          <p:cNvSpPr txBox="1"/>
          <p:nvPr/>
        </p:nvSpPr>
        <p:spPr>
          <a:xfrm>
            <a:off x="4110857" y="1526975"/>
            <a:ext cx="3506100" cy="503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Questions Asked</a:t>
            </a:r>
            <a:endParaRPr b="1" sz="2400">
              <a:latin typeface="Calibri"/>
              <a:ea typeface="Calibri"/>
              <a:cs typeface="Calibri"/>
              <a:sym typeface="Calibri"/>
            </a:endParaRPr>
          </a:p>
        </p:txBody>
      </p:sp>
      <p:sp>
        <p:nvSpPr>
          <p:cNvPr id="107" name="Google Shape;107;p15"/>
          <p:cNvSpPr txBox="1"/>
          <p:nvPr/>
        </p:nvSpPr>
        <p:spPr>
          <a:xfrm>
            <a:off x="8011550" y="1526975"/>
            <a:ext cx="3515400" cy="503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Questions Not Answered</a:t>
            </a:r>
            <a:endParaRPr b="1" sz="24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2"/>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41" name="Google Shape;341;p42"/>
          <p:cNvPicPr preferRelativeResize="0"/>
          <p:nvPr/>
        </p:nvPicPr>
        <p:blipFill>
          <a:blip r:embed="rId3">
            <a:alphaModFix/>
          </a:blip>
          <a:stretch>
            <a:fillRect/>
          </a:stretch>
        </p:blipFill>
        <p:spPr>
          <a:xfrm>
            <a:off x="945125" y="1277425"/>
            <a:ext cx="10627024" cy="5200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47" name="Google Shape;347;p43"/>
          <p:cNvPicPr preferRelativeResize="0"/>
          <p:nvPr/>
        </p:nvPicPr>
        <p:blipFill>
          <a:blip r:embed="rId3">
            <a:alphaModFix/>
          </a:blip>
          <a:stretch>
            <a:fillRect/>
          </a:stretch>
        </p:blipFill>
        <p:spPr>
          <a:xfrm>
            <a:off x="1037350" y="1187575"/>
            <a:ext cx="10258174" cy="5428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53" name="Google Shape;353;p44"/>
          <p:cNvPicPr preferRelativeResize="0"/>
          <p:nvPr/>
        </p:nvPicPr>
        <p:blipFill>
          <a:blip r:embed="rId3">
            <a:alphaModFix/>
          </a:blip>
          <a:stretch>
            <a:fillRect/>
          </a:stretch>
        </p:blipFill>
        <p:spPr>
          <a:xfrm>
            <a:off x="703100" y="1389925"/>
            <a:ext cx="10903626" cy="5064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59" name="Google Shape;359;p45"/>
          <p:cNvPicPr preferRelativeResize="0"/>
          <p:nvPr/>
        </p:nvPicPr>
        <p:blipFill>
          <a:blip r:embed="rId3">
            <a:alphaModFix/>
          </a:blip>
          <a:stretch>
            <a:fillRect/>
          </a:stretch>
        </p:blipFill>
        <p:spPr>
          <a:xfrm>
            <a:off x="1025825" y="1219800"/>
            <a:ext cx="10292751" cy="5428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6"/>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65" name="Google Shape;365;p46"/>
          <p:cNvPicPr preferRelativeResize="0"/>
          <p:nvPr/>
        </p:nvPicPr>
        <p:blipFill>
          <a:blip r:embed="rId3">
            <a:alphaModFix/>
          </a:blip>
          <a:stretch>
            <a:fillRect/>
          </a:stretch>
        </p:blipFill>
        <p:spPr>
          <a:xfrm>
            <a:off x="1657350" y="1292400"/>
            <a:ext cx="8877300" cy="5019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71" name="Google Shape;371;p47"/>
          <p:cNvPicPr preferRelativeResize="0"/>
          <p:nvPr/>
        </p:nvPicPr>
        <p:blipFill>
          <a:blip r:embed="rId3">
            <a:alphaModFix/>
          </a:blip>
          <a:stretch>
            <a:fillRect/>
          </a:stretch>
        </p:blipFill>
        <p:spPr>
          <a:xfrm>
            <a:off x="806825" y="1247475"/>
            <a:ext cx="10569375" cy="53223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77" name="Google Shape;377;p48"/>
          <p:cNvPicPr preferRelativeResize="0"/>
          <p:nvPr/>
        </p:nvPicPr>
        <p:blipFill>
          <a:blip r:embed="rId3">
            <a:alphaModFix/>
          </a:blip>
          <a:stretch>
            <a:fillRect/>
          </a:stretch>
        </p:blipFill>
        <p:spPr>
          <a:xfrm>
            <a:off x="587824" y="1332700"/>
            <a:ext cx="10006075" cy="5428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9"/>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83" name="Google Shape;383;p49"/>
          <p:cNvPicPr preferRelativeResize="0"/>
          <p:nvPr/>
        </p:nvPicPr>
        <p:blipFill>
          <a:blip r:embed="rId3">
            <a:alphaModFix/>
          </a:blip>
          <a:stretch>
            <a:fillRect/>
          </a:stretch>
        </p:blipFill>
        <p:spPr>
          <a:xfrm>
            <a:off x="1638300" y="1322350"/>
            <a:ext cx="8915400" cy="4448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89" name="Google Shape;389;p50"/>
          <p:cNvPicPr preferRelativeResize="0"/>
          <p:nvPr/>
        </p:nvPicPr>
        <p:blipFill>
          <a:blip r:embed="rId3">
            <a:alphaModFix/>
          </a:blip>
          <a:stretch>
            <a:fillRect/>
          </a:stretch>
        </p:blipFill>
        <p:spPr>
          <a:xfrm>
            <a:off x="541725" y="1413450"/>
            <a:ext cx="10799900" cy="5283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95" name="Google Shape;395;p51"/>
          <p:cNvPicPr preferRelativeResize="0"/>
          <p:nvPr/>
        </p:nvPicPr>
        <p:blipFill>
          <a:blip r:embed="rId3">
            <a:alphaModFix/>
          </a:blip>
          <a:stretch>
            <a:fillRect/>
          </a:stretch>
        </p:blipFill>
        <p:spPr>
          <a:xfrm>
            <a:off x="956650" y="1262450"/>
            <a:ext cx="10166000" cy="534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p:nvPr/>
        </p:nvSpPr>
        <p:spPr>
          <a:xfrm>
            <a:off x="7776075" y="1888875"/>
            <a:ext cx="3609000" cy="4628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Google Place API</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nearby search</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place details</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Elements we pulled:</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Rating</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Review</a:t>
            </a:r>
            <a:endParaRPr sz="2400">
              <a:solidFill>
                <a:schemeClr val="dk1"/>
              </a:solidFill>
              <a:latin typeface="Calibri"/>
              <a:ea typeface="Calibri"/>
              <a:cs typeface="Calibri"/>
              <a:sym typeface="Calibri"/>
            </a:endParaRPr>
          </a:p>
          <a:p>
            <a:pPr indent="-381000" lvl="2" marL="13716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text</a:t>
            </a:r>
            <a:endParaRPr sz="2400">
              <a:solidFill>
                <a:schemeClr val="dk1"/>
              </a:solidFill>
              <a:latin typeface="Calibri"/>
              <a:ea typeface="Calibri"/>
              <a:cs typeface="Calibri"/>
              <a:sym typeface="Calibri"/>
            </a:endParaRPr>
          </a:p>
          <a:p>
            <a:pPr indent="-381000" lvl="2" marL="13716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time</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Address</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Geometry</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Name</a:t>
            </a:r>
            <a:endParaRPr sz="2400">
              <a:solidFill>
                <a:schemeClr val="dk1"/>
              </a:solidFill>
              <a:latin typeface="Calibri"/>
              <a:ea typeface="Calibri"/>
              <a:cs typeface="Calibri"/>
              <a:sym typeface="Calibri"/>
            </a:endParaRPr>
          </a:p>
          <a:p>
            <a:pPr indent="-381000" lvl="1" marL="9144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Total ratings</a:t>
            </a:r>
            <a:endParaRPr sz="2400">
              <a:solidFill>
                <a:schemeClr val="dk1"/>
              </a:solidFill>
              <a:latin typeface="Calibri"/>
              <a:ea typeface="Calibri"/>
              <a:cs typeface="Calibri"/>
              <a:sym typeface="Calibri"/>
            </a:endParaRPr>
          </a:p>
        </p:txBody>
      </p:sp>
      <p:sp>
        <p:nvSpPr>
          <p:cNvPr id="113" name="Google Shape;113;p16"/>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Questions &amp; Data</a:t>
            </a:r>
            <a:endParaRPr>
              <a:solidFill>
                <a:srgbClr val="FFFFFF"/>
              </a:solidFill>
            </a:endParaRPr>
          </a:p>
        </p:txBody>
      </p:sp>
      <p:sp>
        <p:nvSpPr>
          <p:cNvPr id="114" name="Google Shape;114;p16"/>
          <p:cNvSpPr/>
          <p:nvPr/>
        </p:nvSpPr>
        <p:spPr>
          <a:xfrm>
            <a:off x="706100" y="1660275"/>
            <a:ext cx="6466200" cy="46287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initial questions were related to find out how the rating is related to a a good Guest experience</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Based on that assumption, we wanted to determine what are the elements that influence the most the ratings given by Guest to Hotels, including factors like weather, seasonality, location, etc</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It was also discussed as an important factor if national brands have reputation influence in the Guests while assigning ratings  </a:t>
            </a:r>
            <a:endParaRPr sz="2400">
              <a:solidFill>
                <a:schemeClr val="dk1"/>
              </a:solidFill>
              <a:latin typeface="Calibri"/>
              <a:ea typeface="Calibri"/>
              <a:cs typeface="Calibri"/>
              <a:sym typeface="Calibri"/>
            </a:endParaRPr>
          </a:p>
        </p:txBody>
      </p:sp>
      <p:sp>
        <p:nvSpPr>
          <p:cNvPr id="115" name="Google Shape;115;p16"/>
          <p:cNvSpPr txBox="1"/>
          <p:nvPr/>
        </p:nvSpPr>
        <p:spPr>
          <a:xfrm>
            <a:off x="7776075" y="1385175"/>
            <a:ext cx="3609000" cy="5037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Calibri"/>
                <a:ea typeface="Calibri"/>
                <a:cs typeface="Calibri"/>
                <a:sym typeface="Calibri"/>
              </a:rPr>
              <a:t>Data Sources</a:t>
            </a:r>
            <a:endParaRPr b="1" sz="24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401" name="Google Shape;401;p52"/>
          <p:cNvPicPr preferRelativeResize="0"/>
          <p:nvPr/>
        </p:nvPicPr>
        <p:blipFill>
          <a:blip r:embed="rId3">
            <a:alphaModFix/>
          </a:blip>
          <a:stretch>
            <a:fillRect/>
          </a:stretch>
        </p:blipFill>
        <p:spPr>
          <a:xfrm>
            <a:off x="1638300" y="1247475"/>
            <a:ext cx="8915400" cy="5391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407" name="Google Shape;407;p53"/>
          <p:cNvPicPr preferRelativeResize="0"/>
          <p:nvPr/>
        </p:nvPicPr>
        <p:blipFill>
          <a:blip r:embed="rId3">
            <a:alphaModFix/>
          </a:blip>
          <a:stretch>
            <a:fillRect/>
          </a:stretch>
        </p:blipFill>
        <p:spPr>
          <a:xfrm>
            <a:off x="610875" y="1247475"/>
            <a:ext cx="10719226" cy="5428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413" name="Google Shape;413;p54"/>
          <p:cNvPicPr preferRelativeResize="0"/>
          <p:nvPr/>
        </p:nvPicPr>
        <p:blipFill>
          <a:blip r:embed="rId3">
            <a:alphaModFix/>
          </a:blip>
          <a:stretch>
            <a:fillRect/>
          </a:stretch>
        </p:blipFill>
        <p:spPr>
          <a:xfrm>
            <a:off x="783775" y="1206000"/>
            <a:ext cx="10615501" cy="4991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5"/>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419" name="Google Shape;419;p55"/>
          <p:cNvPicPr preferRelativeResize="0"/>
          <p:nvPr/>
        </p:nvPicPr>
        <p:blipFill>
          <a:blip r:embed="rId3">
            <a:alphaModFix/>
          </a:blip>
          <a:stretch>
            <a:fillRect/>
          </a:stretch>
        </p:blipFill>
        <p:spPr>
          <a:xfrm>
            <a:off x="1175650" y="1250925"/>
            <a:ext cx="9693424" cy="5428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6"/>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425" name="Google Shape;425;p56"/>
          <p:cNvPicPr preferRelativeResize="0"/>
          <p:nvPr/>
        </p:nvPicPr>
        <p:blipFill>
          <a:blip r:embed="rId3">
            <a:alphaModFix/>
          </a:blip>
          <a:stretch>
            <a:fillRect/>
          </a:stretch>
        </p:blipFill>
        <p:spPr>
          <a:xfrm>
            <a:off x="1037350" y="1247475"/>
            <a:ext cx="10338850" cy="54281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7"/>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431" name="Google Shape;431;p57"/>
          <p:cNvPicPr preferRelativeResize="0"/>
          <p:nvPr/>
        </p:nvPicPr>
        <p:blipFill>
          <a:blip r:embed="rId3">
            <a:alphaModFix/>
          </a:blip>
          <a:stretch>
            <a:fillRect/>
          </a:stretch>
        </p:blipFill>
        <p:spPr>
          <a:xfrm>
            <a:off x="680026" y="1202575"/>
            <a:ext cx="9742724" cy="5428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US">
                <a:solidFill>
                  <a:srgbClr val="FFFFFF"/>
                </a:solidFill>
              </a:rPr>
              <a:t>Appendix</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437" name="Google Shape;437;p58"/>
          <p:cNvPicPr preferRelativeResize="0"/>
          <p:nvPr/>
        </p:nvPicPr>
        <p:blipFill>
          <a:blip r:embed="rId3">
            <a:alphaModFix/>
          </a:blip>
          <a:stretch>
            <a:fillRect/>
          </a:stretch>
        </p:blipFill>
        <p:spPr>
          <a:xfrm>
            <a:off x="1652588" y="1187575"/>
            <a:ext cx="8886825" cy="534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b="0" l="0" r="0" t="0"/>
          <a:stretch/>
        </p:blipFill>
        <p:spPr>
          <a:xfrm>
            <a:off x="838200" y="3429000"/>
            <a:ext cx="9553575" cy="1619250"/>
          </a:xfrm>
          <a:prstGeom prst="rect">
            <a:avLst/>
          </a:prstGeom>
          <a:noFill/>
          <a:ln>
            <a:noFill/>
          </a:ln>
        </p:spPr>
      </p:pic>
      <p:grpSp>
        <p:nvGrpSpPr>
          <p:cNvPr id="121" name="Google Shape;121;p17"/>
          <p:cNvGrpSpPr/>
          <p:nvPr/>
        </p:nvGrpSpPr>
        <p:grpSpPr>
          <a:xfrm>
            <a:off x="2307431" y="1490523"/>
            <a:ext cx="7577137" cy="1831945"/>
            <a:chOff x="275431" y="0"/>
            <a:chExt cx="7577137" cy="1831945"/>
          </a:xfrm>
        </p:grpSpPr>
        <p:sp>
          <p:nvSpPr>
            <p:cNvPr id="122" name="Google Shape;122;p17"/>
            <p:cNvSpPr/>
            <p:nvPr/>
          </p:nvSpPr>
          <p:spPr>
            <a:xfrm>
              <a:off x="609599" y="0"/>
              <a:ext cx="6908800" cy="1831945"/>
            </a:xfrm>
            <a:prstGeom prst="rightArrow">
              <a:avLst>
                <a:gd fmla="val 50000" name="adj1"/>
                <a:gd fmla="val 50000" name="adj2"/>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275431" y="549583"/>
              <a:ext cx="2438400" cy="732778"/>
            </a:xfrm>
            <a:prstGeom prst="roundRect">
              <a:avLst>
                <a:gd fmla="val 16667" name="adj"/>
              </a:avLst>
            </a:prstGeom>
            <a:solidFill>
              <a:srgbClr val="C9DAF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311202" y="585354"/>
              <a:ext cx="2366858" cy="661236"/>
            </a:xfrm>
            <a:prstGeom prst="rect">
              <a:avLst/>
            </a:prstGeom>
            <a:solidFill>
              <a:srgbClr val="6D9EEB"/>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rgbClr val="FFFFFF"/>
                  </a:solidFill>
                  <a:latin typeface="Calibri"/>
                  <a:ea typeface="Calibri"/>
                  <a:cs typeface="Calibri"/>
                  <a:sym typeface="Calibri"/>
                </a:rPr>
                <a:t>Call APIs for nearby and detail search in Google</a:t>
              </a:r>
              <a:endParaRPr>
                <a:solidFill>
                  <a:srgbClr val="FFFFFF"/>
                </a:solidFill>
              </a:endParaRPr>
            </a:p>
          </p:txBody>
        </p:sp>
        <p:sp>
          <p:nvSpPr>
            <p:cNvPr id="125" name="Google Shape;125;p17"/>
            <p:cNvSpPr/>
            <p:nvPr/>
          </p:nvSpPr>
          <p:spPr>
            <a:xfrm>
              <a:off x="2844799" y="549583"/>
              <a:ext cx="2438400" cy="732778"/>
            </a:xfrm>
            <a:prstGeom prst="roundRect">
              <a:avLst>
                <a:gd fmla="val 16667" name="adj"/>
              </a:avLst>
            </a:prstGeom>
            <a:solidFill>
              <a:srgbClr val="C9DAF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2880570" y="585354"/>
              <a:ext cx="2366858" cy="661236"/>
            </a:xfrm>
            <a:prstGeom prst="rect">
              <a:avLst/>
            </a:prstGeom>
            <a:solidFill>
              <a:srgbClr val="6D9EEB"/>
            </a:solid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Build data frames and clean the data</a:t>
              </a:r>
              <a:endParaRPr/>
            </a:p>
          </p:txBody>
        </p:sp>
        <p:sp>
          <p:nvSpPr>
            <p:cNvPr id="127" name="Google Shape;127;p17"/>
            <p:cNvSpPr/>
            <p:nvPr/>
          </p:nvSpPr>
          <p:spPr>
            <a:xfrm>
              <a:off x="5414168" y="549583"/>
              <a:ext cx="2438400" cy="732778"/>
            </a:xfrm>
            <a:prstGeom prst="roundRect">
              <a:avLst>
                <a:gd fmla="val 16667" name="adj"/>
              </a:avLst>
            </a:prstGeom>
            <a:solidFill>
              <a:srgbClr val="C9DAF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5449939" y="585354"/>
              <a:ext cx="2366858" cy="661236"/>
            </a:xfrm>
            <a:prstGeom prst="rect">
              <a:avLst/>
            </a:prstGeom>
            <a:solidFill>
              <a:srgbClr val="6D9EEB"/>
            </a:solid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Merge the two frames</a:t>
              </a:r>
              <a:endParaRPr/>
            </a:p>
          </p:txBody>
        </p:sp>
      </p:grpSp>
      <p:sp>
        <p:nvSpPr>
          <p:cNvPr id="129" name="Google Shape;129;p17"/>
          <p:cNvSpPr/>
          <p:nvPr/>
        </p:nvSpPr>
        <p:spPr>
          <a:xfrm>
            <a:off x="3048000" y="5486685"/>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dataset contains the reviews, which is the key for all the analysis, and all other relevant data by property.</a:t>
            </a:r>
            <a:endParaRPr/>
          </a:p>
        </p:txBody>
      </p:sp>
      <p:sp>
        <p:nvSpPr>
          <p:cNvPr id="130" name="Google Shape;130;p17"/>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Data Clean-Up and Exploration</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p:nvPr/>
        </p:nvSpPr>
        <p:spPr>
          <a:xfrm>
            <a:off x="194775" y="1648450"/>
            <a:ext cx="4738200" cy="3969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Data as of March 28, 2019.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Different results with each Google maps api call (nearbysearch - type: lodging)</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Google limits the number of results that can be called to 20 per api call (free acct.) - but allows 3 calls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3 calls resulted in 41 returns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Results returned non-hotels (parking lot, spa, alt spellings)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Removed non-hotels using dictionary, resulting in 22 hotels within specified radius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Google Places api call to obtain hotel reviews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Google limits to 5 reviews per location</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6" name="Google Shape;136;p18"/>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FFFFFF"/>
                </a:solidFill>
              </a:rPr>
              <a:t>Data Clean-Up and Exploration</a:t>
            </a:r>
            <a:endParaRPr>
              <a:solidFill>
                <a:srgbClr val="FFFFFF"/>
              </a:solidFill>
            </a:endParaRPr>
          </a:p>
        </p:txBody>
      </p:sp>
      <p:pic>
        <p:nvPicPr>
          <p:cNvPr id="137" name="Google Shape;137;p18"/>
          <p:cNvPicPr preferRelativeResize="0"/>
          <p:nvPr/>
        </p:nvPicPr>
        <p:blipFill>
          <a:blip r:embed="rId3">
            <a:alphaModFix/>
          </a:blip>
          <a:stretch>
            <a:fillRect/>
          </a:stretch>
        </p:blipFill>
        <p:spPr>
          <a:xfrm>
            <a:off x="5332775" y="1862923"/>
            <a:ext cx="6358345" cy="37548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19"/>
          <p:cNvPicPr preferRelativeResize="0"/>
          <p:nvPr/>
        </p:nvPicPr>
        <p:blipFill>
          <a:blip r:embed="rId3">
            <a:alphaModFix/>
          </a:blip>
          <a:stretch>
            <a:fillRect/>
          </a:stretch>
        </p:blipFill>
        <p:spPr>
          <a:xfrm rot="5400000">
            <a:off x="1768687" y="278712"/>
            <a:ext cx="5139525" cy="7254750"/>
          </a:xfrm>
          <a:prstGeom prst="rect">
            <a:avLst/>
          </a:prstGeom>
          <a:noFill/>
          <a:ln>
            <a:noFill/>
          </a:ln>
        </p:spPr>
      </p:pic>
      <p:sp>
        <p:nvSpPr>
          <p:cNvPr id="143" name="Google Shape;143;p19"/>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Data Analysis - Brands</a:t>
            </a:r>
            <a:endParaRPr>
              <a:solidFill>
                <a:srgbClr val="FFFFFF"/>
              </a:solidFill>
            </a:endParaRPr>
          </a:p>
        </p:txBody>
      </p:sp>
      <p:sp>
        <p:nvSpPr>
          <p:cNvPr id="144" name="Google Shape;144;p19"/>
          <p:cNvSpPr txBox="1"/>
          <p:nvPr/>
        </p:nvSpPr>
        <p:spPr>
          <a:xfrm>
            <a:off x="8838925" y="1667475"/>
            <a:ext cx="2632800" cy="41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National chains receive significantly more reviews overall and offer more incentives for business travelers. They also have access to top-down corporate incentives and access to popular booking websites.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0"/>
          <p:cNvPicPr preferRelativeResize="0"/>
          <p:nvPr/>
        </p:nvPicPr>
        <p:blipFill rotWithShape="1">
          <a:blip r:embed="rId3">
            <a:alphaModFix/>
          </a:blip>
          <a:srcRect b="0" l="0" r="0" t="0"/>
          <a:stretch/>
        </p:blipFill>
        <p:spPr>
          <a:xfrm>
            <a:off x="364250" y="1462226"/>
            <a:ext cx="3924000" cy="1503912"/>
          </a:xfrm>
          <a:prstGeom prst="rect">
            <a:avLst/>
          </a:prstGeom>
          <a:noFill/>
          <a:ln>
            <a:noFill/>
          </a:ln>
        </p:spPr>
      </p:pic>
      <p:pic>
        <p:nvPicPr>
          <p:cNvPr id="150" name="Google Shape;150;p20"/>
          <p:cNvPicPr preferRelativeResize="0"/>
          <p:nvPr/>
        </p:nvPicPr>
        <p:blipFill rotWithShape="1">
          <a:blip r:embed="rId4">
            <a:alphaModFix/>
          </a:blip>
          <a:srcRect b="0" l="0" r="0" t="0"/>
          <a:stretch/>
        </p:blipFill>
        <p:spPr>
          <a:xfrm>
            <a:off x="4657612" y="1466464"/>
            <a:ext cx="3114675" cy="1495425"/>
          </a:xfrm>
          <a:prstGeom prst="rect">
            <a:avLst/>
          </a:prstGeom>
          <a:noFill/>
          <a:ln>
            <a:noFill/>
          </a:ln>
        </p:spPr>
      </p:pic>
      <p:sp>
        <p:nvSpPr>
          <p:cNvPr id="151" name="Google Shape;151;p20"/>
          <p:cNvSpPr/>
          <p:nvPr/>
        </p:nvSpPr>
        <p:spPr>
          <a:xfrm>
            <a:off x="8115300" y="1267550"/>
            <a:ext cx="3510000" cy="319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latin typeface="Calibri"/>
                <a:ea typeface="Calibri"/>
                <a:cs typeface="Calibri"/>
                <a:sym typeface="Calibri"/>
              </a:rPr>
              <a:t>W</a:t>
            </a:r>
            <a:r>
              <a:rPr b="1" lang="en-US" sz="1800">
                <a:latin typeface="Calibri"/>
                <a:ea typeface="Calibri"/>
                <a:cs typeface="Calibri"/>
                <a:sym typeface="Calibri"/>
              </a:rPr>
              <a:t>ord count </a:t>
            </a:r>
            <a:r>
              <a:rPr lang="en-US" sz="1800">
                <a:latin typeface="Calibri"/>
                <a:ea typeface="Calibri"/>
                <a:cs typeface="Calibri"/>
                <a:sym typeface="Calibri"/>
              </a:rPr>
              <a:t>and running</a:t>
            </a:r>
            <a:r>
              <a:rPr b="1" lang="en-US" sz="1800">
                <a:latin typeface="Calibri"/>
                <a:ea typeface="Calibri"/>
                <a:cs typeface="Calibri"/>
                <a:sym typeface="Calibri"/>
              </a:rPr>
              <a:t> basic statistics </a:t>
            </a:r>
            <a:r>
              <a:rPr lang="en-US" sz="1800">
                <a:latin typeface="Calibri"/>
                <a:ea typeface="Calibri"/>
                <a:cs typeface="Calibri"/>
                <a:sym typeface="Calibri"/>
              </a:rPr>
              <a:t>as an initial exploration of the dataset allowed us to better understand the </a:t>
            </a:r>
            <a:r>
              <a:rPr b="1" lang="en-US" sz="1800">
                <a:latin typeface="Calibri"/>
                <a:ea typeface="Calibri"/>
                <a:cs typeface="Calibri"/>
                <a:sym typeface="Calibri"/>
              </a:rPr>
              <a:t>size of the dataset</a:t>
            </a:r>
            <a:r>
              <a:rPr lang="en-US" sz="1800">
                <a:latin typeface="Calibri"/>
                <a:ea typeface="Calibri"/>
                <a:cs typeface="Calibri"/>
                <a:sym typeface="Calibri"/>
              </a:rPr>
              <a:t> as well as the variation in word counts across the rows.</a:t>
            </a:r>
            <a:endParaRPr sz="18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The average word count is about </a:t>
            </a:r>
            <a:r>
              <a:rPr b="1" lang="en-US" sz="1800">
                <a:latin typeface="Calibri"/>
                <a:ea typeface="Calibri"/>
                <a:cs typeface="Calibri"/>
                <a:sym typeface="Calibri"/>
              </a:rPr>
              <a:t>73 words per review.</a:t>
            </a:r>
            <a:r>
              <a:rPr b="1" lang="en-US" sz="1800"/>
              <a:t> </a:t>
            </a:r>
            <a:r>
              <a:rPr lang="en-US" sz="1800">
                <a:latin typeface="Calibri"/>
                <a:ea typeface="Calibri"/>
                <a:cs typeface="Calibri"/>
                <a:sym typeface="Calibri"/>
              </a:rPr>
              <a:t>The word count ranges from a </a:t>
            </a:r>
            <a:r>
              <a:rPr b="1" lang="en-US" sz="1800">
                <a:latin typeface="Calibri"/>
                <a:ea typeface="Calibri"/>
                <a:cs typeface="Calibri"/>
                <a:sym typeface="Calibri"/>
              </a:rPr>
              <a:t>minimum of 1 to a maximum of 372. </a:t>
            </a:r>
            <a:endParaRPr b="1" sz="1800">
              <a:latin typeface="Calibri"/>
              <a:ea typeface="Calibri"/>
              <a:cs typeface="Calibri"/>
              <a:sym typeface="Calibri"/>
            </a:endParaRPr>
          </a:p>
        </p:txBody>
      </p:sp>
      <p:sp>
        <p:nvSpPr>
          <p:cNvPr id="152" name="Google Shape;152;p20"/>
          <p:cNvSpPr/>
          <p:nvPr/>
        </p:nvSpPr>
        <p:spPr>
          <a:xfrm>
            <a:off x="8158050" y="4552925"/>
            <a:ext cx="3467400" cy="190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Initial analysis of the </a:t>
            </a:r>
            <a:r>
              <a:rPr b="1" lang="en-US" sz="1800">
                <a:solidFill>
                  <a:schemeClr val="dk1"/>
                </a:solidFill>
                <a:latin typeface="Calibri"/>
                <a:ea typeface="Calibri"/>
                <a:cs typeface="Calibri"/>
                <a:sym typeface="Calibri"/>
              </a:rPr>
              <a:t>most frequent</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less frequent</a:t>
            </a:r>
            <a:r>
              <a:rPr lang="en-US" sz="1800">
                <a:solidFill>
                  <a:schemeClr val="dk1"/>
                </a:solidFill>
                <a:latin typeface="Calibri"/>
                <a:ea typeface="Calibri"/>
                <a:cs typeface="Calibri"/>
                <a:sym typeface="Calibri"/>
              </a:rPr>
              <a:t> words helped to visualize all the words that are subject to be removed and added to the stopwords</a:t>
            </a:r>
            <a:endParaRPr sz="1800"/>
          </a:p>
        </p:txBody>
      </p:sp>
      <p:pic>
        <p:nvPicPr>
          <p:cNvPr id="153" name="Google Shape;153;p20"/>
          <p:cNvPicPr preferRelativeResize="0"/>
          <p:nvPr/>
        </p:nvPicPr>
        <p:blipFill rotWithShape="1">
          <a:blip r:embed="rId5">
            <a:alphaModFix/>
          </a:blip>
          <a:srcRect b="0" l="0" r="0" t="0"/>
          <a:stretch/>
        </p:blipFill>
        <p:spPr>
          <a:xfrm>
            <a:off x="1431052" y="3632410"/>
            <a:ext cx="1381786" cy="2628488"/>
          </a:xfrm>
          <a:prstGeom prst="rect">
            <a:avLst/>
          </a:prstGeom>
          <a:noFill/>
          <a:ln>
            <a:noFill/>
          </a:ln>
        </p:spPr>
      </p:pic>
      <p:pic>
        <p:nvPicPr>
          <p:cNvPr id="154" name="Google Shape;154;p20"/>
          <p:cNvPicPr preferRelativeResize="0"/>
          <p:nvPr/>
        </p:nvPicPr>
        <p:blipFill rotWithShape="1">
          <a:blip r:embed="rId6">
            <a:alphaModFix/>
          </a:blip>
          <a:srcRect b="0" l="0" r="0" t="0"/>
          <a:stretch/>
        </p:blipFill>
        <p:spPr>
          <a:xfrm>
            <a:off x="4751558" y="3573673"/>
            <a:ext cx="1594369" cy="2687225"/>
          </a:xfrm>
          <a:prstGeom prst="rect">
            <a:avLst/>
          </a:prstGeom>
          <a:noFill/>
          <a:ln>
            <a:noFill/>
          </a:ln>
        </p:spPr>
      </p:pic>
      <p:sp>
        <p:nvSpPr>
          <p:cNvPr id="155" name="Google Shape;155;p20"/>
          <p:cNvSpPr txBox="1"/>
          <p:nvPr/>
        </p:nvSpPr>
        <p:spPr>
          <a:xfrm>
            <a:off x="1431049" y="3137585"/>
            <a:ext cx="2246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Most Frequent Words</a:t>
            </a:r>
            <a:endParaRPr/>
          </a:p>
        </p:txBody>
      </p:sp>
      <p:sp>
        <p:nvSpPr>
          <p:cNvPr id="156" name="Google Shape;156;p20"/>
          <p:cNvSpPr txBox="1"/>
          <p:nvPr/>
        </p:nvSpPr>
        <p:spPr>
          <a:xfrm>
            <a:off x="4578598" y="3137582"/>
            <a:ext cx="2246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Less Frequent Words</a:t>
            </a:r>
            <a:endParaRPr/>
          </a:p>
        </p:txBody>
      </p:sp>
      <p:sp>
        <p:nvSpPr>
          <p:cNvPr id="157" name="Google Shape;157;p20"/>
          <p:cNvSpPr txBox="1"/>
          <p:nvPr>
            <p:ph type="title"/>
          </p:nvPr>
        </p:nvSpPr>
        <p:spPr>
          <a:xfrm>
            <a:off x="0" y="-15875"/>
            <a:ext cx="12192000" cy="1140900"/>
          </a:xfrm>
          <a:prstGeom prst="rect">
            <a:avLst/>
          </a:prstGeom>
          <a:solidFill>
            <a:schemeClr val="accent1"/>
          </a:solidFill>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FF"/>
                </a:solidFill>
              </a:rPr>
              <a:t>Data Analysis – Word Count</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1"/>
          <p:cNvSpPr txBox="1"/>
          <p:nvPr/>
        </p:nvSpPr>
        <p:spPr>
          <a:xfrm>
            <a:off x="838200" y="70950"/>
            <a:ext cx="3673800" cy="87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accent1"/>
                </a:solidFill>
                <a:latin typeface="Calibri"/>
                <a:ea typeface="Calibri"/>
                <a:cs typeface="Calibri"/>
                <a:sym typeface="Calibri"/>
              </a:rPr>
              <a:t>Word Analysis </a:t>
            </a:r>
            <a:endParaRPr>
              <a:solidFill>
                <a:schemeClr val="accent1"/>
              </a:solidFill>
            </a:endParaRPr>
          </a:p>
        </p:txBody>
      </p:sp>
      <p:sp>
        <p:nvSpPr>
          <p:cNvPr id="163" name="Google Shape;163;p21"/>
          <p:cNvSpPr/>
          <p:nvPr/>
        </p:nvSpPr>
        <p:spPr>
          <a:xfrm>
            <a:off x="6686000" y="4002000"/>
            <a:ext cx="4882800" cy="49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After clean-up process, a </a:t>
            </a:r>
            <a:r>
              <a:rPr lang="en-US" sz="1200">
                <a:solidFill>
                  <a:schemeClr val="dk1"/>
                </a:solidFill>
                <a:latin typeface="Calibri"/>
                <a:ea typeface="Calibri"/>
                <a:cs typeface="Calibri"/>
                <a:sym typeface="Calibri"/>
              </a:rPr>
              <a:t>snapshot</a:t>
            </a:r>
            <a:r>
              <a:rPr lang="en-US" sz="1200">
                <a:solidFill>
                  <a:schemeClr val="dk1"/>
                </a:solidFill>
                <a:latin typeface="Calibri"/>
                <a:ea typeface="Calibri"/>
                <a:cs typeface="Calibri"/>
                <a:sym typeface="Calibri"/>
              </a:rPr>
              <a:t> using a word cloud provides  a visual of the </a:t>
            </a:r>
            <a:r>
              <a:rPr b="1" lang="en-US" sz="1200">
                <a:solidFill>
                  <a:schemeClr val="dk1"/>
                </a:solidFill>
                <a:latin typeface="Calibri"/>
                <a:ea typeface="Calibri"/>
                <a:cs typeface="Calibri"/>
                <a:sym typeface="Calibri"/>
              </a:rPr>
              <a:t>most frequent</a:t>
            </a:r>
            <a:r>
              <a:rPr lang="en-US" sz="1200">
                <a:solidFill>
                  <a:schemeClr val="dk1"/>
                </a:solidFill>
                <a:latin typeface="Calibri"/>
                <a:ea typeface="Calibri"/>
                <a:cs typeface="Calibri"/>
                <a:sym typeface="Calibri"/>
              </a:rPr>
              <a:t> words based on the word count</a:t>
            </a:r>
            <a:endParaRPr sz="1200"/>
          </a:p>
        </p:txBody>
      </p:sp>
      <p:pic>
        <p:nvPicPr>
          <p:cNvPr id="164" name="Google Shape;164;p21"/>
          <p:cNvPicPr preferRelativeResize="0"/>
          <p:nvPr>
            <p:ph idx="4294967295" type="body"/>
          </p:nvPr>
        </p:nvPicPr>
        <p:blipFill rotWithShape="1">
          <a:blip r:embed="rId3">
            <a:alphaModFix/>
          </a:blip>
          <a:srcRect b="0" l="0" r="0" t="0"/>
          <a:stretch/>
        </p:blipFill>
        <p:spPr>
          <a:xfrm>
            <a:off x="6686000" y="1115025"/>
            <a:ext cx="4780200" cy="2527800"/>
          </a:xfrm>
          <a:prstGeom prst="rect">
            <a:avLst/>
          </a:prstGeom>
          <a:noFill/>
          <a:ln>
            <a:noFill/>
          </a:ln>
        </p:spPr>
      </p:pic>
      <p:sp>
        <p:nvSpPr>
          <p:cNvPr id="165" name="Google Shape;165;p21"/>
          <p:cNvSpPr/>
          <p:nvPr/>
        </p:nvSpPr>
        <p:spPr>
          <a:xfrm>
            <a:off x="805525" y="2563425"/>
            <a:ext cx="1390800" cy="13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Handling multiple occurrences / representations of the same word</a:t>
            </a:r>
            <a:endParaRPr sz="1000"/>
          </a:p>
          <a:p>
            <a:pPr indent="0" lvl="0" marL="0" marR="0" rtl="0" algn="l">
              <a:spcBef>
                <a:spcPts val="0"/>
              </a:spcBef>
              <a:spcAft>
                <a:spcPts val="0"/>
              </a:spcAft>
              <a:buNone/>
            </a:pPr>
            <a:r>
              <a:rPr b="1" lang="en-US" sz="1000">
                <a:solidFill>
                  <a:schemeClr val="dk1"/>
                </a:solidFill>
                <a:latin typeface="Calibri"/>
                <a:ea typeface="Calibri"/>
                <a:cs typeface="Calibri"/>
                <a:sym typeface="Calibri"/>
              </a:rPr>
              <a:t>-</a:t>
            </a:r>
            <a:r>
              <a:rPr b="1" i="0" lang="en-US" sz="1000" u="none" cap="none" strike="noStrike">
                <a:solidFill>
                  <a:schemeClr val="dk1"/>
                </a:solidFill>
                <a:latin typeface="Calibri"/>
                <a:ea typeface="Calibri"/>
                <a:cs typeface="Calibri"/>
                <a:sym typeface="Calibri"/>
              </a:rPr>
              <a:t>Stemming</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 </a:t>
            </a:r>
            <a:r>
              <a:rPr b="0" i="0" lang="en-US" sz="1000" u="none" cap="none" strike="noStrike">
                <a:solidFill>
                  <a:schemeClr val="dk1"/>
                </a:solidFill>
                <a:latin typeface="Calibri"/>
                <a:ea typeface="Calibri"/>
                <a:cs typeface="Calibri"/>
                <a:sym typeface="Calibri"/>
              </a:rPr>
              <a:t>Normalizes text by removing suffixes</a:t>
            </a:r>
            <a:endParaRPr sz="1000"/>
          </a:p>
          <a:p>
            <a:pPr indent="0" lvl="0" marL="0" marR="0" rtl="0" algn="l">
              <a:spcBef>
                <a:spcPts val="0"/>
              </a:spcBef>
              <a:spcAft>
                <a:spcPts val="0"/>
              </a:spcAft>
              <a:buNone/>
            </a:pPr>
            <a:r>
              <a:rPr b="1" lang="en-US" sz="1000">
                <a:solidFill>
                  <a:schemeClr val="dk1"/>
                </a:solidFill>
                <a:latin typeface="Calibri"/>
                <a:ea typeface="Calibri"/>
                <a:cs typeface="Calibri"/>
                <a:sym typeface="Calibri"/>
              </a:rPr>
              <a:t>-</a:t>
            </a:r>
            <a:r>
              <a:rPr b="1" i="0" lang="en-US" sz="1000" u="none" cap="none" strike="noStrike">
                <a:solidFill>
                  <a:schemeClr val="dk1"/>
                </a:solidFill>
                <a:latin typeface="Calibri"/>
                <a:ea typeface="Calibri"/>
                <a:cs typeface="Calibri"/>
                <a:sym typeface="Calibri"/>
              </a:rPr>
              <a:t>Lemmatization</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a:t>
            </a:r>
            <a:r>
              <a:rPr b="0" i="0" lang="en-US" sz="1000" u="none" cap="none" strike="noStrike">
                <a:solidFill>
                  <a:schemeClr val="dk1"/>
                </a:solidFill>
                <a:latin typeface="Calibri"/>
                <a:ea typeface="Calibri"/>
                <a:cs typeface="Calibri"/>
                <a:sym typeface="Calibri"/>
              </a:rPr>
              <a:t>Technique that works based on the root of the word</a:t>
            </a:r>
            <a:endParaRPr sz="1000"/>
          </a:p>
        </p:txBody>
      </p:sp>
      <p:sp>
        <p:nvSpPr>
          <p:cNvPr id="166" name="Google Shape;166;p21"/>
          <p:cNvSpPr/>
          <p:nvPr/>
        </p:nvSpPr>
        <p:spPr>
          <a:xfrm>
            <a:off x="933025" y="2041350"/>
            <a:ext cx="1040400" cy="509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Normalization</a:t>
            </a:r>
            <a:endParaRPr sz="1000"/>
          </a:p>
        </p:txBody>
      </p:sp>
      <p:sp>
        <p:nvSpPr>
          <p:cNvPr id="167" name="Google Shape;167;p21"/>
          <p:cNvSpPr/>
          <p:nvPr/>
        </p:nvSpPr>
        <p:spPr>
          <a:xfrm>
            <a:off x="933025" y="4425575"/>
            <a:ext cx="1040400" cy="509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Noise Removal</a:t>
            </a:r>
            <a:endParaRPr sz="1000"/>
          </a:p>
        </p:txBody>
      </p:sp>
      <p:sp>
        <p:nvSpPr>
          <p:cNvPr id="168" name="Google Shape;168;p21"/>
          <p:cNvSpPr/>
          <p:nvPr/>
        </p:nvSpPr>
        <p:spPr>
          <a:xfrm>
            <a:off x="805525" y="4956507"/>
            <a:ext cx="1167900" cy="11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 </a:t>
            </a:r>
            <a:r>
              <a:rPr b="0" i="0" lang="en-US" sz="1000" u="none" cap="none" strike="noStrike">
                <a:solidFill>
                  <a:schemeClr val="dk1"/>
                </a:solidFill>
                <a:latin typeface="Calibri"/>
                <a:ea typeface="Calibri"/>
                <a:cs typeface="Calibri"/>
                <a:sym typeface="Calibri"/>
              </a:rPr>
              <a:t>Removing redundant text components</a:t>
            </a:r>
            <a:endParaRPr sz="1000"/>
          </a:p>
          <a:p>
            <a:pPr indent="0" lvl="0" marL="0" marR="0" rtl="0" algn="l">
              <a:spcBef>
                <a:spcPts val="0"/>
              </a:spcBef>
              <a:spcAft>
                <a:spcPts val="0"/>
              </a:spcAft>
              <a:buNone/>
            </a:pPr>
            <a:r>
              <a:rPr lang="en-US" sz="1000">
                <a:solidFill>
                  <a:schemeClr val="dk1"/>
                </a:solidFill>
                <a:latin typeface="Calibri"/>
                <a:ea typeface="Calibri"/>
                <a:cs typeface="Calibri"/>
                <a:sym typeface="Calibri"/>
              </a:rPr>
              <a:t>-</a:t>
            </a:r>
            <a:r>
              <a:rPr b="0" i="0" lang="en-US" sz="1000" u="none" cap="none" strike="noStrike">
                <a:solidFill>
                  <a:schemeClr val="dk1"/>
                </a:solidFill>
                <a:latin typeface="Calibri"/>
                <a:ea typeface="Calibri"/>
                <a:cs typeface="Calibri"/>
                <a:sym typeface="Calibri"/>
              </a:rPr>
              <a:t>Punctuation, tags, stop-words</a:t>
            </a:r>
            <a:endParaRPr sz="1000"/>
          </a:p>
        </p:txBody>
      </p:sp>
      <p:sp>
        <p:nvSpPr>
          <p:cNvPr id="169" name="Google Shape;169;p21"/>
          <p:cNvSpPr/>
          <p:nvPr/>
        </p:nvSpPr>
        <p:spPr>
          <a:xfrm>
            <a:off x="812125" y="1343625"/>
            <a:ext cx="1282200" cy="418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accent1"/>
                </a:solidFill>
                <a:latin typeface="Calibri"/>
                <a:ea typeface="Calibri"/>
                <a:cs typeface="Calibri"/>
                <a:sym typeface="Calibri"/>
              </a:rPr>
              <a:t>Clean-Up Process</a:t>
            </a:r>
            <a:endParaRPr b="1">
              <a:solidFill>
                <a:schemeClr val="accent1"/>
              </a:solidFill>
            </a:endParaRPr>
          </a:p>
        </p:txBody>
      </p:sp>
      <p:sp>
        <p:nvSpPr>
          <p:cNvPr id="170" name="Google Shape;170;p21"/>
          <p:cNvSpPr/>
          <p:nvPr/>
        </p:nvSpPr>
        <p:spPr>
          <a:xfrm>
            <a:off x="628220" y="2041350"/>
            <a:ext cx="355200" cy="41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a:t>
            </a:r>
            <a:endParaRPr b="1"/>
          </a:p>
        </p:txBody>
      </p:sp>
      <p:sp>
        <p:nvSpPr>
          <p:cNvPr id="171" name="Google Shape;171;p21"/>
          <p:cNvSpPr/>
          <p:nvPr/>
        </p:nvSpPr>
        <p:spPr>
          <a:xfrm>
            <a:off x="628220" y="4471175"/>
            <a:ext cx="355200" cy="41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a:t>
            </a:r>
            <a:endParaRPr b="1"/>
          </a:p>
        </p:txBody>
      </p:sp>
      <p:sp>
        <p:nvSpPr>
          <p:cNvPr id="172" name="Google Shape;172;p21"/>
          <p:cNvSpPr/>
          <p:nvPr/>
        </p:nvSpPr>
        <p:spPr>
          <a:xfrm>
            <a:off x="6623500" y="548800"/>
            <a:ext cx="4882800" cy="555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 great </a:t>
            </a:r>
            <a:r>
              <a:rPr b="1" lang="en-US" sz="1200">
                <a:solidFill>
                  <a:schemeClr val="dk1"/>
                </a:solidFill>
                <a:latin typeface="Calibri"/>
                <a:ea typeface="Calibri"/>
                <a:cs typeface="Calibri"/>
                <a:sym typeface="Calibri"/>
              </a:rPr>
              <a:t>majority</a:t>
            </a:r>
            <a:r>
              <a:rPr lang="en-US" sz="1200">
                <a:solidFill>
                  <a:schemeClr val="dk1"/>
                </a:solidFill>
                <a:latin typeface="Calibri"/>
                <a:ea typeface="Calibri"/>
                <a:cs typeface="Calibri"/>
                <a:sym typeface="Calibri"/>
              </a:rPr>
              <a:t> of the reviews tend to be </a:t>
            </a:r>
            <a:r>
              <a:rPr b="1" lang="en-US" sz="1200">
                <a:solidFill>
                  <a:schemeClr val="dk1"/>
                </a:solidFill>
                <a:latin typeface="Calibri"/>
                <a:ea typeface="Calibri"/>
                <a:cs typeface="Calibri"/>
                <a:sym typeface="Calibri"/>
              </a:rPr>
              <a:t>positive comments</a:t>
            </a:r>
            <a:r>
              <a:rPr lang="en-US" sz="1200">
                <a:solidFill>
                  <a:schemeClr val="dk1"/>
                </a:solidFill>
                <a:latin typeface="Calibri"/>
                <a:ea typeface="Calibri"/>
                <a:cs typeface="Calibri"/>
                <a:sym typeface="Calibri"/>
              </a:rPr>
              <a:t>, which is can be confirmed with the high ratings found in the brand review</a:t>
            </a:r>
            <a:endParaRPr sz="1200"/>
          </a:p>
        </p:txBody>
      </p:sp>
      <p:pic>
        <p:nvPicPr>
          <p:cNvPr id="173" name="Google Shape;173;p21"/>
          <p:cNvPicPr preferRelativeResize="0"/>
          <p:nvPr/>
        </p:nvPicPr>
        <p:blipFill>
          <a:blip r:embed="rId4">
            <a:alphaModFix/>
          </a:blip>
          <a:stretch>
            <a:fillRect/>
          </a:stretch>
        </p:blipFill>
        <p:spPr>
          <a:xfrm>
            <a:off x="6686000" y="4497000"/>
            <a:ext cx="4780200" cy="2343550"/>
          </a:xfrm>
          <a:prstGeom prst="rect">
            <a:avLst/>
          </a:prstGeom>
          <a:noFill/>
          <a:ln>
            <a:noFill/>
          </a:ln>
        </p:spPr>
      </p:pic>
      <p:sp>
        <p:nvSpPr>
          <p:cNvPr id="174" name="Google Shape;174;p21"/>
          <p:cNvSpPr/>
          <p:nvPr/>
        </p:nvSpPr>
        <p:spPr>
          <a:xfrm>
            <a:off x="3278475" y="1256200"/>
            <a:ext cx="2632800" cy="418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accent1"/>
                </a:solidFill>
                <a:latin typeface="Calibri"/>
                <a:ea typeface="Calibri"/>
                <a:cs typeface="Calibri"/>
                <a:sym typeface="Calibri"/>
              </a:rPr>
              <a:t>Sentiment Polarity</a:t>
            </a:r>
            <a:endParaRPr b="1">
              <a:solidFill>
                <a:schemeClr val="accent1"/>
              </a:solidFill>
            </a:endParaRPr>
          </a:p>
        </p:txBody>
      </p:sp>
      <p:sp>
        <p:nvSpPr>
          <p:cNvPr id="175" name="Google Shape;175;p21"/>
          <p:cNvSpPr txBox="1"/>
          <p:nvPr/>
        </p:nvSpPr>
        <p:spPr>
          <a:xfrm>
            <a:off x="3094875" y="3823325"/>
            <a:ext cx="3000000" cy="18021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highlight>
                  <a:srgbClr val="FFFFFF"/>
                </a:highlight>
              </a:rPr>
              <a:t>5 reviews with the </a:t>
            </a:r>
            <a:r>
              <a:rPr b="1" lang="en-US" sz="1000">
                <a:solidFill>
                  <a:schemeClr val="dk1"/>
                </a:solidFill>
                <a:highlight>
                  <a:srgbClr val="FFFFFF"/>
                </a:highlight>
              </a:rPr>
              <a:t>most negative</a:t>
            </a:r>
            <a:r>
              <a:rPr lang="en-US" sz="1000">
                <a:solidFill>
                  <a:schemeClr val="dk1"/>
                </a:solidFill>
                <a:highlight>
                  <a:srgbClr val="FFFFFF"/>
                </a:highlight>
              </a:rPr>
              <a:t> polarity: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lnSpc>
                <a:spcPct val="115000"/>
              </a:lnSpc>
              <a:spcBef>
                <a:spcPts val="0"/>
              </a:spcBef>
              <a:spcAft>
                <a:spcPts val="0"/>
              </a:spcAft>
              <a:buNone/>
            </a:pPr>
            <a:r>
              <a:rPr lang="en-US" sz="1000">
                <a:solidFill>
                  <a:schemeClr val="dk1"/>
                </a:solidFill>
                <a:highlight>
                  <a:srgbClr val="FFFFFF"/>
                </a:highlight>
              </a:rPr>
              <a:t>I gave this place a one so I could write this message.  The </a:t>
            </a:r>
            <a:r>
              <a:rPr b="1" lang="en-US" sz="1000">
                <a:solidFill>
                  <a:schemeClr val="dk1"/>
                </a:solidFill>
                <a:highlight>
                  <a:srgbClr val="FFFFFF"/>
                </a:highlight>
              </a:rPr>
              <a:t>room </a:t>
            </a:r>
            <a:r>
              <a:rPr lang="en-US" sz="1000">
                <a:solidFill>
                  <a:schemeClr val="dk1"/>
                </a:solidFill>
                <a:highlight>
                  <a:srgbClr val="FFFFFF"/>
                </a:highlight>
              </a:rPr>
              <a:t>was dark and you had to lift up on the door to get it to shut.   There is no </a:t>
            </a:r>
            <a:r>
              <a:rPr b="1" lang="en-US" sz="1000">
                <a:solidFill>
                  <a:schemeClr val="dk1"/>
                </a:solidFill>
                <a:highlight>
                  <a:srgbClr val="FFFFFF"/>
                </a:highlight>
              </a:rPr>
              <a:t>elevator</a:t>
            </a:r>
            <a:r>
              <a:rPr lang="en-US" sz="1000">
                <a:solidFill>
                  <a:schemeClr val="dk1"/>
                </a:solidFill>
                <a:highlight>
                  <a:srgbClr val="FFFFFF"/>
                </a:highlight>
              </a:rPr>
              <a:t>.  The </a:t>
            </a:r>
            <a:r>
              <a:rPr b="1" lang="en-US" sz="1000">
                <a:solidFill>
                  <a:schemeClr val="dk1"/>
                </a:solidFill>
                <a:highlight>
                  <a:srgbClr val="FFFFFF"/>
                </a:highlight>
              </a:rPr>
              <a:t>bathtub </a:t>
            </a:r>
            <a:r>
              <a:rPr lang="en-US" sz="1000">
                <a:solidFill>
                  <a:schemeClr val="dk1"/>
                </a:solidFill>
                <a:highlight>
                  <a:srgbClr val="FFFFFF"/>
                </a:highlight>
              </a:rPr>
              <a:t>was nasty with 0 supplies.  We had to call the front desk 2 separate times to have them come to our floor and ask the screaming woman to settle down. </a:t>
            </a:r>
            <a:endParaRPr sz="1000">
              <a:solidFill>
                <a:schemeClr val="dk1"/>
              </a:solidFill>
              <a:highlight>
                <a:srgbClr val="FFFFFF"/>
              </a:highlight>
            </a:endParaRPr>
          </a:p>
        </p:txBody>
      </p:sp>
      <p:sp>
        <p:nvSpPr>
          <p:cNvPr id="176" name="Google Shape;176;p21"/>
          <p:cNvSpPr txBox="1"/>
          <p:nvPr/>
        </p:nvSpPr>
        <p:spPr>
          <a:xfrm>
            <a:off x="3094875" y="1687975"/>
            <a:ext cx="3000000" cy="18021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highlight>
                  <a:srgbClr val="FFFFFF"/>
                </a:highlight>
              </a:rPr>
              <a:t>5 random reviews with the </a:t>
            </a:r>
            <a:r>
              <a:rPr b="1" lang="en-US" sz="1000">
                <a:solidFill>
                  <a:schemeClr val="dk1"/>
                </a:solidFill>
                <a:highlight>
                  <a:srgbClr val="FFFFFF"/>
                </a:highlight>
              </a:rPr>
              <a:t>highest positive</a:t>
            </a:r>
            <a:r>
              <a:rPr lang="en-US" sz="1000">
                <a:solidFill>
                  <a:schemeClr val="dk1"/>
                </a:solidFill>
                <a:highlight>
                  <a:srgbClr val="FFFFFF"/>
                </a:highlight>
              </a:rPr>
              <a:t> sentiment polarity: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n-US" sz="1000">
                <a:solidFill>
                  <a:schemeClr val="dk1"/>
                </a:solidFill>
                <a:highlight>
                  <a:srgbClr val="FFFFFF"/>
                </a:highlight>
              </a:rPr>
              <a:t>Besides this being a gorgeous hotel, they were one of the </a:t>
            </a:r>
            <a:r>
              <a:rPr b="1" lang="en-US" sz="1000">
                <a:solidFill>
                  <a:schemeClr val="dk1"/>
                </a:solidFill>
                <a:highlight>
                  <a:srgbClr val="FFFFFF"/>
                </a:highlight>
              </a:rPr>
              <a:t>friendliest staffs</a:t>
            </a:r>
            <a:r>
              <a:rPr lang="en-US" sz="1000">
                <a:solidFill>
                  <a:schemeClr val="dk1"/>
                </a:solidFill>
                <a:highlight>
                  <a:srgbClr val="FFFFFF"/>
                </a:highlight>
              </a:rPr>
              <a:t> I have ever met. The </a:t>
            </a:r>
            <a:r>
              <a:rPr b="1" lang="en-US" sz="1000">
                <a:solidFill>
                  <a:schemeClr val="dk1"/>
                </a:solidFill>
                <a:highlight>
                  <a:srgbClr val="FFFFFF"/>
                </a:highlight>
              </a:rPr>
              <a:t>food </a:t>
            </a:r>
            <a:r>
              <a:rPr lang="en-US" sz="1000">
                <a:solidFill>
                  <a:schemeClr val="dk1"/>
                </a:solidFill>
                <a:highlight>
                  <a:srgbClr val="FFFFFF"/>
                </a:highlight>
              </a:rPr>
              <a:t>was also very tasty, the </a:t>
            </a:r>
            <a:r>
              <a:rPr b="1" lang="en-US" sz="1000">
                <a:solidFill>
                  <a:schemeClr val="dk1"/>
                </a:solidFill>
                <a:highlight>
                  <a:srgbClr val="FFFFFF"/>
                </a:highlight>
              </a:rPr>
              <a:t>bed </a:t>
            </a:r>
            <a:r>
              <a:rPr lang="en-US" sz="1000">
                <a:solidFill>
                  <a:schemeClr val="dk1"/>
                </a:solidFill>
                <a:highlight>
                  <a:srgbClr val="FFFFFF"/>
                </a:highlight>
              </a:rPr>
              <a:t>extremely comfortable and </a:t>
            </a:r>
            <a:r>
              <a:rPr b="1" lang="en-US" sz="1000">
                <a:solidFill>
                  <a:schemeClr val="dk1"/>
                </a:solidFill>
                <a:highlight>
                  <a:srgbClr val="FFFFFF"/>
                </a:highlight>
              </a:rPr>
              <a:t>location </a:t>
            </a:r>
            <a:r>
              <a:rPr lang="en-US" sz="1000">
                <a:solidFill>
                  <a:schemeClr val="dk1"/>
                </a:solidFill>
                <a:highlight>
                  <a:srgbClr val="FFFFFF"/>
                </a:highlight>
              </a:rPr>
              <a:t>amazing. Cannot wait to go back again and hopefully soon!</a:t>
            </a:r>
            <a:endParaRPr sz="1000">
              <a:solidFill>
                <a:schemeClr val="dk1"/>
              </a:solidFill>
              <a:highlight>
                <a:srgbClr val="FFFFFF"/>
              </a:highlight>
            </a:endParaRPr>
          </a:p>
          <a:p>
            <a:pPr indent="0" lvl="0" marL="0" rtl="0" algn="l">
              <a:lnSpc>
                <a:spcPct val="115000"/>
              </a:lnSpc>
              <a:spcBef>
                <a:spcPts val="0"/>
              </a:spcBef>
              <a:spcAft>
                <a:spcPts val="0"/>
              </a:spcAft>
              <a:buNone/>
            </a:pPr>
            <a:r>
              <a:rPr lang="en-US" sz="1000">
                <a:solidFill>
                  <a:schemeClr val="dk1"/>
                </a:solidFill>
                <a:highlight>
                  <a:srgbClr val="FFFFFF"/>
                </a:highlight>
              </a:rPr>
              <a:t>Very nice hotel with a </a:t>
            </a:r>
            <a:r>
              <a:rPr b="1" lang="en-US" sz="1000">
                <a:solidFill>
                  <a:schemeClr val="dk1"/>
                </a:solidFill>
                <a:highlight>
                  <a:srgbClr val="FFFFFF"/>
                </a:highlight>
              </a:rPr>
              <a:t>friendly staff</a:t>
            </a:r>
            <a:r>
              <a:rPr lang="en-US" sz="1000">
                <a:solidFill>
                  <a:schemeClr val="dk1"/>
                </a:solidFill>
                <a:highlight>
                  <a:srgbClr val="FFFFFF"/>
                </a:highlight>
              </a:rPr>
              <a:t>.</a:t>
            </a:r>
            <a:endParaRPr sz="1000">
              <a:solidFill>
                <a:schemeClr val="dk1"/>
              </a:solidFill>
              <a:highlight>
                <a:srgbClr val="FFFFFF"/>
              </a:highlight>
            </a:endParaRPr>
          </a:p>
        </p:txBody>
      </p:sp>
      <p:sp>
        <p:nvSpPr>
          <p:cNvPr id="177" name="Google Shape;177;p21"/>
          <p:cNvSpPr/>
          <p:nvPr/>
        </p:nvSpPr>
        <p:spPr>
          <a:xfrm>
            <a:off x="6623500" y="261150"/>
            <a:ext cx="3319200" cy="41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Sentiment Polarity Histogram</a:t>
            </a:r>
            <a:endParaRPr b="1">
              <a:solidFill>
                <a:schemeClr val="accent1"/>
              </a:solidFill>
            </a:endParaRPr>
          </a:p>
        </p:txBody>
      </p:sp>
      <p:sp>
        <p:nvSpPr>
          <p:cNvPr id="178" name="Google Shape;178;p21"/>
          <p:cNvSpPr/>
          <p:nvPr/>
        </p:nvSpPr>
        <p:spPr>
          <a:xfrm>
            <a:off x="6686000" y="3719825"/>
            <a:ext cx="3319200" cy="41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Word Cloud</a:t>
            </a:r>
            <a:endParaRPr b="1">
              <a:solidFill>
                <a:schemeClr val="accent1"/>
              </a:solidFill>
            </a:endParaRPr>
          </a:p>
        </p:txBody>
      </p:sp>
      <p:sp>
        <p:nvSpPr>
          <p:cNvPr id="179" name="Google Shape;179;p21"/>
          <p:cNvSpPr txBox="1"/>
          <p:nvPr/>
        </p:nvSpPr>
        <p:spPr>
          <a:xfrm>
            <a:off x="10415000" y="1704450"/>
            <a:ext cx="11679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1=Positive</a:t>
            </a:r>
            <a:endParaRPr>
              <a:latin typeface="Calibri"/>
              <a:ea typeface="Calibri"/>
              <a:cs typeface="Calibri"/>
              <a:sym typeface="Calibri"/>
            </a:endParaRPr>
          </a:p>
        </p:txBody>
      </p:sp>
      <p:sp>
        <p:nvSpPr>
          <p:cNvPr id="180" name="Google Shape;180;p21"/>
          <p:cNvSpPr txBox="1"/>
          <p:nvPr/>
        </p:nvSpPr>
        <p:spPr>
          <a:xfrm>
            <a:off x="7214600" y="1704450"/>
            <a:ext cx="11679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a:t>
            </a:r>
            <a:r>
              <a:rPr lang="en-US">
                <a:latin typeface="Calibri"/>
                <a:ea typeface="Calibri"/>
                <a:cs typeface="Calibri"/>
                <a:sym typeface="Calibri"/>
              </a:rPr>
              <a:t>1=Negative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