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7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793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638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66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176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9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89B96D-2CDB-403D-A6BF-82CC7F7F420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9153F5-1E98-45E0-86B7-F1CA2DD29B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70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iagramsJPG/Uteee/UseCaseDiagramsNewsPorta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DiagramsJPG/Uteee/Activity/TambahKomentar.jpg" TargetMode="External"/><Relationship Id="rId3" Type="http://schemas.openxmlformats.org/officeDocument/2006/relationships/hyperlink" Target="DiagramsJPG/Uteee/Activity/KelolaDataArtikel.jpg" TargetMode="External"/><Relationship Id="rId7" Type="http://schemas.openxmlformats.org/officeDocument/2006/relationships/hyperlink" Target="DiagramsJPG/Uteee/Activity/LihatDataArtikel.jpg" TargetMode="External"/><Relationship Id="rId2" Type="http://schemas.openxmlformats.org/officeDocument/2006/relationships/hyperlink" Target="DiagramsJPG/Uteee/Activity/Dafta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iagramsJPG/Uteee/Activity/KelolaDataKategori.jpg" TargetMode="External"/><Relationship Id="rId5" Type="http://schemas.openxmlformats.org/officeDocument/2006/relationships/hyperlink" Target="DiagramsJPG/Uteee/Activity/KonfirmasiArtikel.jpg" TargetMode="External"/><Relationship Id="rId4" Type="http://schemas.openxmlformats.org/officeDocument/2006/relationships/hyperlink" Target="DiagramsJPG/Uteee/Activity/LihatDataKategori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iagramsJPG/Uteee/ERD_News_Portal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ql%20news%20portal/VERIFIKASIEMAIL.sql" TargetMode="External"/><Relationship Id="rId2" Type="http://schemas.openxmlformats.org/officeDocument/2006/relationships/hyperlink" Target="../Sql%20news%20portal/DAFTAR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Sql%20news%20portal/LOGOUT.sql" TargetMode="External"/><Relationship Id="rId4" Type="http://schemas.openxmlformats.org/officeDocument/2006/relationships/hyperlink" Target="../Sql%20news%20portal/LOGIN.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ALAMANARTIKEL.sql" TargetMode="External"/><Relationship Id="rId2" Type="http://schemas.openxmlformats.org/officeDocument/2006/relationships/hyperlink" Target="ARTIKELBYKATEGORI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ALAMANBERANDA.sql" TargetMode="External"/><Relationship Id="rId4" Type="http://schemas.openxmlformats.org/officeDocument/2006/relationships/hyperlink" Target="TAMBAHKOMENTAR.sq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DITKATEGORI.sql" TargetMode="External"/><Relationship Id="rId2" Type="http://schemas.openxmlformats.org/officeDocument/2006/relationships/hyperlink" Target="TAMBAHKATEGORI.sq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ALAMANBERANDA.sql" TargetMode="External"/><Relationship Id="rId4" Type="http://schemas.openxmlformats.org/officeDocument/2006/relationships/hyperlink" Target="HAPUSKATEGORI.sq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DITARTIKEL.sql" TargetMode="External"/><Relationship Id="rId7" Type="http://schemas.openxmlformats.org/officeDocument/2006/relationships/hyperlink" Target="HAPUSARTIKEL.sql" TargetMode="External"/><Relationship Id="rId2" Type="http://schemas.openxmlformats.org/officeDocument/2006/relationships/hyperlink" Target="REVIEWARTIKEL.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APUSKATEGORIARTIKEL.sql" TargetMode="External"/><Relationship Id="rId5" Type="http://schemas.openxmlformats.org/officeDocument/2006/relationships/hyperlink" Target="TAMBAHARTIKEL.sql" TargetMode="External"/><Relationship Id="rId4" Type="http://schemas.openxmlformats.org/officeDocument/2006/relationships/hyperlink" Target="TAMBAHKATEGORIARTIKEL.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News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857276"/>
            <a:ext cx="8045373" cy="742279"/>
          </a:xfrm>
        </p:spPr>
        <p:txBody>
          <a:bodyPr>
            <a:noAutofit/>
          </a:bodyPr>
          <a:lstStyle/>
          <a:p>
            <a:r>
              <a:rPr lang="en-ID" sz="900" dirty="0" smtClean="0"/>
              <a:t>Robert</a:t>
            </a:r>
          </a:p>
          <a:p>
            <a:r>
              <a:rPr lang="en-ID" sz="900" dirty="0" err="1" smtClean="0"/>
              <a:t>Putri</a:t>
            </a:r>
            <a:endParaRPr lang="en-ID" sz="900" dirty="0" smtClean="0"/>
          </a:p>
          <a:p>
            <a:endParaRPr lang="en-ID" sz="900" dirty="0"/>
          </a:p>
          <a:p>
            <a:r>
              <a:rPr lang="en-ID" sz="900" dirty="0" err="1" smtClean="0"/>
              <a:t>Bootcamp</a:t>
            </a:r>
            <a:r>
              <a:rPr lang="en-ID" sz="900" dirty="0" smtClean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40211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Mockup</a:t>
            </a:r>
            <a:r>
              <a:rPr lang="en-ID" dirty="0" smtClean="0"/>
              <a:t> </a:t>
            </a:r>
            <a:r>
              <a:rPr lang="en-ID" dirty="0" err="1" smtClean="0"/>
              <a:t>baca</a:t>
            </a:r>
            <a:r>
              <a:rPr lang="en-ID" dirty="0" smtClean="0"/>
              <a:t> </a:t>
            </a:r>
            <a:r>
              <a:rPr lang="en-ID" dirty="0" err="1" smtClean="0"/>
              <a:t>artikel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45" y="1453976"/>
            <a:ext cx="4786657" cy="5038317"/>
          </a:xfrm>
        </p:spPr>
      </p:pic>
    </p:spTree>
    <p:extLst>
      <p:ext uri="{BB962C8B-B14F-4D97-AF65-F5344CB8AC3E}">
        <p14:creationId xmlns:p14="http://schemas.microsoft.com/office/powerpoint/2010/main" val="37150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Mockup</a:t>
            </a:r>
            <a:r>
              <a:rPr lang="en-ID" dirty="0" smtClean="0"/>
              <a:t> </a:t>
            </a:r>
            <a:r>
              <a:rPr lang="en-ID" dirty="0" err="1" smtClean="0"/>
              <a:t>daftar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8117"/>
            <a:ext cx="5668106" cy="5038316"/>
          </a:xfrm>
        </p:spPr>
      </p:pic>
    </p:spTree>
    <p:extLst>
      <p:ext uri="{BB962C8B-B14F-4D97-AF65-F5344CB8AC3E}">
        <p14:creationId xmlns:p14="http://schemas.microsoft.com/office/powerpoint/2010/main" val="1347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Mockup</a:t>
            </a:r>
            <a:r>
              <a:rPr lang="en-ID" dirty="0" smtClean="0"/>
              <a:t> 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8117"/>
            <a:ext cx="5668106" cy="5038316"/>
          </a:xfrm>
        </p:spPr>
      </p:pic>
    </p:spTree>
    <p:extLst>
      <p:ext uri="{BB962C8B-B14F-4D97-AF65-F5344CB8AC3E}">
        <p14:creationId xmlns:p14="http://schemas.microsoft.com/office/powerpoint/2010/main" val="83218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Terima</a:t>
            </a:r>
            <a:r>
              <a:rPr lang="en-ID" dirty="0" smtClean="0"/>
              <a:t> </a:t>
            </a:r>
            <a:r>
              <a:rPr lang="en-ID" dirty="0" err="1" smtClean="0"/>
              <a:t>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adios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Use case diagram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4397358" y="1996437"/>
            <a:ext cx="4209534" cy="2923160"/>
            <a:chOff x="2125362" y="1714742"/>
            <a:chExt cx="4209534" cy="2923160"/>
          </a:xfrm>
        </p:grpSpPr>
        <p:sp>
          <p:nvSpPr>
            <p:cNvPr id="11" name="Cloud Callout 10"/>
            <p:cNvSpPr/>
            <p:nvPr/>
          </p:nvSpPr>
          <p:spPr>
            <a:xfrm>
              <a:off x="3491123" y="1714742"/>
              <a:ext cx="2843773" cy="109563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 err="1" smtClean="0"/>
                <a:t>Usecase</a:t>
              </a:r>
              <a:r>
                <a:rPr lang="en-ID" dirty="0" smtClean="0"/>
                <a:t> </a:t>
              </a:r>
              <a:r>
                <a:rPr lang="en-ID" dirty="0" err="1" smtClean="0"/>
                <a:t>hereee</a:t>
              </a:r>
              <a:r>
                <a:rPr lang="en-ID" dirty="0" smtClean="0"/>
                <a:t>~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 rot="21204582">
              <a:off x="2125362" y="2520778"/>
              <a:ext cx="2430162" cy="2117124"/>
              <a:chOff x="2125362" y="2520778"/>
              <a:chExt cx="2430162" cy="2117124"/>
            </a:xfrm>
          </p:grpSpPr>
          <p:grpSp>
            <p:nvGrpSpPr>
              <p:cNvPr id="7" name="Group 6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6" name="5-Point Star 5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hlinkClick r:id="rId2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Smiley Face 11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8851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93 C 0.02239 0.0125 0.11237 0.08588 0.13476 0.09907 C 0.14909 0.1081 0.23242 0.07893 0.28138 0.06412 C 0.33008 0.0493 0.4125 0.01921 0.42682 0.01018 C 0.4487 -0.00324 0.58997 -0.05417 0.61237 -0.0666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12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Activity Diagrams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-3571764" y="-517400"/>
            <a:ext cx="2566068" cy="2391917"/>
            <a:chOff x="992135" y="1906141"/>
            <a:chExt cx="2566068" cy="2391917"/>
          </a:xfrm>
        </p:grpSpPr>
        <p:grpSp>
          <p:nvGrpSpPr>
            <p:cNvPr id="10" name="Group 9"/>
            <p:cNvGrpSpPr/>
            <p:nvPr/>
          </p:nvGrpSpPr>
          <p:grpSpPr>
            <a:xfrm rot="21204582">
              <a:off x="1473774" y="2586506"/>
              <a:ext cx="2084429" cy="1711552"/>
              <a:chOff x="2125362" y="2520778"/>
              <a:chExt cx="2430162" cy="2117124"/>
            </a:xfrm>
          </p:grpSpPr>
          <p:grpSp>
            <p:nvGrpSpPr>
              <p:cNvPr id="11" name="Group 10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13" name="5-Point Star 12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hlinkClick r:id="rId2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Smiley Face 11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Cloud Callout 19"/>
            <p:cNvSpPr/>
            <p:nvPr/>
          </p:nvSpPr>
          <p:spPr>
            <a:xfrm rot="21251343">
              <a:off x="992135" y="1906141"/>
              <a:ext cx="1682734" cy="830614"/>
            </a:xfrm>
            <a:prstGeom prst="cloudCallout">
              <a:avLst>
                <a:gd name="adj1" fmla="val 17734"/>
                <a:gd name="adj2" fmla="val 784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Daftar</a:t>
              </a:r>
              <a:r>
                <a:rPr lang="en-ID" sz="1400" dirty="0"/>
                <a:t> </a:t>
              </a:r>
              <a:r>
                <a:rPr lang="en-ID" sz="1400" dirty="0" smtClean="0"/>
                <a:t>..</a:t>
              </a:r>
              <a:endParaRPr lang="en-US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3589674" y="3483826"/>
            <a:ext cx="2056059" cy="2441245"/>
            <a:chOff x="983713" y="1707062"/>
            <a:chExt cx="2056059" cy="2441245"/>
          </a:xfrm>
        </p:grpSpPr>
        <p:grpSp>
          <p:nvGrpSpPr>
            <p:cNvPr id="23" name="Group 22"/>
            <p:cNvGrpSpPr/>
            <p:nvPr/>
          </p:nvGrpSpPr>
          <p:grpSpPr>
            <a:xfrm rot="21204582">
              <a:off x="1457313" y="2791882"/>
              <a:ext cx="1582459" cy="1356425"/>
              <a:chOff x="2125362" y="2520778"/>
              <a:chExt cx="2430162" cy="2117124"/>
            </a:xfrm>
          </p:grpSpPr>
          <p:grpSp>
            <p:nvGrpSpPr>
              <p:cNvPr id="25" name="Group 24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27" name="5-Point Star 26"/>
                <p:cNvSpPr/>
                <p:nvPr/>
              </p:nvSpPr>
              <p:spPr>
                <a:xfrm rot="21473817"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hlinkClick r:id="rId3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Smiley Face 25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Cloud Callout 23"/>
            <p:cNvSpPr/>
            <p:nvPr/>
          </p:nvSpPr>
          <p:spPr>
            <a:xfrm rot="21025423">
              <a:off x="983713" y="1707062"/>
              <a:ext cx="2036737" cy="830614"/>
            </a:xfrm>
            <a:prstGeom prst="cloudCallout">
              <a:avLst>
                <a:gd name="adj1" fmla="val 3741"/>
                <a:gd name="adj2" fmla="val 86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Kelola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Artikel</a:t>
              </a:r>
              <a:r>
                <a:rPr lang="en-ID" sz="1400" dirty="0" smtClean="0"/>
                <a:t> ..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4457" y="7843453"/>
            <a:ext cx="2646049" cy="2244495"/>
            <a:chOff x="7042549" y="1757410"/>
            <a:chExt cx="2646049" cy="2244495"/>
          </a:xfrm>
        </p:grpSpPr>
        <p:grpSp>
          <p:nvGrpSpPr>
            <p:cNvPr id="30" name="Group 29"/>
            <p:cNvGrpSpPr/>
            <p:nvPr/>
          </p:nvGrpSpPr>
          <p:grpSpPr>
            <a:xfrm rot="1621739">
              <a:off x="7042549" y="2778346"/>
              <a:ext cx="1478194" cy="1223559"/>
              <a:chOff x="2125362" y="2520778"/>
              <a:chExt cx="2430162" cy="2117124"/>
            </a:xfrm>
          </p:grpSpPr>
          <p:grpSp>
            <p:nvGrpSpPr>
              <p:cNvPr id="32" name="Group 31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34" name="5-Point Star 33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hlinkClick r:id="rId2" action="ppaction://hlinkfile"/>
                </p:cNvPr>
                <p:cNvSpPr/>
                <p:nvPr/>
              </p:nvSpPr>
              <p:spPr>
                <a:xfrm>
                  <a:off x="2693101" y="3028987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Smiley Face 32">
                <a:hlinkClick r:id="rId4" action="ppaction://hlinkfile"/>
              </p:cNvPr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Cloud Callout 30"/>
            <p:cNvSpPr/>
            <p:nvPr/>
          </p:nvSpPr>
          <p:spPr>
            <a:xfrm rot="309281">
              <a:off x="7596479" y="1757410"/>
              <a:ext cx="2092119" cy="830614"/>
            </a:xfrm>
            <a:prstGeom prst="cloudCallout">
              <a:avLst>
                <a:gd name="adj1" fmla="val -23366"/>
                <a:gd name="adj2" fmla="val 828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Lihat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Kategori</a:t>
              </a:r>
              <a:r>
                <a:rPr lang="en-ID" sz="1400" dirty="0" smtClean="0"/>
                <a:t> ..</a:t>
              </a:r>
              <a:endParaRPr lang="en-US" sz="1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-3269786" y="7747089"/>
            <a:ext cx="3119274" cy="1840669"/>
            <a:chOff x="1145291" y="4470489"/>
            <a:chExt cx="3119274" cy="1840669"/>
          </a:xfrm>
        </p:grpSpPr>
        <p:grpSp>
          <p:nvGrpSpPr>
            <p:cNvPr id="37" name="Group 36"/>
            <p:cNvGrpSpPr/>
            <p:nvPr/>
          </p:nvGrpSpPr>
          <p:grpSpPr>
            <a:xfrm rot="20082192">
              <a:off x="2682106" y="4954733"/>
              <a:ext cx="1582459" cy="1356425"/>
              <a:chOff x="2125362" y="2520778"/>
              <a:chExt cx="2430162" cy="2117124"/>
            </a:xfrm>
          </p:grpSpPr>
          <p:grpSp>
            <p:nvGrpSpPr>
              <p:cNvPr id="39" name="Group 38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41" name="5-Point Star 40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hlinkClick r:id="rId5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Smiley Face 39">
                <a:hlinkClick r:id="rId5" action="ppaction://hlinkfile"/>
              </p:cNvPr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Cloud Callout 37"/>
            <p:cNvSpPr/>
            <p:nvPr/>
          </p:nvSpPr>
          <p:spPr>
            <a:xfrm rot="21212958">
              <a:off x="1145291" y="4470489"/>
              <a:ext cx="2147222" cy="830614"/>
            </a:xfrm>
            <a:prstGeom prst="cloudCallout">
              <a:avLst>
                <a:gd name="adj1" fmla="val 38789"/>
                <a:gd name="adj2" fmla="val 711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Konfirmasi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Artikel</a:t>
              </a:r>
              <a:r>
                <a:rPr lang="en-ID" sz="1400" dirty="0" smtClean="0"/>
                <a:t> ..</a:t>
              </a:r>
              <a:endParaRPr lang="en-US" sz="1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3303506" y="5115752"/>
            <a:ext cx="2482223" cy="2118414"/>
            <a:chOff x="7165963" y="4190113"/>
            <a:chExt cx="2482223" cy="2118414"/>
          </a:xfrm>
        </p:grpSpPr>
        <p:grpSp>
          <p:nvGrpSpPr>
            <p:cNvPr id="44" name="Group 43"/>
            <p:cNvGrpSpPr/>
            <p:nvPr/>
          </p:nvGrpSpPr>
          <p:grpSpPr>
            <a:xfrm rot="2519117">
              <a:off x="7165963" y="4994504"/>
              <a:ext cx="1510456" cy="1314023"/>
              <a:chOff x="2125362" y="2520778"/>
              <a:chExt cx="2430162" cy="2117124"/>
            </a:xfrm>
          </p:grpSpPr>
          <p:grpSp>
            <p:nvGrpSpPr>
              <p:cNvPr id="46" name="Group 45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48" name="5-Point Star 47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hlinkClick r:id="rId6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Smiley Face 46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loud Callout 44"/>
            <p:cNvSpPr/>
            <p:nvPr/>
          </p:nvSpPr>
          <p:spPr>
            <a:xfrm>
              <a:off x="7453475" y="4190113"/>
              <a:ext cx="2194711" cy="83061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Kelola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Kategori</a:t>
              </a:r>
              <a:r>
                <a:rPr lang="en-ID" sz="1400" dirty="0" smtClean="0"/>
                <a:t> ..</a:t>
              </a:r>
              <a:endParaRPr lang="en-US" sz="14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99841" y="7129074"/>
            <a:ext cx="2040998" cy="2454935"/>
            <a:chOff x="5257952" y="2304478"/>
            <a:chExt cx="2040998" cy="2454935"/>
          </a:xfrm>
        </p:grpSpPr>
        <p:grpSp>
          <p:nvGrpSpPr>
            <p:cNvPr id="51" name="Group 50"/>
            <p:cNvGrpSpPr/>
            <p:nvPr/>
          </p:nvGrpSpPr>
          <p:grpSpPr>
            <a:xfrm rot="268857">
              <a:off x="5257952" y="3402988"/>
              <a:ext cx="1582459" cy="1356425"/>
              <a:chOff x="2125362" y="2520778"/>
              <a:chExt cx="2430162" cy="2117124"/>
            </a:xfrm>
          </p:grpSpPr>
          <p:grpSp>
            <p:nvGrpSpPr>
              <p:cNvPr id="53" name="Group 52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55" name="5-Point Star 54"/>
                <p:cNvSpPr/>
                <p:nvPr/>
              </p:nvSpPr>
              <p:spPr>
                <a:xfrm rot="835998"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hlinkClick r:id="rId7" action="ppaction://hlinkfile"/>
                </p:cNvPr>
                <p:cNvSpPr/>
                <p:nvPr/>
              </p:nvSpPr>
              <p:spPr>
                <a:xfrm rot="835998">
                  <a:off x="2655378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Smiley Face 53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Cloud Callout 51"/>
            <p:cNvSpPr/>
            <p:nvPr/>
          </p:nvSpPr>
          <p:spPr>
            <a:xfrm rot="369771">
              <a:off x="5372063" y="2304478"/>
              <a:ext cx="1926887" cy="830614"/>
            </a:xfrm>
            <a:prstGeom prst="cloudCallout">
              <a:avLst>
                <a:gd name="adj1" fmla="val -9074"/>
                <a:gd name="adj2" fmla="val 798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Lihat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Artikel</a:t>
              </a:r>
              <a:r>
                <a:rPr lang="en-ID" sz="1400" dirty="0" smtClean="0"/>
                <a:t> ..</a:t>
              </a:r>
              <a:endParaRPr lang="en-US" sz="1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063916" y="0"/>
            <a:ext cx="2479947" cy="2563697"/>
            <a:chOff x="9338623" y="1615068"/>
            <a:chExt cx="2479947" cy="2563697"/>
          </a:xfrm>
        </p:grpSpPr>
        <p:grpSp>
          <p:nvGrpSpPr>
            <p:cNvPr id="58" name="Group 57"/>
            <p:cNvGrpSpPr/>
            <p:nvPr/>
          </p:nvGrpSpPr>
          <p:grpSpPr>
            <a:xfrm rot="1816400">
              <a:off x="9338623" y="2584861"/>
              <a:ext cx="1717476" cy="1593904"/>
              <a:chOff x="2125362" y="2520778"/>
              <a:chExt cx="2430162" cy="2117124"/>
            </a:xfrm>
          </p:grpSpPr>
          <p:grpSp>
            <p:nvGrpSpPr>
              <p:cNvPr id="60" name="Group 59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62" name="5-Point Star 61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hlinkClick r:id="rId8" action="ppaction://hlinkfile"/>
                </p:cNvPr>
                <p:cNvSpPr/>
                <p:nvPr/>
              </p:nvSpPr>
              <p:spPr>
                <a:xfrm>
                  <a:off x="2655378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Smiley Face 60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loud Callout 58"/>
            <p:cNvSpPr/>
            <p:nvPr/>
          </p:nvSpPr>
          <p:spPr>
            <a:xfrm>
              <a:off x="10135836" y="1615068"/>
              <a:ext cx="1682734" cy="830614"/>
            </a:xfrm>
            <a:prstGeom prst="cloudCallout">
              <a:avLst>
                <a:gd name="adj1" fmla="val -22302"/>
                <a:gd name="adj2" fmla="val 793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 err="1" smtClean="0"/>
                <a:t>Tambah</a:t>
              </a:r>
              <a:r>
                <a:rPr lang="en-ID" sz="1400" dirty="0" smtClean="0"/>
                <a:t> </a:t>
              </a:r>
              <a:r>
                <a:rPr lang="en-ID" sz="1400" dirty="0" err="1" smtClean="0"/>
                <a:t>Komentar</a:t>
              </a:r>
              <a:r>
                <a:rPr lang="en-ID" sz="1400" dirty="0" smtClean="0"/>
                <a:t> 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5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84 0.03982 C 0.08112 0.04861 0.0776 0.34236 0.11185 0.40903 C 0.14648 0.4757 0.26029 0.44861 0.27422 0.43959 C 0.29635 0.42639 0.33854 0.28843 0.36133 0.27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69 L 0.06745 0.03935 C 0.08125 0.04838 0.09427 0.03866 0.12422 0.05324 C 0.1543 0.06759 0.23386 0.13495 0.24779 0.12593 C 0.27006 0.1125 0.36107 0.09259 0.38373 0.0798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93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125 L 0.07916 0.04282 C 0.09583 0.04977 0.12018 0.05393 0.14583 0.05393 C 0.17447 0.05393 0.19804 0.04977 0.21471 0.04282 C 0.24062 0.03264 0.51523 -0.46783 0.54179 -0.47732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-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319 -0.825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-4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-0.83681 C -0.34414 -0.82199 -0.3483 -0.44028 -0.32382 -0.42431 C -0.30859 -0.41366 -0.20846 -0.11667 -0.12825 -0.03449 C -0.04791 0.04745 0.14206 0.0794 0.15729 0.06852 L 0.23073 0.0206 " pathEditMode="relative" rAng="0" ptsTypes="AAAAA">
                                      <p:cBhvr>
                                        <p:cTn id="26" dur="20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4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94 -0.22291 C -0.35899 -0.2037 -0.14831 0.02292 -0.12409 0.04283 C -0.10912 0.05625 0.06289 0.05533 0.11302 0.05348 C 0.16354 0.05185 0.16185 0.0463 0.17721 0.0331 L 0.25 -0.02639 " pathEditMode="relative" rAng="0" ptsTypes="AAAAA">
                                      <p:cBhvr>
                                        <p:cTn id="30" dur="2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43 0.06481 C -0.31042 0.07361 -0.17709 -0.00417 -0.15795 0.00463 C -0.14597 0.01041 0.08346 0.02245 0.14192 0.02407 C 0.20039 0.02592 0.18047 0.02083 0.19231 0.01481 L 0.25 -0.01112 " pathEditMode="relative" rAng="0" ptsTypes="AAAAA">
                                      <p:cBhvr>
                                        <p:cTn id="34" dur="2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1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Entity relationship diagram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4654041" y="1525648"/>
            <a:ext cx="4507820" cy="3383267"/>
            <a:chOff x="2889759" y="1952368"/>
            <a:chExt cx="4507820" cy="3383267"/>
          </a:xfrm>
        </p:grpSpPr>
        <p:sp>
          <p:nvSpPr>
            <p:cNvPr id="4" name="Cloud Callout 3"/>
            <p:cNvSpPr/>
            <p:nvPr/>
          </p:nvSpPr>
          <p:spPr>
            <a:xfrm rot="21279699">
              <a:off x="2889759" y="4240003"/>
              <a:ext cx="2843773" cy="1095632"/>
            </a:xfrm>
            <a:prstGeom prst="cloudCallout">
              <a:avLst>
                <a:gd name="adj1" fmla="val 41087"/>
                <a:gd name="adj2" fmla="val -816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 smtClean="0"/>
                <a:t>ERD </a:t>
              </a:r>
              <a:r>
                <a:rPr lang="en-ID" dirty="0" err="1" smtClean="0"/>
                <a:t>hereee</a:t>
              </a:r>
              <a:r>
                <a:rPr lang="en-ID" dirty="0" smtClean="0"/>
                <a:t>~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 rot="9873711">
              <a:off x="4967417" y="1952368"/>
              <a:ext cx="2430162" cy="2117124"/>
              <a:chOff x="2125362" y="2520778"/>
              <a:chExt cx="2430162" cy="2117124"/>
            </a:xfrm>
          </p:grpSpPr>
          <p:grpSp>
            <p:nvGrpSpPr>
              <p:cNvPr id="11" name="Group 10"/>
              <p:cNvGrpSpPr/>
              <p:nvPr/>
            </p:nvGrpSpPr>
            <p:grpSpPr>
              <a:xfrm rot="21159420">
                <a:off x="2125362" y="2520778"/>
                <a:ext cx="2430162" cy="2117124"/>
                <a:chOff x="2125362" y="2520778"/>
                <a:chExt cx="2430162" cy="2117124"/>
              </a:xfrm>
            </p:grpSpPr>
            <p:sp>
              <p:nvSpPr>
                <p:cNvPr id="13" name="5-Point Star 12"/>
                <p:cNvSpPr/>
                <p:nvPr/>
              </p:nvSpPr>
              <p:spPr>
                <a:xfrm>
                  <a:off x="2125362" y="2520778"/>
                  <a:ext cx="2430162" cy="2117124"/>
                </a:xfrm>
                <a:prstGeom prst="star5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hlinkClick r:id="rId2" action="ppaction://hlinkfile"/>
                </p:cNvPr>
                <p:cNvSpPr/>
                <p:nvPr/>
              </p:nvSpPr>
              <p:spPr>
                <a:xfrm>
                  <a:off x="2655379" y="3041481"/>
                  <a:ext cx="1433383" cy="1334530"/>
                </a:xfrm>
                <a:prstGeom prst="ellips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Smiley Face 11"/>
              <p:cNvSpPr/>
              <p:nvPr/>
            </p:nvSpPr>
            <p:spPr>
              <a:xfrm rot="20895023">
                <a:off x="2712656" y="3055047"/>
                <a:ext cx="1355145" cy="132196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3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48148E-6 C 0.01003 -0.0081 0.04466 -0.01597 0.0573 -0.01597 C 0.13451 -0.01597 0.2142 0.10903 0.2142 0.23403 C 0.2142 0.1713 0.25404 0.10903 0.29128 0.10903 C 0.33126 0.10903 0.36849 0.17199 0.36849 0.23403 C 0.36849 0.20324 0.38829 0.1713 0.40834 0.1713 C 0.42813 0.1713 0.44818 0.20208 0.44818 0.23403 C 0.44818 0.21806 0.45821 0.20324 0.46797 0.20324 C 0.478 0.20324 0.48777 0.21921 0.48777 0.23403 C 0.48777 0.22593 0.49258 0.21806 0.49779 0.21806 C 0.5004 0.21806 0.50782 0.22616 0.50782 0.23403 C 0.50782 0.23009 0.51042 0.22593 0.51277 0.22593 C 0.51277 0.22685 0.51758 0.22986 0.51758 0.23403 C 0.51758 0.23195 0.51758 0.23009 0.52019 0.23009 C 0.52019 0.23102 0.52279 0.23218 0.52279 0.23403 C 0.52279 0.2331 0.52279 0.23195 0.52279 0.23102 C 0.5254 0.23102 0.5254 0.23195 0.5254 0.2331 C 0.528 0.2331 0.528 0.23218 0.528 0.23102 C 0.5306 0.23102 0.5306 0.23195 0.5306 0.2331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Query</a:t>
            </a:r>
            <a:endParaRPr lang="en-US" dirty="0"/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1606379" y="1680517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Daftar</a:t>
            </a:r>
            <a:endParaRPr lang="en-US" dirty="0"/>
          </a:p>
        </p:txBody>
      </p:sp>
      <p:sp>
        <p:nvSpPr>
          <p:cNvPr id="5" name="Right Arrow 4">
            <a:hlinkClick r:id="rId3" action="ppaction://hlinkfile"/>
          </p:cNvPr>
          <p:cNvSpPr/>
          <p:nvPr/>
        </p:nvSpPr>
        <p:spPr>
          <a:xfrm>
            <a:off x="3859426" y="2891481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Verifikasi</a:t>
            </a:r>
            <a:r>
              <a:rPr lang="en-ID" dirty="0" smtClean="0"/>
              <a:t> Email</a:t>
            </a:r>
            <a:endParaRPr lang="en-US" dirty="0"/>
          </a:p>
        </p:txBody>
      </p:sp>
      <p:sp>
        <p:nvSpPr>
          <p:cNvPr id="6" name="Right Arrow 5">
            <a:hlinkClick r:id="rId4" action="ppaction://hlinkfile"/>
          </p:cNvPr>
          <p:cNvSpPr/>
          <p:nvPr/>
        </p:nvSpPr>
        <p:spPr>
          <a:xfrm>
            <a:off x="6128951" y="4164226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Login</a:t>
            </a:r>
            <a:endParaRPr lang="en-US" dirty="0"/>
          </a:p>
        </p:txBody>
      </p:sp>
      <p:sp>
        <p:nvSpPr>
          <p:cNvPr id="7" name="Right Arrow 6">
            <a:hlinkClick r:id="rId5" action="ppaction://hlinkfile"/>
          </p:cNvPr>
          <p:cNvSpPr/>
          <p:nvPr/>
        </p:nvSpPr>
        <p:spPr>
          <a:xfrm>
            <a:off x="8382000" y="5321642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Query cont.</a:t>
            </a:r>
            <a:endParaRPr lang="en-US" dirty="0"/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3311611" y="2875003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Lihat</a:t>
            </a:r>
            <a:r>
              <a:rPr lang="en-ID" dirty="0" smtClean="0"/>
              <a:t> List </a:t>
            </a:r>
            <a:r>
              <a:rPr lang="en-ID" dirty="0" err="1" smtClean="0"/>
              <a:t>Artikel</a:t>
            </a:r>
            <a:endParaRPr lang="en-US" dirty="0"/>
          </a:p>
        </p:txBody>
      </p:sp>
      <p:sp>
        <p:nvSpPr>
          <p:cNvPr id="5" name="Right Arrow 4">
            <a:hlinkClick r:id="rId3" action="ppaction://hlinkfile"/>
          </p:cNvPr>
          <p:cNvSpPr/>
          <p:nvPr/>
        </p:nvSpPr>
        <p:spPr>
          <a:xfrm>
            <a:off x="5564658" y="4085967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Lihat</a:t>
            </a:r>
            <a:r>
              <a:rPr lang="en-ID" dirty="0" smtClean="0"/>
              <a:t> </a:t>
            </a:r>
            <a:r>
              <a:rPr lang="en-ID" dirty="0" err="1" smtClean="0"/>
              <a:t>Artikel</a:t>
            </a:r>
            <a:endParaRPr lang="en-US" dirty="0"/>
          </a:p>
        </p:txBody>
      </p:sp>
      <p:sp>
        <p:nvSpPr>
          <p:cNvPr id="6" name="Right Arrow 5">
            <a:hlinkClick r:id="rId4" action="ppaction://hlinkfile"/>
          </p:cNvPr>
          <p:cNvSpPr/>
          <p:nvPr/>
        </p:nvSpPr>
        <p:spPr>
          <a:xfrm>
            <a:off x="7834183" y="5358712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Tambah</a:t>
            </a:r>
            <a:r>
              <a:rPr lang="en-ID" dirty="0" smtClean="0"/>
              <a:t> </a:t>
            </a:r>
            <a:r>
              <a:rPr lang="en-ID" dirty="0" err="1" smtClean="0"/>
              <a:t>Komentar</a:t>
            </a:r>
            <a:endParaRPr lang="en-US" dirty="0"/>
          </a:p>
        </p:txBody>
      </p:sp>
      <p:sp>
        <p:nvSpPr>
          <p:cNvPr id="7" name="Right Arrow 6">
            <a:hlinkClick r:id="rId5" action="ppaction://hlinkfile"/>
          </p:cNvPr>
          <p:cNvSpPr/>
          <p:nvPr/>
        </p:nvSpPr>
        <p:spPr>
          <a:xfrm>
            <a:off x="1042086" y="1664039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Beranda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Query cont.</a:t>
            </a:r>
            <a:endParaRPr lang="en-US" dirty="0"/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3311611" y="2875003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Tambah</a:t>
            </a:r>
            <a:r>
              <a:rPr lang="en-ID" dirty="0" smtClean="0"/>
              <a:t> </a:t>
            </a:r>
            <a:r>
              <a:rPr lang="en-ID" dirty="0" err="1" smtClean="0"/>
              <a:t>Kategori</a:t>
            </a:r>
            <a:endParaRPr lang="en-US" dirty="0"/>
          </a:p>
        </p:txBody>
      </p:sp>
      <p:sp>
        <p:nvSpPr>
          <p:cNvPr id="5" name="Right Arrow 4">
            <a:hlinkClick r:id="rId3" action="ppaction://hlinkfile"/>
          </p:cNvPr>
          <p:cNvSpPr/>
          <p:nvPr/>
        </p:nvSpPr>
        <p:spPr>
          <a:xfrm>
            <a:off x="5564658" y="4085967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Edit </a:t>
            </a:r>
            <a:r>
              <a:rPr lang="en-ID" dirty="0" err="1" smtClean="0"/>
              <a:t>Kategori</a:t>
            </a:r>
            <a:endParaRPr lang="en-US" dirty="0"/>
          </a:p>
        </p:txBody>
      </p:sp>
      <p:sp>
        <p:nvSpPr>
          <p:cNvPr id="6" name="Right Arrow 5">
            <a:hlinkClick r:id="rId4" action="ppaction://hlinkfile"/>
          </p:cNvPr>
          <p:cNvSpPr/>
          <p:nvPr/>
        </p:nvSpPr>
        <p:spPr>
          <a:xfrm>
            <a:off x="7834183" y="5358712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Hapus</a:t>
            </a:r>
            <a:r>
              <a:rPr lang="en-ID" dirty="0" smtClean="0"/>
              <a:t> </a:t>
            </a:r>
            <a:r>
              <a:rPr lang="en-ID" dirty="0" err="1" smtClean="0"/>
              <a:t>Kategori</a:t>
            </a:r>
            <a:endParaRPr lang="en-US" dirty="0"/>
          </a:p>
        </p:txBody>
      </p:sp>
      <p:sp>
        <p:nvSpPr>
          <p:cNvPr id="7" name="Right Arrow 6">
            <a:hlinkClick r:id="rId5" action="ppaction://hlinkfile"/>
          </p:cNvPr>
          <p:cNvSpPr/>
          <p:nvPr/>
        </p:nvSpPr>
        <p:spPr>
          <a:xfrm>
            <a:off x="1042086" y="1664039"/>
            <a:ext cx="2759676" cy="102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Lihat</a:t>
            </a:r>
            <a:r>
              <a:rPr lang="en-ID" dirty="0" smtClean="0"/>
              <a:t> List </a:t>
            </a:r>
            <a:r>
              <a:rPr lang="en-ID" dirty="0" err="1" smtClean="0"/>
              <a:t>Kategori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2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Query cont.</a:t>
            </a:r>
            <a:endParaRPr lang="en-US" dirty="0"/>
          </a:p>
        </p:txBody>
      </p:sp>
      <p:sp>
        <p:nvSpPr>
          <p:cNvPr id="4" name="Right Arrow 3">
            <a:hlinkClick r:id="rId2" action="ppaction://hlinkfile"/>
          </p:cNvPr>
          <p:cNvSpPr/>
          <p:nvPr/>
        </p:nvSpPr>
        <p:spPr>
          <a:xfrm>
            <a:off x="2765854" y="2442523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Review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  <p:sp>
        <p:nvSpPr>
          <p:cNvPr id="5" name="Right Arrow 4">
            <a:hlinkClick r:id="rId3" action="ppaction://hlinkfile"/>
          </p:cNvPr>
          <p:cNvSpPr/>
          <p:nvPr/>
        </p:nvSpPr>
        <p:spPr>
          <a:xfrm>
            <a:off x="3762868" y="3163329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Edit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  <p:sp>
        <p:nvSpPr>
          <p:cNvPr id="6" name="Right Arrow 5">
            <a:hlinkClick r:id="rId4" action="ppaction://hlinkfile"/>
          </p:cNvPr>
          <p:cNvSpPr/>
          <p:nvPr/>
        </p:nvSpPr>
        <p:spPr>
          <a:xfrm>
            <a:off x="4759882" y="3929444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 smtClean="0"/>
              <a:t>Tambah</a:t>
            </a:r>
            <a:r>
              <a:rPr lang="en-ID" sz="1600" dirty="0" smtClean="0"/>
              <a:t> </a:t>
            </a:r>
            <a:r>
              <a:rPr lang="en-ID" sz="1600" dirty="0" err="1" smtClean="0"/>
              <a:t>Kategori</a:t>
            </a:r>
            <a:r>
              <a:rPr lang="en-ID" sz="1600" dirty="0" smtClean="0"/>
              <a:t>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  <p:sp>
        <p:nvSpPr>
          <p:cNvPr id="7" name="Right Arrow 6">
            <a:hlinkClick r:id="rId5" action="ppaction://hlinkfile"/>
          </p:cNvPr>
          <p:cNvSpPr/>
          <p:nvPr/>
        </p:nvSpPr>
        <p:spPr>
          <a:xfrm>
            <a:off x="1791258" y="1631099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 smtClean="0"/>
              <a:t>Tambah</a:t>
            </a:r>
            <a:r>
              <a:rPr lang="en-ID" sz="1600" dirty="0" smtClean="0"/>
              <a:t>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  <p:sp>
        <p:nvSpPr>
          <p:cNvPr id="8" name="Right Arrow 7">
            <a:hlinkClick r:id="rId6" action="ppaction://hlinkfile"/>
          </p:cNvPr>
          <p:cNvSpPr/>
          <p:nvPr/>
        </p:nvSpPr>
        <p:spPr>
          <a:xfrm>
            <a:off x="5533531" y="4695559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 smtClean="0"/>
              <a:t>Hapus</a:t>
            </a:r>
            <a:r>
              <a:rPr lang="en-ID" sz="1600" dirty="0" smtClean="0"/>
              <a:t> </a:t>
            </a:r>
            <a:r>
              <a:rPr lang="en-ID" sz="1600" dirty="0" err="1" smtClean="0"/>
              <a:t>Kategori</a:t>
            </a:r>
            <a:r>
              <a:rPr lang="en-ID" sz="1600" dirty="0" smtClean="0"/>
              <a:t>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  <p:sp>
        <p:nvSpPr>
          <p:cNvPr id="9" name="Right Arrow 8">
            <a:hlinkClick r:id="rId7" action="ppaction://hlinkfile"/>
          </p:cNvPr>
          <p:cNvSpPr/>
          <p:nvPr/>
        </p:nvSpPr>
        <p:spPr>
          <a:xfrm>
            <a:off x="6359613" y="5527577"/>
            <a:ext cx="2524898" cy="766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 smtClean="0"/>
              <a:t>Hapus</a:t>
            </a:r>
            <a:r>
              <a:rPr lang="en-ID" sz="1600" dirty="0" smtClean="0"/>
              <a:t> </a:t>
            </a:r>
            <a:r>
              <a:rPr lang="en-ID" sz="1600" dirty="0" err="1" smtClean="0"/>
              <a:t>Artikel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Mockup</a:t>
            </a:r>
            <a:r>
              <a:rPr lang="en-ID" dirty="0" smtClean="0"/>
              <a:t> </a:t>
            </a:r>
            <a:r>
              <a:rPr lang="en-ID" dirty="0" err="1" smtClean="0"/>
              <a:t>beranda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28117"/>
            <a:ext cx="5668106" cy="5038317"/>
          </a:xfrm>
        </p:spPr>
      </p:pic>
    </p:spTree>
    <p:extLst>
      <p:ext uri="{BB962C8B-B14F-4D97-AF65-F5344CB8AC3E}">
        <p14:creationId xmlns:p14="http://schemas.microsoft.com/office/powerpoint/2010/main" val="13272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138</TotalTime>
  <Words>99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News portal</vt:lpstr>
      <vt:lpstr>Use case diagram</vt:lpstr>
      <vt:lpstr>Activity Diagrams</vt:lpstr>
      <vt:lpstr>Entity relationship diagram</vt:lpstr>
      <vt:lpstr>Query</vt:lpstr>
      <vt:lpstr>Query cont.</vt:lpstr>
      <vt:lpstr>Query cont.</vt:lpstr>
      <vt:lpstr>Query cont.</vt:lpstr>
      <vt:lpstr>Mockup beranda</vt:lpstr>
      <vt:lpstr>Mockup baca artikel</vt:lpstr>
      <vt:lpstr>Mockup daftar</vt:lpstr>
      <vt:lpstr>Mockup login</vt:lpstr>
      <vt:lpstr>Demo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portal</dc:title>
  <dc:creator>Robert Jif</dc:creator>
  <cp:lastModifiedBy>Robert Jif</cp:lastModifiedBy>
  <cp:revision>16</cp:revision>
  <dcterms:created xsi:type="dcterms:W3CDTF">2018-10-23T01:42:56Z</dcterms:created>
  <dcterms:modified xsi:type="dcterms:W3CDTF">2018-10-23T04:00:58Z</dcterms:modified>
</cp:coreProperties>
</file>