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3DA97A-2DA6-9513-0261-83A7E742E410}" v="2750" dt="2023-03-19T09:46:47.484"/>
    <p1510:client id="{DA8AA427-45E8-4DBC-A8B2-BFC5C6378F3C}" v="3533" dt="2023-03-18T22:47:2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66786-93CD-48A2-8842-7447B449E58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73E8B3-C487-45D5-8429-1E7AF081F53C}">
      <dgm:prSet/>
      <dgm:spPr/>
      <dgm:t>
        <a:bodyPr/>
        <a:lstStyle/>
        <a:p>
          <a:r>
            <a:rPr lang="en-US"/>
            <a:t>Concluzii:</a:t>
          </a:r>
        </a:p>
      </dgm:t>
    </dgm:pt>
    <dgm:pt modelId="{19294CED-DFBC-4912-B347-942B1A989ACC}" type="parTrans" cxnId="{EF9072D2-5D61-4CA1-84EF-5FAEB5D5F5BA}">
      <dgm:prSet/>
      <dgm:spPr/>
      <dgm:t>
        <a:bodyPr/>
        <a:lstStyle/>
        <a:p>
          <a:endParaRPr lang="en-US"/>
        </a:p>
      </dgm:t>
    </dgm:pt>
    <dgm:pt modelId="{31A4BAC0-FF0B-4E0F-96DA-DBEE1D468B2C}" type="sibTrans" cxnId="{EF9072D2-5D61-4CA1-84EF-5FAEB5D5F5BA}">
      <dgm:prSet/>
      <dgm:spPr/>
      <dgm:t>
        <a:bodyPr/>
        <a:lstStyle/>
        <a:p>
          <a:endParaRPr lang="en-US"/>
        </a:p>
      </dgm:t>
    </dgm:pt>
    <dgm:pt modelId="{9757DEC6-A6E7-4E28-B560-8419682B2781}">
      <dgm:prSet/>
      <dgm:spPr/>
      <dgm:t>
        <a:bodyPr/>
        <a:lstStyle/>
        <a:p>
          <a:r>
            <a:rPr lang="en-US"/>
            <a:t>Pentru numere mari si multe... Merge(!!), Radix(!), Shell(!)</a:t>
          </a:r>
        </a:p>
      </dgm:t>
    </dgm:pt>
    <dgm:pt modelId="{A7F1F478-3B96-493C-BD5F-7ECABE7EC812}" type="parTrans" cxnId="{AC806A9A-8288-4A03-AC2D-8DB923574595}">
      <dgm:prSet/>
      <dgm:spPr/>
      <dgm:t>
        <a:bodyPr/>
        <a:lstStyle/>
        <a:p>
          <a:endParaRPr lang="en-US"/>
        </a:p>
      </dgm:t>
    </dgm:pt>
    <dgm:pt modelId="{CCFB7EDC-D28F-440F-9EC2-F356D453059F}" type="sibTrans" cxnId="{AC806A9A-8288-4A03-AC2D-8DB923574595}">
      <dgm:prSet/>
      <dgm:spPr/>
      <dgm:t>
        <a:bodyPr/>
        <a:lstStyle/>
        <a:p>
          <a:endParaRPr lang="en-US"/>
        </a:p>
      </dgm:t>
    </dgm:pt>
    <dgm:pt modelId="{2EEB6980-4304-4238-8B99-D2B1622C85C2}">
      <dgm:prSet/>
      <dgm:spPr/>
      <dgm:t>
        <a:bodyPr/>
        <a:lstStyle/>
        <a:p>
          <a:r>
            <a:rPr lang="en-US"/>
            <a:t>Pentru numere mici: Count !!!!</a:t>
          </a:r>
        </a:p>
      </dgm:t>
    </dgm:pt>
    <dgm:pt modelId="{20E733D9-9829-4AA4-9B85-788EE5FE8A35}" type="parTrans" cxnId="{71E7189B-FD1A-46E4-9C3D-AB59D1EC150B}">
      <dgm:prSet/>
      <dgm:spPr/>
      <dgm:t>
        <a:bodyPr/>
        <a:lstStyle/>
        <a:p>
          <a:endParaRPr lang="en-US"/>
        </a:p>
      </dgm:t>
    </dgm:pt>
    <dgm:pt modelId="{0ABF64EC-65D7-421D-818E-0C04B016E3BE}" type="sibTrans" cxnId="{71E7189B-FD1A-46E4-9C3D-AB59D1EC150B}">
      <dgm:prSet/>
      <dgm:spPr/>
      <dgm:t>
        <a:bodyPr/>
        <a:lstStyle/>
        <a:p>
          <a:endParaRPr lang="en-US"/>
        </a:p>
      </dgm:t>
    </dgm:pt>
    <dgm:pt modelId="{C2BC8CA6-E2F1-4615-8361-2037FE11581E}">
      <dgm:prSet/>
      <dgm:spPr/>
      <dgm:t>
        <a:bodyPr/>
        <a:lstStyle/>
        <a:p>
          <a:r>
            <a:rPr lang="en-US"/>
            <a:t>Insertion – Pentru numere deja sortate ???</a:t>
          </a:r>
        </a:p>
      </dgm:t>
    </dgm:pt>
    <dgm:pt modelId="{F1E8C20D-E3AE-4DE0-98B5-E401BC8CBF1D}" type="parTrans" cxnId="{8BB2D09E-A6F6-4698-A33A-7720B973A66E}">
      <dgm:prSet/>
      <dgm:spPr/>
      <dgm:t>
        <a:bodyPr/>
        <a:lstStyle/>
        <a:p>
          <a:endParaRPr lang="en-US"/>
        </a:p>
      </dgm:t>
    </dgm:pt>
    <dgm:pt modelId="{8CC40480-5583-422C-B89B-3B616C24A067}" type="sibTrans" cxnId="{8BB2D09E-A6F6-4698-A33A-7720B973A66E}">
      <dgm:prSet/>
      <dgm:spPr/>
      <dgm:t>
        <a:bodyPr/>
        <a:lstStyle/>
        <a:p>
          <a:endParaRPr lang="en-US"/>
        </a:p>
      </dgm:t>
    </dgm:pt>
    <dgm:pt modelId="{7570262E-6103-49E9-9654-D7704229611E}" type="pres">
      <dgm:prSet presAssocID="{E9866786-93CD-48A2-8842-7447B449E58A}" presName="Name0" presStyleCnt="0">
        <dgm:presLayoutVars>
          <dgm:dir/>
          <dgm:animLvl val="lvl"/>
          <dgm:resizeHandles val="exact"/>
        </dgm:presLayoutVars>
      </dgm:prSet>
      <dgm:spPr/>
    </dgm:pt>
    <dgm:pt modelId="{A69C2CD5-379C-45BC-909C-CE4CEF232CE9}" type="pres">
      <dgm:prSet presAssocID="{FB73E8B3-C487-45D5-8429-1E7AF081F53C}" presName="composite" presStyleCnt="0"/>
      <dgm:spPr/>
    </dgm:pt>
    <dgm:pt modelId="{1408BBEF-F59F-4C74-8C86-B3D2F1243351}" type="pres">
      <dgm:prSet presAssocID="{FB73E8B3-C487-45D5-8429-1E7AF081F53C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F5F9BD6E-1B4E-47F0-884E-BF49BEBAE9A4}" type="pres">
      <dgm:prSet presAssocID="{FB73E8B3-C487-45D5-8429-1E7AF081F53C}" presName="desTx" presStyleLbl="revTx" presStyleIdx="0" presStyleCnt="1">
        <dgm:presLayoutVars>
          <dgm:bulletEnabled val="1"/>
        </dgm:presLayoutVars>
      </dgm:prSet>
      <dgm:spPr/>
    </dgm:pt>
  </dgm:ptLst>
  <dgm:cxnLst>
    <dgm:cxn modelId="{38A50781-E82A-4320-92B9-CBBD20F2F7BA}" type="presOf" srcId="{FB73E8B3-C487-45D5-8429-1E7AF081F53C}" destId="{1408BBEF-F59F-4C74-8C86-B3D2F1243351}" srcOrd="0" destOrd="0" presId="urn:microsoft.com/office/officeart/2005/8/layout/chevron1"/>
    <dgm:cxn modelId="{75437987-73F1-4F68-86FE-A3DF47DC3DDC}" type="presOf" srcId="{9757DEC6-A6E7-4E28-B560-8419682B2781}" destId="{F5F9BD6E-1B4E-47F0-884E-BF49BEBAE9A4}" srcOrd="0" destOrd="0" presId="urn:microsoft.com/office/officeart/2005/8/layout/chevron1"/>
    <dgm:cxn modelId="{AC806A9A-8288-4A03-AC2D-8DB923574595}" srcId="{FB73E8B3-C487-45D5-8429-1E7AF081F53C}" destId="{9757DEC6-A6E7-4E28-B560-8419682B2781}" srcOrd="0" destOrd="0" parTransId="{A7F1F478-3B96-493C-BD5F-7ECABE7EC812}" sibTransId="{CCFB7EDC-D28F-440F-9EC2-F356D453059F}"/>
    <dgm:cxn modelId="{71E7189B-FD1A-46E4-9C3D-AB59D1EC150B}" srcId="{FB73E8B3-C487-45D5-8429-1E7AF081F53C}" destId="{2EEB6980-4304-4238-8B99-D2B1622C85C2}" srcOrd="1" destOrd="0" parTransId="{20E733D9-9829-4AA4-9B85-788EE5FE8A35}" sibTransId="{0ABF64EC-65D7-421D-818E-0C04B016E3BE}"/>
    <dgm:cxn modelId="{8BB2D09E-A6F6-4698-A33A-7720B973A66E}" srcId="{FB73E8B3-C487-45D5-8429-1E7AF081F53C}" destId="{C2BC8CA6-E2F1-4615-8361-2037FE11581E}" srcOrd="2" destOrd="0" parTransId="{F1E8C20D-E3AE-4DE0-98B5-E401BC8CBF1D}" sibTransId="{8CC40480-5583-422C-B89B-3B616C24A067}"/>
    <dgm:cxn modelId="{7F91B8C5-7B64-4B9C-9521-C56C1E072EF4}" type="presOf" srcId="{C2BC8CA6-E2F1-4615-8361-2037FE11581E}" destId="{F5F9BD6E-1B4E-47F0-884E-BF49BEBAE9A4}" srcOrd="0" destOrd="2" presId="urn:microsoft.com/office/officeart/2005/8/layout/chevron1"/>
    <dgm:cxn modelId="{471EEFCC-3CE3-4DE7-9CAB-02303DC61E09}" type="presOf" srcId="{E9866786-93CD-48A2-8842-7447B449E58A}" destId="{7570262E-6103-49E9-9654-D7704229611E}" srcOrd="0" destOrd="0" presId="urn:microsoft.com/office/officeart/2005/8/layout/chevron1"/>
    <dgm:cxn modelId="{EF9072D2-5D61-4CA1-84EF-5FAEB5D5F5BA}" srcId="{E9866786-93CD-48A2-8842-7447B449E58A}" destId="{FB73E8B3-C487-45D5-8429-1E7AF081F53C}" srcOrd="0" destOrd="0" parTransId="{19294CED-DFBC-4912-B347-942B1A989ACC}" sibTransId="{31A4BAC0-FF0B-4E0F-96DA-DBEE1D468B2C}"/>
    <dgm:cxn modelId="{1133BAE5-DC1F-4A2D-BF2A-2C3EAFAA51CC}" type="presOf" srcId="{2EEB6980-4304-4238-8B99-D2B1622C85C2}" destId="{F5F9BD6E-1B4E-47F0-884E-BF49BEBAE9A4}" srcOrd="0" destOrd="1" presId="urn:microsoft.com/office/officeart/2005/8/layout/chevron1"/>
    <dgm:cxn modelId="{5054B49A-B980-4743-B2E7-E98EEED2D19B}" type="presParOf" srcId="{7570262E-6103-49E9-9654-D7704229611E}" destId="{A69C2CD5-379C-45BC-909C-CE4CEF232CE9}" srcOrd="0" destOrd="0" presId="urn:microsoft.com/office/officeart/2005/8/layout/chevron1"/>
    <dgm:cxn modelId="{C5E3B423-064A-4284-8C8E-0630C05C6B28}" type="presParOf" srcId="{A69C2CD5-379C-45BC-909C-CE4CEF232CE9}" destId="{1408BBEF-F59F-4C74-8C86-B3D2F1243351}" srcOrd="0" destOrd="0" presId="urn:microsoft.com/office/officeart/2005/8/layout/chevron1"/>
    <dgm:cxn modelId="{4298918E-AA35-44D6-935E-C5F9CCBA41A2}" type="presParOf" srcId="{A69C2CD5-379C-45BC-909C-CE4CEF232CE9}" destId="{F5F9BD6E-1B4E-47F0-884E-BF49BEBAE9A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8BBEF-F59F-4C74-8C86-B3D2F1243351}">
      <dsp:nvSpPr>
        <dsp:cNvPr id="0" name=""/>
        <dsp:cNvSpPr/>
      </dsp:nvSpPr>
      <dsp:spPr>
        <a:xfrm>
          <a:off x="0" y="10044"/>
          <a:ext cx="10515600" cy="1890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Concluzii:</a:t>
          </a:r>
        </a:p>
      </dsp:txBody>
      <dsp:txXfrm>
        <a:off x="945000" y="10044"/>
        <a:ext cx="8625600" cy="1890000"/>
      </dsp:txXfrm>
    </dsp:sp>
    <dsp:sp modelId="{F5F9BD6E-1B4E-47F0-884E-BF49BEBAE9A4}">
      <dsp:nvSpPr>
        <dsp:cNvPr id="0" name=""/>
        <dsp:cNvSpPr/>
      </dsp:nvSpPr>
      <dsp:spPr>
        <a:xfrm>
          <a:off x="0" y="2136294"/>
          <a:ext cx="8412480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Pentru numere mari si multe... Merge(!!), Radix(!), Shell(!)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Pentru numere mici: Count !!!!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Insertion – Pentru numere deja sortate ???</a:t>
          </a:r>
        </a:p>
      </dsp:txBody>
      <dsp:txXfrm>
        <a:off x="0" y="2136294"/>
        <a:ext cx="8412480" cy="220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3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159934"/>
            <a:ext cx="6418471" cy="3028072"/>
          </a:xfrm>
        </p:spPr>
        <p:txBody>
          <a:bodyPr>
            <a:normAutofit/>
          </a:bodyPr>
          <a:lstStyle/>
          <a:p>
            <a:r>
              <a:rPr lang="en-US" err="1">
                <a:latin typeface="Neue Haas Grotesk Text Pro"/>
                <a:ea typeface="Source Sans Pro SemiBold"/>
                <a:cs typeface="Calibri Light"/>
              </a:rPr>
              <a:t>Algoritmi</a:t>
            </a:r>
            <a:r>
              <a:rPr lang="en-US">
                <a:latin typeface="Neue Haas Grotesk Text Pro"/>
                <a:ea typeface="Source Sans Pro SemiBold"/>
                <a:cs typeface="Calibri Light"/>
              </a:rPr>
              <a:t> de </a:t>
            </a:r>
            <a:r>
              <a:rPr lang="en-US" err="1">
                <a:latin typeface="Neue Haas Grotesk Text Pro"/>
                <a:ea typeface="Source Sans Pro SemiBold"/>
                <a:cs typeface="Calibri Light"/>
              </a:rPr>
              <a:t>sortare</a:t>
            </a:r>
            <a:endParaRPr lang="en-US">
              <a:latin typeface="Neue Haas Grotesk Text Pro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56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Bunescu Robert, </a:t>
            </a:r>
            <a:r>
              <a:rPr lang="en-US" dirty="0" err="1">
                <a:cs typeface="Calibri"/>
              </a:rPr>
              <a:t>grUPA</a:t>
            </a:r>
            <a:r>
              <a:rPr lang="en-US" dirty="0">
                <a:cs typeface="Calibri"/>
              </a:rPr>
              <a:t> 134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3BFCAC2-B931-0604-6A64-DBDC3427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84" y="173614"/>
            <a:ext cx="6797430" cy="388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DD4116-ECAE-2927-B14B-9EA12C5188A0}"/>
              </a:ext>
            </a:extLst>
          </p:cNvPr>
          <p:cNvSpPr txBox="1"/>
          <p:nvPr/>
        </p:nvSpPr>
        <p:spPr>
          <a:xfrm>
            <a:off x="722923" y="771768"/>
            <a:ext cx="428869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Testul</a:t>
            </a:r>
            <a:r>
              <a:rPr lang="en-US" sz="2400" dirty="0">
                <a:ea typeface="Source Sans Pro"/>
              </a:rPr>
              <a:t> 5:</a:t>
            </a:r>
          </a:p>
          <a:p>
            <a:r>
              <a:rPr lang="en-US" sz="2400" dirty="0">
                <a:ea typeface="+mn-lt"/>
                <a:cs typeface="+mn-lt"/>
              </a:rPr>
              <a:t>N = 100.000 </a:t>
            </a:r>
          </a:p>
          <a:p>
            <a:r>
              <a:rPr lang="en-US" sz="2400" dirty="0">
                <a:ea typeface="+mn-lt"/>
                <a:cs typeface="+mn-lt"/>
              </a:rPr>
              <a:t>Max = 4.3*10^8</a:t>
            </a:r>
          </a:p>
          <a:p>
            <a:r>
              <a:rPr lang="en-US" sz="2400" err="1">
                <a:ea typeface="Source Sans Pro"/>
              </a:rPr>
              <a:t>Particularitati</a:t>
            </a:r>
            <a:r>
              <a:rPr lang="en-US" sz="2400" dirty="0">
                <a:ea typeface="Source Sans Pro"/>
              </a:rPr>
              <a:t>: </a:t>
            </a:r>
            <a:r>
              <a:rPr lang="en-US" sz="2400" err="1">
                <a:ea typeface="Source Sans Pro"/>
              </a:rPr>
              <a:t>Numerele</a:t>
            </a:r>
            <a:r>
              <a:rPr lang="en-US" sz="2400" dirty="0">
                <a:ea typeface="Source Sans Pro"/>
              </a:rPr>
              <a:t> sunt </a:t>
            </a:r>
            <a:r>
              <a:rPr lang="en-US" sz="2400" err="1">
                <a:ea typeface="Source Sans Pro"/>
              </a:rPr>
              <a:t>sortate</a:t>
            </a:r>
            <a:r>
              <a:rPr lang="en-US" sz="2400" dirty="0">
                <a:ea typeface="Source Sans Pro"/>
              </a:rPr>
              <a:t> </a:t>
            </a:r>
            <a:r>
              <a:rPr lang="en-US" sz="2400" err="1">
                <a:ea typeface="Source Sans Pro"/>
              </a:rPr>
              <a:t>descrescator</a:t>
            </a:r>
            <a:endParaRPr lang="en-US" sz="2400">
              <a:ea typeface="Source Sans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FA342-EC89-EED3-3C6B-ADDFDC11ECB5}"/>
              </a:ext>
            </a:extLst>
          </p:cNvPr>
          <p:cNvSpPr txBox="1"/>
          <p:nvPr/>
        </p:nvSpPr>
        <p:spPr>
          <a:xfrm>
            <a:off x="722922" y="4777154"/>
            <a:ext cx="104237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Pare ca shell-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inverseaza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cel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rapid </a:t>
            </a:r>
            <a:r>
              <a:rPr lang="en-US" dirty="0" err="1">
                <a:ea typeface="Source Sans Pro"/>
              </a:rPr>
              <a:t>sirul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primit</a:t>
            </a:r>
            <a:r>
              <a:rPr lang="en-US" dirty="0">
                <a:ea typeface="Source Sans Pro"/>
              </a:rPr>
              <a:t> ca input, </a:t>
            </a:r>
            <a:r>
              <a:rPr lang="en-US" dirty="0" err="1">
                <a:ea typeface="Source Sans Pro"/>
              </a:rPr>
              <a:t>batand</a:t>
            </a:r>
            <a:r>
              <a:rPr lang="en-US" dirty="0">
                <a:ea typeface="Source Sans Pro"/>
              </a:rPr>
              <a:t> Intro-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. Insertion-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isi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arata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ineficienta</a:t>
            </a:r>
            <a:r>
              <a:rPr lang="en-US" dirty="0">
                <a:ea typeface="Source Sans Pro"/>
              </a:rPr>
              <a:t>... </a:t>
            </a:r>
            <a:r>
              <a:rPr lang="en-US" dirty="0" err="1">
                <a:ea typeface="Source Sans Pro"/>
              </a:rPr>
              <a:t>fiind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lent de minim 1000 de </a:t>
            </a:r>
            <a:r>
              <a:rPr lang="en-US" dirty="0" err="1">
                <a:ea typeface="Source Sans Pro"/>
              </a:rPr>
              <a:t>ori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decat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ceilalti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algoritmi</a:t>
            </a:r>
            <a:r>
              <a:rPr lang="en-US" dirty="0"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44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9D97E9B-3C75-EBF4-510E-07E14626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93" y="144306"/>
            <a:ext cx="7158892" cy="4088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649DD6-BEF2-F774-BF85-DC1E067CE4D1}"/>
              </a:ext>
            </a:extLst>
          </p:cNvPr>
          <p:cNvSpPr txBox="1"/>
          <p:nvPr/>
        </p:nvSpPr>
        <p:spPr>
          <a:xfrm>
            <a:off x="683845" y="771769"/>
            <a:ext cx="40249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Testul</a:t>
            </a:r>
            <a:r>
              <a:rPr lang="en-US" sz="2400" dirty="0">
                <a:ea typeface="Source Sans Pro"/>
              </a:rPr>
              <a:t> 6:</a:t>
            </a:r>
          </a:p>
          <a:p>
            <a:r>
              <a:rPr lang="en-US" sz="2400" dirty="0">
                <a:ea typeface="+mn-lt"/>
                <a:cs typeface="+mn-lt"/>
              </a:rPr>
              <a:t>N = 5*10^5 </a:t>
            </a:r>
          </a:p>
          <a:p>
            <a:r>
              <a:rPr lang="en-US" sz="2400" dirty="0">
                <a:ea typeface="+mn-lt"/>
                <a:cs typeface="+mn-lt"/>
              </a:rPr>
              <a:t>Max = 10^10</a:t>
            </a:r>
          </a:p>
          <a:p>
            <a:r>
              <a:rPr lang="en-US" sz="2400" dirty="0" err="1">
                <a:ea typeface="Source Sans Pro"/>
              </a:rPr>
              <a:t>Particularitati</a:t>
            </a:r>
            <a:r>
              <a:rPr lang="en-US" sz="2400" dirty="0">
                <a:ea typeface="Source Sans Pro"/>
              </a:rPr>
              <a:t>: </a:t>
            </a:r>
            <a:r>
              <a:rPr lang="en-US" sz="2400" dirty="0" err="1">
                <a:ea typeface="Source Sans Pro"/>
              </a:rPr>
              <a:t>Toate</a:t>
            </a:r>
            <a:r>
              <a:rPr lang="en-US" sz="2400" dirty="0">
                <a:ea typeface="Source Sans Pro"/>
              </a:rPr>
              <a:t> </a:t>
            </a:r>
            <a:r>
              <a:rPr lang="en-US" sz="2400" dirty="0" err="1">
                <a:ea typeface="Source Sans Pro"/>
              </a:rPr>
              <a:t>numerele</a:t>
            </a:r>
            <a:r>
              <a:rPr lang="en-US" sz="2400" dirty="0">
                <a:ea typeface="Source Sans Pro"/>
              </a:rPr>
              <a:t> sunt </a:t>
            </a:r>
            <a:r>
              <a:rPr lang="en-US" sz="2400" dirty="0" err="1">
                <a:ea typeface="Source Sans Pro"/>
              </a:rPr>
              <a:t>apropiate</a:t>
            </a:r>
            <a:r>
              <a:rPr lang="en-US" sz="2400" dirty="0">
                <a:ea typeface="Source Sans Pro"/>
              </a:rPr>
              <a:t> de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F8676-C991-282F-D665-19DA0F960837}"/>
              </a:ext>
            </a:extLst>
          </p:cNvPr>
          <p:cNvSpPr txBox="1"/>
          <p:nvPr/>
        </p:nvSpPr>
        <p:spPr>
          <a:xfrm>
            <a:off x="820615" y="5011615"/>
            <a:ext cx="107461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Source Sans Pro"/>
              </a:rPr>
              <a:t>Toate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implementarile</a:t>
            </a:r>
            <a:r>
              <a:rPr lang="en-US" dirty="0">
                <a:ea typeface="Source Sans Pro"/>
              </a:rPr>
              <a:t> O(</a:t>
            </a:r>
            <a:r>
              <a:rPr lang="en-US" dirty="0" err="1">
                <a:ea typeface="Source Sans Pro"/>
              </a:rPr>
              <a:t>nlogn</a:t>
            </a:r>
            <a:r>
              <a:rPr lang="en-US" dirty="0">
                <a:ea typeface="Source Sans Pro"/>
              </a:rPr>
              <a:t>) au </a:t>
            </a:r>
            <a:r>
              <a:rPr lang="en-US" dirty="0" err="1">
                <a:ea typeface="Source Sans Pro"/>
              </a:rPr>
              <a:t>avut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timpi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buni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decat</a:t>
            </a:r>
            <a:r>
              <a:rPr lang="en-US" dirty="0">
                <a:ea typeface="Source Sans Pro"/>
              </a:rPr>
              <a:t> Intro-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totusi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diferentele</a:t>
            </a:r>
            <a:r>
              <a:rPr lang="en-US" dirty="0">
                <a:ea typeface="Source Sans Pro"/>
              </a:rPr>
              <a:t> nu sunt </a:t>
            </a:r>
            <a:r>
              <a:rPr lang="en-US" dirty="0" err="1">
                <a:ea typeface="Source Sans Pro"/>
              </a:rPr>
              <a:t>prea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mari</a:t>
            </a:r>
            <a:r>
              <a:rPr lang="en-US" dirty="0">
                <a:ea typeface="Source Sans Pro"/>
              </a:rPr>
              <a:t>. Again Insertion...</a:t>
            </a:r>
          </a:p>
        </p:txBody>
      </p:sp>
      <p:pic>
        <p:nvPicPr>
          <p:cNvPr id="5" name="Graphic 5" descr="Confused face outline with solid fill">
            <a:extLst>
              <a:ext uri="{FF2B5EF4-FFF2-40B4-BE49-F238E27FC236}">
                <a16:creationId xmlns:a16="http://schemas.microsoft.com/office/drawing/2014/main" id="{ECF8B075-4BAD-3527-C3B4-2D2002014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2415" y="5306646"/>
            <a:ext cx="416170" cy="4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5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E806BD0-C17A-5AD6-A9F3-CA701DF0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47" y="124767"/>
            <a:ext cx="7324969" cy="4185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972B54-5C42-7652-2AFC-D7041E8BA0ED}"/>
              </a:ext>
            </a:extLst>
          </p:cNvPr>
          <p:cNvSpPr txBox="1"/>
          <p:nvPr/>
        </p:nvSpPr>
        <p:spPr>
          <a:xfrm>
            <a:off x="722923" y="762000"/>
            <a:ext cx="382953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Testul</a:t>
            </a:r>
            <a:r>
              <a:rPr lang="en-US" sz="2400" dirty="0">
                <a:ea typeface="Source Sans Pro"/>
              </a:rPr>
              <a:t> 7:</a:t>
            </a:r>
          </a:p>
          <a:p>
            <a:r>
              <a:rPr lang="en-US" sz="2400" dirty="0">
                <a:ea typeface="+mn-lt"/>
                <a:cs typeface="+mn-lt"/>
              </a:rPr>
              <a:t>N = 2*10^6 </a:t>
            </a:r>
          </a:p>
          <a:p>
            <a:r>
              <a:rPr lang="en-US" sz="2400" dirty="0">
                <a:ea typeface="+mn-lt"/>
                <a:cs typeface="+mn-lt"/>
              </a:rPr>
              <a:t>Max = 10^10</a:t>
            </a:r>
            <a:endParaRPr lang="en-US" sz="2400" dirty="0">
              <a:ea typeface="Source Sans Pro"/>
            </a:endParaRPr>
          </a:p>
          <a:p>
            <a:r>
              <a:rPr lang="en-US" sz="2400" err="1">
                <a:ea typeface="Source Sans Pro"/>
              </a:rPr>
              <a:t>Particularitati</a:t>
            </a:r>
            <a:r>
              <a:rPr lang="en-US" sz="2400" dirty="0">
                <a:ea typeface="Source Sans Pro"/>
              </a:rPr>
              <a:t>: 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81704-B9DA-F9F0-B7AA-6FF8C5E6F50F}"/>
              </a:ext>
            </a:extLst>
          </p:cNvPr>
          <p:cNvSpPr txBox="1"/>
          <p:nvPr/>
        </p:nvSpPr>
        <p:spPr>
          <a:xfrm>
            <a:off x="722923" y="4806462"/>
            <a:ext cx="108340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Un test </a:t>
            </a:r>
            <a:r>
              <a:rPr lang="en-US" dirty="0" err="1">
                <a:ea typeface="Source Sans Pro"/>
              </a:rPr>
              <a:t>esuat</a:t>
            </a:r>
            <a:r>
              <a:rPr lang="en-US" dirty="0">
                <a:ea typeface="Source Sans Pro"/>
              </a:rPr>
              <a:t>... </a:t>
            </a:r>
            <a:r>
              <a:rPr lang="en-US" dirty="0" err="1">
                <a:ea typeface="Source Sans Pro"/>
              </a:rPr>
              <a:t>Algoritmii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implementati</a:t>
            </a:r>
            <a:r>
              <a:rPr lang="en-US" dirty="0">
                <a:ea typeface="Source Sans Pro"/>
              </a:rPr>
              <a:t> de mine nu pot </a:t>
            </a:r>
            <a:r>
              <a:rPr lang="en-US" dirty="0" err="1">
                <a:ea typeface="Source Sans Pro"/>
              </a:rPr>
              <a:t>sorta</a:t>
            </a:r>
            <a:r>
              <a:rPr lang="en-US" dirty="0">
                <a:ea typeface="Source Sans Pro"/>
              </a:rPr>
              <a:t> 2 </a:t>
            </a:r>
            <a:r>
              <a:rPr lang="en-US" dirty="0" err="1">
                <a:ea typeface="Source Sans Pro"/>
              </a:rPr>
              <a:t>milioane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numere</a:t>
            </a:r>
            <a:r>
              <a:rPr lang="en-US" dirty="0">
                <a:ea typeface="Source Sans Pro"/>
              </a:rPr>
              <a:t>. </a:t>
            </a:r>
            <a:r>
              <a:rPr lang="en-US" dirty="0" err="1">
                <a:ea typeface="Source Sans Pro"/>
              </a:rPr>
              <a:t>Banuiesc</a:t>
            </a:r>
            <a:r>
              <a:rPr lang="en-US" dirty="0">
                <a:ea typeface="Source Sans Pro"/>
              </a:rPr>
              <a:t> ca </a:t>
            </a:r>
            <a:r>
              <a:rPr lang="en-US" dirty="0" err="1">
                <a:ea typeface="Source Sans Pro"/>
              </a:rPr>
              <a:t>spatiul</a:t>
            </a:r>
            <a:r>
              <a:rPr lang="en-US" dirty="0">
                <a:ea typeface="Source Sans Pro"/>
              </a:rPr>
              <a:t> auxiliar </a:t>
            </a:r>
            <a:r>
              <a:rPr lang="en-US" dirty="0" err="1">
                <a:ea typeface="Source Sans Pro"/>
              </a:rPr>
              <a:t>este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prea</a:t>
            </a:r>
            <a:r>
              <a:rPr lang="en-US" dirty="0">
                <a:ea typeface="Source Sans Pro"/>
              </a:rPr>
              <a:t> mare </a:t>
            </a:r>
            <a:r>
              <a:rPr lang="en-US" dirty="0" err="1">
                <a:ea typeface="Source Sans Pro"/>
              </a:rPr>
              <a:t>si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asta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dau</a:t>
            </a:r>
            <a:r>
              <a:rPr lang="en-US" dirty="0">
                <a:ea typeface="Source Sans Pro"/>
              </a:rPr>
              <a:t> seg fault la un moment dat. Insertion-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 cred ca </a:t>
            </a:r>
            <a:r>
              <a:rPr lang="en-US" dirty="0" err="1">
                <a:ea typeface="Source Sans Pro"/>
              </a:rPr>
              <a:t>poate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sorta</a:t>
            </a:r>
            <a:r>
              <a:rPr lang="en-US" dirty="0">
                <a:ea typeface="Source Sans Pro"/>
              </a:rPr>
              <a:t>... L-am </a:t>
            </a:r>
            <a:r>
              <a:rPr lang="en-US" dirty="0" err="1">
                <a:ea typeface="Source Sans Pro"/>
              </a:rPr>
              <a:t>lasat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vreo</a:t>
            </a:r>
            <a:r>
              <a:rPr lang="en-US" dirty="0">
                <a:ea typeface="Source Sans Pro"/>
              </a:rPr>
              <a:t> 20 de minute </a:t>
            </a:r>
            <a:r>
              <a:rPr lang="en-US" dirty="0" err="1">
                <a:ea typeface="Source Sans Pro"/>
              </a:rPr>
              <a:t>si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dupa</a:t>
            </a:r>
            <a:r>
              <a:rPr lang="en-US" dirty="0">
                <a:ea typeface="Source Sans Pro"/>
              </a:rPr>
              <a:t> l-am </a:t>
            </a:r>
            <a:r>
              <a:rPr lang="en-US" dirty="0" err="1">
                <a:ea typeface="Source Sans Pro"/>
              </a:rPr>
              <a:t>oprit</a:t>
            </a:r>
            <a:r>
              <a:rPr lang="en-US" dirty="0">
                <a:ea typeface="Source Sans Pro"/>
              </a:rPr>
              <a:t>. </a:t>
            </a:r>
            <a:r>
              <a:rPr lang="en-US" dirty="0" err="1">
                <a:ea typeface="Source Sans Pro"/>
              </a:rPr>
              <a:t>Interesant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este</a:t>
            </a:r>
            <a:r>
              <a:rPr lang="en-US" dirty="0">
                <a:ea typeface="Source Sans Pro"/>
              </a:rPr>
              <a:t> ca Shell-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 nu </a:t>
            </a:r>
            <a:r>
              <a:rPr lang="en-US" dirty="0" err="1">
                <a:ea typeface="Source Sans Pro"/>
              </a:rPr>
              <a:t>doar</a:t>
            </a:r>
            <a:r>
              <a:rPr lang="en-US" dirty="0">
                <a:ea typeface="Source Sans Pro"/>
              </a:rPr>
              <a:t> ca a </a:t>
            </a:r>
            <a:r>
              <a:rPr lang="en-US" dirty="0" err="1">
                <a:ea typeface="Source Sans Pro"/>
              </a:rPr>
              <a:t>rulat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dar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fost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putin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rapid </a:t>
            </a:r>
            <a:r>
              <a:rPr lang="en-US" dirty="0" err="1">
                <a:ea typeface="Source Sans Pro"/>
              </a:rPr>
              <a:t>decat</a:t>
            </a:r>
            <a:r>
              <a:rPr lang="en-US" dirty="0">
                <a:ea typeface="Source Sans Pro"/>
              </a:rPr>
              <a:t> Intro-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... Impressive !</a:t>
            </a:r>
            <a:endParaRPr lang="en-US" dirty="0" err="1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501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6F13410-05E4-EC43-10BE-27F9981AB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862" y="144306"/>
            <a:ext cx="7549661" cy="4312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44B2E0-3522-3EF2-DD26-7BD48583E7A7}"/>
              </a:ext>
            </a:extLst>
          </p:cNvPr>
          <p:cNvSpPr txBox="1"/>
          <p:nvPr/>
        </p:nvSpPr>
        <p:spPr>
          <a:xfrm>
            <a:off x="625231" y="820615"/>
            <a:ext cx="37220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Testul</a:t>
            </a:r>
            <a:r>
              <a:rPr lang="en-US" sz="2400" dirty="0">
                <a:ea typeface="Source Sans Pro"/>
              </a:rPr>
              <a:t> 8:</a:t>
            </a:r>
          </a:p>
          <a:p>
            <a:r>
              <a:rPr lang="en-US" sz="2400" dirty="0">
                <a:ea typeface="+mn-lt"/>
                <a:cs typeface="+mn-lt"/>
              </a:rPr>
              <a:t>N = 10^6 </a:t>
            </a:r>
          </a:p>
          <a:p>
            <a:r>
              <a:rPr lang="en-US" sz="2400" dirty="0">
                <a:ea typeface="+mn-lt"/>
                <a:cs typeface="+mn-lt"/>
              </a:rPr>
              <a:t>Max = 10^10</a:t>
            </a:r>
            <a:endParaRPr lang="en-US" sz="2400" dirty="0">
              <a:ea typeface="Source Sans Pro"/>
            </a:endParaRPr>
          </a:p>
          <a:p>
            <a:r>
              <a:rPr lang="en-US" sz="2400" err="1">
                <a:ea typeface="Source Sans Pro"/>
              </a:rPr>
              <a:t>Particularitati</a:t>
            </a:r>
            <a:r>
              <a:rPr lang="en-US" sz="2400" dirty="0">
                <a:ea typeface="Source Sans Pro"/>
              </a:rPr>
              <a:t>: 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EBD14-1196-318A-6FFC-74145268A0C9}"/>
              </a:ext>
            </a:extLst>
          </p:cNvPr>
          <p:cNvSpPr txBox="1"/>
          <p:nvPr/>
        </p:nvSpPr>
        <p:spPr>
          <a:xfrm>
            <a:off x="625231" y="4835769"/>
            <a:ext cx="104335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Un </a:t>
            </a:r>
            <a:r>
              <a:rPr lang="en-US" dirty="0" err="1">
                <a:ea typeface="Source Sans Pro"/>
              </a:rPr>
              <a:t>milion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numere</a:t>
            </a:r>
            <a:r>
              <a:rPr lang="en-US" dirty="0">
                <a:ea typeface="Source Sans Pro"/>
              </a:rPr>
              <a:t>? Not a problem... Doar ca </a:t>
            </a:r>
            <a:r>
              <a:rPr lang="en-US" dirty="0" err="1">
                <a:ea typeface="Source Sans Pro"/>
              </a:rPr>
              <a:t>poti</a:t>
            </a:r>
            <a:r>
              <a:rPr lang="en-US" dirty="0">
                <a:ea typeface="Source Sans Pro"/>
              </a:rPr>
              <a:t> merge la o </a:t>
            </a:r>
            <a:r>
              <a:rPr lang="en-US" dirty="0" err="1">
                <a:ea typeface="Source Sans Pro"/>
              </a:rPr>
              <a:t>plimbare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pana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ruleaza</a:t>
            </a:r>
            <a:r>
              <a:rPr lang="en-US" dirty="0">
                <a:ea typeface="Source Sans Pro"/>
              </a:rPr>
              <a:t> Insertion-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. Shell-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fost</a:t>
            </a:r>
            <a:r>
              <a:rPr lang="en-US" dirty="0">
                <a:ea typeface="Source Sans Pro"/>
              </a:rPr>
              <a:t> de 2 </a:t>
            </a:r>
            <a:r>
              <a:rPr lang="en-US" dirty="0" err="1">
                <a:ea typeface="Source Sans Pro"/>
              </a:rPr>
              <a:t>ori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lent </a:t>
            </a:r>
            <a:r>
              <a:rPr lang="en-US" dirty="0" err="1">
                <a:ea typeface="Source Sans Pro"/>
              </a:rPr>
              <a:t>decat</a:t>
            </a:r>
            <a:r>
              <a:rPr lang="en-US" dirty="0">
                <a:ea typeface="Source Sans Pro"/>
              </a:rPr>
              <a:t> Merge-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chiar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daca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ambele</a:t>
            </a:r>
            <a:r>
              <a:rPr lang="en-US" dirty="0">
                <a:ea typeface="Source Sans Pro"/>
              </a:rPr>
              <a:t> sunt O(</a:t>
            </a:r>
            <a:r>
              <a:rPr lang="en-US" dirty="0" err="1">
                <a:ea typeface="Source Sans Pro"/>
              </a:rPr>
              <a:t>nlogn</a:t>
            </a:r>
            <a:r>
              <a:rPr lang="en-US" dirty="0">
                <a:ea typeface="Source Sans Pro"/>
              </a:rPr>
              <a:t>)… </a:t>
            </a:r>
            <a:r>
              <a:rPr lang="en-US" dirty="0" err="1">
                <a:ea typeface="Source Sans Pro"/>
              </a:rPr>
              <a:t>Interesant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4686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C275801-3FEF-7792-A52D-C6AD30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09" y="114998"/>
            <a:ext cx="7110045" cy="4068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9B3EC-55E4-4B7E-7B68-7FA77107775E}"/>
              </a:ext>
            </a:extLst>
          </p:cNvPr>
          <p:cNvSpPr txBox="1"/>
          <p:nvPr/>
        </p:nvSpPr>
        <p:spPr>
          <a:xfrm>
            <a:off x="654538" y="781538"/>
            <a:ext cx="41812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Testul</a:t>
            </a:r>
            <a:r>
              <a:rPr lang="en-US" sz="2400" dirty="0">
                <a:ea typeface="Source Sans Pro"/>
              </a:rPr>
              <a:t> 9:</a:t>
            </a:r>
          </a:p>
          <a:p>
            <a:r>
              <a:rPr lang="en-US" sz="2400" dirty="0">
                <a:ea typeface="+mn-lt"/>
                <a:cs typeface="+mn-lt"/>
              </a:rPr>
              <a:t>N = 10^6 </a:t>
            </a:r>
          </a:p>
          <a:p>
            <a:r>
              <a:rPr lang="en-US" sz="2400" dirty="0">
                <a:ea typeface="+mn-lt"/>
                <a:cs typeface="+mn-lt"/>
              </a:rPr>
              <a:t>Max = 1000</a:t>
            </a:r>
          </a:p>
          <a:p>
            <a:r>
              <a:rPr lang="en-US" sz="2400" err="1">
                <a:ea typeface="Source Sans Pro"/>
              </a:rPr>
              <a:t>Particularitati</a:t>
            </a:r>
            <a:r>
              <a:rPr lang="en-US" sz="2400" dirty="0">
                <a:ea typeface="Source Sans Pro"/>
              </a:rPr>
              <a:t>: 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F102A-F6F1-5730-DEBA-C041508DABC0}"/>
              </a:ext>
            </a:extLst>
          </p:cNvPr>
          <p:cNvSpPr txBox="1"/>
          <p:nvPr/>
        </p:nvSpPr>
        <p:spPr>
          <a:xfrm>
            <a:off x="654538" y="4943230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Source Sans Pro"/>
              </a:rPr>
              <a:t>Numere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mici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decat</a:t>
            </a:r>
            <a:r>
              <a:rPr lang="en-US" dirty="0">
                <a:ea typeface="Source Sans Pro"/>
              </a:rPr>
              <a:t> 1000? Count-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isi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arata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valoarea</a:t>
            </a:r>
            <a:r>
              <a:rPr lang="en-US" dirty="0">
                <a:ea typeface="Source Sans Pro"/>
              </a:rPr>
              <a:t>. Count-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fost</a:t>
            </a:r>
            <a:r>
              <a:rPr lang="en-US" dirty="0">
                <a:ea typeface="Source Sans Pro"/>
              </a:rPr>
              <a:t> in </a:t>
            </a:r>
            <a:r>
              <a:rPr lang="en-US" dirty="0" err="1">
                <a:ea typeface="Source Sans Pro"/>
              </a:rPr>
              <a:t>acest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scenariu</a:t>
            </a:r>
            <a:r>
              <a:rPr lang="en-US" dirty="0">
                <a:ea typeface="Source Sans Pro"/>
              </a:rPr>
              <a:t> de minim 10 </a:t>
            </a:r>
            <a:r>
              <a:rPr lang="en-US" dirty="0" err="1">
                <a:ea typeface="Source Sans Pro"/>
              </a:rPr>
              <a:t>ori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rapid </a:t>
            </a:r>
            <a:r>
              <a:rPr lang="en-US" dirty="0" err="1">
                <a:ea typeface="Source Sans Pro"/>
              </a:rPr>
              <a:t>decat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restul</a:t>
            </a:r>
            <a:r>
              <a:rPr lang="en-US" dirty="0"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9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C0FB8FB-1898-8619-8B4C-BD729ADF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62" y="66152"/>
            <a:ext cx="7784122" cy="4439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745FA6-21B6-DFA1-C1B2-71813CF4F74A}"/>
              </a:ext>
            </a:extLst>
          </p:cNvPr>
          <p:cNvSpPr txBox="1"/>
          <p:nvPr/>
        </p:nvSpPr>
        <p:spPr>
          <a:xfrm>
            <a:off x="683846" y="791307"/>
            <a:ext cx="352669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Testul</a:t>
            </a:r>
            <a:r>
              <a:rPr lang="en-US" sz="2400" dirty="0">
                <a:ea typeface="Source Sans Pro"/>
              </a:rPr>
              <a:t> 10:</a:t>
            </a:r>
          </a:p>
          <a:p>
            <a:r>
              <a:rPr lang="en-US" sz="2400" dirty="0">
                <a:ea typeface="+mn-lt"/>
                <a:cs typeface="+mn-lt"/>
              </a:rPr>
              <a:t>N = 10^6 </a:t>
            </a:r>
          </a:p>
          <a:p>
            <a:r>
              <a:rPr lang="en-US" sz="2400" dirty="0">
                <a:ea typeface="+mn-lt"/>
                <a:cs typeface="+mn-lt"/>
              </a:rPr>
              <a:t>Max = 10000</a:t>
            </a:r>
          </a:p>
          <a:p>
            <a:r>
              <a:rPr lang="en-US" sz="2400" err="1">
                <a:ea typeface="Source Sans Pro"/>
              </a:rPr>
              <a:t>Particularitati</a:t>
            </a:r>
            <a:r>
              <a:rPr lang="en-US" sz="2400" dirty="0">
                <a:ea typeface="Source Sans Pro"/>
              </a:rPr>
              <a:t>: </a:t>
            </a:r>
            <a:r>
              <a:rPr lang="en-US" sz="2400" err="1">
                <a:ea typeface="Source Sans Pro"/>
              </a:rPr>
              <a:t>Numerele</a:t>
            </a:r>
            <a:r>
              <a:rPr lang="en-US" sz="2400" dirty="0">
                <a:ea typeface="Source Sans Pro"/>
              </a:rPr>
              <a:t> sunt </a:t>
            </a:r>
            <a:r>
              <a:rPr lang="en-US" sz="2400" err="1">
                <a:ea typeface="Source Sans Pro"/>
              </a:rPr>
              <a:t>deja</a:t>
            </a:r>
            <a:r>
              <a:rPr lang="en-US" sz="2400" dirty="0">
                <a:ea typeface="Source Sans Pro"/>
              </a:rPr>
              <a:t> </a:t>
            </a:r>
            <a:r>
              <a:rPr lang="en-US" sz="2400" err="1">
                <a:ea typeface="Source Sans Pro"/>
              </a:rPr>
              <a:t>sortate</a:t>
            </a:r>
            <a:r>
              <a:rPr lang="en-US" sz="2400" dirty="0">
                <a:ea typeface="Source Sans Pro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304B-FBDF-3C1C-15B1-D7300D34F63D}"/>
              </a:ext>
            </a:extLst>
          </p:cNvPr>
          <p:cNvSpPr txBox="1"/>
          <p:nvPr/>
        </p:nvSpPr>
        <p:spPr>
          <a:xfrm>
            <a:off x="781538" y="4845538"/>
            <a:ext cx="11029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Source Sans Pro"/>
              </a:rPr>
              <a:t>Numere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deja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sortate</a:t>
            </a:r>
            <a:r>
              <a:rPr lang="en-US" dirty="0">
                <a:ea typeface="Source Sans Pro"/>
              </a:rPr>
              <a:t>? Insertion! </a:t>
            </a:r>
            <a:r>
              <a:rPr lang="en-US" dirty="0" err="1">
                <a:ea typeface="Source Sans Pro"/>
              </a:rPr>
              <a:t>Chiar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daca</a:t>
            </a:r>
            <a:r>
              <a:rPr lang="en-US" dirty="0">
                <a:ea typeface="Source Sans Pro"/>
              </a:rPr>
              <a:t> Count-</a:t>
            </a:r>
            <a:r>
              <a:rPr lang="en-US" dirty="0" err="1">
                <a:ea typeface="Source Sans Pro"/>
              </a:rPr>
              <a:t>ului</a:t>
            </a:r>
            <a:r>
              <a:rPr lang="en-US" dirty="0">
                <a:ea typeface="Source Sans Pro"/>
              </a:rPr>
              <a:t> nu-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pasa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daca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sortat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sau</a:t>
            </a:r>
            <a:r>
              <a:rPr lang="en-US" dirty="0">
                <a:ea typeface="Source Sans Pro"/>
              </a:rPr>
              <a:t> nu </a:t>
            </a:r>
            <a:r>
              <a:rPr lang="en-US" dirty="0" err="1">
                <a:ea typeface="Source Sans Pro"/>
              </a:rPr>
              <a:t>vectorul</a:t>
            </a:r>
            <a:r>
              <a:rPr lang="en-US" dirty="0">
                <a:ea typeface="Source Sans Pro"/>
              </a:rPr>
              <a:t> de input, </a:t>
            </a:r>
            <a:r>
              <a:rPr lang="en-US" dirty="0" err="1">
                <a:ea typeface="Source Sans Pro"/>
              </a:rPr>
              <a:t>acesta</a:t>
            </a:r>
            <a:r>
              <a:rPr lang="en-US" dirty="0">
                <a:ea typeface="Source Sans Pro"/>
              </a:rPr>
              <a:t> tot </a:t>
            </a:r>
            <a:r>
              <a:rPr lang="en-US" dirty="0" err="1">
                <a:ea typeface="Source Sans Pro"/>
              </a:rPr>
              <a:t>obtine</a:t>
            </a:r>
            <a:r>
              <a:rPr lang="en-US" dirty="0">
                <a:ea typeface="Source Sans Pro"/>
              </a:rPr>
              <a:t> un </a:t>
            </a:r>
            <a:r>
              <a:rPr lang="en-US" dirty="0" err="1">
                <a:ea typeface="Source Sans Pro"/>
              </a:rPr>
              <a:t>timp</a:t>
            </a:r>
            <a:r>
              <a:rPr lang="en-US" dirty="0">
                <a:ea typeface="Source Sans Pro"/>
              </a:rPr>
              <a:t> super bun.</a:t>
            </a:r>
          </a:p>
        </p:txBody>
      </p:sp>
    </p:spTree>
    <p:extLst>
      <p:ext uri="{BB962C8B-B14F-4D97-AF65-F5344CB8AC3E}">
        <p14:creationId xmlns:p14="http://schemas.microsoft.com/office/powerpoint/2010/main" val="343605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5" name="TextBox 1">
            <a:extLst>
              <a:ext uri="{FF2B5EF4-FFF2-40B4-BE49-F238E27FC236}">
                <a16:creationId xmlns:a16="http://schemas.microsoft.com/office/drawing/2014/main" id="{69F9E4B5-D92C-15A6-04CD-AED81B84E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019792"/>
              </p:ext>
            </p:extLst>
          </p:nvPr>
        </p:nvGraphicFramePr>
        <p:xfrm>
          <a:off x="779585" y="151301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213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D94B3-173F-F5CC-5491-11FD8384BF4A}"/>
              </a:ext>
            </a:extLst>
          </p:cNvPr>
          <p:cNvSpPr txBox="1"/>
          <p:nvPr/>
        </p:nvSpPr>
        <p:spPr>
          <a:xfrm>
            <a:off x="2886765" y="1159934"/>
            <a:ext cx="6418471" cy="302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Sfarsit!!!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3A3B6-2A2D-F76D-8D06-BA643E72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8" y="1159934"/>
            <a:ext cx="7707285" cy="38371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cap="all" spc="1500" baseline="0" dirty="0">
                <a:latin typeface="Bahnschrift"/>
                <a:ea typeface="Source Sans Pro SemiBold"/>
              </a:rPr>
              <a:t>Ce </a:t>
            </a:r>
            <a:r>
              <a:rPr lang="en-US" sz="5400" kern="1200" cap="all" spc="1500" baseline="0" dirty="0" err="1">
                <a:latin typeface="Bahnschrift"/>
                <a:ea typeface="Source Sans Pro SemiBold"/>
              </a:rPr>
              <a:t>algoritmi</a:t>
            </a:r>
            <a:r>
              <a:rPr lang="en-US" sz="5400" kern="1200" cap="all" spc="1500" baseline="0" dirty="0">
                <a:latin typeface="Bahnschrift"/>
                <a:ea typeface="Source Sans Pro SemiBold"/>
              </a:rPr>
              <a:t> am ales</a:t>
            </a:r>
            <a:r>
              <a:rPr lang="en-US" sz="5400" cap="all" spc="1500" dirty="0">
                <a:latin typeface="Bahnschrift"/>
                <a:ea typeface="Source Sans Pro SemiBold"/>
              </a:rPr>
              <a:t>???</a:t>
            </a:r>
            <a:endParaRPr lang="en-US" sz="5400" kern="1200" cap="all" spc="1500" baseline="0" dirty="0">
              <a:latin typeface="Bahnschrift"/>
              <a:ea typeface="Source Sans Pro SemiBold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B92380-E9AD-4474-9467-4DCB8EB50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12" y="5203828"/>
            <a:ext cx="1861463" cy="1253072"/>
            <a:chOff x="9731112" y="5203828"/>
            <a:chExt cx="1861463" cy="125307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A3CCAD-8704-44B0-31D0-3F5403EE5B68}"/>
              </a:ext>
            </a:extLst>
          </p:cNvPr>
          <p:cNvSpPr txBox="1"/>
          <p:nvPr/>
        </p:nvSpPr>
        <p:spPr>
          <a:xfrm>
            <a:off x="892228" y="1257565"/>
            <a:ext cx="5217173" cy="4351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ea typeface="Source Sans Pro"/>
            </a:endParaRPr>
          </a:p>
          <a:p>
            <a:pPr marL="571500" indent="-5143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dirty="0" err="1"/>
              <a:t>Mergesort</a:t>
            </a:r>
            <a:r>
              <a:rPr lang="en-US" sz="3200" dirty="0"/>
              <a:t>;</a:t>
            </a:r>
            <a:endParaRPr lang="en-US" sz="3200" dirty="0">
              <a:ea typeface="Source Sans Pro"/>
            </a:endParaRPr>
          </a:p>
          <a:p>
            <a:pPr marL="571500" indent="-5143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err="1"/>
              <a:t>Radixsort</a:t>
            </a:r>
            <a:r>
              <a:rPr lang="en-US" sz="3200" dirty="0"/>
              <a:t>;</a:t>
            </a:r>
            <a:endParaRPr lang="en-US" sz="3200" dirty="0">
              <a:ea typeface="Source Sans Pro"/>
            </a:endParaRPr>
          </a:p>
          <a:p>
            <a:pPr marL="571500" indent="-5143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err="1"/>
              <a:t>Insertionsort</a:t>
            </a:r>
            <a:r>
              <a:rPr lang="en-US" sz="3200" dirty="0"/>
              <a:t>;</a:t>
            </a:r>
            <a:endParaRPr lang="en-US" sz="3200" dirty="0">
              <a:ea typeface="Source Sans Pro"/>
            </a:endParaRPr>
          </a:p>
          <a:p>
            <a:pPr marL="571500" indent="-5143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err="1"/>
              <a:t>Shellsort</a:t>
            </a:r>
            <a:r>
              <a:rPr lang="en-US" sz="3200" dirty="0"/>
              <a:t>;</a:t>
            </a:r>
            <a:endParaRPr lang="en-US" sz="3200" dirty="0">
              <a:ea typeface="Source Sans Pro"/>
            </a:endParaRPr>
          </a:p>
          <a:p>
            <a:pPr marL="571500" indent="-5143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3200" err="1"/>
              <a:t>Countsort</a:t>
            </a:r>
            <a:r>
              <a:rPr lang="en-US" sz="3200" dirty="0"/>
              <a:t>;</a:t>
            </a:r>
            <a:endParaRPr lang="en-US" sz="3200" dirty="0">
              <a:ea typeface="Source Sans Pr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 </a:t>
            </a:r>
            <a:r>
              <a:rPr lang="en-US" dirty="0" err="1"/>
              <a:t>si</a:t>
            </a:r>
            <a:r>
              <a:rPr lang="en-US" dirty="0"/>
              <a:t> factor de </a:t>
            </a:r>
            <a:r>
              <a:rPr lang="en-US" dirty="0" err="1"/>
              <a:t>comparatie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Introsort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default din C++.</a:t>
            </a:r>
            <a:endParaRPr lang="en-US" dirty="0">
              <a:ea typeface="Source Sans Pr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B1352-AF50-B964-C563-B156F90E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Source Sans Pro"/>
              </a:rPr>
              <a:t>Cat de </a:t>
            </a:r>
            <a:r>
              <a:rPr lang="en-US" dirty="0" err="1">
                <a:ea typeface="Source Sans Pro"/>
              </a:rPr>
              <a:t>eficienti</a:t>
            </a:r>
            <a:r>
              <a:rPr lang="en-US" dirty="0">
                <a:ea typeface="Source Sans Pro"/>
              </a:rPr>
              <a:t> sunt </a:t>
            </a:r>
            <a:r>
              <a:rPr lang="en-US" dirty="0" err="1">
                <a:ea typeface="Source Sans Pro"/>
              </a:rPr>
              <a:t>acesti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algoritmi</a:t>
            </a:r>
            <a:r>
              <a:rPr lang="en-US" dirty="0">
                <a:ea typeface="Source Sans Pro"/>
              </a:rPr>
              <a:t>?</a:t>
            </a:r>
            <a:br>
              <a:rPr lang="en-US" dirty="0">
                <a:ea typeface="Source Sans Pro"/>
              </a:rPr>
            </a:br>
            <a:r>
              <a:rPr lang="en-US" dirty="0" err="1">
                <a:ea typeface="Source Sans Pro"/>
              </a:rPr>
              <a:t>Raspuns</a:t>
            </a:r>
            <a:r>
              <a:rPr lang="en-US" dirty="0">
                <a:ea typeface="Source Sans Pro"/>
              </a:rPr>
              <a:t>: </a:t>
            </a:r>
            <a:r>
              <a:rPr lang="en-US" dirty="0" err="1">
                <a:ea typeface="Source Sans Pro"/>
              </a:rPr>
              <a:t>Depinde</a:t>
            </a:r>
            <a:r>
              <a:rPr lang="en-US" dirty="0">
                <a:ea typeface="Source Sans Pro"/>
              </a:rPr>
              <a:t>...</a:t>
            </a:r>
            <a:endParaRPr lang="en-US"/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FA84-02C3-3936-0A40-230196B2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ea typeface="Source Sans Pro"/>
              </a:rPr>
              <a:t>Complexitati</a:t>
            </a:r>
            <a:r>
              <a:rPr lang="en-US" sz="1800" dirty="0">
                <a:ea typeface="Source Sans Pro"/>
              </a:rPr>
              <a:t>(</a:t>
            </a:r>
            <a:r>
              <a:rPr lang="en-US" sz="1800" dirty="0" err="1">
                <a:ea typeface="Source Sans Pro"/>
              </a:rPr>
              <a:t>timp</a:t>
            </a:r>
            <a:r>
              <a:rPr lang="en-US" sz="1800" dirty="0">
                <a:ea typeface="Source Sans Pro"/>
              </a:rPr>
              <a:t>) in average case:</a:t>
            </a:r>
          </a:p>
          <a:p>
            <a:pPr marL="0" indent="0">
              <a:buNone/>
            </a:pPr>
            <a:r>
              <a:rPr lang="en-US" sz="1800" dirty="0" err="1">
                <a:ea typeface="Source Sans Pro"/>
              </a:rPr>
              <a:t>Mergesort</a:t>
            </a:r>
            <a:r>
              <a:rPr lang="en-US" sz="1800" dirty="0">
                <a:ea typeface="Source Sans Pro"/>
              </a:rPr>
              <a:t> - O(</a:t>
            </a:r>
            <a:r>
              <a:rPr lang="en-US" sz="1800" dirty="0" err="1">
                <a:ea typeface="Source Sans Pro"/>
              </a:rPr>
              <a:t>nlogn</a:t>
            </a:r>
            <a:r>
              <a:rPr lang="en-US" sz="1800" dirty="0">
                <a:ea typeface="Source Sans Pro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ea typeface="Source Sans Pro"/>
              </a:rPr>
              <a:t>Radixsort</a:t>
            </a:r>
            <a:r>
              <a:rPr lang="en-US" sz="1800" dirty="0">
                <a:ea typeface="Source Sans Pro"/>
              </a:rPr>
              <a:t> - </a:t>
            </a:r>
            <a:r>
              <a:rPr lang="en-US" sz="1800" dirty="0">
                <a:ea typeface="+mn-lt"/>
                <a:cs typeface="+mn-lt"/>
              </a:rPr>
              <a:t>O(n*d)</a:t>
            </a:r>
          </a:p>
          <a:p>
            <a:pPr marL="0" indent="0">
              <a:buNone/>
            </a:pPr>
            <a:r>
              <a:rPr lang="en-US" sz="1800" dirty="0" err="1">
                <a:ea typeface="Source Sans Pro"/>
              </a:rPr>
              <a:t>Insertionsort</a:t>
            </a:r>
            <a:r>
              <a:rPr lang="en-US" sz="1800" dirty="0">
                <a:ea typeface="Source Sans Pro"/>
              </a:rPr>
              <a:t> – O(n^2)</a:t>
            </a:r>
          </a:p>
          <a:p>
            <a:pPr marL="0" indent="0">
              <a:buNone/>
            </a:pPr>
            <a:r>
              <a:rPr lang="en-US" sz="1800" dirty="0" err="1">
                <a:ea typeface="Source Sans Pro"/>
              </a:rPr>
              <a:t>Shellsort</a:t>
            </a:r>
            <a:r>
              <a:rPr lang="en-US" sz="1800" dirty="0">
                <a:ea typeface="Source Sans Pro"/>
              </a:rPr>
              <a:t> - O(</a:t>
            </a:r>
            <a:r>
              <a:rPr lang="en-US" sz="1800" dirty="0" err="1">
                <a:ea typeface="Source Sans Pro"/>
              </a:rPr>
              <a:t>nlogn</a:t>
            </a:r>
            <a:r>
              <a:rPr lang="en-US" sz="1800" dirty="0">
                <a:ea typeface="Source Sans Pro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ea typeface="Source Sans Pro"/>
              </a:rPr>
              <a:t>Countsort</a:t>
            </a:r>
            <a:r>
              <a:rPr lang="en-US" sz="1800" dirty="0">
                <a:ea typeface="Source Sans Pro"/>
              </a:rPr>
              <a:t> – O(</a:t>
            </a:r>
            <a:r>
              <a:rPr lang="en-US" sz="1800" dirty="0" err="1">
                <a:ea typeface="Source Sans Pro"/>
              </a:rPr>
              <a:t>n+k</a:t>
            </a:r>
            <a:r>
              <a:rPr lang="en-US" sz="1800" dirty="0">
                <a:ea typeface="Source Sans Pro"/>
              </a:rPr>
              <a:t>), </a:t>
            </a:r>
            <a:r>
              <a:rPr lang="en-US" sz="1800" dirty="0" err="1">
                <a:ea typeface="Source Sans Pro"/>
              </a:rPr>
              <a:t>unde</a:t>
            </a:r>
            <a:r>
              <a:rPr lang="en-US" sz="1800" dirty="0">
                <a:ea typeface="Source Sans Pro"/>
              </a:rPr>
              <a:t> k = </a:t>
            </a:r>
            <a:r>
              <a:rPr lang="en-US" sz="1800" dirty="0" err="1">
                <a:ea typeface="Source Sans Pro"/>
              </a:rPr>
              <a:t>cel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mai</a:t>
            </a:r>
            <a:r>
              <a:rPr lang="en-US" sz="1800" dirty="0">
                <a:ea typeface="Source Sans Pro"/>
              </a:rPr>
              <a:t> mare element;</a:t>
            </a:r>
          </a:p>
          <a:p>
            <a:pPr marL="0" indent="0">
              <a:buNone/>
            </a:pPr>
            <a:endParaRPr lang="en-US" sz="1800">
              <a:ea typeface="Source Sans Pro"/>
            </a:endParaRPr>
          </a:p>
          <a:p>
            <a:pPr marL="0" indent="0">
              <a:buNone/>
            </a:pPr>
            <a:r>
              <a:rPr lang="en-US" sz="1800" dirty="0">
                <a:ea typeface="Source Sans Pro"/>
              </a:rPr>
              <a:t>Ce ne </a:t>
            </a:r>
            <a:r>
              <a:rPr lang="en-US" sz="1800" dirty="0" err="1">
                <a:ea typeface="Source Sans Pro"/>
              </a:rPr>
              <a:t>spune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aceasta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complexitate</a:t>
            </a:r>
            <a:r>
              <a:rPr lang="en-US" sz="1800" dirty="0">
                <a:ea typeface="Source Sans Pro"/>
              </a:rPr>
              <a:t>? Nu </a:t>
            </a:r>
            <a:r>
              <a:rPr lang="en-US" sz="1800" dirty="0" err="1">
                <a:ea typeface="Source Sans Pro"/>
              </a:rPr>
              <a:t>prea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multe</a:t>
            </a:r>
            <a:r>
              <a:rPr lang="en-US" sz="1800" dirty="0">
                <a:ea typeface="Source Sans Pro"/>
              </a:rPr>
              <a:t>... Ne da </a:t>
            </a:r>
            <a:r>
              <a:rPr lang="en-US" sz="1800" dirty="0" err="1">
                <a:ea typeface="Source Sans Pro"/>
              </a:rPr>
              <a:t>doar</a:t>
            </a:r>
            <a:r>
              <a:rPr lang="en-US" sz="1800" dirty="0">
                <a:ea typeface="Source Sans Pro"/>
              </a:rPr>
              <a:t> o idee </a:t>
            </a:r>
            <a:r>
              <a:rPr lang="en-US" sz="1800" dirty="0" err="1">
                <a:ea typeface="Source Sans Pro"/>
              </a:rPr>
              <a:t>generala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despre</a:t>
            </a:r>
            <a:r>
              <a:rPr lang="en-US" sz="1800" dirty="0">
                <a:ea typeface="Source Sans Pro"/>
              </a:rPr>
              <a:t> cat o </a:t>
            </a:r>
            <a:r>
              <a:rPr lang="en-US" sz="1800" dirty="0" err="1">
                <a:ea typeface="Source Sans Pro"/>
              </a:rPr>
              <a:t>sa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dureze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sa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rulam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algoritmii</a:t>
            </a:r>
            <a:r>
              <a:rPr lang="en-US" sz="1800" dirty="0">
                <a:ea typeface="Source Sans Pro"/>
              </a:rPr>
              <a:t>. Doi </a:t>
            </a:r>
            <a:r>
              <a:rPr lang="en-US" sz="1800" dirty="0" err="1">
                <a:ea typeface="Source Sans Pro"/>
              </a:rPr>
              <a:t>algoritmi</a:t>
            </a:r>
            <a:r>
              <a:rPr lang="en-US" sz="1800" dirty="0">
                <a:ea typeface="Source Sans Pro"/>
              </a:rPr>
              <a:t> cu </a:t>
            </a:r>
            <a:r>
              <a:rPr lang="en-US" sz="1800" dirty="0" err="1">
                <a:ea typeface="Source Sans Pro"/>
              </a:rPr>
              <a:t>aceeasi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complexitate</a:t>
            </a:r>
            <a:r>
              <a:rPr lang="en-US" sz="1800" dirty="0">
                <a:ea typeface="Source Sans Pro"/>
              </a:rPr>
              <a:t> (average) pot </a:t>
            </a:r>
            <a:r>
              <a:rPr lang="en-US" sz="1800" dirty="0" err="1">
                <a:ea typeface="Source Sans Pro"/>
              </a:rPr>
              <a:t>avea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diferente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destul</a:t>
            </a:r>
            <a:r>
              <a:rPr lang="en-US" sz="1800" dirty="0">
                <a:ea typeface="Source Sans Pro"/>
              </a:rPr>
              <a:t> de </a:t>
            </a:r>
            <a:r>
              <a:rPr lang="en-US" sz="1800" dirty="0" err="1">
                <a:ea typeface="Source Sans Pro"/>
              </a:rPr>
              <a:t>mari</a:t>
            </a:r>
            <a:r>
              <a:rPr lang="en-US" sz="1800" dirty="0">
                <a:ea typeface="Source Sans Pro"/>
              </a:rPr>
              <a:t> in </a:t>
            </a:r>
            <a:r>
              <a:rPr lang="en-US" sz="1800" dirty="0" err="1">
                <a:ea typeface="Source Sans Pro"/>
              </a:rPr>
              <a:t>anumite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scenarii</a:t>
            </a:r>
            <a:r>
              <a:rPr lang="en-US" sz="1800" dirty="0">
                <a:ea typeface="Source Sans Pro"/>
              </a:rPr>
              <a:t>, </a:t>
            </a:r>
            <a:r>
              <a:rPr lang="en-US" sz="1800" dirty="0" err="1">
                <a:ea typeface="Source Sans Pro"/>
              </a:rPr>
              <a:t>dupa</a:t>
            </a:r>
            <a:r>
              <a:rPr lang="en-US" sz="1800" dirty="0">
                <a:ea typeface="Source Sans Pro"/>
              </a:rPr>
              <a:t> cum </a:t>
            </a:r>
            <a:r>
              <a:rPr lang="en-US" sz="1800" dirty="0" err="1">
                <a:ea typeface="Source Sans Pro"/>
              </a:rPr>
              <a:t>urmeaza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sa</a:t>
            </a:r>
            <a:r>
              <a:rPr lang="en-US" sz="1800" dirty="0">
                <a:ea typeface="Source Sans Pro"/>
              </a:rPr>
              <a:t> </a:t>
            </a:r>
            <a:r>
              <a:rPr lang="en-US" sz="1800" dirty="0" err="1">
                <a:ea typeface="Source Sans Pro"/>
              </a:rPr>
              <a:t>vedem</a:t>
            </a:r>
            <a:r>
              <a:rPr lang="en-US" sz="1800" dirty="0"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4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AA217-EDD1-6CF2-A396-ECCF2438C80B}"/>
              </a:ext>
            </a:extLst>
          </p:cNvPr>
          <p:cNvSpPr txBox="1"/>
          <p:nvPr/>
        </p:nvSpPr>
        <p:spPr>
          <a:xfrm>
            <a:off x="5211448" y="706508"/>
            <a:ext cx="52171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 </a:t>
            </a:r>
            <a:r>
              <a:rPr lang="en-US" dirty="0" err="1"/>
              <a:t>vorbim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cum am </a:t>
            </a:r>
            <a:r>
              <a:rPr lang="en-US" dirty="0" err="1"/>
              <a:t>testat</a:t>
            </a:r>
            <a:r>
              <a:rPr lang="en-US" dirty="0"/>
              <a:t> </a:t>
            </a:r>
            <a:r>
              <a:rPr lang="en-US" dirty="0" err="1"/>
              <a:t>algoritmii</a:t>
            </a:r>
            <a:r>
              <a:rPr lang="en-US" dirty="0"/>
              <a:t>... Well... Am </a:t>
            </a:r>
            <a:r>
              <a:rPr lang="en-US" dirty="0" err="1"/>
              <a:t>compus</a:t>
            </a:r>
            <a:r>
              <a:rPr lang="en-US" dirty="0"/>
              <a:t> 10 teste... </a:t>
            </a:r>
            <a:r>
              <a:rPr lang="en-US" dirty="0" err="1"/>
              <a:t>unele</a:t>
            </a:r>
            <a:r>
              <a:rPr lang="en-US" dirty="0"/>
              <a:t> cu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particularitati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cum se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anumiti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situatii</a:t>
            </a:r>
            <a:r>
              <a:rPr lang="en-US" dirty="0"/>
              <a:t>...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urmatoarele</a:t>
            </a:r>
            <a:r>
              <a:rPr lang="en-US" dirty="0"/>
              <a:t> slide-</a:t>
            </a:r>
            <a:r>
              <a:rPr lang="en-US" dirty="0" err="1"/>
              <a:t>uri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prezint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test in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cum s-au </a:t>
            </a:r>
            <a:r>
              <a:rPr lang="en-US" dirty="0" err="1"/>
              <a:t>comportat</a:t>
            </a:r>
            <a:r>
              <a:rPr lang="en-US" dirty="0"/>
              <a:t> </a:t>
            </a:r>
            <a:r>
              <a:rPr lang="en-US" dirty="0" err="1"/>
              <a:t>algoritmii</a:t>
            </a:r>
            <a:r>
              <a:rPr lang="en-US" dirty="0"/>
              <a:t>(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Cate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teste:</a:t>
            </a:r>
            <a:endParaRPr lang="en-US" dirty="0">
              <a:ea typeface="Source Sans Pr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Source Sans Pro"/>
              </a:rPr>
              <a:t>N </a:t>
            </a:r>
            <a:r>
              <a:rPr lang="en-US" dirty="0" err="1">
                <a:ea typeface="Source Sans Pro"/>
              </a:rPr>
              <a:t>reprezinta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numarul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numere</a:t>
            </a:r>
            <a:r>
              <a:rPr lang="en-US" dirty="0">
                <a:ea typeface="Source Sans Pro"/>
              </a:rPr>
              <a:t> din </a:t>
            </a:r>
            <a:r>
              <a:rPr lang="en-US" dirty="0" err="1">
                <a:ea typeface="Source Sans Pro"/>
              </a:rPr>
              <a:t>cadrul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testului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respectiv</a:t>
            </a:r>
            <a:r>
              <a:rPr lang="en-US" dirty="0">
                <a:ea typeface="Source Sans Pro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Source Sans Pro"/>
              </a:rPr>
              <a:t>Max </a:t>
            </a:r>
            <a:r>
              <a:rPr lang="en-US" dirty="0" err="1">
                <a:ea typeface="Source Sans Pro"/>
              </a:rPr>
              <a:t>reprexinta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numarul</a:t>
            </a:r>
            <a:r>
              <a:rPr lang="en-US" dirty="0">
                <a:ea typeface="Source Sans Pro"/>
              </a:rPr>
              <a:t> maxim care se </a:t>
            </a:r>
            <a:r>
              <a:rPr lang="en-US" dirty="0" err="1">
                <a:ea typeface="Source Sans Pro"/>
              </a:rPr>
              <a:t>poate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gasi</a:t>
            </a:r>
            <a:r>
              <a:rPr lang="en-US" dirty="0">
                <a:ea typeface="Source Sans Pro"/>
              </a:rPr>
              <a:t> in </a:t>
            </a:r>
            <a:r>
              <a:rPr lang="en-US" dirty="0" err="1">
                <a:ea typeface="Source Sans Pro"/>
              </a:rPr>
              <a:t>cadrul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testului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respectiv</a:t>
            </a:r>
            <a:r>
              <a:rPr lang="en-US" dirty="0">
                <a:ea typeface="Source Sans Pro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Source Sans Pro"/>
              </a:rPr>
              <a:t>P.S: </a:t>
            </a:r>
            <a:r>
              <a:rPr lang="en-US" dirty="0" err="1">
                <a:ea typeface="Source Sans Pro"/>
              </a:rPr>
              <a:t>Valorile</a:t>
            </a:r>
            <a:r>
              <a:rPr lang="en-US" dirty="0">
                <a:ea typeface="Source Sans Pro"/>
              </a:rPr>
              <a:t> de pe </a:t>
            </a:r>
            <a:r>
              <a:rPr lang="en-US" dirty="0" err="1">
                <a:ea typeface="Source Sans Pro"/>
              </a:rPr>
              <a:t>grafice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reprezinta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timpul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rulare</a:t>
            </a:r>
            <a:r>
              <a:rPr lang="en-US" dirty="0">
                <a:ea typeface="Source Sans Pro"/>
              </a:rPr>
              <a:t>(CPU time) in </a:t>
            </a:r>
            <a:r>
              <a:rPr lang="en-US" dirty="0" err="1">
                <a:ea typeface="Source Sans Pro"/>
              </a:rPr>
              <a:t>secunde</a:t>
            </a:r>
            <a:r>
              <a:rPr lang="en-US" dirty="0">
                <a:ea typeface="Source Sans Pro"/>
              </a:rPr>
              <a:t> al </a:t>
            </a:r>
            <a:r>
              <a:rPr lang="en-US" dirty="0" err="1">
                <a:ea typeface="Source Sans Pro"/>
              </a:rPr>
              <a:t>algoritmilor</a:t>
            </a:r>
            <a:r>
              <a:rPr lang="en-US" dirty="0">
                <a:ea typeface="Source Sans Pro"/>
              </a:rPr>
              <a:t> pe </a:t>
            </a:r>
            <a:r>
              <a:rPr lang="en-US" dirty="0" err="1">
                <a:ea typeface="Source Sans Pro"/>
              </a:rPr>
              <a:t>respectivul</a:t>
            </a:r>
            <a:r>
              <a:rPr lang="en-US" dirty="0">
                <a:ea typeface="Source Sans Pro"/>
              </a:rPr>
              <a:t> test.</a:t>
            </a: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8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8E94-79BE-0AD7-1520-3209606BD7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3385" y="904509"/>
            <a:ext cx="4052400" cy="3068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Testul</a:t>
            </a:r>
            <a:r>
              <a:rPr lang="en-US" sz="2400" dirty="0">
                <a:ea typeface="+mn-lt"/>
                <a:cs typeface="+mn-lt"/>
              </a:rPr>
              <a:t> 1:</a:t>
            </a:r>
            <a:endParaRPr lang="en-US" sz="2400">
              <a:ea typeface="Source Sans Pro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N = 100.000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Max = 4,2*10^8</a:t>
            </a:r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Particularitate</a:t>
            </a:r>
            <a:r>
              <a:rPr lang="en-US" sz="2400" dirty="0">
                <a:ea typeface="+mn-lt"/>
                <a:cs typeface="+mn-lt"/>
              </a:rPr>
              <a:t>: Nu</a:t>
            </a:r>
            <a:endParaRPr lang="en-US" sz="2400" dirty="0">
              <a:ea typeface="Source Sans Pro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0BAB9EA-5B43-82AC-0A3E-985D27B1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704" y="401353"/>
            <a:ext cx="6915660" cy="4207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50E32-191F-C5A7-9D41-87297083864B}"/>
              </a:ext>
            </a:extLst>
          </p:cNvPr>
          <p:cNvSpPr txBox="1"/>
          <p:nvPr/>
        </p:nvSpPr>
        <p:spPr>
          <a:xfrm>
            <a:off x="703385" y="4816231"/>
            <a:ext cx="100036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Am "</a:t>
            </a:r>
            <a:r>
              <a:rPr lang="en-US" dirty="0" err="1">
                <a:ea typeface="Source Sans Pro"/>
              </a:rPr>
              <a:t>batut</a:t>
            </a:r>
            <a:r>
              <a:rPr lang="en-US" dirty="0">
                <a:ea typeface="Source Sans Pro"/>
              </a:rPr>
              <a:t>" </a:t>
            </a:r>
            <a:r>
              <a:rPr lang="en-US" dirty="0" err="1">
                <a:ea typeface="Source Sans Pro"/>
              </a:rPr>
              <a:t>algoritmul</a:t>
            </a:r>
            <a:r>
              <a:rPr lang="en-US" dirty="0">
                <a:ea typeface="Source Sans Pro"/>
              </a:rPr>
              <a:t> default... </a:t>
            </a:r>
            <a:r>
              <a:rPr lang="en-US" dirty="0" err="1">
                <a:ea typeface="Source Sans Pro"/>
              </a:rPr>
              <a:t>Yey</a:t>
            </a:r>
            <a:r>
              <a:rPr lang="en-US" dirty="0">
                <a:ea typeface="Source Sans Pro"/>
              </a:rPr>
              <a:t>... Dupa cum </a:t>
            </a:r>
            <a:r>
              <a:rPr lang="en-US" dirty="0" err="1">
                <a:ea typeface="Source Sans Pro"/>
              </a:rPr>
              <a:t>vedem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complexitatea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patratica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lui</a:t>
            </a:r>
            <a:r>
              <a:rPr lang="en-US" dirty="0">
                <a:ea typeface="Source Sans Pro"/>
              </a:rPr>
              <a:t> Intro </a:t>
            </a:r>
            <a:r>
              <a:rPr lang="en-US" dirty="0" err="1">
                <a:ea typeface="Source Sans Pro"/>
              </a:rPr>
              <a:t>isi</a:t>
            </a:r>
            <a:r>
              <a:rPr lang="en-US" dirty="0">
                <a:ea typeface="Source Sans Pro"/>
              </a:rPr>
              <a:t> face </a:t>
            </a:r>
            <a:r>
              <a:rPr lang="en-US" dirty="0" err="1">
                <a:ea typeface="Source Sans Pro"/>
              </a:rPr>
              <a:t>simtita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prezenta</a:t>
            </a:r>
            <a:r>
              <a:rPr lang="en-US" dirty="0">
                <a:ea typeface="Source Sans Pro"/>
              </a:rPr>
              <a:t>... Count din </a:t>
            </a:r>
            <a:r>
              <a:rPr lang="en-US" dirty="0" err="1">
                <a:ea typeface="Source Sans Pro"/>
              </a:rPr>
              <a:t>pacate</a:t>
            </a:r>
            <a:r>
              <a:rPr lang="en-US" dirty="0">
                <a:ea typeface="Source Sans Pro"/>
              </a:rPr>
              <a:t> nu </a:t>
            </a:r>
            <a:r>
              <a:rPr lang="en-US" dirty="0" err="1">
                <a:ea typeface="Source Sans Pro"/>
              </a:rPr>
              <a:t>poate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sorta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pentru</a:t>
            </a:r>
            <a:r>
              <a:rPr lang="en-US" dirty="0">
                <a:ea typeface="Source Sans Pro"/>
              </a:rPr>
              <a:t> ca </a:t>
            </a:r>
            <a:r>
              <a:rPr lang="en-US" dirty="0" err="1">
                <a:ea typeface="Source Sans Pro"/>
              </a:rPr>
              <a:t>spatiul</a:t>
            </a:r>
            <a:r>
              <a:rPr lang="en-US" dirty="0">
                <a:ea typeface="Source Sans Pro"/>
              </a:rPr>
              <a:t> auxiliar </a:t>
            </a:r>
            <a:r>
              <a:rPr lang="en-US" dirty="0" err="1">
                <a:ea typeface="Source Sans Pro"/>
              </a:rPr>
              <a:t>este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unul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mult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prea</a:t>
            </a:r>
            <a:r>
              <a:rPr lang="en-US" dirty="0">
                <a:ea typeface="Source Sans Pro"/>
              </a:rPr>
              <a:t> mare. E </a:t>
            </a:r>
            <a:r>
              <a:rPr lang="en-US" dirty="0" err="1">
                <a:ea typeface="Source Sans Pro"/>
              </a:rPr>
              <a:t>interesant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vedem</a:t>
            </a:r>
            <a:r>
              <a:rPr lang="en-US" dirty="0">
                <a:ea typeface="Source Sans Pro"/>
              </a:rPr>
              <a:t> ca Radix </a:t>
            </a:r>
            <a:r>
              <a:rPr lang="en-US" dirty="0" err="1">
                <a:ea typeface="Source Sans Pro"/>
              </a:rPr>
              <a:t>este</a:t>
            </a:r>
            <a:r>
              <a:rPr lang="en-US" dirty="0">
                <a:ea typeface="Source Sans Pro"/>
              </a:rPr>
              <a:t> in </a:t>
            </a:r>
            <a:r>
              <a:rPr lang="en-US" dirty="0" err="1">
                <a:ea typeface="Source Sans Pro"/>
              </a:rPr>
              <a:t>acest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caz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cel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eficient</a:t>
            </a:r>
            <a:r>
              <a:rPr lang="en-US" dirty="0">
                <a:ea typeface="Source Sans Pro"/>
              </a:rPr>
              <a:t>... </a:t>
            </a:r>
            <a:r>
              <a:rPr lang="en-US" dirty="0" err="1">
                <a:ea typeface="Source Sans Pro"/>
              </a:rPr>
              <a:t>dar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ce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drept</a:t>
            </a:r>
            <a:r>
              <a:rPr lang="en-US" dirty="0">
                <a:ea typeface="Source Sans Pro"/>
              </a:rPr>
              <a:t>, la o </a:t>
            </a:r>
            <a:r>
              <a:rPr lang="en-US" dirty="0" err="1">
                <a:ea typeface="Source Sans Pro"/>
              </a:rPr>
              <a:t>diferenta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insesizabila</a:t>
            </a:r>
            <a:r>
              <a:rPr lang="en-US" dirty="0">
                <a:ea typeface="Source Sans Pro"/>
              </a:rPr>
              <a:t> de Merge.</a:t>
            </a:r>
          </a:p>
        </p:txBody>
      </p:sp>
    </p:spTree>
    <p:extLst>
      <p:ext uri="{BB962C8B-B14F-4D97-AF65-F5344CB8AC3E}">
        <p14:creationId xmlns:p14="http://schemas.microsoft.com/office/powerpoint/2010/main" val="413482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21EBB-66E5-3AAE-90EC-ACDC591D2A2A}"/>
              </a:ext>
            </a:extLst>
          </p:cNvPr>
          <p:cNvSpPr txBox="1"/>
          <p:nvPr/>
        </p:nvSpPr>
        <p:spPr>
          <a:xfrm>
            <a:off x="625230" y="742461"/>
            <a:ext cx="345830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Testul</a:t>
            </a:r>
            <a:r>
              <a:rPr lang="en-US" sz="2400" dirty="0">
                <a:ea typeface="Source Sans Pro"/>
              </a:rPr>
              <a:t> 2:</a:t>
            </a:r>
          </a:p>
          <a:p>
            <a:r>
              <a:rPr lang="en-US" sz="2400" dirty="0">
                <a:ea typeface="Source Sans Pro"/>
              </a:rPr>
              <a:t>N = 10</a:t>
            </a:r>
          </a:p>
          <a:p>
            <a:r>
              <a:rPr lang="en-US" sz="2400" dirty="0">
                <a:ea typeface="Source Sans Pro"/>
              </a:rPr>
              <a:t>Max = 10</a:t>
            </a:r>
          </a:p>
          <a:p>
            <a:r>
              <a:rPr lang="en-US" sz="2400" dirty="0" err="1">
                <a:ea typeface="Source Sans Pro"/>
              </a:rPr>
              <a:t>Paticularitati</a:t>
            </a:r>
            <a:r>
              <a:rPr lang="en-US" sz="2400" dirty="0">
                <a:ea typeface="Source Sans Pro"/>
              </a:rPr>
              <a:t>: 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BC2E7-4066-A067-985E-78A02F9430FD}"/>
              </a:ext>
            </a:extLst>
          </p:cNvPr>
          <p:cNvSpPr txBox="1"/>
          <p:nvPr/>
        </p:nvSpPr>
        <p:spPr>
          <a:xfrm>
            <a:off x="625230" y="4962769"/>
            <a:ext cx="108438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Un test de "test". E </a:t>
            </a:r>
            <a:r>
              <a:rPr lang="en-US" dirty="0" err="1">
                <a:ea typeface="Source Sans Pro"/>
              </a:rPr>
              <a:t>interesant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si</a:t>
            </a:r>
            <a:r>
              <a:rPr lang="en-US" dirty="0">
                <a:ea typeface="Source Sans Pro"/>
              </a:rPr>
              <a:t> ca Insertion-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fost</a:t>
            </a:r>
            <a:r>
              <a:rPr lang="en-US" dirty="0">
                <a:ea typeface="Source Sans Pro"/>
              </a:rPr>
              <a:t> de 10 </a:t>
            </a:r>
            <a:r>
              <a:rPr lang="en-US" dirty="0" err="1">
                <a:ea typeface="Source Sans Pro"/>
              </a:rPr>
              <a:t>ori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rapid </a:t>
            </a:r>
            <a:r>
              <a:rPr lang="en-US" dirty="0" err="1">
                <a:ea typeface="Source Sans Pro"/>
              </a:rPr>
              <a:t>decat</a:t>
            </a:r>
            <a:r>
              <a:rPr lang="en-US" dirty="0">
                <a:ea typeface="Source Sans Pro"/>
              </a:rPr>
              <a:t> Intro-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, nu </a:t>
            </a:r>
            <a:r>
              <a:rPr lang="en-US" dirty="0" err="1">
                <a:ea typeface="Source Sans Pro"/>
              </a:rPr>
              <a:t>vezi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asta</a:t>
            </a:r>
            <a:r>
              <a:rPr lang="en-US" dirty="0">
                <a:ea typeface="Source Sans Pro"/>
              </a:rPr>
              <a:t> des :D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4D83111-A95F-8CFA-EE60-8AD4A061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77" y="456921"/>
            <a:ext cx="7344507" cy="41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D5A09F-A8EE-362F-4AFD-A35B8A33F9FC}"/>
              </a:ext>
            </a:extLst>
          </p:cNvPr>
          <p:cNvSpPr txBox="1"/>
          <p:nvPr/>
        </p:nvSpPr>
        <p:spPr>
          <a:xfrm>
            <a:off x="722922" y="801076"/>
            <a:ext cx="344853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Testul</a:t>
            </a:r>
            <a:r>
              <a:rPr lang="en-US" sz="2400" dirty="0">
                <a:ea typeface="Source Sans Pro"/>
              </a:rPr>
              <a:t> 3:</a:t>
            </a:r>
          </a:p>
          <a:p>
            <a:r>
              <a:rPr lang="en-US" sz="2400" dirty="0">
                <a:ea typeface="Source Sans Pro"/>
              </a:rPr>
              <a:t>N = 1.000</a:t>
            </a:r>
          </a:p>
          <a:p>
            <a:r>
              <a:rPr lang="en-US" sz="2400" dirty="0">
                <a:ea typeface="Source Sans Pro"/>
              </a:rPr>
              <a:t>Max = 5*10^6</a:t>
            </a:r>
          </a:p>
          <a:p>
            <a:r>
              <a:rPr lang="en-US" sz="2400" dirty="0" err="1">
                <a:ea typeface="Source Sans Pro"/>
              </a:rPr>
              <a:t>Particularitati</a:t>
            </a:r>
            <a:r>
              <a:rPr lang="en-US" sz="2400" dirty="0">
                <a:ea typeface="Source Sans Pro"/>
              </a:rPr>
              <a:t>: </a:t>
            </a:r>
            <a:r>
              <a:rPr lang="en-US" sz="2400" dirty="0" err="1">
                <a:ea typeface="Source Sans Pro"/>
              </a:rPr>
              <a:t>Numere</a:t>
            </a:r>
            <a:r>
              <a:rPr lang="en-US" sz="2400" dirty="0">
                <a:ea typeface="Source Sans Pro"/>
              </a:rPr>
              <a:t> </a:t>
            </a:r>
            <a:r>
              <a:rPr lang="en-US" sz="2400" dirty="0" err="1">
                <a:ea typeface="Source Sans Pro"/>
              </a:rPr>
              <a:t>aproape</a:t>
            </a:r>
            <a:r>
              <a:rPr lang="en-US" sz="2400" dirty="0">
                <a:ea typeface="Source Sans Pro"/>
              </a:rPr>
              <a:t> </a:t>
            </a:r>
            <a:r>
              <a:rPr lang="en-US" sz="2400" dirty="0" err="1">
                <a:ea typeface="Source Sans Pro"/>
              </a:rPr>
              <a:t>sortate</a:t>
            </a:r>
            <a:endParaRPr lang="en-US" sz="2400" dirty="0">
              <a:ea typeface="Source Sans Pro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73469FA-4453-6387-9EED-0F55320A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134537"/>
            <a:ext cx="7705969" cy="4459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B338-B263-D51F-9CFA-AB7CE50237BE}"/>
              </a:ext>
            </a:extLst>
          </p:cNvPr>
          <p:cNvSpPr txBox="1"/>
          <p:nvPr/>
        </p:nvSpPr>
        <p:spPr>
          <a:xfrm>
            <a:off x="761999" y="4953000"/>
            <a:ext cx="106289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Daca ai de </a:t>
            </a:r>
            <a:r>
              <a:rPr lang="en-US" dirty="0" err="1">
                <a:ea typeface="Source Sans Pro"/>
              </a:rPr>
              <a:t>sortat</a:t>
            </a:r>
            <a:r>
              <a:rPr lang="en-US" dirty="0">
                <a:ea typeface="Source Sans Pro"/>
              </a:rPr>
              <a:t> "</a:t>
            </a:r>
            <a:r>
              <a:rPr lang="en-US" dirty="0" err="1">
                <a:ea typeface="Source Sans Pro"/>
              </a:rPr>
              <a:t>doar</a:t>
            </a:r>
            <a:r>
              <a:rPr lang="en-US" dirty="0">
                <a:ea typeface="Source Sans Pro"/>
              </a:rPr>
              <a:t>" 1000 de </a:t>
            </a:r>
            <a:r>
              <a:rPr lang="en-US" dirty="0" err="1">
                <a:ea typeface="Source Sans Pro"/>
              </a:rPr>
              <a:t>numere</a:t>
            </a:r>
            <a:r>
              <a:rPr lang="en-US" dirty="0">
                <a:ea typeface="Source Sans Pro"/>
              </a:rPr>
              <a:t>, nu </a:t>
            </a:r>
            <a:r>
              <a:rPr lang="en-US" dirty="0" err="1">
                <a:ea typeface="Source Sans Pro"/>
              </a:rPr>
              <a:t>conteaza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asa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mult</a:t>
            </a:r>
            <a:r>
              <a:rPr lang="en-US" dirty="0">
                <a:ea typeface="Source Sans Pro"/>
              </a:rPr>
              <a:t>, nu au </a:t>
            </a:r>
            <a:r>
              <a:rPr lang="en-US" dirty="0" err="1">
                <a:ea typeface="Source Sans Pro"/>
              </a:rPr>
              <a:t>fost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diferente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mari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intre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timpii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rulare</a:t>
            </a:r>
            <a:r>
              <a:rPr lang="en-US" dirty="0">
                <a:ea typeface="Source Sans Pro"/>
              </a:rPr>
              <a:t>. Doar ai </a:t>
            </a:r>
            <a:r>
              <a:rPr lang="en-US" dirty="0" err="1">
                <a:ea typeface="Source Sans Pro"/>
              </a:rPr>
              <a:t>grija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daca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numerele</a:t>
            </a:r>
            <a:r>
              <a:rPr lang="en-US" dirty="0">
                <a:ea typeface="Source Sans Pro"/>
              </a:rPr>
              <a:t> sunt </a:t>
            </a:r>
            <a:r>
              <a:rPr lang="en-US" dirty="0" err="1">
                <a:ea typeface="Source Sans Pro"/>
              </a:rPr>
              <a:t>mari</a:t>
            </a:r>
            <a:r>
              <a:rPr lang="en-US" dirty="0">
                <a:ea typeface="Source Sans Pro"/>
              </a:rPr>
              <a:t>(count-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!!).</a:t>
            </a:r>
          </a:p>
        </p:txBody>
      </p:sp>
    </p:spTree>
    <p:extLst>
      <p:ext uri="{BB962C8B-B14F-4D97-AF65-F5344CB8AC3E}">
        <p14:creationId xmlns:p14="http://schemas.microsoft.com/office/powerpoint/2010/main" val="270464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20BBBA5-D071-C8AF-5C95-585D1ABE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15" y="134536"/>
            <a:ext cx="7100276" cy="4058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1C9B4-79A4-AF58-05BD-66F1C1EF7CA0}"/>
              </a:ext>
            </a:extLst>
          </p:cNvPr>
          <p:cNvSpPr txBox="1"/>
          <p:nvPr/>
        </p:nvSpPr>
        <p:spPr>
          <a:xfrm>
            <a:off x="722922" y="781538"/>
            <a:ext cx="411284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Source Sans Pro"/>
              </a:rPr>
              <a:t>Testul</a:t>
            </a:r>
            <a:r>
              <a:rPr lang="en-US" sz="2400" dirty="0">
                <a:ea typeface="Source Sans Pro"/>
              </a:rPr>
              <a:t> 4:</a:t>
            </a:r>
          </a:p>
          <a:p>
            <a:r>
              <a:rPr lang="en-US" sz="2400" dirty="0">
                <a:ea typeface="+mn-lt"/>
                <a:cs typeface="+mn-lt"/>
              </a:rPr>
              <a:t>N = 35.000 </a:t>
            </a:r>
          </a:p>
          <a:p>
            <a:r>
              <a:rPr lang="en-US" sz="2400" dirty="0">
                <a:ea typeface="+mn-lt"/>
                <a:cs typeface="+mn-lt"/>
              </a:rPr>
              <a:t>Max = 1,5*10^9</a:t>
            </a:r>
          </a:p>
          <a:p>
            <a:r>
              <a:rPr lang="en-US" sz="2400" dirty="0" err="1">
                <a:ea typeface="Source Sans Pro"/>
              </a:rPr>
              <a:t>Particularitati</a:t>
            </a:r>
            <a:r>
              <a:rPr lang="en-US" sz="2400" dirty="0">
                <a:ea typeface="Source Sans Pro"/>
              </a:rPr>
              <a:t>: </a:t>
            </a:r>
            <a:r>
              <a:rPr lang="en-US" sz="2400" dirty="0" err="1">
                <a:ea typeface="Source Sans Pro"/>
              </a:rPr>
              <a:t>Numere</a:t>
            </a:r>
            <a:r>
              <a:rPr lang="en-US" sz="2400" dirty="0">
                <a:ea typeface="Source Sans Pro"/>
              </a:rPr>
              <a:t> </a:t>
            </a:r>
            <a:r>
              <a:rPr lang="en-US" sz="2400" dirty="0" err="1">
                <a:ea typeface="Source Sans Pro"/>
              </a:rPr>
              <a:t>aproape</a:t>
            </a:r>
            <a:r>
              <a:rPr lang="en-US" sz="2400" dirty="0">
                <a:ea typeface="Source Sans Pro"/>
              </a:rPr>
              <a:t> </a:t>
            </a:r>
            <a:r>
              <a:rPr lang="en-US" sz="2400" dirty="0" err="1">
                <a:ea typeface="Source Sans Pro"/>
              </a:rPr>
              <a:t>sortate</a:t>
            </a:r>
            <a:endParaRPr lang="en-US" sz="2400" dirty="0"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5322B-1A7A-3263-1BA3-FA92AF07DA3D}"/>
              </a:ext>
            </a:extLst>
          </p:cNvPr>
          <p:cNvSpPr txBox="1"/>
          <p:nvPr/>
        </p:nvSpPr>
        <p:spPr>
          <a:xfrm>
            <a:off x="722922" y="4640384"/>
            <a:ext cx="99743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Source Sans Pro"/>
              </a:rPr>
              <a:t>Faptul</a:t>
            </a:r>
            <a:r>
              <a:rPr lang="en-US" dirty="0">
                <a:ea typeface="Source Sans Pro"/>
              </a:rPr>
              <a:t> ca </a:t>
            </a:r>
            <a:r>
              <a:rPr lang="en-US" dirty="0" err="1">
                <a:ea typeface="Source Sans Pro"/>
              </a:rPr>
              <a:t>numerele</a:t>
            </a:r>
            <a:r>
              <a:rPr lang="en-US" dirty="0">
                <a:ea typeface="Source Sans Pro"/>
              </a:rPr>
              <a:t> sunt </a:t>
            </a:r>
            <a:r>
              <a:rPr lang="en-US" dirty="0" err="1">
                <a:ea typeface="Source Sans Pro"/>
              </a:rPr>
              <a:t>aproape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sortate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ajuta</a:t>
            </a:r>
            <a:r>
              <a:rPr lang="en-US" dirty="0">
                <a:ea typeface="Source Sans Pro"/>
              </a:rPr>
              <a:t> Insertion-</a:t>
            </a:r>
            <a:r>
              <a:rPr lang="en-US" dirty="0" err="1">
                <a:ea typeface="Source Sans Pro"/>
              </a:rPr>
              <a:t>ul</a:t>
            </a:r>
            <a:r>
              <a:rPr lang="en-US" dirty="0">
                <a:ea typeface="Source Sans Pro"/>
              </a:rPr>
              <a:t>... Dar din </a:t>
            </a:r>
            <a:r>
              <a:rPr lang="en-US" dirty="0" err="1">
                <a:ea typeface="Source Sans Pro"/>
              </a:rPr>
              <a:t>pacate</a:t>
            </a:r>
            <a:r>
              <a:rPr lang="en-US" dirty="0">
                <a:ea typeface="Source Sans Pro"/>
              </a:rPr>
              <a:t> tot </a:t>
            </a:r>
            <a:r>
              <a:rPr lang="en-US" dirty="0" err="1">
                <a:ea typeface="Source Sans Pro"/>
              </a:rPr>
              <a:t>este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cel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putin</a:t>
            </a:r>
            <a:r>
              <a:rPr lang="en-US" dirty="0">
                <a:ea typeface="Source Sans Pro"/>
              </a:rPr>
              <a:t> 3 </a:t>
            </a:r>
            <a:r>
              <a:rPr lang="en-US" dirty="0" err="1">
                <a:ea typeface="Source Sans Pro"/>
              </a:rPr>
              <a:t>ori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</a:t>
            </a:r>
            <a:r>
              <a:rPr lang="en-US" dirty="0">
                <a:ea typeface="Source Sans Pro"/>
              </a:rPr>
              <a:t> lent </a:t>
            </a:r>
            <a:r>
              <a:rPr lang="en-US" dirty="0" err="1">
                <a:ea typeface="Source Sans Pro"/>
              </a:rPr>
              <a:t>decat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restul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algoritmilor</a:t>
            </a:r>
            <a:r>
              <a:rPr lang="en-US" dirty="0">
                <a:ea typeface="Source Sans 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210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FunkyShapesVTI</vt:lpstr>
      <vt:lpstr>Algoritmi de sortare</vt:lpstr>
      <vt:lpstr>Ce algoritmi am ales???</vt:lpstr>
      <vt:lpstr>PowerPoint Presentation</vt:lpstr>
      <vt:lpstr>Cat de eficienti sunt acesti algoritmi? Raspuns: Depinde...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641</cp:revision>
  <dcterms:created xsi:type="dcterms:W3CDTF">2023-03-18T18:22:48Z</dcterms:created>
  <dcterms:modified xsi:type="dcterms:W3CDTF">2023-03-19T09:48:48Z</dcterms:modified>
</cp:coreProperties>
</file>