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147375708" r:id="rId5"/>
    <p:sldId id="294" r:id="rId6"/>
    <p:sldId id="2147375709" r:id="rId7"/>
    <p:sldId id="2147375710" r:id="rId8"/>
    <p:sldId id="2147375711" r:id="rId9"/>
    <p:sldId id="2147375712" r:id="rId10"/>
    <p:sldId id="2147375717" r:id="rId11"/>
    <p:sldId id="2147375718" r:id="rId12"/>
    <p:sldId id="2147375723" r:id="rId13"/>
    <p:sldId id="2147375719" r:id="rId14"/>
    <p:sldId id="2147375720" r:id="rId15"/>
    <p:sldId id="2147375699" r:id="rId16"/>
    <p:sldId id="2147375721" r:id="rId17"/>
    <p:sldId id="2147375701" r:id="rId18"/>
    <p:sldId id="21473757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1EDF04-A25F-4032-BF63-094E6654D474}">
          <p14:sldIdLst>
            <p14:sldId id="2147375708"/>
            <p14:sldId id="294"/>
            <p14:sldId id="2147375709"/>
            <p14:sldId id="2147375710"/>
            <p14:sldId id="2147375711"/>
            <p14:sldId id="2147375712"/>
            <p14:sldId id="2147375717"/>
            <p14:sldId id="2147375718"/>
            <p14:sldId id="2147375723"/>
            <p14:sldId id="2147375719"/>
            <p14:sldId id="2147375720"/>
            <p14:sldId id="2147375699"/>
            <p14:sldId id="2147375721"/>
            <p14:sldId id="2147375701"/>
            <p14:sldId id="21473757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A23A"/>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A66CFB-6042-496C-912C-F085CF7B408C}" v="4" dt="2025-06-25T16:55:47.9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7909" autoAdjust="0"/>
  </p:normalViewPr>
  <p:slideViewPr>
    <p:cSldViewPr snapToGrid="0">
      <p:cViewPr varScale="1">
        <p:scale>
          <a:sx n="124" d="100"/>
          <a:sy n="124" d="100"/>
        </p:scale>
        <p:origin x="1470"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Johnston" userId="e719122a-9d1f-4de8-aa66-43936ca21595" providerId="ADAL" clId="{C9A66CFB-6042-496C-912C-F085CF7B408C}"/>
    <pc:docChg chg="custSel addSld delSld modSld modSection">
      <pc:chgData name="Robert Johnston" userId="e719122a-9d1f-4de8-aa66-43936ca21595" providerId="ADAL" clId="{C9A66CFB-6042-496C-912C-F085CF7B408C}" dt="2025-06-25T16:57:30.262" v="60" actId="27636"/>
      <pc:docMkLst>
        <pc:docMk/>
      </pc:docMkLst>
      <pc:sldChg chg="modSp mod">
        <pc:chgData name="Robert Johnston" userId="e719122a-9d1f-4de8-aa66-43936ca21595" providerId="ADAL" clId="{C9A66CFB-6042-496C-912C-F085CF7B408C}" dt="2025-06-24T14:00:35.730" v="19" actId="6549"/>
        <pc:sldMkLst>
          <pc:docMk/>
          <pc:sldMk cId="2683659940" sldId="2147375699"/>
        </pc:sldMkLst>
        <pc:spChg chg="mod">
          <ac:chgData name="Robert Johnston" userId="e719122a-9d1f-4de8-aa66-43936ca21595" providerId="ADAL" clId="{C9A66CFB-6042-496C-912C-F085CF7B408C}" dt="2025-06-24T14:00:35.730" v="19" actId="6549"/>
          <ac:spMkLst>
            <pc:docMk/>
            <pc:sldMk cId="2683659940" sldId="2147375699"/>
            <ac:spMk id="3" creationId="{FCC5ED63-EE15-36BE-F0B9-09E00D7A8ADF}"/>
          </ac:spMkLst>
        </pc:spChg>
      </pc:sldChg>
      <pc:sldChg chg="modSp mod">
        <pc:chgData name="Robert Johnston" userId="e719122a-9d1f-4de8-aa66-43936ca21595" providerId="ADAL" clId="{C9A66CFB-6042-496C-912C-F085CF7B408C}" dt="2025-06-24T14:14:37.879" v="21" actId="20578"/>
        <pc:sldMkLst>
          <pc:docMk/>
          <pc:sldMk cId="2481245507" sldId="2147375718"/>
        </pc:sldMkLst>
        <pc:spChg chg="mod">
          <ac:chgData name="Robert Johnston" userId="e719122a-9d1f-4de8-aa66-43936ca21595" providerId="ADAL" clId="{C9A66CFB-6042-496C-912C-F085CF7B408C}" dt="2025-06-24T14:14:37.879" v="21" actId="20578"/>
          <ac:spMkLst>
            <pc:docMk/>
            <pc:sldMk cId="2481245507" sldId="2147375718"/>
            <ac:spMk id="3" creationId="{2CAF5B20-1476-B217-BE46-365199A6C597}"/>
          </ac:spMkLst>
        </pc:spChg>
      </pc:sldChg>
      <pc:sldChg chg="modSp mod">
        <pc:chgData name="Robert Johnston" userId="e719122a-9d1f-4de8-aa66-43936ca21595" providerId="ADAL" clId="{C9A66CFB-6042-496C-912C-F085CF7B408C}" dt="2025-06-25T16:57:30.262" v="60" actId="27636"/>
        <pc:sldMkLst>
          <pc:docMk/>
          <pc:sldMk cId="1649791741" sldId="2147375719"/>
        </pc:sldMkLst>
        <pc:spChg chg="mod">
          <ac:chgData name="Robert Johnston" userId="e719122a-9d1f-4de8-aa66-43936ca21595" providerId="ADAL" clId="{C9A66CFB-6042-496C-912C-F085CF7B408C}" dt="2025-06-25T16:57:30.262" v="60" actId="27636"/>
          <ac:spMkLst>
            <pc:docMk/>
            <pc:sldMk cId="1649791741" sldId="2147375719"/>
            <ac:spMk id="3" creationId="{06E75016-E005-DDA6-4FB1-C68F52C9728D}"/>
          </ac:spMkLst>
        </pc:spChg>
      </pc:sldChg>
      <pc:sldChg chg="modSp mod">
        <pc:chgData name="Robert Johnston" userId="e719122a-9d1f-4de8-aa66-43936ca21595" providerId="ADAL" clId="{C9A66CFB-6042-496C-912C-F085CF7B408C}" dt="2025-06-24T13:54:58.754" v="15" actId="20577"/>
        <pc:sldMkLst>
          <pc:docMk/>
          <pc:sldMk cId="1169009478" sldId="2147375720"/>
        </pc:sldMkLst>
        <pc:spChg chg="mod">
          <ac:chgData name="Robert Johnston" userId="e719122a-9d1f-4de8-aa66-43936ca21595" providerId="ADAL" clId="{C9A66CFB-6042-496C-912C-F085CF7B408C}" dt="2025-06-24T13:54:58.754" v="15" actId="20577"/>
          <ac:spMkLst>
            <pc:docMk/>
            <pc:sldMk cId="1169009478" sldId="2147375720"/>
            <ac:spMk id="3" creationId="{75CD8C96-5D19-EBBB-5C97-3FB7DD696A0E}"/>
          </ac:spMkLst>
        </pc:spChg>
      </pc:sldChg>
      <pc:sldChg chg="modSp mod">
        <pc:chgData name="Robert Johnston" userId="e719122a-9d1f-4de8-aa66-43936ca21595" providerId="ADAL" clId="{C9A66CFB-6042-496C-912C-F085CF7B408C}" dt="2025-06-24T14:05:50.293" v="20" actId="6549"/>
        <pc:sldMkLst>
          <pc:docMk/>
          <pc:sldMk cId="1847436140" sldId="2147375721"/>
        </pc:sldMkLst>
        <pc:spChg chg="mod">
          <ac:chgData name="Robert Johnston" userId="e719122a-9d1f-4de8-aa66-43936ca21595" providerId="ADAL" clId="{C9A66CFB-6042-496C-912C-F085CF7B408C}" dt="2025-06-24T14:05:50.293" v="20" actId="6549"/>
          <ac:spMkLst>
            <pc:docMk/>
            <pc:sldMk cId="1847436140" sldId="2147375721"/>
            <ac:spMk id="3" creationId="{C7A7CADA-BC8B-3DB2-9C17-A07C309656CF}"/>
          </ac:spMkLst>
        </pc:spChg>
      </pc:sldChg>
      <pc:sldChg chg="new del">
        <pc:chgData name="Robert Johnston" userId="e719122a-9d1f-4de8-aa66-43936ca21595" providerId="ADAL" clId="{C9A66CFB-6042-496C-912C-F085CF7B408C}" dt="2025-06-25T16:55:50.140" v="24" actId="47"/>
        <pc:sldMkLst>
          <pc:docMk/>
          <pc:sldMk cId="1887687220" sldId="2147375722"/>
        </pc:sldMkLst>
      </pc:sldChg>
      <pc:sldChg chg="modSp add mod">
        <pc:chgData name="Robert Johnston" userId="e719122a-9d1f-4de8-aa66-43936ca21595" providerId="ADAL" clId="{C9A66CFB-6042-496C-912C-F085CF7B408C}" dt="2025-06-25T16:56:36.940" v="44" actId="20577"/>
        <pc:sldMkLst>
          <pc:docMk/>
          <pc:sldMk cId="2363725555" sldId="2147375723"/>
        </pc:sldMkLst>
        <pc:spChg chg="mod">
          <ac:chgData name="Robert Johnston" userId="e719122a-9d1f-4de8-aa66-43936ca21595" providerId="ADAL" clId="{C9A66CFB-6042-496C-912C-F085CF7B408C}" dt="2025-06-25T16:56:36.940" v="44" actId="20577"/>
          <ac:spMkLst>
            <pc:docMk/>
            <pc:sldMk cId="2363725555" sldId="2147375723"/>
            <ac:spMk id="3" creationId="{5562A36E-C111-9C76-FCD8-6F4533583AA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918E58-3E89-408C-BCD2-F7156ACDE59C}" type="datetimeFigureOut">
              <a:rPr lang="en-US" smtClean="0"/>
              <a:t>6/25/2025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B6109E-FE48-42FE-8789-E0CAF1EE0661}" type="slidenum">
              <a:rPr lang="en-US" smtClean="0"/>
              <a:t>‹#›</a:t>
            </a:fld>
            <a:endParaRPr lang="en-US"/>
          </a:p>
        </p:txBody>
      </p:sp>
    </p:spTree>
    <p:extLst>
      <p:ext uri="{BB962C8B-B14F-4D97-AF65-F5344CB8AC3E}">
        <p14:creationId xmlns:p14="http://schemas.microsoft.com/office/powerpoint/2010/main" val="2994899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1</a:t>
            </a:fld>
            <a:endParaRPr lang="en-US"/>
          </a:p>
        </p:txBody>
      </p:sp>
    </p:spTree>
    <p:extLst>
      <p:ext uri="{BB962C8B-B14F-4D97-AF65-F5344CB8AC3E}">
        <p14:creationId xmlns:p14="http://schemas.microsoft.com/office/powerpoint/2010/main" val="1608557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https://www.thelancet.com/action/showPdf?pii=S2214-109X%2816%2930355-2</a:t>
            </a:r>
          </a:p>
        </p:txBody>
      </p:sp>
      <p:sp>
        <p:nvSpPr>
          <p:cNvPr id="4" name="Slide Number Placeholder 3"/>
          <p:cNvSpPr>
            <a:spLocks noGrp="1"/>
          </p:cNvSpPr>
          <p:nvPr>
            <p:ph type="sldNum" sz="quarter" idx="5"/>
          </p:nvPr>
        </p:nvSpPr>
        <p:spPr/>
        <p:txBody>
          <a:bodyPr/>
          <a:lstStyle/>
          <a:p>
            <a:fld id="{B4B6109E-FE48-42FE-8789-E0CAF1EE0661}" type="slidenum">
              <a:rPr lang="en-US" smtClean="0"/>
              <a:t>3</a:t>
            </a:fld>
            <a:endParaRPr lang="en-US"/>
          </a:p>
        </p:txBody>
      </p:sp>
    </p:spTree>
    <p:extLst>
      <p:ext uri="{BB962C8B-B14F-4D97-AF65-F5344CB8AC3E}">
        <p14:creationId xmlns:p14="http://schemas.microsoft.com/office/powerpoint/2010/main" val="1074490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https://www.thelancet.com/action/showPdf?pii=S2214-109X%2816%2930355-2</a:t>
            </a:r>
          </a:p>
        </p:txBody>
      </p:sp>
      <p:sp>
        <p:nvSpPr>
          <p:cNvPr id="4" name="Slide Number Placeholder 3"/>
          <p:cNvSpPr>
            <a:spLocks noGrp="1"/>
          </p:cNvSpPr>
          <p:nvPr>
            <p:ph type="sldNum" sz="quarter" idx="5"/>
          </p:nvPr>
        </p:nvSpPr>
        <p:spPr/>
        <p:txBody>
          <a:bodyPr/>
          <a:lstStyle/>
          <a:p>
            <a:fld id="{B4B6109E-FE48-42FE-8789-E0CAF1EE0661}" type="slidenum">
              <a:rPr lang="en-US" smtClean="0"/>
              <a:t>4</a:t>
            </a:fld>
            <a:endParaRPr lang="en-US"/>
          </a:p>
        </p:txBody>
      </p:sp>
    </p:spTree>
    <p:extLst>
      <p:ext uri="{BB962C8B-B14F-4D97-AF65-F5344CB8AC3E}">
        <p14:creationId xmlns:p14="http://schemas.microsoft.com/office/powerpoint/2010/main" val="1734095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222222"/>
                </a:solidFill>
                <a:effectLst/>
                <a:latin typeface="-apple-system"/>
              </a:rPr>
              <a:t>Mertens, A., Benjamin-Chung, J., </a:t>
            </a:r>
            <a:r>
              <a:rPr lang="en-US" sz="2800" b="0" i="0" dirty="0" err="1">
                <a:solidFill>
                  <a:srgbClr val="222222"/>
                </a:solidFill>
                <a:effectLst/>
                <a:latin typeface="-apple-system"/>
              </a:rPr>
              <a:t>Colford</a:t>
            </a:r>
            <a:r>
              <a:rPr lang="en-US" sz="2800" b="0" i="0" dirty="0">
                <a:solidFill>
                  <a:srgbClr val="222222"/>
                </a:solidFill>
                <a:effectLst/>
                <a:latin typeface="-apple-system"/>
              </a:rPr>
              <a:t>, J.M. </a:t>
            </a:r>
            <a:r>
              <a:rPr lang="en-US" sz="2800" b="0" i="1" dirty="0">
                <a:solidFill>
                  <a:srgbClr val="222222"/>
                </a:solidFill>
                <a:effectLst/>
                <a:latin typeface="-apple-system"/>
              </a:rPr>
              <a:t>et al.</a:t>
            </a:r>
            <a:r>
              <a:rPr lang="en-US" sz="2800" b="0" i="0" dirty="0">
                <a:solidFill>
                  <a:srgbClr val="222222"/>
                </a:solidFill>
                <a:effectLst/>
                <a:latin typeface="-apple-system"/>
              </a:rPr>
              <a:t> Child wasting and concurrent stunting in low- and middle-income countries. </a:t>
            </a:r>
            <a:r>
              <a:rPr lang="en-US" sz="2800" b="0" i="1" dirty="0">
                <a:solidFill>
                  <a:srgbClr val="222222"/>
                </a:solidFill>
                <a:effectLst/>
                <a:latin typeface="-apple-system"/>
              </a:rPr>
              <a:t>Nature</a:t>
            </a:r>
            <a:r>
              <a:rPr lang="en-US" sz="2800" b="0" i="0" dirty="0">
                <a:solidFill>
                  <a:srgbClr val="222222"/>
                </a:solidFill>
                <a:effectLst/>
                <a:latin typeface="-apple-system"/>
              </a:rPr>
              <a:t> </a:t>
            </a:r>
            <a:r>
              <a:rPr lang="en-US" sz="2800" b="1" i="0" dirty="0">
                <a:solidFill>
                  <a:srgbClr val="222222"/>
                </a:solidFill>
                <a:effectLst/>
                <a:latin typeface="-apple-system"/>
              </a:rPr>
              <a:t>621</a:t>
            </a:r>
            <a:r>
              <a:rPr lang="en-US" sz="2800" b="0" i="0" dirty="0">
                <a:solidFill>
                  <a:srgbClr val="222222"/>
                </a:solidFill>
                <a:effectLst/>
                <a:latin typeface="-apple-system"/>
              </a:rPr>
              <a:t>, 558–567 (2023). </a:t>
            </a:r>
          </a:p>
          <a:p>
            <a:pPr algn="l"/>
            <a:r>
              <a:rPr lang="en-US" sz="2800" b="0" i="0" dirty="0">
                <a:solidFill>
                  <a:srgbClr val="222222"/>
                </a:solidFill>
                <a:effectLst/>
                <a:latin typeface="-apple-system"/>
              </a:rPr>
              <a:t>https://doi.org/10.1038/s41586-023-06480-z </a:t>
            </a:r>
            <a:r>
              <a:rPr lang="en-US" sz="1800" b="1" i="0" u="none" strike="noStrike" baseline="0" dirty="0">
                <a:latin typeface="Harding-Bold"/>
              </a:rPr>
              <a:t>- </a:t>
            </a:r>
          </a:p>
          <a:p>
            <a:pPr algn="l"/>
            <a:r>
              <a:rPr lang="en-US" sz="1800" b="1" i="0" u="none" strike="noStrike" baseline="0" dirty="0">
                <a:latin typeface="Harding-Bold"/>
              </a:rPr>
              <a:t>https://www.nature.com/articles/s41586-023-06480-z</a:t>
            </a:r>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5</a:t>
            </a:fld>
            <a:endParaRPr lang="en-US"/>
          </a:p>
        </p:txBody>
      </p:sp>
    </p:spTree>
    <p:extLst>
      <p:ext uri="{BB962C8B-B14F-4D97-AF65-F5344CB8AC3E}">
        <p14:creationId xmlns:p14="http://schemas.microsoft.com/office/powerpoint/2010/main" val="1356216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222222"/>
                </a:solidFill>
                <a:effectLst/>
                <a:latin typeface="-apple-system"/>
              </a:rPr>
              <a:t>Mertens, A., Benjamin-Chung, J., </a:t>
            </a:r>
            <a:r>
              <a:rPr lang="en-US" sz="2800" b="0" i="0" dirty="0" err="1">
                <a:solidFill>
                  <a:srgbClr val="222222"/>
                </a:solidFill>
                <a:effectLst/>
                <a:latin typeface="-apple-system"/>
              </a:rPr>
              <a:t>Colford</a:t>
            </a:r>
            <a:r>
              <a:rPr lang="en-US" sz="2800" b="0" i="0" dirty="0">
                <a:solidFill>
                  <a:srgbClr val="222222"/>
                </a:solidFill>
                <a:effectLst/>
                <a:latin typeface="-apple-system"/>
              </a:rPr>
              <a:t>, J.M. </a:t>
            </a:r>
            <a:r>
              <a:rPr lang="en-US" sz="2800" b="0" i="1" dirty="0">
                <a:solidFill>
                  <a:srgbClr val="222222"/>
                </a:solidFill>
                <a:effectLst/>
                <a:latin typeface="-apple-system"/>
              </a:rPr>
              <a:t>et al.</a:t>
            </a:r>
            <a:r>
              <a:rPr lang="en-US" sz="2800" b="0" i="0" dirty="0">
                <a:solidFill>
                  <a:srgbClr val="222222"/>
                </a:solidFill>
                <a:effectLst/>
                <a:latin typeface="-apple-system"/>
              </a:rPr>
              <a:t> Child wasting and concurrent stunting in low- and middle-income countries. </a:t>
            </a:r>
            <a:r>
              <a:rPr lang="en-US" sz="2800" b="0" i="1" dirty="0">
                <a:solidFill>
                  <a:srgbClr val="222222"/>
                </a:solidFill>
                <a:effectLst/>
                <a:latin typeface="-apple-system"/>
              </a:rPr>
              <a:t>Nature</a:t>
            </a:r>
            <a:r>
              <a:rPr lang="en-US" sz="2800" b="0" i="0" dirty="0">
                <a:solidFill>
                  <a:srgbClr val="222222"/>
                </a:solidFill>
                <a:effectLst/>
                <a:latin typeface="-apple-system"/>
              </a:rPr>
              <a:t> </a:t>
            </a:r>
            <a:r>
              <a:rPr lang="en-US" sz="2800" b="1" i="0" dirty="0">
                <a:solidFill>
                  <a:srgbClr val="222222"/>
                </a:solidFill>
                <a:effectLst/>
                <a:latin typeface="-apple-system"/>
              </a:rPr>
              <a:t>621</a:t>
            </a:r>
            <a:r>
              <a:rPr lang="en-US" sz="2800" b="0" i="0" dirty="0">
                <a:solidFill>
                  <a:srgbClr val="222222"/>
                </a:solidFill>
                <a:effectLst/>
                <a:latin typeface="-apple-system"/>
              </a:rPr>
              <a:t>, 558–567 (2023). </a:t>
            </a:r>
          </a:p>
          <a:p>
            <a:pPr algn="l"/>
            <a:r>
              <a:rPr lang="en-US" sz="2800" b="0" i="0" dirty="0">
                <a:solidFill>
                  <a:srgbClr val="222222"/>
                </a:solidFill>
                <a:effectLst/>
                <a:latin typeface="-apple-system"/>
              </a:rPr>
              <a:t>https://doi.org/10.1038/s41586-023-06480-z </a:t>
            </a:r>
            <a:r>
              <a:rPr lang="en-US" sz="1800" b="1" i="0" u="none" strike="noStrike" baseline="0" dirty="0">
                <a:latin typeface="Harding-Bold"/>
              </a:rPr>
              <a:t>- </a:t>
            </a:r>
          </a:p>
          <a:p>
            <a:pPr algn="l"/>
            <a:r>
              <a:rPr lang="en-US" sz="1800" b="1" i="0" u="none" strike="noStrike" baseline="0" dirty="0">
                <a:latin typeface="Harding-Bold"/>
              </a:rPr>
              <a:t>https://www.nature.com/articles/s41586-023-06480-z</a:t>
            </a:r>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6</a:t>
            </a:fld>
            <a:endParaRPr lang="en-US"/>
          </a:p>
        </p:txBody>
      </p:sp>
    </p:spTree>
    <p:extLst>
      <p:ext uri="{BB962C8B-B14F-4D97-AF65-F5344CB8AC3E}">
        <p14:creationId xmlns:p14="http://schemas.microsoft.com/office/powerpoint/2010/main" val="3373495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Heat and child mortality</a:t>
            </a:r>
          </a:p>
          <a:p>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9</a:t>
            </a:fld>
            <a:endParaRPr lang="en-US"/>
          </a:p>
        </p:txBody>
      </p:sp>
    </p:spTree>
    <p:extLst>
      <p:ext uri="{BB962C8B-B14F-4D97-AF65-F5344CB8AC3E}">
        <p14:creationId xmlns:p14="http://schemas.microsoft.com/office/powerpoint/2010/main" val="597616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Hypothesis</a:t>
            </a:r>
          </a:p>
        </p:txBody>
      </p:sp>
      <p:sp>
        <p:nvSpPr>
          <p:cNvPr id="4" name="Slide Number Placeholder 3"/>
          <p:cNvSpPr>
            <a:spLocks noGrp="1"/>
          </p:cNvSpPr>
          <p:nvPr>
            <p:ph type="sldNum" sz="quarter" idx="5"/>
          </p:nvPr>
        </p:nvSpPr>
        <p:spPr/>
        <p:txBody>
          <a:bodyPr/>
          <a:lstStyle/>
          <a:p>
            <a:fld id="{B4B6109E-FE48-42FE-8789-E0CAF1EE0661}" type="slidenum">
              <a:rPr lang="en-US" smtClean="0"/>
              <a:t>12</a:t>
            </a:fld>
            <a:endParaRPr lang="en-US"/>
          </a:p>
        </p:txBody>
      </p:sp>
    </p:spTree>
    <p:extLst>
      <p:ext uri="{BB962C8B-B14F-4D97-AF65-F5344CB8AC3E}">
        <p14:creationId xmlns:p14="http://schemas.microsoft.com/office/powerpoint/2010/main" val="224306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7200" b="1" dirty="0"/>
              <a:t>Presentation Title:</a:t>
            </a:r>
          </a:p>
          <a:p>
            <a:pPr>
              <a:buNone/>
            </a:pPr>
            <a:r>
              <a:rPr lang="en-US" sz="7200" b="1" dirty="0"/>
              <a:t>Seasonal Caseload Estimates of At-Risk Children: 0–59 Months</a:t>
            </a:r>
            <a:endParaRPr lang="en-US" sz="7200" dirty="0"/>
          </a:p>
          <a:p>
            <a:pPr>
              <a:buNone/>
            </a:pPr>
            <a:r>
              <a:rPr lang="en-US" sz="7200" b="1" dirty="0"/>
              <a:t>1. Introduction</a:t>
            </a:r>
          </a:p>
          <a:p>
            <a:pPr>
              <a:buFont typeface="Arial" panose="020B0604020202020204" pitchFamily="34" charset="0"/>
              <a:buChar char="•"/>
            </a:pPr>
            <a:r>
              <a:rPr lang="en-US" sz="7200" b="1" dirty="0"/>
              <a:t>Objective of the Presentation</a:t>
            </a:r>
            <a:endParaRPr lang="en-US" sz="7200" dirty="0"/>
          </a:p>
          <a:p>
            <a:pPr marL="742950" lvl="1" indent="-285750">
              <a:buFont typeface="Arial" panose="020B0604020202020204" pitchFamily="34" charset="0"/>
              <a:buChar char="•"/>
            </a:pPr>
            <a:r>
              <a:rPr lang="en-US" sz="7200" dirty="0"/>
              <a:t>To present seasonal caseload estimates for children with SAM (6–59 months)</a:t>
            </a:r>
          </a:p>
          <a:p>
            <a:pPr marL="742950" lvl="1" indent="-285750">
              <a:buFont typeface="Arial" panose="020B0604020202020204" pitchFamily="34" charset="0"/>
              <a:buChar char="•"/>
            </a:pPr>
            <a:r>
              <a:rPr lang="en-US" sz="7200" dirty="0"/>
              <a:t>To highlight risk burden among infants 0–5 months</a:t>
            </a:r>
          </a:p>
          <a:p>
            <a:pPr>
              <a:buFont typeface="Arial" panose="020B0604020202020204" pitchFamily="34" charset="0"/>
              <a:buChar char="•"/>
            </a:pPr>
            <a:r>
              <a:rPr lang="en-US" sz="7200" b="1" dirty="0"/>
              <a:t>Why It Matters</a:t>
            </a:r>
            <a:endParaRPr lang="en-US" sz="7200" dirty="0"/>
          </a:p>
          <a:p>
            <a:pPr marL="742950" lvl="1" indent="-285750">
              <a:buFont typeface="Arial" panose="020B0604020202020204" pitchFamily="34" charset="0"/>
              <a:buChar char="•"/>
            </a:pPr>
            <a:r>
              <a:rPr lang="en-US" sz="7200" dirty="0"/>
              <a:t>Malnutrition remains a major cause of child mortality</a:t>
            </a:r>
          </a:p>
          <a:p>
            <a:pPr marL="742950" lvl="1" indent="-285750">
              <a:buFont typeface="Arial" panose="020B0604020202020204" pitchFamily="34" charset="0"/>
              <a:buChar char="•"/>
            </a:pPr>
            <a:r>
              <a:rPr lang="en-US" sz="7200" dirty="0"/>
              <a:t>Timely planning is essential for seasonal peaks</a:t>
            </a:r>
          </a:p>
          <a:p>
            <a:pPr>
              <a:buNone/>
            </a:pPr>
            <a:r>
              <a:rPr lang="en-US" sz="7200" b="1" dirty="0"/>
              <a:t>2. Background and Definitions</a:t>
            </a:r>
          </a:p>
          <a:p>
            <a:pPr>
              <a:buFont typeface="Arial" panose="020B0604020202020204" pitchFamily="34" charset="0"/>
              <a:buChar char="•"/>
            </a:pPr>
            <a:r>
              <a:rPr lang="en-US" sz="7200" b="1" dirty="0"/>
              <a:t>Severe Acute Malnutrition (SAM)</a:t>
            </a:r>
            <a:endParaRPr lang="en-US" sz="7200" dirty="0"/>
          </a:p>
          <a:p>
            <a:pPr marL="742950" lvl="1" indent="-285750">
              <a:buFont typeface="Arial" panose="020B0604020202020204" pitchFamily="34" charset="0"/>
              <a:buChar char="•"/>
            </a:pPr>
            <a:r>
              <a:rPr lang="en-US" sz="7200" dirty="0"/>
              <a:t>Definition and criteria (e.g., WHZ &lt;-3, MUAC &lt;115 mm, or nutritional edema)</a:t>
            </a:r>
          </a:p>
          <a:p>
            <a:pPr marL="742950" lvl="1" indent="-285750">
              <a:buFont typeface="Arial" panose="020B0604020202020204" pitchFamily="34" charset="0"/>
              <a:buChar char="•"/>
            </a:pPr>
            <a:r>
              <a:rPr lang="en-US" sz="7200" dirty="0"/>
              <a:t>Impact on child mortality and development</a:t>
            </a:r>
          </a:p>
          <a:p>
            <a:pPr>
              <a:buFont typeface="Arial" panose="020B0604020202020204" pitchFamily="34" charset="0"/>
              <a:buChar char="•"/>
            </a:pPr>
            <a:r>
              <a:rPr lang="en-US" sz="7200" b="1" dirty="0"/>
              <a:t>Children 0–5 Months at Risk of Poor Growth</a:t>
            </a:r>
            <a:endParaRPr lang="en-US" sz="7200" dirty="0"/>
          </a:p>
          <a:p>
            <a:pPr marL="742950" lvl="1" indent="-285750">
              <a:buFont typeface="Arial" panose="020B0604020202020204" pitchFamily="34" charset="0"/>
              <a:buChar char="•"/>
            </a:pPr>
            <a:r>
              <a:rPr lang="en-US" sz="7200" dirty="0"/>
              <a:t>Definition of “at-risk” (e.g., low weight-for-age, feeding issues, low MUAC)</a:t>
            </a:r>
          </a:p>
          <a:p>
            <a:pPr marL="742950" lvl="1" indent="-285750">
              <a:buFont typeface="Arial" panose="020B0604020202020204" pitchFamily="34" charset="0"/>
              <a:buChar char="•"/>
            </a:pPr>
            <a:r>
              <a:rPr lang="en-US" sz="7200" dirty="0"/>
              <a:t>Importance of early identification</a:t>
            </a:r>
          </a:p>
          <a:p>
            <a:pPr>
              <a:buNone/>
            </a:pPr>
            <a:r>
              <a:rPr lang="en-US" sz="7200" b="1" dirty="0"/>
              <a:t>3. Data Sources and Methodology</a:t>
            </a:r>
          </a:p>
          <a:p>
            <a:pPr>
              <a:buFont typeface="Arial" panose="020B0604020202020204" pitchFamily="34" charset="0"/>
              <a:buChar char="•"/>
            </a:pPr>
            <a:r>
              <a:rPr lang="en-US" sz="7200" b="1" dirty="0"/>
              <a:t>Survey Data</a:t>
            </a:r>
            <a:endParaRPr lang="en-US" sz="7200" dirty="0"/>
          </a:p>
          <a:p>
            <a:pPr marL="742950" lvl="1" indent="-285750">
              <a:buFont typeface="Arial" panose="020B0604020202020204" pitchFamily="34" charset="0"/>
              <a:buChar char="•"/>
            </a:pPr>
            <a:r>
              <a:rPr lang="en-US" sz="7200" dirty="0"/>
              <a:t>Sources (e.g., SMART surveys, DHS, MICS, HMIS)</a:t>
            </a:r>
          </a:p>
          <a:p>
            <a:pPr>
              <a:buFont typeface="Arial" panose="020B0604020202020204" pitchFamily="34" charset="0"/>
              <a:buChar char="•"/>
            </a:pPr>
            <a:r>
              <a:rPr lang="en-US" sz="7200" b="1" dirty="0"/>
              <a:t>Caseload Estimation Formula</a:t>
            </a:r>
            <a:endParaRPr lang="en-US" sz="7200" dirty="0"/>
          </a:p>
          <a:p>
            <a:pPr marL="742950" lvl="1" indent="-285750">
              <a:buFont typeface="Arial" panose="020B0604020202020204" pitchFamily="34" charset="0"/>
              <a:buChar char="•"/>
            </a:pPr>
            <a:r>
              <a:rPr lang="en-US" sz="7200" dirty="0"/>
              <a:t>Prevalence × Population × Coverage Correction × Incidence Correction Factor</a:t>
            </a:r>
          </a:p>
          <a:p>
            <a:pPr>
              <a:buFont typeface="Arial" panose="020B0604020202020204" pitchFamily="34" charset="0"/>
              <a:buChar char="•"/>
            </a:pPr>
            <a:r>
              <a:rPr lang="en-US" sz="7200" b="1" dirty="0"/>
              <a:t>Seasonal Analysis</a:t>
            </a:r>
            <a:endParaRPr lang="en-US" sz="7200" dirty="0"/>
          </a:p>
          <a:p>
            <a:pPr marL="742950" lvl="1" indent="-285750">
              <a:buFont typeface="Arial" panose="020B0604020202020204" pitchFamily="34" charset="0"/>
              <a:buChar char="•"/>
            </a:pPr>
            <a:r>
              <a:rPr lang="en-US" sz="7200" dirty="0"/>
              <a:t>Disaggregation by season (e.g., lean season, harvest season)</a:t>
            </a:r>
          </a:p>
          <a:p>
            <a:pPr marL="742950" lvl="1" indent="-285750">
              <a:buFont typeface="Arial" panose="020B0604020202020204" pitchFamily="34" charset="0"/>
              <a:buChar char="•"/>
            </a:pPr>
            <a:r>
              <a:rPr lang="en-US" sz="7200" dirty="0"/>
              <a:t>Geographic variation</a:t>
            </a:r>
          </a:p>
          <a:p>
            <a:pPr>
              <a:buNone/>
            </a:pPr>
            <a:r>
              <a:rPr lang="en-US" sz="7200" b="1" dirty="0"/>
              <a:t>4. Results – Children 6–59 Months (SAM)</a:t>
            </a:r>
          </a:p>
          <a:p>
            <a:pPr>
              <a:buFont typeface="Arial" panose="020B0604020202020204" pitchFamily="34" charset="0"/>
              <a:buChar char="•"/>
            </a:pPr>
            <a:r>
              <a:rPr lang="en-US" sz="7200" b="1" dirty="0"/>
              <a:t>Total Caseload Estimates by Season</a:t>
            </a:r>
            <a:endParaRPr lang="en-US" sz="7200" dirty="0"/>
          </a:p>
          <a:p>
            <a:pPr>
              <a:buFont typeface="Arial" panose="020B0604020202020204" pitchFamily="34" charset="0"/>
              <a:buChar char="•"/>
            </a:pPr>
            <a:r>
              <a:rPr lang="en-US" sz="7200" b="1" dirty="0"/>
              <a:t>Seasonal Trends</a:t>
            </a:r>
            <a:endParaRPr lang="en-US" sz="7200" dirty="0"/>
          </a:p>
          <a:p>
            <a:pPr marL="742950" lvl="1" indent="-285750">
              <a:buFont typeface="Arial" panose="020B0604020202020204" pitchFamily="34" charset="0"/>
              <a:buChar char="•"/>
            </a:pPr>
            <a:r>
              <a:rPr lang="en-US" sz="7200" dirty="0"/>
              <a:t>Peaks in lean seasons (e.g., pre-harvest)</a:t>
            </a:r>
          </a:p>
          <a:p>
            <a:pPr>
              <a:buFont typeface="Arial" panose="020B0604020202020204" pitchFamily="34" charset="0"/>
              <a:buChar char="•"/>
            </a:pPr>
            <a:r>
              <a:rPr lang="en-US" sz="7200" b="1" dirty="0"/>
              <a:t>Hotspot Areas</a:t>
            </a:r>
            <a:endParaRPr lang="en-US" sz="7200" dirty="0"/>
          </a:p>
          <a:p>
            <a:pPr marL="742950" lvl="1" indent="-285750">
              <a:buFont typeface="Arial" panose="020B0604020202020204" pitchFamily="34" charset="0"/>
              <a:buChar char="•"/>
            </a:pPr>
            <a:r>
              <a:rPr lang="en-US" sz="7200" dirty="0"/>
              <a:t>Sub-national breakdown (map/graphs)</a:t>
            </a:r>
          </a:p>
          <a:p>
            <a:pPr>
              <a:buFont typeface="Arial" panose="020B0604020202020204" pitchFamily="34" charset="0"/>
              <a:buChar char="•"/>
            </a:pPr>
            <a:r>
              <a:rPr lang="en-US" sz="7200" b="1" dirty="0"/>
              <a:t>Comparisons Across Years (if available)</a:t>
            </a:r>
          </a:p>
          <a:p>
            <a:pPr>
              <a:buFont typeface="Arial" panose="020B0604020202020204" pitchFamily="34" charset="0"/>
              <a:buChar char="•"/>
            </a:pPr>
            <a:endParaRPr lang="en-US" sz="7200" b="1" dirty="0"/>
          </a:p>
          <a:p>
            <a:pPr>
              <a:buNone/>
            </a:pPr>
            <a:r>
              <a:rPr lang="en-US" b="1" dirty="0"/>
              <a:t>5. Results – Children 0–5 Months at Risk</a:t>
            </a:r>
          </a:p>
          <a:p>
            <a:pPr>
              <a:buFont typeface="Arial" panose="020B0604020202020204" pitchFamily="34" charset="0"/>
              <a:buChar char="•"/>
            </a:pPr>
            <a:r>
              <a:rPr lang="en-US" b="1" dirty="0"/>
              <a:t>Caseload Estimates</a:t>
            </a:r>
            <a:endParaRPr lang="en-US" dirty="0"/>
          </a:p>
          <a:p>
            <a:pPr marL="742950" lvl="1" indent="-285750">
              <a:buFont typeface="Arial" panose="020B0604020202020204" pitchFamily="34" charset="0"/>
              <a:buChar char="•"/>
            </a:pPr>
            <a:r>
              <a:rPr lang="en-US" dirty="0"/>
              <a:t>Challenges in data availability</a:t>
            </a:r>
          </a:p>
          <a:p>
            <a:pPr>
              <a:buFont typeface="Arial" panose="020B0604020202020204" pitchFamily="34" charset="0"/>
              <a:buChar char="•"/>
            </a:pPr>
            <a:r>
              <a:rPr lang="en-US" b="1" dirty="0"/>
              <a:t>Associated Risk Factors</a:t>
            </a:r>
            <a:endParaRPr lang="en-US" dirty="0"/>
          </a:p>
          <a:p>
            <a:pPr marL="742950" lvl="1" indent="-285750">
              <a:buFont typeface="Arial" panose="020B0604020202020204" pitchFamily="34" charset="0"/>
              <a:buChar char="•"/>
            </a:pPr>
            <a:r>
              <a:rPr lang="en-US" dirty="0"/>
              <a:t>Low birth weight, feeding practices, maternal nutrition</a:t>
            </a:r>
          </a:p>
          <a:p>
            <a:pPr>
              <a:buFont typeface="Arial" panose="020B0604020202020204" pitchFamily="34" charset="0"/>
              <a:buChar char="•"/>
            </a:pPr>
            <a:r>
              <a:rPr lang="en-US" b="1" dirty="0"/>
              <a:t>Programmatic Gaps</a:t>
            </a:r>
            <a:endParaRPr lang="en-US" dirty="0"/>
          </a:p>
          <a:p>
            <a:pPr>
              <a:buNone/>
            </a:pPr>
            <a:r>
              <a:rPr lang="en-US" b="1" dirty="0"/>
              <a:t>6. Implications for Programming</a:t>
            </a:r>
          </a:p>
          <a:p>
            <a:pPr>
              <a:buFont typeface="Arial" panose="020B0604020202020204" pitchFamily="34" charset="0"/>
              <a:buChar char="•"/>
            </a:pPr>
            <a:r>
              <a:rPr lang="en-US" b="1" dirty="0"/>
              <a:t>Preparedness for Peak Periods</a:t>
            </a:r>
            <a:endParaRPr lang="en-US" dirty="0"/>
          </a:p>
          <a:p>
            <a:pPr marL="742950" lvl="1" indent="-285750">
              <a:buFont typeface="Arial" panose="020B0604020202020204" pitchFamily="34" charset="0"/>
              <a:buChar char="•"/>
            </a:pPr>
            <a:r>
              <a:rPr lang="en-US" dirty="0"/>
              <a:t>Stockpiling of therapeutic foods</a:t>
            </a:r>
          </a:p>
          <a:p>
            <a:pPr marL="742950" lvl="1" indent="-285750">
              <a:buFont typeface="Arial" panose="020B0604020202020204" pitchFamily="34" charset="0"/>
              <a:buChar char="•"/>
            </a:pPr>
            <a:r>
              <a:rPr lang="en-US" dirty="0"/>
              <a:t>Surge staffing and outreach</a:t>
            </a:r>
          </a:p>
          <a:p>
            <a:pPr>
              <a:buFont typeface="Arial" panose="020B0604020202020204" pitchFamily="34" charset="0"/>
              <a:buChar char="•"/>
            </a:pPr>
            <a:r>
              <a:rPr lang="en-US" b="1" dirty="0"/>
              <a:t>Integrated Interventions</a:t>
            </a:r>
            <a:endParaRPr lang="en-US" dirty="0"/>
          </a:p>
          <a:p>
            <a:pPr marL="742950" lvl="1" indent="-285750">
              <a:buFont typeface="Arial" panose="020B0604020202020204" pitchFamily="34" charset="0"/>
              <a:buChar char="•"/>
            </a:pPr>
            <a:r>
              <a:rPr lang="en-US" dirty="0"/>
              <a:t>CMAM programs for SAM</a:t>
            </a:r>
          </a:p>
          <a:p>
            <a:pPr marL="742950" lvl="1" indent="-285750">
              <a:buFont typeface="Arial" panose="020B0604020202020204" pitchFamily="34" charset="0"/>
              <a:buChar char="•"/>
            </a:pPr>
            <a:r>
              <a:rPr lang="en-US" dirty="0"/>
              <a:t>Early intervention for at-risk infants</a:t>
            </a:r>
          </a:p>
          <a:p>
            <a:pPr>
              <a:buFont typeface="Arial" panose="020B0604020202020204" pitchFamily="34" charset="0"/>
              <a:buChar char="•"/>
            </a:pPr>
            <a:r>
              <a:rPr lang="en-US" b="1" dirty="0"/>
              <a:t>Coordination Needs</a:t>
            </a:r>
            <a:endParaRPr lang="en-US" dirty="0"/>
          </a:p>
          <a:p>
            <a:pPr marL="742950" lvl="1" indent="-285750">
              <a:buFont typeface="Arial" panose="020B0604020202020204" pitchFamily="34" charset="0"/>
              <a:buChar char="•"/>
            </a:pPr>
            <a:r>
              <a:rPr lang="en-US" dirty="0"/>
              <a:t>Linking with maternal health, IYCF, ECD programs</a:t>
            </a:r>
          </a:p>
          <a:p>
            <a:pPr>
              <a:buNone/>
            </a:pPr>
            <a:r>
              <a:rPr lang="en-US" b="1" dirty="0"/>
              <a:t>7. Recommendations</a:t>
            </a:r>
          </a:p>
          <a:p>
            <a:pPr>
              <a:buFont typeface="Arial" panose="020B0604020202020204" pitchFamily="34" charset="0"/>
              <a:buChar char="•"/>
            </a:pPr>
            <a:r>
              <a:rPr lang="en-US" b="1" dirty="0"/>
              <a:t>Short-term</a:t>
            </a:r>
            <a:endParaRPr lang="en-US" dirty="0"/>
          </a:p>
          <a:p>
            <a:pPr marL="742950" lvl="1" indent="-285750">
              <a:buFont typeface="Arial" panose="020B0604020202020204" pitchFamily="34" charset="0"/>
              <a:buChar char="•"/>
            </a:pPr>
            <a:r>
              <a:rPr lang="en-US" dirty="0"/>
              <a:t>Pre-positioning supplies before peak seasons</a:t>
            </a:r>
          </a:p>
          <a:p>
            <a:pPr marL="742950" lvl="1" indent="-285750">
              <a:buFont typeface="Arial" panose="020B0604020202020204" pitchFamily="34" charset="0"/>
              <a:buChar char="•"/>
            </a:pPr>
            <a:r>
              <a:rPr lang="en-US" dirty="0"/>
              <a:t>Strengthen screening and referrals</a:t>
            </a:r>
          </a:p>
          <a:p>
            <a:pPr>
              <a:buFont typeface="Arial" panose="020B0604020202020204" pitchFamily="34" charset="0"/>
              <a:buChar char="•"/>
            </a:pPr>
            <a:r>
              <a:rPr lang="en-US" b="1" dirty="0"/>
              <a:t>Long-term</a:t>
            </a:r>
            <a:endParaRPr lang="en-US" dirty="0"/>
          </a:p>
          <a:p>
            <a:pPr marL="742950" lvl="1" indent="-285750">
              <a:buFont typeface="Arial" panose="020B0604020202020204" pitchFamily="34" charset="0"/>
              <a:buChar char="•"/>
            </a:pPr>
            <a:r>
              <a:rPr lang="en-US" dirty="0"/>
              <a:t>Improve data for 0–5 months group</a:t>
            </a:r>
          </a:p>
          <a:p>
            <a:pPr marL="742950" lvl="1" indent="-285750">
              <a:buFont typeface="Arial" panose="020B0604020202020204" pitchFamily="34" charset="0"/>
              <a:buChar char="•"/>
            </a:pPr>
            <a:r>
              <a:rPr lang="en-US" dirty="0"/>
              <a:t>Integrate risk monitoring into routine systems</a:t>
            </a:r>
          </a:p>
          <a:p>
            <a:pPr>
              <a:buNone/>
            </a:pPr>
            <a:r>
              <a:rPr lang="en-US" b="1" dirty="0"/>
              <a:t>8. Conclusion</a:t>
            </a:r>
          </a:p>
          <a:p>
            <a:pPr>
              <a:buFont typeface="Arial" panose="020B0604020202020204" pitchFamily="34" charset="0"/>
              <a:buChar char="•"/>
            </a:pPr>
            <a:r>
              <a:rPr lang="en-US" b="1" dirty="0"/>
              <a:t>Summary of Key Findings</a:t>
            </a:r>
            <a:endParaRPr lang="en-US" dirty="0"/>
          </a:p>
          <a:p>
            <a:pPr>
              <a:buFont typeface="Arial" panose="020B0604020202020204" pitchFamily="34" charset="0"/>
              <a:buChar char="•"/>
            </a:pPr>
            <a:r>
              <a:rPr lang="en-US" b="1" dirty="0"/>
              <a:t>Call to Action</a:t>
            </a:r>
            <a:endParaRPr lang="en-US" dirty="0"/>
          </a:p>
          <a:p>
            <a:pPr marL="742950" lvl="1" indent="-285750">
              <a:buFont typeface="Arial" panose="020B0604020202020204" pitchFamily="34" charset="0"/>
              <a:buChar char="•"/>
            </a:pPr>
            <a:r>
              <a:rPr lang="en-US" dirty="0"/>
              <a:t>Use seasonal trends for more responsive programming</a:t>
            </a:r>
          </a:p>
          <a:p>
            <a:pPr marL="742950" lvl="1" indent="-285750">
              <a:buFont typeface="Arial" panose="020B0604020202020204" pitchFamily="34" charset="0"/>
              <a:buChar char="•"/>
            </a:pPr>
            <a:r>
              <a:rPr lang="en-US" dirty="0"/>
              <a:t>Invest in early detection and prevention</a:t>
            </a:r>
          </a:p>
          <a:p>
            <a:pPr>
              <a:buNone/>
            </a:pPr>
            <a:r>
              <a:rPr lang="en-US" b="1" dirty="0"/>
              <a:t>9. Annex (Optional Slides)</a:t>
            </a:r>
          </a:p>
          <a:p>
            <a:pPr>
              <a:buFont typeface="Arial" panose="020B0604020202020204" pitchFamily="34" charset="0"/>
              <a:buChar char="•"/>
            </a:pPr>
            <a:r>
              <a:rPr lang="en-US" dirty="0"/>
              <a:t>Methodological assumptions</a:t>
            </a:r>
          </a:p>
          <a:p>
            <a:pPr>
              <a:buFont typeface="Arial" panose="020B0604020202020204" pitchFamily="34" charset="0"/>
              <a:buChar char="•"/>
            </a:pPr>
            <a:r>
              <a:rPr lang="en-US" dirty="0"/>
              <a:t>Full data tables</a:t>
            </a:r>
          </a:p>
          <a:p>
            <a:pPr>
              <a:buFont typeface="Arial" panose="020B0604020202020204" pitchFamily="34" charset="0"/>
              <a:buChar char="•"/>
            </a:pPr>
            <a:r>
              <a:rPr lang="en-US" dirty="0"/>
              <a:t>Maps or heat charts</a:t>
            </a:r>
          </a:p>
          <a:p>
            <a:pPr>
              <a:buFont typeface="Arial" panose="020B0604020202020204" pitchFamily="34" charset="0"/>
              <a:buChar char="•"/>
            </a:pPr>
            <a:endParaRPr lang="en-US" sz="7200" dirty="0"/>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15</a:t>
            </a:fld>
            <a:endParaRPr lang="en-US"/>
          </a:p>
        </p:txBody>
      </p:sp>
    </p:spTree>
    <p:extLst>
      <p:ext uri="{BB962C8B-B14F-4D97-AF65-F5344CB8AC3E}">
        <p14:creationId xmlns:p14="http://schemas.microsoft.com/office/powerpoint/2010/main" val="167429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C013-CC41-FADA-B0C1-63AB214A1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34B3A1-77ED-61DB-1332-233E20A7F3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F085EB-F732-4405-BDD6-2F65EFBA1B84}"/>
              </a:ext>
            </a:extLst>
          </p:cNvPr>
          <p:cNvSpPr>
            <a:spLocks noGrp="1"/>
          </p:cNvSpPr>
          <p:nvPr>
            <p:ph type="dt" sz="half" idx="10"/>
          </p:nvPr>
        </p:nvSpPr>
        <p:spPr/>
        <p:txBody>
          <a:bodyPr/>
          <a:lstStyle/>
          <a:p>
            <a:fld id="{7A0920A2-F505-4459-A6C8-D3165AA23904}" type="datetimeFigureOut">
              <a:rPr lang="en-US" smtClean="0"/>
              <a:t>6/25/2025</a:t>
            </a:fld>
            <a:endParaRPr lang="en-US"/>
          </a:p>
        </p:txBody>
      </p:sp>
      <p:sp>
        <p:nvSpPr>
          <p:cNvPr id="5" name="Footer Placeholder 4">
            <a:extLst>
              <a:ext uri="{FF2B5EF4-FFF2-40B4-BE49-F238E27FC236}">
                <a16:creationId xmlns:a16="http://schemas.microsoft.com/office/drawing/2014/main" id="{9D09E574-9CE4-19E3-75D0-E4221F2D8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3A466-0D3C-D656-16CD-F5B3624F760E}"/>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282614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EAC8A-DF29-660A-9343-B567929200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0F9DC5-A765-0524-5BAE-DDDAB8E86F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D4454-B8CC-FCCD-2EEF-F124121468AD}"/>
              </a:ext>
            </a:extLst>
          </p:cNvPr>
          <p:cNvSpPr>
            <a:spLocks noGrp="1"/>
          </p:cNvSpPr>
          <p:nvPr>
            <p:ph type="dt" sz="half" idx="10"/>
          </p:nvPr>
        </p:nvSpPr>
        <p:spPr/>
        <p:txBody>
          <a:bodyPr/>
          <a:lstStyle/>
          <a:p>
            <a:fld id="{7A0920A2-F505-4459-A6C8-D3165AA23904}" type="datetimeFigureOut">
              <a:rPr lang="en-US" smtClean="0"/>
              <a:t>6/25/2025</a:t>
            </a:fld>
            <a:endParaRPr lang="en-US"/>
          </a:p>
        </p:txBody>
      </p:sp>
      <p:sp>
        <p:nvSpPr>
          <p:cNvPr id="5" name="Footer Placeholder 4">
            <a:extLst>
              <a:ext uri="{FF2B5EF4-FFF2-40B4-BE49-F238E27FC236}">
                <a16:creationId xmlns:a16="http://schemas.microsoft.com/office/drawing/2014/main" id="{166E7F21-EFD8-9F9F-9A11-6166F5A4C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3B16C-57F3-B8A1-9C3F-2D239163DC9F}"/>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114985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1B9732-064F-4C0D-3943-B9BA8AB867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FE4B35-87B1-3644-FED7-C0E5219048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FD40ED-F2C3-C4ED-01AF-D6150621FF19}"/>
              </a:ext>
            </a:extLst>
          </p:cNvPr>
          <p:cNvSpPr>
            <a:spLocks noGrp="1"/>
          </p:cNvSpPr>
          <p:nvPr>
            <p:ph type="dt" sz="half" idx="10"/>
          </p:nvPr>
        </p:nvSpPr>
        <p:spPr/>
        <p:txBody>
          <a:bodyPr/>
          <a:lstStyle/>
          <a:p>
            <a:fld id="{7A0920A2-F505-4459-A6C8-D3165AA23904}" type="datetimeFigureOut">
              <a:rPr lang="en-US" smtClean="0"/>
              <a:t>6/25/2025</a:t>
            </a:fld>
            <a:endParaRPr lang="en-US"/>
          </a:p>
        </p:txBody>
      </p:sp>
      <p:sp>
        <p:nvSpPr>
          <p:cNvPr id="5" name="Footer Placeholder 4">
            <a:extLst>
              <a:ext uri="{FF2B5EF4-FFF2-40B4-BE49-F238E27FC236}">
                <a16:creationId xmlns:a16="http://schemas.microsoft.com/office/drawing/2014/main" id="{24C27155-0B43-23C2-F473-A91FE34AD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AEB8C-6638-3203-56B0-D2FDEA36895D}"/>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238083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FFA3B-F3C5-AFFB-12CC-2D7B6917A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52CB93-2420-C4E6-3AE8-4E37B990AD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3BD37-7F29-ED2F-A7B8-DE5B3A8A8FF4}"/>
              </a:ext>
            </a:extLst>
          </p:cNvPr>
          <p:cNvSpPr>
            <a:spLocks noGrp="1"/>
          </p:cNvSpPr>
          <p:nvPr>
            <p:ph type="dt" sz="half" idx="10"/>
          </p:nvPr>
        </p:nvSpPr>
        <p:spPr/>
        <p:txBody>
          <a:bodyPr/>
          <a:lstStyle/>
          <a:p>
            <a:fld id="{7A0920A2-F505-4459-A6C8-D3165AA23904}" type="datetimeFigureOut">
              <a:rPr lang="en-US" smtClean="0"/>
              <a:t>6/25/2025</a:t>
            </a:fld>
            <a:endParaRPr lang="en-US"/>
          </a:p>
        </p:txBody>
      </p:sp>
      <p:sp>
        <p:nvSpPr>
          <p:cNvPr id="5" name="Footer Placeholder 4">
            <a:extLst>
              <a:ext uri="{FF2B5EF4-FFF2-40B4-BE49-F238E27FC236}">
                <a16:creationId xmlns:a16="http://schemas.microsoft.com/office/drawing/2014/main" id="{496B97F6-CA81-AFD8-C717-1BF571621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DEC3B-C39F-C2D2-C4A1-234D072C3D1C}"/>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897893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9A47-628F-7D87-D74F-F08AD8147A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208995-CB2F-8424-13B5-B54B902AD8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F467-F58C-9DBF-95D1-8FB88D3CB9A0}"/>
              </a:ext>
            </a:extLst>
          </p:cNvPr>
          <p:cNvSpPr>
            <a:spLocks noGrp="1"/>
          </p:cNvSpPr>
          <p:nvPr>
            <p:ph type="dt" sz="half" idx="10"/>
          </p:nvPr>
        </p:nvSpPr>
        <p:spPr/>
        <p:txBody>
          <a:bodyPr/>
          <a:lstStyle/>
          <a:p>
            <a:fld id="{7A0920A2-F505-4459-A6C8-D3165AA23904}" type="datetimeFigureOut">
              <a:rPr lang="en-US" smtClean="0"/>
              <a:t>6/25/2025</a:t>
            </a:fld>
            <a:endParaRPr lang="en-US"/>
          </a:p>
        </p:txBody>
      </p:sp>
      <p:sp>
        <p:nvSpPr>
          <p:cNvPr id="5" name="Footer Placeholder 4">
            <a:extLst>
              <a:ext uri="{FF2B5EF4-FFF2-40B4-BE49-F238E27FC236}">
                <a16:creationId xmlns:a16="http://schemas.microsoft.com/office/drawing/2014/main" id="{D56F6124-276B-07EA-7643-03D1C3F0E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0A772-B040-6108-2514-6744DD127D11}"/>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424096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E32D-C9B5-3EBD-DB6A-33D868128F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D65039-E0B9-860C-AB7E-C4AD0A2EEF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1A206D-438B-4473-CF00-654DA9DD87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2A241F-37A2-DA29-37AC-929D22116454}"/>
              </a:ext>
            </a:extLst>
          </p:cNvPr>
          <p:cNvSpPr>
            <a:spLocks noGrp="1"/>
          </p:cNvSpPr>
          <p:nvPr>
            <p:ph type="dt" sz="half" idx="10"/>
          </p:nvPr>
        </p:nvSpPr>
        <p:spPr/>
        <p:txBody>
          <a:bodyPr/>
          <a:lstStyle/>
          <a:p>
            <a:fld id="{7A0920A2-F505-4459-A6C8-D3165AA23904}" type="datetimeFigureOut">
              <a:rPr lang="en-US" smtClean="0"/>
              <a:t>6/25/2025</a:t>
            </a:fld>
            <a:endParaRPr lang="en-US"/>
          </a:p>
        </p:txBody>
      </p:sp>
      <p:sp>
        <p:nvSpPr>
          <p:cNvPr id="6" name="Footer Placeholder 5">
            <a:extLst>
              <a:ext uri="{FF2B5EF4-FFF2-40B4-BE49-F238E27FC236}">
                <a16:creationId xmlns:a16="http://schemas.microsoft.com/office/drawing/2014/main" id="{6DAD2497-AB5E-21C4-B140-AF162A80DF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D31AF0-832D-5B38-73A3-08AB87F30732}"/>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77364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CB8F8-6004-8CAE-A4FC-781BC8057B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FA7FDC-44F9-D7FF-F703-89C333ACA7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00C8D8-0FEA-3FDC-CEC6-96A61778BE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D7440B-30B7-0E4F-6DE0-C5ACEBF27A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57D02C-5178-AF06-E196-0154ADE584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149721-1A2E-0272-363E-152B385075D0}"/>
              </a:ext>
            </a:extLst>
          </p:cNvPr>
          <p:cNvSpPr>
            <a:spLocks noGrp="1"/>
          </p:cNvSpPr>
          <p:nvPr>
            <p:ph type="dt" sz="half" idx="10"/>
          </p:nvPr>
        </p:nvSpPr>
        <p:spPr/>
        <p:txBody>
          <a:bodyPr/>
          <a:lstStyle/>
          <a:p>
            <a:fld id="{7A0920A2-F505-4459-A6C8-D3165AA23904}" type="datetimeFigureOut">
              <a:rPr lang="en-US" smtClean="0"/>
              <a:t>6/25/2025</a:t>
            </a:fld>
            <a:endParaRPr lang="en-US"/>
          </a:p>
        </p:txBody>
      </p:sp>
      <p:sp>
        <p:nvSpPr>
          <p:cNvPr id="8" name="Footer Placeholder 7">
            <a:extLst>
              <a:ext uri="{FF2B5EF4-FFF2-40B4-BE49-F238E27FC236}">
                <a16:creationId xmlns:a16="http://schemas.microsoft.com/office/drawing/2014/main" id="{348EE3CC-3C66-E6C2-93F0-F3461ADAB7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0A2568-B6E8-9257-8918-68BCFBD19DBF}"/>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150035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25B5-9D79-4F7C-8330-84E28AD820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B672A8-D919-E46F-7173-502BBFCECDCA}"/>
              </a:ext>
            </a:extLst>
          </p:cNvPr>
          <p:cNvSpPr>
            <a:spLocks noGrp="1"/>
          </p:cNvSpPr>
          <p:nvPr>
            <p:ph type="dt" sz="half" idx="10"/>
          </p:nvPr>
        </p:nvSpPr>
        <p:spPr/>
        <p:txBody>
          <a:bodyPr/>
          <a:lstStyle/>
          <a:p>
            <a:fld id="{7A0920A2-F505-4459-A6C8-D3165AA23904}" type="datetimeFigureOut">
              <a:rPr lang="en-US" smtClean="0"/>
              <a:t>6/25/2025</a:t>
            </a:fld>
            <a:endParaRPr lang="en-US"/>
          </a:p>
        </p:txBody>
      </p:sp>
      <p:sp>
        <p:nvSpPr>
          <p:cNvPr id="4" name="Footer Placeholder 3">
            <a:extLst>
              <a:ext uri="{FF2B5EF4-FFF2-40B4-BE49-F238E27FC236}">
                <a16:creationId xmlns:a16="http://schemas.microsoft.com/office/drawing/2014/main" id="{0F3B75BC-0F5C-E89D-ECF2-520E3E33A0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C9E588-4207-30A6-1F49-825C287AE128}"/>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1496810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435B9E-BB42-F4B9-3EC6-A7AC74967475}"/>
              </a:ext>
            </a:extLst>
          </p:cNvPr>
          <p:cNvSpPr>
            <a:spLocks noGrp="1"/>
          </p:cNvSpPr>
          <p:nvPr>
            <p:ph type="dt" sz="half" idx="10"/>
          </p:nvPr>
        </p:nvSpPr>
        <p:spPr/>
        <p:txBody>
          <a:bodyPr/>
          <a:lstStyle/>
          <a:p>
            <a:fld id="{7A0920A2-F505-4459-A6C8-D3165AA23904}" type="datetimeFigureOut">
              <a:rPr lang="en-US" smtClean="0"/>
              <a:t>6/25/2025</a:t>
            </a:fld>
            <a:endParaRPr lang="en-US"/>
          </a:p>
        </p:txBody>
      </p:sp>
      <p:sp>
        <p:nvSpPr>
          <p:cNvPr id="3" name="Footer Placeholder 2">
            <a:extLst>
              <a:ext uri="{FF2B5EF4-FFF2-40B4-BE49-F238E27FC236}">
                <a16:creationId xmlns:a16="http://schemas.microsoft.com/office/drawing/2014/main" id="{D925F597-3911-CFAA-17FD-98553ED73B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E8735E-1BE6-406A-A033-55A696A69477}"/>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4235871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AADA-A421-0B61-5360-DB4B20B47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A8A45E-8D5C-67AE-1BD5-98A2E2B43A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7F026C-B607-8DA1-88B5-DE71AF93F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8F64B7-E694-E81E-19D8-B302E3199E7C}"/>
              </a:ext>
            </a:extLst>
          </p:cNvPr>
          <p:cNvSpPr>
            <a:spLocks noGrp="1"/>
          </p:cNvSpPr>
          <p:nvPr>
            <p:ph type="dt" sz="half" idx="10"/>
          </p:nvPr>
        </p:nvSpPr>
        <p:spPr/>
        <p:txBody>
          <a:bodyPr/>
          <a:lstStyle/>
          <a:p>
            <a:fld id="{7A0920A2-F505-4459-A6C8-D3165AA23904}" type="datetimeFigureOut">
              <a:rPr lang="en-US" smtClean="0"/>
              <a:t>6/25/2025</a:t>
            </a:fld>
            <a:endParaRPr lang="en-US"/>
          </a:p>
        </p:txBody>
      </p:sp>
      <p:sp>
        <p:nvSpPr>
          <p:cNvPr id="6" name="Footer Placeholder 5">
            <a:extLst>
              <a:ext uri="{FF2B5EF4-FFF2-40B4-BE49-F238E27FC236}">
                <a16:creationId xmlns:a16="http://schemas.microsoft.com/office/drawing/2014/main" id="{BBD092AC-AEB9-F331-78CD-E9FA4A860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4D034C-FC20-A8DD-DC16-647CCA6A9E92}"/>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257070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07EF-E75E-85C1-6B5B-31E9C9257E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9F9901-D204-0CF2-7057-7B3F03C766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08C004-DBAC-3912-78FD-B4A41F2768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6594B0-65BD-BD70-D0B9-AFF59E7C740A}"/>
              </a:ext>
            </a:extLst>
          </p:cNvPr>
          <p:cNvSpPr>
            <a:spLocks noGrp="1"/>
          </p:cNvSpPr>
          <p:nvPr>
            <p:ph type="dt" sz="half" idx="10"/>
          </p:nvPr>
        </p:nvSpPr>
        <p:spPr/>
        <p:txBody>
          <a:bodyPr/>
          <a:lstStyle/>
          <a:p>
            <a:fld id="{7A0920A2-F505-4459-A6C8-D3165AA23904}" type="datetimeFigureOut">
              <a:rPr lang="en-US" smtClean="0"/>
              <a:t>6/25/2025</a:t>
            </a:fld>
            <a:endParaRPr lang="en-US"/>
          </a:p>
        </p:txBody>
      </p:sp>
      <p:sp>
        <p:nvSpPr>
          <p:cNvPr id="6" name="Footer Placeholder 5">
            <a:extLst>
              <a:ext uri="{FF2B5EF4-FFF2-40B4-BE49-F238E27FC236}">
                <a16:creationId xmlns:a16="http://schemas.microsoft.com/office/drawing/2014/main" id="{E4998329-4A3D-0731-ED7B-FAC461C7C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A04EE9-726F-FA0D-6990-BB2F991270A1}"/>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2426306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6403F7-4D5C-47B4-ECCD-44670C8556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D317F-6D5B-1036-61D2-3BF6549C72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391D9-0C0F-A75B-E803-CB4B84D4E8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920A2-F505-4459-A6C8-D3165AA23904}" type="datetimeFigureOut">
              <a:rPr lang="en-US" smtClean="0"/>
              <a:t>6/25/2025</a:t>
            </a:fld>
            <a:endParaRPr lang="en-US"/>
          </a:p>
        </p:txBody>
      </p:sp>
      <p:sp>
        <p:nvSpPr>
          <p:cNvPr id="5" name="Footer Placeholder 4">
            <a:extLst>
              <a:ext uri="{FF2B5EF4-FFF2-40B4-BE49-F238E27FC236}">
                <a16:creationId xmlns:a16="http://schemas.microsoft.com/office/drawing/2014/main" id="{66198EEB-5FB5-B9FC-7E5E-7E6EC56587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55E747-9D11-FEC2-61D7-5F27B53D13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9FEAD-C919-4348-ACEC-99DC45DB2FCB}" type="slidenum">
              <a:rPr lang="en-US" smtClean="0"/>
              <a:t>‹#›</a:t>
            </a:fld>
            <a:endParaRPr lang="en-US"/>
          </a:p>
        </p:txBody>
      </p:sp>
    </p:spTree>
    <p:extLst>
      <p:ext uri="{BB962C8B-B14F-4D97-AF65-F5344CB8AC3E}">
        <p14:creationId xmlns:p14="http://schemas.microsoft.com/office/powerpoint/2010/main" val="2017589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journals.plos.org/plosone/article?id=10.1371/journal.pone.026030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person holding a child&#10;&#10;Description automatically generated">
            <a:extLst>
              <a:ext uri="{FF2B5EF4-FFF2-40B4-BE49-F238E27FC236}">
                <a16:creationId xmlns:a16="http://schemas.microsoft.com/office/drawing/2014/main" id="{6B99871E-0402-46B2-BC41-EF10173F184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15746"/>
          <a:stretch/>
        </p:blipFill>
        <p:spPr>
          <a:xfrm>
            <a:off x="20" y="1282"/>
            <a:ext cx="12191980" cy="6856718"/>
          </a:xfrm>
          <a:prstGeom prst="rect">
            <a:avLst/>
          </a:prstGeom>
        </p:spPr>
      </p:pic>
      <p:sp>
        <p:nvSpPr>
          <p:cNvPr id="6" name="Title 1">
            <a:extLst>
              <a:ext uri="{FF2B5EF4-FFF2-40B4-BE49-F238E27FC236}">
                <a16:creationId xmlns:a16="http://schemas.microsoft.com/office/drawing/2014/main" id="{36727CFF-3D67-2596-86A9-90D5FFCEFA79}"/>
              </a:ext>
            </a:extLst>
          </p:cNvPr>
          <p:cNvSpPr>
            <a:spLocks noGrp="1"/>
          </p:cNvSpPr>
          <p:nvPr>
            <p:ph type="title"/>
          </p:nvPr>
        </p:nvSpPr>
        <p:spPr>
          <a:xfrm>
            <a:off x="3403075" y="5532437"/>
            <a:ext cx="8788925" cy="1325563"/>
          </a:xfrm>
          <a:solidFill>
            <a:srgbClr val="E7A23A"/>
          </a:solidFill>
        </p:spPr>
        <p:txBody>
          <a:bodyPr>
            <a:normAutofit/>
          </a:bodyPr>
          <a:lstStyle/>
          <a:p>
            <a:pPr algn="ctr"/>
            <a:r>
              <a:rPr lang="en-US" sz="3600" dirty="0">
                <a:solidFill>
                  <a:schemeClr val="bg1"/>
                </a:solidFill>
              </a:rPr>
              <a:t>Seasonally Adjusted Estimates of Caseloads of Children At Risk or with Severe Wasting</a:t>
            </a:r>
          </a:p>
        </p:txBody>
      </p:sp>
    </p:spTree>
    <p:extLst>
      <p:ext uri="{BB962C8B-B14F-4D97-AF65-F5344CB8AC3E}">
        <p14:creationId xmlns:p14="http://schemas.microsoft.com/office/powerpoint/2010/main" val="2259713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8064-642E-E64D-9147-19DB74ED03C6}"/>
              </a:ext>
            </a:extLst>
          </p:cNvPr>
          <p:cNvSpPr>
            <a:spLocks noGrp="1"/>
          </p:cNvSpPr>
          <p:nvPr>
            <p:ph type="title"/>
          </p:nvPr>
        </p:nvSpPr>
        <p:spPr/>
        <p:txBody>
          <a:bodyPr/>
          <a:lstStyle/>
          <a:p>
            <a:r>
              <a:rPr lang="en-US" dirty="0"/>
              <a:t>The importance to use a seasonally adjusted estimate of wasting for annual planning</a:t>
            </a:r>
          </a:p>
        </p:txBody>
      </p:sp>
      <p:sp>
        <p:nvSpPr>
          <p:cNvPr id="3" name="Content Placeholder 2">
            <a:extLst>
              <a:ext uri="{FF2B5EF4-FFF2-40B4-BE49-F238E27FC236}">
                <a16:creationId xmlns:a16="http://schemas.microsoft.com/office/drawing/2014/main" id="{06E75016-E005-DDA6-4FB1-C68F52C9728D}"/>
              </a:ext>
            </a:extLst>
          </p:cNvPr>
          <p:cNvSpPr>
            <a:spLocks noGrp="1"/>
          </p:cNvSpPr>
          <p:nvPr>
            <p:ph idx="1"/>
          </p:nvPr>
        </p:nvSpPr>
        <p:spPr>
          <a:xfrm>
            <a:off x="292130" y="1825625"/>
            <a:ext cx="4838670" cy="4351338"/>
          </a:xfrm>
        </p:spPr>
        <p:txBody>
          <a:bodyPr>
            <a:normAutofit/>
          </a:bodyPr>
          <a:lstStyle/>
          <a:p>
            <a:r>
              <a:rPr lang="en-US" dirty="0"/>
              <a:t>Seasonal peaks and troughs do not always correspond to common assumptions (especially when wasting presents twin peaks)</a:t>
            </a:r>
          </a:p>
          <a:p>
            <a:r>
              <a:rPr lang="en-US" dirty="0"/>
              <a:t>Use of data collected in February will underestimate the caseload.</a:t>
            </a:r>
          </a:p>
          <a:p>
            <a:r>
              <a:rPr lang="en-US" dirty="0"/>
              <a:t>Use of data collected in May will overestimate the caseload</a:t>
            </a:r>
          </a:p>
          <a:p>
            <a:endParaRPr lang="en-US" dirty="0"/>
          </a:p>
        </p:txBody>
      </p:sp>
      <p:pic>
        <p:nvPicPr>
          <p:cNvPr id="4" name="Picture 1" descr="A graph of a temperature&#10;&#10;AI-generated content may be incorrect.">
            <a:extLst>
              <a:ext uri="{FF2B5EF4-FFF2-40B4-BE49-F238E27FC236}">
                <a16:creationId xmlns:a16="http://schemas.microsoft.com/office/drawing/2014/main" id="{CEAEEEC5-55AB-EB50-F17D-1F684AC49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7933" y="1825625"/>
            <a:ext cx="618193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093B0BC3-7BFF-4BDE-6861-03555672804D}"/>
              </a:ext>
            </a:extLst>
          </p:cNvPr>
          <p:cNvSpPr txBox="1"/>
          <p:nvPr/>
        </p:nvSpPr>
        <p:spPr>
          <a:xfrm>
            <a:off x="8131812" y="5156954"/>
            <a:ext cx="2909568" cy="369332"/>
          </a:xfrm>
          <a:prstGeom prst="rect">
            <a:avLst/>
          </a:prstGeom>
          <a:solidFill>
            <a:schemeClr val="accent1">
              <a:lumMod val="20000"/>
              <a:lumOff val="80000"/>
            </a:schemeClr>
          </a:solidFill>
          <a:ln>
            <a:solidFill>
              <a:schemeClr val="accent1">
                <a:lumMod val="20000"/>
                <a:lumOff val="80000"/>
              </a:schemeClr>
            </a:solidFill>
          </a:ln>
        </p:spPr>
        <p:txBody>
          <a:bodyPr wrap="square">
            <a:spAutoFit/>
          </a:bodyPr>
          <a:lstStyle/>
          <a:p>
            <a:r>
              <a:rPr lang="en-US" dirty="0"/>
              <a:t>MAY – severe wasting 2.6% </a:t>
            </a:r>
          </a:p>
        </p:txBody>
      </p:sp>
      <p:sp>
        <p:nvSpPr>
          <p:cNvPr id="9" name="TextBox 8">
            <a:extLst>
              <a:ext uri="{FF2B5EF4-FFF2-40B4-BE49-F238E27FC236}">
                <a16:creationId xmlns:a16="http://schemas.microsoft.com/office/drawing/2014/main" id="{87D1848C-FDED-B166-FA6F-66E08612AB11}"/>
              </a:ext>
            </a:extLst>
          </p:cNvPr>
          <p:cNvSpPr txBox="1"/>
          <p:nvPr/>
        </p:nvSpPr>
        <p:spPr>
          <a:xfrm>
            <a:off x="9255762" y="2169914"/>
            <a:ext cx="2829558" cy="369332"/>
          </a:xfrm>
          <a:prstGeom prst="rect">
            <a:avLst/>
          </a:prstGeom>
          <a:solidFill>
            <a:schemeClr val="accent1">
              <a:lumMod val="20000"/>
              <a:lumOff val="80000"/>
            </a:schemeClr>
          </a:solidFill>
          <a:ln>
            <a:solidFill>
              <a:schemeClr val="accent1">
                <a:lumMod val="20000"/>
                <a:lumOff val="80000"/>
              </a:schemeClr>
            </a:solidFill>
          </a:ln>
        </p:spPr>
        <p:txBody>
          <a:bodyPr wrap="square">
            <a:spAutoFit/>
          </a:bodyPr>
          <a:lstStyle/>
          <a:p>
            <a:r>
              <a:rPr lang="en-US" dirty="0"/>
              <a:t>FEB – severe wasting -1.0% </a:t>
            </a:r>
          </a:p>
        </p:txBody>
      </p:sp>
    </p:spTree>
    <p:extLst>
      <p:ext uri="{BB962C8B-B14F-4D97-AF65-F5344CB8AC3E}">
        <p14:creationId xmlns:p14="http://schemas.microsoft.com/office/powerpoint/2010/main" val="1649791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labeled diagram of waves.">
            <a:extLst>
              <a:ext uri="{FF2B5EF4-FFF2-40B4-BE49-F238E27FC236}">
                <a16:creationId xmlns:a16="http://schemas.microsoft.com/office/drawing/2014/main" id="{FDC4FDC3-BFBB-5E79-41A8-3BA36379CB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6919"/>
          <a:stretch/>
        </p:blipFill>
        <p:spPr bwMode="auto">
          <a:xfrm>
            <a:off x="-83819" y="958118"/>
            <a:ext cx="6393180" cy="7050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F063370-3490-396A-DF63-C88DDE6D8BFD}"/>
              </a:ext>
            </a:extLst>
          </p:cNvPr>
          <p:cNvSpPr>
            <a:spLocks noGrp="1"/>
          </p:cNvSpPr>
          <p:nvPr>
            <p:ph type="title"/>
          </p:nvPr>
        </p:nvSpPr>
        <p:spPr/>
        <p:txBody>
          <a:bodyPr/>
          <a:lstStyle/>
          <a:p>
            <a:r>
              <a:rPr lang="en-US" dirty="0"/>
              <a:t>How to estimate the amplitude of annual severe wasting</a:t>
            </a:r>
          </a:p>
        </p:txBody>
      </p:sp>
      <p:sp>
        <p:nvSpPr>
          <p:cNvPr id="3" name="Content Placeholder 2">
            <a:extLst>
              <a:ext uri="{FF2B5EF4-FFF2-40B4-BE49-F238E27FC236}">
                <a16:creationId xmlns:a16="http://schemas.microsoft.com/office/drawing/2014/main" id="{75CD8C96-5D19-EBBB-5C97-3FB7DD696A0E}"/>
              </a:ext>
            </a:extLst>
          </p:cNvPr>
          <p:cNvSpPr>
            <a:spLocks noGrp="1"/>
          </p:cNvSpPr>
          <p:nvPr>
            <p:ph idx="1"/>
          </p:nvPr>
        </p:nvSpPr>
        <p:spPr>
          <a:xfrm>
            <a:off x="6911341" y="1690688"/>
            <a:ext cx="4960620" cy="5128260"/>
          </a:xfrm>
        </p:spPr>
        <p:txBody>
          <a:bodyPr>
            <a:normAutofit fontScale="92500" lnSpcReduction="20000"/>
          </a:bodyPr>
          <a:lstStyle/>
          <a:p>
            <a:r>
              <a:rPr lang="en-US" dirty="0"/>
              <a:t>The amplitude is the half width of the annual variation of severe wasting.</a:t>
            </a:r>
          </a:p>
          <a:p>
            <a:r>
              <a:rPr lang="en-US" dirty="0"/>
              <a:t>The amplitude can be calculated from the prevalence of severe wasting or the WHZ-score</a:t>
            </a:r>
          </a:p>
          <a:p>
            <a:r>
              <a:rPr lang="en-US" dirty="0"/>
              <a:t>See the amplitude tab on the calculator for more information on expected amplitude of wasting in countries and regions.  </a:t>
            </a:r>
          </a:p>
          <a:p>
            <a:r>
              <a:rPr lang="en-US" dirty="0"/>
              <a:t>Determine the amplitude of annual severe wasting variation (for children 0-59M) that closest corresponds to the conditions of the representative area of the calculator</a:t>
            </a:r>
          </a:p>
        </p:txBody>
      </p:sp>
    </p:spTree>
    <p:extLst>
      <p:ext uri="{BB962C8B-B14F-4D97-AF65-F5344CB8AC3E}">
        <p14:creationId xmlns:p14="http://schemas.microsoft.com/office/powerpoint/2010/main" val="1169009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F0E6-2015-2D87-E2A8-04A26D39029A}"/>
              </a:ext>
            </a:extLst>
          </p:cNvPr>
          <p:cNvSpPr>
            <a:spLocks noGrp="1"/>
          </p:cNvSpPr>
          <p:nvPr>
            <p:ph type="title"/>
          </p:nvPr>
        </p:nvSpPr>
        <p:spPr>
          <a:xfrm>
            <a:off x="838200" y="99197"/>
            <a:ext cx="11113736" cy="1325563"/>
          </a:xfrm>
        </p:spPr>
        <p:txBody>
          <a:bodyPr/>
          <a:lstStyle/>
          <a:p>
            <a:r>
              <a:rPr lang="en-US" dirty="0"/>
              <a:t>To calculate at a seasonally adjusted estimate of wasting informed by the temperature </a:t>
            </a:r>
          </a:p>
        </p:txBody>
      </p:sp>
      <p:sp>
        <p:nvSpPr>
          <p:cNvPr id="3" name="Content Placeholder 2">
            <a:extLst>
              <a:ext uri="{FF2B5EF4-FFF2-40B4-BE49-F238E27FC236}">
                <a16:creationId xmlns:a16="http://schemas.microsoft.com/office/drawing/2014/main" id="{FCC5ED63-EE15-36BE-F0B9-09E00D7A8ADF}"/>
              </a:ext>
            </a:extLst>
          </p:cNvPr>
          <p:cNvSpPr>
            <a:spLocks noGrp="1"/>
          </p:cNvSpPr>
          <p:nvPr>
            <p:ph idx="1"/>
          </p:nvPr>
        </p:nvSpPr>
        <p:spPr>
          <a:xfrm>
            <a:off x="347957" y="1497256"/>
            <a:ext cx="5512239" cy="4990585"/>
          </a:xfrm>
        </p:spPr>
        <p:txBody>
          <a:bodyPr>
            <a:normAutofit/>
          </a:bodyPr>
          <a:lstStyle/>
          <a:p>
            <a:pPr marL="0" indent="0">
              <a:buNone/>
            </a:pPr>
            <a:r>
              <a:rPr lang="en-US" sz="2400" dirty="0"/>
              <a:t>Enter the data in the pink cells</a:t>
            </a:r>
          </a:p>
          <a:p>
            <a:r>
              <a:rPr lang="en-US" sz="2400" dirty="0"/>
              <a:t>Enter the start and end date of data collection of the data source</a:t>
            </a:r>
          </a:p>
          <a:p>
            <a:r>
              <a:rPr lang="en-US" sz="2400" dirty="0"/>
              <a:t>Enter the expected annual amplitude for severe wasting (half width of annual variation)</a:t>
            </a:r>
          </a:p>
          <a:p>
            <a:r>
              <a:rPr lang="en-US" sz="2400" dirty="0"/>
              <a:t>Enter the recorded average peak temperature for all months of the year. Use a population adjusted estimate of average peak temperature so that the temperature corresponds to populated areas. </a:t>
            </a:r>
          </a:p>
          <a:p>
            <a:endParaRPr lang="en-US" dirty="0"/>
          </a:p>
        </p:txBody>
      </p:sp>
      <p:graphicFrame>
        <p:nvGraphicFramePr>
          <p:cNvPr id="12" name="Table 11">
            <a:extLst>
              <a:ext uri="{FF2B5EF4-FFF2-40B4-BE49-F238E27FC236}">
                <a16:creationId xmlns:a16="http://schemas.microsoft.com/office/drawing/2014/main" id="{92DA06AD-DCB3-A8A7-9D10-C174003FDEF8}"/>
              </a:ext>
            </a:extLst>
          </p:cNvPr>
          <p:cNvGraphicFramePr>
            <a:graphicFrameLocks noGrp="1"/>
          </p:cNvGraphicFramePr>
          <p:nvPr>
            <p:extLst>
              <p:ext uri="{D42A27DB-BD31-4B8C-83A1-F6EECF244321}">
                <p14:modId xmlns:p14="http://schemas.microsoft.com/office/powerpoint/2010/main" val="1457819611"/>
              </p:ext>
            </p:extLst>
          </p:nvPr>
        </p:nvGraphicFramePr>
        <p:xfrm>
          <a:off x="6450401" y="1710128"/>
          <a:ext cx="5393642" cy="4777713"/>
        </p:xfrm>
        <a:graphic>
          <a:graphicData uri="http://schemas.openxmlformats.org/drawingml/2006/table">
            <a:tbl>
              <a:tblPr/>
              <a:tblGrid>
                <a:gridCol w="2985193">
                  <a:extLst>
                    <a:ext uri="{9D8B030D-6E8A-4147-A177-3AD203B41FA5}">
                      <a16:colId xmlns:a16="http://schemas.microsoft.com/office/drawing/2014/main" val="1935824698"/>
                    </a:ext>
                  </a:extLst>
                </a:gridCol>
                <a:gridCol w="37800">
                  <a:extLst>
                    <a:ext uri="{9D8B030D-6E8A-4147-A177-3AD203B41FA5}">
                      <a16:colId xmlns:a16="http://schemas.microsoft.com/office/drawing/2014/main" val="3446803974"/>
                    </a:ext>
                  </a:extLst>
                </a:gridCol>
                <a:gridCol w="380318">
                  <a:extLst>
                    <a:ext uri="{9D8B030D-6E8A-4147-A177-3AD203B41FA5}">
                      <a16:colId xmlns:a16="http://schemas.microsoft.com/office/drawing/2014/main" val="3830314809"/>
                    </a:ext>
                  </a:extLst>
                </a:gridCol>
                <a:gridCol w="380318">
                  <a:extLst>
                    <a:ext uri="{9D8B030D-6E8A-4147-A177-3AD203B41FA5}">
                      <a16:colId xmlns:a16="http://schemas.microsoft.com/office/drawing/2014/main" val="2112098186"/>
                    </a:ext>
                  </a:extLst>
                </a:gridCol>
                <a:gridCol w="380318">
                  <a:extLst>
                    <a:ext uri="{9D8B030D-6E8A-4147-A177-3AD203B41FA5}">
                      <a16:colId xmlns:a16="http://schemas.microsoft.com/office/drawing/2014/main" val="1357878611"/>
                    </a:ext>
                  </a:extLst>
                </a:gridCol>
                <a:gridCol w="649334">
                  <a:extLst>
                    <a:ext uri="{9D8B030D-6E8A-4147-A177-3AD203B41FA5}">
                      <a16:colId xmlns:a16="http://schemas.microsoft.com/office/drawing/2014/main" val="1838788346"/>
                    </a:ext>
                  </a:extLst>
                </a:gridCol>
                <a:gridCol w="37800">
                  <a:extLst>
                    <a:ext uri="{9D8B030D-6E8A-4147-A177-3AD203B41FA5}">
                      <a16:colId xmlns:a16="http://schemas.microsoft.com/office/drawing/2014/main" val="3326001345"/>
                    </a:ext>
                  </a:extLst>
                </a:gridCol>
                <a:gridCol w="542561">
                  <a:extLst>
                    <a:ext uri="{9D8B030D-6E8A-4147-A177-3AD203B41FA5}">
                      <a16:colId xmlns:a16="http://schemas.microsoft.com/office/drawing/2014/main" val="3129986769"/>
                    </a:ext>
                  </a:extLst>
                </a:gridCol>
              </a:tblGrid>
              <a:tr h="192207">
                <a:tc>
                  <a:txBody>
                    <a:bodyPr/>
                    <a:lstStyle/>
                    <a:p>
                      <a:pPr algn="l" fontAlgn="b"/>
                      <a:r>
                        <a:rPr lang="en-US" sz="1200" b="0" i="0" u="none" strike="noStrike" dirty="0">
                          <a:solidFill>
                            <a:srgbClr val="000000"/>
                          </a:solidFill>
                          <a:effectLst/>
                          <a:latin typeface="Calibri" panose="020F0502020204030204" pitchFamily="34" charset="0"/>
                        </a:rPr>
                        <a:t>Survey Dates</a:t>
                      </a:r>
                    </a:p>
                  </a:txBody>
                  <a:tcPr marL="6200" marR="6200" marT="620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w="6350" cap="flat" cmpd="sng" algn="ctr">
                      <a:solidFill>
                        <a:srgbClr val="FF0000"/>
                      </a:solidFill>
                      <a:prstDash val="solid"/>
                      <a:round/>
                      <a:headEnd type="none" w="med" len="med"/>
                      <a:tailEnd type="none" w="med" len="med"/>
                    </a:lnB>
                    <a:solidFill>
                      <a:srgbClr val="FFFFFF"/>
                    </a:solidFill>
                  </a:tcPr>
                </a:tc>
                <a:extLst>
                  <a:ext uri="{0D108BD9-81ED-4DB2-BD59-A6C34878D82A}">
                    <a16:rowId xmlns:a16="http://schemas.microsoft.com/office/drawing/2014/main" val="4269321864"/>
                  </a:ext>
                </a:extLst>
              </a:tr>
              <a:tr h="303812">
                <a:tc>
                  <a:txBody>
                    <a:bodyPr/>
                    <a:lstStyle/>
                    <a:p>
                      <a:pPr algn="l" fontAlgn="t"/>
                      <a:r>
                        <a:rPr lang="en-US" sz="1000" b="0" i="0" u="none" strike="noStrike">
                          <a:solidFill>
                            <a:srgbClr val="000000"/>
                          </a:solidFill>
                          <a:effectLst/>
                          <a:latin typeface="Calibri" panose="020F0502020204030204" pitchFamily="34" charset="0"/>
                        </a:rPr>
                        <a:t>Start date of survey</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gridSpan="5">
                  <a:txBody>
                    <a:bodyPr/>
                    <a:lstStyle/>
                    <a:p>
                      <a:pPr algn="l" fontAlgn="b"/>
                      <a:r>
                        <a:rPr lang="en-US" sz="1000" b="0" i="0" u="none" strike="noStrike" dirty="0">
                          <a:solidFill>
                            <a:srgbClr val="000000"/>
                          </a:solidFill>
                          <a:effectLst/>
                          <a:latin typeface="Calibri" panose="020F0502020204030204" pitchFamily="34" charset="0"/>
                        </a:rPr>
                        <a:t>Enter the start month and year of data collection (DD/MM/YY).  If the day is not known, enter 15 as day.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01/08/23</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865980765"/>
                  </a:ext>
                </a:extLst>
              </a:tr>
              <a:tr h="303812">
                <a:tc>
                  <a:txBody>
                    <a:bodyPr/>
                    <a:lstStyle/>
                    <a:p>
                      <a:pPr algn="l" fontAlgn="t"/>
                      <a:r>
                        <a:rPr lang="en-US" sz="1000" b="0" i="0" u="none" strike="noStrike">
                          <a:solidFill>
                            <a:srgbClr val="000000"/>
                          </a:solidFill>
                          <a:effectLst/>
                          <a:latin typeface="Calibri" panose="020F0502020204030204" pitchFamily="34" charset="0"/>
                        </a:rPr>
                        <a:t>End date of survey</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gridSpan="5">
                  <a:txBody>
                    <a:bodyPr/>
                    <a:lstStyle/>
                    <a:p>
                      <a:pPr algn="l" fontAlgn="b"/>
                      <a:r>
                        <a:rPr lang="en-US" sz="1000" b="0" i="0" u="none" strike="noStrike">
                          <a:solidFill>
                            <a:srgbClr val="000000"/>
                          </a:solidFill>
                          <a:effectLst/>
                          <a:latin typeface="Calibri" panose="020F0502020204030204" pitchFamily="34" charset="0"/>
                        </a:rPr>
                        <a:t>Enter the end month and year of data collection (DD/MM/YY).  If the day is not known, enter 15 as day.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30/10/23</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111377631"/>
                  </a:ext>
                </a:extLst>
              </a:tr>
              <a:tr h="229409">
                <a:tc>
                  <a:txBody>
                    <a:bodyPr/>
                    <a:lstStyle/>
                    <a:p>
                      <a:pPr algn="l" fontAlgn="b"/>
                      <a:r>
                        <a:rPr lang="en-US" sz="1200" b="0" i="0" u="none" strike="noStrike">
                          <a:solidFill>
                            <a:srgbClr val="000000"/>
                          </a:solidFill>
                          <a:effectLst/>
                          <a:latin typeface="Calibri" panose="020F0502020204030204" pitchFamily="34" charset="0"/>
                        </a:rPr>
                        <a:t>Seasonality Model Inputs</a:t>
                      </a:r>
                    </a:p>
                  </a:txBody>
                  <a:tcPr marL="6200" marR="6200" marT="62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6200" marR="6200" marT="6200" marB="0" anchor="b">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3713919537"/>
                  </a:ext>
                </a:extLst>
              </a:tr>
              <a:tr h="303812">
                <a:tc>
                  <a:txBody>
                    <a:bodyPr/>
                    <a:lstStyle/>
                    <a:p>
                      <a:pPr algn="l" fontAlgn="t"/>
                      <a:r>
                        <a:rPr lang="en-US" sz="1000" b="0" i="0" u="none" strike="noStrike">
                          <a:solidFill>
                            <a:srgbClr val="000000"/>
                          </a:solidFill>
                          <a:effectLst/>
                          <a:latin typeface="Calibri" panose="020F0502020204030204" pitchFamily="34" charset="0"/>
                        </a:rPr>
                        <a:t>Amplitude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gridSpan="4">
                  <a:txBody>
                    <a:bodyPr/>
                    <a:lstStyle/>
                    <a:p>
                      <a:pPr algn="l" fontAlgn="b"/>
                      <a:r>
                        <a:rPr lang="en-US" sz="1000" b="0" i="0" u="none" strike="noStrike" dirty="0">
                          <a:solidFill>
                            <a:srgbClr val="000000"/>
                          </a:solidFill>
                          <a:effectLst/>
                          <a:latin typeface="Calibri" panose="020F0502020204030204" pitchFamily="34" charset="0"/>
                        </a:rPr>
                        <a:t>Enter the amplitude of annual wasting variation (for children 0-59M)</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0.8</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4163276368"/>
                  </a:ext>
                </a:extLst>
              </a:tr>
              <a:tr h="192207">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FFFF"/>
                    </a:solidFill>
                  </a:tcPr>
                </a:tc>
                <a:extLst>
                  <a:ext uri="{0D108BD9-81ED-4DB2-BD59-A6C34878D82A}">
                    <a16:rowId xmlns:a16="http://schemas.microsoft.com/office/drawing/2014/main" val="2145164941"/>
                  </a:ext>
                </a:extLst>
              </a:tr>
              <a:tr h="202213">
                <a:tc>
                  <a:txBody>
                    <a:bodyPr/>
                    <a:lstStyle/>
                    <a:p>
                      <a:pPr algn="l" fontAlgn="t"/>
                      <a:r>
                        <a:rPr lang="en-US" sz="1000" b="1" i="0" u="none" strike="noStrike" dirty="0">
                          <a:solidFill>
                            <a:srgbClr val="000000"/>
                          </a:solidFill>
                          <a:effectLst/>
                          <a:latin typeface="Calibri" panose="020F0502020204030204" pitchFamily="34" charset="0"/>
                        </a:rPr>
                        <a:t>January</a:t>
                      </a:r>
                      <a:r>
                        <a:rPr lang="en-US" sz="1000" b="0" i="0" u="none" strike="noStrike" dirty="0">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gridSpan="5">
                  <a:txBody>
                    <a:bodyPr/>
                    <a:lstStyle/>
                    <a:p>
                      <a:pPr algn="l" fontAlgn="b"/>
                      <a:r>
                        <a:rPr lang="en-US" sz="1000" b="0" i="0" u="none" strike="noStrike" dirty="0">
                          <a:solidFill>
                            <a:srgbClr val="000000"/>
                          </a:solidFill>
                          <a:effectLst/>
                          <a:latin typeface="Calibri" panose="020F0502020204030204" pitchFamily="34" charset="0"/>
                        </a:rPr>
                        <a:t>Enter the average maximum</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32.8</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593933306"/>
                  </a:ext>
                </a:extLst>
              </a:tr>
              <a:tr h="192207">
                <a:tc>
                  <a:txBody>
                    <a:bodyPr/>
                    <a:lstStyle/>
                    <a:p>
                      <a:pPr algn="l" fontAlgn="t"/>
                      <a:r>
                        <a:rPr lang="en-US" sz="1000" b="1" i="0" u="none" strike="noStrike">
                          <a:solidFill>
                            <a:srgbClr val="000000"/>
                          </a:solidFill>
                          <a:effectLst/>
                          <a:latin typeface="Calibri" panose="020F0502020204030204" pitchFamily="34" charset="0"/>
                        </a:rPr>
                        <a:t>February</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gridSpan="4">
                  <a:txBody>
                    <a:bodyPr/>
                    <a:lstStyle/>
                    <a:p>
                      <a:pPr algn="l" fontAlgn="b"/>
                      <a:r>
                        <a:rPr lang="en-US" sz="1000" b="0" i="0" u="none" strike="noStrike" dirty="0">
                          <a:solidFill>
                            <a:srgbClr val="000000"/>
                          </a:solidFill>
                          <a:effectLst/>
                          <a:latin typeface="Calibri" panose="020F0502020204030204" pitchFamily="34" charset="0"/>
                        </a:rPr>
                        <a:t> temperature in Celsius for the  </a:t>
                      </a:r>
                    </a:p>
                  </a:txBody>
                  <a:tcPr marL="6200" marR="6200" marT="6200" marB="0" anchor="b">
                    <a:lnL>
                      <a:noFill/>
                    </a:lnL>
                    <a:lnR>
                      <a:noFill/>
                    </a:lnR>
                    <a:lnT>
                      <a:noFill/>
                    </a:lnT>
                    <a:lnB>
                      <a:noFill/>
                    </a:lnB>
                    <a:solidFill>
                      <a:srgbClr val="D9D9D9"/>
                    </a:solidFill>
                  </a:tcPr>
                </a:tc>
                <a:tc hMerge="1">
                  <a:txBody>
                    <a:bodyPr/>
                    <a:lstStyle/>
                    <a:p>
                      <a:endParaRPr/>
                    </a:p>
                  </a:txBody>
                  <a:tcPr marL="6200" marR="6200" marT="6200" marB="0" anchor="b">
                    <a:lnL>
                      <a:noFill/>
                    </a:lnL>
                    <a:lnR>
                      <a:noFill/>
                    </a:lnR>
                    <a:lnT>
                      <a:noFill/>
                    </a:lnT>
                    <a:lnB>
                      <a:noFill/>
                    </a:lnB>
                    <a:solidFill>
                      <a:srgbClr val="D9D9D9"/>
                    </a:solidFill>
                  </a:tcPr>
                </a:tc>
                <a:tc hMerge="1">
                  <a:txBody>
                    <a:bodyPr/>
                    <a:lstStyle/>
                    <a:p>
                      <a:endParaRPr/>
                    </a:p>
                  </a:txBody>
                  <a:tcPr marL="6200" marR="6200" marT="6200" marB="0" anchor="b">
                    <a:lnL>
                      <a:noFill/>
                    </a:lnL>
                    <a:lnR>
                      <a:noFill/>
                    </a:lnR>
                    <a:lnT>
                      <a:noFill/>
                    </a:lnT>
                    <a:lnB>
                      <a:noFill/>
                    </a:lnB>
                    <a:solidFill>
                      <a:srgbClr val="D9D9D9"/>
                    </a:solidFill>
                  </a:tcPr>
                </a:tc>
                <a:tc hMerge="1">
                  <a:txBody>
                    <a:bodyPr/>
                    <a:lstStyle/>
                    <a:p>
                      <a:endParaRPr dirty="0"/>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35.6</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648525055"/>
                  </a:ext>
                </a:extLst>
              </a:tr>
              <a:tr h="192207">
                <a:tc>
                  <a:txBody>
                    <a:bodyPr/>
                    <a:lstStyle/>
                    <a:p>
                      <a:pPr algn="l" fontAlgn="t"/>
                      <a:r>
                        <a:rPr lang="en-US" sz="1000" b="1" i="0" u="none" strike="noStrike">
                          <a:solidFill>
                            <a:srgbClr val="000000"/>
                          </a:solidFill>
                          <a:effectLst/>
                          <a:latin typeface="Calibri" panose="020F0502020204030204" pitchFamily="34" charset="0"/>
                        </a:rPr>
                        <a:t>March</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gridSpan="4">
                  <a:txBody>
                    <a:bodyPr/>
                    <a:lstStyle/>
                    <a:p>
                      <a:pPr algn="l" fontAlgn="b"/>
                      <a:r>
                        <a:rPr lang="en-US" sz="1000" b="0" i="0" u="none" strike="noStrike" dirty="0">
                          <a:solidFill>
                            <a:srgbClr val="000000"/>
                          </a:solidFill>
                          <a:effectLst/>
                          <a:latin typeface="Calibri" panose="020F0502020204030204" pitchFamily="34" charset="0"/>
                        </a:rPr>
                        <a:t>representative area, month/year </a:t>
                      </a:r>
                    </a:p>
                  </a:txBody>
                  <a:tcPr marL="6200" marR="6200" marT="6200" marB="0" anchor="b">
                    <a:lnL>
                      <a:noFill/>
                    </a:lnL>
                    <a:lnR>
                      <a:noFill/>
                    </a:lnR>
                    <a:lnT>
                      <a:noFill/>
                    </a:lnT>
                    <a:lnB>
                      <a:noFill/>
                    </a:lnB>
                    <a:solidFill>
                      <a:srgbClr val="D9D9D9"/>
                    </a:solidFill>
                  </a:tcPr>
                </a:tc>
                <a:tc hMerge="1">
                  <a:txBody>
                    <a:bodyPr/>
                    <a:lstStyle/>
                    <a:p>
                      <a:endParaRPr/>
                    </a:p>
                  </a:txBody>
                  <a:tcPr marL="6200" marR="6200" marT="6200" marB="0" anchor="b">
                    <a:lnL>
                      <a:noFill/>
                    </a:lnL>
                    <a:lnR>
                      <a:noFill/>
                    </a:lnR>
                    <a:lnT>
                      <a:noFill/>
                    </a:lnT>
                    <a:lnB>
                      <a:noFill/>
                    </a:lnB>
                    <a:solidFill>
                      <a:srgbClr val="D9D9D9"/>
                    </a:solidFill>
                  </a:tcPr>
                </a:tc>
                <a:tc hMerge="1">
                  <a:txBody>
                    <a:bodyPr/>
                    <a:lstStyle/>
                    <a:p>
                      <a:endParaRPr/>
                    </a:p>
                  </a:txBody>
                  <a:tcPr marL="6200" marR="6200" marT="6200" marB="0" anchor="b">
                    <a:lnL>
                      <a:noFill/>
                    </a:lnL>
                    <a:lnR>
                      <a:noFill/>
                    </a:lnR>
                    <a:lnT>
                      <a:noFill/>
                    </a:lnT>
                    <a:lnB>
                      <a:noFill/>
                    </a:lnB>
                    <a:solidFill>
                      <a:srgbClr val="D9D9D9"/>
                    </a:solidFill>
                  </a:tcPr>
                </a:tc>
                <a:tc hMerge="1">
                  <a:txBody>
                    <a:bodyPr/>
                    <a:lstStyle/>
                    <a:p>
                      <a:endParaRPr dirty="0"/>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38.3</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919365850"/>
                  </a:ext>
                </a:extLst>
              </a:tr>
              <a:tr h="192207">
                <a:tc>
                  <a:txBody>
                    <a:bodyPr/>
                    <a:lstStyle/>
                    <a:p>
                      <a:pPr algn="l" fontAlgn="t"/>
                      <a:r>
                        <a:rPr lang="en-US" sz="1000" b="1" i="0" u="none" strike="noStrike">
                          <a:solidFill>
                            <a:srgbClr val="000000"/>
                          </a:solidFill>
                          <a:effectLst/>
                          <a:latin typeface="Calibri" panose="020F0502020204030204" pitchFamily="34" charset="0"/>
                        </a:rPr>
                        <a:t>April</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38.9</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4119610570"/>
                  </a:ext>
                </a:extLst>
              </a:tr>
              <a:tr h="192207">
                <a:tc>
                  <a:txBody>
                    <a:bodyPr/>
                    <a:lstStyle/>
                    <a:p>
                      <a:pPr algn="l" fontAlgn="t"/>
                      <a:r>
                        <a:rPr lang="en-US" sz="1000" b="1" i="0" u="none" strike="noStrike">
                          <a:solidFill>
                            <a:srgbClr val="000000"/>
                          </a:solidFill>
                          <a:effectLst/>
                          <a:latin typeface="Calibri" panose="020F0502020204030204" pitchFamily="34" charset="0"/>
                        </a:rPr>
                        <a:t>May</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37.2</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965751646"/>
                  </a:ext>
                </a:extLst>
              </a:tr>
              <a:tr h="192207">
                <a:tc>
                  <a:txBody>
                    <a:bodyPr/>
                    <a:lstStyle/>
                    <a:p>
                      <a:pPr algn="l" fontAlgn="t"/>
                      <a:r>
                        <a:rPr lang="en-US" sz="1000" b="1" i="0" u="none" strike="noStrike">
                          <a:solidFill>
                            <a:srgbClr val="000000"/>
                          </a:solidFill>
                          <a:effectLst/>
                          <a:latin typeface="Calibri" panose="020F0502020204030204" pitchFamily="34" charset="0"/>
                        </a:rPr>
                        <a:t>June</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34.4</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286580772"/>
                  </a:ext>
                </a:extLst>
              </a:tr>
              <a:tr h="192207">
                <a:tc>
                  <a:txBody>
                    <a:bodyPr/>
                    <a:lstStyle/>
                    <a:p>
                      <a:pPr algn="l" fontAlgn="t"/>
                      <a:r>
                        <a:rPr lang="en-US" sz="1000" b="1" i="0" u="none" strike="noStrike">
                          <a:solidFill>
                            <a:srgbClr val="000000"/>
                          </a:solidFill>
                          <a:effectLst/>
                          <a:latin typeface="Calibri" panose="020F0502020204030204" pitchFamily="34" charset="0"/>
                        </a:rPr>
                        <a:t>July</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31.7</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1683210336"/>
                  </a:ext>
                </a:extLst>
              </a:tr>
              <a:tr h="192207">
                <a:tc>
                  <a:txBody>
                    <a:bodyPr/>
                    <a:lstStyle/>
                    <a:p>
                      <a:pPr algn="l" fontAlgn="t"/>
                      <a:r>
                        <a:rPr lang="en-US" sz="1000" b="1" i="0" u="none" strike="noStrike">
                          <a:solidFill>
                            <a:srgbClr val="000000"/>
                          </a:solidFill>
                          <a:effectLst/>
                          <a:latin typeface="Calibri" panose="020F0502020204030204" pitchFamily="34" charset="0"/>
                        </a:rPr>
                        <a:t>August</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30.6</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134305679"/>
                  </a:ext>
                </a:extLst>
              </a:tr>
              <a:tr h="192207">
                <a:tc>
                  <a:txBody>
                    <a:bodyPr/>
                    <a:lstStyle/>
                    <a:p>
                      <a:pPr algn="l" fontAlgn="t"/>
                      <a:r>
                        <a:rPr lang="en-US" sz="1000" b="1" i="0" u="none" strike="noStrike">
                          <a:solidFill>
                            <a:srgbClr val="000000"/>
                          </a:solidFill>
                          <a:effectLst/>
                          <a:latin typeface="Calibri" panose="020F0502020204030204" pitchFamily="34" charset="0"/>
                        </a:rPr>
                        <a:t>September</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32.2</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957756535"/>
                  </a:ext>
                </a:extLst>
              </a:tr>
              <a:tr h="192207">
                <a:tc>
                  <a:txBody>
                    <a:bodyPr/>
                    <a:lstStyle/>
                    <a:p>
                      <a:pPr algn="l" fontAlgn="t"/>
                      <a:r>
                        <a:rPr lang="en-US" sz="1000" b="1" i="0" u="none" strike="noStrike">
                          <a:solidFill>
                            <a:srgbClr val="000000"/>
                          </a:solidFill>
                          <a:effectLst/>
                          <a:latin typeface="Calibri" panose="020F0502020204030204" pitchFamily="34" charset="0"/>
                        </a:rPr>
                        <a:t>October</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35.6</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769702888"/>
                  </a:ext>
                </a:extLst>
              </a:tr>
              <a:tr h="192207">
                <a:tc>
                  <a:txBody>
                    <a:bodyPr/>
                    <a:lstStyle/>
                    <a:p>
                      <a:pPr algn="l" fontAlgn="t"/>
                      <a:r>
                        <a:rPr lang="en-US" sz="1000" b="1" i="0" u="none" strike="noStrike">
                          <a:solidFill>
                            <a:srgbClr val="000000"/>
                          </a:solidFill>
                          <a:effectLst/>
                          <a:latin typeface="Calibri" panose="020F0502020204030204" pitchFamily="34" charset="0"/>
                        </a:rPr>
                        <a:t>November</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35.6</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23271490"/>
                  </a:ext>
                </a:extLst>
              </a:tr>
              <a:tr h="192207">
                <a:tc>
                  <a:txBody>
                    <a:bodyPr/>
                    <a:lstStyle/>
                    <a:p>
                      <a:pPr algn="l" fontAlgn="t"/>
                      <a:r>
                        <a:rPr lang="en-US" sz="1000" b="1" i="0" u="none" strike="noStrike">
                          <a:solidFill>
                            <a:srgbClr val="000000"/>
                          </a:solidFill>
                          <a:effectLst/>
                          <a:latin typeface="Calibri" panose="020F0502020204030204" pitchFamily="34" charset="0"/>
                        </a:rPr>
                        <a:t>December</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dirty="0">
                          <a:solidFill>
                            <a:srgbClr val="000000"/>
                          </a:solidFill>
                          <a:effectLst/>
                          <a:latin typeface="Calibri" panose="020F0502020204030204" pitchFamily="34" charset="0"/>
                        </a:rPr>
                        <a:t>33.3</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603024695"/>
                  </a:ext>
                </a:extLst>
              </a:tr>
            </a:tbl>
          </a:graphicData>
        </a:graphic>
      </p:graphicFrame>
    </p:spTree>
    <p:extLst>
      <p:ext uri="{BB962C8B-B14F-4D97-AF65-F5344CB8AC3E}">
        <p14:creationId xmlns:p14="http://schemas.microsoft.com/office/powerpoint/2010/main" val="268365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5151-26D0-0D5F-5006-E0DF2BA32B4B}"/>
              </a:ext>
            </a:extLst>
          </p:cNvPr>
          <p:cNvSpPr>
            <a:spLocks noGrp="1"/>
          </p:cNvSpPr>
          <p:nvPr>
            <p:ph type="title"/>
          </p:nvPr>
        </p:nvSpPr>
        <p:spPr>
          <a:xfrm>
            <a:off x="556260" y="113665"/>
            <a:ext cx="10515600" cy="1325563"/>
          </a:xfrm>
        </p:spPr>
        <p:txBody>
          <a:bodyPr/>
          <a:lstStyle/>
          <a:p>
            <a:r>
              <a:rPr lang="en-US" dirty="0"/>
              <a:t>Validation process</a:t>
            </a:r>
          </a:p>
        </p:txBody>
      </p:sp>
      <p:sp>
        <p:nvSpPr>
          <p:cNvPr id="3" name="Content Placeholder 2">
            <a:extLst>
              <a:ext uri="{FF2B5EF4-FFF2-40B4-BE49-F238E27FC236}">
                <a16:creationId xmlns:a16="http://schemas.microsoft.com/office/drawing/2014/main" id="{C7A7CADA-BC8B-3DB2-9C17-A07C309656CF}"/>
              </a:ext>
            </a:extLst>
          </p:cNvPr>
          <p:cNvSpPr>
            <a:spLocks noGrp="1"/>
          </p:cNvSpPr>
          <p:nvPr>
            <p:ph idx="1"/>
          </p:nvPr>
        </p:nvSpPr>
        <p:spPr>
          <a:xfrm>
            <a:off x="426720" y="1279208"/>
            <a:ext cx="5916724" cy="5700712"/>
          </a:xfrm>
        </p:spPr>
        <p:txBody>
          <a:bodyPr>
            <a:normAutofit/>
          </a:bodyPr>
          <a:lstStyle/>
          <a:p>
            <a:r>
              <a:rPr lang="en-US" sz="2500" dirty="0"/>
              <a:t>All input data used in the calculator must be documented and validated by national experts.</a:t>
            </a:r>
          </a:p>
          <a:p>
            <a:r>
              <a:rPr lang="en-US" sz="2500" dirty="0"/>
              <a:t>If the annual caseload calculations for a country or a representative area are based on multiple data sources (nutrition surveys), a separate calculator must be used for each source.</a:t>
            </a:r>
          </a:p>
          <a:p>
            <a:r>
              <a:rPr lang="en-US" sz="2500" dirty="0"/>
              <a:t>Additionally, if an area represented in the annual caseload calculations is considered to exhibit no or a different pattern of seasonal variation (for example, in the zone </a:t>
            </a:r>
            <a:r>
              <a:rPr lang="en-US" sz="2500" dirty="0" err="1"/>
              <a:t>Saharienne</a:t>
            </a:r>
            <a:r>
              <a:rPr lang="en-US" sz="2500" dirty="0"/>
              <a:t> or </a:t>
            </a:r>
            <a:r>
              <a:rPr lang="en-US" sz="2500" dirty="0" err="1"/>
              <a:t>Soudanienne</a:t>
            </a:r>
            <a:r>
              <a:rPr lang="en-US" sz="2500" dirty="0"/>
              <a:t>), a separate calculator should be used for each different area.</a:t>
            </a:r>
          </a:p>
        </p:txBody>
      </p:sp>
      <p:pic>
        <p:nvPicPr>
          <p:cNvPr id="4098" name="Picture 2">
            <a:extLst>
              <a:ext uri="{FF2B5EF4-FFF2-40B4-BE49-F238E27FC236}">
                <a16:creationId xmlns:a16="http://schemas.microsoft.com/office/drawing/2014/main" id="{04F117F5-7D83-9580-76B1-70DA1ADC0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437" y="1143000"/>
            <a:ext cx="4808303" cy="5311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436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5">
            <a:extLst>
              <a:ext uri="{FF2B5EF4-FFF2-40B4-BE49-F238E27FC236}">
                <a16:creationId xmlns:a16="http://schemas.microsoft.com/office/drawing/2014/main" id="{FAF68CB5-D519-4070-A998-B86F0FB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FCD867D-E0E8-6C72-9ECE-A704EA180726}"/>
              </a:ext>
            </a:extLst>
          </p:cNvPr>
          <p:cNvPicPr>
            <a:picLocks noChangeAspect="1"/>
          </p:cNvPicPr>
          <p:nvPr/>
        </p:nvPicPr>
        <p:blipFill rotWithShape="1">
          <a:blip r:embed="rId2"/>
          <a:srcRect r="4215" b="1"/>
          <a:stretch/>
        </p:blipFill>
        <p:spPr>
          <a:xfrm>
            <a:off x="3232288" y="561697"/>
            <a:ext cx="2769973" cy="2769973"/>
          </a:xfrm>
          <a:custGeom>
            <a:avLst/>
            <a:gdLst/>
            <a:ahLst/>
            <a:cxnLst/>
            <a:rect l="l" t="t" r="r" b="b"/>
            <a:pathLst>
              <a:path w="2769973" h="2769973">
                <a:moveTo>
                  <a:pt x="133430" y="0"/>
                </a:moveTo>
                <a:lnTo>
                  <a:pt x="2636543" y="0"/>
                </a:lnTo>
                <a:cubicBezTo>
                  <a:pt x="2710234" y="0"/>
                  <a:pt x="2769973" y="59739"/>
                  <a:pt x="2769973" y="133430"/>
                </a:cubicBezTo>
                <a:lnTo>
                  <a:pt x="2769973" y="2636543"/>
                </a:lnTo>
                <a:cubicBezTo>
                  <a:pt x="2769973" y="2710234"/>
                  <a:pt x="2710234" y="2769973"/>
                  <a:pt x="2636543" y="2769973"/>
                </a:cubicBezTo>
                <a:lnTo>
                  <a:pt x="133430" y="2769973"/>
                </a:lnTo>
                <a:cubicBezTo>
                  <a:pt x="59739" y="2769973"/>
                  <a:pt x="0" y="2710234"/>
                  <a:pt x="0" y="2636543"/>
                </a:cubicBezTo>
                <a:lnTo>
                  <a:pt x="0" y="133430"/>
                </a:lnTo>
                <a:cubicBezTo>
                  <a:pt x="0" y="59739"/>
                  <a:pt x="59739" y="0"/>
                  <a:pt x="133430" y="0"/>
                </a:cubicBezTo>
                <a:close/>
              </a:path>
            </a:pathLst>
          </a:custGeom>
        </p:spPr>
      </p:pic>
      <p:pic>
        <p:nvPicPr>
          <p:cNvPr id="5" name="Picture 4">
            <a:extLst>
              <a:ext uri="{FF2B5EF4-FFF2-40B4-BE49-F238E27FC236}">
                <a16:creationId xmlns:a16="http://schemas.microsoft.com/office/drawing/2014/main" id="{E17D239D-7AAA-B856-1860-56B1D726D66F}"/>
              </a:ext>
            </a:extLst>
          </p:cNvPr>
          <p:cNvPicPr>
            <a:picLocks noChangeAspect="1"/>
          </p:cNvPicPr>
          <p:nvPr/>
        </p:nvPicPr>
        <p:blipFill rotWithShape="1">
          <a:blip r:embed="rId3"/>
          <a:srcRect l="7091" r="2600"/>
          <a:stretch/>
        </p:blipFill>
        <p:spPr>
          <a:xfrm>
            <a:off x="3232287" y="3429005"/>
            <a:ext cx="2769973" cy="2769973"/>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7" name="Picture 6">
            <a:extLst>
              <a:ext uri="{FF2B5EF4-FFF2-40B4-BE49-F238E27FC236}">
                <a16:creationId xmlns:a16="http://schemas.microsoft.com/office/drawing/2014/main" id="{D02387BA-8CD0-5A1D-A317-3B1AE0178707}"/>
              </a:ext>
            </a:extLst>
          </p:cNvPr>
          <p:cNvPicPr>
            <a:picLocks noChangeAspect="1"/>
          </p:cNvPicPr>
          <p:nvPr/>
        </p:nvPicPr>
        <p:blipFill rotWithShape="1">
          <a:blip r:embed="rId4"/>
          <a:srcRect l="412" r="-1" b="-1"/>
          <a:stretch/>
        </p:blipFill>
        <p:spPr>
          <a:xfrm>
            <a:off x="312774" y="3429005"/>
            <a:ext cx="2769973" cy="2769973"/>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11" name="Picture 10">
            <a:extLst>
              <a:ext uri="{FF2B5EF4-FFF2-40B4-BE49-F238E27FC236}">
                <a16:creationId xmlns:a16="http://schemas.microsoft.com/office/drawing/2014/main" id="{F41CABC3-F668-0FC0-A7DD-08731CBFCCD5}"/>
              </a:ext>
            </a:extLst>
          </p:cNvPr>
          <p:cNvPicPr>
            <a:picLocks noChangeAspect="1"/>
          </p:cNvPicPr>
          <p:nvPr/>
        </p:nvPicPr>
        <p:blipFill rotWithShape="1">
          <a:blip r:embed="rId5"/>
          <a:srcRect r="1" b="1"/>
          <a:stretch/>
        </p:blipFill>
        <p:spPr>
          <a:xfrm>
            <a:off x="312774" y="561697"/>
            <a:ext cx="2769973" cy="2769974"/>
          </a:xfrm>
          <a:custGeom>
            <a:avLst/>
            <a:gdLst/>
            <a:ahLst/>
            <a:cxnLst/>
            <a:rect l="l" t="t" r="r" b="b"/>
            <a:pathLst>
              <a:path w="3118718" h="3118719">
                <a:moveTo>
                  <a:pt x="127306" y="0"/>
                </a:moveTo>
                <a:lnTo>
                  <a:pt x="2991412" y="0"/>
                </a:lnTo>
                <a:cubicBezTo>
                  <a:pt x="3061721" y="0"/>
                  <a:pt x="3118718" y="56997"/>
                  <a:pt x="3118718" y="127306"/>
                </a:cubicBezTo>
                <a:lnTo>
                  <a:pt x="3118718" y="2991413"/>
                </a:lnTo>
                <a:cubicBezTo>
                  <a:pt x="3118718" y="3061722"/>
                  <a:pt x="3061721" y="3118719"/>
                  <a:pt x="2991412" y="3118719"/>
                </a:cubicBezTo>
                <a:lnTo>
                  <a:pt x="127306" y="3118719"/>
                </a:lnTo>
                <a:cubicBezTo>
                  <a:pt x="56997" y="3118719"/>
                  <a:pt x="0" y="3061722"/>
                  <a:pt x="0" y="2991413"/>
                </a:cubicBezTo>
                <a:lnTo>
                  <a:pt x="0" y="127306"/>
                </a:lnTo>
                <a:cubicBezTo>
                  <a:pt x="0" y="56997"/>
                  <a:pt x="56997" y="0"/>
                  <a:pt x="127306" y="0"/>
                </a:cubicBezTo>
                <a:close/>
              </a:path>
            </a:pathLst>
          </a:custGeom>
        </p:spPr>
      </p:pic>
      <p:sp>
        <p:nvSpPr>
          <p:cNvPr id="27" name="Arc 17">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6468">
            <a:off x="7783403" y="326268"/>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7679E6BA-73DF-E590-7B45-B7B52F729850}"/>
              </a:ext>
            </a:extLst>
          </p:cNvPr>
          <p:cNvSpPr>
            <a:spLocks noGrp="1"/>
          </p:cNvSpPr>
          <p:nvPr>
            <p:ph type="title"/>
          </p:nvPr>
        </p:nvSpPr>
        <p:spPr>
          <a:xfrm>
            <a:off x="6456528" y="248105"/>
            <a:ext cx="5015804" cy="1325563"/>
          </a:xfrm>
        </p:spPr>
        <p:txBody>
          <a:bodyPr>
            <a:normAutofit/>
          </a:bodyPr>
          <a:lstStyle/>
          <a:p>
            <a:r>
              <a:rPr lang="en-US" dirty="0"/>
              <a:t>Validation and Robustness testing</a:t>
            </a:r>
          </a:p>
        </p:txBody>
      </p:sp>
      <p:sp>
        <p:nvSpPr>
          <p:cNvPr id="3" name="Content Placeholder 2">
            <a:extLst>
              <a:ext uri="{FF2B5EF4-FFF2-40B4-BE49-F238E27FC236}">
                <a16:creationId xmlns:a16="http://schemas.microsoft.com/office/drawing/2014/main" id="{BD6B245F-00EA-CBB7-1784-1770E7723F17}"/>
              </a:ext>
            </a:extLst>
          </p:cNvPr>
          <p:cNvSpPr>
            <a:spLocks noGrp="1"/>
          </p:cNvSpPr>
          <p:nvPr>
            <p:ph idx="1"/>
          </p:nvPr>
        </p:nvSpPr>
        <p:spPr>
          <a:xfrm>
            <a:off x="6532728" y="1573668"/>
            <a:ext cx="5346498" cy="4351338"/>
          </a:xfrm>
        </p:spPr>
        <p:txBody>
          <a:bodyPr>
            <a:noAutofit/>
          </a:bodyPr>
          <a:lstStyle/>
          <a:p>
            <a:pPr marL="0" indent="0">
              <a:buNone/>
            </a:pPr>
            <a:r>
              <a:rPr lang="en-US" sz="1600" dirty="0"/>
              <a:t>Validation of estimates and trends with: </a:t>
            </a:r>
          </a:p>
          <a:p>
            <a:r>
              <a:rPr lang="en-US" sz="1600" dirty="0"/>
              <a:t>Longitudinal wasting data where available</a:t>
            </a:r>
          </a:p>
          <a:p>
            <a:r>
              <a:rPr lang="en-US" sz="1600" dirty="0"/>
              <a:t>Management of severe wasting admissions</a:t>
            </a:r>
          </a:p>
          <a:p>
            <a:r>
              <a:rPr lang="en-US" sz="1600" dirty="0"/>
              <a:t>Malaria incidence and other child illness data where available</a:t>
            </a:r>
          </a:p>
          <a:p>
            <a:r>
              <a:rPr lang="en-US" sz="1600" dirty="0"/>
              <a:t>Contextual food security and Integrated Phase Classification data</a:t>
            </a:r>
          </a:p>
          <a:p>
            <a:pPr marL="0" indent="0">
              <a:buNone/>
            </a:pPr>
            <a:r>
              <a:rPr lang="en-US" sz="1600" dirty="0"/>
              <a:t>Robustness testing by: </a:t>
            </a:r>
          </a:p>
          <a:p>
            <a:r>
              <a:rPr lang="en-US" sz="1600" dirty="0"/>
              <a:t>Validation of results from z-score versus prevalence derived from Z-scores</a:t>
            </a:r>
          </a:p>
          <a:p>
            <a:r>
              <a:rPr lang="en-US" sz="1600" dirty="0"/>
              <a:t>Assessment of results disaggregated by socio-economic status, mother’s education, region, urban/rural and others</a:t>
            </a:r>
          </a:p>
          <a:p>
            <a:r>
              <a:rPr lang="en-US" sz="1600" dirty="0"/>
              <a:t>Assessment of results over months and years recognized as nutrition emergencies</a:t>
            </a:r>
          </a:p>
          <a:p>
            <a:pPr marL="0" indent="0">
              <a:buNone/>
            </a:pPr>
            <a:r>
              <a:rPr lang="en-US" sz="1600" dirty="0"/>
              <a:t>For countries with minimal data available, consider: </a:t>
            </a:r>
          </a:p>
          <a:p>
            <a:r>
              <a:rPr lang="en-US" sz="1600" dirty="0"/>
              <a:t>Use of neighboring country models for validation of national estimates</a:t>
            </a:r>
          </a:p>
        </p:txBody>
      </p:sp>
      <p:sp>
        <p:nvSpPr>
          <p:cNvPr id="12" name="Moon 11">
            <a:extLst>
              <a:ext uri="{FF2B5EF4-FFF2-40B4-BE49-F238E27FC236}">
                <a16:creationId xmlns:a16="http://schemas.microsoft.com/office/drawing/2014/main" id="{866344FC-5E02-8083-3E08-FDE244158949}"/>
              </a:ext>
            </a:extLst>
          </p:cNvPr>
          <p:cNvSpPr/>
          <p:nvPr/>
        </p:nvSpPr>
        <p:spPr>
          <a:xfrm rot="8251153">
            <a:off x="10590947" y="-491488"/>
            <a:ext cx="1024828" cy="3315182"/>
          </a:xfrm>
          <a:prstGeom prst="mo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6910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25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2828-244E-4EBB-9252-632E7BE5D6C0}"/>
              </a:ext>
            </a:extLst>
          </p:cNvPr>
          <p:cNvSpPr>
            <a:spLocks noGrp="1"/>
          </p:cNvSpPr>
          <p:nvPr>
            <p:ph type="title"/>
          </p:nvPr>
        </p:nvSpPr>
        <p:spPr>
          <a:xfrm>
            <a:off x="838200" y="100978"/>
            <a:ext cx="10515600" cy="506893"/>
          </a:xfrm>
        </p:spPr>
        <p:txBody>
          <a:bodyPr>
            <a:normAutofit fontScale="90000"/>
          </a:bodyPr>
          <a:lstStyle/>
          <a:p>
            <a:r>
              <a:rPr lang="en-US" dirty="0"/>
              <a:t>Ample evidence of seasonality of nutritional status</a:t>
            </a:r>
          </a:p>
        </p:txBody>
      </p:sp>
      <p:pic>
        <p:nvPicPr>
          <p:cNvPr id="5" name="Picture 4" descr="Chart, line chart&#10;&#10;Description automatically generated">
            <a:extLst>
              <a:ext uri="{FF2B5EF4-FFF2-40B4-BE49-F238E27FC236}">
                <a16:creationId xmlns:a16="http://schemas.microsoft.com/office/drawing/2014/main" id="{7CD1F5EE-09FB-425E-8DC4-036CAB8691A4}"/>
              </a:ext>
            </a:extLst>
          </p:cNvPr>
          <p:cNvPicPr>
            <a:picLocks noChangeAspect="1"/>
          </p:cNvPicPr>
          <p:nvPr/>
        </p:nvPicPr>
        <p:blipFill rotWithShape="1">
          <a:blip r:embed="rId2"/>
          <a:srcRect l="3525" t="44988"/>
          <a:stretch/>
        </p:blipFill>
        <p:spPr bwMode="auto">
          <a:xfrm>
            <a:off x="-460271" y="1835648"/>
            <a:ext cx="7181111" cy="1889932"/>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1E3ECDA6-3169-4186-BFAF-F2F4EC12B3BD}"/>
              </a:ext>
            </a:extLst>
          </p:cNvPr>
          <p:cNvSpPr txBox="1"/>
          <p:nvPr/>
        </p:nvSpPr>
        <p:spPr>
          <a:xfrm>
            <a:off x="6720840" y="4996498"/>
            <a:ext cx="6096000" cy="646331"/>
          </a:xfrm>
          <a:prstGeom prst="rect">
            <a:avLst/>
          </a:prstGeom>
          <a:noFill/>
        </p:spPr>
        <p:txBody>
          <a:bodyPr wrap="square">
            <a:spAutoFit/>
          </a:bodyPr>
          <a:lstStyle/>
          <a:p>
            <a:pPr marL="0" marR="0">
              <a:spcBef>
                <a:spcPts val="0"/>
              </a:spcBef>
              <a:spcAft>
                <a:spcPts val="0"/>
              </a:spcAft>
            </a:pPr>
            <a:r>
              <a:rPr lang="fr-FR" sz="1600" dirty="0" err="1">
                <a:solidFill>
                  <a:srgbClr val="222222"/>
                </a:solidFill>
                <a:effectLst/>
                <a:latin typeface="Roboto" panose="02000000000000000000" pitchFamily="2" charset="0"/>
                <a:ea typeface="Times New Roman" panose="02020603050405020304" pitchFamily="18" charset="0"/>
                <a:cs typeface="Times New Roman" panose="02020603050405020304" pitchFamily="18" charset="0"/>
              </a:rPr>
              <a:t>Marshak</a:t>
            </a:r>
            <a:r>
              <a:rPr lang="fr-FR" sz="1600" dirty="0">
                <a:solidFill>
                  <a:srgbClr val="222222"/>
                </a:solidFill>
                <a:effectLst/>
                <a:latin typeface="Roboto" panose="02000000000000000000" pitchFamily="2" charset="0"/>
                <a:ea typeface="Times New Roman" panose="02020603050405020304" pitchFamily="18" charset="0"/>
                <a:cs typeface="Times New Roman" panose="02020603050405020304" pitchFamily="18" charset="0"/>
              </a:rPr>
              <a:t> et al 2021 </a:t>
            </a:r>
            <a:r>
              <a:rPr lang="fr-FR"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https://fic.tufts.edu/wp-content/uploads/Twin-peaks-study-report.pdf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2">
            <a:extLst>
              <a:ext uri="{FF2B5EF4-FFF2-40B4-BE49-F238E27FC236}">
                <a16:creationId xmlns:a16="http://schemas.microsoft.com/office/drawing/2014/main" id="{DCC6ADD1-D7A1-457C-93F0-B03ADD452166}"/>
              </a:ext>
            </a:extLst>
          </p:cNvPr>
          <p:cNvSpPr>
            <a:spLocks noChangeArrowheads="1"/>
          </p:cNvSpPr>
          <p:nvPr/>
        </p:nvSpPr>
        <p:spPr bwMode="auto">
          <a:xfrm>
            <a:off x="6096000" y="10515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1">
            <a:extLst>
              <a:ext uri="{FF2B5EF4-FFF2-40B4-BE49-F238E27FC236}">
                <a16:creationId xmlns:a16="http://schemas.microsoft.com/office/drawing/2014/main" id="{A1D2DCDB-D8CC-4679-9924-F9FA6B1AC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08760"/>
            <a:ext cx="5943600" cy="4324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CECEFCBC-E724-45F1-A297-B9696523F02D}"/>
              </a:ext>
            </a:extLst>
          </p:cNvPr>
          <p:cNvSpPr>
            <a:spLocks noChangeArrowheads="1"/>
          </p:cNvSpPr>
          <p:nvPr/>
        </p:nvSpPr>
        <p:spPr bwMode="auto">
          <a:xfrm>
            <a:off x="6133118" y="5939891"/>
            <a:ext cx="605888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Methods for assessing seasonal and annual trends in wasting in Indian surveys (NFHS-3, 4, RSOC &amp; CNNS) Johnston et al 2020 </a:t>
            </a:r>
            <a: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4"/>
              </a:rPr>
              <a:t>https://journals.plos.org/plosone/article?id=10.1371/journal.pone.0260301</a:t>
            </a:r>
            <a:r>
              <a:rPr kumimoji="0" lang="en-US" altLang="en-US" sz="11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41051BBC-1E70-4555-A47A-9F625D025165}"/>
              </a:ext>
            </a:extLst>
          </p:cNvPr>
          <p:cNvSpPr txBox="1"/>
          <p:nvPr/>
        </p:nvSpPr>
        <p:spPr>
          <a:xfrm>
            <a:off x="340566" y="3944975"/>
            <a:ext cx="5734050" cy="600164"/>
          </a:xfrm>
          <a:prstGeom prst="rect">
            <a:avLst/>
          </a:prstGeom>
          <a:noFill/>
        </p:spPr>
        <p:txBody>
          <a:bodyPr wrap="square">
            <a:spAutoFit/>
          </a:bodyPr>
          <a:lstStyle/>
          <a:p>
            <a:pPr marL="0" marR="0">
              <a:spcBef>
                <a:spcPts val="0"/>
              </a:spcBef>
              <a:spcAft>
                <a:spcPts val="0"/>
              </a:spcAft>
            </a:pPr>
            <a:r>
              <a:rPr lang="fr-FR" sz="1100" dirty="0" err="1">
                <a:solidFill>
                  <a:srgbClr val="212121"/>
                </a:solidFill>
                <a:latin typeface="Calibri" panose="020F0502020204030204" pitchFamily="34" charset="0"/>
                <a:cs typeface="Times New Roman" panose="02020603050405020304" pitchFamily="18" charset="0"/>
              </a:rPr>
              <a:t>Marshak</a:t>
            </a:r>
            <a:r>
              <a:rPr lang="fr-FR" sz="1100" dirty="0">
                <a:solidFill>
                  <a:srgbClr val="212121"/>
                </a:solidFill>
                <a:latin typeface="Calibri" panose="020F0502020204030204" pitchFamily="34" charset="0"/>
                <a:cs typeface="Times New Roman" panose="02020603050405020304" pitchFamily="18" charset="0"/>
              </a:rPr>
              <a:t> A et al 2021 https://fic.tufts.edu/wp-content/uploads/Twin-peaks-study-report.pdf</a:t>
            </a:r>
            <a:endParaRPr lang="en-US" sz="1100" dirty="0">
              <a:solidFill>
                <a:srgbClr val="212121"/>
              </a:solidFill>
              <a:latin typeface="Calibri" panose="020F0502020204030204" pitchFamily="34" charset="0"/>
              <a:cs typeface="Times New Roman" panose="02020603050405020304" pitchFamily="18" charset="0"/>
            </a:endParaRPr>
          </a:p>
          <a:p>
            <a:pPr marL="0" marR="0">
              <a:spcBef>
                <a:spcPts val="0"/>
              </a:spcBef>
              <a:spcAft>
                <a:spcPts val="0"/>
              </a:spcAft>
            </a:pPr>
            <a:r>
              <a:rPr lang="en-US" sz="1100" dirty="0">
                <a:solidFill>
                  <a:srgbClr val="212121"/>
                </a:solidFill>
                <a:latin typeface="Calibri" panose="020F0502020204030204" pitchFamily="34" charset="0"/>
                <a:cs typeface="Times New Roman" panose="02020603050405020304" pitchFamily="18" charset="0"/>
              </a:rPr>
              <a:t>Venkat, A et al (2021) Seasonality of acute malnutrition in African drylands: a review of 15 years of nutrition surveys</a:t>
            </a:r>
          </a:p>
        </p:txBody>
      </p:sp>
      <p:pic>
        <p:nvPicPr>
          <p:cNvPr id="14" name="Picture 13">
            <a:extLst>
              <a:ext uri="{FF2B5EF4-FFF2-40B4-BE49-F238E27FC236}">
                <a16:creationId xmlns:a16="http://schemas.microsoft.com/office/drawing/2014/main" id="{120CC992-2BD5-40C0-BE6E-BB6E57FD27D5}"/>
              </a:ext>
            </a:extLst>
          </p:cNvPr>
          <p:cNvPicPr>
            <a:picLocks noChangeAspect="1"/>
          </p:cNvPicPr>
          <p:nvPr/>
        </p:nvPicPr>
        <p:blipFill>
          <a:blip r:embed="rId5"/>
          <a:stretch>
            <a:fillRect/>
          </a:stretch>
        </p:blipFill>
        <p:spPr>
          <a:xfrm>
            <a:off x="523705" y="4780671"/>
            <a:ext cx="2333003" cy="1947736"/>
          </a:xfrm>
          <a:prstGeom prst="rect">
            <a:avLst/>
          </a:prstGeom>
        </p:spPr>
      </p:pic>
      <p:sp>
        <p:nvSpPr>
          <p:cNvPr id="17" name="TextBox 16">
            <a:extLst>
              <a:ext uri="{FF2B5EF4-FFF2-40B4-BE49-F238E27FC236}">
                <a16:creationId xmlns:a16="http://schemas.microsoft.com/office/drawing/2014/main" id="{C55B9AB4-5012-4F50-B8A9-AAB0F89BDB64}"/>
              </a:ext>
            </a:extLst>
          </p:cNvPr>
          <p:cNvSpPr txBox="1"/>
          <p:nvPr/>
        </p:nvSpPr>
        <p:spPr>
          <a:xfrm>
            <a:off x="2895600" y="4789521"/>
            <a:ext cx="2987040" cy="923330"/>
          </a:xfrm>
          <a:prstGeom prst="rect">
            <a:avLst/>
          </a:prstGeom>
          <a:noFill/>
        </p:spPr>
        <p:txBody>
          <a:bodyPr wrap="square">
            <a:spAutoFit/>
          </a:bodyPr>
          <a:lstStyle/>
          <a:p>
            <a:pPr marL="0" marR="0">
              <a:spcBef>
                <a:spcPts val="0"/>
              </a:spcBef>
              <a:spcAft>
                <a:spcPts val="0"/>
              </a:spcAft>
            </a:pPr>
            <a:r>
              <a:rPr lang="en-US"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Seasonal variations in growth and body composition of 8–11-y-old Danish children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2EF4FB2D-E6BF-4B31-B75F-50C20C873B74}"/>
              </a:ext>
            </a:extLst>
          </p:cNvPr>
          <p:cNvSpPr txBox="1"/>
          <p:nvPr/>
        </p:nvSpPr>
        <p:spPr>
          <a:xfrm>
            <a:off x="-76200" y="6596390"/>
            <a:ext cx="9144000" cy="261610"/>
          </a:xfrm>
          <a:prstGeom prst="rect">
            <a:avLst/>
          </a:prstGeom>
          <a:noFill/>
        </p:spPr>
        <p:txBody>
          <a:bodyPr wrap="square">
            <a:spAutoFit/>
          </a:bodyPr>
          <a:lstStyle/>
          <a:p>
            <a:pPr marL="0" marR="0">
              <a:spcBef>
                <a:spcPts val="0"/>
              </a:spcBef>
              <a:spcAft>
                <a:spcPts val="0"/>
              </a:spcAft>
            </a:pPr>
            <a:r>
              <a:rPr lang="en-US" sz="1100" dirty="0">
                <a:solidFill>
                  <a:srgbClr val="212121"/>
                </a:solidFill>
                <a:latin typeface="Calibri" panose="020F0502020204030204" pitchFamily="34" charset="0"/>
                <a:cs typeface="Times New Roman" panose="02020603050405020304" pitchFamily="18" charset="0"/>
              </a:rPr>
              <a:t>Point velocity versus all year linear average for body weight velocity (kg/y)</a:t>
            </a:r>
          </a:p>
        </p:txBody>
      </p:sp>
      <p:sp>
        <p:nvSpPr>
          <p:cNvPr id="21" name="TextBox 20">
            <a:extLst>
              <a:ext uri="{FF2B5EF4-FFF2-40B4-BE49-F238E27FC236}">
                <a16:creationId xmlns:a16="http://schemas.microsoft.com/office/drawing/2014/main" id="{C0BAE725-B7F3-4EFB-83D4-A2C9E0502205}"/>
              </a:ext>
            </a:extLst>
          </p:cNvPr>
          <p:cNvSpPr txBox="1"/>
          <p:nvPr/>
        </p:nvSpPr>
        <p:spPr>
          <a:xfrm>
            <a:off x="3207591" y="6119433"/>
            <a:ext cx="9184640" cy="430887"/>
          </a:xfrm>
          <a:prstGeom prst="rect">
            <a:avLst/>
          </a:prstGeom>
          <a:noFill/>
        </p:spPr>
        <p:txBody>
          <a:bodyPr wrap="square">
            <a:spAutoFit/>
          </a:bodyPr>
          <a:lstStyle/>
          <a:p>
            <a:r>
              <a:rPr lang="da-DK" sz="1100" dirty="0">
                <a:solidFill>
                  <a:srgbClr val="212121"/>
                </a:solidFill>
                <a:latin typeface="Calibri" panose="020F0502020204030204" pitchFamily="34" charset="0"/>
                <a:cs typeface="Times New Roman" panose="02020603050405020304" pitchFamily="18" charset="0"/>
              </a:rPr>
              <a:t>Stine-Mathilde Dalskov et al 2016</a:t>
            </a:r>
          </a:p>
          <a:p>
            <a:r>
              <a:rPr lang="da-DK" sz="1100" dirty="0">
                <a:solidFill>
                  <a:srgbClr val="212121"/>
                </a:solidFill>
                <a:latin typeface="Calibri" panose="020F0502020204030204" pitchFamily="34" charset="0"/>
                <a:cs typeface="Times New Roman" panose="02020603050405020304" pitchFamily="18" charset="0"/>
              </a:rPr>
              <a:t> doi:10.1038/pr.2015.206</a:t>
            </a:r>
            <a:endParaRPr lang="en-US" sz="1100" dirty="0">
              <a:solidFill>
                <a:srgbClr val="212121"/>
              </a:solidFill>
              <a:latin typeface="Calibri" panose="020F050202020403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695DA418-702A-488C-889C-5EF454F574EF}"/>
              </a:ext>
            </a:extLst>
          </p:cNvPr>
          <p:cNvSpPr txBox="1"/>
          <p:nvPr/>
        </p:nvSpPr>
        <p:spPr>
          <a:xfrm>
            <a:off x="6133118" y="1099619"/>
            <a:ext cx="9181706" cy="369332"/>
          </a:xfrm>
          <a:prstGeom prst="rect">
            <a:avLst/>
          </a:prstGeom>
          <a:noFill/>
        </p:spPr>
        <p:txBody>
          <a:bodyPr wrap="square">
            <a:spAutoFit/>
          </a:bodyPr>
          <a:lstStyle/>
          <a:p>
            <a:pPr marL="0" marR="0">
              <a:spcBef>
                <a:spcPts val="0"/>
              </a:spcBef>
              <a:spcAft>
                <a:spcPts val="0"/>
              </a:spcAft>
            </a:pPr>
            <a:r>
              <a:rPr lang="en-US"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Seasonal variations in WHZ and wasting in Indian Surveys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053F2286-7B78-4C8F-9F9A-08109F1BFFEF}"/>
              </a:ext>
            </a:extLst>
          </p:cNvPr>
          <p:cNvSpPr txBox="1"/>
          <p:nvPr/>
        </p:nvSpPr>
        <p:spPr>
          <a:xfrm>
            <a:off x="184138" y="1168182"/>
            <a:ext cx="9181706" cy="646331"/>
          </a:xfrm>
          <a:prstGeom prst="rect">
            <a:avLst/>
          </a:prstGeom>
          <a:noFill/>
        </p:spPr>
        <p:txBody>
          <a:bodyPr wrap="square">
            <a:spAutoFit/>
          </a:bodyPr>
          <a:lstStyle/>
          <a:p>
            <a:pPr marL="0" marR="0">
              <a:spcBef>
                <a:spcPts val="0"/>
              </a:spcBef>
              <a:spcAft>
                <a:spcPts val="0"/>
              </a:spcAft>
            </a:pPr>
            <a:r>
              <a:rPr lang="en-US"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Prevalence of wasting across months </a:t>
            </a:r>
          </a:p>
          <a:p>
            <a:pPr marL="0" marR="0">
              <a:spcBef>
                <a:spcPts val="0"/>
              </a:spcBef>
              <a:spcAft>
                <a:spcPts val="0"/>
              </a:spcAft>
            </a:pPr>
            <a:r>
              <a:rPr lang="en-US"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(Chad, Sudan and South Sudan)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EBC368A-DE7B-E949-C2E5-26FF52CF0EE9}"/>
              </a:ext>
            </a:extLst>
          </p:cNvPr>
          <p:cNvSpPr txBox="1"/>
          <p:nvPr/>
        </p:nvSpPr>
        <p:spPr>
          <a:xfrm>
            <a:off x="1939487" y="751033"/>
            <a:ext cx="9181706" cy="400110"/>
          </a:xfrm>
          <a:prstGeom prst="rect">
            <a:avLst/>
          </a:prstGeom>
          <a:noFill/>
        </p:spPr>
        <p:txBody>
          <a:bodyPr wrap="square">
            <a:spAutoFit/>
          </a:bodyPr>
          <a:lstStyle/>
          <a:p>
            <a:pPr marL="0" marR="0">
              <a:spcBef>
                <a:spcPts val="0"/>
              </a:spcBef>
              <a:spcAft>
                <a:spcPts val="0"/>
              </a:spcAft>
            </a:pPr>
            <a:r>
              <a:rPr lang="en-US" sz="20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Twin Peaks						Single Peak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4889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9FDF-F48B-9705-2CA4-AAECBD1A4B74}"/>
              </a:ext>
            </a:extLst>
          </p:cNvPr>
          <p:cNvSpPr>
            <a:spLocks noGrp="1"/>
          </p:cNvSpPr>
          <p:nvPr>
            <p:ph type="title"/>
          </p:nvPr>
        </p:nvSpPr>
        <p:spPr>
          <a:xfrm>
            <a:off x="838200" y="250825"/>
            <a:ext cx="5656868" cy="1325563"/>
          </a:xfrm>
        </p:spPr>
        <p:txBody>
          <a:bodyPr>
            <a:normAutofit fontScale="90000"/>
          </a:bodyPr>
          <a:lstStyle/>
          <a:p>
            <a:r>
              <a:rPr lang="en-US" dirty="0"/>
              <a:t>Seasonality of Wasting  MRC Research Station</a:t>
            </a:r>
            <a:br>
              <a:rPr lang="en-US" dirty="0"/>
            </a:br>
            <a:r>
              <a:rPr lang="en-US" dirty="0"/>
              <a:t>The Gambia</a:t>
            </a:r>
          </a:p>
        </p:txBody>
      </p:sp>
      <p:sp>
        <p:nvSpPr>
          <p:cNvPr id="3" name="Content Placeholder 2">
            <a:extLst>
              <a:ext uri="{FF2B5EF4-FFF2-40B4-BE49-F238E27FC236}">
                <a16:creationId xmlns:a16="http://schemas.microsoft.com/office/drawing/2014/main" id="{70B85039-6702-77D5-108A-3A1F291B47A2}"/>
              </a:ext>
            </a:extLst>
          </p:cNvPr>
          <p:cNvSpPr>
            <a:spLocks noGrp="1"/>
          </p:cNvSpPr>
          <p:nvPr>
            <p:ph idx="1"/>
          </p:nvPr>
        </p:nvSpPr>
        <p:spPr>
          <a:xfrm>
            <a:off x="660400" y="1849822"/>
            <a:ext cx="6440132" cy="4351338"/>
          </a:xfrm>
        </p:spPr>
        <p:txBody>
          <a:bodyPr>
            <a:normAutofit lnSpcReduction="10000"/>
          </a:bodyPr>
          <a:lstStyle/>
          <a:p>
            <a:r>
              <a:rPr lang="en-US" dirty="0"/>
              <a:t>Routine growth data from birth to age 2 years available for 3,659 children between 1976 and 2012 from three rural Gambian villages</a:t>
            </a:r>
          </a:p>
          <a:p>
            <a:r>
              <a:rPr lang="en-US" dirty="0"/>
              <a:t>Z scores for weight-for-age, length-for-age, weight-for-length, mid-upper-arm circumference, and head circumference were calculated using the WHO 2006 growth standards. </a:t>
            </a:r>
          </a:p>
          <a:p>
            <a:r>
              <a:rPr lang="en-US" dirty="0"/>
              <a:t>Seasonal patterns of mean Z scores were obtained by Fourier regression. </a:t>
            </a:r>
          </a:p>
        </p:txBody>
      </p:sp>
      <p:pic>
        <p:nvPicPr>
          <p:cNvPr id="5" name="Picture 4">
            <a:extLst>
              <a:ext uri="{FF2B5EF4-FFF2-40B4-BE49-F238E27FC236}">
                <a16:creationId xmlns:a16="http://schemas.microsoft.com/office/drawing/2014/main" id="{DBCFB9BC-38B2-3F6D-E687-C00A83E8CBFC}"/>
              </a:ext>
            </a:extLst>
          </p:cNvPr>
          <p:cNvPicPr>
            <a:picLocks noChangeAspect="1"/>
          </p:cNvPicPr>
          <p:nvPr/>
        </p:nvPicPr>
        <p:blipFill rotWithShape="1">
          <a:blip r:embed="rId3"/>
          <a:srcRect l="1972" t="1133" r="3826" b="28798"/>
          <a:stretch/>
        </p:blipFill>
        <p:spPr>
          <a:xfrm>
            <a:off x="7349033" y="31765"/>
            <a:ext cx="4472818" cy="6068179"/>
          </a:xfrm>
          <a:prstGeom prst="rect">
            <a:avLst/>
          </a:prstGeom>
        </p:spPr>
      </p:pic>
      <p:pic>
        <p:nvPicPr>
          <p:cNvPr id="10" name="Picture 9">
            <a:extLst>
              <a:ext uri="{FF2B5EF4-FFF2-40B4-BE49-F238E27FC236}">
                <a16:creationId xmlns:a16="http://schemas.microsoft.com/office/drawing/2014/main" id="{A5151C24-A580-6968-CB68-589702DDF679}"/>
              </a:ext>
            </a:extLst>
          </p:cNvPr>
          <p:cNvPicPr>
            <a:picLocks noChangeAspect="1"/>
          </p:cNvPicPr>
          <p:nvPr/>
        </p:nvPicPr>
        <p:blipFill>
          <a:blip r:embed="rId4"/>
          <a:stretch>
            <a:fillRect/>
          </a:stretch>
        </p:blipFill>
        <p:spPr>
          <a:xfrm>
            <a:off x="7442917" y="5871344"/>
            <a:ext cx="4380301" cy="568436"/>
          </a:xfrm>
          <a:prstGeom prst="rect">
            <a:avLst/>
          </a:prstGeom>
        </p:spPr>
      </p:pic>
      <p:pic>
        <p:nvPicPr>
          <p:cNvPr id="6" name="Picture 5">
            <a:extLst>
              <a:ext uri="{FF2B5EF4-FFF2-40B4-BE49-F238E27FC236}">
                <a16:creationId xmlns:a16="http://schemas.microsoft.com/office/drawing/2014/main" id="{263078BB-59FC-D531-6D3E-2DAEE9A908E5}"/>
              </a:ext>
            </a:extLst>
          </p:cNvPr>
          <p:cNvPicPr>
            <a:picLocks noChangeAspect="1"/>
          </p:cNvPicPr>
          <p:nvPr/>
        </p:nvPicPr>
        <p:blipFill rotWithShape="1">
          <a:blip r:embed="rId3"/>
          <a:srcRect t="93058" b="1169"/>
          <a:stretch/>
        </p:blipFill>
        <p:spPr>
          <a:xfrm>
            <a:off x="7278332" y="6302375"/>
            <a:ext cx="5041438" cy="530863"/>
          </a:xfrm>
          <a:prstGeom prst="rect">
            <a:avLst/>
          </a:prstGeom>
        </p:spPr>
      </p:pic>
    </p:spTree>
    <p:extLst>
      <p:ext uri="{BB962C8B-B14F-4D97-AF65-F5344CB8AC3E}">
        <p14:creationId xmlns:p14="http://schemas.microsoft.com/office/powerpoint/2010/main" val="75498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9FDF-F48B-9705-2CA4-AAECBD1A4B74}"/>
              </a:ext>
            </a:extLst>
          </p:cNvPr>
          <p:cNvSpPr>
            <a:spLocks noGrp="1"/>
          </p:cNvSpPr>
          <p:nvPr>
            <p:ph type="title"/>
          </p:nvPr>
        </p:nvSpPr>
        <p:spPr>
          <a:xfrm>
            <a:off x="838200" y="250825"/>
            <a:ext cx="5656868" cy="1325563"/>
          </a:xfrm>
        </p:spPr>
        <p:txBody>
          <a:bodyPr>
            <a:normAutofit fontScale="90000"/>
          </a:bodyPr>
          <a:lstStyle/>
          <a:p>
            <a:r>
              <a:rPr lang="en-US" dirty="0"/>
              <a:t>Seasonality of Wasting  MRC Research Station</a:t>
            </a:r>
            <a:br>
              <a:rPr lang="en-US" dirty="0"/>
            </a:br>
            <a:r>
              <a:rPr lang="en-US" dirty="0"/>
              <a:t>The Gambia</a:t>
            </a:r>
          </a:p>
        </p:txBody>
      </p:sp>
      <p:sp>
        <p:nvSpPr>
          <p:cNvPr id="3" name="Content Placeholder 2">
            <a:extLst>
              <a:ext uri="{FF2B5EF4-FFF2-40B4-BE49-F238E27FC236}">
                <a16:creationId xmlns:a16="http://schemas.microsoft.com/office/drawing/2014/main" id="{70B85039-6702-77D5-108A-3A1F291B47A2}"/>
              </a:ext>
            </a:extLst>
          </p:cNvPr>
          <p:cNvSpPr>
            <a:spLocks noGrp="1"/>
          </p:cNvSpPr>
          <p:nvPr>
            <p:ph idx="1"/>
          </p:nvPr>
        </p:nvSpPr>
        <p:spPr>
          <a:xfrm>
            <a:off x="838200" y="1825625"/>
            <a:ext cx="5057775" cy="4351338"/>
          </a:xfrm>
        </p:spPr>
        <p:txBody>
          <a:bodyPr>
            <a:normAutofit fontScale="85000" lnSpcReduction="20000"/>
          </a:bodyPr>
          <a:lstStyle/>
          <a:p>
            <a:r>
              <a:rPr lang="en-US" dirty="0"/>
              <a:t>Growth failure is markedly seasonal in this environment with greater deficits occurring in the rainy season (July to November) when infections are more common and maternal care declines due to the pressures of farming. </a:t>
            </a:r>
          </a:p>
          <a:p>
            <a:r>
              <a:rPr lang="en-US" dirty="0"/>
              <a:t>Figure 4 shows that there has been a substantial attenuation of the seasonality of growth during the four decades studied. When assessed as the amplitude of Z score fluctuation, this measure was significant for all indices in the order of a tenth of a Z score.</a:t>
            </a:r>
          </a:p>
        </p:txBody>
      </p:sp>
      <p:pic>
        <p:nvPicPr>
          <p:cNvPr id="7" name="Picture 6">
            <a:extLst>
              <a:ext uri="{FF2B5EF4-FFF2-40B4-BE49-F238E27FC236}">
                <a16:creationId xmlns:a16="http://schemas.microsoft.com/office/drawing/2014/main" id="{EB2F59DC-2A99-2EF2-719C-6CFFF632850B}"/>
              </a:ext>
            </a:extLst>
          </p:cNvPr>
          <p:cNvPicPr>
            <a:picLocks noChangeAspect="1"/>
          </p:cNvPicPr>
          <p:nvPr/>
        </p:nvPicPr>
        <p:blipFill>
          <a:blip r:embed="rId3"/>
          <a:stretch>
            <a:fillRect/>
          </a:stretch>
        </p:blipFill>
        <p:spPr>
          <a:xfrm>
            <a:off x="5737934" y="1825625"/>
            <a:ext cx="6249425" cy="4781550"/>
          </a:xfrm>
          <a:prstGeom prst="rect">
            <a:avLst/>
          </a:prstGeom>
        </p:spPr>
      </p:pic>
    </p:spTree>
    <p:extLst>
      <p:ext uri="{BB962C8B-B14F-4D97-AF65-F5344CB8AC3E}">
        <p14:creationId xmlns:p14="http://schemas.microsoft.com/office/powerpoint/2010/main" val="294366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3115-5A21-B77A-B652-6F2A1FE2A209}"/>
              </a:ext>
            </a:extLst>
          </p:cNvPr>
          <p:cNvSpPr>
            <a:spLocks noGrp="1"/>
          </p:cNvSpPr>
          <p:nvPr>
            <p:ph type="title"/>
          </p:nvPr>
        </p:nvSpPr>
        <p:spPr>
          <a:xfrm>
            <a:off x="166688" y="0"/>
            <a:ext cx="11568112" cy="1325563"/>
          </a:xfrm>
        </p:spPr>
        <p:txBody>
          <a:bodyPr>
            <a:normAutofit/>
          </a:bodyPr>
          <a:lstStyle/>
          <a:p>
            <a:r>
              <a:rPr lang="en-US" dirty="0"/>
              <a:t>Seasonality of wasting in Longitudinal Data</a:t>
            </a:r>
          </a:p>
        </p:txBody>
      </p:sp>
      <p:sp>
        <p:nvSpPr>
          <p:cNvPr id="3" name="Content Placeholder 2">
            <a:extLst>
              <a:ext uri="{FF2B5EF4-FFF2-40B4-BE49-F238E27FC236}">
                <a16:creationId xmlns:a16="http://schemas.microsoft.com/office/drawing/2014/main" id="{182FDF75-9C4B-62DA-634C-A6C2D6BA0D87}"/>
              </a:ext>
            </a:extLst>
          </p:cNvPr>
          <p:cNvSpPr>
            <a:spLocks noGrp="1"/>
          </p:cNvSpPr>
          <p:nvPr>
            <p:ph idx="1"/>
          </p:nvPr>
        </p:nvSpPr>
        <p:spPr>
          <a:xfrm>
            <a:off x="166688" y="1105693"/>
            <a:ext cx="2896419" cy="5457032"/>
          </a:xfrm>
        </p:spPr>
        <p:txBody>
          <a:bodyPr>
            <a:normAutofit/>
          </a:bodyPr>
          <a:lstStyle/>
          <a:p>
            <a:pPr algn="l"/>
            <a:r>
              <a:rPr lang="en-US" sz="1800" b="0" i="0" u="none" strike="noStrike" baseline="0" dirty="0">
                <a:latin typeface="HardingText-Regular"/>
              </a:rPr>
              <a:t>Data from 21 longitudinal cohorts and show that wasting is a highly dynamic process of onset and recovery</a:t>
            </a:r>
          </a:p>
          <a:p>
            <a:r>
              <a:rPr lang="en-US" sz="1800" b="0" i="0" u="none" strike="noStrike" baseline="0" dirty="0">
                <a:latin typeface="HardingText-Regular"/>
              </a:rPr>
              <a:t>Graphs present mean WLZ by day of the year, superimposed over histograms of monthly mean rainfall over study periods, </a:t>
            </a:r>
            <a:r>
              <a:rPr lang="en-US" sz="1800" dirty="0">
                <a:latin typeface="HardingText-Regular"/>
              </a:rPr>
              <a:t>with the cohort name and </a:t>
            </a:r>
            <a:r>
              <a:rPr lang="en-US" sz="1800" b="0" i="0" u="none" strike="noStrike" baseline="0" dirty="0">
                <a:latin typeface="HardingText-Regular"/>
              </a:rPr>
              <a:t>seasonality index of rainfall.</a:t>
            </a:r>
          </a:p>
          <a:p>
            <a:r>
              <a:rPr lang="en-US" sz="1800" dirty="0">
                <a:latin typeface="HardingText-Regular"/>
              </a:rPr>
              <a:t>Studies from Brazil and most recent from Peru show little to no seasonal variation of WHZ scores</a:t>
            </a:r>
            <a:endParaRPr lang="en-US" dirty="0"/>
          </a:p>
        </p:txBody>
      </p:sp>
      <p:pic>
        <p:nvPicPr>
          <p:cNvPr id="5" name="Picture 4">
            <a:extLst>
              <a:ext uri="{FF2B5EF4-FFF2-40B4-BE49-F238E27FC236}">
                <a16:creationId xmlns:a16="http://schemas.microsoft.com/office/drawing/2014/main" id="{C2765440-0905-3262-79E1-632DBC8282DF}"/>
              </a:ext>
            </a:extLst>
          </p:cNvPr>
          <p:cNvPicPr>
            <a:picLocks noChangeAspect="1"/>
          </p:cNvPicPr>
          <p:nvPr/>
        </p:nvPicPr>
        <p:blipFill rotWithShape="1">
          <a:blip r:embed="rId3"/>
          <a:srcRect b="30833"/>
          <a:stretch/>
        </p:blipFill>
        <p:spPr>
          <a:xfrm>
            <a:off x="3229794" y="1105693"/>
            <a:ext cx="9152706" cy="5752307"/>
          </a:xfrm>
          <a:prstGeom prst="rect">
            <a:avLst/>
          </a:prstGeom>
        </p:spPr>
      </p:pic>
      <p:sp>
        <p:nvSpPr>
          <p:cNvPr id="7" name="TextBox 6">
            <a:extLst>
              <a:ext uri="{FF2B5EF4-FFF2-40B4-BE49-F238E27FC236}">
                <a16:creationId xmlns:a16="http://schemas.microsoft.com/office/drawing/2014/main" id="{73274BDC-0F88-542C-5F14-4C7447EA400F}"/>
              </a:ext>
            </a:extLst>
          </p:cNvPr>
          <p:cNvSpPr txBox="1"/>
          <p:nvPr/>
        </p:nvSpPr>
        <p:spPr>
          <a:xfrm>
            <a:off x="5676900" y="6362670"/>
            <a:ext cx="6348412" cy="400110"/>
          </a:xfrm>
          <a:prstGeom prst="rect">
            <a:avLst/>
          </a:prstGeom>
          <a:noFill/>
        </p:spPr>
        <p:txBody>
          <a:bodyPr wrap="square">
            <a:spAutoFit/>
          </a:bodyPr>
          <a:lstStyle/>
          <a:p>
            <a:pPr algn="l"/>
            <a:r>
              <a:rPr lang="en-US" sz="1000" b="0" i="0" dirty="0">
                <a:solidFill>
                  <a:srgbClr val="222222"/>
                </a:solidFill>
                <a:effectLst/>
                <a:latin typeface="-apple-system"/>
              </a:rPr>
              <a:t>Mertens, A., Benjamin-Chung, J., </a:t>
            </a:r>
            <a:r>
              <a:rPr lang="en-US" sz="1000" b="0" i="0" dirty="0" err="1">
                <a:solidFill>
                  <a:srgbClr val="222222"/>
                </a:solidFill>
                <a:effectLst/>
                <a:latin typeface="-apple-system"/>
              </a:rPr>
              <a:t>Colford</a:t>
            </a:r>
            <a:r>
              <a:rPr lang="en-US" sz="1000" b="0" i="0" dirty="0">
                <a:solidFill>
                  <a:srgbClr val="222222"/>
                </a:solidFill>
                <a:effectLst/>
                <a:latin typeface="-apple-system"/>
              </a:rPr>
              <a:t>, J.M. </a:t>
            </a:r>
            <a:r>
              <a:rPr lang="en-US" sz="1000" b="0" i="1" dirty="0">
                <a:solidFill>
                  <a:srgbClr val="222222"/>
                </a:solidFill>
                <a:effectLst/>
                <a:latin typeface="-apple-system"/>
              </a:rPr>
              <a:t>et al.</a:t>
            </a:r>
            <a:r>
              <a:rPr lang="en-US" sz="1000" b="0" i="0" dirty="0">
                <a:solidFill>
                  <a:srgbClr val="222222"/>
                </a:solidFill>
                <a:effectLst/>
                <a:latin typeface="-apple-system"/>
              </a:rPr>
              <a:t> Child wasting and concurrent stunting in low- and middle-income countries. </a:t>
            </a:r>
            <a:r>
              <a:rPr lang="en-US" sz="1000" b="0" i="1" dirty="0">
                <a:solidFill>
                  <a:srgbClr val="222222"/>
                </a:solidFill>
                <a:effectLst/>
                <a:latin typeface="-apple-system"/>
              </a:rPr>
              <a:t>Nature</a:t>
            </a:r>
            <a:r>
              <a:rPr lang="en-US" sz="1000" b="0" i="0" dirty="0">
                <a:solidFill>
                  <a:srgbClr val="222222"/>
                </a:solidFill>
                <a:effectLst/>
                <a:latin typeface="-apple-system"/>
              </a:rPr>
              <a:t> </a:t>
            </a:r>
            <a:r>
              <a:rPr lang="en-US" sz="1000" b="1" i="0" dirty="0">
                <a:solidFill>
                  <a:srgbClr val="222222"/>
                </a:solidFill>
                <a:effectLst/>
                <a:latin typeface="-apple-system"/>
              </a:rPr>
              <a:t>621</a:t>
            </a:r>
            <a:r>
              <a:rPr lang="en-US" sz="1000" b="0" i="0" dirty="0">
                <a:solidFill>
                  <a:srgbClr val="222222"/>
                </a:solidFill>
                <a:effectLst/>
                <a:latin typeface="-apple-system"/>
              </a:rPr>
              <a:t>, 558–567 (2023).  https://doi.org/10.1038/s41586-023-06480-z </a:t>
            </a:r>
            <a:r>
              <a:rPr lang="en-US" sz="1000" b="1" i="0" u="none" strike="noStrike" baseline="0" dirty="0">
                <a:latin typeface="Harding-Bold"/>
              </a:rPr>
              <a:t>- </a:t>
            </a:r>
          </a:p>
        </p:txBody>
      </p:sp>
    </p:spTree>
    <p:extLst>
      <p:ext uri="{BB962C8B-B14F-4D97-AF65-F5344CB8AC3E}">
        <p14:creationId xmlns:p14="http://schemas.microsoft.com/office/powerpoint/2010/main" val="849975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3115-5A21-B77A-B652-6F2A1FE2A209}"/>
              </a:ext>
            </a:extLst>
          </p:cNvPr>
          <p:cNvSpPr>
            <a:spLocks noGrp="1"/>
          </p:cNvSpPr>
          <p:nvPr>
            <p:ph type="title"/>
          </p:nvPr>
        </p:nvSpPr>
        <p:spPr>
          <a:xfrm>
            <a:off x="0" y="0"/>
            <a:ext cx="4495800" cy="1325563"/>
          </a:xfrm>
        </p:spPr>
        <p:txBody>
          <a:bodyPr>
            <a:normAutofit/>
          </a:bodyPr>
          <a:lstStyle/>
          <a:p>
            <a:r>
              <a:rPr lang="en-US" dirty="0"/>
              <a:t>Seasonality in Longitudinal Data</a:t>
            </a:r>
          </a:p>
        </p:txBody>
      </p:sp>
      <p:sp>
        <p:nvSpPr>
          <p:cNvPr id="3" name="Content Placeholder 2">
            <a:extLst>
              <a:ext uri="{FF2B5EF4-FFF2-40B4-BE49-F238E27FC236}">
                <a16:creationId xmlns:a16="http://schemas.microsoft.com/office/drawing/2014/main" id="{182FDF75-9C4B-62DA-634C-A6C2D6BA0D87}"/>
              </a:ext>
            </a:extLst>
          </p:cNvPr>
          <p:cNvSpPr>
            <a:spLocks noGrp="1"/>
          </p:cNvSpPr>
          <p:nvPr>
            <p:ph idx="1"/>
          </p:nvPr>
        </p:nvSpPr>
        <p:spPr>
          <a:xfrm>
            <a:off x="166688" y="1400968"/>
            <a:ext cx="2896419" cy="5457032"/>
          </a:xfrm>
        </p:spPr>
        <p:txBody>
          <a:bodyPr>
            <a:normAutofit/>
          </a:bodyPr>
          <a:lstStyle/>
          <a:p>
            <a:pPr algn="l"/>
            <a:r>
              <a:rPr lang="en-US" sz="1800" b="0" i="0" u="none" strike="noStrike" baseline="0" dirty="0">
                <a:latin typeface="HardingText-Regular"/>
              </a:rPr>
              <a:t>21 longitudinal cohort datasets from three continents (Africa, South Asia and Latin America)</a:t>
            </a:r>
          </a:p>
          <a:p>
            <a:r>
              <a:rPr lang="en-US" sz="1800" b="0" i="0" u="none" strike="noStrike" baseline="0" dirty="0">
                <a:latin typeface="HardingText-Regular"/>
              </a:rPr>
              <a:t>Data from children from 0-23 months of age</a:t>
            </a:r>
          </a:p>
          <a:p>
            <a:r>
              <a:rPr lang="en-US" sz="1800" dirty="0">
                <a:latin typeface="HardingText-Regular"/>
              </a:rPr>
              <a:t>Data from countries with a range of wasting prevalence from 0 to 15%</a:t>
            </a:r>
            <a:endParaRPr lang="en-US" sz="1800" b="0" i="0" u="none" strike="noStrike" baseline="0" dirty="0">
              <a:latin typeface="HardingText-Regular"/>
            </a:endParaRPr>
          </a:p>
          <a:p>
            <a:r>
              <a:rPr lang="en-US" sz="1800" dirty="0">
                <a:latin typeface="HardingText-Regular"/>
              </a:rPr>
              <a:t>Studies from 1989 -2012.  Must be attentive of dates of surveys as seasonal variation is decreasing in stable countries and growing economies</a:t>
            </a:r>
            <a:endParaRPr lang="en-US" dirty="0"/>
          </a:p>
        </p:txBody>
      </p:sp>
      <p:pic>
        <p:nvPicPr>
          <p:cNvPr id="6" name="Picture 5">
            <a:extLst>
              <a:ext uri="{FF2B5EF4-FFF2-40B4-BE49-F238E27FC236}">
                <a16:creationId xmlns:a16="http://schemas.microsoft.com/office/drawing/2014/main" id="{4B89B3A8-5855-0345-1116-C46B70B0AE26}"/>
              </a:ext>
            </a:extLst>
          </p:cNvPr>
          <p:cNvPicPr>
            <a:picLocks noChangeAspect="1"/>
          </p:cNvPicPr>
          <p:nvPr/>
        </p:nvPicPr>
        <p:blipFill rotWithShape="1">
          <a:blip r:embed="rId3"/>
          <a:srcRect t="1272"/>
          <a:stretch/>
        </p:blipFill>
        <p:spPr>
          <a:xfrm>
            <a:off x="4347090" y="108651"/>
            <a:ext cx="7678222" cy="6282624"/>
          </a:xfrm>
          <a:prstGeom prst="rect">
            <a:avLst/>
          </a:prstGeom>
        </p:spPr>
      </p:pic>
      <p:sp>
        <p:nvSpPr>
          <p:cNvPr id="7" name="TextBox 6">
            <a:extLst>
              <a:ext uri="{FF2B5EF4-FFF2-40B4-BE49-F238E27FC236}">
                <a16:creationId xmlns:a16="http://schemas.microsoft.com/office/drawing/2014/main" id="{96FB3EF7-E41C-CE69-65DF-B65DC35826AF}"/>
              </a:ext>
            </a:extLst>
          </p:cNvPr>
          <p:cNvSpPr txBox="1"/>
          <p:nvPr/>
        </p:nvSpPr>
        <p:spPr>
          <a:xfrm>
            <a:off x="5954689" y="6410325"/>
            <a:ext cx="6348412" cy="400110"/>
          </a:xfrm>
          <a:prstGeom prst="rect">
            <a:avLst/>
          </a:prstGeom>
          <a:noFill/>
        </p:spPr>
        <p:txBody>
          <a:bodyPr wrap="square">
            <a:spAutoFit/>
          </a:bodyPr>
          <a:lstStyle/>
          <a:p>
            <a:pPr algn="l"/>
            <a:r>
              <a:rPr lang="en-US" sz="1000" b="0" i="0" dirty="0">
                <a:solidFill>
                  <a:srgbClr val="222222"/>
                </a:solidFill>
                <a:effectLst/>
                <a:latin typeface="-apple-system"/>
              </a:rPr>
              <a:t>Mertens, A., Benjamin-Chung, J., </a:t>
            </a:r>
            <a:r>
              <a:rPr lang="en-US" sz="1000" b="0" i="0" dirty="0" err="1">
                <a:solidFill>
                  <a:srgbClr val="222222"/>
                </a:solidFill>
                <a:effectLst/>
                <a:latin typeface="-apple-system"/>
              </a:rPr>
              <a:t>Colford</a:t>
            </a:r>
            <a:r>
              <a:rPr lang="en-US" sz="1000" b="0" i="0" dirty="0">
                <a:solidFill>
                  <a:srgbClr val="222222"/>
                </a:solidFill>
                <a:effectLst/>
                <a:latin typeface="-apple-system"/>
              </a:rPr>
              <a:t>, J.M. </a:t>
            </a:r>
            <a:r>
              <a:rPr lang="en-US" sz="1000" b="0" i="1" dirty="0">
                <a:solidFill>
                  <a:srgbClr val="222222"/>
                </a:solidFill>
                <a:effectLst/>
                <a:latin typeface="-apple-system"/>
              </a:rPr>
              <a:t>et al.</a:t>
            </a:r>
            <a:r>
              <a:rPr lang="en-US" sz="1000" b="0" i="0" dirty="0">
                <a:solidFill>
                  <a:srgbClr val="222222"/>
                </a:solidFill>
                <a:effectLst/>
                <a:latin typeface="-apple-system"/>
              </a:rPr>
              <a:t> Child wasting and concurrent stunting in low- and middle-income countries. </a:t>
            </a:r>
            <a:r>
              <a:rPr lang="en-US" sz="1000" b="0" i="1" dirty="0">
                <a:solidFill>
                  <a:srgbClr val="222222"/>
                </a:solidFill>
                <a:effectLst/>
                <a:latin typeface="-apple-system"/>
              </a:rPr>
              <a:t>Nature</a:t>
            </a:r>
            <a:r>
              <a:rPr lang="en-US" sz="1000" b="0" i="0" dirty="0">
                <a:solidFill>
                  <a:srgbClr val="222222"/>
                </a:solidFill>
                <a:effectLst/>
                <a:latin typeface="-apple-system"/>
              </a:rPr>
              <a:t> </a:t>
            </a:r>
            <a:r>
              <a:rPr lang="en-US" sz="1000" b="1" i="0" dirty="0">
                <a:solidFill>
                  <a:srgbClr val="222222"/>
                </a:solidFill>
                <a:effectLst/>
                <a:latin typeface="-apple-system"/>
              </a:rPr>
              <a:t>621</a:t>
            </a:r>
            <a:r>
              <a:rPr lang="en-US" sz="1000" b="0" i="0" dirty="0">
                <a:solidFill>
                  <a:srgbClr val="222222"/>
                </a:solidFill>
                <a:effectLst/>
                <a:latin typeface="-apple-system"/>
              </a:rPr>
              <a:t>, 558–567 (2023).  https://doi.org/10.1038/s41586-023-06480-z </a:t>
            </a:r>
            <a:r>
              <a:rPr lang="en-US" sz="1000" b="1" i="0" u="none" strike="noStrike" baseline="0" dirty="0">
                <a:latin typeface="Harding-Bold"/>
              </a:rPr>
              <a:t>- </a:t>
            </a:r>
          </a:p>
        </p:txBody>
      </p:sp>
    </p:spTree>
    <p:extLst>
      <p:ext uri="{BB962C8B-B14F-4D97-AF65-F5344CB8AC3E}">
        <p14:creationId xmlns:p14="http://schemas.microsoft.com/office/powerpoint/2010/main" val="113881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AC0F47-3217-BE9E-E574-EF2939B296B3}"/>
              </a:ext>
            </a:extLst>
          </p:cNvPr>
          <p:cNvPicPr>
            <a:picLocks noChangeAspect="1"/>
          </p:cNvPicPr>
          <p:nvPr/>
        </p:nvPicPr>
        <p:blipFill>
          <a:blip r:embed="rId2"/>
          <a:srcRect t="3688" b="7644"/>
          <a:stretch/>
        </p:blipFill>
        <p:spPr>
          <a:xfrm>
            <a:off x="7722497" y="1216328"/>
            <a:ext cx="4407354" cy="5354935"/>
          </a:xfrm>
          <a:prstGeom prst="rect">
            <a:avLst/>
          </a:prstGeom>
        </p:spPr>
      </p:pic>
      <p:pic>
        <p:nvPicPr>
          <p:cNvPr id="7" name="Picture 6">
            <a:extLst>
              <a:ext uri="{FF2B5EF4-FFF2-40B4-BE49-F238E27FC236}">
                <a16:creationId xmlns:a16="http://schemas.microsoft.com/office/drawing/2014/main" id="{70A744DB-BA1D-22B9-DDDA-9F4FA1E0604A}"/>
              </a:ext>
            </a:extLst>
          </p:cNvPr>
          <p:cNvPicPr>
            <a:picLocks noChangeAspect="1"/>
          </p:cNvPicPr>
          <p:nvPr/>
        </p:nvPicPr>
        <p:blipFill>
          <a:blip r:embed="rId3"/>
          <a:srcRect r="29713" b="1768"/>
          <a:stretch/>
        </p:blipFill>
        <p:spPr>
          <a:xfrm>
            <a:off x="4667436" y="1492193"/>
            <a:ext cx="3582995" cy="4061545"/>
          </a:xfrm>
          <a:prstGeom prst="rect">
            <a:avLst/>
          </a:prstGeom>
        </p:spPr>
      </p:pic>
      <p:sp>
        <p:nvSpPr>
          <p:cNvPr id="8" name="Rectangle 7">
            <a:extLst>
              <a:ext uri="{FF2B5EF4-FFF2-40B4-BE49-F238E27FC236}">
                <a16:creationId xmlns:a16="http://schemas.microsoft.com/office/drawing/2014/main" id="{4D8F4779-7472-2F7F-87F2-20085B83F0FD}"/>
              </a:ext>
            </a:extLst>
          </p:cNvPr>
          <p:cNvSpPr/>
          <p:nvPr/>
        </p:nvSpPr>
        <p:spPr>
          <a:xfrm>
            <a:off x="7945631" y="1199931"/>
            <a:ext cx="609600" cy="278007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 descr="A graph of a temperature&#10;&#10;AI-generated content may be incorrect.">
            <a:extLst>
              <a:ext uri="{FF2B5EF4-FFF2-40B4-BE49-F238E27FC236}">
                <a16:creationId xmlns:a16="http://schemas.microsoft.com/office/drawing/2014/main" id="{0E977413-5ADA-C715-13EF-903A18F8D4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31398"/>
            <a:ext cx="4737069" cy="347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F830986A-CE47-DD0F-D4B1-E2ADD0D5B9A9}"/>
              </a:ext>
            </a:extLst>
          </p:cNvPr>
          <p:cNvSpPr txBox="1"/>
          <p:nvPr/>
        </p:nvSpPr>
        <p:spPr>
          <a:xfrm>
            <a:off x="4947500" y="6411014"/>
            <a:ext cx="3062564" cy="461665"/>
          </a:xfrm>
          <a:prstGeom prst="rect">
            <a:avLst/>
          </a:prstGeom>
          <a:noFill/>
        </p:spPr>
        <p:txBody>
          <a:bodyPr wrap="square">
            <a:spAutoFit/>
          </a:bodyPr>
          <a:lstStyle/>
          <a:p>
            <a:r>
              <a:rPr lang="en-US" sz="1200" dirty="0"/>
              <a:t>https://journals.sagepub.com/doi/pdf/10.1177/03795721231181715</a:t>
            </a:r>
          </a:p>
        </p:txBody>
      </p:sp>
      <p:sp>
        <p:nvSpPr>
          <p:cNvPr id="2" name="Title 1">
            <a:extLst>
              <a:ext uri="{FF2B5EF4-FFF2-40B4-BE49-F238E27FC236}">
                <a16:creationId xmlns:a16="http://schemas.microsoft.com/office/drawing/2014/main" id="{87DC60C1-A00D-C2EE-3977-8B2A6FF1F326}"/>
              </a:ext>
            </a:extLst>
          </p:cNvPr>
          <p:cNvSpPr>
            <a:spLocks noGrp="1"/>
          </p:cNvSpPr>
          <p:nvPr>
            <p:ph type="title"/>
          </p:nvPr>
        </p:nvSpPr>
        <p:spPr>
          <a:xfrm>
            <a:off x="151946" y="-6671"/>
            <a:ext cx="12446454" cy="587375"/>
          </a:xfrm>
        </p:spPr>
        <p:txBody>
          <a:bodyPr>
            <a:normAutofit fontScale="90000"/>
          </a:bodyPr>
          <a:lstStyle/>
          <a:p>
            <a:r>
              <a:rPr lang="en-US" dirty="0"/>
              <a:t>Seasonal malnutrition is associated to temperature</a:t>
            </a:r>
          </a:p>
        </p:txBody>
      </p:sp>
      <p:sp>
        <p:nvSpPr>
          <p:cNvPr id="12" name="TextBox 11">
            <a:extLst>
              <a:ext uri="{FF2B5EF4-FFF2-40B4-BE49-F238E27FC236}">
                <a16:creationId xmlns:a16="http://schemas.microsoft.com/office/drawing/2014/main" id="{0D059BC8-4F5E-5A66-94CC-17509DD08520}"/>
              </a:ext>
            </a:extLst>
          </p:cNvPr>
          <p:cNvSpPr txBox="1"/>
          <p:nvPr/>
        </p:nvSpPr>
        <p:spPr>
          <a:xfrm>
            <a:off x="847944" y="1391652"/>
            <a:ext cx="3129861" cy="707886"/>
          </a:xfrm>
          <a:prstGeom prst="rect">
            <a:avLst/>
          </a:prstGeom>
          <a:noFill/>
        </p:spPr>
        <p:txBody>
          <a:bodyPr wrap="square">
            <a:spAutoFit/>
          </a:bodyPr>
          <a:lstStyle/>
          <a:p>
            <a:r>
              <a:rPr lang="en-US" sz="4000" dirty="0"/>
              <a:t>Burkina Faso</a:t>
            </a:r>
          </a:p>
        </p:txBody>
      </p:sp>
      <p:sp>
        <p:nvSpPr>
          <p:cNvPr id="14" name="TextBox 13">
            <a:extLst>
              <a:ext uri="{FF2B5EF4-FFF2-40B4-BE49-F238E27FC236}">
                <a16:creationId xmlns:a16="http://schemas.microsoft.com/office/drawing/2014/main" id="{AF02526E-CCCE-564E-5C17-7C964D42010A}"/>
              </a:ext>
            </a:extLst>
          </p:cNvPr>
          <p:cNvSpPr txBox="1"/>
          <p:nvPr/>
        </p:nvSpPr>
        <p:spPr>
          <a:xfrm>
            <a:off x="5744465" y="889605"/>
            <a:ext cx="6146800" cy="707886"/>
          </a:xfrm>
          <a:prstGeom prst="rect">
            <a:avLst/>
          </a:prstGeom>
          <a:noFill/>
        </p:spPr>
        <p:txBody>
          <a:bodyPr wrap="square">
            <a:spAutoFit/>
          </a:bodyPr>
          <a:lstStyle/>
          <a:p>
            <a:r>
              <a:rPr lang="en-US" sz="4000" dirty="0"/>
              <a:t>Chad</a:t>
            </a:r>
          </a:p>
        </p:txBody>
      </p:sp>
      <p:sp>
        <p:nvSpPr>
          <p:cNvPr id="16" name="TextBox 15">
            <a:extLst>
              <a:ext uri="{FF2B5EF4-FFF2-40B4-BE49-F238E27FC236}">
                <a16:creationId xmlns:a16="http://schemas.microsoft.com/office/drawing/2014/main" id="{4FA4F2C4-5CDA-080C-FF0C-9F79C9172ABC}"/>
              </a:ext>
            </a:extLst>
          </p:cNvPr>
          <p:cNvSpPr txBox="1"/>
          <p:nvPr/>
        </p:nvSpPr>
        <p:spPr>
          <a:xfrm>
            <a:off x="9567871" y="508442"/>
            <a:ext cx="6146800" cy="707886"/>
          </a:xfrm>
          <a:prstGeom prst="rect">
            <a:avLst/>
          </a:prstGeom>
          <a:noFill/>
        </p:spPr>
        <p:txBody>
          <a:bodyPr wrap="square">
            <a:spAutoFit/>
          </a:bodyPr>
          <a:lstStyle/>
          <a:p>
            <a:r>
              <a:rPr lang="en-US" sz="4000" dirty="0"/>
              <a:t>Niger</a:t>
            </a:r>
          </a:p>
        </p:txBody>
      </p:sp>
      <p:sp>
        <p:nvSpPr>
          <p:cNvPr id="18" name="TextBox 17">
            <a:extLst>
              <a:ext uri="{FF2B5EF4-FFF2-40B4-BE49-F238E27FC236}">
                <a16:creationId xmlns:a16="http://schemas.microsoft.com/office/drawing/2014/main" id="{FBBEA7A0-581C-06E1-6B90-E3DDA610343B}"/>
              </a:ext>
            </a:extLst>
          </p:cNvPr>
          <p:cNvSpPr txBox="1"/>
          <p:nvPr/>
        </p:nvSpPr>
        <p:spPr>
          <a:xfrm>
            <a:off x="8248650" y="6581001"/>
            <a:ext cx="7886700" cy="276999"/>
          </a:xfrm>
          <a:prstGeom prst="rect">
            <a:avLst/>
          </a:prstGeom>
          <a:noFill/>
        </p:spPr>
        <p:txBody>
          <a:bodyPr wrap="square">
            <a:spAutoFit/>
          </a:bodyPr>
          <a:lstStyle/>
          <a:p>
            <a:r>
              <a:rPr lang="en-US" sz="1200" dirty="0"/>
              <a:t>https://gh.bmj.com/content/bmjgh/10/3/e017643.full.pdf</a:t>
            </a:r>
          </a:p>
        </p:txBody>
      </p:sp>
      <p:sp>
        <p:nvSpPr>
          <p:cNvPr id="20" name="TextBox 19">
            <a:extLst>
              <a:ext uri="{FF2B5EF4-FFF2-40B4-BE49-F238E27FC236}">
                <a16:creationId xmlns:a16="http://schemas.microsoft.com/office/drawing/2014/main" id="{880E004E-1FAA-6651-B03C-3CA19CDD6118}"/>
              </a:ext>
            </a:extLst>
          </p:cNvPr>
          <p:cNvSpPr txBox="1"/>
          <p:nvPr/>
        </p:nvSpPr>
        <p:spPr>
          <a:xfrm>
            <a:off x="288455" y="6396335"/>
            <a:ext cx="3689350" cy="461665"/>
          </a:xfrm>
          <a:prstGeom prst="rect">
            <a:avLst/>
          </a:prstGeom>
          <a:noFill/>
        </p:spPr>
        <p:txBody>
          <a:bodyPr wrap="square">
            <a:spAutoFit/>
          </a:bodyPr>
          <a:lstStyle/>
          <a:p>
            <a:r>
              <a:rPr lang="en-US" sz="1200" dirty="0"/>
              <a:t>https://www.sciencedirect.com/science/article/pii/S0002916523661684</a:t>
            </a:r>
          </a:p>
        </p:txBody>
      </p:sp>
    </p:spTree>
    <p:extLst>
      <p:ext uri="{BB962C8B-B14F-4D97-AF65-F5344CB8AC3E}">
        <p14:creationId xmlns:p14="http://schemas.microsoft.com/office/powerpoint/2010/main" val="1541032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70EA9-8DEB-C6E0-3F28-A8075C241884}"/>
              </a:ext>
            </a:extLst>
          </p:cNvPr>
          <p:cNvSpPr>
            <a:spLocks noGrp="1"/>
          </p:cNvSpPr>
          <p:nvPr>
            <p:ph type="title"/>
          </p:nvPr>
        </p:nvSpPr>
        <p:spPr>
          <a:xfrm>
            <a:off x="279400" y="61911"/>
            <a:ext cx="10515600" cy="1325563"/>
          </a:xfrm>
        </p:spPr>
        <p:txBody>
          <a:bodyPr/>
          <a:lstStyle/>
          <a:p>
            <a:r>
              <a:rPr lang="en-US" dirty="0"/>
              <a:t>Why does wasting in children peak during the hottest months of the year?</a:t>
            </a:r>
          </a:p>
        </p:txBody>
      </p:sp>
      <p:sp>
        <p:nvSpPr>
          <p:cNvPr id="3" name="Content Placeholder 2">
            <a:extLst>
              <a:ext uri="{FF2B5EF4-FFF2-40B4-BE49-F238E27FC236}">
                <a16:creationId xmlns:a16="http://schemas.microsoft.com/office/drawing/2014/main" id="{2CAF5B20-1476-B217-BE46-365199A6C597}"/>
              </a:ext>
            </a:extLst>
          </p:cNvPr>
          <p:cNvSpPr>
            <a:spLocks noGrp="1"/>
          </p:cNvSpPr>
          <p:nvPr>
            <p:ph idx="1"/>
          </p:nvPr>
        </p:nvSpPr>
        <p:spPr>
          <a:xfrm>
            <a:off x="6311900" y="1741488"/>
            <a:ext cx="10515600" cy="4351338"/>
          </a:xfrm>
        </p:spPr>
        <p:txBody>
          <a:bodyPr>
            <a:normAutofit fontScale="25000" lnSpcReduction="20000"/>
          </a:bodyPr>
          <a:lstStyle/>
          <a:p>
            <a:pPr>
              <a:buNone/>
            </a:pPr>
            <a:r>
              <a:rPr lang="en-US" sz="4800" b="1" dirty="0"/>
              <a:t>Heat-Related Anorexia</a:t>
            </a:r>
          </a:p>
          <a:p>
            <a:pPr>
              <a:buFont typeface="Arial" panose="020B0604020202020204" pitchFamily="34" charset="0"/>
              <a:buChar char="•"/>
            </a:pPr>
            <a:r>
              <a:rPr lang="en-US" sz="4800" dirty="0"/>
              <a:t>High temperatures suppress appetite (especially in children).</a:t>
            </a:r>
          </a:p>
          <a:p>
            <a:pPr>
              <a:buFont typeface="Arial" panose="020B0604020202020204" pitchFamily="34" charset="0"/>
              <a:buChar char="•"/>
            </a:pPr>
            <a:r>
              <a:rPr lang="en-US" sz="4800" dirty="0"/>
              <a:t>Reduced food intake leads to energy deficits and weight loss.</a:t>
            </a:r>
          </a:p>
          <a:p>
            <a:pPr>
              <a:buNone/>
            </a:pPr>
            <a:r>
              <a:rPr lang="en-US" sz="4800" b="1" dirty="0"/>
              <a:t> Poor Water Quality and Quantity</a:t>
            </a:r>
          </a:p>
          <a:p>
            <a:r>
              <a:rPr lang="en-US" sz="4800" dirty="0"/>
              <a:t>Drought or water scarcity limits hygiene and safe drinking water.</a:t>
            </a:r>
          </a:p>
          <a:p>
            <a:r>
              <a:rPr lang="en-US" sz="4800" dirty="0"/>
              <a:t>Increased risk of waterborne illnesses</a:t>
            </a:r>
          </a:p>
          <a:p>
            <a:pPr marL="0" indent="0">
              <a:buNone/>
            </a:pPr>
            <a:r>
              <a:rPr lang="en-US" sz="4800" b="1" dirty="0"/>
              <a:t>Increased Disease Burden</a:t>
            </a:r>
          </a:p>
          <a:p>
            <a:pPr>
              <a:buFont typeface="Arial" panose="020B0604020202020204" pitchFamily="34" charset="0"/>
              <a:buChar char="•"/>
            </a:pPr>
            <a:r>
              <a:rPr lang="en-US" sz="4800" dirty="0"/>
              <a:t>Diarrheal diseases, malaria, and respiratory infections increase.</a:t>
            </a:r>
          </a:p>
          <a:p>
            <a:pPr>
              <a:buFont typeface="Arial" panose="020B0604020202020204" pitchFamily="34" charset="0"/>
              <a:buChar char="•"/>
            </a:pPr>
            <a:r>
              <a:rPr lang="en-US" sz="4800" dirty="0"/>
              <a:t>Infection leads to nutrient loss, poor absorption and wasting.</a:t>
            </a:r>
          </a:p>
          <a:p>
            <a:pPr>
              <a:buNone/>
            </a:pPr>
            <a:r>
              <a:rPr lang="en-US" sz="4800" b="1" dirty="0"/>
              <a:t>Increased Labor Demands on Caregivers</a:t>
            </a:r>
          </a:p>
          <a:p>
            <a:pPr>
              <a:buFont typeface="Arial" panose="020B0604020202020204" pitchFamily="34" charset="0"/>
              <a:buChar char="•"/>
            </a:pPr>
            <a:r>
              <a:rPr lang="en-US" sz="4800" dirty="0"/>
              <a:t>Agricultural or income-generating work peaks during hot months.</a:t>
            </a:r>
          </a:p>
          <a:p>
            <a:pPr>
              <a:buFont typeface="Arial" panose="020B0604020202020204" pitchFamily="34" charset="0"/>
              <a:buChar char="•"/>
            </a:pPr>
            <a:r>
              <a:rPr lang="en-US" sz="4800" dirty="0"/>
              <a:t>Children may be left with alternate caregivers or unattended.</a:t>
            </a:r>
          </a:p>
          <a:p>
            <a:pPr>
              <a:buNone/>
            </a:pPr>
            <a:r>
              <a:rPr lang="en-US" sz="4800" b="1" dirty="0"/>
              <a:t>Reduced Breastfeeding and Child feeding</a:t>
            </a:r>
          </a:p>
          <a:p>
            <a:pPr>
              <a:buFont typeface="Arial" panose="020B0604020202020204" pitchFamily="34" charset="0"/>
              <a:buChar char="•"/>
            </a:pPr>
            <a:r>
              <a:rPr lang="en-US" sz="4800" dirty="0"/>
              <a:t>Heat stress and caregiver fatigue may reduce breastfeeding frequency.</a:t>
            </a:r>
          </a:p>
          <a:p>
            <a:pPr>
              <a:buFont typeface="Arial" panose="020B0604020202020204" pitchFamily="34" charset="0"/>
              <a:buChar char="•"/>
            </a:pPr>
            <a:r>
              <a:rPr lang="en-US" sz="4800" dirty="0"/>
              <a:t>Breastmilk intake may decrease due to illness and anorexia.</a:t>
            </a:r>
          </a:p>
          <a:p>
            <a:r>
              <a:rPr lang="en-US" sz="4800" dirty="0"/>
              <a:t>Caregivers may have less time for child feeding due to labor demands.</a:t>
            </a:r>
          </a:p>
          <a:p>
            <a:pPr>
              <a:buNone/>
            </a:pPr>
            <a:r>
              <a:rPr lang="en-US" sz="4800" b="1" dirty="0"/>
              <a:t>Food Insecurity</a:t>
            </a:r>
          </a:p>
          <a:p>
            <a:pPr>
              <a:buFont typeface="Arial" panose="020B0604020202020204" pitchFamily="34" charset="0"/>
              <a:buChar char="•"/>
            </a:pPr>
            <a:r>
              <a:rPr lang="en-US" sz="4800" dirty="0"/>
              <a:t>Hot season often coincides with pre-harvest (lean) season.</a:t>
            </a:r>
          </a:p>
          <a:p>
            <a:pPr>
              <a:buFont typeface="Arial" panose="020B0604020202020204" pitchFamily="34" charset="0"/>
              <a:buChar char="•"/>
            </a:pPr>
            <a:r>
              <a:rPr lang="en-US" sz="4800" dirty="0"/>
              <a:t>Household food stocks can reach lowest levels and dietary diversity at minimum.</a:t>
            </a:r>
          </a:p>
          <a:p>
            <a:endParaRPr lang="en-US" dirty="0"/>
          </a:p>
        </p:txBody>
      </p:sp>
      <p:pic>
        <p:nvPicPr>
          <p:cNvPr id="2050" name="Picture 2">
            <a:extLst>
              <a:ext uri="{FF2B5EF4-FFF2-40B4-BE49-F238E27FC236}">
                <a16:creationId xmlns:a16="http://schemas.microsoft.com/office/drawing/2014/main" id="{F8B39C42-A32D-429A-94F1-C0040BF64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24" y="1741488"/>
            <a:ext cx="7134225"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24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096F-8EFA-DFAC-0F77-52DF3175A417}"/>
              </a:ext>
            </a:extLst>
          </p:cNvPr>
          <p:cNvSpPr>
            <a:spLocks noGrp="1"/>
          </p:cNvSpPr>
          <p:nvPr>
            <p:ph type="title"/>
          </p:nvPr>
        </p:nvSpPr>
        <p:spPr>
          <a:xfrm>
            <a:off x="205153" y="141321"/>
            <a:ext cx="10515600" cy="837023"/>
          </a:xfrm>
        </p:spPr>
        <p:txBody>
          <a:bodyPr/>
          <a:lstStyle/>
          <a:p>
            <a:r>
              <a:rPr lang="en-US" dirty="0"/>
              <a:t>The effect of heat on mortality and nutrition</a:t>
            </a:r>
          </a:p>
        </p:txBody>
      </p:sp>
      <p:sp>
        <p:nvSpPr>
          <p:cNvPr id="3" name="Content Placeholder 2">
            <a:extLst>
              <a:ext uri="{FF2B5EF4-FFF2-40B4-BE49-F238E27FC236}">
                <a16:creationId xmlns:a16="http://schemas.microsoft.com/office/drawing/2014/main" id="{5562A36E-C111-9C76-FCD8-6F4533583AA4}"/>
              </a:ext>
            </a:extLst>
          </p:cNvPr>
          <p:cNvSpPr>
            <a:spLocks noGrp="1"/>
          </p:cNvSpPr>
          <p:nvPr>
            <p:ph idx="1"/>
          </p:nvPr>
        </p:nvSpPr>
        <p:spPr>
          <a:xfrm>
            <a:off x="205153" y="1855656"/>
            <a:ext cx="3181292" cy="4351338"/>
          </a:xfrm>
        </p:spPr>
        <p:txBody>
          <a:bodyPr>
            <a:normAutofit/>
          </a:bodyPr>
          <a:lstStyle/>
          <a:p>
            <a:r>
              <a:rPr lang="en-US" sz="2400" b="0" i="0" dirty="0">
                <a:solidFill>
                  <a:srgbClr val="222222"/>
                </a:solidFill>
                <a:effectLst/>
                <a:latin typeface="Harding"/>
              </a:rPr>
              <a:t>A study of DHS data from 29 low- and middle-income countries from 2001 to 2019, found across all countries, 1.5% of neonatal deaths were heat-related.</a:t>
            </a:r>
            <a:endParaRPr lang="en-US" sz="2400" dirty="0"/>
          </a:p>
        </p:txBody>
      </p:sp>
      <p:sp>
        <p:nvSpPr>
          <p:cNvPr id="5" name="TextBox 4">
            <a:extLst>
              <a:ext uri="{FF2B5EF4-FFF2-40B4-BE49-F238E27FC236}">
                <a16:creationId xmlns:a16="http://schemas.microsoft.com/office/drawing/2014/main" id="{030CAE6C-D7DF-8B45-E011-D2AFDD406002}"/>
              </a:ext>
            </a:extLst>
          </p:cNvPr>
          <p:cNvSpPr txBox="1"/>
          <p:nvPr/>
        </p:nvSpPr>
        <p:spPr>
          <a:xfrm>
            <a:off x="6273800" y="6446836"/>
            <a:ext cx="6096000" cy="276999"/>
          </a:xfrm>
          <a:prstGeom prst="rect">
            <a:avLst/>
          </a:prstGeom>
          <a:noFill/>
        </p:spPr>
        <p:txBody>
          <a:bodyPr wrap="square">
            <a:spAutoFit/>
          </a:bodyPr>
          <a:lstStyle>
            <a:defPPr>
              <a:defRPr lang="en-US"/>
            </a:defPPr>
            <a:lvl1pPr>
              <a:defRPr sz="1200"/>
            </a:lvl1pPr>
          </a:lstStyle>
          <a:p>
            <a:r>
              <a:rPr lang="en-US" dirty="0"/>
              <a:t>https://www.sciencedirect.com/science/article/pii/S0095069622000626</a:t>
            </a:r>
          </a:p>
        </p:txBody>
      </p:sp>
      <p:sp>
        <p:nvSpPr>
          <p:cNvPr id="6" name="Content Placeholder 2">
            <a:extLst>
              <a:ext uri="{FF2B5EF4-FFF2-40B4-BE49-F238E27FC236}">
                <a16:creationId xmlns:a16="http://schemas.microsoft.com/office/drawing/2014/main" id="{FBB8A711-ED18-D418-A3CD-3F6D0CF4F06B}"/>
              </a:ext>
            </a:extLst>
          </p:cNvPr>
          <p:cNvSpPr txBox="1">
            <a:spLocks/>
          </p:cNvSpPr>
          <p:nvPr/>
        </p:nvSpPr>
        <p:spPr>
          <a:xfrm>
            <a:off x="6273800" y="4923438"/>
            <a:ext cx="51879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i="0" dirty="0">
                <a:solidFill>
                  <a:srgbClr val="1F1F1F"/>
                </a:solidFill>
                <a:effectLst/>
                <a:latin typeface="ElsevierGulliver"/>
              </a:rPr>
              <a:t>From 9–15 months, a 100 h of mean monthly exposure to 30–35 °C heat increases the risk of wasting by about 4 percentage points.</a:t>
            </a:r>
          </a:p>
          <a:p>
            <a:r>
              <a:rPr lang="en-US" sz="1600" b="0" i="0" dirty="0">
                <a:solidFill>
                  <a:srgbClr val="1F1F1F"/>
                </a:solidFill>
                <a:effectLst/>
                <a:latin typeface="ElsevierGulliver"/>
              </a:rPr>
              <a:t>Similarly, 100 h of exposure above 35 °C increases the prevalence of stunting by 6 percentage points</a:t>
            </a:r>
            <a:endParaRPr lang="en-US" sz="2400" dirty="0">
              <a:solidFill>
                <a:srgbClr val="222222"/>
              </a:solidFill>
              <a:latin typeface="Harding"/>
            </a:endParaRPr>
          </a:p>
        </p:txBody>
      </p:sp>
      <p:sp>
        <p:nvSpPr>
          <p:cNvPr id="7" name="TextBox 6">
            <a:extLst>
              <a:ext uri="{FF2B5EF4-FFF2-40B4-BE49-F238E27FC236}">
                <a16:creationId xmlns:a16="http://schemas.microsoft.com/office/drawing/2014/main" id="{979ED388-C514-1941-1F5F-58BB67AF7AF8}"/>
              </a:ext>
            </a:extLst>
          </p:cNvPr>
          <p:cNvSpPr txBox="1"/>
          <p:nvPr/>
        </p:nvSpPr>
        <p:spPr>
          <a:xfrm>
            <a:off x="90410" y="6476867"/>
            <a:ext cx="6183390" cy="276999"/>
          </a:xfrm>
          <a:prstGeom prst="rect">
            <a:avLst/>
          </a:prstGeom>
          <a:noFill/>
        </p:spPr>
        <p:txBody>
          <a:bodyPr wrap="square">
            <a:spAutoFit/>
          </a:bodyPr>
          <a:lstStyle/>
          <a:p>
            <a:r>
              <a:rPr lang="en-US" sz="1200" dirty="0"/>
              <a:t>https://www.nature.com/articles/s41467-024-49890-x?s=03#Sec12</a:t>
            </a:r>
          </a:p>
        </p:txBody>
      </p:sp>
      <p:pic>
        <p:nvPicPr>
          <p:cNvPr id="9" name="Picture 8">
            <a:extLst>
              <a:ext uri="{FF2B5EF4-FFF2-40B4-BE49-F238E27FC236}">
                <a16:creationId xmlns:a16="http://schemas.microsoft.com/office/drawing/2014/main" id="{AEF89524-5937-0522-C966-D32DD21F54FF}"/>
              </a:ext>
            </a:extLst>
          </p:cNvPr>
          <p:cNvPicPr>
            <a:picLocks noChangeAspect="1"/>
          </p:cNvPicPr>
          <p:nvPr/>
        </p:nvPicPr>
        <p:blipFill>
          <a:blip r:embed="rId3"/>
          <a:stretch>
            <a:fillRect/>
          </a:stretch>
        </p:blipFill>
        <p:spPr>
          <a:xfrm>
            <a:off x="3359092" y="1936188"/>
            <a:ext cx="2736908" cy="4460147"/>
          </a:xfrm>
          <a:prstGeom prst="rect">
            <a:avLst/>
          </a:prstGeom>
        </p:spPr>
      </p:pic>
      <p:sp>
        <p:nvSpPr>
          <p:cNvPr id="11" name="TextBox 10">
            <a:extLst>
              <a:ext uri="{FF2B5EF4-FFF2-40B4-BE49-F238E27FC236}">
                <a16:creationId xmlns:a16="http://schemas.microsoft.com/office/drawing/2014/main" id="{9B836C25-4A16-C5AE-7B38-ABAE9357677B}"/>
              </a:ext>
            </a:extLst>
          </p:cNvPr>
          <p:cNvSpPr txBox="1"/>
          <p:nvPr/>
        </p:nvSpPr>
        <p:spPr>
          <a:xfrm>
            <a:off x="529137" y="1104801"/>
            <a:ext cx="6205770" cy="523220"/>
          </a:xfrm>
          <a:prstGeom prst="rect">
            <a:avLst/>
          </a:prstGeom>
          <a:noFill/>
        </p:spPr>
        <p:txBody>
          <a:bodyPr wrap="square">
            <a:spAutoFit/>
          </a:bodyPr>
          <a:lstStyle/>
          <a:p>
            <a:pPr marL="0" indent="0">
              <a:buNone/>
            </a:pPr>
            <a:r>
              <a:rPr lang="en-US" sz="2800" dirty="0"/>
              <a:t>Child mortality and heat exposure</a:t>
            </a:r>
          </a:p>
        </p:txBody>
      </p:sp>
      <p:sp>
        <p:nvSpPr>
          <p:cNvPr id="13" name="TextBox 12">
            <a:extLst>
              <a:ext uri="{FF2B5EF4-FFF2-40B4-BE49-F238E27FC236}">
                <a16:creationId xmlns:a16="http://schemas.microsoft.com/office/drawing/2014/main" id="{40C1CF52-2C54-BD6D-928B-DC72801BEE6B}"/>
              </a:ext>
            </a:extLst>
          </p:cNvPr>
          <p:cNvSpPr txBox="1"/>
          <p:nvPr/>
        </p:nvSpPr>
        <p:spPr>
          <a:xfrm>
            <a:off x="6096000" y="1104801"/>
            <a:ext cx="6205770" cy="523220"/>
          </a:xfrm>
          <a:prstGeom prst="rect">
            <a:avLst/>
          </a:prstGeom>
          <a:noFill/>
        </p:spPr>
        <p:txBody>
          <a:bodyPr wrap="square">
            <a:spAutoFit/>
          </a:bodyPr>
          <a:lstStyle>
            <a:defPPr>
              <a:defRPr lang="en-US"/>
            </a:defPPr>
            <a:lvl1pPr indent="0">
              <a:buNone/>
              <a:defRPr sz="2800"/>
            </a:lvl1pPr>
          </a:lstStyle>
          <a:p>
            <a:r>
              <a:rPr lang="en-US" dirty="0"/>
              <a:t>Child malnutrition and heat exposure</a:t>
            </a:r>
          </a:p>
        </p:txBody>
      </p:sp>
      <p:pic>
        <p:nvPicPr>
          <p:cNvPr id="1026" name="Picture 2">
            <a:extLst>
              <a:ext uri="{FF2B5EF4-FFF2-40B4-BE49-F238E27FC236}">
                <a16:creationId xmlns:a16="http://schemas.microsoft.com/office/drawing/2014/main" id="{31A44B37-2555-3DFA-EEA4-71A6F8EB46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4907" y="1698317"/>
            <a:ext cx="3931272" cy="278858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DE0FA3B-9817-5405-A09E-DCBF193E2DF0}"/>
              </a:ext>
            </a:extLst>
          </p:cNvPr>
          <p:cNvSpPr txBox="1"/>
          <p:nvPr/>
        </p:nvSpPr>
        <p:spPr>
          <a:xfrm>
            <a:off x="6540384" y="4589752"/>
            <a:ext cx="6463147" cy="230832"/>
          </a:xfrm>
          <a:prstGeom prst="rect">
            <a:avLst/>
          </a:prstGeom>
          <a:noFill/>
        </p:spPr>
        <p:txBody>
          <a:bodyPr wrap="square">
            <a:spAutoFit/>
          </a:bodyPr>
          <a:lstStyle/>
          <a:p>
            <a:r>
              <a:rPr lang="en-US" sz="900" b="0" i="0" dirty="0">
                <a:solidFill>
                  <a:srgbClr val="1F1F1F"/>
                </a:solidFill>
                <a:effectLst/>
                <a:latin typeface="ElsevierGulliver"/>
              </a:rPr>
              <a:t>Age-specific effects of 100 h of mean monthly exposure to 30–35 °C in the last 90 days on WHZ and wasting</a:t>
            </a:r>
            <a:endParaRPr lang="en-US" sz="900" dirty="0"/>
          </a:p>
        </p:txBody>
      </p:sp>
    </p:spTree>
    <p:extLst>
      <p:ext uri="{BB962C8B-B14F-4D97-AF65-F5344CB8AC3E}">
        <p14:creationId xmlns:p14="http://schemas.microsoft.com/office/powerpoint/2010/main" val="2363725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8EECD3A5547847935DE716913AE577" ma:contentTypeVersion="20" ma:contentTypeDescription="Create a new document." ma:contentTypeScope="" ma:versionID="01a005c2e7e5f5429d941c84c66fa426">
  <xsd:schema xmlns:xsd="http://www.w3.org/2001/XMLSchema" xmlns:xs="http://www.w3.org/2001/XMLSchema" xmlns:p="http://schemas.microsoft.com/office/2006/metadata/properties" xmlns:ns2="0304a777-9e20-4efa-89ba-852150dac193" xmlns:ns3="a8a9630b-75d6-4764-bb6e-6771892ef157" xmlns:ns4="ca283e0b-db31-4043-a2ef-b80661bf084a" targetNamespace="http://schemas.microsoft.com/office/2006/metadata/properties" ma:root="true" ma:fieldsID="f7406be0999ce290ee0cfe31a665c90b" ns2:_="" ns3:_="" ns4:_="">
    <xsd:import namespace="0304a777-9e20-4efa-89ba-852150dac193"/>
    <xsd:import namespace="a8a9630b-75d6-4764-bb6e-6771892ef157"/>
    <xsd:import namespace="ca283e0b-db31-4043-a2ef-b80661bf084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DateTaken" minOccurs="0"/>
                <xsd:element ref="ns3:SharedWithUsers" minOccurs="0"/>
                <xsd:element ref="ns3:SharedWithDetails" minOccurs="0"/>
                <xsd:element ref="ns2:lcf76f155ced4ddcb4097134ff3c332f" minOccurs="0"/>
                <xsd:element ref="ns4:TaxCatchAll" minOccurs="0"/>
                <xsd:element ref="ns2:MediaServiceLocation" minOccurs="0"/>
                <xsd:element ref="ns2:MediaServiceObjectDetectorVersions" minOccurs="0"/>
                <xsd:element ref="ns2:MediaServiceSearchProperties" minOccurs="0"/>
                <xsd:element ref="ns2:Link"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04a777-9e20-4efa-89ba-852150dac1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3f51738-d318-4883-9d64-4f0bd0ccc55e"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description="" ma:indexed="true" ma:internalName="MediaServiceLocation" ma:readOnly="true">
      <xsd:simpleType>
        <xsd:restriction base="dms:Text"/>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element name="Link" ma:index="26"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MediaServiceBillingMetadata" ma:index="27"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8a9630b-75d6-4764-bb6e-6771892ef15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a283e0b-db31-4043-a2ef-b80661bf084a"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86ea8736-5878-4a17-b164-f11a1f2d044f}" ma:internalName="TaxCatchAll" ma:showField="CatchAllData" ma:web="a8a9630b-75d6-4764-bb6e-6771892ef15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ca283e0b-db31-4043-a2ef-b80661bf084a" xsi:nil="true"/>
    <lcf76f155ced4ddcb4097134ff3c332f xmlns="0304a777-9e20-4efa-89ba-852150dac193">
      <Terms xmlns="http://schemas.microsoft.com/office/infopath/2007/PartnerControls"/>
    </lcf76f155ced4ddcb4097134ff3c332f>
    <Link xmlns="0304a777-9e20-4efa-89ba-852150dac193">
      <Url xsi:nil="true"/>
      <Description xsi:nil="true"/>
    </Link>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28FBBB-20E6-46ED-851F-587543385D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04a777-9e20-4efa-89ba-852150dac193"/>
    <ds:schemaRef ds:uri="a8a9630b-75d6-4764-bb6e-6771892ef157"/>
    <ds:schemaRef ds:uri="ca283e0b-db31-4043-a2ef-b80661bf08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AD1A134-52A3-461E-BEDC-D144F058D468}">
  <ds:schemaRefs>
    <ds:schemaRef ds:uri="http://schemas.microsoft.com/office/2006/metadata/properties"/>
    <ds:schemaRef ds:uri="http://schemas.microsoft.com/office/infopath/2007/PartnerControls"/>
    <ds:schemaRef ds:uri="ca283e0b-db31-4043-a2ef-b80661bf084a"/>
    <ds:schemaRef ds:uri="0304a777-9e20-4efa-89ba-852150dac193"/>
  </ds:schemaRefs>
</ds:datastoreItem>
</file>

<file path=customXml/itemProps3.xml><?xml version="1.0" encoding="utf-8"?>
<ds:datastoreItem xmlns:ds="http://schemas.openxmlformats.org/officeDocument/2006/customXml" ds:itemID="{6DCD37BE-DB9E-475A-B72C-0157289838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14593</TotalTime>
  <Words>2127</Words>
  <Application>Microsoft Office PowerPoint</Application>
  <PresentationFormat>Widescreen</PresentationFormat>
  <Paragraphs>304</Paragraphs>
  <Slides>15</Slides>
  <Notes>8</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-apple-system</vt:lpstr>
      <vt:lpstr>Arial</vt:lpstr>
      <vt:lpstr>Calibri</vt:lpstr>
      <vt:lpstr>Calibri Light</vt:lpstr>
      <vt:lpstr>ElsevierGulliver</vt:lpstr>
      <vt:lpstr>Harding</vt:lpstr>
      <vt:lpstr>Harding-Bold</vt:lpstr>
      <vt:lpstr>HardingText-Regular</vt:lpstr>
      <vt:lpstr>Roboto</vt:lpstr>
      <vt:lpstr>Times New Roman</vt:lpstr>
      <vt:lpstr>Office Theme</vt:lpstr>
      <vt:lpstr>Seasonally Adjusted Estimates of Caseloads of Children At Risk or with Severe Wasting</vt:lpstr>
      <vt:lpstr>Ample evidence of seasonality of nutritional status</vt:lpstr>
      <vt:lpstr>Seasonality of Wasting  MRC Research Station The Gambia</vt:lpstr>
      <vt:lpstr>Seasonality of Wasting  MRC Research Station The Gambia</vt:lpstr>
      <vt:lpstr>Seasonality of wasting in Longitudinal Data</vt:lpstr>
      <vt:lpstr>Seasonality in Longitudinal Data</vt:lpstr>
      <vt:lpstr>Seasonal malnutrition is associated to temperature</vt:lpstr>
      <vt:lpstr>Why does wasting in children peak during the hottest months of the year?</vt:lpstr>
      <vt:lpstr>The effect of heat on mortality and nutrition</vt:lpstr>
      <vt:lpstr>The importance to use a seasonally adjusted estimate of wasting for annual planning</vt:lpstr>
      <vt:lpstr>How to estimate the amplitude of annual severe wasting</vt:lpstr>
      <vt:lpstr>To calculate at a seasonally adjusted estimate of wasting informed by the temperature </vt:lpstr>
      <vt:lpstr>Validation process</vt:lpstr>
      <vt:lpstr>Validation and Robustness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Johnston</dc:creator>
  <cp:lastModifiedBy>Robert Johnston</cp:lastModifiedBy>
  <cp:revision>2</cp:revision>
  <dcterms:created xsi:type="dcterms:W3CDTF">2023-09-13T17:36:16Z</dcterms:created>
  <dcterms:modified xsi:type="dcterms:W3CDTF">2025-06-25T16:57:36Z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0x010100128EECD3A5547847935DE716913AE577</vt:lpwstr>
  </property>
  <property fmtid="{D5CDD505-2E9C-101B-9397-08002B2CF9AE}" pid="3" name="MediaServiceImageTags">
    <vt:lpwstr/>
  </property>
</Properties>
</file>