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sldIdLst>
    <p:sldId id="2147375708" r:id="rId5"/>
    <p:sldId id="294" r:id="rId6"/>
    <p:sldId id="2147375709" r:id="rId7"/>
    <p:sldId id="2147375710" r:id="rId8"/>
    <p:sldId id="2147375711" r:id="rId9"/>
    <p:sldId id="2147375712" r:id="rId10"/>
    <p:sldId id="2147375717" r:id="rId11"/>
    <p:sldId id="2147375718" r:id="rId12"/>
    <p:sldId id="2147375722" r:id="rId13"/>
    <p:sldId id="2147375719" r:id="rId14"/>
    <p:sldId id="2147375720" r:id="rId15"/>
    <p:sldId id="2147375699" r:id="rId16"/>
    <p:sldId id="2147375721" r:id="rId17"/>
    <p:sldId id="2147375701" r:id="rId18"/>
    <p:sldId id="214737571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A1EDF04-A25F-4032-BF63-094E6654D474}">
          <p14:sldIdLst>
            <p14:sldId id="2147375708"/>
            <p14:sldId id="294"/>
            <p14:sldId id="2147375709"/>
            <p14:sldId id="2147375710"/>
            <p14:sldId id="2147375711"/>
            <p14:sldId id="2147375712"/>
            <p14:sldId id="2147375717"/>
            <p14:sldId id="2147375718"/>
            <p14:sldId id="2147375722"/>
            <p14:sldId id="2147375719"/>
            <p14:sldId id="2147375720"/>
            <p14:sldId id="2147375699"/>
            <p14:sldId id="2147375721"/>
            <p14:sldId id="2147375701"/>
            <p14:sldId id="214737571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7A23A"/>
    <a:srgbClr val="00FF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73DD2B-5AD0-4DFB-AF33-A2653C489AF6}" v="61" dt="2025-06-25T17:04:13.5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991" autoAdjust="0"/>
    <p:restoredTop sz="93845" autoAdjust="0"/>
  </p:normalViewPr>
  <p:slideViewPr>
    <p:cSldViewPr snapToGrid="0">
      <p:cViewPr varScale="1">
        <p:scale>
          <a:sx n="149" d="100"/>
          <a:sy n="149" d="100"/>
        </p:scale>
        <p:origin x="1434" y="294"/>
      </p:cViewPr>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Johnston" userId="e719122a-9d1f-4de8-aa66-43936ca21595" providerId="ADAL" clId="{9473DD2B-5AD0-4DFB-AF33-A2653C489AF6}"/>
    <pc:docChg chg="undo custSel addSld modSld modSection">
      <pc:chgData name="Robert Johnston" userId="e719122a-9d1f-4de8-aa66-43936ca21595" providerId="ADAL" clId="{9473DD2B-5AD0-4DFB-AF33-A2653C489AF6}" dt="2025-06-25T17:04:34.013" v="1586" actId="14100"/>
      <pc:docMkLst>
        <pc:docMk/>
      </pc:docMkLst>
      <pc:sldChg chg="addSp modSp mod">
        <pc:chgData name="Robert Johnston" userId="e719122a-9d1f-4de8-aa66-43936ca21595" providerId="ADAL" clId="{9473DD2B-5AD0-4DFB-AF33-A2653C489AF6}" dt="2025-06-24T13:29:17.960" v="339" actId="14100"/>
        <pc:sldMkLst>
          <pc:docMk/>
          <pc:sldMk cId="1174889619" sldId="294"/>
        </pc:sldMkLst>
        <pc:spChg chg="mod">
          <ac:chgData name="Robert Johnston" userId="e719122a-9d1f-4de8-aa66-43936ca21595" providerId="ADAL" clId="{9473DD2B-5AD0-4DFB-AF33-A2653C489AF6}" dt="2025-06-24T13:25:58.133" v="194" actId="255"/>
          <ac:spMkLst>
            <pc:docMk/>
            <pc:sldMk cId="1174889619" sldId="294"/>
            <ac:spMk id="2" creationId="{6EEE2828-244E-4EBB-9252-632E7BE5D6C0}"/>
          </ac:spMkLst>
        </pc:spChg>
        <pc:spChg chg="mod">
          <ac:chgData name="Robert Johnston" userId="e719122a-9d1f-4de8-aa66-43936ca21595" providerId="ADAL" clId="{9473DD2B-5AD0-4DFB-AF33-A2653C489AF6}" dt="2025-06-24T13:28:55.748" v="337" actId="207"/>
          <ac:spMkLst>
            <pc:docMk/>
            <pc:sldMk cId="1174889619" sldId="294"/>
            <ac:spMk id="3" creationId="{9EBC368A-DE7B-E949-C2E5-26FF52CF0EE9}"/>
          </ac:spMkLst>
        </pc:spChg>
        <pc:spChg chg="add mod">
          <ac:chgData name="Robert Johnston" userId="e719122a-9d1f-4de8-aa66-43936ca21595" providerId="ADAL" clId="{9473DD2B-5AD0-4DFB-AF33-A2653C489AF6}" dt="2025-06-24T13:29:17.960" v="339" actId="14100"/>
          <ac:spMkLst>
            <pc:docMk/>
            <pc:sldMk cId="1174889619" sldId="294"/>
            <ac:spMk id="6" creationId="{5FE8F992-FD9C-F8D2-76A6-A9EA5CFD3BD2}"/>
          </ac:spMkLst>
        </pc:spChg>
        <pc:spChg chg="mod">
          <ac:chgData name="Robert Johnston" userId="e719122a-9d1f-4de8-aa66-43936ca21595" providerId="ADAL" clId="{9473DD2B-5AD0-4DFB-AF33-A2653C489AF6}" dt="2025-06-24T13:25:45.725" v="193" actId="1076"/>
          <ac:spMkLst>
            <pc:docMk/>
            <pc:sldMk cId="1174889619" sldId="294"/>
            <ac:spMk id="12" creationId="{41051BBC-1E70-4555-A47A-9F625D025165}"/>
          </ac:spMkLst>
        </pc:spChg>
        <pc:spChg chg="mod">
          <ac:chgData name="Robert Johnston" userId="e719122a-9d1f-4de8-aa66-43936ca21595" providerId="ADAL" clId="{9473DD2B-5AD0-4DFB-AF33-A2653C489AF6}" dt="2025-06-24T13:28:06.414" v="312" actId="20577"/>
          <ac:spMkLst>
            <pc:docMk/>
            <pc:sldMk cId="1174889619" sldId="294"/>
            <ac:spMk id="17" creationId="{C55B9AB4-5012-4F50-B8A9-AAB0F89BDB64}"/>
          </ac:spMkLst>
        </pc:spChg>
        <pc:spChg chg="mod">
          <ac:chgData name="Robert Johnston" userId="e719122a-9d1f-4de8-aa66-43936ca21595" providerId="ADAL" clId="{9473DD2B-5AD0-4DFB-AF33-A2653C489AF6}" dt="2025-06-24T13:26:25.409" v="210" actId="20577"/>
          <ac:spMkLst>
            <pc:docMk/>
            <pc:sldMk cId="1174889619" sldId="294"/>
            <ac:spMk id="23" creationId="{695DA418-702A-488C-889C-5EF454F574EF}"/>
          </ac:spMkLst>
        </pc:spChg>
        <pc:spChg chg="mod">
          <ac:chgData name="Robert Johnston" userId="e719122a-9d1f-4de8-aa66-43936ca21595" providerId="ADAL" clId="{9473DD2B-5AD0-4DFB-AF33-A2653C489AF6}" dt="2025-06-24T13:25:40.155" v="192" actId="20577"/>
          <ac:spMkLst>
            <pc:docMk/>
            <pc:sldMk cId="1174889619" sldId="294"/>
            <ac:spMk id="24" creationId="{053F2286-7B78-4C8F-9F9A-08109F1BFFEF}"/>
          </ac:spMkLst>
        </pc:spChg>
      </pc:sldChg>
      <pc:sldChg chg="addSp modSp mod">
        <pc:chgData name="Robert Johnston" userId="e719122a-9d1f-4de8-aa66-43936ca21595" providerId="ADAL" clId="{9473DD2B-5AD0-4DFB-AF33-A2653C489AF6}" dt="2025-06-24T14:00:48.397" v="741" actId="6549"/>
        <pc:sldMkLst>
          <pc:docMk/>
          <pc:sldMk cId="2683659940" sldId="2147375699"/>
        </pc:sldMkLst>
        <pc:spChg chg="mod">
          <ac:chgData name="Robert Johnston" userId="e719122a-9d1f-4de8-aa66-43936ca21595" providerId="ADAL" clId="{9473DD2B-5AD0-4DFB-AF33-A2653C489AF6}" dt="2025-06-24T13:57:58.225" v="716" actId="1076"/>
          <ac:spMkLst>
            <pc:docMk/>
            <pc:sldMk cId="2683659940" sldId="2147375699"/>
            <ac:spMk id="2" creationId="{346CF0E6-2015-2D87-E2A8-04A26D39029A}"/>
          </ac:spMkLst>
        </pc:spChg>
        <pc:spChg chg="mod">
          <ac:chgData name="Robert Johnston" userId="e719122a-9d1f-4de8-aa66-43936ca21595" providerId="ADAL" clId="{9473DD2B-5AD0-4DFB-AF33-A2653C489AF6}" dt="2025-06-24T14:00:48.397" v="741" actId="6549"/>
          <ac:spMkLst>
            <pc:docMk/>
            <pc:sldMk cId="2683659940" sldId="2147375699"/>
            <ac:spMk id="3" creationId="{FCC5ED63-EE15-36BE-F0B9-09E00D7A8ADF}"/>
          </ac:spMkLst>
        </pc:spChg>
        <pc:spChg chg="add">
          <ac:chgData name="Robert Johnston" userId="e719122a-9d1f-4de8-aa66-43936ca21595" providerId="ADAL" clId="{9473DD2B-5AD0-4DFB-AF33-A2653C489AF6}" dt="2025-06-24T13:58:17.581" v="717"/>
          <ac:spMkLst>
            <pc:docMk/>
            <pc:sldMk cId="2683659940" sldId="2147375699"/>
            <ac:spMk id="13" creationId="{598336F2-90DB-E62E-8609-794EF950B4B5}"/>
          </ac:spMkLst>
        </pc:spChg>
      </pc:sldChg>
      <pc:sldChg chg="addSp modSp mod">
        <pc:chgData name="Robert Johnston" userId="e719122a-9d1f-4de8-aa66-43936ca21595" providerId="ADAL" clId="{9473DD2B-5AD0-4DFB-AF33-A2653C489AF6}" dt="2025-06-24T14:10:17.584" v="965" actId="313"/>
        <pc:sldMkLst>
          <pc:docMk/>
          <pc:sldMk cId="1096910914" sldId="2147375701"/>
        </pc:sldMkLst>
        <pc:spChg chg="mod ord">
          <ac:chgData name="Robert Johnston" userId="e719122a-9d1f-4de8-aa66-43936ca21595" providerId="ADAL" clId="{9473DD2B-5AD0-4DFB-AF33-A2653C489AF6}" dt="2025-06-24T14:07:41.741" v="882" actId="166"/>
          <ac:spMkLst>
            <pc:docMk/>
            <pc:sldMk cId="1096910914" sldId="2147375701"/>
            <ac:spMk id="2" creationId="{7679E6BA-73DF-E590-7B45-B7B52F729850}"/>
          </ac:spMkLst>
        </pc:spChg>
        <pc:spChg chg="mod">
          <ac:chgData name="Robert Johnston" userId="e719122a-9d1f-4de8-aa66-43936ca21595" providerId="ADAL" clId="{9473DD2B-5AD0-4DFB-AF33-A2653C489AF6}" dt="2025-06-24T14:10:17.584" v="965" actId="313"/>
          <ac:spMkLst>
            <pc:docMk/>
            <pc:sldMk cId="1096910914" sldId="2147375701"/>
            <ac:spMk id="3" creationId="{BD6B245F-00EA-CBB7-1784-1770E7723F17}"/>
          </ac:spMkLst>
        </pc:spChg>
        <pc:spChg chg="add">
          <ac:chgData name="Robert Johnston" userId="e719122a-9d1f-4de8-aa66-43936ca21595" providerId="ADAL" clId="{9473DD2B-5AD0-4DFB-AF33-A2653C489AF6}" dt="2025-06-24T14:07:12.752" v="873"/>
          <ac:spMkLst>
            <pc:docMk/>
            <pc:sldMk cId="1096910914" sldId="2147375701"/>
            <ac:spMk id="4" creationId="{55B6DC9B-BF90-169A-0792-C0A4C6282045}"/>
          </ac:spMkLst>
        </pc:spChg>
        <pc:spChg chg="mod">
          <ac:chgData name="Robert Johnston" userId="e719122a-9d1f-4de8-aa66-43936ca21595" providerId="ADAL" clId="{9473DD2B-5AD0-4DFB-AF33-A2653C489AF6}" dt="2025-06-24T14:07:33.575" v="881" actId="688"/>
          <ac:spMkLst>
            <pc:docMk/>
            <pc:sldMk cId="1096910914" sldId="2147375701"/>
            <ac:spMk id="12" creationId="{866344FC-5E02-8083-3E08-FDE244158949}"/>
          </ac:spMkLst>
        </pc:spChg>
      </pc:sldChg>
      <pc:sldChg chg="addSp delSp modSp mod">
        <pc:chgData name="Robert Johnston" userId="e719122a-9d1f-4de8-aa66-43936ca21595" providerId="ADAL" clId="{9473DD2B-5AD0-4DFB-AF33-A2653C489AF6}" dt="2025-06-24T13:23:36.639" v="104" actId="478"/>
        <pc:sldMkLst>
          <pc:docMk/>
          <pc:sldMk cId="2259713531" sldId="2147375708"/>
        </pc:sldMkLst>
        <pc:spChg chg="add">
          <ac:chgData name="Robert Johnston" userId="e719122a-9d1f-4de8-aa66-43936ca21595" providerId="ADAL" clId="{9473DD2B-5AD0-4DFB-AF33-A2653C489AF6}" dt="2025-06-24T13:21:26.031" v="0"/>
          <ac:spMkLst>
            <pc:docMk/>
            <pc:sldMk cId="2259713531" sldId="2147375708"/>
            <ac:spMk id="2" creationId="{4B8BA45E-3C8F-9119-890D-2465F87606DA}"/>
          </ac:spMkLst>
        </pc:spChg>
        <pc:spChg chg="add del mod">
          <ac:chgData name="Robert Johnston" userId="e719122a-9d1f-4de8-aa66-43936ca21595" providerId="ADAL" clId="{9473DD2B-5AD0-4DFB-AF33-A2653C489AF6}" dt="2025-06-24T13:23:36.639" v="104" actId="478"/>
          <ac:spMkLst>
            <pc:docMk/>
            <pc:sldMk cId="2259713531" sldId="2147375708"/>
            <ac:spMk id="3" creationId="{7F9ABEDB-8EA1-1FBF-B411-83E9B1A7AE8D}"/>
          </ac:spMkLst>
        </pc:spChg>
        <pc:spChg chg="mod">
          <ac:chgData name="Robert Johnston" userId="e719122a-9d1f-4de8-aa66-43936ca21595" providerId="ADAL" clId="{9473DD2B-5AD0-4DFB-AF33-A2653C489AF6}" dt="2025-06-24T13:23:30.993" v="103" actId="27636"/>
          <ac:spMkLst>
            <pc:docMk/>
            <pc:sldMk cId="2259713531" sldId="2147375708"/>
            <ac:spMk id="6" creationId="{36727CFF-3D67-2596-86A9-90D5FFCEFA79}"/>
          </ac:spMkLst>
        </pc:spChg>
      </pc:sldChg>
      <pc:sldChg chg="addSp delSp modSp mod">
        <pc:chgData name="Robert Johnston" userId="e719122a-9d1f-4de8-aa66-43936ca21595" providerId="ADAL" clId="{9473DD2B-5AD0-4DFB-AF33-A2653C489AF6}" dt="2025-06-24T14:11:57.283" v="969" actId="20577"/>
        <pc:sldMkLst>
          <pc:docMk/>
          <pc:sldMk cId="849975033" sldId="2147375711"/>
        </pc:sldMkLst>
        <pc:spChg chg="mod">
          <ac:chgData name="Robert Johnston" userId="e719122a-9d1f-4de8-aa66-43936ca21595" providerId="ADAL" clId="{9473DD2B-5AD0-4DFB-AF33-A2653C489AF6}" dt="2025-06-24T14:11:57.283" v="969" actId="20577"/>
          <ac:spMkLst>
            <pc:docMk/>
            <pc:sldMk cId="849975033" sldId="2147375711"/>
            <ac:spMk id="2" creationId="{5D563115-5A21-B77A-B652-6F2A1FE2A209}"/>
          </ac:spMkLst>
        </pc:spChg>
        <pc:spChg chg="add del mod">
          <ac:chgData name="Robert Johnston" userId="e719122a-9d1f-4de8-aa66-43936ca21595" providerId="ADAL" clId="{9473DD2B-5AD0-4DFB-AF33-A2653C489AF6}" dt="2025-06-24T13:34:32.844" v="373" actId="20577"/>
          <ac:spMkLst>
            <pc:docMk/>
            <pc:sldMk cId="849975033" sldId="2147375711"/>
            <ac:spMk id="3" creationId="{182FDF75-9C4B-62DA-634C-A6C2D6BA0D87}"/>
          </ac:spMkLst>
        </pc:spChg>
        <pc:spChg chg="add">
          <ac:chgData name="Robert Johnston" userId="e719122a-9d1f-4de8-aa66-43936ca21595" providerId="ADAL" clId="{9473DD2B-5AD0-4DFB-AF33-A2653C489AF6}" dt="2025-06-24T13:30:37.829" v="342"/>
          <ac:spMkLst>
            <pc:docMk/>
            <pc:sldMk cId="849975033" sldId="2147375711"/>
            <ac:spMk id="4" creationId="{E76E0395-7434-1F43-BB2F-4B594E35633F}"/>
          </ac:spMkLst>
        </pc:spChg>
        <pc:spChg chg="add mod">
          <ac:chgData name="Robert Johnston" userId="e719122a-9d1f-4de8-aa66-43936ca21595" providerId="ADAL" clId="{9473DD2B-5AD0-4DFB-AF33-A2653C489AF6}" dt="2025-06-24T13:31:04.356" v="348"/>
          <ac:spMkLst>
            <pc:docMk/>
            <pc:sldMk cId="849975033" sldId="2147375711"/>
            <ac:spMk id="6" creationId="{3886045D-D0AF-480B-72B5-AA48955BD05F}"/>
          </ac:spMkLst>
        </pc:spChg>
      </pc:sldChg>
      <pc:sldChg chg="modSp mod">
        <pc:chgData name="Robert Johnston" userId="e719122a-9d1f-4de8-aa66-43936ca21595" providerId="ADAL" clId="{9473DD2B-5AD0-4DFB-AF33-A2653C489AF6}" dt="2025-06-24T13:35:03.369" v="374"/>
        <pc:sldMkLst>
          <pc:docMk/>
          <pc:sldMk cId="1541032340" sldId="2147375717"/>
        </pc:sldMkLst>
        <pc:spChg chg="mod">
          <ac:chgData name="Robert Johnston" userId="e719122a-9d1f-4de8-aa66-43936ca21595" providerId="ADAL" clId="{9473DD2B-5AD0-4DFB-AF33-A2653C489AF6}" dt="2025-06-24T13:35:03.369" v="374"/>
          <ac:spMkLst>
            <pc:docMk/>
            <pc:sldMk cId="1541032340" sldId="2147375717"/>
            <ac:spMk id="2" creationId="{87DC60C1-A00D-C2EE-3977-8B2A6FF1F326}"/>
          </ac:spMkLst>
        </pc:spChg>
      </pc:sldChg>
      <pc:sldChg chg="modSp mod">
        <pc:chgData name="Robert Johnston" userId="e719122a-9d1f-4de8-aa66-43936ca21595" providerId="ADAL" clId="{9473DD2B-5AD0-4DFB-AF33-A2653C489AF6}" dt="2025-06-24T14:16:26.097" v="987" actId="6549"/>
        <pc:sldMkLst>
          <pc:docMk/>
          <pc:sldMk cId="2481245507" sldId="2147375718"/>
        </pc:sldMkLst>
        <pc:spChg chg="mod">
          <ac:chgData name="Robert Johnston" userId="e719122a-9d1f-4de8-aa66-43936ca21595" providerId="ADAL" clId="{9473DD2B-5AD0-4DFB-AF33-A2653C489AF6}" dt="2025-06-24T13:35:35.554" v="377" actId="14100"/>
          <ac:spMkLst>
            <pc:docMk/>
            <pc:sldMk cId="2481245507" sldId="2147375718"/>
            <ac:spMk id="2" creationId="{38E70EA9-8DEB-C6E0-3F28-A8075C241884}"/>
          </ac:spMkLst>
        </pc:spChg>
        <pc:spChg chg="mod">
          <ac:chgData name="Robert Johnston" userId="e719122a-9d1f-4de8-aa66-43936ca21595" providerId="ADAL" clId="{9473DD2B-5AD0-4DFB-AF33-A2653C489AF6}" dt="2025-06-24T14:16:26.097" v="987" actId="6549"/>
          <ac:spMkLst>
            <pc:docMk/>
            <pc:sldMk cId="2481245507" sldId="2147375718"/>
            <ac:spMk id="3" creationId="{2CAF5B20-1476-B217-BE46-365199A6C597}"/>
          </ac:spMkLst>
        </pc:spChg>
      </pc:sldChg>
      <pc:sldChg chg="modSp mod">
        <pc:chgData name="Robert Johnston" userId="e719122a-9d1f-4de8-aa66-43936ca21595" providerId="ADAL" clId="{9473DD2B-5AD0-4DFB-AF33-A2653C489AF6}" dt="2025-06-24T14:17:32.202" v="993" actId="113"/>
        <pc:sldMkLst>
          <pc:docMk/>
          <pc:sldMk cId="1649791741" sldId="2147375719"/>
        </pc:sldMkLst>
        <pc:spChg chg="mod">
          <ac:chgData name="Robert Johnston" userId="e719122a-9d1f-4de8-aa66-43936ca21595" providerId="ADAL" clId="{9473DD2B-5AD0-4DFB-AF33-A2653C489AF6}" dt="2025-06-24T14:17:02.112" v="988" actId="1076"/>
          <ac:spMkLst>
            <pc:docMk/>
            <pc:sldMk cId="1649791741" sldId="2147375719"/>
            <ac:spMk id="2" creationId="{B0E28064-642E-E64D-9147-19DB74ED03C6}"/>
          </ac:spMkLst>
        </pc:spChg>
        <pc:spChg chg="mod">
          <ac:chgData name="Robert Johnston" userId="e719122a-9d1f-4de8-aa66-43936ca21595" providerId="ADAL" clId="{9473DD2B-5AD0-4DFB-AF33-A2653C489AF6}" dt="2025-06-24T14:17:32.202" v="993" actId="113"/>
          <ac:spMkLst>
            <pc:docMk/>
            <pc:sldMk cId="1649791741" sldId="2147375719"/>
            <ac:spMk id="3" creationId="{06E75016-E005-DDA6-4FB1-C68F52C9728D}"/>
          </ac:spMkLst>
        </pc:spChg>
        <pc:spChg chg="mod">
          <ac:chgData name="Robert Johnston" userId="e719122a-9d1f-4de8-aa66-43936ca21595" providerId="ADAL" clId="{9473DD2B-5AD0-4DFB-AF33-A2653C489AF6}" dt="2025-06-24T13:53:12.229" v="622"/>
          <ac:spMkLst>
            <pc:docMk/>
            <pc:sldMk cId="1649791741" sldId="2147375719"/>
            <ac:spMk id="6" creationId="{093B0BC3-7BFF-4BDE-6861-03555672804D}"/>
          </ac:spMkLst>
        </pc:spChg>
        <pc:spChg chg="mod">
          <ac:chgData name="Robert Johnston" userId="e719122a-9d1f-4de8-aa66-43936ca21595" providerId="ADAL" clId="{9473DD2B-5AD0-4DFB-AF33-A2653C489AF6}" dt="2025-06-24T13:53:10.647" v="621"/>
          <ac:spMkLst>
            <pc:docMk/>
            <pc:sldMk cId="1649791741" sldId="2147375719"/>
            <ac:spMk id="9" creationId="{87D1848C-FDED-B166-FA6F-66E08612AB11}"/>
          </ac:spMkLst>
        </pc:spChg>
      </pc:sldChg>
      <pc:sldChg chg="addSp modSp mod">
        <pc:chgData name="Robert Johnston" userId="e719122a-9d1f-4de8-aa66-43936ca21595" providerId="ADAL" clId="{9473DD2B-5AD0-4DFB-AF33-A2653C489AF6}" dt="2025-06-24T14:20:04.495" v="997" actId="20577"/>
        <pc:sldMkLst>
          <pc:docMk/>
          <pc:sldMk cId="1169009478" sldId="2147375720"/>
        </pc:sldMkLst>
        <pc:spChg chg="mod">
          <ac:chgData name="Robert Johnston" userId="e719122a-9d1f-4de8-aa66-43936ca21595" providerId="ADAL" clId="{9473DD2B-5AD0-4DFB-AF33-A2653C489AF6}" dt="2025-06-24T13:53:05.380" v="620" actId="6549"/>
          <ac:spMkLst>
            <pc:docMk/>
            <pc:sldMk cId="1169009478" sldId="2147375720"/>
            <ac:spMk id="2" creationId="{EF063370-3490-396A-DF63-C88DDE6D8BFD}"/>
          </ac:spMkLst>
        </pc:spChg>
        <pc:spChg chg="mod">
          <ac:chgData name="Robert Johnston" userId="e719122a-9d1f-4de8-aa66-43936ca21595" providerId="ADAL" clId="{9473DD2B-5AD0-4DFB-AF33-A2653C489AF6}" dt="2025-06-24T14:20:04.495" v="997" actId="20577"/>
          <ac:spMkLst>
            <pc:docMk/>
            <pc:sldMk cId="1169009478" sldId="2147375720"/>
            <ac:spMk id="3" creationId="{75CD8C96-5D19-EBBB-5C97-3FB7DD696A0E}"/>
          </ac:spMkLst>
        </pc:spChg>
        <pc:spChg chg="add">
          <ac:chgData name="Robert Johnston" userId="e719122a-9d1f-4de8-aa66-43936ca21595" providerId="ADAL" clId="{9473DD2B-5AD0-4DFB-AF33-A2653C489AF6}" dt="2025-06-24T13:52:58.493" v="617"/>
          <ac:spMkLst>
            <pc:docMk/>
            <pc:sldMk cId="1169009478" sldId="2147375720"/>
            <ac:spMk id="5" creationId="{D740C566-E07A-6C33-430C-707E67C42DC9}"/>
          </ac:spMkLst>
        </pc:spChg>
        <pc:spChg chg="add">
          <ac:chgData name="Robert Johnston" userId="e719122a-9d1f-4de8-aa66-43936ca21595" providerId="ADAL" clId="{9473DD2B-5AD0-4DFB-AF33-A2653C489AF6}" dt="2025-06-24T13:53:34.835" v="623"/>
          <ac:spMkLst>
            <pc:docMk/>
            <pc:sldMk cId="1169009478" sldId="2147375720"/>
            <ac:spMk id="6" creationId="{CA51149E-8812-2B14-ACF4-460B42668578}"/>
          </ac:spMkLst>
        </pc:spChg>
      </pc:sldChg>
      <pc:sldChg chg="addSp modSp mod">
        <pc:chgData name="Robert Johnston" userId="e719122a-9d1f-4de8-aa66-43936ca21595" providerId="ADAL" clId="{9473DD2B-5AD0-4DFB-AF33-A2653C489AF6}" dt="2025-06-24T14:05:59.402" v="872" actId="20577"/>
        <pc:sldMkLst>
          <pc:docMk/>
          <pc:sldMk cId="1847436140" sldId="2147375721"/>
        </pc:sldMkLst>
        <pc:spChg chg="mod">
          <ac:chgData name="Robert Johnston" userId="e719122a-9d1f-4de8-aa66-43936ca21595" providerId="ADAL" clId="{9473DD2B-5AD0-4DFB-AF33-A2653C489AF6}" dt="2025-06-24T14:01:57.583" v="788" actId="6549"/>
          <ac:spMkLst>
            <pc:docMk/>
            <pc:sldMk cId="1847436140" sldId="2147375721"/>
            <ac:spMk id="2" creationId="{94455151-26D0-0D5F-5006-E0DF2BA32B4B}"/>
          </ac:spMkLst>
        </pc:spChg>
        <pc:spChg chg="mod">
          <ac:chgData name="Robert Johnston" userId="e719122a-9d1f-4de8-aa66-43936ca21595" providerId="ADAL" clId="{9473DD2B-5AD0-4DFB-AF33-A2653C489AF6}" dt="2025-06-24T14:05:59.402" v="872" actId="20577"/>
          <ac:spMkLst>
            <pc:docMk/>
            <pc:sldMk cId="1847436140" sldId="2147375721"/>
            <ac:spMk id="3" creationId="{C7A7CADA-BC8B-3DB2-9C17-A07C309656CF}"/>
          </ac:spMkLst>
        </pc:spChg>
        <pc:spChg chg="add">
          <ac:chgData name="Robert Johnston" userId="e719122a-9d1f-4de8-aa66-43936ca21595" providerId="ADAL" clId="{9473DD2B-5AD0-4DFB-AF33-A2653C489AF6}" dt="2025-06-24T14:02:18.040" v="789"/>
          <ac:spMkLst>
            <pc:docMk/>
            <pc:sldMk cId="1847436140" sldId="2147375721"/>
            <ac:spMk id="4" creationId="{5A14B80C-8F22-3EC7-6887-0C86D1F2B0BE}"/>
          </ac:spMkLst>
        </pc:spChg>
        <pc:spChg chg="add">
          <ac:chgData name="Robert Johnston" userId="e719122a-9d1f-4de8-aa66-43936ca21595" providerId="ADAL" clId="{9473DD2B-5AD0-4DFB-AF33-A2653C489AF6}" dt="2025-06-24T14:03:17.681" v="798"/>
          <ac:spMkLst>
            <pc:docMk/>
            <pc:sldMk cId="1847436140" sldId="2147375721"/>
            <ac:spMk id="5" creationId="{72E7D80D-C4F8-C119-73AF-A721B02DC56B}"/>
          </ac:spMkLst>
        </pc:spChg>
        <pc:spChg chg="add">
          <ac:chgData name="Robert Johnston" userId="e719122a-9d1f-4de8-aa66-43936ca21595" providerId="ADAL" clId="{9473DD2B-5AD0-4DFB-AF33-A2653C489AF6}" dt="2025-06-24T14:03:22.125" v="801"/>
          <ac:spMkLst>
            <pc:docMk/>
            <pc:sldMk cId="1847436140" sldId="2147375721"/>
            <ac:spMk id="6" creationId="{B81D3E59-8D1F-3737-A387-4211E6E2F03D}"/>
          </ac:spMkLst>
        </pc:spChg>
      </pc:sldChg>
      <pc:sldChg chg="addSp modSp new mod modNotesTx">
        <pc:chgData name="Robert Johnston" userId="e719122a-9d1f-4de8-aa66-43936ca21595" providerId="ADAL" clId="{9473DD2B-5AD0-4DFB-AF33-A2653C489AF6}" dt="2025-06-25T17:04:34.013" v="1586" actId="14100"/>
        <pc:sldMkLst>
          <pc:docMk/>
          <pc:sldMk cId="2363725555" sldId="2147375722"/>
        </pc:sldMkLst>
        <pc:spChg chg="mod">
          <ac:chgData name="Robert Johnston" userId="e719122a-9d1f-4de8-aa66-43936ca21595" providerId="ADAL" clId="{9473DD2B-5AD0-4DFB-AF33-A2653C489AF6}" dt="2025-06-25T17:04:34.013" v="1586" actId="14100"/>
          <ac:spMkLst>
            <pc:docMk/>
            <pc:sldMk cId="2363725555" sldId="2147375722"/>
            <ac:spMk id="2" creationId="{23D8096F-8EFA-DFAC-0F77-52DF3175A417}"/>
          </ac:spMkLst>
        </pc:spChg>
        <pc:spChg chg="mod">
          <ac:chgData name="Robert Johnston" userId="e719122a-9d1f-4de8-aa66-43936ca21595" providerId="ADAL" clId="{9473DD2B-5AD0-4DFB-AF33-A2653C489AF6}" dt="2025-06-25T17:03:10.364" v="1575" actId="313"/>
          <ac:spMkLst>
            <pc:docMk/>
            <pc:sldMk cId="2363725555" sldId="2147375722"/>
            <ac:spMk id="3" creationId="{5562A36E-C111-9C76-FCD8-6F4533583AA4}"/>
          </ac:spMkLst>
        </pc:spChg>
        <pc:spChg chg="add mod">
          <ac:chgData name="Robert Johnston" userId="e719122a-9d1f-4de8-aa66-43936ca21595" providerId="ADAL" clId="{9473DD2B-5AD0-4DFB-AF33-A2653C489AF6}" dt="2025-06-25T16:42:52.392" v="1326" actId="1076"/>
          <ac:spMkLst>
            <pc:docMk/>
            <pc:sldMk cId="2363725555" sldId="2147375722"/>
            <ac:spMk id="5" creationId="{030CAE6C-D7DF-8B45-E011-D2AFDD406002}"/>
          </ac:spMkLst>
        </pc:spChg>
        <pc:spChg chg="add mod">
          <ac:chgData name="Robert Johnston" userId="e719122a-9d1f-4de8-aa66-43936ca21595" providerId="ADAL" clId="{9473DD2B-5AD0-4DFB-AF33-A2653C489AF6}" dt="2025-06-25T17:04:13.566" v="1585"/>
          <ac:spMkLst>
            <pc:docMk/>
            <pc:sldMk cId="2363725555" sldId="2147375722"/>
            <ac:spMk id="6" creationId="{FBB8A711-ED18-D418-A3CD-3F6D0CF4F06B}"/>
          </ac:spMkLst>
        </pc:spChg>
        <pc:spChg chg="add mod">
          <ac:chgData name="Robert Johnston" userId="e719122a-9d1f-4de8-aa66-43936ca21595" providerId="ADAL" clId="{9473DD2B-5AD0-4DFB-AF33-A2653C489AF6}" dt="2025-06-25T16:37:01.697" v="1198" actId="1076"/>
          <ac:spMkLst>
            <pc:docMk/>
            <pc:sldMk cId="2363725555" sldId="2147375722"/>
            <ac:spMk id="7" creationId="{979ED388-C514-1941-1F5F-58BB67AF7AF8}"/>
          </ac:spMkLst>
        </pc:spChg>
        <pc:spChg chg="add mod">
          <ac:chgData name="Robert Johnston" userId="e719122a-9d1f-4de8-aa66-43936ca21595" providerId="ADAL" clId="{9473DD2B-5AD0-4DFB-AF33-A2653C489AF6}" dt="2025-06-25T17:00:40.322" v="1531" actId="313"/>
          <ac:spMkLst>
            <pc:docMk/>
            <pc:sldMk cId="2363725555" sldId="2147375722"/>
            <ac:spMk id="11" creationId="{9B836C25-4A16-C5AE-7B38-ABAE9357677B}"/>
          </ac:spMkLst>
        </pc:spChg>
        <pc:spChg chg="add mod">
          <ac:chgData name="Robert Johnston" userId="e719122a-9d1f-4de8-aa66-43936ca21595" providerId="ADAL" clId="{9473DD2B-5AD0-4DFB-AF33-A2653C489AF6}" dt="2025-06-25T17:00:47.268" v="1536" actId="20577"/>
          <ac:spMkLst>
            <pc:docMk/>
            <pc:sldMk cId="2363725555" sldId="2147375722"/>
            <ac:spMk id="13" creationId="{40C1CF52-2C54-BD6D-928B-DC72801BEE6B}"/>
          </ac:spMkLst>
        </pc:spChg>
        <pc:spChg chg="add mod">
          <ac:chgData name="Robert Johnston" userId="e719122a-9d1f-4de8-aa66-43936ca21595" providerId="ADAL" clId="{9473DD2B-5AD0-4DFB-AF33-A2653C489AF6}" dt="2025-06-25T16:53:24.218" v="1371" actId="1076"/>
          <ac:spMkLst>
            <pc:docMk/>
            <pc:sldMk cId="2363725555" sldId="2147375722"/>
            <ac:spMk id="15" creationId="{EDE0FA3B-9817-5405-A09E-DCBF193E2DF0}"/>
          </ac:spMkLst>
        </pc:spChg>
        <pc:spChg chg="add">
          <ac:chgData name="Robert Johnston" userId="e719122a-9d1f-4de8-aa66-43936ca21595" providerId="ADAL" clId="{9473DD2B-5AD0-4DFB-AF33-A2653C489AF6}" dt="2025-06-25T16:59:38.389" v="1516"/>
          <ac:spMkLst>
            <pc:docMk/>
            <pc:sldMk cId="2363725555" sldId="2147375722"/>
            <ac:spMk id="16" creationId="{0D5F0180-194A-D1B8-4F9C-59D5A3955287}"/>
          </ac:spMkLst>
        </pc:spChg>
        <pc:spChg chg="add">
          <ac:chgData name="Robert Johnston" userId="e719122a-9d1f-4de8-aa66-43936ca21595" providerId="ADAL" clId="{9473DD2B-5AD0-4DFB-AF33-A2653C489AF6}" dt="2025-06-25T16:59:41.919" v="1517"/>
          <ac:spMkLst>
            <pc:docMk/>
            <pc:sldMk cId="2363725555" sldId="2147375722"/>
            <ac:spMk id="17" creationId="{238A141A-6C8E-6D80-E703-F1319F1F4238}"/>
          </ac:spMkLst>
        </pc:spChg>
        <pc:spChg chg="add">
          <ac:chgData name="Robert Johnston" userId="e719122a-9d1f-4de8-aa66-43936ca21595" providerId="ADAL" clId="{9473DD2B-5AD0-4DFB-AF33-A2653C489AF6}" dt="2025-06-25T17:01:06.539" v="1537"/>
          <ac:spMkLst>
            <pc:docMk/>
            <pc:sldMk cId="2363725555" sldId="2147375722"/>
            <ac:spMk id="18" creationId="{19EE3732-CBE4-5BBF-FF18-D0A2297FBCB9}"/>
          </ac:spMkLst>
        </pc:spChg>
        <pc:picChg chg="add mod">
          <ac:chgData name="Robert Johnston" userId="e719122a-9d1f-4de8-aa66-43936ca21595" providerId="ADAL" clId="{9473DD2B-5AD0-4DFB-AF33-A2653C489AF6}" dt="2025-06-25T16:51:47.246" v="1354" actId="1076"/>
          <ac:picMkLst>
            <pc:docMk/>
            <pc:sldMk cId="2363725555" sldId="2147375722"/>
            <ac:picMk id="9" creationId="{AEF89524-5937-0522-C966-D32DD21F54FF}"/>
          </ac:picMkLst>
        </pc:picChg>
        <pc:picChg chg="add mod">
          <ac:chgData name="Robert Johnston" userId="e719122a-9d1f-4de8-aa66-43936ca21595" providerId="ADAL" clId="{9473DD2B-5AD0-4DFB-AF33-A2653C489AF6}" dt="2025-06-25T16:47:10.697" v="1343" actId="1076"/>
          <ac:picMkLst>
            <pc:docMk/>
            <pc:sldMk cId="2363725555" sldId="2147375722"/>
            <ac:picMk id="1026" creationId="{31A44B37-2555-3DFA-EEA4-71A6F8EB465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18E58-3E89-408C-BCD2-F7156ACDE59C}" type="datetimeFigureOut">
              <a:rPr lang="en-US" smtClean="0"/>
              <a:t>6/25/2025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B6109E-FE48-42FE-8789-E0CAF1EE0661}" type="slidenum">
              <a:rPr lang="en-US" smtClean="0"/>
              <a:t>‹#›</a:t>
            </a:fld>
            <a:endParaRPr lang="en-US"/>
          </a:p>
        </p:txBody>
      </p:sp>
    </p:spTree>
    <p:extLst>
      <p:ext uri="{BB962C8B-B14F-4D97-AF65-F5344CB8AC3E}">
        <p14:creationId xmlns:p14="http://schemas.microsoft.com/office/powerpoint/2010/main" val="299489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a:t>
            </a:fld>
            <a:endParaRPr lang="en-US"/>
          </a:p>
        </p:txBody>
      </p:sp>
    </p:spTree>
    <p:extLst>
      <p:ext uri="{BB962C8B-B14F-4D97-AF65-F5344CB8AC3E}">
        <p14:creationId xmlns:p14="http://schemas.microsoft.com/office/powerpoint/2010/main" val="16085576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https://www.thelancet.com/action/showPdf?pii=S2214-109X%2816%2930355-2</a:t>
            </a:r>
          </a:p>
        </p:txBody>
      </p:sp>
      <p:sp>
        <p:nvSpPr>
          <p:cNvPr id="4" name="Slide Number Placeholder 3"/>
          <p:cNvSpPr>
            <a:spLocks noGrp="1"/>
          </p:cNvSpPr>
          <p:nvPr>
            <p:ph type="sldNum" sz="quarter" idx="5"/>
          </p:nvPr>
        </p:nvSpPr>
        <p:spPr/>
        <p:txBody>
          <a:bodyPr/>
          <a:lstStyle/>
          <a:p>
            <a:fld id="{B4B6109E-FE48-42FE-8789-E0CAF1EE0661}" type="slidenum">
              <a:rPr lang="en-US" smtClean="0"/>
              <a:t>3</a:t>
            </a:fld>
            <a:endParaRPr lang="en-US"/>
          </a:p>
        </p:txBody>
      </p:sp>
    </p:spTree>
    <p:extLst>
      <p:ext uri="{BB962C8B-B14F-4D97-AF65-F5344CB8AC3E}">
        <p14:creationId xmlns:p14="http://schemas.microsoft.com/office/powerpoint/2010/main" val="10744904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https://www.thelancet.com/action/showPdf?pii=S2214-109X%2816%2930355-2</a:t>
            </a:r>
          </a:p>
        </p:txBody>
      </p:sp>
      <p:sp>
        <p:nvSpPr>
          <p:cNvPr id="4" name="Slide Number Placeholder 3"/>
          <p:cNvSpPr>
            <a:spLocks noGrp="1"/>
          </p:cNvSpPr>
          <p:nvPr>
            <p:ph type="sldNum" sz="quarter" idx="5"/>
          </p:nvPr>
        </p:nvSpPr>
        <p:spPr/>
        <p:txBody>
          <a:bodyPr/>
          <a:lstStyle/>
          <a:p>
            <a:fld id="{B4B6109E-FE48-42FE-8789-E0CAF1EE0661}" type="slidenum">
              <a:rPr lang="en-US" smtClean="0"/>
              <a:t>4</a:t>
            </a:fld>
            <a:endParaRPr lang="en-US"/>
          </a:p>
        </p:txBody>
      </p:sp>
    </p:spTree>
    <p:extLst>
      <p:ext uri="{BB962C8B-B14F-4D97-AF65-F5344CB8AC3E}">
        <p14:creationId xmlns:p14="http://schemas.microsoft.com/office/powerpoint/2010/main" val="1734095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22222"/>
                </a:solidFill>
                <a:effectLst/>
                <a:latin typeface="-apple-system"/>
              </a:rPr>
              <a:t>Mertens, A., Benjamin-Chung, J., </a:t>
            </a:r>
            <a:r>
              <a:rPr lang="en-US" sz="2800" b="0" i="0" dirty="0" err="1">
                <a:solidFill>
                  <a:srgbClr val="222222"/>
                </a:solidFill>
                <a:effectLst/>
                <a:latin typeface="-apple-system"/>
              </a:rPr>
              <a:t>Colford</a:t>
            </a:r>
            <a:r>
              <a:rPr lang="en-US" sz="2800" b="0" i="0" dirty="0">
                <a:solidFill>
                  <a:srgbClr val="222222"/>
                </a:solidFill>
                <a:effectLst/>
                <a:latin typeface="-apple-system"/>
              </a:rPr>
              <a:t>, J.M. </a:t>
            </a:r>
            <a:r>
              <a:rPr lang="en-US" sz="2800" b="0" i="1" dirty="0">
                <a:solidFill>
                  <a:srgbClr val="222222"/>
                </a:solidFill>
                <a:effectLst/>
                <a:latin typeface="-apple-system"/>
              </a:rPr>
              <a:t>et al.</a:t>
            </a:r>
            <a:r>
              <a:rPr lang="en-US" sz="2800" b="0" i="0" dirty="0">
                <a:solidFill>
                  <a:srgbClr val="222222"/>
                </a:solidFill>
                <a:effectLst/>
                <a:latin typeface="-apple-system"/>
              </a:rPr>
              <a:t> Child wasting and concurrent stunting in low- and middle-income countries. </a:t>
            </a:r>
            <a:r>
              <a:rPr lang="en-US" sz="2800" b="0" i="1" dirty="0">
                <a:solidFill>
                  <a:srgbClr val="222222"/>
                </a:solidFill>
                <a:effectLst/>
                <a:latin typeface="-apple-system"/>
              </a:rPr>
              <a:t>Nature</a:t>
            </a:r>
            <a:r>
              <a:rPr lang="en-US" sz="2800" b="0" i="0" dirty="0">
                <a:solidFill>
                  <a:srgbClr val="222222"/>
                </a:solidFill>
                <a:effectLst/>
                <a:latin typeface="-apple-system"/>
              </a:rPr>
              <a:t> </a:t>
            </a:r>
            <a:r>
              <a:rPr lang="en-US" sz="2800" b="1" i="0" dirty="0">
                <a:solidFill>
                  <a:srgbClr val="222222"/>
                </a:solidFill>
                <a:effectLst/>
                <a:latin typeface="-apple-system"/>
              </a:rPr>
              <a:t>621</a:t>
            </a:r>
            <a:r>
              <a:rPr lang="en-US" sz="2800" b="0" i="0" dirty="0">
                <a:solidFill>
                  <a:srgbClr val="222222"/>
                </a:solidFill>
                <a:effectLst/>
                <a:latin typeface="-apple-system"/>
              </a:rPr>
              <a:t>, 558–567 (2023). </a:t>
            </a:r>
          </a:p>
          <a:p>
            <a:pPr algn="l"/>
            <a:r>
              <a:rPr lang="en-US" sz="2800" b="0" i="0" dirty="0">
                <a:solidFill>
                  <a:srgbClr val="222222"/>
                </a:solidFill>
                <a:effectLst/>
                <a:latin typeface="-apple-system"/>
              </a:rPr>
              <a:t>https://doi.org/10.1038/s41586-023-06480-z </a:t>
            </a:r>
            <a:r>
              <a:rPr lang="en-US" sz="1800" b="1" i="0" u="none" strike="noStrike" baseline="0" dirty="0">
                <a:latin typeface="Harding-Bold"/>
              </a:rPr>
              <a:t>- </a:t>
            </a:r>
          </a:p>
          <a:p>
            <a:pPr algn="l"/>
            <a:r>
              <a:rPr lang="en-US" sz="1800" b="1" i="0" u="none" strike="noStrike" baseline="0" dirty="0">
                <a:latin typeface="Harding-Bold"/>
              </a:rPr>
              <a:t>https://www.nature.com/articles/s41586-023-06480-z</a:t>
            </a:r>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5</a:t>
            </a:fld>
            <a:endParaRPr lang="en-US"/>
          </a:p>
        </p:txBody>
      </p:sp>
    </p:spTree>
    <p:extLst>
      <p:ext uri="{BB962C8B-B14F-4D97-AF65-F5344CB8AC3E}">
        <p14:creationId xmlns:p14="http://schemas.microsoft.com/office/powerpoint/2010/main" val="13562169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2800" b="0" i="0" dirty="0">
                <a:solidFill>
                  <a:srgbClr val="222222"/>
                </a:solidFill>
                <a:effectLst/>
                <a:latin typeface="-apple-system"/>
              </a:rPr>
              <a:t>Mertens, A., Benjamin-Chung, J., </a:t>
            </a:r>
            <a:r>
              <a:rPr lang="en-US" sz="2800" b="0" i="0" dirty="0" err="1">
                <a:solidFill>
                  <a:srgbClr val="222222"/>
                </a:solidFill>
                <a:effectLst/>
                <a:latin typeface="-apple-system"/>
              </a:rPr>
              <a:t>Colford</a:t>
            </a:r>
            <a:r>
              <a:rPr lang="en-US" sz="2800" b="0" i="0" dirty="0">
                <a:solidFill>
                  <a:srgbClr val="222222"/>
                </a:solidFill>
                <a:effectLst/>
                <a:latin typeface="-apple-system"/>
              </a:rPr>
              <a:t>, J.M. </a:t>
            </a:r>
            <a:r>
              <a:rPr lang="en-US" sz="2800" b="0" i="1" dirty="0">
                <a:solidFill>
                  <a:srgbClr val="222222"/>
                </a:solidFill>
                <a:effectLst/>
                <a:latin typeface="-apple-system"/>
              </a:rPr>
              <a:t>et al.</a:t>
            </a:r>
            <a:r>
              <a:rPr lang="en-US" sz="2800" b="0" i="0" dirty="0">
                <a:solidFill>
                  <a:srgbClr val="222222"/>
                </a:solidFill>
                <a:effectLst/>
                <a:latin typeface="-apple-system"/>
              </a:rPr>
              <a:t> Child wasting and concurrent stunting in low- and middle-income countries. </a:t>
            </a:r>
            <a:r>
              <a:rPr lang="en-US" sz="2800" b="0" i="1" dirty="0">
                <a:solidFill>
                  <a:srgbClr val="222222"/>
                </a:solidFill>
                <a:effectLst/>
                <a:latin typeface="-apple-system"/>
              </a:rPr>
              <a:t>Nature</a:t>
            </a:r>
            <a:r>
              <a:rPr lang="en-US" sz="2800" b="0" i="0" dirty="0">
                <a:solidFill>
                  <a:srgbClr val="222222"/>
                </a:solidFill>
                <a:effectLst/>
                <a:latin typeface="-apple-system"/>
              </a:rPr>
              <a:t> </a:t>
            </a:r>
            <a:r>
              <a:rPr lang="en-US" sz="2800" b="1" i="0" dirty="0">
                <a:solidFill>
                  <a:srgbClr val="222222"/>
                </a:solidFill>
                <a:effectLst/>
                <a:latin typeface="-apple-system"/>
              </a:rPr>
              <a:t>621</a:t>
            </a:r>
            <a:r>
              <a:rPr lang="en-US" sz="2800" b="0" i="0" dirty="0">
                <a:solidFill>
                  <a:srgbClr val="222222"/>
                </a:solidFill>
                <a:effectLst/>
                <a:latin typeface="-apple-system"/>
              </a:rPr>
              <a:t>, 558–567 (2023). </a:t>
            </a:r>
          </a:p>
          <a:p>
            <a:pPr algn="l"/>
            <a:r>
              <a:rPr lang="en-US" sz="2800" b="0" i="0" dirty="0">
                <a:solidFill>
                  <a:srgbClr val="222222"/>
                </a:solidFill>
                <a:effectLst/>
                <a:latin typeface="-apple-system"/>
              </a:rPr>
              <a:t>https://doi.org/10.1038/s41586-023-06480-z </a:t>
            </a:r>
            <a:r>
              <a:rPr lang="en-US" sz="1800" b="1" i="0" u="none" strike="noStrike" baseline="0" dirty="0">
                <a:latin typeface="Harding-Bold"/>
              </a:rPr>
              <a:t>- </a:t>
            </a:r>
          </a:p>
          <a:p>
            <a:pPr algn="l"/>
            <a:r>
              <a:rPr lang="en-US" sz="1800" b="1" i="0" u="none" strike="noStrike" baseline="0" dirty="0">
                <a:latin typeface="Harding-Bold"/>
              </a:rPr>
              <a:t>https://www.nature.com/articles/s41586-023-06480-z</a:t>
            </a:r>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6</a:t>
            </a:fld>
            <a:endParaRPr lang="en-US"/>
          </a:p>
        </p:txBody>
      </p:sp>
    </p:spTree>
    <p:extLst>
      <p:ext uri="{BB962C8B-B14F-4D97-AF65-F5344CB8AC3E}">
        <p14:creationId xmlns:p14="http://schemas.microsoft.com/office/powerpoint/2010/main" val="3373495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Heat and child mortality</a:t>
            </a:r>
          </a:p>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9</a:t>
            </a:fld>
            <a:endParaRPr lang="en-US"/>
          </a:p>
        </p:txBody>
      </p:sp>
    </p:spTree>
    <p:extLst>
      <p:ext uri="{BB962C8B-B14F-4D97-AF65-F5344CB8AC3E}">
        <p14:creationId xmlns:p14="http://schemas.microsoft.com/office/powerpoint/2010/main" val="5976160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11</a:t>
            </a:fld>
            <a:endParaRPr lang="en-US"/>
          </a:p>
        </p:txBody>
      </p:sp>
    </p:spTree>
    <p:extLst>
      <p:ext uri="{BB962C8B-B14F-4D97-AF65-F5344CB8AC3E}">
        <p14:creationId xmlns:p14="http://schemas.microsoft.com/office/powerpoint/2010/main" val="3159271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Hypothesis</a:t>
            </a:r>
          </a:p>
        </p:txBody>
      </p:sp>
      <p:sp>
        <p:nvSpPr>
          <p:cNvPr id="4" name="Slide Number Placeholder 3"/>
          <p:cNvSpPr>
            <a:spLocks noGrp="1"/>
          </p:cNvSpPr>
          <p:nvPr>
            <p:ph type="sldNum" sz="quarter" idx="5"/>
          </p:nvPr>
        </p:nvSpPr>
        <p:spPr/>
        <p:txBody>
          <a:bodyPr/>
          <a:lstStyle/>
          <a:p>
            <a:fld id="{B4B6109E-FE48-42FE-8789-E0CAF1EE0661}" type="slidenum">
              <a:rPr lang="en-US" smtClean="0"/>
              <a:t>12</a:t>
            </a:fld>
            <a:endParaRPr lang="en-US"/>
          </a:p>
        </p:txBody>
      </p:sp>
    </p:spTree>
    <p:extLst>
      <p:ext uri="{BB962C8B-B14F-4D97-AF65-F5344CB8AC3E}">
        <p14:creationId xmlns:p14="http://schemas.microsoft.com/office/powerpoint/2010/main" val="22430662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sz="7200" b="1" dirty="0"/>
              <a:t>Presentation Title:</a:t>
            </a:r>
          </a:p>
          <a:p>
            <a:pPr>
              <a:buNone/>
            </a:pPr>
            <a:r>
              <a:rPr lang="en-US" sz="7200" b="1" dirty="0"/>
              <a:t>Seasonal Caseload Estimates of At-Risk Children: 0–59 Months</a:t>
            </a:r>
            <a:endParaRPr lang="en-US" sz="7200" dirty="0"/>
          </a:p>
          <a:p>
            <a:pPr>
              <a:buNone/>
            </a:pPr>
            <a:r>
              <a:rPr lang="en-US" sz="7200" b="1" dirty="0"/>
              <a:t>1. Introduction</a:t>
            </a:r>
          </a:p>
          <a:p>
            <a:pPr>
              <a:buFont typeface="Arial" panose="020B0604020202020204" pitchFamily="34" charset="0"/>
              <a:buChar char="•"/>
            </a:pPr>
            <a:r>
              <a:rPr lang="en-US" sz="7200" b="1" dirty="0"/>
              <a:t>Objective of the Presentation</a:t>
            </a:r>
            <a:endParaRPr lang="en-US" sz="7200" dirty="0"/>
          </a:p>
          <a:p>
            <a:pPr marL="742950" lvl="1" indent="-285750">
              <a:buFont typeface="Arial" panose="020B0604020202020204" pitchFamily="34" charset="0"/>
              <a:buChar char="•"/>
            </a:pPr>
            <a:r>
              <a:rPr lang="en-US" sz="7200" dirty="0"/>
              <a:t>To present seasonal caseload estimates for children with SAM (6–59 months)</a:t>
            </a:r>
          </a:p>
          <a:p>
            <a:pPr marL="742950" lvl="1" indent="-285750">
              <a:buFont typeface="Arial" panose="020B0604020202020204" pitchFamily="34" charset="0"/>
              <a:buChar char="•"/>
            </a:pPr>
            <a:r>
              <a:rPr lang="en-US" sz="7200" dirty="0"/>
              <a:t>To highlight risk burden among infants 0–5 months</a:t>
            </a:r>
          </a:p>
          <a:p>
            <a:pPr>
              <a:buFont typeface="Arial" panose="020B0604020202020204" pitchFamily="34" charset="0"/>
              <a:buChar char="•"/>
            </a:pPr>
            <a:r>
              <a:rPr lang="en-US" sz="7200" b="1" dirty="0"/>
              <a:t>Why It Matters</a:t>
            </a:r>
            <a:endParaRPr lang="en-US" sz="7200" dirty="0"/>
          </a:p>
          <a:p>
            <a:pPr marL="742950" lvl="1" indent="-285750">
              <a:buFont typeface="Arial" panose="020B0604020202020204" pitchFamily="34" charset="0"/>
              <a:buChar char="•"/>
            </a:pPr>
            <a:r>
              <a:rPr lang="en-US" sz="7200" dirty="0"/>
              <a:t>Malnutrition remains a major cause of child mortality</a:t>
            </a:r>
          </a:p>
          <a:p>
            <a:pPr marL="742950" lvl="1" indent="-285750">
              <a:buFont typeface="Arial" panose="020B0604020202020204" pitchFamily="34" charset="0"/>
              <a:buChar char="•"/>
            </a:pPr>
            <a:r>
              <a:rPr lang="en-US" sz="7200" dirty="0"/>
              <a:t>Timely planning is essential for seasonal peaks</a:t>
            </a:r>
          </a:p>
          <a:p>
            <a:pPr>
              <a:buNone/>
            </a:pPr>
            <a:r>
              <a:rPr lang="en-US" sz="7200" b="1" dirty="0"/>
              <a:t>2. Background and Definitions</a:t>
            </a:r>
          </a:p>
          <a:p>
            <a:pPr>
              <a:buFont typeface="Arial" panose="020B0604020202020204" pitchFamily="34" charset="0"/>
              <a:buChar char="•"/>
            </a:pPr>
            <a:r>
              <a:rPr lang="en-US" sz="7200" b="1" dirty="0"/>
              <a:t>Severe Acute Malnutrition (SAM)</a:t>
            </a:r>
            <a:endParaRPr lang="en-US" sz="7200" dirty="0"/>
          </a:p>
          <a:p>
            <a:pPr marL="742950" lvl="1" indent="-285750">
              <a:buFont typeface="Arial" panose="020B0604020202020204" pitchFamily="34" charset="0"/>
              <a:buChar char="•"/>
            </a:pPr>
            <a:r>
              <a:rPr lang="en-US" sz="7200" dirty="0"/>
              <a:t>Definition and criteria (e.g., WHZ &lt;-3, MUAC &lt;115 mm, or nutritional edema)</a:t>
            </a:r>
          </a:p>
          <a:p>
            <a:pPr marL="742950" lvl="1" indent="-285750">
              <a:buFont typeface="Arial" panose="020B0604020202020204" pitchFamily="34" charset="0"/>
              <a:buChar char="•"/>
            </a:pPr>
            <a:r>
              <a:rPr lang="en-US" sz="7200" dirty="0"/>
              <a:t>Impact on child mortality and development</a:t>
            </a:r>
          </a:p>
          <a:p>
            <a:pPr>
              <a:buFont typeface="Arial" panose="020B0604020202020204" pitchFamily="34" charset="0"/>
              <a:buChar char="•"/>
            </a:pPr>
            <a:r>
              <a:rPr lang="en-US" sz="7200" b="1" dirty="0"/>
              <a:t>Children 0–5 Months at Risk of Poor Growth</a:t>
            </a:r>
            <a:endParaRPr lang="en-US" sz="7200" dirty="0"/>
          </a:p>
          <a:p>
            <a:pPr marL="742950" lvl="1" indent="-285750">
              <a:buFont typeface="Arial" panose="020B0604020202020204" pitchFamily="34" charset="0"/>
              <a:buChar char="•"/>
            </a:pPr>
            <a:r>
              <a:rPr lang="en-US" sz="7200" dirty="0"/>
              <a:t>Definition of “at-risk” (e.g., low weight-for-age, feeding issues, low MUAC)</a:t>
            </a:r>
          </a:p>
          <a:p>
            <a:pPr marL="742950" lvl="1" indent="-285750">
              <a:buFont typeface="Arial" panose="020B0604020202020204" pitchFamily="34" charset="0"/>
              <a:buChar char="•"/>
            </a:pPr>
            <a:r>
              <a:rPr lang="en-US" sz="7200" dirty="0"/>
              <a:t>Importance of early identification</a:t>
            </a:r>
          </a:p>
          <a:p>
            <a:pPr>
              <a:buNone/>
            </a:pPr>
            <a:r>
              <a:rPr lang="en-US" sz="7200" b="1" dirty="0"/>
              <a:t>3. Data Sources and Methodology</a:t>
            </a:r>
          </a:p>
          <a:p>
            <a:pPr>
              <a:buFont typeface="Arial" panose="020B0604020202020204" pitchFamily="34" charset="0"/>
              <a:buChar char="•"/>
            </a:pPr>
            <a:r>
              <a:rPr lang="en-US" sz="7200" b="1" dirty="0"/>
              <a:t>Survey Data</a:t>
            </a:r>
            <a:endParaRPr lang="en-US" sz="7200" dirty="0"/>
          </a:p>
          <a:p>
            <a:pPr marL="742950" lvl="1" indent="-285750">
              <a:buFont typeface="Arial" panose="020B0604020202020204" pitchFamily="34" charset="0"/>
              <a:buChar char="•"/>
            </a:pPr>
            <a:r>
              <a:rPr lang="en-US" sz="7200" dirty="0"/>
              <a:t>Sources (e.g., SMART surveys, DHS, MICS, HMIS)</a:t>
            </a:r>
          </a:p>
          <a:p>
            <a:pPr>
              <a:buFont typeface="Arial" panose="020B0604020202020204" pitchFamily="34" charset="0"/>
              <a:buChar char="•"/>
            </a:pPr>
            <a:r>
              <a:rPr lang="en-US" sz="7200" b="1" dirty="0"/>
              <a:t>Caseload Estimation Formula</a:t>
            </a:r>
            <a:endParaRPr lang="en-US" sz="7200" dirty="0"/>
          </a:p>
          <a:p>
            <a:pPr marL="742950" lvl="1" indent="-285750">
              <a:buFont typeface="Arial" panose="020B0604020202020204" pitchFamily="34" charset="0"/>
              <a:buChar char="•"/>
            </a:pPr>
            <a:r>
              <a:rPr lang="en-US" sz="7200" dirty="0"/>
              <a:t>Prevalence × Population × Coverage Correction × Incidence Correction Factor</a:t>
            </a:r>
          </a:p>
          <a:p>
            <a:pPr>
              <a:buFont typeface="Arial" panose="020B0604020202020204" pitchFamily="34" charset="0"/>
              <a:buChar char="•"/>
            </a:pPr>
            <a:r>
              <a:rPr lang="en-US" sz="7200" b="1" dirty="0"/>
              <a:t>Seasonal Analysis</a:t>
            </a:r>
            <a:endParaRPr lang="en-US" sz="7200" dirty="0"/>
          </a:p>
          <a:p>
            <a:pPr marL="742950" lvl="1" indent="-285750">
              <a:buFont typeface="Arial" panose="020B0604020202020204" pitchFamily="34" charset="0"/>
              <a:buChar char="•"/>
            </a:pPr>
            <a:r>
              <a:rPr lang="en-US" sz="7200" dirty="0"/>
              <a:t>Disaggregation by season (e.g., lean season, harvest season)</a:t>
            </a:r>
          </a:p>
          <a:p>
            <a:pPr marL="742950" lvl="1" indent="-285750">
              <a:buFont typeface="Arial" panose="020B0604020202020204" pitchFamily="34" charset="0"/>
              <a:buChar char="•"/>
            </a:pPr>
            <a:r>
              <a:rPr lang="en-US" sz="7200" dirty="0"/>
              <a:t>Geographic variation</a:t>
            </a:r>
          </a:p>
          <a:p>
            <a:pPr>
              <a:buNone/>
            </a:pPr>
            <a:r>
              <a:rPr lang="en-US" sz="7200" b="1" dirty="0"/>
              <a:t>4. Results – Children 6–59 Months (SAM)</a:t>
            </a:r>
          </a:p>
          <a:p>
            <a:pPr>
              <a:buFont typeface="Arial" panose="020B0604020202020204" pitchFamily="34" charset="0"/>
              <a:buChar char="•"/>
            </a:pPr>
            <a:r>
              <a:rPr lang="en-US" sz="7200" b="1" dirty="0"/>
              <a:t>Total Caseload Estimates by Season</a:t>
            </a:r>
            <a:endParaRPr lang="en-US" sz="7200" dirty="0"/>
          </a:p>
          <a:p>
            <a:pPr>
              <a:buFont typeface="Arial" panose="020B0604020202020204" pitchFamily="34" charset="0"/>
              <a:buChar char="•"/>
            </a:pPr>
            <a:r>
              <a:rPr lang="en-US" sz="7200" b="1" dirty="0"/>
              <a:t>Seasonal Trends</a:t>
            </a:r>
            <a:endParaRPr lang="en-US" sz="7200" dirty="0"/>
          </a:p>
          <a:p>
            <a:pPr marL="742950" lvl="1" indent="-285750">
              <a:buFont typeface="Arial" panose="020B0604020202020204" pitchFamily="34" charset="0"/>
              <a:buChar char="•"/>
            </a:pPr>
            <a:r>
              <a:rPr lang="en-US" sz="7200" dirty="0"/>
              <a:t>Peaks in lean seasons (e.g., pre-harvest)</a:t>
            </a:r>
          </a:p>
          <a:p>
            <a:pPr>
              <a:buFont typeface="Arial" panose="020B0604020202020204" pitchFamily="34" charset="0"/>
              <a:buChar char="•"/>
            </a:pPr>
            <a:r>
              <a:rPr lang="en-US" sz="7200" b="1" dirty="0"/>
              <a:t>Hotspot Areas</a:t>
            </a:r>
            <a:endParaRPr lang="en-US" sz="7200" dirty="0"/>
          </a:p>
          <a:p>
            <a:pPr marL="742950" lvl="1" indent="-285750">
              <a:buFont typeface="Arial" panose="020B0604020202020204" pitchFamily="34" charset="0"/>
              <a:buChar char="•"/>
            </a:pPr>
            <a:r>
              <a:rPr lang="en-US" sz="7200" dirty="0"/>
              <a:t>Sub-national breakdown (map/graphs)</a:t>
            </a:r>
          </a:p>
          <a:p>
            <a:pPr>
              <a:buFont typeface="Arial" panose="020B0604020202020204" pitchFamily="34" charset="0"/>
              <a:buChar char="•"/>
            </a:pPr>
            <a:r>
              <a:rPr lang="en-US" sz="7200" b="1" dirty="0"/>
              <a:t>Comparisons Across Years (if available)</a:t>
            </a:r>
          </a:p>
          <a:p>
            <a:pPr>
              <a:buFont typeface="Arial" panose="020B0604020202020204" pitchFamily="34" charset="0"/>
              <a:buChar char="•"/>
            </a:pPr>
            <a:endParaRPr lang="en-US" sz="7200" b="1" dirty="0"/>
          </a:p>
          <a:p>
            <a:pPr>
              <a:buNone/>
            </a:pPr>
            <a:r>
              <a:rPr lang="en-US" b="1" dirty="0"/>
              <a:t>5. Results – Children 0–5 Months at Risk</a:t>
            </a:r>
          </a:p>
          <a:p>
            <a:pPr>
              <a:buFont typeface="Arial" panose="020B0604020202020204" pitchFamily="34" charset="0"/>
              <a:buChar char="•"/>
            </a:pPr>
            <a:r>
              <a:rPr lang="en-US" b="1" dirty="0"/>
              <a:t>Caseload Estimates</a:t>
            </a:r>
            <a:endParaRPr lang="en-US" dirty="0"/>
          </a:p>
          <a:p>
            <a:pPr marL="742950" lvl="1" indent="-285750">
              <a:buFont typeface="Arial" panose="020B0604020202020204" pitchFamily="34" charset="0"/>
              <a:buChar char="•"/>
            </a:pPr>
            <a:r>
              <a:rPr lang="en-US" dirty="0"/>
              <a:t>Challenges in data availability</a:t>
            </a:r>
          </a:p>
          <a:p>
            <a:pPr>
              <a:buFont typeface="Arial" panose="020B0604020202020204" pitchFamily="34" charset="0"/>
              <a:buChar char="•"/>
            </a:pPr>
            <a:r>
              <a:rPr lang="en-US" b="1" dirty="0"/>
              <a:t>Associated Risk Factors</a:t>
            </a:r>
            <a:endParaRPr lang="en-US" dirty="0"/>
          </a:p>
          <a:p>
            <a:pPr marL="742950" lvl="1" indent="-285750">
              <a:buFont typeface="Arial" panose="020B0604020202020204" pitchFamily="34" charset="0"/>
              <a:buChar char="•"/>
            </a:pPr>
            <a:r>
              <a:rPr lang="en-US" dirty="0"/>
              <a:t>Low birth weight, feeding practices, maternal nutrition</a:t>
            </a:r>
          </a:p>
          <a:p>
            <a:pPr>
              <a:buFont typeface="Arial" panose="020B0604020202020204" pitchFamily="34" charset="0"/>
              <a:buChar char="•"/>
            </a:pPr>
            <a:r>
              <a:rPr lang="en-US" b="1" dirty="0"/>
              <a:t>Programmatic Gaps</a:t>
            </a:r>
            <a:endParaRPr lang="en-US" dirty="0"/>
          </a:p>
          <a:p>
            <a:pPr>
              <a:buNone/>
            </a:pPr>
            <a:r>
              <a:rPr lang="en-US" b="1" dirty="0"/>
              <a:t>6. Implications for Programming</a:t>
            </a:r>
          </a:p>
          <a:p>
            <a:pPr>
              <a:buFont typeface="Arial" panose="020B0604020202020204" pitchFamily="34" charset="0"/>
              <a:buChar char="•"/>
            </a:pPr>
            <a:r>
              <a:rPr lang="en-US" b="1" dirty="0"/>
              <a:t>Preparedness for Peak Periods</a:t>
            </a:r>
            <a:endParaRPr lang="en-US" dirty="0"/>
          </a:p>
          <a:p>
            <a:pPr marL="742950" lvl="1" indent="-285750">
              <a:buFont typeface="Arial" panose="020B0604020202020204" pitchFamily="34" charset="0"/>
              <a:buChar char="•"/>
            </a:pPr>
            <a:r>
              <a:rPr lang="en-US" dirty="0"/>
              <a:t>Stockpiling of therapeutic foods</a:t>
            </a:r>
          </a:p>
          <a:p>
            <a:pPr marL="742950" lvl="1" indent="-285750">
              <a:buFont typeface="Arial" panose="020B0604020202020204" pitchFamily="34" charset="0"/>
              <a:buChar char="•"/>
            </a:pPr>
            <a:r>
              <a:rPr lang="en-US" dirty="0"/>
              <a:t>Surge staffing and outreach</a:t>
            </a:r>
          </a:p>
          <a:p>
            <a:pPr>
              <a:buFont typeface="Arial" panose="020B0604020202020204" pitchFamily="34" charset="0"/>
              <a:buChar char="•"/>
            </a:pPr>
            <a:r>
              <a:rPr lang="en-US" b="1" dirty="0"/>
              <a:t>Integrated Interventions</a:t>
            </a:r>
            <a:endParaRPr lang="en-US" dirty="0"/>
          </a:p>
          <a:p>
            <a:pPr marL="742950" lvl="1" indent="-285750">
              <a:buFont typeface="Arial" panose="020B0604020202020204" pitchFamily="34" charset="0"/>
              <a:buChar char="•"/>
            </a:pPr>
            <a:r>
              <a:rPr lang="en-US" dirty="0"/>
              <a:t>CMAM programs for SAM</a:t>
            </a:r>
          </a:p>
          <a:p>
            <a:pPr marL="742950" lvl="1" indent="-285750">
              <a:buFont typeface="Arial" panose="020B0604020202020204" pitchFamily="34" charset="0"/>
              <a:buChar char="•"/>
            </a:pPr>
            <a:r>
              <a:rPr lang="en-US" dirty="0"/>
              <a:t>Early intervention for at-risk infants</a:t>
            </a:r>
          </a:p>
          <a:p>
            <a:pPr>
              <a:buFont typeface="Arial" panose="020B0604020202020204" pitchFamily="34" charset="0"/>
              <a:buChar char="•"/>
            </a:pPr>
            <a:r>
              <a:rPr lang="en-US" b="1" dirty="0"/>
              <a:t>Coordination Needs</a:t>
            </a:r>
            <a:endParaRPr lang="en-US" dirty="0"/>
          </a:p>
          <a:p>
            <a:pPr marL="742950" lvl="1" indent="-285750">
              <a:buFont typeface="Arial" panose="020B0604020202020204" pitchFamily="34" charset="0"/>
              <a:buChar char="•"/>
            </a:pPr>
            <a:r>
              <a:rPr lang="en-US" dirty="0"/>
              <a:t>Linking with maternal health, IYCF, ECD programs</a:t>
            </a:r>
          </a:p>
          <a:p>
            <a:pPr>
              <a:buNone/>
            </a:pPr>
            <a:r>
              <a:rPr lang="en-US" b="1" dirty="0"/>
              <a:t>7. Recommendations</a:t>
            </a:r>
          </a:p>
          <a:p>
            <a:pPr>
              <a:buFont typeface="Arial" panose="020B0604020202020204" pitchFamily="34" charset="0"/>
              <a:buChar char="•"/>
            </a:pPr>
            <a:r>
              <a:rPr lang="en-US" b="1" dirty="0"/>
              <a:t>Short-term</a:t>
            </a:r>
            <a:endParaRPr lang="en-US" dirty="0"/>
          </a:p>
          <a:p>
            <a:pPr marL="742950" lvl="1" indent="-285750">
              <a:buFont typeface="Arial" panose="020B0604020202020204" pitchFamily="34" charset="0"/>
              <a:buChar char="•"/>
            </a:pPr>
            <a:r>
              <a:rPr lang="en-US" dirty="0"/>
              <a:t>Pre-positioning supplies before peak seasons</a:t>
            </a:r>
          </a:p>
          <a:p>
            <a:pPr marL="742950" lvl="1" indent="-285750">
              <a:buFont typeface="Arial" panose="020B0604020202020204" pitchFamily="34" charset="0"/>
              <a:buChar char="•"/>
            </a:pPr>
            <a:r>
              <a:rPr lang="en-US" dirty="0"/>
              <a:t>Strengthen screening and referrals</a:t>
            </a:r>
          </a:p>
          <a:p>
            <a:pPr>
              <a:buFont typeface="Arial" panose="020B0604020202020204" pitchFamily="34" charset="0"/>
              <a:buChar char="•"/>
            </a:pPr>
            <a:r>
              <a:rPr lang="en-US" b="1" dirty="0"/>
              <a:t>Long-term</a:t>
            </a:r>
            <a:endParaRPr lang="en-US" dirty="0"/>
          </a:p>
          <a:p>
            <a:pPr marL="742950" lvl="1" indent="-285750">
              <a:buFont typeface="Arial" panose="020B0604020202020204" pitchFamily="34" charset="0"/>
              <a:buChar char="•"/>
            </a:pPr>
            <a:r>
              <a:rPr lang="en-US" dirty="0"/>
              <a:t>Improve data for 0–5 months group</a:t>
            </a:r>
          </a:p>
          <a:p>
            <a:pPr marL="742950" lvl="1" indent="-285750">
              <a:buFont typeface="Arial" panose="020B0604020202020204" pitchFamily="34" charset="0"/>
              <a:buChar char="•"/>
            </a:pPr>
            <a:r>
              <a:rPr lang="en-US" dirty="0"/>
              <a:t>Integrate risk monitoring into routine systems</a:t>
            </a:r>
          </a:p>
          <a:p>
            <a:pPr>
              <a:buNone/>
            </a:pPr>
            <a:r>
              <a:rPr lang="en-US" b="1" dirty="0"/>
              <a:t>8. Conclusion</a:t>
            </a:r>
          </a:p>
          <a:p>
            <a:pPr>
              <a:buFont typeface="Arial" panose="020B0604020202020204" pitchFamily="34" charset="0"/>
              <a:buChar char="•"/>
            </a:pPr>
            <a:r>
              <a:rPr lang="en-US" b="1" dirty="0"/>
              <a:t>Summary of Key Findings</a:t>
            </a:r>
            <a:endParaRPr lang="en-US" dirty="0"/>
          </a:p>
          <a:p>
            <a:pPr>
              <a:buFont typeface="Arial" panose="020B0604020202020204" pitchFamily="34" charset="0"/>
              <a:buChar char="•"/>
            </a:pPr>
            <a:r>
              <a:rPr lang="en-US" b="1" dirty="0"/>
              <a:t>Call to Action</a:t>
            </a:r>
            <a:endParaRPr lang="en-US" dirty="0"/>
          </a:p>
          <a:p>
            <a:pPr marL="742950" lvl="1" indent="-285750">
              <a:buFont typeface="Arial" panose="020B0604020202020204" pitchFamily="34" charset="0"/>
              <a:buChar char="•"/>
            </a:pPr>
            <a:r>
              <a:rPr lang="en-US" dirty="0"/>
              <a:t>Use seasonal trends for more responsive programming</a:t>
            </a:r>
          </a:p>
          <a:p>
            <a:pPr marL="742950" lvl="1" indent="-285750">
              <a:buFont typeface="Arial" panose="020B0604020202020204" pitchFamily="34" charset="0"/>
              <a:buChar char="•"/>
            </a:pPr>
            <a:r>
              <a:rPr lang="en-US" dirty="0"/>
              <a:t>Invest in early detection and prevention</a:t>
            </a:r>
          </a:p>
          <a:p>
            <a:pPr>
              <a:buNone/>
            </a:pPr>
            <a:r>
              <a:rPr lang="en-US" b="1" dirty="0"/>
              <a:t>9. Annex (Optional Slides)</a:t>
            </a:r>
          </a:p>
          <a:p>
            <a:pPr>
              <a:buFont typeface="Arial" panose="020B0604020202020204" pitchFamily="34" charset="0"/>
              <a:buChar char="•"/>
            </a:pPr>
            <a:r>
              <a:rPr lang="en-US" dirty="0"/>
              <a:t>Methodological assumptions</a:t>
            </a:r>
          </a:p>
          <a:p>
            <a:pPr>
              <a:buFont typeface="Arial" panose="020B0604020202020204" pitchFamily="34" charset="0"/>
              <a:buChar char="•"/>
            </a:pPr>
            <a:r>
              <a:rPr lang="en-US" dirty="0"/>
              <a:t>Full data tables</a:t>
            </a:r>
          </a:p>
          <a:p>
            <a:pPr>
              <a:buFont typeface="Arial" panose="020B0604020202020204" pitchFamily="34" charset="0"/>
              <a:buChar char="•"/>
            </a:pPr>
            <a:r>
              <a:rPr lang="en-US" dirty="0"/>
              <a:t>Maps or heat charts</a:t>
            </a:r>
          </a:p>
          <a:p>
            <a:pPr>
              <a:buFont typeface="Arial" panose="020B0604020202020204" pitchFamily="34" charset="0"/>
              <a:buChar char="•"/>
            </a:pPr>
            <a:endParaRPr lang="en-US" sz="7200" dirty="0"/>
          </a:p>
          <a:p>
            <a:pPr marL="0" indent="0">
              <a:buNone/>
            </a:pPr>
            <a:endParaRPr lang="en-US" dirty="0"/>
          </a:p>
          <a:p>
            <a:endParaRPr lang="en-US" dirty="0"/>
          </a:p>
        </p:txBody>
      </p:sp>
      <p:sp>
        <p:nvSpPr>
          <p:cNvPr id="4" name="Slide Number Placeholder 3"/>
          <p:cNvSpPr>
            <a:spLocks noGrp="1"/>
          </p:cNvSpPr>
          <p:nvPr>
            <p:ph type="sldNum" sz="quarter" idx="5"/>
          </p:nvPr>
        </p:nvSpPr>
        <p:spPr/>
        <p:txBody>
          <a:bodyPr/>
          <a:lstStyle/>
          <a:p>
            <a:fld id="{B4B6109E-FE48-42FE-8789-E0CAF1EE0661}" type="slidenum">
              <a:rPr lang="en-US" smtClean="0"/>
              <a:t>15</a:t>
            </a:fld>
            <a:endParaRPr lang="en-US"/>
          </a:p>
        </p:txBody>
      </p:sp>
    </p:spTree>
    <p:extLst>
      <p:ext uri="{BB962C8B-B14F-4D97-AF65-F5344CB8AC3E}">
        <p14:creationId xmlns:p14="http://schemas.microsoft.com/office/powerpoint/2010/main" val="167429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C013-CC41-FADA-B0C1-63AB214A13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34B3A1-77ED-61DB-1332-233E20A7F3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3F085EB-F732-4405-BDD6-2F65EFBA1B84}"/>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9D09E574-9CE4-19E3-75D0-E4221F2D8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3A466-0D3C-D656-16CD-F5B3624F760E}"/>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826142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EAC8A-DF29-660A-9343-B567929200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0F9DC5-A765-0524-5BAE-DDDAB8E86F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D4454-B8CC-FCCD-2EEF-F124121468AD}"/>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166E7F21-EFD8-9F9F-9A11-6166F5A4C1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C3B16C-57F3-B8A1-9C3F-2D239163DC9F}"/>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1498599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1B9732-064F-4C0D-3943-B9BA8AB867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E4B35-87B1-3644-FED7-C0E5219048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FD40ED-F2C3-C4ED-01AF-D6150621FF19}"/>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24C27155-0B43-23C2-F473-A91FE34AD7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6AEB8C-6638-3203-56B0-D2FDEA36895D}"/>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380830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FA3B-F3C5-AFFB-12CC-2D7B6917AB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D52CB93-2420-C4E6-3AE8-4E37B990AD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13BD37-7F29-ED2F-A7B8-DE5B3A8A8FF4}"/>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496B97F6-CA81-AFD8-C717-1BF5716211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6DEC3B-C39F-C2D2-C4A1-234D072C3D1C}"/>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897893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99A47-628F-7D87-D74F-F08AD8147A8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208995-CB2F-8424-13B5-B54B902AD8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7DF467-F58C-9DBF-95D1-8FB88D3CB9A0}"/>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D56F6124-276B-07EA-7643-03D1C3F0E9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0A772-B040-6108-2514-6744DD127D11}"/>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42409658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0E32D-C9B5-3EBD-DB6A-33D868128F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D65039-E0B9-860C-AB7E-C4AD0A2EEF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1A206D-438B-4473-CF00-654DA9DD87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2A241F-37A2-DA29-37AC-929D22116454}"/>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6" name="Footer Placeholder 5">
            <a:extLst>
              <a:ext uri="{FF2B5EF4-FFF2-40B4-BE49-F238E27FC236}">
                <a16:creationId xmlns:a16="http://schemas.microsoft.com/office/drawing/2014/main" id="{6DAD2497-AB5E-21C4-B140-AF162A80DF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31AF0-832D-5B38-73A3-08AB87F30732}"/>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7736416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CB8F8-6004-8CAE-A4FC-781BC8057B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8FA7FDC-44F9-D7FF-F703-89C333ACA7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00C8D8-0FEA-3FDC-CEC6-96A61778BE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D7440B-30B7-0E4F-6DE0-C5ACEBF27A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57D02C-5178-AF06-E196-0154ADE584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149721-1A2E-0272-363E-152B385075D0}"/>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8" name="Footer Placeholder 7">
            <a:extLst>
              <a:ext uri="{FF2B5EF4-FFF2-40B4-BE49-F238E27FC236}">
                <a16:creationId xmlns:a16="http://schemas.microsoft.com/office/drawing/2014/main" id="{348EE3CC-3C66-E6C2-93F0-F3461ADAB7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0A2568-B6E8-9257-8918-68BCFBD19DBF}"/>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5003521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B25B5-9D79-4F7C-8330-84E28AD820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8B672A8-D919-E46F-7173-502BBFCECDCA}"/>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4" name="Footer Placeholder 3">
            <a:extLst>
              <a:ext uri="{FF2B5EF4-FFF2-40B4-BE49-F238E27FC236}">
                <a16:creationId xmlns:a16="http://schemas.microsoft.com/office/drawing/2014/main" id="{0F3B75BC-0F5C-E89D-ECF2-520E3E33A07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C9E588-4207-30A6-1F49-825C287AE128}"/>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14968102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435B9E-BB42-F4B9-3EC6-A7AC74967475}"/>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3" name="Footer Placeholder 2">
            <a:extLst>
              <a:ext uri="{FF2B5EF4-FFF2-40B4-BE49-F238E27FC236}">
                <a16:creationId xmlns:a16="http://schemas.microsoft.com/office/drawing/2014/main" id="{D925F597-3911-CFAA-17FD-98553ED73BB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E8735E-1BE6-406A-A033-55A696A69477}"/>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423587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35AADA-A421-0B61-5360-DB4B20B47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A8A45E-8D5C-67AE-1BD5-98A2E2B43A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97F026C-B607-8DA1-88B5-DE71AF93F3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8F64B7-E694-E81E-19D8-B302E3199E7C}"/>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6" name="Footer Placeholder 5">
            <a:extLst>
              <a:ext uri="{FF2B5EF4-FFF2-40B4-BE49-F238E27FC236}">
                <a16:creationId xmlns:a16="http://schemas.microsoft.com/office/drawing/2014/main" id="{BBD092AC-AEB9-F331-78CD-E9FA4A8602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4D034C-FC20-A8DD-DC16-647CCA6A9E92}"/>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5707012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007EF-E75E-85C1-6B5B-31E9C9257E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9F9901-D204-0CF2-7057-7B3F03C766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308C004-DBAC-3912-78FD-B4A41F2768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6594B0-65BD-BD70-D0B9-AFF59E7C740A}"/>
              </a:ext>
            </a:extLst>
          </p:cNvPr>
          <p:cNvSpPr>
            <a:spLocks noGrp="1"/>
          </p:cNvSpPr>
          <p:nvPr>
            <p:ph type="dt" sz="half" idx="10"/>
          </p:nvPr>
        </p:nvSpPr>
        <p:spPr/>
        <p:txBody>
          <a:bodyPr/>
          <a:lstStyle/>
          <a:p>
            <a:fld id="{7A0920A2-F505-4459-A6C8-D3165AA23904}" type="datetimeFigureOut">
              <a:rPr lang="en-US" smtClean="0"/>
              <a:t>6/25/2025</a:t>
            </a:fld>
            <a:endParaRPr lang="en-US"/>
          </a:p>
        </p:txBody>
      </p:sp>
      <p:sp>
        <p:nvSpPr>
          <p:cNvPr id="6" name="Footer Placeholder 5">
            <a:extLst>
              <a:ext uri="{FF2B5EF4-FFF2-40B4-BE49-F238E27FC236}">
                <a16:creationId xmlns:a16="http://schemas.microsoft.com/office/drawing/2014/main" id="{E4998329-4A3D-0731-ED7B-FAC461C7CB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A04EE9-726F-FA0D-6990-BB2F991270A1}"/>
              </a:ext>
            </a:extLst>
          </p:cNvPr>
          <p:cNvSpPr>
            <a:spLocks noGrp="1"/>
          </p:cNvSpPr>
          <p:nvPr>
            <p:ph type="sldNum" sz="quarter" idx="12"/>
          </p:nvPr>
        </p:nvSpPr>
        <p:spPr/>
        <p:txBody>
          <a:bodyPr/>
          <a:lstStyle/>
          <a:p>
            <a:fld id="{EEE9FEAD-C919-4348-ACEC-99DC45DB2FCB}" type="slidenum">
              <a:rPr lang="en-US" smtClean="0"/>
              <a:t>‹#›</a:t>
            </a:fld>
            <a:endParaRPr lang="en-US"/>
          </a:p>
        </p:txBody>
      </p:sp>
    </p:spTree>
    <p:extLst>
      <p:ext uri="{BB962C8B-B14F-4D97-AF65-F5344CB8AC3E}">
        <p14:creationId xmlns:p14="http://schemas.microsoft.com/office/powerpoint/2010/main" val="242630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06403F7-4D5C-47B4-ECCD-44670C8556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FD317F-6D5B-1036-61D2-3BF6549C72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D391D9-0C0F-A75B-E803-CB4B84D4E8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0920A2-F505-4459-A6C8-D3165AA23904}" type="datetimeFigureOut">
              <a:rPr lang="en-US" smtClean="0"/>
              <a:t>6/25/2025</a:t>
            </a:fld>
            <a:endParaRPr lang="en-US"/>
          </a:p>
        </p:txBody>
      </p:sp>
      <p:sp>
        <p:nvSpPr>
          <p:cNvPr id="5" name="Footer Placeholder 4">
            <a:extLst>
              <a:ext uri="{FF2B5EF4-FFF2-40B4-BE49-F238E27FC236}">
                <a16:creationId xmlns:a16="http://schemas.microsoft.com/office/drawing/2014/main" id="{66198EEB-5FB5-B9FC-7E5E-7E6EC56587C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55E747-9D11-FEC2-61D7-5F27B53D13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E9FEAD-C919-4348-ACEC-99DC45DB2FCB}" type="slidenum">
              <a:rPr lang="en-US" smtClean="0"/>
              <a:t>‹#›</a:t>
            </a:fld>
            <a:endParaRPr lang="en-US"/>
          </a:p>
        </p:txBody>
      </p:sp>
    </p:spTree>
    <p:extLst>
      <p:ext uri="{BB962C8B-B14F-4D97-AF65-F5344CB8AC3E}">
        <p14:creationId xmlns:p14="http://schemas.microsoft.com/office/powerpoint/2010/main" val="20175895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hyperlink" Target="https://journals.plos.org/plosone/article?id=10.1371/journal.pone.0260301"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Content Placeholder 4" descr="A person holding a child&#10;&#10;Description automatically generated">
            <a:extLst>
              <a:ext uri="{FF2B5EF4-FFF2-40B4-BE49-F238E27FC236}">
                <a16:creationId xmlns:a16="http://schemas.microsoft.com/office/drawing/2014/main" id="{6B99871E-0402-46B2-BC41-EF10173F184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15746"/>
          <a:stretch/>
        </p:blipFill>
        <p:spPr>
          <a:xfrm>
            <a:off x="20" y="1282"/>
            <a:ext cx="12191980" cy="6856718"/>
          </a:xfrm>
          <a:prstGeom prst="rect">
            <a:avLst/>
          </a:prstGeom>
        </p:spPr>
      </p:pic>
      <p:sp>
        <p:nvSpPr>
          <p:cNvPr id="6" name="Title 1">
            <a:extLst>
              <a:ext uri="{FF2B5EF4-FFF2-40B4-BE49-F238E27FC236}">
                <a16:creationId xmlns:a16="http://schemas.microsoft.com/office/drawing/2014/main" id="{36727CFF-3D67-2596-86A9-90D5FFCEFA79}"/>
              </a:ext>
            </a:extLst>
          </p:cNvPr>
          <p:cNvSpPr>
            <a:spLocks noGrp="1"/>
          </p:cNvSpPr>
          <p:nvPr>
            <p:ph type="title"/>
          </p:nvPr>
        </p:nvSpPr>
        <p:spPr>
          <a:xfrm>
            <a:off x="3403075" y="5532437"/>
            <a:ext cx="8788925" cy="1325563"/>
          </a:xfrm>
          <a:solidFill>
            <a:srgbClr val="E7A23A"/>
          </a:solidFill>
        </p:spPr>
        <p:txBody>
          <a:bodyPr>
            <a:normAutofit fontScale="90000"/>
          </a:bodyPr>
          <a:lstStyle/>
          <a:p>
            <a:pPr algn="ctr"/>
            <a:r>
              <a:rPr lang="fr-FR" sz="3600" dirty="0">
                <a:solidFill>
                  <a:schemeClr val="bg1"/>
                </a:solidFill>
              </a:rPr>
              <a:t>Estimations du nombre de cas d'enfants à risque ou souffrant d’émaciation, prenant en compte les effets de la saisonnalité</a:t>
            </a:r>
            <a:endParaRPr lang="en-US" sz="3600" dirty="0">
              <a:solidFill>
                <a:schemeClr val="bg1"/>
              </a:solidFill>
            </a:endParaRPr>
          </a:p>
        </p:txBody>
      </p:sp>
    </p:spTree>
    <p:extLst>
      <p:ext uri="{BB962C8B-B14F-4D97-AF65-F5344CB8AC3E}">
        <p14:creationId xmlns:p14="http://schemas.microsoft.com/office/powerpoint/2010/main" val="22597135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28064-642E-E64D-9147-19DB74ED03C6}"/>
              </a:ext>
            </a:extLst>
          </p:cNvPr>
          <p:cNvSpPr>
            <a:spLocks noGrp="1"/>
          </p:cNvSpPr>
          <p:nvPr>
            <p:ph type="title"/>
          </p:nvPr>
        </p:nvSpPr>
        <p:spPr>
          <a:xfrm>
            <a:off x="518160" y="228601"/>
            <a:ext cx="11381710" cy="1325563"/>
          </a:xfrm>
        </p:spPr>
        <p:txBody>
          <a:bodyPr>
            <a:normAutofit fontScale="90000"/>
          </a:bodyPr>
          <a:lstStyle/>
          <a:p>
            <a:r>
              <a:rPr lang="fr-FR" dirty="0"/>
              <a:t>L’importance d’utiliser une estimation de l’émaciation ajustée selon la saison pour la planification annuelle</a:t>
            </a:r>
            <a:endParaRPr lang="en-US" dirty="0"/>
          </a:p>
        </p:txBody>
      </p:sp>
      <p:sp>
        <p:nvSpPr>
          <p:cNvPr id="3" name="Content Placeholder 2">
            <a:extLst>
              <a:ext uri="{FF2B5EF4-FFF2-40B4-BE49-F238E27FC236}">
                <a16:creationId xmlns:a16="http://schemas.microsoft.com/office/drawing/2014/main" id="{06E75016-E005-DDA6-4FB1-C68F52C9728D}"/>
              </a:ext>
            </a:extLst>
          </p:cNvPr>
          <p:cNvSpPr>
            <a:spLocks noGrp="1"/>
          </p:cNvSpPr>
          <p:nvPr>
            <p:ph idx="1"/>
          </p:nvPr>
        </p:nvSpPr>
        <p:spPr>
          <a:xfrm>
            <a:off x="292130" y="1825624"/>
            <a:ext cx="4838670" cy="4803775"/>
          </a:xfrm>
        </p:spPr>
        <p:txBody>
          <a:bodyPr>
            <a:normAutofit fontScale="92500" lnSpcReduction="10000"/>
          </a:bodyPr>
          <a:lstStyle/>
          <a:p>
            <a:r>
              <a:rPr lang="fr-FR" b="1" dirty="0"/>
              <a:t>Les pics et creux saisonniers de l’émaciation ne correspondent pas toujours aux hypothèses (en particulier lorsque l’émaciation présente deux pics).</a:t>
            </a:r>
          </a:p>
          <a:p>
            <a:r>
              <a:rPr lang="fr-FR" dirty="0"/>
              <a:t>L’utilisation d’une source dont les données ont été collectées en février sous-estimera le nombre des cas.</a:t>
            </a:r>
          </a:p>
          <a:p>
            <a:r>
              <a:rPr lang="fr-FR" dirty="0"/>
              <a:t>L’utilisation d’une source dont les données ont été collectées en mai surestimera le nombre des cas.</a:t>
            </a:r>
          </a:p>
          <a:p>
            <a:endParaRPr lang="en-US" dirty="0"/>
          </a:p>
        </p:txBody>
      </p:sp>
      <p:pic>
        <p:nvPicPr>
          <p:cNvPr id="4" name="Picture 1" descr="A graph of a temperature&#10;&#10;AI-generated content may be incorrect.">
            <a:extLst>
              <a:ext uri="{FF2B5EF4-FFF2-40B4-BE49-F238E27FC236}">
                <a16:creationId xmlns:a16="http://schemas.microsoft.com/office/drawing/2014/main" id="{CEAEEEC5-55AB-EB50-F17D-1F684AC490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7933" y="1825625"/>
            <a:ext cx="6181937" cy="453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093B0BC3-7BFF-4BDE-6861-03555672804D}"/>
              </a:ext>
            </a:extLst>
          </p:cNvPr>
          <p:cNvSpPr txBox="1"/>
          <p:nvPr/>
        </p:nvSpPr>
        <p:spPr>
          <a:xfrm>
            <a:off x="8131812" y="5156954"/>
            <a:ext cx="3412488" cy="369332"/>
          </a:xfrm>
          <a:prstGeom prst="rect">
            <a:avLst/>
          </a:prstGeom>
          <a:solidFill>
            <a:schemeClr val="accent1">
              <a:lumMod val="20000"/>
              <a:lumOff val="80000"/>
            </a:schemeClr>
          </a:solidFill>
          <a:ln>
            <a:solidFill>
              <a:schemeClr val="accent1">
                <a:lumMod val="20000"/>
                <a:lumOff val="80000"/>
              </a:schemeClr>
            </a:solidFill>
          </a:ln>
        </p:spPr>
        <p:txBody>
          <a:bodyPr wrap="square">
            <a:spAutoFit/>
          </a:bodyPr>
          <a:lstStyle/>
          <a:p>
            <a:r>
              <a:rPr lang="en-US" dirty="0"/>
              <a:t>MAI – </a:t>
            </a:r>
            <a:r>
              <a:rPr lang="fr-FR" dirty="0"/>
              <a:t>émaciation</a:t>
            </a:r>
            <a:r>
              <a:rPr lang="en-US" dirty="0"/>
              <a:t> </a:t>
            </a:r>
            <a:r>
              <a:rPr lang="fr-FR" dirty="0"/>
              <a:t>sévère</a:t>
            </a:r>
            <a:r>
              <a:rPr lang="en-US" dirty="0"/>
              <a:t> 2.6% </a:t>
            </a:r>
          </a:p>
        </p:txBody>
      </p:sp>
      <p:sp>
        <p:nvSpPr>
          <p:cNvPr id="9" name="TextBox 8">
            <a:extLst>
              <a:ext uri="{FF2B5EF4-FFF2-40B4-BE49-F238E27FC236}">
                <a16:creationId xmlns:a16="http://schemas.microsoft.com/office/drawing/2014/main" id="{87D1848C-FDED-B166-FA6F-66E08612AB11}"/>
              </a:ext>
            </a:extLst>
          </p:cNvPr>
          <p:cNvSpPr txBox="1"/>
          <p:nvPr/>
        </p:nvSpPr>
        <p:spPr>
          <a:xfrm>
            <a:off x="8907780" y="2101334"/>
            <a:ext cx="3063240" cy="369332"/>
          </a:xfrm>
          <a:prstGeom prst="rect">
            <a:avLst/>
          </a:prstGeom>
          <a:solidFill>
            <a:schemeClr val="accent1">
              <a:lumMod val="20000"/>
              <a:lumOff val="80000"/>
            </a:schemeClr>
          </a:solidFill>
          <a:ln>
            <a:solidFill>
              <a:schemeClr val="accent1">
                <a:lumMod val="20000"/>
                <a:lumOff val="80000"/>
              </a:schemeClr>
            </a:solidFill>
          </a:ln>
        </p:spPr>
        <p:txBody>
          <a:bodyPr wrap="square">
            <a:spAutoFit/>
          </a:bodyPr>
          <a:lstStyle/>
          <a:p>
            <a:r>
              <a:rPr lang="en-US" dirty="0"/>
              <a:t>FEV – </a:t>
            </a:r>
            <a:r>
              <a:rPr lang="fr-FR" dirty="0"/>
              <a:t>émaciation</a:t>
            </a:r>
            <a:r>
              <a:rPr lang="en-US" dirty="0"/>
              <a:t> </a:t>
            </a:r>
            <a:r>
              <a:rPr lang="fr-FR" dirty="0"/>
              <a:t>sévère</a:t>
            </a:r>
            <a:r>
              <a:rPr lang="en-US" dirty="0"/>
              <a:t> -1.0% </a:t>
            </a:r>
          </a:p>
        </p:txBody>
      </p:sp>
    </p:spTree>
    <p:extLst>
      <p:ext uri="{BB962C8B-B14F-4D97-AF65-F5344CB8AC3E}">
        <p14:creationId xmlns:p14="http://schemas.microsoft.com/office/powerpoint/2010/main" val="1649791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labeled diagram of waves.">
            <a:extLst>
              <a:ext uri="{FF2B5EF4-FFF2-40B4-BE49-F238E27FC236}">
                <a16:creationId xmlns:a16="http://schemas.microsoft.com/office/drawing/2014/main" id="{FDC4FDC3-BFBB-5E79-41A8-3BA36379CBE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46919"/>
          <a:stretch/>
        </p:blipFill>
        <p:spPr bwMode="auto">
          <a:xfrm>
            <a:off x="-83819" y="958118"/>
            <a:ext cx="6393180" cy="7050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EF063370-3490-396A-DF63-C88DDE6D8BFD}"/>
              </a:ext>
            </a:extLst>
          </p:cNvPr>
          <p:cNvSpPr>
            <a:spLocks noGrp="1"/>
          </p:cNvSpPr>
          <p:nvPr>
            <p:ph type="title"/>
          </p:nvPr>
        </p:nvSpPr>
        <p:spPr/>
        <p:txBody>
          <a:bodyPr/>
          <a:lstStyle/>
          <a:p>
            <a:r>
              <a:rPr lang="fr-FR" dirty="0"/>
              <a:t>Comment estimer l'amplitude de l'émaciation sévère annuelle</a:t>
            </a:r>
            <a:endParaRPr lang="en-US" dirty="0"/>
          </a:p>
        </p:txBody>
      </p:sp>
      <p:sp>
        <p:nvSpPr>
          <p:cNvPr id="3" name="Content Placeholder 2">
            <a:extLst>
              <a:ext uri="{FF2B5EF4-FFF2-40B4-BE49-F238E27FC236}">
                <a16:creationId xmlns:a16="http://schemas.microsoft.com/office/drawing/2014/main" id="{75CD8C96-5D19-EBBB-5C97-3FB7DD696A0E}"/>
              </a:ext>
            </a:extLst>
          </p:cNvPr>
          <p:cNvSpPr>
            <a:spLocks noGrp="1"/>
          </p:cNvSpPr>
          <p:nvPr>
            <p:ph idx="1"/>
          </p:nvPr>
        </p:nvSpPr>
        <p:spPr>
          <a:xfrm>
            <a:off x="6911341" y="1690688"/>
            <a:ext cx="4960620" cy="5128260"/>
          </a:xfrm>
        </p:spPr>
        <p:txBody>
          <a:bodyPr>
            <a:normAutofit fontScale="85000" lnSpcReduction="20000"/>
          </a:bodyPr>
          <a:lstStyle/>
          <a:p>
            <a:r>
              <a:rPr lang="fr-FR" dirty="0"/>
              <a:t>L'amplitude correspond à la demi-largeur de la variation annuelle de l'émaciation sévère.</a:t>
            </a:r>
          </a:p>
          <a:p>
            <a:r>
              <a:rPr lang="fr-FR" dirty="0"/>
              <a:t>L'amplitude peut être calculée à partir de la prévalence de l'émaciation sévère ou du score PTZ.</a:t>
            </a:r>
          </a:p>
          <a:p>
            <a:r>
              <a:rPr lang="fr-FR" dirty="0"/>
              <a:t>Voir l'onglet « Amplitude » de la calculatrice pour plus d'informations sur l'amplitude attendue de l'émaciation sévère selon les pays et les régions.</a:t>
            </a:r>
          </a:p>
          <a:p>
            <a:r>
              <a:rPr lang="fr-FR" dirty="0"/>
              <a:t>Déterminer l'amplitude de la variation annuelle de l'émaciation sévère </a:t>
            </a:r>
            <a:r>
              <a:rPr lang="fr-FR"/>
              <a:t>(chez </a:t>
            </a:r>
            <a:r>
              <a:rPr lang="fr-FR" dirty="0"/>
              <a:t>les enfants de 0 à 59 ans) la plus proche des conditions de la zone représentative dans la calculatrice.</a:t>
            </a:r>
            <a:endParaRPr lang="en-US" dirty="0"/>
          </a:p>
        </p:txBody>
      </p:sp>
    </p:spTree>
    <p:extLst>
      <p:ext uri="{BB962C8B-B14F-4D97-AF65-F5344CB8AC3E}">
        <p14:creationId xmlns:p14="http://schemas.microsoft.com/office/powerpoint/2010/main" val="11690094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CF0E6-2015-2D87-E2A8-04A26D39029A}"/>
              </a:ext>
            </a:extLst>
          </p:cNvPr>
          <p:cNvSpPr>
            <a:spLocks noGrp="1"/>
          </p:cNvSpPr>
          <p:nvPr>
            <p:ph type="title"/>
          </p:nvPr>
        </p:nvSpPr>
        <p:spPr>
          <a:xfrm>
            <a:off x="800100" y="61097"/>
            <a:ext cx="11113736" cy="1325563"/>
          </a:xfrm>
        </p:spPr>
        <p:txBody>
          <a:bodyPr>
            <a:normAutofit/>
          </a:bodyPr>
          <a:lstStyle/>
          <a:p>
            <a:r>
              <a:rPr lang="fr-FR" dirty="0"/>
              <a:t>Comment on peut calculer une estimation de l'émaciation sévère informée par la température</a:t>
            </a:r>
            <a:endParaRPr lang="en-US" dirty="0"/>
          </a:p>
        </p:txBody>
      </p:sp>
      <p:sp>
        <p:nvSpPr>
          <p:cNvPr id="3" name="Content Placeholder 2">
            <a:extLst>
              <a:ext uri="{FF2B5EF4-FFF2-40B4-BE49-F238E27FC236}">
                <a16:creationId xmlns:a16="http://schemas.microsoft.com/office/drawing/2014/main" id="{FCC5ED63-EE15-36BE-F0B9-09E00D7A8ADF}"/>
              </a:ext>
            </a:extLst>
          </p:cNvPr>
          <p:cNvSpPr>
            <a:spLocks noGrp="1"/>
          </p:cNvSpPr>
          <p:nvPr>
            <p:ph idx="1"/>
          </p:nvPr>
        </p:nvSpPr>
        <p:spPr>
          <a:xfrm>
            <a:off x="347957" y="1497256"/>
            <a:ext cx="5512239" cy="4990585"/>
          </a:xfrm>
        </p:spPr>
        <p:txBody>
          <a:bodyPr>
            <a:normAutofit lnSpcReduction="10000"/>
          </a:bodyPr>
          <a:lstStyle/>
          <a:p>
            <a:pPr marL="0" indent="0">
              <a:buNone/>
            </a:pPr>
            <a:r>
              <a:rPr lang="fr-FR" sz="2400" dirty="0"/>
              <a:t>Saisissez les données dans les cellules roses.</a:t>
            </a:r>
          </a:p>
          <a:p>
            <a:r>
              <a:rPr lang="fr-FR" sz="2400" dirty="0"/>
              <a:t>Saisissez les dates de début et de fin de la collecte de données.</a:t>
            </a:r>
          </a:p>
          <a:p>
            <a:r>
              <a:rPr lang="fr-FR" sz="2400" dirty="0"/>
              <a:t>Saisissez l'amplitude annuelle prévue pour l'émaciation sévère (demi-largeur de la variation annuelle).</a:t>
            </a:r>
          </a:p>
          <a:p>
            <a:r>
              <a:rPr lang="fr-FR" sz="2400" dirty="0"/>
              <a:t>Saisissez la température maximale moyenne enregistrée pour chaque des mois de l'année. Utilisez une estimation de la température maximale moyenne ajustée en fonction de la population afin que la température corresponde aux zones peuplées.</a:t>
            </a:r>
            <a:endParaRPr lang="en-US" dirty="0"/>
          </a:p>
        </p:txBody>
      </p:sp>
      <p:graphicFrame>
        <p:nvGraphicFramePr>
          <p:cNvPr id="12" name="Table 11">
            <a:extLst>
              <a:ext uri="{FF2B5EF4-FFF2-40B4-BE49-F238E27FC236}">
                <a16:creationId xmlns:a16="http://schemas.microsoft.com/office/drawing/2014/main" id="{92DA06AD-DCB3-A8A7-9D10-C174003FDEF8}"/>
              </a:ext>
            </a:extLst>
          </p:cNvPr>
          <p:cNvGraphicFramePr>
            <a:graphicFrameLocks noGrp="1"/>
          </p:cNvGraphicFramePr>
          <p:nvPr>
            <p:extLst>
              <p:ext uri="{D42A27DB-BD31-4B8C-83A1-F6EECF244321}">
                <p14:modId xmlns:p14="http://schemas.microsoft.com/office/powerpoint/2010/main" val="1457819611"/>
              </p:ext>
            </p:extLst>
          </p:nvPr>
        </p:nvGraphicFramePr>
        <p:xfrm>
          <a:off x="6450401" y="1710128"/>
          <a:ext cx="5393642" cy="4777713"/>
        </p:xfrm>
        <a:graphic>
          <a:graphicData uri="http://schemas.openxmlformats.org/drawingml/2006/table">
            <a:tbl>
              <a:tblPr/>
              <a:tblGrid>
                <a:gridCol w="2985193">
                  <a:extLst>
                    <a:ext uri="{9D8B030D-6E8A-4147-A177-3AD203B41FA5}">
                      <a16:colId xmlns:a16="http://schemas.microsoft.com/office/drawing/2014/main" val="1935824698"/>
                    </a:ext>
                  </a:extLst>
                </a:gridCol>
                <a:gridCol w="37800">
                  <a:extLst>
                    <a:ext uri="{9D8B030D-6E8A-4147-A177-3AD203B41FA5}">
                      <a16:colId xmlns:a16="http://schemas.microsoft.com/office/drawing/2014/main" val="3446803974"/>
                    </a:ext>
                  </a:extLst>
                </a:gridCol>
                <a:gridCol w="380318">
                  <a:extLst>
                    <a:ext uri="{9D8B030D-6E8A-4147-A177-3AD203B41FA5}">
                      <a16:colId xmlns:a16="http://schemas.microsoft.com/office/drawing/2014/main" val="3830314809"/>
                    </a:ext>
                  </a:extLst>
                </a:gridCol>
                <a:gridCol w="380318">
                  <a:extLst>
                    <a:ext uri="{9D8B030D-6E8A-4147-A177-3AD203B41FA5}">
                      <a16:colId xmlns:a16="http://schemas.microsoft.com/office/drawing/2014/main" val="2112098186"/>
                    </a:ext>
                  </a:extLst>
                </a:gridCol>
                <a:gridCol w="380318">
                  <a:extLst>
                    <a:ext uri="{9D8B030D-6E8A-4147-A177-3AD203B41FA5}">
                      <a16:colId xmlns:a16="http://schemas.microsoft.com/office/drawing/2014/main" val="1357878611"/>
                    </a:ext>
                  </a:extLst>
                </a:gridCol>
                <a:gridCol w="649334">
                  <a:extLst>
                    <a:ext uri="{9D8B030D-6E8A-4147-A177-3AD203B41FA5}">
                      <a16:colId xmlns:a16="http://schemas.microsoft.com/office/drawing/2014/main" val="1838788346"/>
                    </a:ext>
                  </a:extLst>
                </a:gridCol>
                <a:gridCol w="37800">
                  <a:extLst>
                    <a:ext uri="{9D8B030D-6E8A-4147-A177-3AD203B41FA5}">
                      <a16:colId xmlns:a16="http://schemas.microsoft.com/office/drawing/2014/main" val="3326001345"/>
                    </a:ext>
                  </a:extLst>
                </a:gridCol>
                <a:gridCol w="542561">
                  <a:extLst>
                    <a:ext uri="{9D8B030D-6E8A-4147-A177-3AD203B41FA5}">
                      <a16:colId xmlns:a16="http://schemas.microsoft.com/office/drawing/2014/main" val="3129986769"/>
                    </a:ext>
                  </a:extLst>
                </a:gridCol>
              </a:tblGrid>
              <a:tr h="192207">
                <a:tc>
                  <a:txBody>
                    <a:bodyPr/>
                    <a:lstStyle/>
                    <a:p>
                      <a:pPr algn="l" fontAlgn="b"/>
                      <a:r>
                        <a:rPr lang="en-US" sz="1200" b="0" i="0" u="none" strike="noStrike" dirty="0">
                          <a:solidFill>
                            <a:srgbClr val="000000"/>
                          </a:solidFill>
                          <a:effectLst/>
                          <a:latin typeface="Calibri" panose="020F0502020204030204" pitchFamily="34" charset="0"/>
                        </a:rPr>
                        <a:t>Survey Dates</a:t>
                      </a:r>
                    </a:p>
                  </a:txBody>
                  <a:tcPr marL="6200" marR="6200" marT="6200" marB="0" anchor="b">
                    <a:lnL>
                      <a:noFill/>
                    </a:lnL>
                    <a:lnR>
                      <a:noFill/>
                    </a:lnR>
                    <a:lnT>
                      <a:noFill/>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a:noFill/>
                    </a:lnB>
                    <a:solidFill>
                      <a:srgbClr val="FFFFFF"/>
                    </a:solidFill>
                  </a:tcPr>
                </a:tc>
                <a:tc>
                  <a:txBody>
                    <a:bodyPr/>
                    <a:lstStyle/>
                    <a:p>
                      <a:pPr algn="l" fontAlgn="b"/>
                      <a:r>
                        <a:rPr lang="en-US" sz="1200" b="0" i="0" u="none" strike="noStrike">
                          <a:solidFill>
                            <a:srgbClr val="000000"/>
                          </a:solidFill>
                          <a:effectLst/>
                          <a:latin typeface="Times New Roman" panose="02020603050405020304" pitchFamily="18" charset="0"/>
                        </a:rPr>
                        <a:t> </a:t>
                      </a:r>
                    </a:p>
                  </a:txBody>
                  <a:tcPr marL="6200" marR="6200" marT="6200" marB="0" anchor="b">
                    <a:lnL>
                      <a:noFill/>
                    </a:lnL>
                    <a:lnR>
                      <a:noFill/>
                    </a:lnR>
                    <a:lnT>
                      <a:noFill/>
                    </a:lnT>
                    <a:lnB w="6350" cap="flat" cmpd="sng" algn="ctr">
                      <a:solidFill>
                        <a:srgbClr val="FF0000"/>
                      </a:solidFill>
                      <a:prstDash val="solid"/>
                      <a:round/>
                      <a:headEnd type="none" w="med" len="med"/>
                      <a:tailEnd type="none" w="med" len="med"/>
                    </a:lnB>
                    <a:solidFill>
                      <a:srgbClr val="FFFFFF"/>
                    </a:solidFill>
                  </a:tcPr>
                </a:tc>
                <a:extLst>
                  <a:ext uri="{0D108BD9-81ED-4DB2-BD59-A6C34878D82A}">
                    <a16:rowId xmlns:a16="http://schemas.microsoft.com/office/drawing/2014/main" val="4269321864"/>
                  </a:ext>
                </a:extLst>
              </a:tr>
              <a:tr h="303812">
                <a:tc>
                  <a:txBody>
                    <a:bodyPr/>
                    <a:lstStyle/>
                    <a:p>
                      <a:pPr algn="l" fontAlgn="t"/>
                      <a:r>
                        <a:rPr lang="en-US" sz="1000" b="0" i="0" u="none" strike="noStrike">
                          <a:solidFill>
                            <a:srgbClr val="000000"/>
                          </a:solidFill>
                          <a:effectLst/>
                          <a:latin typeface="Calibri" panose="020F0502020204030204" pitchFamily="34" charset="0"/>
                        </a:rPr>
                        <a:t>Start date of survey</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dirty="0">
                          <a:solidFill>
                            <a:srgbClr val="000000"/>
                          </a:solidFill>
                          <a:effectLst/>
                          <a:latin typeface="Calibri" panose="020F0502020204030204" pitchFamily="34" charset="0"/>
                        </a:rPr>
                        <a:t>Enter the start month and year of data collection (DD/MM/YY).  If the day is not known, enter 15 as day.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01/08/23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865980765"/>
                  </a:ext>
                </a:extLst>
              </a:tr>
              <a:tr h="303812">
                <a:tc>
                  <a:txBody>
                    <a:bodyPr/>
                    <a:lstStyle/>
                    <a:p>
                      <a:pPr algn="l" fontAlgn="t"/>
                      <a:r>
                        <a:rPr lang="en-US" sz="1000" b="0" i="0" u="none" strike="noStrike">
                          <a:solidFill>
                            <a:srgbClr val="000000"/>
                          </a:solidFill>
                          <a:effectLst/>
                          <a:latin typeface="Calibri" panose="020F0502020204030204" pitchFamily="34" charset="0"/>
                        </a:rPr>
                        <a:t>End date of survey</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a:solidFill>
                            <a:srgbClr val="000000"/>
                          </a:solidFill>
                          <a:effectLst/>
                          <a:latin typeface="Calibri" panose="020F0502020204030204" pitchFamily="34" charset="0"/>
                        </a:rPr>
                        <a:t>Enter the end month and year of data collection (DD/MM/YY).  If the day is not known, enter 15 as day.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30/10/23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111377631"/>
                  </a:ext>
                </a:extLst>
              </a:tr>
              <a:tr h="229409">
                <a:tc>
                  <a:txBody>
                    <a:bodyPr/>
                    <a:lstStyle/>
                    <a:p>
                      <a:pPr algn="l" fontAlgn="b"/>
                      <a:r>
                        <a:rPr lang="en-US" sz="1200" b="0" i="0" u="none" strike="noStrike">
                          <a:solidFill>
                            <a:srgbClr val="000000"/>
                          </a:solidFill>
                          <a:effectLst/>
                          <a:latin typeface="Calibri" panose="020F0502020204030204" pitchFamily="34" charset="0"/>
                        </a:rPr>
                        <a:t>Seasonality Model Inputs</a:t>
                      </a:r>
                    </a:p>
                  </a:txBody>
                  <a:tcPr marL="6200" marR="6200" marT="62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1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endParaRPr lang="en-US" sz="1000" b="0" i="0" u="none" strike="noStrike">
                        <a:solidFill>
                          <a:srgbClr val="000000"/>
                        </a:solidFill>
                        <a:effectLst/>
                        <a:latin typeface="Calibri" panose="020F0502020204030204" pitchFamily="34" charset="0"/>
                      </a:endParaRPr>
                    </a:p>
                  </a:txBody>
                  <a:tcPr marL="6200" marR="6200" marT="6200" marB="0" anchor="b">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noFill/>
                  </a:tcPr>
                </a:tc>
                <a:extLst>
                  <a:ext uri="{0D108BD9-81ED-4DB2-BD59-A6C34878D82A}">
                    <a16:rowId xmlns:a16="http://schemas.microsoft.com/office/drawing/2014/main" val="3713919537"/>
                  </a:ext>
                </a:extLst>
              </a:tr>
              <a:tr h="303812">
                <a:tc>
                  <a:txBody>
                    <a:bodyPr/>
                    <a:lstStyle/>
                    <a:p>
                      <a:pPr algn="l" fontAlgn="t"/>
                      <a:r>
                        <a:rPr lang="en-US" sz="1000" b="0" i="0" u="none" strike="noStrike">
                          <a:solidFill>
                            <a:srgbClr val="000000"/>
                          </a:solidFill>
                          <a:effectLst/>
                          <a:latin typeface="Calibri" panose="020F0502020204030204" pitchFamily="34" charset="0"/>
                        </a:rPr>
                        <a:t>Amplitude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4">
                  <a:txBody>
                    <a:bodyPr/>
                    <a:lstStyle/>
                    <a:p>
                      <a:pPr algn="l" fontAlgn="b"/>
                      <a:r>
                        <a:rPr lang="en-US" sz="1000" b="0" i="0" u="none" strike="noStrike" dirty="0">
                          <a:solidFill>
                            <a:srgbClr val="000000"/>
                          </a:solidFill>
                          <a:effectLst/>
                          <a:latin typeface="Calibri" panose="020F0502020204030204" pitchFamily="34" charset="0"/>
                        </a:rPr>
                        <a:t>Enter the amplitude of annual wasting variation (for children 0-59M)</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0.8</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4163276368"/>
                  </a:ext>
                </a:extLst>
              </a:tr>
              <a:tr h="192207">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FFFFFF"/>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FFFF"/>
                    </a:solidFill>
                  </a:tcPr>
                </a:tc>
                <a:extLst>
                  <a:ext uri="{0D108BD9-81ED-4DB2-BD59-A6C34878D82A}">
                    <a16:rowId xmlns:a16="http://schemas.microsoft.com/office/drawing/2014/main" val="2145164941"/>
                  </a:ext>
                </a:extLst>
              </a:tr>
              <a:tr h="202213">
                <a:tc>
                  <a:txBody>
                    <a:bodyPr/>
                    <a:lstStyle/>
                    <a:p>
                      <a:pPr algn="l" fontAlgn="t"/>
                      <a:r>
                        <a:rPr lang="en-US" sz="1000" b="1" i="0" u="none" strike="noStrike" dirty="0">
                          <a:solidFill>
                            <a:srgbClr val="000000"/>
                          </a:solidFill>
                          <a:effectLst/>
                          <a:latin typeface="Calibri" panose="020F0502020204030204" pitchFamily="34" charset="0"/>
                        </a:rPr>
                        <a:t>January</a:t>
                      </a:r>
                      <a:r>
                        <a:rPr lang="en-US" sz="1000" b="0" i="0" u="none" strike="noStrike" dirty="0">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gridSpan="5">
                  <a:txBody>
                    <a:bodyPr/>
                    <a:lstStyle/>
                    <a:p>
                      <a:pPr algn="l" fontAlgn="b"/>
                      <a:r>
                        <a:rPr lang="en-US" sz="1000" b="0" i="0" u="none" strike="noStrike" dirty="0">
                          <a:solidFill>
                            <a:srgbClr val="000000"/>
                          </a:solidFill>
                          <a:effectLst/>
                          <a:latin typeface="Calibri" panose="020F0502020204030204" pitchFamily="34" charset="0"/>
                        </a:rPr>
                        <a:t>Enter the average maximum</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32.8</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593933306"/>
                  </a:ext>
                </a:extLst>
              </a:tr>
              <a:tr h="192207">
                <a:tc>
                  <a:txBody>
                    <a:bodyPr/>
                    <a:lstStyle/>
                    <a:p>
                      <a:pPr algn="l" fontAlgn="t"/>
                      <a:r>
                        <a:rPr lang="en-US" sz="1000" b="1" i="0" u="none" strike="noStrike">
                          <a:solidFill>
                            <a:srgbClr val="000000"/>
                          </a:solidFill>
                          <a:effectLst/>
                          <a:latin typeface="Calibri" panose="020F0502020204030204" pitchFamily="34" charset="0"/>
                        </a:rPr>
                        <a:t>February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gridSpan="4">
                  <a:txBody>
                    <a:bodyPr/>
                    <a:lstStyle/>
                    <a:p>
                      <a:pPr algn="l" fontAlgn="b"/>
                      <a:r>
                        <a:rPr lang="en-US" sz="1000" b="0" i="0" u="none" strike="noStrike" dirty="0">
                          <a:solidFill>
                            <a:srgbClr val="000000"/>
                          </a:solidFill>
                          <a:effectLst/>
                          <a:latin typeface="Calibri" panose="020F0502020204030204" pitchFamily="34" charset="0"/>
                        </a:rPr>
                        <a:t> temperature in Celsius for the  </a:t>
                      </a: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dirty="0"/>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648525055"/>
                  </a:ext>
                </a:extLst>
              </a:tr>
              <a:tr h="192207">
                <a:tc>
                  <a:txBody>
                    <a:bodyPr/>
                    <a:lstStyle/>
                    <a:p>
                      <a:pPr algn="l" fontAlgn="t"/>
                      <a:r>
                        <a:rPr lang="en-US" sz="1000" b="1" i="0" u="none" strike="noStrike">
                          <a:solidFill>
                            <a:srgbClr val="000000"/>
                          </a:solidFill>
                          <a:effectLst/>
                          <a:latin typeface="Calibri" panose="020F0502020204030204" pitchFamily="34" charset="0"/>
                        </a:rPr>
                        <a:t>March</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gridSpan="4">
                  <a:txBody>
                    <a:bodyPr/>
                    <a:lstStyle/>
                    <a:p>
                      <a:pPr algn="l" fontAlgn="b"/>
                      <a:r>
                        <a:rPr lang="en-US" sz="1000" b="0" i="0" u="none" strike="noStrike" dirty="0">
                          <a:solidFill>
                            <a:srgbClr val="000000"/>
                          </a:solidFill>
                          <a:effectLst/>
                          <a:latin typeface="Calibri" panose="020F0502020204030204" pitchFamily="34" charset="0"/>
                        </a:rPr>
                        <a:t>representative area, month/year </a:t>
                      </a: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a:p>
                  </a:txBody>
                  <a:tcPr marL="6200" marR="6200" marT="6200" marB="0" anchor="b">
                    <a:lnL>
                      <a:noFill/>
                    </a:lnL>
                    <a:lnR>
                      <a:noFill/>
                    </a:lnR>
                    <a:lnT>
                      <a:noFill/>
                    </a:lnT>
                    <a:lnB>
                      <a:noFill/>
                    </a:lnB>
                    <a:solidFill>
                      <a:srgbClr val="D9D9D9"/>
                    </a:solidFill>
                  </a:tcPr>
                </a:tc>
                <a:tc hMerge="1">
                  <a:txBody>
                    <a:bodyPr/>
                    <a:lstStyle/>
                    <a:p>
                      <a:endParaRPr dirty="0"/>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38.3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919365850"/>
                  </a:ext>
                </a:extLst>
              </a:tr>
              <a:tr h="192207">
                <a:tc>
                  <a:txBody>
                    <a:bodyPr/>
                    <a:lstStyle/>
                    <a:p>
                      <a:pPr algn="l" fontAlgn="t"/>
                      <a:r>
                        <a:rPr lang="en-US" sz="1000" b="1" i="0" u="none" strike="noStrike">
                          <a:solidFill>
                            <a:srgbClr val="000000"/>
                          </a:solidFill>
                          <a:effectLst/>
                          <a:latin typeface="Calibri" panose="020F0502020204030204" pitchFamily="34" charset="0"/>
                        </a:rPr>
                        <a:t>April</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38.9</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4119610570"/>
                  </a:ext>
                </a:extLst>
              </a:tr>
              <a:tr h="192207">
                <a:tc>
                  <a:txBody>
                    <a:bodyPr/>
                    <a:lstStyle/>
                    <a:p>
                      <a:pPr algn="l" fontAlgn="t"/>
                      <a:r>
                        <a:rPr lang="en-US" sz="1000" b="1" i="0" u="none" strike="noStrike">
                          <a:solidFill>
                            <a:srgbClr val="000000"/>
                          </a:solidFill>
                          <a:effectLst/>
                          <a:latin typeface="Calibri" panose="020F0502020204030204" pitchFamily="34" charset="0"/>
                        </a:rPr>
                        <a:t>May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37.2</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965751646"/>
                  </a:ext>
                </a:extLst>
              </a:tr>
              <a:tr h="192207">
                <a:tc>
                  <a:txBody>
                    <a:bodyPr/>
                    <a:lstStyle/>
                    <a:p>
                      <a:pPr algn="l" fontAlgn="t"/>
                      <a:r>
                        <a:rPr lang="en-US" sz="1000" b="1" i="0" u="none" strike="noStrike">
                          <a:solidFill>
                            <a:srgbClr val="000000"/>
                          </a:solidFill>
                          <a:effectLst/>
                          <a:latin typeface="Calibri" panose="020F0502020204030204" pitchFamily="34" charset="0"/>
                        </a:rPr>
                        <a:t>June</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a:solidFill>
                            <a:srgbClr val="000000"/>
                          </a:solidFill>
                          <a:effectLst/>
                          <a:latin typeface="Calibri" panose="020F0502020204030204" pitchFamily="34" charset="0"/>
                        </a:rPr>
                        <a:t>34.4</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286580772"/>
                  </a:ext>
                </a:extLst>
              </a:tr>
              <a:tr h="192207">
                <a:tc>
                  <a:txBody>
                    <a:bodyPr/>
                    <a:lstStyle/>
                    <a:p>
                      <a:pPr algn="l" fontAlgn="t"/>
                      <a:r>
                        <a:rPr lang="en-US" sz="1000" b="1" i="0" u="none" strike="noStrike">
                          <a:solidFill>
                            <a:srgbClr val="000000"/>
                          </a:solidFill>
                          <a:effectLst/>
                          <a:latin typeface="Calibri" panose="020F0502020204030204" pitchFamily="34" charset="0"/>
                        </a:rPr>
                        <a:t>July</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31.7</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1683210336"/>
                  </a:ext>
                </a:extLst>
              </a:tr>
              <a:tr h="192207">
                <a:tc>
                  <a:txBody>
                    <a:bodyPr/>
                    <a:lstStyle/>
                    <a:p>
                      <a:pPr algn="l" fontAlgn="t"/>
                      <a:r>
                        <a:rPr lang="en-US" sz="1000" b="1" i="0" u="none" strike="noStrike">
                          <a:solidFill>
                            <a:srgbClr val="000000"/>
                          </a:solidFill>
                          <a:effectLst/>
                          <a:latin typeface="Calibri" panose="020F0502020204030204" pitchFamily="34" charset="0"/>
                        </a:rPr>
                        <a:t>August</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30.6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134305679"/>
                  </a:ext>
                </a:extLst>
              </a:tr>
              <a:tr h="192207">
                <a:tc>
                  <a:txBody>
                    <a:bodyPr/>
                    <a:lstStyle/>
                    <a:p>
                      <a:pPr algn="l" fontAlgn="t"/>
                      <a:r>
                        <a:rPr lang="en-US" sz="1000" b="1" i="0" u="none" strike="noStrike">
                          <a:solidFill>
                            <a:srgbClr val="000000"/>
                          </a:solidFill>
                          <a:effectLst/>
                          <a:latin typeface="Calibri" panose="020F0502020204030204" pitchFamily="34" charset="0"/>
                        </a:rPr>
                        <a:t>September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32.2</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3957756535"/>
                  </a:ext>
                </a:extLst>
              </a:tr>
              <a:tr h="192207">
                <a:tc>
                  <a:txBody>
                    <a:bodyPr/>
                    <a:lstStyle/>
                    <a:p>
                      <a:pPr algn="l" fontAlgn="t"/>
                      <a:r>
                        <a:rPr lang="en-US" sz="1000" b="1" i="0" u="none" strike="noStrike">
                          <a:solidFill>
                            <a:srgbClr val="000000"/>
                          </a:solidFill>
                          <a:effectLst/>
                          <a:latin typeface="Calibri" panose="020F0502020204030204" pitchFamily="34" charset="0"/>
                        </a:rPr>
                        <a:t>October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769702888"/>
                  </a:ext>
                </a:extLst>
              </a:tr>
              <a:tr h="192207">
                <a:tc>
                  <a:txBody>
                    <a:bodyPr/>
                    <a:lstStyle/>
                    <a:p>
                      <a:pPr algn="l" fontAlgn="t"/>
                      <a:r>
                        <a:rPr lang="en-US" sz="1000" b="1" i="0" u="none" strike="noStrike">
                          <a:solidFill>
                            <a:srgbClr val="000000"/>
                          </a:solidFill>
                          <a:effectLst/>
                          <a:latin typeface="Calibri" panose="020F0502020204030204" pitchFamily="34" charset="0"/>
                        </a:rPr>
                        <a:t>November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35.6</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23271490"/>
                  </a:ext>
                </a:extLst>
              </a:tr>
              <a:tr h="192207">
                <a:tc>
                  <a:txBody>
                    <a:bodyPr/>
                    <a:lstStyle/>
                    <a:p>
                      <a:pPr algn="l" fontAlgn="t"/>
                      <a:r>
                        <a:rPr lang="en-US" sz="1000" b="1" i="0" u="none" strike="noStrike">
                          <a:solidFill>
                            <a:srgbClr val="000000"/>
                          </a:solidFill>
                          <a:effectLst/>
                          <a:latin typeface="Calibri" panose="020F0502020204030204" pitchFamily="34" charset="0"/>
                        </a:rPr>
                        <a:t>December</a:t>
                      </a:r>
                      <a:r>
                        <a:rPr lang="en-US" sz="1000" b="0" i="0" u="none" strike="noStrike">
                          <a:solidFill>
                            <a:srgbClr val="000000"/>
                          </a:solidFill>
                          <a:effectLst/>
                          <a:latin typeface="Calibri" panose="020F0502020204030204" pitchFamily="34" charset="0"/>
                        </a:rPr>
                        <a:t> temperature</a:t>
                      </a:r>
                    </a:p>
                  </a:txBody>
                  <a:tcPr marL="6200" marR="6200" marT="620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DB4E2"/>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w="6350" cap="flat" cmpd="sng" algn="ctr">
                      <a:solidFill>
                        <a:srgbClr val="000000"/>
                      </a:solidFill>
                      <a:prstDash val="solid"/>
                      <a:round/>
                      <a:headEnd type="none" w="med" len="med"/>
                      <a:tailEnd type="none" w="med" len="med"/>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dirty="0">
                          <a:solidFill>
                            <a:srgbClr val="000000"/>
                          </a:solidFill>
                          <a:effectLst/>
                          <a:latin typeface="Calibri" panose="020F0502020204030204" pitchFamily="34" charset="0"/>
                        </a:rPr>
                        <a:t> </a:t>
                      </a:r>
                    </a:p>
                  </a:txBody>
                  <a:tcPr marL="6200" marR="6200" marT="6200" marB="0" anchor="b">
                    <a:lnL>
                      <a:noFill/>
                    </a:lnL>
                    <a:lnR>
                      <a:noFill/>
                    </a:lnR>
                    <a:lnT>
                      <a:noFill/>
                    </a:lnT>
                    <a:lnB>
                      <a:noFill/>
                    </a:lnB>
                    <a:solidFill>
                      <a:srgbClr val="D9D9D9"/>
                    </a:solidFill>
                  </a:tcPr>
                </a:tc>
                <a:tc>
                  <a:txBody>
                    <a:bodyPr/>
                    <a:lstStyle/>
                    <a:p>
                      <a:pPr algn="l" fontAlgn="b"/>
                      <a:r>
                        <a:rPr lang="en-US" sz="1000" b="0" i="0" u="none" strike="noStrike">
                          <a:solidFill>
                            <a:srgbClr val="000000"/>
                          </a:solidFill>
                          <a:effectLst/>
                          <a:latin typeface="Calibri" panose="020F0502020204030204" pitchFamily="34" charset="0"/>
                        </a:rPr>
                        <a:t> </a:t>
                      </a:r>
                    </a:p>
                  </a:txBody>
                  <a:tcPr marL="6200" marR="6200" marT="6200" marB="0" anchor="b">
                    <a:lnL>
                      <a:noFill/>
                    </a:lnL>
                    <a:lnR w="6350" cap="flat" cmpd="sng" algn="ctr">
                      <a:solidFill>
                        <a:srgbClr val="FF0000"/>
                      </a:solidFill>
                      <a:prstDash val="solid"/>
                      <a:round/>
                      <a:headEnd type="none" w="med" len="med"/>
                      <a:tailEnd type="none" w="med" len="med"/>
                    </a:lnR>
                    <a:lnT>
                      <a:noFill/>
                    </a:lnT>
                    <a:lnB>
                      <a:noFill/>
                    </a:lnB>
                    <a:solidFill>
                      <a:srgbClr val="D9D9D9"/>
                    </a:solidFill>
                  </a:tcPr>
                </a:tc>
                <a:tc>
                  <a:txBody>
                    <a:bodyPr/>
                    <a:lstStyle/>
                    <a:p>
                      <a:pPr algn="r" fontAlgn="b"/>
                      <a:r>
                        <a:rPr lang="en-US" sz="1000" b="0" i="0" u="none" strike="noStrike" dirty="0">
                          <a:solidFill>
                            <a:srgbClr val="000000"/>
                          </a:solidFill>
                          <a:effectLst/>
                          <a:latin typeface="Calibri" panose="020F0502020204030204" pitchFamily="34" charset="0"/>
                        </a:rPr>
                        <a:t>33.3</a:t>
                      </a:r>
                    </a:p>
                  </a:txBody>
                  <a:tcPr marL="6200" marR="6200" marT="6200" marB="0" anchor="b">
                    <a:lnL w="6350" cap="flat" cmpd="sng" algn="ctr">
                      <a:solidFill>
                        <a:srgbClr val="FF0000"/>
                      </a:solidFill>
                      <a:prstDash val="solid"/>
                      <a:round/>
                      <a:headEnd type="none" w="med" len="med"/>
                      <a:tailEnd type="none" w="med" len="med"/>
                    </a:lnL>
                    <a:lnR w="6350" cap="flat" cmpd="sng" algn="ctr">
                      <a:solidFill>
                        <a:srgbClr val="FF0000"/>
                      </a:solidFill>
                      <a:prstDash val="solid"/>
                      <a:round/>
                      <a:headEnd type="none" w="med" len="med"/>
                      <a:tailEnd type="none" w="med" len="med"/>
                    </a:lnR>
                    <a:lnT w="6350" cap="flat" cmpd="sng" algn="ctr">
                      <a:solidFill>
                        <a:srgbClr val="FF0000"/>
                      </a:solidFill>
                      <a:prstDash val="solid"/>
                      <a:round/>
                      <a:headEnd type="none" w="med" len="med"/>
                      <a:tailEnd type="none" w="med" len="med"/>
                    </a:lnT>
                    <a:lnB w="6350" cap="flat" cmpd="sng" algn="ctr">
                      <a:solidFill>
                        <a:srgbClr val="FF0000"/>
                      </a:solidFill>
                      <a:prstDash val="solid"/>
                      <a:round/>
                      <a:headEnd type="none" w="med" len="med"/>
                      <a:tailEnd type="none" w="med" len="med"/>
                    </a:lnB>
                    <a:solidFill>
                      <a:srgbClr val="FFCCCC"/>
                    </a:solidFill>
                  </a:tcPr>
                </a:tc>
                <a:extLst>
                  <a:ext uri="{0D108BD9-81ED-4DB2-BD59-A6C34878D82A}">
                    <a16:rowId xmlns:a16="http://schemas.microsoft.com/office/drawing/2014/main" val="2603024695"/>
                  </a:ext>
                </a:extLst>
              </a:tr>
            </a:tbl>
          </a:graphicData>
        </a:graphic>
      </p:graphicFrame>
    </p:spTree>
    <p:extLst>
      <p:ext uri="{BB962C8B-B14F-4D97-AF65-F5344CB8AC3E}">
        <p14:creationId xmlns:p14="http://schemas.microsoft.com/office/powerpoint/2010/main" val="2683659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55151-26D0-0D5F-5006-E0DF2BA32B4B}"/>
              </a:ext>
            </a:extLst>
          </p:cNvPr>
          <p:cNvSpPr>
            <a:spLocks noGrp="1"/>
          </p:cNvSpPr>
          <p:nvPr>
            <p:ph type="title"/>
          </p:nvPr>
        </p:nvSpPr>
        <p:spPr>
          <a:xfrm>
            <a:off x="556260" y="113665"/>
            <a:ext cx="10515600" cy="1325563"/>
          </a:xfrm>
        </p:spPr>
        <p:txBody>
          <a:bodyPr/>
          <a:lstStyle/>
          <a:p>
            <a:r>
              <a:rPr lang="en-US" dirty="0"/>
              <a:t>Processus de la validation</a:t>
            </a:r>
          </a:p>
        </p:txBody>
      </p:sp>
      <p:sp>
        <p:nvSpPr>
          <p:cNvPr id="3" name="Content Placeholder 2">
            <a:extLst>
              <a:ext uri="{FF2B5EF4-FFF2-40B4-BE49-F238E27FC236}">
                <a16:creationId xmlns:a16="http://schemas.microsoft.com/office/drawing/2014/main" id="{C7A7CADA-BC8B-3DB2-9C17-A07C309656CF}"/>
              </a:ext>
            </a:extLst>
          </p:cNvPr>
          <p:cNvSpPr>
            <a:spLocks noGrp="1"/>
          </p:cNvSpPr>
          <p:nvPr>
            <p:ph idx="1"/>
          </p:nvPr>
        </p:nvSpPr>
        <p:spPr>
          <a:xfrm>
            <a:off x="426720" y="1279208"/>
            <a:ext cx="5916724" cy="5700712"/>
          </a:xfrm>
        </p:spPr>
        <p:txBody>
          <a:bodyPr>
            <a:normAutofit lnSpcReduction="10000"/>
          </a:bodyPr>
          <a:lstStyle/>
          <a:p>
            <a:pPr marL="0" indent="0">
              <a:buNone/>
            </a:pPr>
            <a:r>
              <a:rPr lang="fr-FR" sz="2500" dirty="0"/>
              <a:t>Toutes les données utilisées dans la calculatrice doivent être documentées et validées par des experts nationaux.</a:t>
            </a:r>
          </a:p>
          <a:p>
            <a:r>
              <a:rPr lang="fr-FR" sz="2500" dirty="0"/>
              <a:t>Si les calculs du nombre de cas annuels pour un pays ou une zone représentative sont basés sur plus qu’une source de données (enquête nutritionnelle), une calculatrice distincte doit être utilisé pour chaque source des données.</a:t>
            </a:r>
          </a:p>
          <a:p>
            <a:r>
              <a:rPr lang="fr-FR" sz="2500" dirty="0"/>
              <a:t>De plus, si une zone représentée dans les calculs du nombre de cas annuels est considérée comme présentant une variation saisonnière nulle ou différente (par exemple, dans la zone saharienne ou soudanienne), une calculatrice distincte doit être utilisé pour chaque zone.</a:t>
            </a:r>
            <a:endParaRPr lang="en-US" sz="2500" dirty="0"/>
          </a:p>
        </p:txBody>
      </p:sp>
      <p:pic>
        <p:nvPicPr>
          <p:cNvPr id="4098" name="Picture 2">
            <a:extLst>
              <a:ext uri="{FF2B5EF4-FFF2-40B4-BE49-F238E27FC236}">
                <a16:creationId xmlns:a16="http://schemas.microsoft.com/office/drawing/2014/main" id="{04F117F5-7D83-9580-76B1-70DA1ADC04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7437" y="1143000"/>
            <a:ext cx="4808303" cy="5311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4361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15">
            <a:extLst>
              <a:ext uri="{FF2B5EF4-FFF2-40B4-BE49-F238E27FC236}">
                <a16:creationId xmlns:a16="http://schemas.microsoft.com/office/drawing/2014/main" id="{FAF68CB5-D519-4070-A998-B86F0FBCD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DFCD867D-E0E8-6C72-9ECE-A704EA180726}"/>
              </a:ext>
            </a:extLst>
          </p:cNvPr>
          <p:cNvPicPr>
            <a:picLocks noChangeAspect="1"/>
          </p:cNvPicPr>
          <p:nvPr/>
        </p:nvPicPr>
        <p:blipFill rotWithShape="1">
          <a:blip r:embed="rId2"/>
          <a:srcRect r="4215" b="1"/>
          <a:stretch/>
        </p:blipFill>
        <p:spPr>
          <a:xfrm>
            <a:off x="3232288" y="561697"/>
            <a:ext cx="2769973" cy="2769973"/>
          </a:xfrm>
          <a:custGeom>
            <a:avLst/>
            <a:gdLst/>
            <a:ahLst/>
            <a:cxnLst/>
            <a:rect l="l" t="t" r="r" b="b"/>
            <a:pathLst>
              <a:path w="2769973" h="2769973">
                <a:moveTo>
                  <a:pt x="133430" y="0"/>
                </a:moveTo>
                <a:lnTo>
                  <a:pt x="2636543" y="0"/>
                </a:lnTo>
                <a:cubicBezTo>
                  <a:pt x="2710234" y="0"/>
                  <a:pt x="2769973" y="59739"/>
                  <a:pt x="2769973" y="133430"/>
                </a:cubicBezTo>
                <a:lnTo>
                  <a:pt x="2769973" y="2636543"/>
                </a:lnTo>
                <a:cubicBezTo>
                  <a:pt x="2769973" y="2710234"/>
                  <a:pt x="2710234" y="2769973"/>
                  <a:pt x="2636543" y="2769973"/>
                </a:cubicBezTo>
                <a:lnTo>
                  <a:pt x="133430" y="2769973"/>
                </a:lnTo>
                <a:cubicBezTo>
                  <a:pt x="59739" y="2769973"/>
                  <a:pt x="0" y="2710234"/>
                  <a:pt x="0" y="2636543"/>
                </a:cubicBezTo>
                <a:lnTo>
                  <a:pt x="0" y="133430"/>
                </a:lnTo>
                <a:cubicBezTo>
                  <a:pt x="0" y="59739"/>
                  <a:pt x="59739" y="0"/>
                  <a:pt x="133430" y="0"/>
                </a:cubicBezTo>
                <a:close/>
              </a:path>
            </a:pathLst>
          </a:custGeom>
        </p:spPr>
      </p:pic>
      <p:pic>
        <p:nvPicPr>
          <p:cNvPr id="5" name="Picture 4">
            <a:extLst>
              <a:ext uri="{FF2B5EF4-FFF2-40B4-BE49-F238E27FC236}">
                <a16:creationId xmlns:a16="http://schemas.microsoft.com/office/drawing/2014/main" id="{E17D239D-7AAA-B856-1860-56B1D726D66F}"/>
              </a:ext>
            </a:extLst>
          </p:cNvPr>
          <p:cNvPicPr>
            <a:picLocks noChangeAspect="1"/>
          </p:cNvPicPr>
          <p:nvPr/>
        </p:nvPicPr>
        <p:blipFill rotWithShape="1">
          <a:blip r:embed="rId3"/>
          <a:srcRect l="7091" r="2600"/>
          <a:stretch/>
        </p:blipFill>
        <p:spPr>
          <a:xfrm>
            <a:off x="3232287"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7" name="Picture 6">
            <a:extLst>
              <a:ext uri="{FF2B5EF4-FFF2-40B4-BE49-F238E27FC236}">
                <a16:creationId xmlns:a16="http://schemas.microsoft.com/office/drawing/2014/main" id="{D02387BA-8CD0-5A1D-A317-3B1AE0178707}"/>
              </a:ext>
            </a:extLst>
          </p:cNvPr>
          <p:cNvPicPr>
            <a:picLocks noChangeAspect="1"/>
          </p:cNvPicPr>
          <p:nvPr/>
        </p:nvPicPr>
        <p:blipFill rotWithShape="1">
          <a:blip r:embed="rId4"/>
          <a:srcRect l="412" r="-1" b="-1"/>
          <a:stretch/>
        </p:blipFill>
        <p:spPr>
          <a:xfrm>
            <a:off x="312774" y="3429005"/>
            <a:ext cx="2769973" cy="2769973"/>
          </a:xfrm>
          <a:custGeom>
            <a:avLst/>
            <a:gdLst/>
            <a:ahLst/>
            <a:cxnLst/>
            <a:rect l="l" t="t" r="r" b="b"/>
            <a:pathLst>
              <a:path w="2683042" h="2683042">
                <a:moveTo>
                  <a:pt x="102278" y="0"/>
                </a:moveTo>
                <a:lnTo>
                  <a:pt x="2580764" y="0"/>
                </a:lnTo>
                <a:cubicBezTo>
                  <a:pt x="2637251" y="0"/>
                  <a:pt x="2683042" y="45791"/>
                  <a:pt x="2683042" y="102278"/>
                </a:cubicBezTo>
                <a:lnTo>
                  <a:pt x="2683042" y="2580764"/>
                </a:lnTo>
                <a:cubicBezTo>
                  <a:pt x="2683042" y="2637251"/>
                  <a:pt x="2637251" y="2683042"/>
                  <a:pt x="2580764" y="2683042"/>
                </a:cubicBezTo>
                <a:lnTo>
                  <a:pt x="102278" y="2683042"/>
                </a:lnTo>
                <a:cubicBezTo>
                  <a:pt x="45791" y="2683042"/>
                  <a:pt x="0" y="2637251"/>
                  <a:pt x="0" y="2580764"/>
                </a:cubicBezTo>
                <a:lnTo>
                  <a:pt x="0" y="102278"/>
                </a:lnTo>
                <a:cubicBezTo>
                  <a:pt x="0" y="45791"/>
                  <a:pt x="45791" y="0"/>
                  <a:pt x="102278" y="0"/>
                </a:cubicBezTo>
                <a:close/>
              </a:path>
            </a:pathLst>
          </a:custGeom>
        </p:spPr>
      </p:pic>
      <p:pic>
        <p:nvPicPr>
          <p:cNvPr id="11" name="Picture 10">
            <a:extLst>
              <a:ext uri="{FF2B5EF4-FFF2-40B4-BE49-F238E27FC236}">
                <a16:creationId xmlns:a16="http://schemas.microsoft.com/office/drawing/2014/main" id="{F41CABC3-F668-0FC0-A7DD-08731CBFCCD5}"/>
              </a:ext>
            </a:extLst>
          </p:cNvPr>
          <p:cNvPicPr>
            <a:picLocks noChangeAspect="1"/>
          </p:cNvPicPr>
          <p:nvPr/>
        </p:nvPicPr>
        <p:blipFill rotWithShape="1">
          <a:blip r:embed="rId5"/>
          <a:srcRect r="1" b="1"/>
          <a:stretch/>
        </p:blipFill>
        <p:spPr>
          <a:xfrm>
            <a:off x="312774" y="561697"/>
            <a:ext cx="2769973" cy="2769974"/>
          </a:xfrm>
          <a:custGeom>
            <a:avLst/>
            <a:gdLst/>
            <a:ahLst/>
            <a:cxnLst/>
            <a:rect l="l" t="t" r="r" b="b"/>
            <a:pathLst>
              <a:path w="3118718" h="3118719">
                <a:moveTo>
                  <a:pt x="127306" y="0"/>
                </a:moveTo>
                <a:lnTo>
                  <a:pt x="2991412" y="0"/>
                </a:lnTo>
                <a:cubicBezTo>
                  <a:pt x="3061721" y="0"/>
                  <a:pt x="3118718" y="56997"/>
                  <a:pt x="3118718" y="127306"/>
                </a:cubicBezTo>
                <a:lnTo>
                  <a:pt x="3118718" y="2991413"/>
                </a:lnTo>
                <a:cubicBezTo>
                  <a:pt x="3118718" y="3061722"/>
                  <a:pt x="3061721" y="3118719"/>
                  <a:pt x="2991412" y="3118719"/>
                </a:cubicBezTo>
                <a:lnTo>
                  <a:pt x="127306" y="3118719"/>
                </a:lnTo>
                <a:cubicBezTo>
                  <a:pt x="56997" y="3118719"/>
                  <a:pt x="0" y="3061722"/>
                  <a:pt x="0" y="2991413"/>
                </a:cubicBezTo>
                <a:lnTo>
                  <a:pt x="0" y="127306"/>
                </a:lnTo>
                <a:cubicBezTo>
                  <a:pt x="0" y="56997"/>
                  <a:pt x="56997" y="0"/>
                  <a:pt x="127306" y="0"/>
                </a:cubicBezTo>
                <a:close/>
              </a:path>
            </a:pathLst>
          </a:custGeom>
        </p:spPr>
      </p:pic>
      <p:sp>
        <p:nvSpPr>
          <p:cNvPr id="27" name="Arc 17">
            <a:extLst>
              <a:ext uri="{FF2B5EF4-FFF2-40B4-BE49-F238E27FC236}">
                <a16:creationId xmlns:a16="http://schemas.microsoft.com/office/drawing/2014/main" id="{7586665A-47B3-4AEE-BC94-15D89FF70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36468">
            <a:off x="7783403" y="326268"/>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D6B245F-00EA-CBB7-1784-1770E7723F17}"/>
              </a:ext>
            </a:extLst>
          </p:cNvPr>
          <p:cNvSpPr>
            <a:spLocks noGrp="1"/>
          </p:cNvSpPr>
          <p:nvPr>
            <p:ph idx="1"/>
          </p:nvPr>
        </p:nvSpPr>
        <p:spPr>
          <a:xfrm>
            <a:off x="6532728" y="1573668"/>
            <a:ext cx="5346498" cy="4351338"/>
          </a:xfrm>
        </p:spPr>
        <p:txBody>
          <a:bodyPr>
            <a:noAutofit/>
          </a:bodyPr>
          <a:lstStyle/>
          <a:p>
            <a:pPr marL="0" indent="0">
              <a:buNone/>
            </a:pPr>
            <a:r>
              <a:rPr lang="fr-FR" sz="1600" dirty="0"/>
              <a:t>Validation des estimations et des tendances avec :</a:t>
            </a:r>
          </a:p>
          <a:p>
            <a:r>
              <a:rPr lang="fr-FR" sz="1600" dirty="0"/>
              <a:t>Données longitudinales sur l’émaciation, si disponibles</a:t>
            </a:r>
          </a:p>
          <a:p>
            <a:r>
              <a:rPr lang="fr-FR" sz="1600" dirty="0"/>
              <a:t>Données de la prise en charge des admissions pour émaciation sévère</a:t>
            </a:r>
          </a:p>
          <a:p>
            <a:r>
              <a:rPr lang="fr-FR" sz="1600" dirty="0"/>
              <a:t>Données sur l’incidence du paludisme et autres maladies infantiles, si disponibles</a:t>
            </a:r>
          </a:p>
          <a:p>
            <a:r>
              <a:rPr lang="fr-FR" sz="1600" dirty="0"/>
              <a:t>Données contextuelles sur la sécurité alimentaire et l’IPC</a:t>
            </a:r>
          </a:p>
          <a:p>
            <a:pPr marL="0" indent="0">
              <a:buNone/>
            </a:pPr>
            <a:r>
              <a:rPr lang="fr-FR" sz="1600" dirty="0"/>
              <a:t>Tests de robustesse par :</a:t>
            </a:r>
          </a:p>
          <a:p>
            <a:r>
              <a:rPr lang="fr-FR" sz="1600" dirty="0"/>
              <a:t>Validation des résultats du score z par rapport à la prévalence dérivée des scores z</a:t>
            </a:r>
          </a:p>
          <a:p>
            <a:r>
              <a:rPr lang="fr-FR" sz="1600" dirty="0"/>
              <a:t>Évaluation des résultats désagrégées par statut socio-économique, niveau d’éducation de la mère, région, zone urbaine/rurale et autres</a:t>
            </a:r>
          </a:p>
          <a:p>
            <a:r>
              <a:rPr lang="fr-FR" sz="1600" dirty="0"/>
              <a:t>Évaluation des résultats sur les mois et les années reconnus comme des urgences nutritionnelles</a:t>
            </a:r>
          </a:p>
          <a:p>
            <a:pPr marL="0" indent="0">
              <a:buNone/>
            </a:pPr>
            <a:r>
              <a:rPr lang="fr-FR" sz="1600" dirty="0"/>
              <a:t>Pour les pays disposant de données limitées, considérer :</a:t>
            </a:r>
          </a:p>
          <a:p>
            <a:r>
              <a:rPr lang="fr-FR" sz="1600" dirty="0"/>
              <a:t>L’utilisation de modèles de pays voisins pour la validation des estimations nationales</a:t>
            </a:r>
            <a:endParaRPr lang="en-US" sz="1600" dirty="0"/>
          </a:p>
        </p:txBody>
      </p:sp>
      <p:sp>
        <p:nvSpPr>
          <p:cNvPr id="12" name="Moon 11">
            <a:extLst>
              <a:ext uri="{FF2B5EF4-FFF2-40B4-BE49-F238E27FC236}">
                <a16:creationId xmlns:a16="http://schemas.microsoft.com/office/drawing/2014/main" id="{866344FC-5E02-8083-3E08-FDE244158949}"/>
              </a:ext>
            </a:extLst>
          </p:cNvPr>
          <p:cNvSpPr/>
          <p:nvPr/>
        </p:nvSpPr>
        <p:spPr>
          <a:xfrm rot="8290459">
            <a:off x="10600411" y="-384808"/>
            <a:ext cx="1024828" cy="3315182"/>
          </a:xfrm>
          <a:prstGeom prst="moon">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679E6BA-73DF-E590-7B45-B7B52F729850}"/>
              </a:ext>
            </a:extLst>
          </p:cNvPr>
          <p:cNvSpPr>
            <a:spLocks noGrp="1"/>
          </p:cNvSpPr>
          <p:nvPr>
            <p:ph type="title"/>
          </p:nvPr>
        </p:nvSpPr>
        <p:spPr>
          <a:xfrm>
            <a:off x="6456528" y="248105"/>
            <a:ext cx="5015804" cy="1325563"/>
          </a:xfrm>
        </p:spPr>
        <p:txBody>
          <a:bodyPr>
            <a:normAutofit/>
          </a:bodyPr>
          <a:lstStyle/>
          <a:p>
            <a:r>
              <a:rPr lang="fr-FR" dirty="0"/>
              <a:t>Tests de la validation et de robustesse</a:t>
            </a:r>
            <a:endParaRPr lang="en-US" dirty="0"/>
          </a:p>
        </p:txBody>
      </p:sp>
    </p:spTree>
    <p:extLst>
      <p:ext uri="{BB962C8B-B14F-4D97-AF65-F5344CB8AC3E}">
        <p14:creationId xmlns:p14="http://schemas.microsoft.com/office/powerpoint/2010/main" val="109691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5252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E2828-244E-4EBB-9252-632E7BE5D6C0}"/>
              </a:ext>
            </a:extLst>
          </p:cNvPr>
          <p:cNvSpPr>
            <a:spLocks noGrp="1"/>
          </p:cNvSpPr>
          <p:nvPr>
            <p:ph type="title"/>
          </p:nvPr>
        </p:nvSpPr>
        <p:spPr>
          <a:xfrm>
            <a:off x="838200" y="100978"/>
            <a:ext cx="10515600" cy="506893"/>
          </a:xfrm>
        </p:spPr>
        <p:txBody>
          <a:bodyPr>
            <a:noAutofit/>
          </a:bodyPr>
          <a:lstStyle/>
          <a:p>
            <a:r>
              <a:rPr lang="fr-FR" sz="3200" dirty="0"/>
              <a:t>Nombreuses preuves de la saisonnalité de l’état nutritionnel</a:t>
            </a:r>
            <a:endParaRPr lang="en-US" sz="3200" dirty="0"/>
          </a:p>
        </p:txBody>
      </p:sp>
      <p:pic>
        <p:nvPicPr>
          <p:cNvPr id="5" name="Picture 4" descr="Chart, line chart&#10;&#10;Description automatically generated">
            <a:extLst>
              <a:ext uri="{FF2B5EF4-FFF2-40B4-BE49-F238E27FC236}">
                <a16:creationId xmlns:a16="http://schemas.microsoft.com/office/drawing/2014/main" id="{7CD1F5EE-09FB-425E-8DC4-036CAB8691A4}"/>
              </a:ext>
            </a:extLst>
          </p:cNvPr>
          <p:cNvPicPr>
            <a:picLocks noChangeAspect="1"/>
          </p:cNvPicPr>
          <p:nvPr/>
        </p:nvPicPr>
        <p:blipFill rotWithShape="1">
          <a:blip r:embed="rId2"/>
          <a:srcRect l="3525" t="44988"/>
          <a:stretch/>
        </p:blipFill>
        <p:spPr bwMode="auto">
          <a:xfrm>
            <a:off x="-460271" y="1835648"/>
            <a:ext cx="7181111" cy="1889932"/>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1E3ECDA6-3169-4186-BFAF-F2F4EC12B3BD}"/>
              </a:ext>
            </a:extLst>
          </p:cNvPr>
          <p:cNvSpPr txBox="1"/>
          <p:nvPr/>
        </p:nvSpPr>
        <p:spPr>
          <a:xfrm>
            <a:off x="6720840" y="4996498"/>
            <a:ext cx="6096000" cy="646331"/>
          </a:xfrm>
          <a:prstGeom prst="rect">
            <a:avLst/>
          </a:prstGeom>
          <a:noFill/>
        </p:spPr>
        <p:txBody>
          <a:bodyPr wrap="square">
            <a:spAutoFit/>
          </a:bodyPr>
          <a:lstStyle/>
          <a:p>
            <a:pPr marL="0" marR="0">
              <a:spcBef>
                <a:spcPts val="0"/>
              </a:spcBef>
              <a:spcAft>
                <a:spcPts val="0"/>
              </a:spcAft>
            </a:pPr>
            <a:r>
              <a:rPr lang="fr-FR" sz="1600" dirty="0" err="1">
                <a:solidFill>
                  <a:srgbClr val="222222"/>
                </a:solidFill>
                <a:effectLst/>
                <a:latin typeface="Roboto" panose="02000000000000000000" pitchFamily="2" charset="0"/>
                <a:ea typeface="Times New Roman" panose="02020603050405020304" pitchFamily="18" charset="0"/>
                <a:cs typeface="Times New Roman" panose="02020603050405020304" pitchFamily="18" charset="0"/>
              </a:rPr>
              <a:t>Marshak</a:t>
            </a:r>
            <a:r>
              <a:rPr lang="fr-FR" sz="1600" dirty="0">
                <a:solidFill>
                  <a:srgbClr val="222222"/>
                </a:solidFill>
                <a:effectLst/>
                <a:latin typeface="Roboto" panose="02000000000000000000" pitchFamily="2" charset="0"/>
                <a:ea typeface="Times New Roman" panose="02020603050405020304" pitchFamily="18" charset="0"/>
                <a:cs typeface="Times New Roman" panose="02020603050405020304" pitchFamily="18" charset="0"/>
              </a:rPr>
              <a:t> et al 2021 </a:t>
            </a:r>
            <a:r>
              <a:rPr lang="fr-FR"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https://fic.tufts.edu/wp-content/uploads/Twin-peaks-study-report.pdf</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8" name="Rectangle 2">
            <a:extLst>
              <a:ext uri="{FF2B5EF4-FFF2-40B4-BE49-F238E27FC236}">
                <a16:creationId xmlns:a16="http://schemas.microsoft.com/office/drawing/2014/main" id="{DCC6ADD1-D7A1-457C-93F0-B03ADD452166}"/>
              </a:ext>
            </a:extLst>
          </p:cNvPr>
          <p:cNvSpPr>
            <a:spLocks noChangeArrowheads="1"/>
          </p:cNvSpPr>
          <p:nvPr/>
        </p:nvSpPr>
        <p:spPr bwMode="auto">
          <a:xfrm>
            <a:off x="6096000" y="10515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5" name="Picture 11">
            <a:extLst>
              <a:ext uri="{FF2B5EF4-FFF2-40B4-BE49-F238E27FC236}">
                <a16:creationId xmlns:a16="http://schemas.microsoft.com/office/drawing/2014/main" id="{A1D2DCDB-D8CC-4679-9924-F9FA6B1AC4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08760"/>
            <a:ext cx="5943600" cy="432435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CECEFCBC-E724-45F1-A297-B9696523F02D}"/>
              </a:ext>
            </a:extLst>
          </p:cNvPr>
          <p:cNvSpPr>
            <a:spLocks noChangeArrowheads="1"/>
          </p:cNvSpPr>
          <p:nvPr/>
        </p:nvSpPr>
        <p:spPr bwMode="auto">
          <a:xfrm>
            <a:off x="6133118" y="5939891"/>
            <a:ext cx="6058882"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Methods for assessing seasonal and annual trends in wasting in Indian surveys (NFHS-3, 4, RSOC &amp; CNNS) Johnston et al 2020 </a:t>
            </a:r>
            <a:r>
              <a:rPr kumimoji="0" lang="en-US" altLang="en-US" sz="1100" b="0"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Times New Roman" panose="02020603050405020304" pitchFamily="18" charset="0"/>
                <a:hlinkClick r:id="rId4"/>
              </a:rPr>
              <a:t>https://journals.plos.org/plosone/article?id=10.1371/journal.pone.0260301</a:t>
            </a:r>
            <a:r>
              <a:rPr kumimoji="0" lang="en-US" altLang="en-US" sz="1100" b="0" i="0" u="none" strike="noStrike" cap="none" normalizeH="0" baseline="0" dirty="0">
                <a:ln>
                  <a:noFill/>
                </a:ln>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41051BBC-1E70-4555-A47A-9F625D025165}"/>
              </a:ext>
            </a:extLst>
          </p:cNvPr>
          <p:cNvSpPr txBox="1"/>
          <p:nvPr/>
        </p:nvSpPr>
        <p:spPr>
          <a:xfrm>
            <a:off x="361950" y="3944975"/>
            <a:ext cx="5734050" cy="600164"/>
          </a:xfrm>
          <a:prstGeom prst="rect">
            <a:avLst/>
          </a:prstGeom>
          <a:noFill/>
        </p:spPr>
        <p:txBody>
          <a:bodyPr wrap="square">
            <a:spAutoFit/>
          </a:bodyPr>
          <a:lstStyle/>
          <a:p>
            <a:pPr marL="0" marR="0">
              <a:spcBef>
                <a:spcPts val="0"/>
              </a:spcBef>
              <a:spcAft>
                <a:spcPts val="0"/>
              </a:spcAft>
            </a:pPr>
            <a:r>
              <a:rPr lang="fr-FR" sz="1100" dirty="0" err="1">
                <a:solidFill>
                  <a:srgbClr val="212121"/>
                </a:solidFill>
                <a:latin typeface="Calibri" panose="020F0502020204030204" pitchFamily="34" charset="0"/>
                <a:cs typeface="Times New Roman" panose="02020603050405020304" pitchFamily="18" charset="0"/>
              </a:rPr>
              <a:t>Marshak</a:t>
            </a:r>
            <a:r>
              <a:rPr lang="fr-FR" sz="1100" dirty="0">
                <a:solidFill>
                  <a:srgbClr val="212121"/>
                </a:solidFill>
                <a:latin typeface="Calibri" panose="020F0502020204030204" pitchFamily="34" charset="0"/>
                <a:cs typeface="Times New Roman" panose="02020603050405020304" pitchFamily="18" charset="0"/>
              </a:rPr>
              <a:t> A et al 2021 https://fic.tufts.edu/wp-content/uploads/Twin-peaks-study-report.pdf</a:t>
            </a:r>
            <a:endParaRPr lang="en-US" sz="1100" dirty="0">
              <a:solidFill>
                <a:srgbClr val="212121"/>
              </a:solidFill>
              <a:latin typeface="Calibri" panose="020F0502020204030204" pitchFamily="34" charset="0"/>
              <a:cs typeface="Times New Roman" panose="02020603050405020304" pitchFamily="18" charset="0"/>
            </a:endParaRPr>
          </a:p>
          <a:p>
            <a:pPr marL="0" marR="0">
              <a:spcBef>
                <a:spcPts val="0"/>
              </a:spcBef>
              <a:spcAft>
                <a:spcPts val="0"/>
              </a:spcAft>
            </a:pPr>
            <a:r>
              <a:rPr lang="en-US" sz="1100" dirty="0">
                <a:solidFill>
                  <a:srgbClr val="212121"/>
                </a:solidFill>
                <a:latin typeface="Calibri" panose="020F0502020204030204" pitchFamily="34" charset="0"/>
                <a:cs typeface="Times New Roman" panose="02020603050405020304" pitchFamily="18" charset="0"/>
              </a:rPr>
              <a:t>Venkat, A et al (2021) Seasonality of acute malnutrition in African drylands: a review of 15 years of nutrition surveys</a:t>
            </a:r>
          </a:p>
        </p:txBody>
      </p:sp>
      <p:pic>
        <p:nvPicPr>
          <p:cNvPr id="14" name="Picture 13">
            <a:extLst>
              <a:ext uri="{FF2B5EF4-FFF2-40B4-BE49-F238E27FC236}">
                <a16:creationId xmlns:a16="http://schemas.microsoft.com/office/drawing/2014/main" id="{120CC992-2BD5-40C0-BE6E-BB6E57FD27D5}"/>
              </a:ext>
            </a:extLst>
          </p:cNvPr>
          <p:cNvPicPr>
            <a:picLocks noChangeAspect="1"/>
          </p:cNvPicPr>
          <p:nvPr/>
        </p:nvPicPr>
        <p:blipFill>
          <a:blip r:embed="rId5"/>
          <a:stretch>
            <a:fillRect/>
          </a:stretch>
        </p:blipFill>
        <p:spPr>
          <a:xfrm>
            <a:off x="523705" y="4780671"/>
            <a:ext cx="2333003" cy="1947736"/>
          </a:xfrm>
          <a:prstGeom prst="rect">
            <a:avLst/>
          </a:prstGeom>
        </p:spPr>
      </p:pic>
      <p:sp>
        <p:nvSpPr>
          <p:cNvPr id="17" name="TextBox 16">
            <a:extLst>
              <a:ext uri="{FF2B5EF4-FFF2-40B4-BE49-F238E27FC236}">
                <a16:creationId xmlns:a16="http://schemas.microsoft.com/office/drawing/2014/main" id="{C55B9AB4-5012-4F50-B8A9-AAB0F89BDB64}"/>
              </a:ext>
            </a:extLst>
          </p:cNvPr>
          <p:cNvSpPr txBox="1"/>
          <p:nvPr/>
        </p:nvSpPr>
        <p:spPr>
          <a:xfrm>
            <a:off x="2895600" y="4789521"/>
            <a:ext cx="2987040" cy="923330"/>
          </a:xfrm>
          <a:prstGeom prst="rect">
            <a:avLst/>
          </a:prstGeom>
          <a:noFill/>
        </p:spPr>
        <p:txBody>
          <a:bodyPr wrap="square">
            <a:spAutoFit/>
          </a:bodyPr>
          <a:lstStyle/>
          <a:p>
            <a:r>
              <a:rPr lang="fr-FR" dirty="0"/>
              <a:t>Variation saisonnière de la croissance chez les enfants danois âgés de 8 à 11 ans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2EF4FB2D-E6BF-4B31-B75F-50C20C873B74}"/>
              </a:ext>
            </a:extLst>
          </p:cNvPr>
          <p:cNvSpPr txBox="1"/>
          <p:nvPr/>
        </p:nvSpPr>
        <p:spPr>
          <a:xfrm>
            <a:off x="-76200" y="6596390"/>
            <a:ext cx="9144000" cy="261610"/>
          </a:xfrm>
          <a:prstGeom prst="rect">
            <a:avLst/>
          </a:prstGeom>
          <a:noFill/>
        </p:spPr>
        <p:txBody>
          <a:bodyPr wrap="square">
            <a:spAutoFit/>
          </a:bodyPr>
          <a:lstStyle/>
          <a:p>
            <a:pPr marL="0" marR="0">
              <a:spcBef>
                <a:spcPts val="0"/>
              </a:spcBef>
              <a:spcAft>
                <a:spcPts val="0"/>
              </a:spcAft>
            </a:pPr>
            <a:r>
              <a:rPr lang="en-US" sz="1100" dirty="0">
                <a:solidFill>
                  <a:srgbClr val="212121"/>
                </a:solidFill>
                <a:latin typeface="Calibri" panose="020F0502020204030204" pitchFamily="34" charset="0"/>
                <a:cs typeface="Times New Roman" panose="02020603050405020304" pitchFamily="18" charset="0"/>
              </a:rPr>
              <a:t>Point velocity versus all year linear average for body weight velocity (kg/y)</a:t>
            </a:r>
          </a:p>
        </p:txBody>
      </p:sp>
      <p:sp>
        <p:nvSpPr>
          <p:cNvPr id="21" name="TextBox 20">
            <a:extLst>
              <a:ext uri="{FF2B5EF4-FFF2-40B4-BE49-F238E27FC236}">
                <a16:creationId xmlns:a16="http://schemas.microsoft.com/office/drawing/2014/main" id="{C0BAE725-B7F3-4EFB-83D4-A2C9E0502205}"/>
              </a:ext>
            </a:extLst>
          </p:cNvPr>
          <p:cNvSpPr txBox="1"/>
          <p:nvPr/>
        </p:nvSpPr>
        <p:spPr>
          <a:xfrm>
            <a:off x="3207591" y="6119433"/>
            <a:ext cx="9184640" cy="430887"/>
          </a:xfrm>
          <a:prstGeom prst="rect">
            <a:avLst/>
          </a:prstGeom>
          <a:noFill/>
        </p:spPr>
        <p:txBody>
          <a:bodyPr wrap="square">
            <a:spAutoFit/>
          </a:bodyPr>
          <a:lstStyle/>
          <a:p>
            <a:r>
              <a:rPr lang="da-DK" sz="1100" dirty="0">
                <a:solidFill>
                  <a:srgbClr val="212121"/>
                </a:solidFill>
                <a:latin typeface="Calibri" panose="020F0502020204030204" pitchFamily="34" charset="0"/>
                <a:cs typeface="Times New Roman" panose="02020603050405020304" pitchFamily="18" charset="0"/>
              </a:rPr>
              <a:t>Stine-Mathilde Dalskov et al 2016</a:t>
            </a:r>
          </a:p>
          <a:p>
            <a:r>
              <a:rPr lang="da-DK" sz="1100" dirty="0">
                <a:solidFill>
                  <a:srgbClr val="212121"/>
                </a:solidFill>
                <a:latin typeface="Calibri" panose="020F0502020204030204" pitchFamily="34" charset="0"/>
                <a:cs typeface="Times New Roman" panose="02020603050405020304" pitchFamily="18" charset="0"/>
              </a:rPr>
              <a:t> doi:10.1038/pr.2015.206</a:t>
            </a:r>
            <a:endParaRPr lang="en-US" sz="1100" dirty="0">
              <a:solidFill>
                <a:srgbClr val="212121"/>
              </a:solidFill>
              <a:latin typeface="Calibri" panose="020F0502020204030204" pitchFamily="34" charset="0"/>
              <a:cs typeface="Times New Roman" panose="02020603050405020304" pitchFamily="18" charset="0"/>
            </a:endParaRPr>
          </a:p>
        </p:txBody>
      </p:sp>
      <p:sp>
        <p:nvSpPr>
          <p:cNvPr id="23" name="TextBox 22">
            <a:extLst>
              <a:ext uri="{FF2B5EF4-FFF2-40B4-BE49-F238E27FC236}">
                <a16:creationId xmlns:a16="http://schemas.microsoft.com/office/drawing/2014/main" id="{695DA418-702A-488C-889C-5EF454F574EF}"/>
              </a:ext>
            </a:extLst>
          </p:cNvPr>
          <p:cNvSpPr txBox="1"/>
          <p:nvPr/>
        </p:nvSpPr>
        <p:spPr>
          <a:xfrm>
            <a:off x="6133118" y="1099619"/>
            <a:ext cx="9181706" cy="369332"/>
          </a:xfrm>
          <a:prstGeom prst="rect">
            <a:avLst/>
          </a:prstGeom>
          <a:noFill/>
        </p:spPr>
        <p:txBody>
          <a:bodyPr wrap="square">
            <a:spAutoFit/>
          </a:bodyPr>
          <a:lstStyle/>
          <a:p>
            <a:pPr marL="0" marR="0">
              <a:spcBef>
                <a:spcPts val="0"/>
              </a:spcBef>
              <a:spcAft>
                <a:spcPts val="0"/>
              </a:spcAft>
            </a:pPr>
            <a:r>
              <a:rPr lang="fr-FR" sz="1800" dirty="0"/>
              <a:t>La saisonnalité de l’état nutritionnel en l’Inde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4" name="TextBox 23">
            <a:extLst>
              <a:ext uri="{FF2B5EF4-FFF2-40B4-BE49-F238E27FC236}">
                <a16:creationId xmlns:a16="http://schemas.microsoft.com/office/drawing/2014/main" id="{053F2286-7B78-4C8F-9F9A-08109F1BFFEF}"/>
              </a:ext>
            </a:extLst>
          </p:cNvPr>
          <p:cNvSpPr txBox="1"/>
          <p:nvPr/>
        </p:nvSpPr>
        <p:spPr>
          <a:xfrm>
            <a:off x="184138" y="1168182"/>
            <a:ext cx="9181706" cy="646331"/>
          </a:xfrm>
          <a:prstGeom prst="rect">
            <a:avLst/>
          </a:prstGeom>
          <a:noFill/>
        </p:spPr>
        <p:txBody>
          <a:bodyPr wrap="square">
            <a:spAutoFit/>
          </a:bodyPr>
          <a:lstStyle/>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Prevalence de </a:t>
            </a:r>
            <a:r>
              <a:rPr lang="en-US" sz="1800" dirty="0" err="1">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l’emaciation</a:t>
            </a: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par </a:t>
            </a:r>
            <a:r>
              <a:rPr lang="en-US" sz="1800" dirty="0" err="1">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mois</a:t>
            </a: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 </a:t>
            </a:r>
          </a:p>
          <a:p>
            <a:pPr marL="0" marR="0">
              <a:spcBef>
                <a:spcPts val="0"/>
              </a:spcBef>
              <a:spcAft>
                <a:spcPts val="0"/>
              </a:spcAft>
            </a:pPr>
            <a:r>
              <a:rPr lang="en-US" sz="18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(Tchad, Sudan et South Sudan)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9EBC368A-DE7B-E949-C2E5-26FF52CF0EE9}"/>
              </a:ext>
            </a:extLst>
          </p:cNvPr>
          <p:cNvSpPr txBox="1"/>
          <p:nvPr/>
        </p:nvSpPr>
        <p:spPr>
          <a:xfrm>
            <a:off x="1939487" y="751033"/>
            <a:ext cx="1183337" cy="400110"/>
          </a:xfrm>
          <a:prstGeom prst="rect">
            <a:avLst/>
          </a:prstGeom>
          <a:solidFill>
            <a:schemeClr val="accent4">
              <a:lumMod val="60000"/>
              <a:lumOff val="40000"/>
            </a:schemeClr>
          </a:solidFill>
        </p:spPr>
        <p:txBody>
          <a:bodyPr wrap="square">
            <a:spAutoFit/>
          </a:bodyPr>
          <a:lstStyle/>
          <a:p>
            <a:pPr marL="0" marR="0">
              <a:spcBef>
                <a:spcPts val="0"/>
              </a:spcBef>
              <a:spcAft>
                <a:spcPts val="0"/>
              </a:spcAft>
            </a:pPr>
            <a:r>
              <a:rPr lang="en-US" sz="2000" dirty="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rPr>
              <a:t>Deux Pics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FE8F992-FD9C-F8D2-76A6-A9EA5CFD3BD2}"/>
              </a:ext>
            </a:extLst>
          </p:cNvPr>
          <p:cNvSpPr txBox="1"/>
          <p:nvPr/>
        </p:nvSpPr>
        <p:spPr>
          <a:xfrm>
            <a:off x="8596224" y="735411"/>
            <a:ext cx="944016" cy="400110"/>
          </a:xfrm>
          <a:prstGeom prst="rect">
            <a:avLst/>
          </a:prstGeom>
          <a:solidFill>
            <a:schemeClr val="accent4">
              <a:lumMod val="60000"/>
              <a:lumOff val="40000"/>
            </a:schemeClr>
          </a:solidFill>
        </p:spPr>
        <p:txBody>
          <a:bodyPr wrap="square">
            <a:spAutoFit/>
          </a:bodyPr>
          <a:lstStyle>
            <a:defPPr>
              <a:defRPr lang="en-US"/>
            </a:defPPr>
            <a:lvl1pPr marR="0">
              <a:spcBef>
                <a:spcPts val="0"/>
              </a:spcBef>
              <a:spcAft>
                <a:spcPts val="0"/>
              </a:spcAft>
              <a:defRPr sz="2000">
                <a:solidFill>
                  <a:srgbClr val="212121"/>
                </a:solidFill>
                <a:effectLst/>
                <a:latin typeface="Calibri" panose="020F0502020204030204" pitchFamily="34" charset="0"/>
                <a:ea typeface="Times New Roman" panose="02020603050405020304" pitchFamily="18" charset="0"/>
                <a:cs typeface="Times New Roman" panose="02020603050405020304" pitchFamily="18" charset="0"/>
              </a:defRPr>
            </a:lvl1pPr>
          </a:lstStyle>
          <a:p>
            <a:r>
              <a:rPr lang="en-US" dirty="0"/>
              <a:t>Un Pic</a:t>
            </a:r>
          </a:p>
        </p:txBody>
      </p:sp>
    </p:spTree>
    <p:extLst>
      <p:ext uri="{BB962C8B-B14F-4D97-AF65-F5344CB8AC3E}">
        <p14:creationId xmlns:p14="http://schemas.microsoft.com/office/powerpoint/2010/main" val="1174889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FDF-F48B-9705-2CA4-AAECBD1A4B74}"/>
              </a:ext>
            </a:extLst>
          </p:cNvPr>
          <p:cNvSpPr>
            <a:spLocks noGrp="1"/>
          </p:cNvSpPr>
          <p:nvPr>
            <p:ph type="title"/>
          </p:nvPr>
        </p:nvSpPr>
        <p:spPr>
          <a:xfrm>
            <a:off x="838200" y="250825"/>
            <a:ext cx="5656868" cy="1325563"/>
          </a:xfrm>
        </p:spPr>
        <p:txBody>
          <a:bodyPr>
            <a:normAutofit fontScale="90000"/>
          </a:bodyPr>
          <a:lstStyle/>
          <a:p>
            <a:r>
              <a:rPr lang="en-US" dirty="0"/>
              <a:t>Seasonality of Wasting  MRC Research Station</a:t>
            </a:r>
            <a:br>
              <a:rPr lang="en-US" dirty="0"/>
            </a:br>
            <a:r>
              <a:rPr lang="en-US" dirty="0"/>
              <a:t>The Gambia</a:t>
            </a:r>
          </a:p>
        </p:txBody>
      </p:sp>
      <p:sp>
        <p:nvSpPr>
          <p:cNvPr id="3" name="Content Placeholder 2">
            <a:extLst>
              <a:ext uri="{FF2B5EF4-FFF2-40B4-BE49-F238E27FC236}">
                <a16:creationId xmlns:a16="http://schemas.microsoft.com/office/drawing/2014/main" id="{70B85039-6702-77D5-108A-3A1F291B47A2}"/>
              </a:ext>
            </a:extLst>
          </p:cNvPr>
          <p:cNvSpPr>
            <a:spLocks noGrp="1"/>
          </p:cNvSpPr>
          <p:nvPr>
            <p:ph idx="1"/>
          </p:nvPr>
        </p:nvSpPr>
        <p:spPr>
          <a:xfrm>
            <a:off x="660400" y="1849822"/>
            <a:ext cx="6440132" cy="4351338"/>
          </a:xfrm>
        </p:spPr>
        <p:txBody>
          <a:bodyPr>
            <a:normAutofit lnSpcReduction="10000"/>
          </a:bodyPr>
          <a:lstStyle/>
          <a:p>
            <a:r>
              <a:rPr lang="en-US" dirty="0"/>
              <a:t>Routine growth data from birth to age 2 years available for 3,659 children between 1976 and 2012 from three rural Gambian villages</a:t>
            </a:r>
          </a:p>
          <a:p>
            <a:r>
              <a:rPr lang="en-US" dirty="0"/>
              <a:t>Z scores for weight-for-age, length-for-age, weight-for-length, mid-upper-arm circumference, and head circumference were calculated using the WHO 2006 growth standards. </a:t>
            </a:r>
          </a:p>
          <a:p>
            <a:r>
              <a:rPr lang="en-US" dirty="0"/>
              <a:t>Seasonal patterns of mean Z scores were obtained by Fourier regression. </a:t>
            </a:r>
          </a:p>
        </p:txBody>
      </p:sp>
      <p:pic>
        <p:nvPicPr>
          <p:cNvPr id="5" name="Picture 4">
            <a:extLst>
              <a:ext uri="{FF2B5EF4-FFF2-40B4-BE49-F238E27FC236}">
                <a16:creationId xmlns:a16="http://schemas.microsoft.com/office/drawing/2014/main" id="{DBCFB9BC-38B2-3F6D-E687-C00A83E8CBFC}"/>
              </a:ext>
            </a:extLst>
          </p:cNvPr>
          <p:cNvPicPr>
            <a:picLocks noChangeAspect="1"/>
          </p:cNvPicPr>
          <p:nvPr/>
        </p:nvPicPr>
        <p:blipFill rotWithShape="1">
          <a:blip r:embed="rId3"/>
          <a:srcRect l="1972" t="1133" r="3826" b="28798"/>
          <a:stretch/>
        </p:blipFill>
        <p:spPr>
          <a:xfrm>
            <a:off x="7349033" y="31765"/>
            <a:ext cx="4472818" cy="6068179"/>
          </a:xfrm>
          <a:prstGeom prst="rect">
            <a:avLst/>
          </a:prstGeom>
        </p:spPr>
      </p:pic>
      <p:pic>
        <p:nvPicPr>
          <p:cNvPr id="10" name="Picture 9">
            <a:extLst>
              <a:ext uri="{FF2B5EF4-FFF2-40B4-BE49-F238E27FC236}">
                <a16:creationId xmlns:a16="http://schemas.microsoft.com/office/drawing/2014/main" id="{A5151C24-A580-6968-CB68-589702DDF679}"/>
              </a:ext>
            </a:extLst>
          </p:cNvPr>
          <p:cNvPicPr>
            <a:picLocks noChangeAspect="1"/>
          </p:cNvPicPr>
          <p:nvPr/>
        </p:nvPicPr>
        <p:blipFill>
          <a:blip r:embed="rId4"/>
          <a:stretch>
            <a:fillRect/>
          </a:stretch>
        </p:blipFill>
        <p:spPr>
          <a:xfrm>
            <a:off x="7442917" y="5871344"/>
            <a:ext cx="4380301" cy="568436"/>
          </a:xfrm>
          <a:prstGeom prst="rect">
            <a:avLst/>
          </a:prstGeom>
        </p:spPr>
      </p:pic>
      <p:pic>
        <p:nvPicPr>
          <p:cNvPr id="6" name="Picture 5">
            <a:extLst>
              <a:ext uri="{FF2B5EF4-FFF2-40B4-BE49-F238E27FC236}">
                <a16:creationId xmlns:a16="http://schemas.microsoft.com/office/drawing/2014/main" id="{263078BB-59FC-D531-6D3E-2DAEE9A908E5}"/>
              </a:ext>
            </a:extLst>
          </p:cNvPr>
          <p:cNvPicPr>
            <a:picLocks noChangeAspect="1"/>
          </p:cNvPicPr>
          <p:nvPr/>
        </p:nvPicPr>
        <p:blipFill rotWithShape="1">
          <a:blip r:embed="rId3"/>
          <a:srcRect t="93058" b="1169"/>
          <a:stretch/>
        </p:blipFill>
        <p:spPr>
          <a:xfrm>
            <a:off x="7278332" y="6302375"/>
            <a:ext cx="5041438" cy="530863"/>
          </a:xfrm>
          <a:prstGeom prst="rect">
            <a:avLst/>
          </a:prstGeom>
        </p:spPr>
      </p:pic>
    </p:spTree>
    <p:extLst>
      <p:ext uri="{BB962C8B-B14F-4D97-AF65-F5344CB8AC3E}">
        <p14:creationId xmlns:p14="http://schemas.microsoft.com/office/powerpoint/2010/main" val="75498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B9FDF-F48B-9705-2CA4-AAECBD1A4B74}"/>
              </a:ext>
            </a:extLst>
          </p:cNvPr>
          <p:cNvSpPr>
            <a:spLocks noGrp="1"/>
          </p:cNvSpPr>
          <p:nvPr>
            <p:ph type="title"/>
          </p:nvPr>
        </p:nvSpPr>
        <p:spPr>
          <a:xfrm>
            <a:off x="838200" y="250825"/>
            <a:ext cx="5656868" cy="1325563"/>
          </a:xfrm>
        </p:spPr>
        <p:txBody>
          <a:bodyPr>
            <a:normAutofit fontScale="90000"/>
          </a:bodyPr>
          <a:lstStyle/>
          <a:p>
            <a:r>
              <a:rPr lang="en-US" dirty="0"/>
              <a:t>Seasonality of Wasting  MRC Research Station</a:t>
            </a:r>
            <a:br>
              <a:rPr lang="en-US" dirty="0"/>
            </a:br>
            <a:r>
              <a:rPr lang="en-US" dirty="0"/>
              <a:t>The Gambia</a:t>
            </a:r>
          </a:p>
        </p:txBody>
      </p:sp>
      <p:sp>
        <p:nvSpPr>
          <p:cNvPr id="3" name="Content Placeholder 2">
            <a:extLst>
              <a:ext uri="{FF2B5EF4-FFF2-40B4-BE49-F238E27FC236}">
                <a16:creationId xmlns:a16="http://schemas.microsoft.com/office/drawing/2014/main" id="{70B85039-6702-77D5-108A-3A1F291B47A2}"/>
              </a:ext>
            </a:extLst>
          </p:cNvPr>
          <p:cNvSpPr>
            <a:spLocks noGrp="1"/>
          </p:cNvSpPr>
          <p:nvPr>
            <p:ph idx="1"/>
          </p:nvPr>
        </p:nvSpPr>
        <p:spPr>
          <a:xfrm>
            <a:off x="838200" y="1825625"/>
            <a:ext cx="5057775" cy="4351338"/>
          </a:xfrm>
        </p:spPr>
        <p:txBody>
          <a:bodyPr>
            <a:normAutofit fontScale="85000" lnSpcReduction="20000"/>
          </a:bodyPr>
          <a:lstStyle/>
          <a:p>
            <a:r>
              <a:rPr lang="en-US" dirty="0"/>
              <a:t>Growth failure is markedly seasonal in this environment with greater deficits occurring in the rainy season (July to November) when infections are more common and maternal care declines due to the pressures of farming. </a:t>
            </a:r>
          </a:p>
          <a:p>
            <a:r>
              <a:rPr lang="en-US" dirty="0"/>
              <a:t>Figure 4 shows that there has been a substantial attenuation of the seasonality of growth during the four decades studied. When assessed as the amplitude of Z score fluctuation, this measure was significant for all indices in the order of a tenth of a Z score.</a:t>
            </a:r>
          </a:p>
        </p:txBody>
      </p:sp>
      <p:pic>
        <p:nvPicPr>
          <p:cNvPr id="7" name="Picture 6">
            <a:extLst>
              <a:ext uri="{FF2B5EF4-FFF2-40B4-BE49-F238E27FC236}">
                <a16:creationId xmlns:a16="http://schemas.microsoft.com/office/drawing/2014/main" id="{EB2F59DC-2A99-2EF2-719C-6CFFF632850B}"/>
              </a:ext>
            </a:extLst>
          </p:cNvPr>
          <p:cNvPicPr>
            <a:picLocks noChangeAspect="1"/>
          </p:cNvPicPr>
          <p:nvPr/>
        </p:nvPicPr>
        <p:blipFill>
          <a:blip r:embed="rId3"/>
          <a:stretch>
            <a:fillRect/>
          </a:stretch>
        </p:blipFill>
        <p:spPr>
          <a:xfrm>
            <a:off x="5737934" y="1825625"/>
            <a:ext cx="6249425" cy="4781550"/>
          </a:xfrm>
          <a:prstGeom prst="rect">
            <a:avLst/>
          </a:prstGeom>
        </p:spPr>
      </p:pic>
    </p:spTree>
    <p:extLst>
      <p:ext uri="{BB962C8B-B14F-4D97-AF65-F5344CB8AC3E}">
        <p14:creationId xmlns:p14="http://schemas.microsoft.com/office/powerpoint/2010/main" val="2943660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3115-5A21-B77A-B652-6F2A1FE2A209}"/>
              </a:ext>
            </a:extLst>
          </p:cNvPr>
          <p:cNvSpPr>
            <a:spLocks noGrp="1"/>
          </p:cNvSpPr>
          <p:nvPr>
            <p:ph type="title"/>
          </p:nvPr>
        </p:nvSpPr>
        <p:spPr>
          <a:xfrm>
            <a:off x="166688" y="0"/>
            <a:ext cx="11568112" cy="1325563"/>
          </a:xfrm>
        </p:spPr>
        <p:txBody>
          <a:bodyPr>
            <a:normAutofit/>
          </a:bodyPr>
          <a:lstStyle/>
          <a:p>
            <a:r>
              <a:rPr lang="fr-FR" sz="3600" dirty="0"/>
              <a:t>Saisonnalité de l’émaciation aux données longitudinales</a:t>
            </a:r>
            <a:endParaRPr lang="en-US" sz="3600" dirty="0"/>
          </a:p>
        </p:txBody>
      </p:sp>
      <p:sp>
        <p:nvSpPr>
          <p:cNvPr id="3" name="Content Placeholder 2">
            <a:extLst>
              <a:ext uri="{FF2B5EF4-FFF2-40B4-BE49-F238E27FC236}">
                <a16:creationId xmlns:a16="http://schemas.microsoft.com/office/drawing/2014/main" id="{182FDF75-9C4B-62DA-634C-A6C2D6BA0D87}"/>
              </a:ext>
            </a:extLst>
          </p:cNvPr>
          <p:cNvSpPr>
            <a:spLocks noGrp="1"/>
          </p:cNvSpPr>
          <p:nvPr>
            <p:ph idx="1"/>
          </p:nvPr>
        </p:nvSpPr>
        <p:spPr>
          <a:xfrm>
            <a:off x="166688" y="1105693"/>
            <a:ext cx="2896419" cy="5457032"/>
          </a:xfrm>
        </p:spPr>
        <p:txBody>
          <a:bodyPr>
            <a:normAutofit fontScale="70000" lnSpcReduction="20000"/>
          </a:bodyPr>
          <a:lstStyle/>
          <a:p>
            <a:pPr marL="0" indent="0" algn="l">
              <a:buNone/>
            </a:pPr>
            <a:r>
              <a:rPr lang="fr-FR" dirty="0"/>
              <a:t>Les données de 21 cohortes longitudinales montrent que l'émaciation est un processus dynamique d'apparition et de guérison.</a:t>
            </a:r>
          </a:p>
          <a:p>
            <a:pPr marL="0" indent="0" algn="l">
              <a:buNone/>
            </a:pPr>
            <a:r>
              <a:rPr lang="fr-FR" dirty="0"/>
              <a:t>Les graphiques présentent la moyenne de PTZ score selon le jour de l'année, superposée aux histogrammes des précipitations moyennes mensuelles sur les périodes d'étude, avec le nom de la cohorte.</a:t>
            </a:r>
          </a:p>
          <a:p>
            <a:pPr marL="0" indent="0" algn="l">
              <a:buNone/>
            </a:pPr>
            <a:r>
              <a:rPr lang="fr-FR" dirty="0"/>
              <a:t>Des études menées au Brésil et, plus récemment, au Pérou, montrent peu ou pas de variation saisonnière de la moyenne de PTZ score</a:t>
            </a:r>
            <a:endParaRPr lang="en-US" dirty="0"/>
          </a:p>
        </p:txBody>
      </p:sp>
      <p:pic>
        <p:nvPicPr>
          <p:cNvPr id="5" name="Picture 4">
            <a:extLst>
              <a:ext uri="{FF2B5EF4-FFF2-40B4-BE49-F238E27FC236}">
                <a16:creationId xmlns:a16="http://schemas.microsoft.com/office/drawing/2014/main" id="{C2765440-0905-3262-79E1-632DBC8282DF}"/>
              </a:ext>
            </a:extLst>
          </p:cNvPr>
          <p:cNvPicPr>
            <a:picLocks noChangeAspect="1"/>
          </p:cNvPicPr>
          <p:nvPr/>
        </p:nvPicPr>
        <p:blipFill rotWithShape="1">
          <a:blip r:embed="rId3"/>
          <a:srcRect b="30833"/>
          <a:stretch/>
        </p:blipFill>
        <p:spPr>
          <a:xfrm>
            <a:off x="3229794" y="1105693"/>
            <a:ext cx="9152706" cy="5752307"/>
          </a:xfrm>
          <a:prstGeom prst="rect">
            <a:avLst/>
          </a:prstGeom>
        </p:spPr>
      </p:pic>
      <p:sp>
        <p:nvSpPr>
          <p:cNvPr id="7" name="TextBox 6">
            <a:extLst>
              <a:ext uri="{FF2B5EF4-FFF2-40B4-BE49-F238E27FC236}">
                <a16:creationId xmlns:a16="http://schemas.microsoft.com/office/drawing/2014/main" id="{73274BDC-0F88-542C-5F14-4C7447EA400F}"/>
              </a:ext>
            </a:extLst>
          </p:cNvPr>
          <p:cNvSpPr txBox="1"/>
          <p:nvPr/>
        </p:nvSpPr>
        <p:spPr>
          <a:xfrm>
            <a:off x="5676900" y="6362670"/>
            <a:ext cx="6348412" cy="400110"/>
          </a:xfrm>
          <a:prstGeom prst="rect">
            <a:avLst/>
          </a:prstGeom>
          <a:noFill/>
        </p:spPr>
        <p:txBody>
          <a:bodyPr wrap="square">
            <a:spAutoFit/>
          </a:bodyPr>
          <a:lstStyle/>
          <a:p>
            <a:pPr algn="l"/>
            <a:r>
              <a:rPr lang="en-US" sz="1000" b="0" i="0" dirty="0">
                <a:solidFill>
                  <a:srgbClr val="222222"/>
                </a:solidFill>
                <a:effectLst/>
                <a:latin typeface="-apple-system"/>
              </a:rPr>
              <a:t>Mertens, A., Benjamin-Chung, J., </a:t>
            </a:r>
            <a:r>
              <a:rPr lang="en-US" sz="1000" b="0" i="0" dirty="0" err="1">
                <a:solidFill>
                  <a:srgbClr val="222222"/>
                </a:solidFill>
                <a:effectLst/>
                <a:latin typeface="-apple-system"/>
              </a:rPr>
              <a:t>Colford</a:t>
            </a:r>
            <a:r>
              <a:rPr lang="en-US" sz="1000" b="0" i="0" dirty="0">
                <a:solidFill>
                  <a:srgbClr val="222222"/>
                </a:solidFill>
                <a:effectLst/>
                <a:latin typeface="-apple-system"/>
              </a:rPr>
              <a:t>, J.M. </a:t>
            </a:r>
            <a:r>
              <a:rPr lang="en-US" sz="1000" b="0" i="1" dirty="0">
                <a:solidFill>
                  <a:srgbClr val="222222"/>
                </a:solidFill>
                <a:effectLst/>
                <a:latin typeface="-apple-system"/>
              </a:rPr>
              <a:t>et al.</a:t>
            </a:r>
            <a:r>
              <a:rPr lang="en-US" sz="1000" b="0" i="0" dirty="0">
                <a:solidFill>
                  <a:srgbClr val="222222"/>
                </a:solidFill>
                <a:effectLst/>
                <a:latin typeface="-apple-system"/>
              </a:rPr>
              <a:t> Child wasting and concurrent stunting in low- and middle-income countries. </a:t>
            </a:r>
            <a:r>
              <a:rPr lang="en-US" sz="1000" b="0" i="1" dirty="0">
                <a:solidFill>
                  <a:srgbClr val="222222"/>
                </a:solidFill>
                <a:effectLst/>
                <a:latin typeface="-apple-system"/>
              </a:rPr>
              <a:t>Nature</a:t>
            </a:r>
            <a:r>
              <a:rPr lang="en-US" sz="1000" b="0" i="0" dirty="0">
                <a:solidFill>
                  <a:srgbClr val="222222"/>
                </a:solidFill>
                <a:effectLst/>
                <a:latin typeface="-apple-system"/>
              </a:rPr>
              <a:t> </a:t>
            </a:r>
            <a:r>
              <a:rPr lang="en-US" sz="1000" b="1" i="0" dirty="0">
                <a:solidFill>
                  <a:srgbClr val="222222"/>
                </a:solidFill>
                <a:effectLst/>
                <a:latin typeface="-apple-system"/>
              </a:rPr>
              <a:t>621</a:t>
            </a:r>
            <a:r>
              <a:rPr lang="en-US" sz="1000" b="0" i="0" dirty="0">
                <a:solidFill>
                  <a:srgbClr val="222222"/>
                </a:solidFill>
                <a:effectLst/>
                <a:latin typeface="-apple-system"/>
              </a:rPr>
              <a:t>, 558–567 (2023).  https://doi.org/10.1038/s41586-023-06480-z </a:t>
            </a:r>
            <a:r>
              <a:rPr lang="en-US" sz="1000" b="1" i="0" u="none" strike="noStrike" baseline="0" dirty="0">
                <a:latin typeface="Harding-Bold"/>
              </a:rPr>
              <a:t>- </a:t>
            </a:r>
          </a:p>
        </p:txBody>
      </p:sp>
    </p:spTree>
    <p:extLst>
      <p:ext uri="{BB962C8B-B14F-4D97-AF65-F5344CB8AC3E}">
        <p14:creationId xmlns:p14="http://schemas.microsoft.com/office/powerpoint/2010/main" val="849975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63115-5A21-B77A-B652-6F2A1FE2A209}"/>
              </a:ext>
            </a:extLst>
          </p:cNvPr>
          <p:cNvSpPr>
            <a:spLocks noGrp="1"/>
          </p:cNvSpPr>
          <p:nvPr>
            <p:ph type="title"/>
          </p:nvPr>
        </p:nvSpPr>
        <p:spPr>
          <a:xfrm>
            <a:off x="0" y="0"/>
            <a:ext cx="4495800" cy="1325563"/>
          </a:xfrm>
        </p:spPr>
        <p:txBody>
          <a:bodyPr>
            <a:normAutofit/>
          </a:bodyPr>
          <a:lstStyle/>
          <a:p>
            <a:r>
              <a:rPr lang="en-US" dirty="0"/>
              <a:t>Seasonality in Longitudinal Data</a:t>
            </a:r>
          </a:p>
        </p:txBody>
      </p:sp>
      <p:sp>
        <p:nvSpPr>
          <p:cNvPr id="3" name="Content Placeholder 2">
            <a:extLst>
              <a:ext uri="{FF2B5EF4-FFF2-40B4-BE49-F238E27FC236}">
                <a16:creationId xmlns:a16="http://schemas.microsoft.com/office/drawing/2014/main" id="{182FDF75-9C4B-62DA-634C-A6C2D6BA0D87}"/>
              </a:ext>
            </a:extLst>
          </p:cNvPr>
          <p:cNvSpPr>
            <a:spLocks noGrp="1"/>
          </p:cNvSpPr>
          <p:nvPr>
            <p:ph idx="1"/>
          </p:nvPr>
        </p:nvSpPr>
        <p:spPr>
          <a:xfrm>
            <a:off x="166688" y="1400968"/>
            <a:ext cx="2896419" cy="5457032"/>
          </a:xfrm>
        </p:spPr>
        <p:txBody>
          <a:bodyPr>
            <a:normAutofit/>
          </a:bodyPr>
          <a:lstStyle/>
          <a:p>
            <a:pPr algn="l"/>
            <a:r>
              <a:rPr lang="en-US" sz="1800" b="0" i="0" u="none" strike="noStrike" baseline="0" dirty="0">
                <a:latin typeface="HardingText-Regular"/>
              </a:rPr>
              <a:t>21 longitudinal cohort datasets from three continents (Africa, South Asia and Latin America)</a:t>
            </a:r>
          </a:p>
          <a:p>
            <a:r>
              <a:rPr lang="en-US" sz="1800" b="0" i="0" u="none" strike="noStrike" baseline="0" dirty="0">
                <a:latin typeface="HardingText-Regular"/>
              </a:rPr>
              <a:t>Data from children from 0-23 months of age</a:t>
            </a:r>
          </a:p>
          <a:p>
            <a:r>
              <a:rPr lang="en-US" sz="1800" dirty="0">
                <a:latin typeface="HardingText-Regular"/>
              </a:rPr>
              <a:t>Data from countries with a range of wasting prevalence from 0 to 15%</a:t>
            </a:r>
            <a:endParaRPr lang="en-US" sz="1800" b="0" i="0" u="none" strike="noStrike" baseline="0" dirty="0">
              <a:latin typeface="HardingText-Regular"/>
            </a:endParaRPr>
          </a:p>
          <a:p>
            <a:r>
              <a:rPr lang="en-US" sz="1800" dirty="0">
                <a:latin typeface="HardingText-Regular"/>
              </a:rPr>
              <a:t>Studies from 1989 -2012.  Must be attentive of dates of surveys as seasonal variation is decreasing in stable countries and growing economies</a:t>
            </a:r>
            <a:endParaRPr lang="en-US" dirty="0"/>
          </a:p>
        </p:txBody>
      </p:sp>
      <p:pic>
        <p:nvPicPr>
          <p:cNvPr id="6" name="Picture 5">
            <a:extLst>
              <a:ext uri="{FF2B5EF4-FFF2-40B4-BE49-F238E27FC236}">
                <a16:creationId xmlns:a16="http://schemas.microsoft.com/office/drawing/2014/main" id="{4B89B3A8-5855-0345-1116-C46B70B0AE26}"/>
              </a:ext>
            </a:extLst>
          </p:cNvPr>
          <p:cNvPicPr>
            <a:picLocks noChangeAspect="1"/>
          </p:cNvPicPr>
          <p:nvPr/>
        </p:nvPicPr>
        <p:blipFill rotWithShape="1">
          <a:blip r:embed="rId3"/>
          <a:srcRect t="1272"/>
          <a:stretch/>
        </p:blipFill>
        <p:spPr>
          <a:xfrm>
            <a:off x="4347090" y="108651"/>
            <a:ext cx="7678222" cy="6282624"/>
          </a:xfrm>
          <a:prstGeom prst="rect">
            <a:avLst/>
          </a:prstGeom>
        </p:spPr>
      </p:pic>
      <p:sp>
        <p:nvSpPr>
          <p:cNvPr id="7" name="TextBox 6">
            <a:extLst>
              <a:ext uri="{FF2B5EF4-FFF2-40B4-BE49-F238E27FC236}">
                <a16:creationId xmlns:a16="http://schemas.microsoft.com/office/drawing/2014/main" id="{96FB3EF7-E41C-CE69-65DF-B65DC35826AF}"/>
              </a:ext>
            </a:extLst>
          </p:cNvPr>
          <p:cNvSpPr txBox="1"/>
          <p:nvPr/>
        </p:nvSpPr>
        <p:spPr>
          <a:xfrm>
            <a:off x="5954689" y="6410325"/>
            <a:ext cx="6348412" cy="400110"/>
          </a:xfrm>
          <a:prstGeom prst="rect">
            <a:avLst/>
          </a:prstGeom>
          <a:noFill/>
        </p:spPr>
        <p:txBody>
          <a:bodyPr wrap="square">
            <a:spAutoFit/>
          </a:bodyPr>
          <a:lstStyle/>
          <a:p>
            <a:pPr algn="l"/>
            <a:r>
              <a:rPr lang="en-US" sz="1000" b="0" i="0" dirty="0">
                <a:solidFill>
                  <a:srgbClr val="222222"/>
                </a:solidFill>
                <a:effectLst/>
                <a:latin typeface="-apple-system"/>
              </a:rPr>
              <a:t>Mertens, A., Benjamin-Chung, J., </a:t>
            </a:r>
            <a:r>
              <a:rPr lang="en-US" sz="1000" b="0" i="0" dirty="0" err="1">
                <a:solidFill>
                  <a:srgbClr val="222222"/>
                </a:solidFill>
                <a:effectLst/>
                <a:latin typeface="-apple-system"/>
              </a:rPr>
              <a:t>Colford</a:t>
            </a:r>
            <a:r>
              <a:rPr lang="en-US" sz="1000" b="0" i="0" dirty="0">
                <a:solidFill>
                  <a:srgbClr val="222222"/>
                </a:solidFill>
                <a:effectLst/>
                <a:latin typeface="-apple-system"/>
              </a:rPr>
              <a:t>, J.M. </a:t>
            </a:r>
            <a:r>
              <a:rPr lang="en-US" sz="1000" b="0" i="1" dirty="0">
                <a:solidFill>
                  <a:srgbClr val="222222"/>
                </a:solidFill>
                <a:effectLst/>
                <a:latin typeface="-apple-system"/>
              </a:rPr>
              <a:t>et al.</a:t>
            </a:r>
            <a:r>
              <a:rPr lang="en-US" sz="1000" b="0" i="0" dirty="0">
                <a:solidFill>
                  <a:srgbClr val="222222"/>
                </a:solidFill>
                <a:effectLst/>
                <a:latin typeface="-apple-system"/>
              </a:rPr>
              <a:t> Child wasting and concurrent stunting in low- and middle-income countries. </a:t>
            </a:r>
            <a:r>
              <a:rPr lang="en-US" sz="1000" b="0" i="1" dirty="0">
                <a:solidFill>
                  <a:srgbClr val="222222"/>
                </a:solidFill>
                <a:effectLst/>
                <a:latin typeface="-apple-system"/>
              </a:rPr>
              <a:t>Nature</a:t>
            </a:r>
            <a:r>
              <a:rPr lang="en-US" sz="1000" b="0" i="0" dirty="0">
                <a:solidFill>
                  <a:srgbClr val="222222"/>
                </a:solidFill>
                <a:effectLst/>
                <a:latin typeface="-apple-system"/>
              </a:rPr>
              <a:t> </a:t>
            </a:r>
            <a:r>
              <a:rPr lang="en-US" sz="1000" b="1" i="0" dirty="0">
                <a:solidFill>
                  <a:srgbClr val="222222"/>
                </a:solidFill>
                <a:effectLst/>
                <a:latin typeface="-apple-system"/>
              </a:rPr>
              <a:t>621</a:t>
            </a:r>
            <a:r>
              <a:rPr lang="en-US" sz="1000" b="0" i="0" dirty="0">
                <a:solidFill>
                  <a:srgbClr val="222222"/>
                </a:solidFill>
                <a:effectLst/>
                <a:latin typeface="-apple-system"/>
              </a:rPr>
              <a:t>, 558–567 (2023).  https://doi.org/10.1038/s41586-023-06480-z </a:t>
            </a:r>
            <a:r>
              <a:rPr lang="en-US" sz="1000" b="1" i="0" u="none" strike="noStrike" baseline="0" dirty="0">
                <a:latin typeface="Harding-Bold"/>
              </a:rPr>
              <a:t>- </a:t>
            </a:r>
          </a:p>
        </p:txBody>
      </p:sp>
    </p:spTree>
    <p:extLst>
      <p:ext uri="{BB962C8B-B14F-4D97-AF65-F5344CB8AC3E}">
        <p14:creationId xmlns:p14="http://schemas.microsoft.com/office/powerpoint/2010/main" val="1138810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5AC0F47-3217-BE9E-E574-EF2939B296B3}"/>
              </a:ext>
            </a:extLst>
          </p:cNvPr>
          <p:cNvPicPr>
            <a:picLocks noChangeAspect="1"/>
          </p:cNvPicPr>
          <p:nvPr/>
        </p:nvPicPr>
        <p:blipFill>
          <a:blip r:embed="rId2"/>
          <a:srcRect t="3688" b="7644"/>
          <a:stretch/>
        </p:blipFill>
        <p:spPr>
          <a:xfrm>
            <a:off x="7722497" y="1216328"/>
            <a:ext cx="4407354" cy="5354935"/>
          </a:xfrm>
          <a:prstGeom prst="rect">
            <a:avLst/>
          </a:prstGeom>
        </p:spPr>
      </p:pic>
      <p:pic>
        <p:nvPicPr>
          <p:cNvPr id="7" name="Picture 6">
            <a:extLst>
              <a:ext uri="{FF2B5EF4-FFF2-40B4-BE49-F238E27FC236}">
                <a16:creationId xmlns:a16="http://schemas.microsoft.com/office/drawing/2014/main" id="{70A744DB-BA1D-22B9-DDDA-9F4FA1E0604A}"/>
              </a:ext>
            </a:extLst>
          </p:cNvPr>
          <p:cNvPicPr>
            <a:picLocks noChangeAspect="1"/>
          </p:cNvPicPr>
          <p:nvPr/>
        </p:nvPicPr>
        <p:blipFill>
          <a:blip r:embed="rId3"/>
          <a:srcRect r="29713" b="1768"/>
          <a:stretch/>
        </p:blipFill>
        <p:spPr>
          <a:xfrm>
            <a:off x="4667436" y="1492193"/>
            <a:ext cx="3582995" cy="4061545"/>
          </a:xfrm>
          <a:prstGeom prst="rect">
            <a:avLst/>
          </a:prstGeom>
        </p:spPr>
      </p:pic>
      <p:sp>
        <p:nvSpPr>
          <p:cNvPr id="8" name="Rectangle 7">
            <a:extLst>
              <a:ext uri="{FF2B5EF4-FFF2-40B4-BE49-F238E27FC236}">
                <a16:creationId xmlns:a16="http://schemas.microsoft.com/office/drawing/2014/main" id="{4D8F4779-7472-2F7F-87F2-20085B83F0FD}"/>
              </a:ext>
            </a:extLst>
          </p:cNvPr>
          <p:cNvSpPr/>
          <p:nvPr/>
        </p:nvSpPr>
        <p:spPr>
          <a:xfrm>
            <a:off x="7945631" y="1199931"/>
            <a:ext cx="609600" cy="278007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1" descr="A graph of a temperature&#10;&#10;AI-generated content may be incorrect.">
            <a:extLst>
              <a:ext uri="{FF2B5EF4-FFF2-40B4-BE49-F238E27FC236}">
                <a16:creationId xmlns:a16="http://schemas.microsoft.com/office/drawing/2014/main" id="{0E977413-5ADA-C715-13EF-903A18F8D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331398"/>
            <a:ext cx="4737069" cy="3476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F830986A-CE47-DD0F-D4B1-E2ADD0D5B9A9}"/>
              </a:ext>
            </a:extLst>
          </p:cNvPr>
          <p:cNvSpPr txBox="1"/>
          <p:nvPr/>
        </p:nvSpPr>
        <p:spPr>
          <a:xfrm>
            <a:off x="4947500" y="6411014"/>
            <a:ext cx="3062564" cy="461665"/>
          </a:xfrm>
          <a:prstGeom prst="rect">
            <a:avLst/>
          </a:prstGeom>
          <a:noFill/>
        </p:spPr>
        <p:txBody>
          <a:bodyPr wrap="square">
            <a:spAutoFit/>
          </a:bodyPr>
          <a:lstStyle/>
          <a:p>
            <a:r>
              <a:rPr lang="en-US" sz="1200" dirty="0"/>
              <a:t>https://journals.sagepub.com/doi/pdf/10.1177/03795721231181715</a:t>
            </a:r>
          </a:p>
        </p:txBody>
      </p:sp>
      <p:sp>
        <p:nvSpPr>
          <p:cNvPr id="2" name="Title 1">
            <a:extLst>
              <a:ext uri="{FF2B5EF4-FFF2-40B4-BE49-F238E27FC236}">
                <a16:creationId xmlns:a16="http://schemas.microsoft.com/office/drawing/2014/main" id="{87DC60C1-A00D-C2EE-3977-8B2A6FF1F326}"/>
              </a:ext>
            </a:extLst>
          </p:cNvPr>
          <p:cNvSpPr>
            <a:spLocks noGrp="1"/>
          </p:cNvSpPr>
          <p:nvPr>
            <p:ph type="title"/>
          </p:nvPr>
        </p:nvSpPr>
        <p:spPr>
          <a:xfrm>
            <a:off x="151946" y="-6671"/>
            <a:ext cx="12446454" cy="587375"/>
          </a:xfrm>
        </p:spPr>
        <p:txBody>
          <a:bodyPr>
            <a:normAutofit fontScale="90000"/>
          </a:bodyPr>
          <a:lstStyle/>
          <a:p>
            <a:r>
              <a:rPr lang="fr-FR" dirty="0"/>
              <a:t>La malnutrition saisonnière est associée à la température</a:t>
            </a:r>
            <a:endParaRPr lang="en-US" dirty="0"/>
          </a:p>
        </p:txBody>
      </p:sp>
      <p:sp>
        <p:nvSpPr>
          <p:cNvPr id="12" name="TextBox 11">
            <a:extLst>
              <a:ext uri="{FF2B5EF4-FFF2-40B4-BE49-F238E27FC236}">
                <a16:creationId xmlns:a16="http://schemas.microsoft.com/office/drawing/2014/main" id="{0D059BC8-4F5E-5A66-94CC-17509DD08520}"/>
              </a:ext>
            </a:extLst>
          </p:cNvPr>
          <p:cNvSpPr txBox="1"/>
          <p:nvPr/>
        </p:nvSpPr>
        <p:spPr>
          <a:xfrm>
            <a:off x="847944" y="1391652"/>
            <a:ext cx="3129861" cy="707886"/>
          </a:xfrm>
          <a:prstGeom prst="rect">
            <a:avLst/>
          </a:prstGeom>
          <a:noFill/>
        </p:spPr>
        <p:txBody>
          <a:bodyPr wrap="square">
            <a:spAutoFit/>
          </a:bodyPr>
          <a:lstStyle/>
          <a:p>
            <a:r>
              <a:rPr lang="en-US" sz="4000" dirty="0"/>
              <a:t>Burkina Faso</a:t>
            </a:r>
          </a:p>
        </p:txBody>
      </p:sp>
      <p:sp>
        <p:nvSpPr>
          <p:cNvPr id="14" name="TextBox 13">
            <a:extLst>
              <a:ext uri="{FF2B5EF4-FFF2-40B4-BE49-F238E27FC236}">
                <a16:creationId xmlns:a16="http://schemas.microsoft.com/office/drawing/2014/main" id="{AF02526E-CCCE-564E-5C17-7C964D42010A}"/>
              </a:ext>
            </a:extLst>
          </p:cNvPr>
          <p:cNvSpPr txBox="1"/>
          <p:nvPr/>
        </p:nvSpPr>
        <p:spPr>
          <a:xfrm>
            <a:off x="5744465" y="889605"/>
            <a:ext cx="6146800" cy="707886"/>
          </a:xfrm>
          <a:prstGeom prst="rect">
            <a:avLst/>
          </a:prstGeom>
          <a:noFill/>
        </p:spPr>
        <p:txBody>
          <a:bodyPr wrap="square">
            <a:spAutoFit/>
          </a:bodyPr>
          <a:lstStyle/>
          <a:p>
            <a:r>
              <a:rPr lang="en-US" sz="4000" dirty="0"/>
              <a:t>Chad</a:t>
            </a:r>
          </a:p>
        </p:txBody>
      </p:sp>
      <p:sp>
        <p:nvSpPr>
          <p:cNvPr id="16" name="TextBox 15">
            <a:extLst>
              <a:ext uri="{FF2B5EF4-FFF2-40B4-BE49-F238E27FC236}">
                <a16:creationId xmlns:a16="http://schemas.microsoft.com/office/drawing/2014/main" id="{4FA4F2C4-5CDA-080C-FF0C-9F79C9172ABC}"/>
              </a:ext>
            </a:extLst>
          </p:cNvPr>
          <p:cNvSpPr txBox="1"/>
          <p:nvPr/>
        </p:nvSpPr>
        <p:spPr>
          <a:xfrm>
            <a:off x="9567871" y="508442"/>
            <a:ext cx="6146800" cy="707886"/>
          </a:xfrm>
          <a:prstGeom prst="rect">
            <a:avLst/>
          </a:prstGeom>
          <a:noFill/>
        </p:spPr>
        <p:txBody>
          <a:bodyPr wrap="square">
            <a:spAutoFit/>
          </a:bodyPr>
          <a:lstStyle/>
          <a:p>
            <a:r>
              <a:rPr lang="en-US" sz="4000" dirty="0"/>
              <a:t>Niger</a:t>
            </a:r>
          </a:p>
        </p:txBody>
      </p:sp>
      <p:sp>
        <p:nvSpPr>
          <p:cNvPr id="18" name="TextBox 17">
            <a:extLst>
              <a:ext uri="{FF2B5EF4-FFF2-40B4-BE49-F238E27FC236}">
                <a16:creationId xmlns:a16="http://schemas.microsoft.com/office/drawing/2014/main" id="{FBBEA7A0-581C-06E1-6B90-E3DDA610343B}"/>
              </a:ext>
            </a:extLst>
          </p:cNvPr>
          <p:cNvSpPr txBox="1"/>
          <p:nvPr/>
        </p:nvSpPr>
        <p:spPr>
          <a:xfrm>
            <a:off x="8248650" y="6581001"/>
            <a:ext cx="7886700" cy="276999"/>
          </a:xfrm>
          <a:prstGeom prst="rect">
            <a:avLst/>
          </a:prstGeom>
          <a:noFill/>
        </p:spPr>
        <p:txBody>
          <a:bodyPr wrap="square">
            <a:spAutoFit/>
          </a:bodyPr>
          <a:lstStyle/>
          <a:p>
            <a:r>
              <a:rPr lang="en-US" sz="1200" dirty="0"/>
              <a:t>https://gh.bmj.com/content/bmjgh/10/3/e017643.full.pdf</a:t>
            </a:r>
          </a:p>
        </p:txBody>
      </p:sp>
      <p:sp>
        <p:nvSpPr>
          <p:cNvPr id="20" name="TextBox 19">
            <a:extLst>
              <a:ext uri="{FF2B5EF4-FFF2-40B4-BE49-F238E27FC236}">
                <a16:creationId xmlns:a16="http://schemas.microsoft.com/office/drawing/2014/main" id="{880E004E-1FAA-6651-B03C-3CA19CDD6118}"/>
              </a:ext>
            </a:extLst>
          </p:cNvPr>
          <p:cNvSpPr txBox="1"/>
          <p:nvPr/>
        </p:nvSpPr>
        <p:spPr>
          <a:xfrm>
            <a:off x="288455" y="6396335"/>
            <a:ext cx="3689350" cy="461665"/>
          </a:xfrm>
          <a:prstGeom prst="rect">
            <a:avLst/>
          </a:prstGeom>
          <a:noFill/>
        </p:spPr>
        <p:txBody>
          <a:bodyPr wrap="square">
            <a:spAutoFit/>
          </a:bodyPr>
          <a:lstStyle/>
          <a:p>
            <a:r>
              <a:rPr lang="en-US" sz="1200" dirty="0"/>
              <a:t>https://www.sciencedirect.com/science/article/pii/S0002916523661684</a:t>
            </a:r>
          </a:p>
        </p:txBody>
      </p:sp>
    </p:spTree>
    <p:extLst>
      <p:ext uri="{BB962C8B-B14F-4D97-AF65-F5344CB8AC3E}">
        <p14:creationId xmlns:p14="http://schemas.microsoft.com/office/powerpoint/2010/main" val="1541032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70EA9-8DEB-C6E0-3F28-A8075C241884}"/>
              </a:ext>
            </a:extLst>
          </p:cNvPr>
          <p:cNvSpPr>
            <a:spLocks noGrp="1"/>
          </p:cNvSpPr>
          <p:nvPr>
            <p:ph type="title"/>
          </p:nvPr>
        </p:nvSpPr>
        <p:spPr>
          <a:xfrm>
            <a:off x="279400" y="61911"/>
            <a:ext cx="11249660" cy="1325563"/>
          </a:xfrm>
        </p:spPr>
        <p:txBody>
          <a:bodyPr>
            <a:normAutofit fontScale="90000"/>
          </a:bodyPr>
          <a:lstStyle/>
          <a:p>
            <a:r>
              <a:rPr lang="fr-FR" dirty="0"/>
              <a:t>Pourquoi l’émaciation chez les enfants atteint-elle un pic pendant les mois les plus chauds de l’année ?</a:t>
            </a:r>
            <a:endParaRPr lang="en-US" dirty="0"/>
          </a:p>
        </p:txBody>
      </p:sp>
      <p:sp>
        <p:nvSpPr>
          <p:cNvPr id="3" name="Content Placeholder 2">
            <a:extLst>
              <a:ext uri="{FF2B5EF4-FFF2-40B4-BE49-F238E27FC236}">
                <a16:creationId xmlns:a16="http://schemas.microsoft.com/office/drawing/2014/main" id="{2CAF5B20-1476-B217-BE46-365199A6C597}"/>
              </a:ext>
            </a:extLst>
          </p:cNvPr>
          <p:cNvSpPr>
            <a:spLocks noGrp="1"/>
          </p:cNvSpPr>
          <p:nvPr>
            <p:ph idx="1"/>
          </p:nvPr>
        </p:nvSpPr>
        <p:spPr>
          <a:xfrm>
            <a:off x="6311900" y="1512888"/>
            <a:ext cx="5880100" cy="4351338"/>
          </a:xfrm>
        </p:spPr>
        <p:txBody>
          <a:bodyPr>
            <a:noAutofit/>
          </a:bodyPr>
          <a:lstStyle/>
          <a:p>
            <a:pPr>
              <a:buNone/>
            </a:pPr>
            <a:r>
              <a:rPr lang="fr-FR" sz="1100" b="1" dirty="0"/>
              <a:t>Anorexie liée à la chaleur</a:t>
            </a:r>
          </a:p>
          <a:p>
            <a:pPr marL="0" indent="0">
              <a:buNone/>
            </a:pPr>
            <a:r>
              <a:rPr lang="fr-FR" sz="1100" dirty="0"/>
              <a:t>Les températures élevées réduisent l'appétit (surtout chez les enfants). Une réduction de la consommation alimentaire entraîne des déficits énergétiques et une perte de poids.</a:t>
            </a:r>
          </a:p>
          <a:p>
            <a:pPr>
              <a:buNone/>
            </a:pPr>
            <a:r>
              <a:rPr lang="fr-FR" sz="1100" b="1" dirty="0"/>
              <a:t>Qualité et quantité d’eau</a:t>
            </a:r>
          </a:p>
          <a:p>
            <a:pPr marL="0" indent="0">
              <a:buNone/>
            </a:pPr>
            <a:r>
              <a:rPr lang="fr-FR" sz="1100" dirty="0"/>
              <a:t>La sécheresse ou la pénurie de l’eau limite l’hygiène et l’accès à de l’eau potable. Cela accroît le risque des </a:t>
            </a:r>
            <a:r>
              <a:rPr lang="en-US" sz="1100" dirty="0"/>
              <a:t>maladies </a:t>
            </a:r>
            <a:r>
              <a:rPr lang="en-US" sz="1100" dirty="0" err="1"/>
              <a:t>d’origine</a:t>
            </a:r>
            <a:r>
              <a:rPr lang="en-US" sz="1100" dirty="0"/>
              <a:t> </a:t>
            </a:r>
            <a:r>
              <a:rPr lang="en-US" sz="1100" dirty="0" err="1"/>
              <a:t>hydrique</a:t>
            </a:r>
            <a:r>
              <a:rPr lang="fr-FR" sz="1100" dirty="0"/>
              <a:t>.</a:t>
            </a:r>
          </a:p>
          <a:p>
            <a:pPr>
              <a:buNone/>
            </a:pPr>
            <a:r>
              <a:rPr lang="fr-FR" sz="1100" b="1" dirty="0"/>
              <a:t>Augmentation des cas de morbidité</a:t>
            </a:r>
          </a:p>
          <a:p>
            <a:pPr marL="0" indent="0">
              <a:buNone/>
            </a:pPr>
            <a:r>
              <a:rPr lang="fr-FR" sz="1100" dirty="0"/>
              <a:t>Les maladies diarrhéiques, paludisme et les infections respiratoires augmentent. Les infections entraînent une mauvaise absorption des nutriments et l’ émaciation.</a:t>
            </a:r>
          </a:p>
          <a:p>
            <a:pPr>
              <a:buNone/>
            </a:pPr>
            <a:r>
              <a:rPr lang="fr-FR" sz="1100" b="1" dirty="0"/>
              <a:t>Augmentation de la charge de travail des parents / responsables de l’enfant</a:t>
            </a:r>
          </a:p>
          <a:p>
            <a:pPr marL="0" indent="0">
              <a:buNone/>
            </a:pPr>
            <a:r>
              <a:rPr lang="fr-FR" sz="1100" dirty="0"/>
              <a:t>Les activités agricoles ou génératrices de revenus atteignent leur pic pendant les mois chauds.</a:t>
            </a:r>
            <a:br>
              <a:rPr lang="fr-FR" sz="1100" dirty="0"/>
            </a:br>
            <a:r>
              <a:rPr lang="fr-FR" sz="1100" dirty="0"/>
              <a:t>Les enfants peuvent être laissés à d'autres soignants ou sans surveillance.</a:t>
            </a:r>
          </a:p>
          <a:p>
            <a:pPr>
              <a:buNone/>
            </a:pPr>
            <a:r>
              <a:rPr lang="fr-FR" sz="1100" b="1" dirty="0"/>
              <a:t>Allaitement et alimentation de l’enfant réduits</a:t>
            </a:r>
          </a:p>
          <a:p>
            <a:pPr marL="0" indent="0">
              <a:buNone/>
            </a:pPr>
            <a:r>
              <a:rPr lang="fr-FR" sz="1100" dirty="0"/>
              <a:t>Le stress thermique et la fatigue des soignants peuvent réduire la fréquence de l’allaitement.</a:t>
            </a:r>
            <a:br>
              <a:rPr lang="fr-FR" sz="1100" dirty="0"/>
            </a:br>
            <a:r>
              <a:rPr lang="fr-FR" sz="1100" dirty="0"/>
              <a:t>La consommation de lait maternel peut diminuer liée aux maladies ou d'une anorexie.</a:t>
            </a:r>
            <a:br>
              <a:rPr lang="fr-FR" sz="1100" dirty="0"/>
            </a:br>
            <a:r>
              <a:rPr lang="fr-FR" sz="1100" dirty="0"/>
              <a:t>Les soignants disposent de moins de temps pour nourrir les enfants à cause des exigences liées au travail.</a:t>
            </a:r>
          </a:p>
          <a:p>
            <a:pPr>
              <a:buNone/>
            </a:pPr>
            <a:r>
              <a:rPr lang="fr-FR" sz="1100" b="1" dirty="0"/>
              <a:t>Insécurité alimentaire</a:t>
            </a:r>
          </a:p>
          <a:p>
            <a:pPr marL="0" indent="0">
              <a:buNone/>
            </a:pPr>
            <a:r>
              <a:rPr lang="fr-FR" sz="1100" dirty="0"/>
              <a:t>La saison chaude coïncide souvent avec la période de soudure (pré-récolte). Les réserves alimentaires des ménages peuvent atteindre leur niveau le plus bas, tout comme la diversité alimentaire.</a:t>
            </a:r>
          </a:p>
        </p:txBody>
      </p:sp>
      <p:pic>
        <p:nvPicPr>
          <p:cNvPr id="2050" name="Picture 2">
            <a:extLst>
              <a:ext uri="{FF2B5EF4-FFF2-40B4-BE49-F238E27FC236}">
                <a16:creationId xmlns:a16="http://schemas.microsoft.com/office/drawing/2014/main" id="{F8B39C42-A32D-429A-94F1-C0040BF648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124" y="1741488"/>
            <a:ext cx="7134225"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1245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8096F-8EFA-DFAC-0F77-52DF3175A417}"/>
              </a:ext>
            </a:extLst>
          </p:cNvPr>
          <p:cNvSpPr>
            <a:spLocks noGrp="1"/>
          </p:cNvSpPr>
          <p:nvPr>
            <p:ph type="title"/>
          </p:nvPr>
        </p:nvSpPr>
        <p:spPr>
          <a:xfrm>
            <a:off x="205152" y="141321"/>
            <a:ext cx="10991451" cy="837023"/>
          </a:xfrm>
        </p:spPr>
        <p:txBody>
          <a:bodyPr>
            <a:normAutofit fontScale="90000"/>
          </a:bodyPr>
          <a:lstStyle/>
          <a:p>
            <a:r>
              <a:rPr lang="en-US" dirty="0"/>
              <a:t>Les </a:t>
            </a:r>
            <a:r>
              <a:rPr lang="en-US" dirty="0" err="1"/>
              <a:t>effets</a:t>
            </a:r>
            <a:r>
              <a:rPr lang="en-US" dirty="0"/>
              <a:t> de la </a:t>
            </a:r>
            <a:r>
              <a:rPr lang="en-US" dirty="0" err="1"/>
              <a:t>chaleur</a:t>
            </a:r>
            <a:r>
              <a:rPr lang="en-US" dirty="0"/>
              <a:t> sur la </a:t>
            </a:r>
            <a:r>
              <a:rPr lang="fr-FR" dirty="0"/>
              <a:t>m</a:t>
            </a:r>
            <a:r>
              <a:rPr lang="fr-FR" sz="4400" dirty="0"/>
              <a:t>ortalité</a:t>
            </a:r>
            <a:r>
              <a:rPr lang="en-US" dirty="0"/>
              <a:t> et status </a:t>
            </a:r>
            <a:r>
              <a:rPr lang="en-US" dirty="0" err="1"/>
              <a:t>nutritionnel</a:t>
            </a:r>
            <a:r>
              <a:rPr lang="en-US" dirty="0"/>
              <a:t> chez enfants </a:t>
            </a:r>
          </a:p>
        </p:txBody>
      </p:sp>
      <p:sp>
        <p:nvSpPr>
          <p:cNvPr id="3" name="Content Placeholder 2">
            <a:extLst>
              <a:ext uri="{FF2B5EF4-FFF2-40B4-BE49-F238E27FC236}">
                <a16:creationId xmlns:a16="http://schemas.microsoft.com/office/drawing/2014/main" id="{5562A36E-C111-9C76-FCD8-6F4533583AA4}"/>
              </a:ext>
            </a:extLst>
          </p:cNvPr>
          <p:cNvSpPr>
            <a:spLocks noGrp="1"/>
          </p:cNvSpPr>
          <p:nvPr>
            <p:ph idx="1"/>
          </p:nvPr>
        </p:nvSpPr>
        <p:spPr>
          <a:xfrm>
            <a:off x="205153" y="1855656"/>
            <a:ext cx="3181292" cy="4351338"/>
          </a:xfrm>
        </p:spPr>
        <p:txBody>
          <a:bodyPr>
            <a:normAutofit/>
          </a:bodyPr>
          <a:lstStyle/>
          <a:p>
            <a:r>
              <a:rPr lang="fr-FR" sz="2400" b="0" i="0" dirty="0">
                <a:solidFill>
                  <a:srgbClr val="222222"/>
                </a:solidFill>
                <a:effectLst/>
                <a:latin typeface="Harding"/>
              </a:rPr>
              <a:t>Dans une étude qui utilisent les données EDS de 29 pays à revenu faible et intermédiaire de 2001 à 2019, dans tous les pays, 1,5 % des décès néonatals étaient associés à la chaleur</a:t>
            </a:r>
            <a:endParaRPr lang="en-US" sz="2400" dirty="0"/>
          </a:p>
        </p:txBody>
      </p:sp>
      <p:sp>
        <p:nvSpPr>
          <p:cNvPr id="5" name="TextBox 4">
            <a:extLst>
              <a:ext uri="{FF2B5EF4-FFF2-40B4-BE49-F238E27FC236}">
                <a16:creationId xmlns:a16="http://schemas.microsoft.com/office/drawing/2014/main" id="{030CAE6C-D7DF-8B45-E011-D2AFDD406002}"/>
              </a:ext>
            </a:extLst>
          </p:cNvPr>
          <p:cNvSpPr txBox="1"/>
          <p:nvPr/>
        </p:nvSpPr>
        <p:spPr>
          <a:xfrm>
            <a:off x="6273800" y="6446836"/>
            <a:ext cx="6096000" cy="276999"/>
          </a:xfrm>
          <a:prstGeom prst="rect">
            <a:avLst/>
          </a:prstGeom>
          <a:noFill/>
        </p:spPr>
        <p:txBody>
          <a:bodyPr wrap="square">
            <a:spAutoFit/>
          </a:bodyPr>
          <a:lstStyle>
            <a:defPPr>
              <a:defRPr lang="en-US"/>
            </a:defPPr>
            <a:lvl1pPr>
              <a:defRPr sz="1200"/>
            </a:lvl1pPr>
          </a:lstStyle>
          <a:p>
            <a:r>
              <a:rPr lang="en-US" dirty="0"/>
              <a:t>https://www.sciencedirect.com/science/article/pii/S0095069622000626</a:t>
            </a:r>
          </a:p>
        </p:txBody>
      </p:sp>
      <p:sp>
        <p:nvSpPr>
          <p:cNvPr id="6" name="Content Placeholder 2">
            <a:extLst>
              <a:ext uri="{FF2B5EF4-FFF2-40B4-BE49-F238E27FC236}">
                <a16:creationId xmlns:a16="http://schemas.microsoft.com/office/drawing/2014/main" id="{FBB8A711-ED18-D418-A3CD-3F6D0CF4F06B}"/>
              </a:ext>
            </a:extLst>
          </p:cNvPr>
          <p:cNvSpPr txBox="1">
            <a:spLocks/>
          </p:cNvSpPr>
          <p:nvPr/>
        </p:nvSpPr>
        <p:spPr>
          <a:xfrm>
            <a:off x="6273800" y="4923438"/>
            <a:ext cx="51879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b="0" i="0" dirty="0">
                <a:solidFill>
                  <a:srgbClr val="1F1F1F"/>
                </a:solidFill>
                <a:effectLst/>
                <a:latin typeface="ElsevierGulliver"/>
              </a:rPr>
              <a:t>Entre 9 et 15 mois, une exposition mensuelle moyenne de 100 heures à une chaleur de 30 à 35 °C augmente le risque d'émaciation d'environ 4 points de pourcentage.</a:t>
            </a:r>
          </a:p>
          <a:p>
            <a:r>
              <a:rPr lang="fr-FR" sz="1600" b="0" i="0" dirty="0">
                <a:solidFill>
                  <a:srgbClr val="1F1F1F"/>
                </a:solidFill>
                <a:effectLst/>
                <a:latin typeface="ElsevierGulliver"/>
              </a:rPr>
              <a:t>De même, une exposition de 100 heures à une température supérieure à 35 °C augmente la prévalence du retard de croissance de 6 points de pourcentage.</a:t>
            </a:r>
            <a:endParaRPr lang="en-US" sz="2400" dirty="0">
              <a:solidFill>
                <a:srgbClr val="222222"/>
              </a:solidFill>
              <a:latin typeface="Harding"/>
            </a:endParaRPr>
          </a:p>
        </p:txBody>
      </p:sp>
      <p:sp>
        <p:nvSpPr>
          <p:cNvPr id="7" name="TextBox 6">
            <a:extLst>
              <a:ext uri="{FF2B5EF4-FFF2-40B4-BE49-F238E27FC236}">
                <a16:creationId xmlns:a16="http://schemas.microsoft.com/office/drawing/2014/main" id="{979ED388-C514-1941-1F5F-58BB67AF7AF8}"/>
              </a:ext>
            </a:extLst>
          </p:cNvPr>
          <p:cNvSpPr txBox="1"/>
          <p:nvPr/>
        </p:nvSpPr>
        <p:spPr>
          <a:xfrm>
            <a:off x="90410" y="6476867"/>
            <a:ext cx="6183390" cy="276999"/>
          </a:xfrm>
          <a:prstGeom prst="rect">
            <a:avLst/>
          </a:prstGeom>
          <a:noFill/>
        </p:spPr>
        <p:txBody>
          <a:bodyPr wrap="square">
            <a:spAutoFit/>
          </a:bodyPr>
          <a:lstStyle/>
          <a:p>
            <a:r>
              <a:rPr lang="en-US" sz="1200" dirty="0"/>
              <a:t>https://www.nature.com/articles/s41467-024-49890-x?s=03#Sec12</a:t>
            </a:r>
          </a:p>
        </p:txBody>
      </p:sp>
      <p:pic>
        <p:nvPicPr>
          <p:cNvPr id="9" name="Picture 8">
            <a:extLst>
              <a:ext uri="{FF2B5EF4-FFF2-40B4-BE49-F238E27FC236}">
                <a16:creationId xmlns:a16="http://schemas.microsoft.com/office/drawing/2014/main" id="{AEF89524-5937-0522-C966-D32DD21F54FF}"/>
              </a:ext>
            </a:extLst>
          </p:cNvPr>
          <p:cNvPicPr>
            <a:picLocks noChangeAspect="1"/>
          </p:cNvPicPr>
          <p:nvPr/>
        </p:nvPicPr>
        <p:blipFill>
          <a:blip r:embed="rId3"/>
          <a:stretch>
            <a:fillRect/>
          </a:stretch>
        </p:blipFill>
        <p:spPr>
          <a:xfrm>
            <a:off x="3359092" y="1936188"/>
            <a:ext cx="2736908" cy="4460147"/>
          </a:xfrm>
          <a:prstGeom prst="rect">
            <a:avLst/>
          </a:prstGeom>
        </p:spPr>
      </p:pic>
      <p:sp>
        <p:nvSpPr>
          <p:cNvPr id="11" name="TextBox 10">
            <a:extLst>
              <a:ext uri="{FF2B5EF4-FFF2-40B4-BE49-F238E27FC236}">
                <a16:creationId xmlns:a16="http://schemas.microsoft.com/office/drawing/2014/main" id="{9B836C25-4A16-C5AE-7B38-ABAE9357677B}"/>
              </a:ext>
            </a:extLst>
          </p:cNvPr>
          <p:cNvSpPr txBox="1"/>
          <p:nvPr/>
        </p:nvSpPr>
        <p:spPr>
          <a:xfrm>
            <a:off x="256207" y="1132224"/>
            <a:ext cx="6205770" cy="461665"/>
          </a:xfrm>
          <a:prstGeom prst="rect">
            <a:avLst/>
          </a:prstGeom>
          <a:noFill/>
        </p:spPr>
        <p:txBody>
          <a:bodyPr wrap="square">
            <a:spAutoFit/>
          </a:bodyPr>
          <a:lstStyle/>
          <a:p>
            <a:pPr marL="0" indent="0">
              <a:buNone/>
            </a:pPr>
            <a:r>
              <a:rPr lang="fr-FR" sz="2400" dirty="0"/>
              <a:t>Mortalité infantile et l’exposition à la chaleur</a:t>
            </a:r>
            <a:endParaRPr lang="en-US" sz="2400" dirty="0"/>
          </a:p>
        </p:txBody>
      </p:sp>
      <p:sp>
        <p:nvSpPr>
          <p:cNvPr id="13" name="TextBox 12">
            <a:extLst>
              <a:ext uri="{FF2B5EF4-FFF2-40B4-BE49-F238E27FC236}">
                <a16:creationId xmlns:a16="http://schemas.microsoft.com/office/drawing/2014/main" id="{40C1CF52-2C54-BD6D-928B-DC72801BEE6B}"/>
              </a:ext>
            </a:extLst>
          </p:cNvPr>
          <p:cNvSpPr txBox="1"/>
          <p:nvPr/>
        </p:nvSpPr>
        <p:spPr>
          <a:xfrm>
            <a:off x="6528483" y="1086160"/>
            <a:ext cx="6205770" cy="892552"/>
          </a:xfrm>
          <a:prstGeom prst="rect">
            <a:avLst/>
          </a:prstGeom>
          <a:noFill/>
        </p:spPr>
        <p:txBody>
          <a:bodyPr wrap="square">
            <a:spAutoFit/>
          </a:bodyPr>
          <a:lstStyle>
            <a:defPPr>
              <a:defRPr lang="en-US"/>
            </a:defPPr>
            <a:lvl1pPr indent="0">
              <a:buNone/>
              <a:defRPr sz="2800"/>
            </a:lvl1pPr>
          </a:lstStyle>
          <a:p>
            <a:r>
              <a:rPr lang="en-US" sz="2400" dirty="0"/>
              <a:t>Malnutrition </a:t>
            </a:r>
            <a:r>
              <a:rPr lang="fr-FR" sz="2400" dirty="0"/>
              <a:t>et l’exposition à la chaleur</a:t>
            </a:r>
            <a:endParaRPr lang="en-US" sz="2400" dirty="0"/>
          </a:p>
          <a:p>
            <a:endParaRPr lang="en-US" dirty="0"/>
          </a:p>
        </p:txBody>
      </p:sp>
      <p:pic>
        <p:nvPicPr>
          <p:cNvPr id="1026" name="Picture 2">
            <a:extLst>
              <a:ext uri="{FF2B5EF4-FFF2-40B4-BE49-F238E27FC236}">
                <a16:creationId xmlns:a16="http://schemas.microsoft.com/office/drawing/2014/main" id="{31A44B37-2555-3DFA-EEA4-71A6F8EB46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4907" y="1698317"/>
            <a:ext cx="3931272" cy="2788582"/>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E0FA3B-9817-5405-A09E-DCBF193E2DF0}"/>
              </a:ext>
            </a:extLst>
          </p:cNvPr>
          <p:cNvSpPr txBox="1"/>
          <p:nvPr/>
        </p:nvSpPr>
        <p:spPr>
          <a:xfrm>
            <a:off x="6540384" y="4589752"/>
            <a:ext cx="6463147" cy="230832"/>
          </a:xfrm>
          <a:prstGeom prst="rect">
            <a:avLst/>
          </a:prstGeom>
          <a:noFill/>
        </p:spPr>
        <p:txBody>
          <a:bodyPr wrap="square">
            <a:spAutoFit/>
          </a:bodyPr>
          <a:lstStyle/>
          <a:p>
            <a:r>
              <a:rPr lang="en-US" sz="900" b="0" i="0" dirty="0">
                <a:solidFill>
                  <a:srgbClr val="1F1F1F"/>
                </a:solidFill>
                <a:effectLst/>
                <a:latin typeface="ElsevierGulliver"/>
              </a:rPr>
              <a:t>Age-specific effects of 100 h of mean monthly exposure to 30–35 °C in the last 90 days on WHZ and wasting</a:t>
            </a:r>
            <a:endParaRPr lang="en-US" sz="900" dirty="0"/>
          </a:p>
        </p:txBody>
      </p:sp>
    </p:spTree>
    <p:extLst>
      <p:ext uri="{BB962C8B-B14F-4D97-AF65-F5344CB8AC3E}">
        <p14:creationId xmlns:p14="http://schemas.microsoft.com/office/powerpoint/2010/main" val="23637255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28EECD3A5547847935DE716913AE577" ma:contentTypeVersion="20" ma:contentTypeDescription="Create a new document." ma:contentTypeScope="" ma:versionID="01a005c2e7e5f5429d941c84c66fa426">
  <xsd:schema xmlns:xsd="http://www.w3.org/2001/XMLSchema" xmlns:xs="http://www.w3.org/2001/XMLSchema" xmlns:p="http://schemas.microsoft.com/office/2006/metadata/properties" xmlns:ns2="0304a777-9e20-4efa-89ba-852150dac193" xmlns:ns3="a8a9630b-75d6-4764-bb6e-6771892ef157" xmlns:ns4="ca283e0b-db31-4043-a2ef-b80661bf084a" targetNamespace="http://schemas.microsoft.com/office/2006/metadata/properties" ma:root="true" ma:fieldsID="f7406be0999ce290ee0cfe31a665c90b" ns2:_="" ns3:_="" ns4:_="">
    <xsd:import namespace="0304a777-9e20-4efa-89ba-852150dac193"/>
    <xsd:import namespace="a8a9630b-75d6-4764-bb6e-6771892ef157"/>
    <xsd:import namespace="ca283e0b-db31-4043-a2ef-b80661bf084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DateTaken" minOccurs="0"/>
                <xsd:element ref="ns3:SharedWithUsers" minOccurs="0"/>
                <xsd:element ref="ns3:SharedWithDetails" minOccurs="0"/>
                <xsd:element ref="ns2:lcf76f155ced4ddcb4097134ff3c332f" minOccurs="0"/>
                <xsd:element ref="ns4:TaxCatchAll" minOccurs="0"/>
                <xsd:element ref="ns2:MediaServiceLocation" minOccurs="0"/>
                <xsd:element ref="ns2:MediaServiceObjectDetectorVersions" minOccurs="0"/>
                <xsd:element ref="ns2:MediaServiceSearchProperties" minOccurs="0"/>
                <xsd:element ref="ns2:Link"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304a777-9e20-4efa-89ba-852150dac1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DateTaken" ma:index="17" nillable="true" ma:displayName="MediaServiceDateTaken" ma:hidden="true" ma:internalName="MediaServiceDateTaken"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73f51738-d318-4883-9d64-4f0bd0ccc55e"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description="" ma:indexed="true"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element name="Link" ma:index="26" nillable="true" ma:displayName="Link" ma:format="Hyperlink" ma:internalName="Link">
      <xsd:complexType>
        <xsd:complexContent>
          <xsd:extension base="dms:URL">
            <xsd:sequence>
              <xsd:element name="Url" type="dms:ValidUrl" minOccurs="0" nillable="true"/>
              <xsd:element name="Description" type="xsd:string" nillable="true"/>
            </xsd:sequence>
          </xsd:extension>
        </xsd:complexContent>
      </xsd:complex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8a9630b-75d6-4764-bb6e-6771892ef157"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ca283e0b-db31-4043-a2ef-b80661bf084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86ea8736-5878-4a17-b164-f11a1f2d044f}" ma:internalName="TaxCatchAll" ma:showField="CatchAllData" ma:web="a8a9630b-75d6-4764-bb6e-6771892ef1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ca283e0b-db31-4043-a2ef-b80661bf084a" xsi:nil="true"/>
    <lcf76f155ced4ddcb4097134ff3c332f xmlns="0304a777-9e20-4efa-89ba-852150dac193">
      <Terms xmlns="http://schemas.microsoft.com/office/infopath/2007/PartnerControls"/>
    </lcf76f155ced4ddcb4097134ff3c332f>
    <Link xmlns="0304a777-9e20-4efa-89ba-852150dac193">
      <Url xsi:nil="true"/>
      <Description xsi:nil="true"/>
    </Link>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928FBBB-20E6-46ED-851F-587543385D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304a777-9e20-4efa-89ba-852150dac193"/>
    <ds:schemaRef ds:uri="a8a9630b-75d6-4764-bb6e-6771892ef157"/>
    <ds:schemaRef ds:uri="ca283e0b-db31-4043-a2ef-b80661bf08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AD1A134-52A3-461E-BEDC-D144F058D468}">
  <ds:schemaRefs>
    <ds:schemaRef ds:uri="http://schemas.microsoft.com/office/2006/metadata/properties"/>
    <ds:schemaRef ds:uri="http://schemas.microsoft.com/office/infopath/2007/PartnerControls"/>
    <ds:schemaRef ds:uri="ca283e0b-db31-4043-a2ef-b80661bf084a"/>
    <ds:schemaRef ds:uri="0304a777-9e20-4efa-89ba-852150dac193"/>
  </ds:schemaRefs>
</ds:datastoreItem>
</file>

<file path=customXml/itemProps3.xml><?xml version="1.0" encoding="utf-8"?>
<ds:datastoreItem xmlns:ds="http://schemas.openxmlformats.org/officeDocument/2006/customXml" ds:itemID="{6DCD37BE-DB9E-475A-B72C-0157289838A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14794</TotalTime>
  <Words>2317</Words>
  <Application>Microsoft Office PowerPoint</Application>
  <PresentationFormat>Widescreen</PresentationFormat>
  <Paragraphs>299</Paragraphs>
  <Slides>15</Slides>
  <Notes>9</Notes>
  <HiddenSlides>3</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-apple-system</vt:lpstr>
      <vt:lpstr>Arial</vt:lpstr>
      <vt:lpstr>Calibri</vt:lpstr>
      <vt:lpstr>Calibri Light</vt:lpstr>
      <vt:lpstr>ElsevierGulliver</vt:lpstr>
      <vt:lpstr>Harding</vt:lpstr>
      <vt:lpstr>Harding-Bold</vt:lpstr>
      <vt:lpstr>HardingText-Regular</vt:lpstr>
      <vt:lpstr>Roboto</vt:lpstr>
      <vt:lpstr>Times New Roman</vt:lpstr>
      <vt:lpstr>Office Theme</vt:lpstr>
      <vt:lpstr>Estimations du nombre de cas d'enfants à risque ou souffrant d’émaciation, prenant en compte les effets de la saisonnalité</vt:lpstr>
      <vt:lpstr>Nombreuses preuves de la saisonnalité de l’état nutritionnel</vt:lpstr>
      <vt:lpstr>Seasonality of Wasting  MRC Research Station The Gambia</vt:lpstr>
      <vt:lpstr>Seasonality of Wasting  MRC Research Station The Gambia</vt:lpstr>
      <vt:lpstr>Saisonnalité de l’émaciation aux données longitudinales</vt:lpstr>
      <vt:lpstr>Seasonality in Longitudinal Data</vt:lpstr>
      <vt:lpstr>La malnutrition saisonnière est associée à la température</vt:lpstr>
      <vt:lpstr>Pourquoi l’émaciation chez les enfants atteint-elle un pic pendant les mois les plus chauds de l’année ?</vt:lpstr>
      <vt:lpstr>Les effets de la chaleur sur la mortalité et status nutritionnel chez enfants </vt:lpstr>
      <vt:lpstr>L’importance d’utiliser une estimation de l’émaciation ajustée selon la saison pour la planification annuelle</vt:lpstr>
      <vt:lpstr>Comment estimer l'amplitude de l'émaciation sévère annuelle</vt:lpstr>
      <vt:lpstr>Comment on peut calculer une estimation de l'émaciation sévère informée par la température</vt:lpstr>
      <vt:lpstr>Processus de la validation</vt:lpstr>
      <vt:lpstr>Tests de la validation et de robustesse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Robert Johnston</dc:creator>
  <cp:lastModifiedBy>Robert Johnston</cp:lastModifiedBy>
  <cp:revision>2</cp:revision>
  <dcterms:created xsi:type="dcterms:W3CDTF">2023-09-13T17:36:16Z</dcterms:created>
  <dcterms:modified xsi:type="dcterms:W3CDTF">2025-06-25T17:04:44Z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0x010100128EECD3A5547847935DE716913AE577</vt:lpwstr>
  </property>
  <property fmtid="{D5CDD505-2E9C-101B-9397-08002B2CF9AE}" pid="3" name="MediaServiceImageTags">
    <vt:lpwstr/>
  </property>
</Properties>
</file>