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73" r:id="rId7"/>
    <p:sldId id="262" r:id="rId8"/>
    <p:sldId id="274" r:id="rId9"/>
    <p:sldId id="275" r:id="rId10"/>
    <p:sldId id="264" r:id="rId11"/>
    <p:sldId id="276" r:id="rId12"/>
    <p:sldId id="266" r:id="rId13"/>
    <p:sldId id="277" r:id="rId14"/>
    <p:sldId id="268" r:id="rId15"/>
    <p:sldId id="278" r:id="rId16"/>
    <p:sldId id="270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ADEAA-3FFF-4C49-BA47-52B227260817}">
          <p14:sldIdLst>
            <p14:sldId id="256"/>
            <p14:sldId id="257"/>
            <p14:sldId id="258"/>
            <p14:sldId id="272"/>
            <p14:sldId id="260"/>
            <p14:sldId id="273"/>
            <p14:sldId id="262"/>
            <p14:sldId id="274"/>
            <p14:sldId id="275"/>
            <p14:sldId id="264"/>
            <p14:sldId id="276"/>
            <p14:sldId id="266"/>
            <p14:sldId id="277"/>
            <p14:sldId id="268"/>
            <p14:sldId id="278"/>
            <p14:sldId id="270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</a:t>
            </a:r>
            <a:r>
              <a:rPr lang="en-US" baseline="0" dirty="0" smtClean="0"/>
              <a:t> max &lt;= 10^6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Sort</c:v>
                </c:pt>
              </c:strCache>
            </c:strRef>
          </c:tx>
          <c:invertIfNegative val="0"/>
          <c:dPt>
            <c:idx val="4"/>
            <c:invertIfNegative val="1"/>
            <c:bubble3D val="0"/>
          </c:dPt>
          <c:cat>
            <c:strRef>
              <c:f>Sheet1!$A$2:$A$7</c:f>
              <c:strCache>
                <c:ptCount val="6"/>
                <c:pt idx="0">
                  <c:v>MergeSort</c:v>
                </c:pt>
                <c:pt idx="1">
                  <c:v>RadixSort baza 2^16</c:v>
                </c:pt>
                <c:pt idx="2">
                  <c:v>Sort STL</c:v>
                </c:pt>
                <c:pt idx="3">
                  <c:v>Count Sort</c:v>
                </c:pt>
                <c:pt idx="4">
                  <c:v>Quick Sort(pivot random)</c:v>
                </c:pt>
                <c:pt idx="5">
                  <c:v>Shell Sort(Ciura)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9.8699999999999996E-2</c:v>
                </c:pt>
                <c:pt idx="1">
                  <c:v>1.8499999999999999E-2</c:v>
                </c:pt>
                <c:pt idx="2">
                  <c:v>5.1999999999999998E-2</c:v>
                </c:pt>
                <c:pt idx="3">
                  <c:v>0.05</c:v>
                </c:pt>
                <c:pt idx="4">
                  <c:v>0.16</c:v>
                </c:pt>
                <c:pt idx="5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9932288"/>
        <c:axId val="170358656"/>
      </c:barChart>
      <c:catAx>
        <c:axId val="169932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70358656"/>
        <c:crosses val="autoZero"/>
        <c:auto val="1"/>
        <c:lblAlgn val="ctr"/>
        <c:lblOffset val="100"/>
        <c:noMultiLvlLbl val="0"/>
      </c:catAx>
      <c:valAx>
        <c:axId val="1703586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69932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</a:t>
            </a:r>
            <a:r>
              <a:rPr lang="en-US" baseline="0" dirty="0" smtClean="0"/>
              <a:t> max = 10^8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N max = 10^7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Sort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MergeSort</c:v>
                </c:pt>
                <c:pt idx="1">
                  <c:v>RadixSort baza 2^16</c:v>
                </c:pt>
                <c:pt idx="2">
                  <c:v>Sort STL</c:v>
                </c:pt>
                <c:pt idx="3">
                  <c:v>Count Sort</c:v>
                </c:pt>
                <c:pt idx="4">
                  <c:v>Quick Sort(pivot random)</c:v>
                </c:pt>
                <c:pt idx="5">
                  <c:v>Shell Sort(Ciura)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12.7</c:v>
                </c:pt>
                <c:pt idx="1">
                  <c:v>2.6</c:v>
                </c:pt>
                <c:pt idx="2">
                  <c:v>6</c:v>
                </c:pt>
                <c:pt idx="3">
                  <c:v>0.7</c:v>
                </c:pt>
                <c:pt idx="4">
                  <c:v>-5</c:v>
                </c:pt>
                <c:pt idx="5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1"/>
        <c:overlap val="-48"/>
        <c:axId val="141086720"/>
        <c:axId val="141484800"/>
      </c:barChart>
      <c:catAx>
        <c:axId val="141086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41484800"/>
        <c:crosses val="autoZero"/>
        <c:auto val="1"/>
        <c:lblAlgn val="ctr"/>
        <c:lblOffset val="100"/>
        <c:noMultiLvlLbl val="0"/>
      </c:catAx>
      <c:valAx>
        <c:axId val="14148480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41086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Vector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Sortat</a:t>
            </a:r>
            <a:r>
              <a:rPr lang="en-US" baseline="0" dirty="0" smtClean="0"/>
              <a:t> , N &lt;= 10^8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Sort</c:v>
                </c:pt>
              </c:strCache>
            </c:strRef>
          </c:tx>
          <c:invertIfNegative val="0"/>
          <c:dPt>
            <c:idx val="5"/>
            <c:invertIfNegative val="1"/>
            <c:bubble3D val="0"/>
          </c:dPt>
          <c:cat>
            <c:strRef>
              <c:f>Sheet1!$A$2:$A$7</c:f>
              <c:strCache>
                <c:ptCount val="6"/>
                <c:pt idx="0">
                  <c:v>MergeSort</c:v>
                </c:pt>
                <c:pt idx="1">
                  <c:v>RadixSort baza 2^16</c:v>
                </c:pt>
                <c:pt idx="2">
                  <c:v>Sort STL</c:v>
                </c:pt>
                <c:pt idx="3">
                  <c:v>Count Sort</c:v>
                </c:pt>
                <c:pt idx="4">
                  <c:v>Quick Sort(pivot random)</c:v>
                </c:pt>
                <c:pt idx="5">
                  <c:v>Shell Sort(Ciura)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2.9</c:v>
                </c:pt>
                <c:pt idx="2">
                  <c:v>1.8</c:v>
                </c:pt>
                <c:pt idx="3">
                  <c:v>0.4</c:v>
                </c:pt>
                <c:pt idx="4">
                  <c:v>20</c:v>
                </c:pt>
                <c:pt idx="5">
                  <c:v>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042048"/>
        <c:axId val="163044352"/>
      </c:barChart>
      <c:catAx>
        <c:axId val="16304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63044352"/>
        <c:crosses val="autoZero"/>
        <c:auto val="1"/>
        <c:lblAlgn val="ctr"/>
        <c:lblOffset val="100"/>
        <c:noMultiLvlLbl val="0"/>
      </c:catAx>
      <c:valAx>
        <c:axId val="163044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042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3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DB4F-82A9-4DC0-A922-1EADBFEBD8A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85F2-110D-407F-81A9-1A2CCF40D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Proiect</a:t>
            </a:r>
            <a:r>
              <a:rPr lang="en-US" u="sng" dirty="0" smtClean="0">
                <a:latin typeface="Bahnschrift SemiBold" pitchFamily="34" charset="0"/>
              </a:rPr>
              <a:t> SD </a:t>
            </a:r>
            <a:r>
              <a:rPr lang="en-US" u="sng" dirty="0" err="1" smtClean="0">
                <a:latin typeface="Bahnschrift SemiBold" pitchFamily="34" charset="0"/>
              </a:rPr>
              <a:t>sortari</a:t>
            </a:r>
            <a:endParaRPr lang="en-US" u="sng" dirty="0">
              <a:latin typeface="Bahnschrift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Bahnschrift SemiBold" pitchFamily="34" charset="0"/>
              </a:rPr>
              <a:t>Ro</a:t>
            </a:r>
            <a:r>
              <a:rPr lang="ro-RO" dirty="0">
                <a:solidFill>
                  <a:srgbClr val="002060"/>
                </a:solidFill>
                <a:latin typeface="Bahnschrift SemiBold" pitchFamily="34" charset="0"/>
              </a:rPr>
              <a:t>ș</a:t>
            </a:r>
            <a:r>
              <a:rPr lang="en-US" dirty="0" err="1" smtClean="0">
                <a:solidFill>
                  <a:srgbClr val="002060"/>
                </a:solidFill>
                <a:latin typeface="Bahnschrift SemiBold" pitchFamily="34" charset="0"/>
              </a:rPr>
              <a:t>ianu</a:t>
            </a:r>
            <a:r>
              <a:rPr lang="en-US" dirty="0" smtClean="0">
                <a:solidFill>
                  <a:srgbClr val="002060"/>
                </a:solidFill>
                <a:latin typeface="Bahnschrift SemiBold" pitchFamily="34" charset="0"/>
              </a:rPr>
              <a:t> Robert</a:t>
            </a:r>
            <a:endParaRPr lang="ro-RO" dirty="0" smtClean="0">
              <a:solidFill>
                <a:srgbClr val="002060"/>
              </a:solidFill>
              <a:latin typeface="Bahnschrift SemiBold" pitchFamily="34" charset="0"/>
            </a:endParaRPr>
          </a:p>
          <a:p>
            <a:r>
              <a:rPr lang="ro-RO" dirty="0" smtClean="0">
                <a:solidFill>
                  <a:srgbClr val="002060"/>
                </a:solidFill>
                <a:latin typeface="Bahnschrift SemiBold" pitchFamily="34" charset="0"/>
              </a:rPr>
              <a:t>Grupa 133</a:t>
            </a:r>
            <a:endParaRPr lang="en-US" dirty="0">
              <a:solidFill>
                <a:srgbClr val="002060"/>
              </a:solidFill>
              <a:latin typeface="Bahnschrift Semi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2286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6629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10">
              <a:srgbClr val="AFCFF2"/>
            </a:gs>
            <a:gs pos="37000">
              <a:srgbClr val="5E9EFF"/>
            </a:gs>
            <a:gs pos="6500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" pitchFamily="34" charset="0"/>
              </a:rPr>
              <a:t>Sort STL</a:t>
            </a:r>
            <a:endParaRPr lang="en-US" u="sng" dirty="0">
              <a:latin typeface="Bahnschrif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286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6553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3000" y="3596116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Bahnschrift Light Condensed" pitchFamily="34" charset="0"/>
              </a:rPr>
              <a:t>Sortul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clasic</a:t>
            </a:r>
            <a:r>
              <a:rPr lang="en-US" dirty="0" smtClean="0">
                <a:latin typeface="Bahnschrift Light Condensed" pitchFamily="34" charset="0"/>
              </a:rPr>
              <a:t> din STL</a:t>
            </a:r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Observatii</a:t>
            </a:r>
            <a:r>
              <a:rPr lang="en-US" u="sng" dirty="0" smtClean="0">
                <a:latin typeface="Bahnschrift SemiBold" pitchFamily="34" charset="0"/>
              </a:rPr>
              <a:t> </a:t>
            </a:r>
            <a:r>
              <a:rPr lang="en-US" u="sng" dirty="0" err="1" smtClean="0">
                <a:latin typeface="Bahnschrift SemiBold" pitchFamily="34" charset="0"/>
              </a:rPr>
              <a:t>pentru</a:t>
            </a:r>
            <a:r>
              <a:rPr lang="en-US" u="sng" dirty="0" smtClean="0">
                <a:latin typeface="Bahnschrift SemiBold" pitchFamily="34" charset="0"/>
              </a:rPr>
              <a:t> </a:t>
            </a:r>
            <a:r>
              <a:rPr lang="en-US" u="sng" dirty="0" err="1" smtClean="0">
                <a:latin typeface="Bahnschrift SemiBold" pitchFamily="34" charset="0"/>
              </a:rPr>
              <a:t>sortul</a:t>
            </a:r>
            <a:r>
              <a:rPr lang="en-US" u="sng" dirty="0" smtClean="0">
                <a:latin typeface="Bahnschrift SemiBold" pitchFamily="34" charset="0"/>
              </a:rPr>
              <a:t> din STL</a:t>
            </a:r>
            <a:endParaRPr lang="en-US" u="sng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 max &lt;=10^6 </a:t>
            </a:r>
            <a:r>
              <a:rPr lang="en-US" sz="2400" dirty="0" err="1" smtClean="0">
                <a:latin typeface="Bahnschrift Light" pitchFamily="34" charset="0"/>
              </a:rPr>
              <a:t>sortarea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destul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eficienta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avand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timpi</a:t>
            </a:r>
            <a:r>
              <a:rPr lang="en-US" sz="2400" dirty="0" smtClean="0">
                <a:latin typeface="Bahnschrift Light" pitchFamily="34" charset="0"/>
              </a:rPr>
              <a:t> sub 0.5 </a:t>
            </a:r>
            <a:r>
              <a:rPr lang="en-US" sz="2400" dirty="0" err="1" smtClean="0">
                <a:latin typeface="Bahnschrift Light" pitchFamily="34" charset="0"/>
              </a:rPr>
              <a:t>secunde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  <a:p>
            <a:r>
              <a:rPr lang="en-US" sz="2000" dirty="0" err="1" smtClean="0">
                <a:latin typeface="Bahnschrift Light" pitchFamily="34" charset="0"/>
              </a:rPr>
              <a:t>Pentru</a:t>
            </a:r>
            <a:r>
              <a:rPr lang="en-US" sz="2000" dirty="0" smtClean="0">
                <a:latin typeface="Bahnschrift Light" pitchFamily="34" charset="0"/>
              </a:rPr>
              <a:t> N max == 10^7 </a:t>
            </a:r>
            <a:r>
              <a:rPr lang="en-US" sz="2000" dirty="0" err="1" smtClean="0">
                <a:latin typeface="Bahnschrift Light" pitchFamily="34" charset="0"/>
              </a:rPr>
              <a:t>sortarea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este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rapida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timpul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mediu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fiind</a:t>
            </a:r>
            <a:r>
              <a:rPr lang="en-US" sz="2000" dirty="0" smtClean="0">
                <a:latin typeface="Bahnschrift Light" pitchFamily="34" charset="0"/>
              </a:rPr>
              <a:t> de </a:t>
            </a:r>
            <a:r>
              <a:rPr lang="en-US" sz="2000" dirty="0" err="1" smtClean="0">
                <a:latin typeface="Bahnschrift Light" pitchFamily="34" charset="0"/>
              </a:rPr>
              <a:t>aproximativ</a:t>
            </a:r>
            <a:r>
              <a:rPr lang="en-US" sz="2000" dirty="0" smtClean="0">
                <a:latin typeface="Bahnschrift Light" pitchFamily="34" charset="0"/>
              </a:rPr>
              <a:t> 2,5 </a:t>
            </a:r>
            <a:r>
              <a:rPr lang="en-US" sz="2000" dirty="0" err="1" smtClean="0">
                <a:latin typeface="Bahnschrift Light" pitchFamily="34" charset="0"/>
              </a:rPr>
              <a:t>secunde</a:t>
            </a:r>
            <a:endParaRPr lang="en-US" sz="2000" dirty="0" smtClean="0">
              <a:latin typeface="Bahnschrift Light" pitchFamily="34" charset="0"/>
            </a:endParaRPr>
          </a:p>
          <a:p>
            <a:r>
              <a:rPr lang="en-US" sz="2000" dirty="0" err="1" smtClean="0">
                <a:latin typeface="Bahnschrift Light" pitchFamily="34" charset="0"/>
              </a:rPr>
              <a:t>Pentru</a:t>
            </a:r>
            <a:r>
              <a:rPr lang="en-US" sz="2000" dirty="0" smtClean="0">
                <a:latin typeface="Bahnschrift Light" pitchFamily="34" charset="0"/>
              </a:rPr>
              <a:t> N max == 10^8 (cu Max == 10^8) </a:t>
            </a:r>
            <a:r>
              <a:rPr lang="en-US" sz="2000" dirty="0" err="1" smtClean="0">
                <a:latin typeface="Bahnschrift Light" pitchFamily="34" charset="0"/>
              </a:rPr>
              <a:t>sortul</a:t>
            </a:r>
            <a:r>
              <a:rPr lang="en-US" sz="2000" dirty="0" smtClean="0">
                <a:latin typeface="Bahnschrift Light" pitchFamily="34" charset="0"/>
              </a:rPr>
              <a:t> din STL </a:t>
            </a:r>
            <a:r>
              <a:rPr lang="en-US" sz="2000" dirty="0" err="1" smtClean="0">
                <a:latin typeface="Bahnschrift Light" pitchFamily="34" charset="0"/>
              </a:rPr>
              <a:t>scoate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aproximativ</a:t>
            </a:r>
            <a:r>
              <a:rPr lang="en-US" sz="2000" dirty="0" smtClean="0">
                <a:latin typeface="Bahnschrift Light" pitchFamily="34" charset="0"/>
              </a:rPr>
              <a:t> 27 de </a:t>
            </a:r>
            <a:r>
              <a:rPr lang="en-US" sz="2000" dirty="0" err="1" smtClean="0">
                <a:latin typeface="Bahnschrift Light" pitchFamily="34" charset="0"/>
              </a:rPr>
              <a:t>secunde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pentru</a:t>
            </a:r>
            <a:r>
              <a:rPr lang="en-US" sz="2000" dirty="0" smtClean="0">
                <a:latin typeface="Bahnschrift Light" pitchFamily="34" charset="0"/>
              </a:rPr>
              <a:t> a </a:t>
            </a:r>
            <a:r>
              <a:rPr lang="en-US" sz="2000" dirty="0" err="1" smtClean="0">
                <a:latin typeface="Bahnschrift Light" pitchFamily="34" charset="0"/>
              </a:rPr>
              <a:t>sorta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vectorul</a:t>
            </a:r>
            <a:r>
              <a:rPr lang="en-US" sz="2000" dirty="0" smtClean="0">
                <a:latin typeface="Bahnschrift Light" pitchFamily="34" charset="0"/>
              </a:rPr>
              <a:t>, un </a:t>
            </a:r>
            <a:r>
              <a:rPr lang="en-US" sz="2000" dirty="0" err="1" smtClean="0">
                <a:latin typeface="Bahnschrift Light" pitchFamily="34" charset="0"/>
              </a:rPr>
              <a:t>timp</a:t>
            </a:r>
            <a:r>
              <a:rPr lang="en-US" sz="2000" dirty="0" smtClean="0">
                <a:latin typeface="Bahnschrift Light" pitchFamily="34" charset="0"/>
              </a:rPr>
              <a:t> decent …cred.</a:t>
            </a:r>
          </a:p>
          <a:p>
            <a:r>
              <a:rPr lang="en-US" sz="2000" dirty="0" smtClean="0">
                <a:latin typeface="Bahnschrift Light" pitchFamily="34" charset="0"/>
              </a:rPr>
              <a:t>Overall </a:t>
            </a:r>
            <a:r>
              <a:rPr lang="en-US" sz="2000" dirty="0" err="1" smtClean="0">
                <a:latin typeface="Bahnschrift Light" pitchFamily="34" charset="0"/>
              </a:rPr>
              <a:t>este</a:t>
            </a:r>
            <a:r>
              <a:rPr lang="en-US" sz="2000" dirty="0" smtClean="0">
                <a:latin typeface="Bahnschrift Light" pitchFamily="34" charset="0"/>
              </a:rPr>
              <a:t> o </a:t>
            </a:r>
            <a:r>
              <a:rPr lang="en-US" sz="2000" dirty="0" err="1" smtClean="0">
                <a:latin typeface="Bahnschrift Light" pitchFamily="34" charset="0"/>
              </a:rPr>
              <a:t>metoda</a:t>
            </a:r>
            <a:r>
              <a:rPr lang="en-US" sz="2000" dirty="0" smtClean="0">
                <a:latin typeface="Bahnschrift Light" pitchFamily="34" charset="0"/>
              </a:rPr>
              <a:t> de </a:t>
            </a:r>
            <a:r>
              <a:rPr lang="en-US" sz="2000" dirty="0" err="1" smtClean="0">
                <a:latin typeface="Bahnschrift Light" pitchFamily="34" charset="0"/>
              </a:rPr>
              <a:t>sortare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fara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prea</a:t>
            </a:r>
            <a:r>
              <a:rPr lang="en-US" sz="2000" dirty="0" smtClean="0">
                <a:latin typeface="Bahnschrift Light" pitchFamily="34" charset="0"/>
              </a:rPr>
              <a:t> </a:t>
            </a:r>
            <a:r>
              <a:rPr lang="en-US" sz="2000" dirty="0" err="1" smtClean="0">
                <a:latin typeface="Bahnschrift Light" pitchFamily="34" charset="0"/>
              </a:rPr>
              <a:t>multe</a:t>
            </a:r>
            <a:r>
              <a:rPr lang="en-US" sz="2000" dirty="0" smtClean="0">
                <a:latin typeface="Bahnschrift Light" pitchFamily="34" charset="0"/>
              </a:rPr>
              <a:t> downside-</a:t>
            </a:r>
            <a:r>
              <a:rPr lang="en-US" sz="2000" dirty="0" err="1" smtClean="0">
                <a:latin typeface="Bahnschrift Light" pitchFamily="34" charset="0"/>
              </a:rPr>
              <a:t>uri</a:t>
            </a:r>
            <a:r>
              <a:rPr lang="en-US" sz="2000" dirty="0" smtClean="0">
                <a:latin typeface="Bahnschrift Light" pitchFamily="34" charset="0"/>
              </a:rPr>
              <a:t>.</a:t>
            </a:r>
          </a:p>
          <a:p>
            <a:endParaRPr lang="en-US" sz="2400" dirty="0" smtClean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10">
              <a:srgbClr val="AFCFF2"/>
            </a:gs>
            <a:gs pos="0">
              <a:srgbClr val="5E9EFF"/>
            </a:gs>
            <a:gs pos="1700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" pitchFamily="34" charset="0"/>
              </a:rPr>
              <a:t>Quick Sort</a:t>
            </a:r>
            <a:endParaRPr lang="en-US" u="sng" dirty="0">
              <a:latin typeface="Bahnschrift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1539587" y="0"/>
            <a:ext cx="10479021" cy="6891229"/>
          </a:xfrm>
          <a:custGeom>
            <a:avLst/>
            <a:gdLst>
              <a:gd name="connsiteX0" fmla="*/ 2228434 w 10479021"/>
              <a:gd name="connsiteY0" fmla="*/ 586001 h 6891229"/>
              <a:gd name="connsiteX1" fmla="*/ 10064842 w 10479021"/>
              <a:gd name="connsiteY1" fmla="*/ 586001 h 6891229"/>
              <a:gd name="connsiteX2" fmla="*/ 8601802 w 10479021"/>
              <a:gd name="connsiteY2" fmla="*/ 6675905 h 6891229"/>
              <a:gd name="connsiteX3" fmla="*/ 1871818 w 10479021"/>
              <a:gd name="connsiteY3" fmla="*/ 5231153 h 6891229"/>
              <a:gd name="connsiteX4" fmla="*/ 326482 w 10479021"/>
              <a:gd name="connsiteY4" fmla="*/ 2414801 h 6891229"/>
              <a:gd name="connsiteX5" fmla="*/ 472786 w 10479021"/>
              <a:gd name="connsiteY5" fmla="*/ 2433089 h 689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9021" h="6891229">
                <a:moveTo>
                  <a:pt x="2228434" y="586001"/>
                </a:moveTo>
                <a:cubicBezTo>
                  <a:pt x="5615524" y="78509"/>
                  <a:pt x="9002614" y="-428983"/>
                  <a:pt x="10064842" y="586001"/>
                </a:cubicBezTo>
                <a:cubicBezTo>
                  <a:pt x="11127070" y="1600985"/>
                  <a:pt x="9967306" y="5901713"/>
                  <a:pt x="8601802" y="6675905"/>
                </a:cubicBezTo>
                <a:cubicBezTo>
                  <a:pt x="7236298" y="7450097"/>
                  <a:pt x="3251038" y="5941337"/>
                  <a:pt x="1871818" y="5231153"/>
                </a:cubicBezTo>
                <a:cubicBezTo>
                  <a:pt x="492598" y="4520969"/>
                  <a:pt x="559654" y="2881145"/>
                  <a:pt x="326482" y="2414801"/>
                </a:cubicBezTo>
                <a:cubicBezTo>
                  <a:pt x="93310" y="1948457"/>
                  <a:pt x="-341030" y="2917721"/>
                  <a:pt x="472786" y="243308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60020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Bahnschrift Light" pitchFamily="34" charset="0"/>
              </a:rPr>
              <a:t>Quick Sort este unul dintre cei mai rapizi </a:t>
            </a:r>
            <a:r>
              <a:rPr lang="en-US" sz="2400" dirty="0" smtClean="0">
                <a:latin typeface="Bahnschrift Light" pitchFamily="34" charset="0"/>
              </a:rPr>
              <a:t>s</a:t>
            </a:r>
            <a:r>
              <a:rPr lang="vi-VN" sz="2400" dirty="0" smtClean="0">
                <a:latin typeface="Bahnschrift Light" pitchFamily="34" charset="0"/>
              </a:rPr>
              <a:t>i </a:t>
            </a:r>
            <a:r>
              <a:rPr lang="vi-VN" sz="2400" dirty="0">
                <a:latin typeface="Bahnschrift Light" pitchFamily="34" charset="0"/>
              </a:rPr>
              <a:t>mai </a:t>
            </a:r>
            <a:r>
              <a:rPr lang="vi-VN" sz="2400" dirty="0" smtClean="0">
                <a:latin typeface="Bahnschrift Light" pitchFamily="34" charset="0"/>
              </a:rPr>
              <a:t>utiliza</a:t>
            </a:r>
            <a:r>
              <a:rPr lang="en-US" sz="2400" dirty="0" smtClean="0">
                <a:latin typeface="Bahnschrift Light" pitchFamily="34" charset="0"/>
              </a:rPr>
              <a:t>t</a:t>
            </a:r>
            <a:r>
              <a:rPr lang="vi-VN" sz="2400" dirty="0" smtClean="0">
                <a:latin typeface="Bahnschrift Light" pitchFamily="34" charset="0"/>
              </a:rPr>
              <a:t>i </a:t>
            </a:r>
            <a:r>
              <a:rPr lang="vi-VN" sz="2400" dirty="0">
                <a:latin typeface="Bahnschrift Light" pitchFamily="34" charset="0"/>
              </a:rPr>
              <a:t>algoritmi de sortare </a:t>
            </a:r>
            <a:r>
              <a:rPr lang="vi-VN" sz="2400" dirty="0" smtClean="0">
                <a:latin typeface="Bahnschrift Light" pitchFamily="34" charset="0"/>
              </a:rPr>
              <a:t>p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n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vi-VN" sz="2400" dirty="0">
                <a:latin typeface="Bahnschrift Light" pitchFamily="34" charset="0"/>
              </a:rPr>
              <a:t>în acest moment, </a:t>
            </a:r>
            <a:r>
              <a:rPr lang="vi-VN" sz="2400" dirty="0" smtClean="0">
                <a:latin typeface="Bahnschrift Light" pitchFamily="34" charset="0"/>
              </a:rPr>
              <a:t>baz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ndu-se </a:t>
            </a:r>
            <a:r>
              <a:rPr lang="vi-VN" sz="2400" dirty="0">
                <a:latin typeface="Bahnschrift Light" pitchFamily="34" charset="0"/>
              </a:rPr>
              <a:t>pe </a:t>
            </a:r>
            <a:r>
              <a:rPr lang="vi-VN" sz="2400" b="1" dirty="0">
                <a:latin typeface="Bahnschrift Light" pitchFamily="34" charset="0"/>
              </a:rPr>
              <a:t>tehnica  "Divide et Impera"</a:t>
            </a:r>
            <a:r>
              <a:rPr lang="vi-VN" sz="2400" dirty="0">
                <a:latin typeface="Bahnschrift Light" pitchFamily="34" charset="0"/>
              </a:rPr>
              <a:t>.</a:t>
            </a:r>
          </a:p>
          <a:p>
            <a:r>
              <a:rPr lang="vi-VN" sz="2400" dirty="0">
                <a:latin typeface="Bahnschrift Light" pitchFamily="34" charset="0"/>
              </a:rPr>
              <a:t>    Sortarea </a:t>
            </a:r>
            <a:r>
              <a:rPr lang="vi-VN" sz="2400" dirty="0" smtClean="0">
                <a:latin typeface="Bahnschrift Light" pitchFamily="34" charset="0"/>
              </a:rPr>
              <a:t>rapid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vi-VN" sz="2400" dirty="0">
                <a:latin typeface="Bahnschrift Light" pitchFamily="34" charset="0"/>
              </a:rPr>
              <a:t>se </a:t>
            </a:r>
            <a:r>
              <a:rPr lang="vi-VN" sz="2400" dirty="0" smtClean="0">
                <a:latin typeface="Bahnschrift Light" pitchFamily="34" charset="0"/>
              </a:rPr>
              <a:t>realizeaz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en-US" sz="2400" dirty="0" smtClean="0">
                <a:latin typeface="Bahnschrift Light" pitchFamily="34" charset="0"/>
              </a:rPr>
              <a:t>i</a:t>
            </a:r>
            <a:r>
              <a:rPr lang="vi-VN" sz="2400" dirty="0" smtClean="0">
                <a:latin typeface="Bahnschrift Light" pitchFamily="34" charset="0"/>
              </a:rPr>
              <a:t>ntr-o </a:t>
            </a:r>
            <a:r>
              <a:rPr lang="vi-VN" sz="2400" dirty="0">
                <a:latin typeface="Bahnschrift Light" pitchFamily="34" charset="0"/>
              </a:rPr>
              <a:t>funcţie care, </a:t>
            </a:r>
            <a:r>
              <a:rPr lang="vi-VN" sz="2400" dirty="0" smtClean="0">
                <a:latin typeface="Bahnschrift Light" pitchFamily="34" charset="0"/>
              </a:rPr>
              <a:t>aplicat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vi-VN" sz="2400" dirty="0">
                <a:latin typeface="Bahnschrift Light" pitchFamily="34" charset="0"/>
              </a:rPr>
              <a:t>unui </a:t>
            </a:r>
            <a:r>
              <a:rPr lang="en-US" sz="2400" dirty="0" smtClean="0">
                <a:latin typeface="Bahnschrift Light" pitchFamily="34" charset="0"/>
              </a:rPr>
              <a:t>s</a:t>
            </a:r>
            <a:r>
              <a:rPr lang="vi-VN" sz="2400" dirty="0" smtClean="0">
                <a:latin typeface="Bahnschrift Light" pitchFamily="34" charset="0"/>
              </a:rPr>
              <a:t>ir </a:t>
            </a:r>
            <a:r>
              <a:rPr lang="vi-VN" sz="2400" dirty="0">
                <a:latin typeface="Bahnschrift Light" pitchFamily="34" charset="0"/>
              </a:rPr>
              <a:t>de numere, </a:t>
            </a:r>
            <a:r>
              <a:rPr lang="vi-VN" sz="2400" dirty="0" smtClean="0">
                <a:latin typeface="Bahnschrift Light" pitchFamily="34" charset="0"/>
              </a:rPr>
              <a:t>pozi</a:t>
            </a:r>
            <a:r>
              <a:rPr lang="en-US" sz="2400" dirty="0" smtClean="0">
                <a:latin typeface="Bahnschrift Light" pitchFamily="34" charset="0"/>
              </a:rPr>
              <a:t>t</a:t>
            </a:r>
            <a:r>
              <a:rPr lang="vi-VN" sz="2400" dirty="0" smtClean="0">
                <a:latin typeface="Bahnschrift Light" pitchFamily="34" charset="0"/>
              </a:rPr>
              <a:t>ioneaz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vi-VN" sz="2400" dirty="0">
                <a:latin typeface="Bahnschrift Light" pitchFamily="34" charset="0"/>
              </a:rPr>
              <a:t>un element din </a:t>
            </a:r>
            <a:r>
              <a:rPr lang="en-US" sz="2400" dirty="0" smtClean="0">
                <a:latin typeface="Bahnschrift Light" pitchFamily="34" charset="0"/>
              </a:rPr>
              <a:t>s</a:t>
            </a:r>
            <a:r>
              <a:rPr lang="vi-VN" sz="2400" dirty="0" smtClean="0">
                <a:latin typeface="Bahnschrift Light" pitchFamily="34" charset="0"/>
              </a:rPr>
              <a:t>ir</a:t>
            </a:r>
            <a:r>
              <a:rPr lang="vi-VN" sz="2400" dirty="0">
                <a:latin typeface="Bahnschrift Light" pitchFamily="34" charset="0"/>
              </a:rPr>
              <a:t>, </a:t>
            </a:r>
            <a:r>
              <a:rPr lang="vi-VN" sz="2400" b="1" i="1" dirty="0">
                <a:latin typeface="Bahnschrift Light" pitchFamily="34" charset="0"/>
              </a:rPr>
              <a:t>pivot</a:t>
            </a:r>
            <a:r>
              <a:rPr lang="vi-VN" sz="2400" i="1" dirty="0">
                <a:latin typeface="Bahnschrift Light" pitchFamily="34" charset="0"/>
              </a:rPr>
              <a:t>,</a:t>
            </a:r>
            <a:r>
              <a:rPr lang="vi-VN" sz="2400" dirty="0">
                <a:latin typeface="Bahnschrift Light" pitchFamily="34" charset="0"/>
              </a:rPr>
              <a:t> </a:t>
            </a:r>
            <a:r>
              <a:rPr lang="vi-VN" sz="2400" i="1" dirty="0">
                <a:latin typeface="Bahnschrift Light" pitchFamily="34" charset="0"/>
              </a:rPr>
              <a:t>pe </a:t>
            </a:r>
            <a:r>
              <a:rPr lang="vi-VN" sz="2400" i="1" dirty="0" smtClean="0">
                <a:latin typeface="Bahnschrift Light" pitchFamily="34" charset="0"/>
              </a:rPr>
              <a:t>pozi</a:t>
            </a:r>
            <a:r>
              <a:rPr lang="en-US" sz="2400" i="1" dirty="0" smtClean="0">
                <a:latin typeface="Bahnschrift Light" pitchFamily="34" charset="0"/>
              </a:rPr>
              <a:t>t</a:t>
            </a:r>
            <a:r>
              <a:rPr lang="vi-VN" sz="2400" i="1" dirty="0" smtClean="0">
                <a:latin typeface="Bahnschrift Light" pitchFamily="34" charset="0"/>
              </a:rPr>
              <a:t>ia final</a:t>
            </a:r>
            <a:r>
              <a:rPr lang="en-US" sz="2400" i="1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, </a:t>
            </a:r>
            <a:r>
              <a:rPr lang="vi-VN" sz="2400" dirty="0">
                <a:latin typeface="Bahnschrift Light" pitchFamily="34" charset="0"/>
              </a:rPr>
              <a:t>pe care se va afla acesta în </a:t>
            </a:r>
            <a:r>
              <a:rPr lang="en-US" sz="2400" dirty="0" smtClean="0">
                <a:latin typeface="Bahnschrift Light" pitchFamily="34" charset="0"/>
              </a:rPr>
              <a:t>s</a:t>
            </a:r>
            <a:r>
              <a:rPr lang="vi-VN" sz="2400" dirty="0" smtClean="0">
                <a:latin typeface="Bahnschrift Light" pitchFamily="34" charset="0"/>
              </a:rPr>
              <a:t>irul </a:t>
            </a:r>
            <a:r>
              <a:rPr lang="vi-VN" sz="2400" dirty="0">
                <a:latin typeface="Bahnschrift Light" pitchFamily="34" charset="0"/>
              </a:rPr>
              <a:t>sortat, </a:t>
            </a:r>
            <a:r>
              <a:rPr lang="en-US" sz="2400" dirty="0" smtClean="0">
                <a:latin typeface="Bahnschrift Light" pitchFamily="34" charset="0"/>
              </a:rPr>
              <a:t>s</a:t>
            </a:r>
            <a:r>
              <a:rPr lang="vi-VN" sz="2400" dirty="0" smtClean="0">
                <a:latin typeface="Bahnschrift Light" pitchFamily="34" charset="0"/>
              </a:rPr>
              <a:t>i deplaseaz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vi-VN" sz="2400" dirty="0">
                <a:latin typeface="Bahnschrift Light" pitchFamily="34" charset="0"/>
              </a:rPr>
              <a:t>elementele din </a:t>
            </a:r>
            <a:r>
              <a:rPr lang="en-US" sz="2400" dirty="0" smtClean="0">
                <a:latin typeface="Bahnschrift Light" pitchFamily="34" charset="0"/>
              </a:rPr>
              <a:t>s</a:t>
            </a:r>
            <a:r>
              <a:rPr lang="vi-VN" sz="2400" dirty="0" smtClean="0">
                <a:latin typeface="Bahnschrift Light" pitchFamily="34" charset="0"/>
              </a:rPr>
              <a:t>ir </a:t>
            </a:r>
            <a:r>
              <a:rPr lang="vi-VN" sz="2400" dirty="0">
                <a:latin typeface="Bahnschrift Light" pitchFamily="34" charset="0"/>
              </a:rPr>
              <a:t>mai mici </a:t>
            </a:r>
            <a:r>
              <a:rPr lang="vi-VN" sz="2400" dirty="0" smtClean="0">
                <a:latin typeface="Bahnschrift Light" pitchFamily="34" charset="0"/>
              </a:rPr>
              <a:t>dec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t </a:t>
            </a:r>
            <a:r>
              <a:rPr lang="vi-VN" sz="2400" dirty="0">
                <a:latin typeface="Bahnschrift Light" pitchFamily="34" charset="0"/>
              </a:rPr>
              <a:t>acesta </a:t>
            </a:r>
            <a:r>
              <a:rPr lang="en-US" sz="2400" dirty="0" smtClean="0">
                <a:latin typeface="Bahnschrift Light" pitchFamily="34" charset="0"/>
              </a:rPr>
              <a:t>i</a:t>
            </a:r>
            <a:r>
              <a:rPr lang="vi-VN" sz="2400" dirty="0" smtClean="0">
                <a:latin typeface="Bahnschrift Light" pitchFamily="34" charset="0"/>
              </a:rPr>
              <a:t>n fa</a:t>
            </a:r>
            <a:r>
              <a:rPr lang="en-US" sz="2400" dirty="0" smtClean="0">
                <a:latin typeface="Bahnschrift Light" pitchFamily="34" charset="0"/>
              </a:rPr>
              <a:t>t</a:t>
            </a:r>
            <a:r>
              <a:rPr lang="vi-VN" sz="2400" dirty="0" smtClean="0">
                <a:latin typeface="Bahnschrift Light" pitchFamily="34" charset="0"/>
              </a:rPr>
              <a:t>a </a:t>
            </a:r>
            <a:r>
              <a:rPr lang="vi-VN" sz="2400" dirty="0">
                <a:latin typeface="Bahnschrift Light" pitchFamily="34" charset="0"/>
              </a:rPr>
              <a:t>sa, iar pe cele mai mari </a:t>
            </a:r>
            <a:r>
              <a:rPr lang="vi-VN" sz="2400" dirty="0" smtClean="0">
                <a:latin typeface="Bahnschrift Light" pitchFamily="34" charset="0"/>
              </a:rPr>
              <a:t>dup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vi-VN" sz="2400" dirty="0">
                <a:latin typeface="Bahnschrift Light" pitchFamily="34" charset="0"/>
              </a:rPr>
              <a:t>el. Procedeul se reia pentru fiecare din cele </a:t>
            </a:r>
            <a:r>
              <a:rPr lang="vi-VN" sz="2400" dirty="0" smtClean="0">
                <a:latin typeface="Bahnschrift Light" pitchFamily="34" charset="0"/>
              </a:rPr>
              <a:t>dou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sub</a:t>
            </a:r>
            <a:r>
              <a:rPr lang="en-US" sz="2400" dirty="0" smtClean="0">
                <a:latin typeface="Bahnschrift Light" pitchFamily="34" charset="0"/>
              </a:rPr>
              <a:t>s</a:t>
            </a:r>
            <a:r>
              <a:rPr lang="vi-VN" sz="2400" dirty="0" smtClean="0">
                <a:latin typeface="Bahnschrift Light" pitchFamily="34" charset="0"/>
              </a:rPr>
              <a:t>iruri </a:t>
            </a:r>
            <a:r>
              <a:rPr lang="vi-VN" sz="2400" dirty="0">
                <a:latin typeface="Bahnschrift Light" pitchFamily="34" charset="0"/>
              </a:rPr>
              <a:t>care au </a:t>
            </a:r>
            <a:r>
              <a:rPr lang="vi-VN" sz="2400" dirty="0" smtClean="0">
                <a:latin typeface="Bahnschrift Light" pitchFamily="34" charset="0"/>
              </a:rPr>
              <a:t>r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mas </a:t>
            </a:r>
            <a:r>
              <a:rPr lang="vi-VN" sz="2400" dirty="0">
                <a:latin typeface="Bahnschrift Light" pitchFamily="34" charset="0"/>
              </a:rPr>
              <a:t>neordonate.</a:t>
            </a:r>
          </a:p>
          <a:p>
            <a:endParaRPr lang="en-US" sz="24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" pitchFamily="34" charset="0"/>
              </a:rPr>
              <a:t>Observatii</a:t>
            </a:r>
            <a:r>
              <a:rPr lang="en-US" u="sng" dirty="0" smtClean="0">
                <a:latin typeface="Bahnschrift" pitchFamily="34" charset="0"/>
              </a:rPr>
              <a:t> Quick Sort</a:t>
            </a:r>
            <a:endParaRPr lang="en-US" u="sng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Char char="Ω"/>
            </a:pPr>
            <a:r>
              <a:rPr lang="en-US" sz="2400" dirty="0" err="1" smtClean="0">
                <a:latin typeface="Bahnschrift Light" pitchFamily="34" charset="0"/>
              </a:rPr>
              <a:t>Implementarea</a:t>
            </a:r>
            <a:r>
              <a:rPr lang="en-US" sz="2400" dirty="0" smtClean="0">
                <a:latin typeface="Bahnschrift Light" pitchFamily="34" charset="0"/>
              </a:rPr>
              <a:t> a </a:t>
            </a:r>
            <a:r>
              <a:rPr lang="en-US" sz="2400" dirty="0" err="1" smtClean="0">
                <a:latin typeface="Bahnschrift Light" pitchFamily="34" charset="0"/>
              </a:rPr>
              <a:t>fost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facuta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a </a:t>
            </a:r>
            <a:r>
              <a:rPr lang="en-US" sz="2400" dirty="0" err="1" smtClean="0">
                <a:latin typeface="Bahnschrift Light" pitchFamily="34" charset="0"/>
              </a:rPr>
              <a:t>alege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pivotul</a:t>
            </a:r>
            <a:r>
              <a:rPr lang="en-US" sz="2400" dirty="0" smtClean="0">
                <a:latin typeface="Bahnschrift Light" pitchFamily="34" charset="0"/>
              </a:rPr>
              <a:t> in 3 </a:t>
            </a:r>
            <a:r>
              <a:rPr lang="en-US" sz="2400" dirty="0" err="1" smtClean="0">
                <a:latin typeface="Bahnschrift Light" pitchFamily="34" charset="0"/>
              </a:rPr>
              <a:t>moduri</a:t>
            </a:r>
            <a:r>
              <a:rPr lang="en-US" sz="2400" dirty="0" smtClean="0">
                <a:latin typeface="Bahnschrift Light" pitchFamily="34" charset="0"/>
              </a:rPr>
              <a:t> : pivot ales random, pivot la </a:t>
            </a:r>
            <a:r>
              <a:rPr lang="en-US" sz="2400" dirty="0" err="1" smtClean="0">
                <a:latin typeface="Bahnschrift Light" pitchFamily="34" charset="0"/>
              </a:rPr>
              <a:t>jumatatea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vectorului</a:t>
            </a:r>
            <a:r>
              <a:rPr lang="en-US" sz="2400" dirty="0" smtClean="0">
                <a:latin typeface="Bahnschrift Light" pitchFamily="34" charset="0"/>
              </a:rPr>
              <a:t>,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pivotul</a:t>
            </a:r>
            <a:r>
              <a:rPr lang="en-US" sz="2400" dirty="0" smtClean="0">
                <a:latin typeface="Bahnschrift Light" pitchFamily="34" charset="0"/>
              </a:rPr>
              <a:t> ales </a:t>
            </a:r>
            <a:r>
              <a:rPr lang="en-US" sz="2400" dirty="0" err="1" smtClean="0">
                <a:latin typeface="Bahnschrift Light" pitchFamily="34" charset="0"/>
              </a:rPr>
              <a:t>calculand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mediana</a:t>
            </a:r>
            <a:r>
              <a:rPr lang="en-US" sz="2400" dirty="0" smtClean="0">
                <a:latin typeface="Bahnschrift Light" pitchFamily="34" charset="0"/>
              </a:rPr>
              <a:t> din 3.</a:t>
            </a:r>
          </a:p>
          <a:p>
            <a:pPr>
              <a:buFont typeface="Times New Roman" pitchFamily="18" charset="0"/>
              <a:buChar char="Ω"/>
            </a:pPr>
            <a:r>
              <a:rPr lang="en-US" sz="2400" dirty="0" err="1" smtClean="0">
                <a:latin typeface="Bahnschrift Light" pitchFamily="34" charset="0"/>
              </a:rPr>
              <a:t>Daca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vectorul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constant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N max &gt;=10^6 , </a:t>
            </a:r>
            <a:r>
              <a:rPr lang="en-US" sz="2400" dirty="0" err="1" smtClean="0">
                <a:latin typeface="Bahnschrift Light" pitchFamily="34" charset="0"/>
              </a:rPr>
              <a:t>dureaza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prea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mult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sortarea</a:t>
            </a:r>
            <a:r>
              <a:rPr lang="en-US" sz="2400" dirty="0" smtClean="0">
                <a:latin typeface="Bahnschrift Light" pitchFamily="34" charset="0"/>
              </a:rPr>
              <a:t>,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 max == 10^7  se </a:t>
            </a:r>
            <a:r>
              <a:rPr lang="en-US" sz="2400" dirty="0" err="1" smtClean="0">
                <a:latin typeface="Bahnschrift Light" pitchFamily="34" charset="0"/>
              </a:rPr>
              <a:t>intampla</a:t>
            </a:r>
            <a:r>
              <a:rPr lang="en-US" sz="2400" dirty="0" smtClean="0">
                <a:latin typeface="Bahnschrift Light" pitchFamily="34" charset="0"/>
              </a:rPr>
              <a:t> cam </a:t>
            </a:r>
            <a:r>
              <a:rPr lang="en-US" sz="2400" dirty="0" err="1" smtClean="0">
                <a:latin typeface="Bahnschrift Light" pitchFamily="34" charset="0"/>
              </a:rPr>
              <a:t>acelasi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lucru</a:t>
            </a:r>
            <a:r>
              <a:rPr lang="en-US" sz="2400" dirty="0" smtClean="0">
                <a:latin typeface="Bahnschrift Light" pitchFamily="34" charset="0"/>
              </a:rPr>
              <a:t>, same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10^8 cu Max &lt;= 1000;</a:t>
            </a:r>
          </a:p>
          <a:p>
            <a:pPr>
              <a:buFont typeface="Times New Roman" pitchFamily="18" charset="0"/>
              <a:buChar char="Ω"/>
            </a:pPr>
            <a:r>
              <a:rPr lang="en-US" sz="2400" dirty="0" smtClean="0">
                <a:latin typeface="Bahnschrift Light" pitchFamily="34" charset="0"/>
              </a:rPr>
              <a:t>Quick sort se </a:t>
            </a:r>
            <a:r>
              <a:rPr lang="en-US" sz="2400" dirty="0" err="1" smtClean="0">
                <a:latin typeface="Bahnschrift Light" pitchFamily="34" charset="0"/>
              </a:rPr>
              <a:t>descurca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destul</a:t>
            </a:r>
            <a:r>
              <a:rPr lang="en-US" sz="2400" dirty="0" smtClean="0">
                <a:latin typeface="Bahnschrift Light" pitchFamily="34" charset="0"/>
              </a:rPr>
              <a:t> de bine </a:t>
            </a:r>
            <a:r>
              <a:rPr lang="en-US" sz="2400" dirty="0" err="1" smtClean="0">
                <a:latin typeface="Bahnschrift Light" pitchFamily="34" charset="0"/>
              </a:rPr>
              <a:t>pe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numere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mici</a:t>
            </a:r>
            <a:r>
              <a:rPr lang="en-US" sz="2400" dirty="0" smtClean="0">
                <a:latin typeface="Bahnschrift Light" pitchFamily="34" charset="0"/>
              </a:rPr>
              <a:t> cu </a:t>
            </a:r>
            <a:r>
              <a:rPr lang="en-US" sz="2400" dirty="0" err="1" smtClean="0">
                <a:latin typeface="Bahnschrift Light" pitchFamily="34" charset="0"/>
              </a:rPr>
              <a:t>teste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pana</a:t>
            </a:r>
            <a:r>
              <a:rPr lang="en-US" sz="2400" dirty="0" smtClean="0">
                <a:latin typeface="Bahnschrift Light" pitchFamily="34" charset="0"/>
              </a:rPr>
              <a:t> in 10^6 </a:t>
            </a:r>
            <a:r>
              <a:rPr lang="en-US" sz="2400" dirty="0" err="1" smtClean="0">
                <a:latin typeface="Bahnschrift Light" pitchFamily="34" charset="0"/>
              </a:rPr>
              <a:t>dar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dupa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devine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foarte</a:t>
            </a:r>
            <a:r>
              <a:rPr lang="en-US" sz="2400" dirty="0" smtClean="0">
                <a:latin typeface="Bahnschrift Light" pitchFamily="34" charset="0"/>
              </a:rPr>
              <a:t> lent.</a:t>
            </a:r>
          </a:p>
          <a:p>
            <a:pPr>
              <a:buFont typeface="Times New Roman" pitchFamily="18" charset="0"/>
              <a:buChar char="Ω"/>
            </a:pPr>
            <a:r>
              <a:rPr lang="en-US" sz="2400" dirty="0" smtClean="0">
                <a:latin typeface="Bahnschrift Light" pitchFamily="34" charset="0"/>
              </a:rPr>
              <a:t>Overall, un </a:t>
            </a:r>
            <a:r>
              <a:rPr lang="en-US" sz="2400" dirty="0" err="1" smtClean="0">
                <a:latin typeface="Bahnschrift Light" pitchFamily="34" charset="0"/>
              </a:rPr>
              <a:t>algoritm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destul</a:t>
            </a:r>
            <a:r>
              <a:rPr lang="en-US" sz="2400" dirty="0" smtClean="0">
                <a:latin typeface="Bahnschrift Light" pitchFamily="34" charset="0"/>
              </a:rPr>
              <a:t> de bun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numere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modeste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460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itchFamily="34" charset="0"/>
              </a:rPr>
              <a:t>*God of War </a:t>
            </a:r>
            <a:r>
              <a:rPr lang="en-US" sz="1100" dirty="0" err="1" smtClean="0">
                <a:latin typeface="Arial Narrow" pitchFamily="34" charset="0"/>
              </a:rPr>
              <a:t>lol</a:t>
            </a:r>
            <a:endParaRPr lang="en-US" sz="11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4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41">
              <a:srgbClr val="6DABFF"/>
            </a:gs>
            <a:gs pos="76000">
              <a:srgbClr val="AFCFF2"/>
            </a:gs>
            <a:gs pos="0">
              <a:srgbClr val="5E9EFF"/>
            </a:gs>
            <a:gs pos="28667">
              <a:srgbClr val="88BAFA"/>
            </a:gs>
            <a:gs pos="83327">
              <a:srgbClr val="DEDFF2"/>
            </a:gs>
            <a:gs pos="89661">
              <a:srgbClr val="EBE4F5"/>
            </a:gs>
            <a:gs pos="85660">
              <a:srgbClr val="E3E1F3"/>
            </a:gs>
            <a:gs pos="5000">
              <a:srgbClr val="85C2FF"/>
            </a:gs>
            <a:gs pos="93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 SemiBold" pitchFamily="34" charset="0"/>
              </a:rPr>
              <a:t>Shell Sort</a:t>
            </a:r>
            <a:endParaRPr lang="en-US" u="sng" dirty="0">
              <a:latin typeface="Bahnschrift Semi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3810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6629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6764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" pitchFamily="34" charset="0"/>
              </a:rPr>
              <a:t>Shell Sort </a:t>
            </a:r>
            <a:r>
              <a:rPr lang="en-US" dirty="0" err="1" smtClean="0">
                <a:latin typeface="Bahnschrift Light" pitchFamily="34" charset="0"/>
              </a:rPr>
              <a:t>este</a:t>
            </a:r>
            <a:r>
              <a:rPr lang="en-US" dirty="0" smtClean="0">
                <a:latin typeface="Bahnschrift Light" pitchFamily="34" charset="0"/>
              </a:rPr>
              <a:t> o </a:t>
            </a:r>
            <a:r>
              <a:rPr lang="en-US" dirty="0" err="1" smtClean="0">
                <a:latin typeface="Bahnschrift Light" pitchFamily="34" charset="0"/>
              </a:rPr>
              <a:t>versiune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mai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eficienta</a:t>
            </a:r>
            <a:r>
              <a:rPr lang="en-US" dirty="0" smtClean="0">
                <a:latin typeface="Bahnschrift Light" pitchFamily="34" charset="0"/>
              </a:rPr>
              <a:t> a Insertion </a:t>
            </a:r>
            <a:r>
              <a:rPr lang="en-US" dirty="0" err="1" smtClean="0">
                <a:latin typeface="Bahnschrift Light" pitchFamily="34" charset="0"/>
              </a:rPr>
              <a:t>Sortului</a:t>
            </a:r>
            <a:r>
              <a:rPr lang="en-US" dirty="0" smtClean="0">
                <a:latin typeface="Bahnschrift Light" pitchFamily="34" charset="0"/>
              </a:rPr>
              <a:t> , care </a:t>
            </a:r>
            <a:r>
              <a:rPr lang="en-US" dirty="0" err="1" smtClean="0">
                <a:latin typeface="Bahnschrift Light" pitchFamily="34" charset="0"/>
              </a:rPr>
              <a:t>sorteaza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elementele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aflate</a:t>
            </a:r>
            <a:r>
              <a:rPr lang="en-US" dirty="0" smtClean="0">
                <a:latin typeface="Bahnschrift Light" pitchFamily="34" charset="0"/>
              </a:rPr>
              <a:t> la o </a:t>
            </a:r>
            <a:r>
              <a:rPr lang="en-US" dirty="0" err="1" smtClean="0">
                <a:latin typeface="Bahnschrift Light" pitchFamily="34" charset="0"/>
              </a:rPr>
              <a:t>anumita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distanta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ce</a:t>
            </a:r>
            <a:r>
              <a:rPr lang="en-US" dirty="0" smtClean="0">
                <a:latin typeface="Bahnschrift Light" pitchFamily="34" charset="0"/>
              </a:rPr>
              <a:t> se </a:t>
            </a:r>
            <a:r>
              <a:rPr lang="en-US" dirty="0" err="1" smtClean="0">
                <a:latin typeface="Bahnschrift Light" pitchFamily="34" charset="0"/>
              </a:rPr>
              <a:t>modifica</a:t>
            </a:r>
            <a:r>
              <a:rPr lang="en-US" dirty="0" smtClean="0">
                <a:latin typeface="Bahnschrift Light" pitchFamily="34" charset="0"/>
              </a:rPr>
              <a:t> de-a </a:t>
            </a:r>
            <a:r>
              <a:rPr lang="en-US" dirty="0" err="1" smtClean="0">
                <a:latin typeface="Bahnschrift Light" pitchFamily="34" charset="0"/>
              </a:rPr>
              <a:t>lungul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algoritmului</a:t>
            </a:r>
            <a:r>
              <a:rPr lang="en-US" dirty="0" smtClean="0">
                <a:latin typeface="Bahnschrift Light" pitchFamily="34" charset="0"/>
              </a:rPr>
              <a:t>. </a:t>
            </a:r>
            <a:r>
              <a:rPr lang="en-US" dirty="0" err="1" smtClean="0">
                <a:latin typeface="Bahnschrift Light" pitchFamily="34" charset="0"/>
              </a:rPr>
              <a:t>Distanta</a:t>
            </a:r>
            <a:r>
              <a:rPr lang="en-US" dirty="0" smtClean="0">
                <a:latin typeface="Bahnschrift Light" pitchFamily="34" charset="0"/>
              </a:rPr>
              <a:t> (</a:t>
            </a:r>
            <a:r>
              <a:rPr lang="en-US" dirty="0" err="1" smtClean="0">
                <a:latin typeface="Bahnschrift Light" pitchFamily="34" charset="0"/>
              </a:rPr>
              <a:t>adica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secventele</a:t>
            </a:r>
            <a:r>
              <a:rPr lang="en-US" dirty="0" smtClean="0">
                <a:latin typeface="Bahnschrift Light" pitchFamily="34" charset="0"/>
              </a:rPr>
              <a:t> de </a:t>
            </a:r>
            <a:r>
              <a:rPr lang="en-US" dirty="0" err="1" smtClean="0">
                <a:latin typeface="Bahnschrift Light" pitchFamily="34" charset="0"/>
              </a:rPr>
              <a:t>distanta</a:t>
            </a:r>
            <a:r>
              <a:rPr lang="en-US" dirty="0" smtClean="0">
                <a:latin typeface="Bahnschrift Light" pitchFamily="34" charset="0"/>
              </a:rPr>
              <a:t>) pot </a:t>
            </a:r>
            <a:r>
              <a:rPr lang="en-US" dirty="0" err="1" smtClean="0">
                <a:latin typeface="Bahnschrift Light" pitchFamily="34" charset="0"/>
              </a:rPr>
              <a:t>varia</a:t>
            </a:r>
            <a:r>
              <a:rPr lang="en-US" dirty="0" smtClean="0">
                <a:latin typeface="Bahnschrift Light" pitchFamily="34" charset="0"/>
              </a:rPr>
              <a:t> , </a:t>
            </a:r>
            <a:r>
              <a:rPr lang="en-US" dirty="0" err="1" smtClean="0">
                <a:latin typeface="Bahnschrift Light" pitchFamily="34" charset="0"/>
              </a:rPr>
              <a:t>existand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mai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multe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siruri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incercate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pentru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formarea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unui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algoritm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mai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eficient</a:t>
            </a:r>
            <a:r>
              <a:rPr lang="en-US" dirty="0" smtClean="0">
                <a:latin typeface="Bahnschrift Light" pitchFamily="34" charset="0"/>
              </a:rPr>
              <a:t>. </a:t>
            </a:r>
            <a:r>
              <a:rPr lang="en-US" dirty="0" err="1" smtClean="0">
                <a:latin typeface="Bahnschrift Light" pitchFamily="34" charset="0"/>
              </a:rPr>
              <a:t>Avantajul</a:t>
            </a:r>
            <a:r>
              <a:rPr lang="en-US" dirty="0" smtClean="0">
                <a:latin typeface="Bahnschrift Light" pitchFamily="34" charset="0"/>
              </a:rPr>
              <a:t> Shell </a:t>
            </a:r>
            <a:r>
              <a:rPr lang="en-US" dirty="0" err="1" smtClean="0">
                <a:latin typeface="Bahnschrift Light" pitchFamily="34" charset="0"/>
              </a:rPr>
              <a:t>Sortului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este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ca</a:t>
            </a:r>
            <a:r>
              <a:rPr lang="en-US" dirty="0" smtClean="0">
                <a:latin typeface="Bahnschrift Light" pitchFamily="34" charset="0"/>
              </a:rPr>
              <a:t> nu are </a:t>
            </a:r>
            <a:r>
              <a:rPr lang="en-US" dirty="0" err="1" smtClean="0">
                <a:latin typeface="Bahnschrift Light" pitchFamily="34" charset="0"/>
              </a:rPr>
              <a:t>memorie</a:t>
            </a:r>
            <a:r>
              <a:rPr lang="en-US" dirty="0" smtClean="0">
                <a:latin typeface="Bahnschrift Light" pitchFamily="34" charset="0"/>
              </a:rPr>
              <a:t> in plus.</a:t>
            </a:r>
            <a:endParaRPr lang="en-US" dirty="0">
              <a:latin typeface="Bahnschrift Light" pitchFamily="34" charset="0"/>
            </a:endParaRPr>
          </a:p>
        </p:txBody>
      </p:sp>
      <p:pic>
        <p:nvPicPr>
          <p:cNvPr id="4098" name="Picture 2" descr="C:\Users\Marian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10" y="3464262"/>
            <a:ext cx="4640580" cy="263173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Observatii</a:t>
            </a:r>
            <a:r>
              <a:rPr lang="en-US" u="sng" dirty="0" smtClean="0">
                <a:latin typeface="Bahnschrift SemiBold" pitchFamily="34" charset="0"/>
              </a:rPr>
              <a:t> Shell Sort</a:t>
            </a:r>
            <a:endParaRPr lang="en-US" u="sng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Bahnschrift Light" pitchFamily="34" charset="0"/>
              </a:rPr>
              <a:t>Am </a:t>
            </a:r>
            <a:r>
              <a:rPr lang="en-US" sz="2400" dirty="0" err="1" smtClean="0">
                <a:latin typeface="Bahnschrift Light" pitchFamily="34" charset="0"/>
              </a:rPr>
              <a:t>analizat</a:t>
            </a:r>
            <a:r>
              <a:rPr lang="en-US" sz="2400" dirty="0" smtClean="0">
                <a:latin typeface="Bahnschrift Light" pitchFamily="34" charset="0"/>
              </a:rPr>
              <a:t> 3 </a:t>
            </a:r>
            <a:r>
              <a:rPr lang="en-US" sz="2400" dirty="0" err="1" smtClean="0">
                <a:latin typeface="Bahnschrift Light" pitchFamily="34" charset="0"/>
              </a:rPr>
              <a:t>secvente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distante</a:t>
            </a:r>
            <a:r>
              <a:rPr lang="en-US" sz="2400" dirty="0" smtClean="0">
                <a:latin typeface="Bahnschrift Light" pitchFamily="34" charset="0"/>
              </a:rPr>
              <a:t>: [N/2^k] </a:t>
            </a:r>
            <a:r>
              <a:rPr lang="en-US" sz="2400" dirty="0" err="1" smtClean="0">
                <a:latin typeface="Bahnschrift Light" pitchFamily="34" charset="0"/>
              </a:rPr>
              <a:t>avand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complexitatea</a:t>
            </a:r>
            <a:r>
              <a:rPr lang="en-US" sz="2400" dirty="0" smtClean="0">
                <a:latin typeface="Bahnschrift Light" pitchFamily="34" charset="0"/>
              </a:rPr>
              <a:t> O(n^2) , </a:t>
            </a:r>
            <a:r>
              <a:rPr lang="en-US" sz="2400" dirty="0" err="1" smtClean="0">
                <a:latin typeface="Bahnschrift Light" pitchFamily="34" charset="0"/>
              </a:rPr>
              <a:t>secventa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descoperita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Marcin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Ciura</a:t>
            </a:r>
            <a:r>
              <a:rPr lang="en-US" sz="2400" dirty="0" smtClean="0">
                <a:latin typeface="Bahnschrift Light" pitchFamily="34" charset="0"/>
              </a:rPr>
              <a:t> : 1,4,10,23,57,132,301,701…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secventa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descoperita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Tokuda</a:t>
            </a:r>
            <a:r>
              <a:rPr lang="en-US" sz="2400" dirty="0" smtClean="0">
                <a:latin typeface="Bahnschrift Light" pitchFamily="34" charset="0"/>
              </a:rPr>
              <a:t> : 1,4,9,20,46,103…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Odata</a:t>
            </a:r>
            <a:r>
              <a:rPr lang="en-US" sz="2400" dirty="0" smtClean="0">
                <a:latin typeface="Bahnschrift Light" pitchFamily="34" charset="0"/>
              </a:rPr>
              <a:t> cu </a:t>
            </a:r>
            <a:r>
              <a:rPr lang="en-US" sz="2400" dirty="0" err="1" smtClean="0">
                <a:latin typeface="Bahnschrift Light" pitchFamily="34" charset="0"/>
              </a:rPr>
              <a:t>cresterea</a:t>
            </a:r>
            <a:r>
              <a:rPr lang="en-US" sz="2400" dirty="0" smtClean="0">
                <a:latin typeface="Bahnschrift Light" pitchFamily="34" charset="0"/>
              </a:rPr>
              <a:t> N max-</a:t>
            </a:r>
            <a:r>
              <a:rPr lang="en-US" sz="2400" dirty="0" err="1" smtClean="0">
                <a:latin typeface="Bahnschrift Light" pitchFamily="34" charset="0"/>
              </a:rPr>
              <a:t>ului</a:t>
            </a:r>
            <a:r>
              <a:rPr lang="en-US" sz="2400" dirty="0" smtClean="0">
                <a:latin typeface="Bahnschrift Light" pitchFamily="34" charset="0"/>
              </a:rPr>
              <a:t>, </a:t>
            </a:r>
            <a:r>
              <a:rPr lang="en-US" sz="2400" dirty="0" err="1" smtClean="0">
                <a:latin typeface="Bahnschrift Light" pitchFamily="34" charset="0"/>
              </a:rPr>
              <a:t>timpul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sortare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scade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semnificativ</a:t>
            </a:r>
            <a:r>
              <a:rPr lang="en-US" sz="2400" dirty="0" smtClean="0">
                <a:latin typeface="Bahnschrift Light" pitchFamily="34" charset="0"/>
              </a:rPr>
              <a:t> fata de </a:t>
            </a:r>
            <a:r>
              <a:rPr lang="en-US" sz="2400" dirty="0" err="1" smtClean="0">
                <a:latin typeface="Bahnschrift Light" pitchFamily="34" charset="0"/>
              </a:rPr>
              <a:t>cel</a:t>
            </a:r>
            <a:r>
              <a:rPr lang="en-US" sz="2400" dirty="0" smtClean="0">
                <a:latin typeface="Bahnschrift Light" pitchFamily="34" charset="0"/>
              </a:rPr>
              <a:t> al </a:t>
            </a:r>
            <a:r>
              <a:rPr lang="en-US" sz="2400" dirty="0" err="1" smtClean="0">
                <a:latin typeface="Bahnschrift Light" pitchFamily="34" charset="0"/>
              </a:rPr>
              <a:t>sortarii</a:t>
            </a:r>
            <a:r>
              <a:rPr lang="en-US" sz="2400" dirty="0" smtClean="0">
                <a:latin typeface="Bahnschrift Light" pitchFamily="34" charset="0"/>
              </a:rPr>
              <a:t> din STL: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 = 10^6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aproximativ</a:t>
            </a:r>
            <a:r>
              <a:rPr lang="en-US" sz="2400" dirty="0" smtClean="0">
                <a:latin typeface="Bahnschrift Light" pitchFamily="34" charset="0"/>
              </a:rPr>
              <a:t> 1.6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lent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sortul</a:t>
            </a:r>
            <a:r>
              <a:rPr lang="en-US" sz="2400" dirty="0" smtClean="0">
                <a:latin typeface="Bahnschrift Light" pitchFamily="34" charset="0"/>
              </a:rPr>
              <a:t> din STL </a:t>
            </a:r>
            <a:r>
              <a:rPr lang="en-US" sz="2400" dirty="0" err="1" smtClean="0">
                <a:latin typeface="Bahnschrift Light" pitchFamily="34" charset="0"/>
              </a:rPr>
              <a:t>iar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10^8 de 2.2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. (</a:t>
            </a:r>
            <a:r>
              <a:rPr lang="en-US" sz="2400" dirty="0" err="1" smtClean="0">
                <a:latin typeface="Bahnschrift Light" pitchFamily="34" charset="0"/>
              </a:rPr>
              <a:t>vorbind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despre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primul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caz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mentionat</a:t>
            </a:r>
            <a:r>
              <a:rPr lang="en-US" sz="2400" dirty="0" smtClean="0">
                <a:latin typeface="Bahnschrift Light" pitchFamily="34" charset="0"/>
              </a:rPr>
              <a:t>)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secventele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descoperite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Marcin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Ciura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Tokuda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rapiditatea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algoritmului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creste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astfel</a:t>
            </a:r>
            <a:r>
              <a:rPr lang="en-US" sz="2400" dirty="0" smtClean="0">
                <a:latin typeface="Bahnschrift Light" pitchFamily="34" charset="0"/>
              </a:rPr>
              <a:t>: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 max = 10^6  </a:t>
            </a:r>
            <a:r>
              <a:rPr lang="en-US" sz="2400" dirty="0" err="1" smtClean="0">
                <a:latin typeface="Bahnschrift Light" pitchFamily="34" charset="0"/>
              </a:rPr>
              <a:t>timpii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celor</a:t>
            </a:r>
            <a:r>
              <a:rPr lang="en-US" sz="2400" dirty="0" smtClean="0">
                <a:latin typeface="Bahnschrift Light" pitchFamily="34" charset="0"/>
              </a:rPr>
              <a:t> 2 </a:t>
            </a:r>
            <a:r>
              <a:rPr lang="en-US" sz="2400" dirty="0" err="1" smtClean="0">
                <a:latin typeface="Bahnschrift Light" pitchFamily="34" charset="0"/>
              </a:rPr>
              <a:t>sunt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asemanatori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dar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sunt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lenti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sortarea</a:t>
            </a:r>
            <a:r>
              <a:rPr lang="en-US" sz="2400" dirty="0" smtClean="0">
                <a:latin typeface="Bahnschrift Light" pitchFamily="34" charset="0"/>
              </a:rPr>
              <a:t> din STL.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10^7 se </a:t>
            </a:r>
            <a:r>
              <a:rPr lang="en-US" sz="2400" dirty="0" err="1" smtClean="0">
                <a:latin typeface="Bahnschrift Light" pitchFamily="34" charset="0"/>
              </a:rPr>
              <a:t>poate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observa</a:t>
            </a:r>
            <a:r>
              <a:rPr lang="en-US" sz="2400" dirty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algoritmul</a:t>
            </a:r>
            <a:r>
              <a:rPr lang="en-US" sz="2400" dirty="0" smtClean="0">
                <a:latin typeface="Bahnschrift Light" pitchFamily="34" charset="0"/>
              </a:rPr>
              <a:t> cu </a:t>
            </a:r>
            <a:r>
              <a:rPr lang="en-US" sz="2400" dirty="0" err="1" smtClean="0">
                <a:latin typeface="Bahnschrift Light" pitchFamily="34" charset="0"/>
              </a:rPr>
              <a:t>secventele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celor</a:t>
            </a:r>
            <a:r>
              <a:rPr lang="en-US" sz="2400" dirty="0" smtClean="0">
                <a:latin typeface="Bahnschrift Light" pitchFamily="34" charset="0"/>
              </a:rPr>
              <a:t> 2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de 2,2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incet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sortul</a:t>
            </a:r>
            <a:r>
              <a:rPr lang="en-US" sz="2400" dirty="0" smtClean="0">
                <a:latin typeface="Bahnschrift Light" pitchFamily="34" charset="0"/>
              </a:rPr>
              <a:t> din STL (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Max = 10^6) 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10^8 </a:t>
            </a:r>
            <a:r>
              <a:rPr lang="en-US" sz="2400" dirty="0" err="1" smtClean="0">
                <a:latin typeface="Bahnschrift Light" pitchFamily="34" charset="0"/>
              </a:rPr>
              <a:t>diferentele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sunt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drastice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deoarece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algoritmul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isi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pierde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foarte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mult</a:t>
            </a:r>
            <a:r>
              <a:rPr lang="en-US" sz="2400" dirty="0" smtClean="0">
                <a:latin typeface="Bahnschrift Light" pitchFamily="34" charset="0"/>
              </a:rPr>
              <a:t> din </a:t>
            </a:r>
            <a:r>
              <a:rPr lang="en-US" sz="2400" dirty="0" err="1" smtClean="0">
                <a:latin typeface="Bahnschrift Light" pitchFamily="34" charset="0"/>
              </a:rPr>
              <a:t>eficienta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ajungand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sa</a:t>
            </a:r>
            <a:r>
              <a:rPr lang="en-US" sz="2400" dirty="0" smtClean="0">
                <a:latin typeface="Bahnschrift Light" pitchFamily="34" charset="0"/>
              </a:rPr>
              <a:t> fie </a:t>
            </a:r>
            <a:r>
              <a:rPr lang="en-US" sz="2400" dirty="0" err="1" smtClean="0">
                <a:latin typeface="Bahnschrift Light" pitchFamily="34" charset="0"/>
              </a:rPr>
              <a:t>chiar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de 7-8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lent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sortul</a:t>
            </a:r>
            <a:r>
              <a:rPr lang="en-US" sz="2400" dirty="0" smtClean="0">
                <a:latin typeface="Bahnschrift Light" pitchFamily="34" charset="0"/>
              </a:rPr>
              <a:t> din STL.</a:t>
            </a:r>
          </a:p>
          <a:p>
            <a:endParaRPr lang="en-US" sz="24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2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" pitchFamily="34" charset="0"/>
              </a:rPr>
              <a:t>Counting Sort</a:t>
            </a:r>
            <a:endParaRPr lang="en-US" u="sng" dirty="0">
              <a:latin typeface="Bahnschrif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457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6553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764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Bahnschrift Light" pitchFamily="34" charset="0"/>
              </a:rPr>
              <a:t>Sortarea prin </a:t>
            </a:r>
            <a:r>
              <a:rPr lang="vi-VN" sz="2400" dirty="0" smtClean="0">
                <a:latin typeface="Bahnschrift Light" pitchFamily="34" charset="0"/>
              </a:rPr>
              <a:t>num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rare </a:t>
            </a:r>
            <a:r>
              <a:rPr lang="vi-VN" sz="2400" dirty="0">
                <a:latin typeface="Bahnschrift Light" pitchFamily="34" charset="0"/>
              </a:rPr>
              <a:t>(Counting Sort) este o </a:t>
            </a:r>
            <a:r>
              <a:rPr lang="vi-VN" sz="2400" dirty="0" smtClean="0">
                <a:latin typeface="Bahnschrift Light" pitchFamily="34" charset="0"/>
              </a:rPr>
              <a:t>metod</a:t>
            </a:r>
            <a:r>
              <a:rPr lang="en-US" sz="2400" dirty="0" smtClean="0">
                <a:latin typeface="Bahnschrift Light" pitchFamily="34" charset="0"/>
              </a:rPr>
              <a:t>a</a:t>
            </a:r>
            <a:r>
              <a:rPr lang="vi-VN" sz="2400" dirty="0" smtClean="0">
                <a:latin typeface="Bahnschrift Light" pitchFamily="34" charset="0"/>
              </a:rPr>
              <a:t> </a:t>
            </a:r>
            <a:r>
              <a:rPr lang="vi-VN" sz="2400" dirty="0">
                <a:latin typeface="Bahnschrift Light" pitchFamily="34" charset="0"/>
              </a:rPr>
              <a:t>de sortare a </a:t>
            </a:r>
            <a:r>
              <a:rPr lang="en-US" sz="2400" dirty="0" err="1" smtClean="0">
                <a:latin typeface="Bahnschrift Light" pitchFamily="34" charset="0"/>
              </a:rPr>
              <a:t>vectorilor</a:t>
            </a:r>
            <a:r>
              <a:rPr lang="vi-VN" sz="2400" dirty="0">
                <a:latin typeface="Bahnschrift Light" pitchFamily="34" charset="0"/>
              </a:rPr>
              <a:t> ce se bazează pe utilizarea unui </a:t>
            </a:r>
            <a:r>
              <a:rPr lang="en-US" sz="2400" dirty="0" smtClean="0">
                <a:latin typeface="Bahnschrift Light" pitchFamily="34" charset="0"/>
              </a:rPr>
              <a:t>vector de </a:t>
            </a:r>
            <a:r>
              <a:rPr lang="en-US" sz="2400" dirty="0" err="1" smtClean="0">
                <a:latin typeface="Bahnschrift Light" pitchFamily="34" charset="0"/>
              </a:rPr>
              <a:t>frecventa</a:t>
            </a:r>
            <a:r>
              <a:rPr lang="vi-VN" sz="2400" dirty="0" smtClean="0">
                <a:latin typeface="Bahnschrift Light" pitchFamily="34" charset="0"/>
              </a:rPr>
              <a:t>. </a:t>
            </a:r>
            <a:r>
              <a:rPr lang="vi-VN" sz="2400" dirty="0">
                <a:latin typeface="Bahnschrift Light" pitchFamily="34" charset="0"/>
              </a:rPr>
              <a:t>Acest algoritm de sortare poate fi extrem de eficient </a:t>
            </a:r>
            <a:r>
              <a:rPr lang="en-US" sz="2400" dirty="0" smtClean="0">
                <a:latin typeface="Bahnschrift Light" pitchFamily="34" charset="0"/>
              </a:rPr>
              <a:t>i</a:t>
            </a:r>
            <a:r>
              <a:rPr lang="vi-VN" sz="2400" dirty="0" smtClean="0">
                <a:latin typeface="Bahnschrift Light" pitchFamily="34" charset="0"/>
              </a:rPr>
              <a:t>n </a:t>
            </a:r>
            <a:r>
              <a:rPr lang="vi-VN" sz="2400" dirty="0">
                <a:latin typeface="Bahnschrift Light" pitchFamily="34" charset="0"/>
              </a:rPr>
              <a:t>anumite </a:t>
            </a:r>
            <a:r>
              <a:rPr lang="vi-VN" sz="2400" dirty="0" smtClean="0">
                <a:latin typeface="Bahnschrift Light" pitchFamily="34" charset="0"/>
              </a:rPr>
              <a:t>situa</a:t>
            </a:r>
            <a:r>
              <a:rPr lang="en-US" sz="2400" dirty="0" smtClean="0">
                <a:latin typeface="Bahnschrift Light" pitchFamily="34" charset="0"/>
              </a:rPr>
              <a:t>t</a:t>
            </a:r>
            <a:r>
              <a:rPr lang="vi-VN" sz="2400" dirty="0" smtClean="0">
                <a:latin typeface="Bahnschrift Light" pitchFamily="34" charset="0"/>
              </a:rPr>
              <a:t>ii</a:t>
            </a:r>
            <a:r>
              <a:rPr lang="vi-VN" sz="2400" dirty="0">
                <a:latin typeface="Bahnschrift Light" pitchFamily="34" charset="0"/>
              </a:rPr>
              <a:t>, </a:t>
            </a:r>
            <a:r>
              <a:rPr lang="en-US" sz="2400" dirty="0" smtClean="0">
                <a:latin typeface="Bahnschrift Light" pitchFamily="34" charset="0"/>
              </a:rPr>
              <a:t>i</a:t>
            </a:r>
            <a:r>
              <a:rPr lang="vi-VN" sz="2400" dirty="0" smtClean="0">
                <a:latin typeface="Bahnschrift Light" pitchFamily="34" charset="0"/>
              </a:rPr>
              <a:t>n func</a:t>
            </a:r>
            <a:r>
              <a:rPr lang="en-US" sz="2400" dirty="0" smtClean="0">
                <a:latin typeface="Bahnschrift Light" pitchFamily="34" charset="0"/>
              </a:rPr>
              <a:t>t</a:t>
            </a:r>
            <a:r>
              <a:rPr lang="vi-VN" sz="2400" dirty="0" smtClean="0">
                <a:latin typeface="Bahnschrift Light" pitchFamily="34" charset="0"/>
              </a:rPr>
              <a:t>ie </a:t>
            </a:r>
            <a:r>
              <a:rPr lang="vi-VN" sz="2400" dirty="0">
                <a:latin typeface="Bahnschrift Light" pitchFamily="34" charset="0"/>
              </a:rPr>
              <a:t>de intervalul de valori al elementelor vectorului. </a:t>
            </a:r>
            <a:r>
              <a:rPr lang="en-US" sz="2400" dirty="0" err="1" smtClean="0">
                <a:latin typeface="Bahnschrift Light" pitchFamily="34" charset="0"/>
              </a:rPr>
              <a:t>Complexitatea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acestuia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O(</a:t>
            </a:r>
            <a:r>
              <a:rPr lang="en-US" sz="2400" dirty="0" err="1" smtClean="0">
                <a:latin typeface="Bahnschrift Light" pitchFamily="34" charset="0"/>
              </a:rPr>
              <a:t>n+Max</a:t>
            </a:r>
            <a:r>
              <a:rPr lang="en-US" sz="2400" dirty="0" smtClean="0">
                <a:latin typeface="Bahnschrift Light" pitchFamily="34" charset="0"/>
              </a:rPr>
              <a:t>), Max </a:t>
            </a:r>
            <a:r>
              <a:rPr lang="en-US" sz="2400" dirty="0" err="1" smtClean="0">
                <a:latin typeface="Bahnschrift Light" pitchFamily="34" charset="0"/>
              </a:rPr>
              <a:t>fiind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lungimea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vectorului</a:t>
            </a:r>
            <a:r>
              <a:rPr lang="en-US" sz="2400" dirty="0" smtClean="0">
                <a:latin typeface="Bahnschrift Light" pitchFamily="34" charset="0"/>
              </a:rPr>
              <a:t>.</a:t>
            </a:r>
            <a:endParaRPr lang="en-US" sz="2400" dirty="0">
              <a:latin typeface="Bahnschrift Light" pitchFamily="34" charset="0"/>
            </a:endParaRPr>
          </a:p>
        </p:txBody>
      </p:sp>
      <p:pic>
        <p:nvPicPr>
          <p:cNvPr id="5122" name="Picture 2" descr="C:\Users\Marian\Desktop\exemplu-sortare-prin-numar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799"/>
            <a:ext cx="3352800" cy="161723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Observatii</a:t>
            </a:r>
            <a:r>
              <a:rPr lang="en-US" u="sng" dirty="0" smtClean="0">
                <a:latin typeface="Bahnschrift SemiBold" pitchFamily="34" charset="0"/>
              </a:rPr>
              <a:t> Counting Sort</a:t>
            </a:r>
            <a:endParaRPr lang="en-US" u="sng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Bahnschrift Light" pitchFamily="34" charset="0"/>
              </a:rPr>
              <a:t>Overall, un </a:t>
            </a:r>
            <a:r>
              <a:rPr lang="en-US" sz="2400" dirty="0" err="1" smtClean="0">
                <a:latin typeface="Bahnschrift Light" pitchFamily="34" charset="0"/>
              </a:rPr>
              <a:t>algoritm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foarte</a:t>
            </a:r>
            <a:r>
              <a:rPr lang="en-US" sz="2400" dirty="0" smtClean="0">
                <a:latin typeface="Bahnschrift Light" pitchFamily="34" charset="0"/>
              </a:rPr>
              <a:t> bun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foarte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eficient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Pe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teste</a:t>
            </a:r>
            <a:r>
              <a:rPr lang="en-US" sz="2400" dirty="0" smtClean="0">
                <a:latin typeface="Bahnschrift Light" pitchFamily="34" charset="0"/>
              </a:rPr>
              <a:t> in care Max (</a:t>
            </a:r>
            <a:r>
              <a:rPr lang="en-US" sz="2400" dirty="0" err="1" smtClean="0">
                <a:latin typeface="Bahnschrift Light" pitchFamily="34" charset="0"/>
              </a:rPr>
              <a:t>maximul</a:t>
            </a:r>
            <a:r>
              <a:rPr lang="en-US" sz="2400" dirty="0" smtClean="0">
                <a:latin typeface="Bahnschrift Light" pitchFamily="34" charset="0"/>
              </a:rPr>
              <a:t> care </a:t>
            </a:r>
            <a:r>
              <a:rPr lang="en-US" sz="2400" dirty="0" err="1" smtClean="0">
                <a:latin typeface="Bahnschrift Light" pitchFamily="34" charset="0"/>
              </a:rPr>
              <a:t>poate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aparea</a:t>
            </a:r>
            <a:r>
              <a:rPr lang="en-US" sz="2400" dirty="0" smtClean="0">
                <a:latin typeface="Bahnschrift Light" pitchFamily="34" charset="0"/>
              </a:rPr>
              <a:t> in vector)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mare </a:t>
            </a:r>
            <a:r>
              <a:rPr lang="en-US" sz="2400" dirty="0" err="1" smtClean="0">
                <a:latin typeface="Bahnschrift Light" pitchFamily="34" charset="0"/>
              </a:rPr>
              <a:t>sau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egal</a:t>
            </a:r>
            <a:r>
              <a:rPr lang="en-US" sz="2400" dirty="0" smtClean="0">
                <a:latin typeface="Bahnschrift Light" pitchFamily="34" charset="0"/>
              </a:rPr>
              <a:t> cu 10^9 </a:t>
            </a:r>
            <a:r>
              <a:rPr lang="en-US" sz="2400" dirty="0" err="1" smtClean="0">
                <a:latin typeface="Bahnschrift Light" pitchFamily="34" charset="0"/>
              </a:rPr>
              <a:t>algoritmul</a:t>
            </a:r>
            <a:r>
              <a:rPr lang="en-US" sz="2400" dirty="0" smtClean="0">
                <a:latin typeface="Bahnschrift Light" pitchFamily="34" charset="0"/>
              </a:rPr>
              <a:t> nu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functioneaza</a:t>
            </a:r>
            <a:r>
              <a:rPr lang="en-US" sz="2400" dirty="0" smtClean="0">
                <a:latin typeface="Bahnschrift Light" pitchFamily="34" charset="0"/>
              </a:rPr>
              <a:t> (stack overflow). 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 max == 10^7 merge </a:t>
            </a:r>
            <a:r>
              <a:rPr lang="en-US" sz="2400" dirty="0" err="1" smtClean="0">
                <a:latin typeface="Bahnschrift Light" pitchFamily="34" charset="0"/>
              </a:rPr>
              <a:t>foarte</a:t>
            </a:r>
            <a:r>
              <a:rPr lang="en-US" sz="2400" dirty="0" smtClean="0">
                <a:latin typeface="Bahnschrift Light" pitchFamily="34" charset="0"/>
              </a:rPr>
              <a:t> bine </a:t>
            </a:r>
            <a:r>
              <a:rPr lang="en-US" sz="2400" dirty="0" err="1" smtClean="0">
                <a:latin typeface="Bahnschrift Light" pitchFamily="34" charset="0"/>
              </a:rPr>
              <a:t>fiind</a:t>
            </a:r>
            <a:r>
              <a:rPr lang="en-US" sz="2400" dirty="0" smtClean="0">
                <a:latin typeface="Bahnschrift Light" pitchFamily="34" charset="0"/>
              </a:rPr>
              <a:t> de 4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sortul</a:t>
            </a:r>
            <a:r>
              <a:rPr lang="en-US" sz="2400" dirty="0" smtClean="0">
                <a:latin typeface="Bahnschrift Light" pitchFamily="34" charset="0"/>
              </a:rPr>
              <a:t> din STL </a:t>
            </a:r>
            <a:r>
              <a:rPr lang="en-US" sz="2400" dirty="0" err="1" smtClean="0">
                <a:latin typeface="Bahnschrift Light" pitchFamily="34" charset="0"/>
              </a:rPr>
              <a:t>iar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 max == 10^8 de </a:t>
            </a:r>
            <a:r>
              <a:rPr lang="en-US" sz="2400" dirty="0" err="1" smtClean="0">
                <a:latin typeface="Bahnschrift Light" pitchFamily="34" charset="0"/>
              </a:rPr>
              <a:t>aproape</a:t>
            </a:r>
            <a:r>
              <a:rPr lang="en-US" sz="2400" dirty="0" smtClean="0">
                <a:latin typeface="Bahnschrift Light" pitchFamily="34" charset="0"/>
              </a:rPr>
              <a:t> 7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  <a:p>
            <a:r>
              <a:rPr lang="en-US" sz="2400" dirty="0" smtClean="0">
                <a:latin typeface="Bahnschrift Light" pitchFamily="34" charset="0"/>
              </a:rPr>
              <a:t>In </a:t>
            </a:r>
            <a:r>
              <a:rPr lang="en-US" sz="2400" dirty="0" err="1" smtClean="0">
                <a:latin typeface="Bahnschrift Light" pitchFamily="34" charset="0"/>
              </a:rPr>
              <a:t>concluzie</a:t>
            </a:r>
            <a:r>
              <a:rPr lang="en-US" sz="2400" dirty="0" smtClean="0">
                <a:latin typeface="Bahnschrift Light" pitchFamily="34" charset="0"/>
              </a:rPr>
              <a:t>, Counting Sort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cel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algoritm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testat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pana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acum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dar</a:t>
            </a:r>
            <a:r>
              <a:rPr lang="en-US" sz="2400" dirty="0" smtClean="0">
                <a:latin typeface="Bahnschrift Light" pitchFamily="34" charset="0"/>
              </a:rPr>
              <a:t> are o </a:t>
            </a:r>
            <a:r>
              <a:rPr lang="en-US" sz="2400" dirty="0" err="1" smtClean="0">
                <a:latin typeface="Bahnschrift Light" pitchFamily="34" charset="0"/>
              </a:rPr>
              <a:t>limita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valoarea</a:t>
            </a:r>
            <a:r>
              <a:rPr lang="en-US" sz="2400" dirty="0" smtClean="0">
                <a:latin typeface="Bahnschrift Light" pitchFamily="34" charset="0"/>
              </a:rPr>
              <a:t> maxima. </a:t>
            </a:r>
            <a:r>
              <a:rPr lang="en-US" sz="2400" dirty="0" err="1" smtClean="0">
                <a:latin typeface="Bahnschrift Light" pitchFamily="34" charset="0"/>
              </a:rPr>
              <a:t>Daca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aceasta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prea</a:t>
            </a:r>
            <a:r>
              <a:rPr lang="en-US" sz="2400" dirty="0" smtClean="0">
                <a:latin typeface="Bahnschrift Light" pitchFamily="34" charset="0"/>
              </a:rPr>
              <a:t> mare </a:t>
            </a:r>
            <a:r>
              <a:rPr lang="en-US" sz="2400" dirty="0" err="1" smtClean="0">
                <a:latin typeface="Bahnschrift Light" pitchFamily="34" charset="0"/>
              </a:rPr>
              <a:t>atunci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algoritmul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cedeaza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  <a:p>
            <a:r>
              <a:rPr lang="en-US" sz="2400" dirty="0" smtClean="0">
                <a:latin typeface="Bahnschrift Light" pitchFamily="34" charset="0"/>
              </a:rPr>
              <a:t>Nu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influentat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numarul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elemente</a:t>
            </a:r>
            <a:r>
              <a:rPr lang="en-US" sz="2400" dirty="0" smtClean="0">
                <a:latin typeface="Bahnschrift Light" pitchFamily="34" charset="0"/>
              </a:rPr>
              <a:t> din vector ci de </a:t>
            </a:r>
            <a:r>
              <a:rPr lang="en-US" sz="2400" dirty="0" err="1" smtClean="0">
                <a:latin typeface="Bahnschrift Light" pitchFamily="34" charset="0"/>
              </a:rPr>
              <a:t>marimea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acestora</a:t>
            </a:r>
            <a:r>
              <a:rPr lang="en-US" sz="2400" dirty="0" smtClean="0">
                <a:latin typeface="Bahnschrift Light" pitchFamily="34" charset="0"/>
              </a:rPr>
              <a:t>.</a:t>
            </a:r>
            <a:endParaRPr lang="en-US" sz="24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5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Medie</a:t>
            </a:r>
            <a:r>
              <a:rPr lang="en-US" u="sng" dirty="0" smtClean="0">
                <a:latin typeface="Bahnschrift SemiBold" pitchFamily="34" charset="0"/>
              </a:rPr>
              <a:t> </a:t>
            </a:r>
            <a:r>
              <a:rPr lang="en-US" u="sng" dirty="0" err="1" smtClean="0">
                <a:latin typeface="Bahnschrift SemiBold" pitchFamily="34" charset="0"/>
              </a:rPr>
              <a:t>timpi</a:t>
            </a:r>
            <a:r>
              <a:rPr lang="en-US" u="sng" dirty="0" smtClean="0">
                <a:latin typeface="Bahnschrift SemiBold" pitchFamily="34" charset="0"/>
              </a:rPr>
              <a:t> </a:t>
            </a:r>
            <a:endParaRPr lang="en-US" u="sng" dirty="0">
              <a:latin typeface="Bahnschrift SemiBold" pitchFamily="34" charset="0"/>
            </a:endParaRPr>
          </a:p>
        </p:txBody>
      </p:sp>
      <p:graphicFrame>
        <p:nvGraphicFramePr>
          <p:cNvPr id="13" name="Content Placeholder 12" title="N max &lt;= 10^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124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129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Medie</a:t>
            </a:r>
            <a:r>
              <a:rPr lang="en-US" u="sng" dirty="0" smtClean="0">
                <a:latin typeface="Bahnschrift SemiBold" pitchFamily="34" charset="0"/>
              </a:rPr>
              <a:t> </a:t>
            </a:r>
            <a:r>
              <a:rPr lang="en-US" u="sng" dirty="0" err="1" smtClean="0">
                <a:latin typeface="Bahnschrift SemiBold" pitchFamily="34" charset="0"/>
              </a:rPr>
              <a:t>timpi</a:t>
            </a:r>
            <a:r>
              <a:rPr lang="en-US" u="sng" dirty="0" smtClean="0">
                <a:latin typeface="Bahnschrift SemiBold" pitchFamily="34" charset="0"/>
              </a:rPr>
              <a:t> </a:t>
            </a:r>
            <a:endParaRPr lang="en-US" u="sng" dirty="0">
              <a:latin typeface="Bahnschrift Semi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409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Sort nu merge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testele</a:t>
            </a:r>
            <a:r>
              <a:rPr lang="en-US" dirty="0" smtClean="0"/>
              <a:t> (e </a:t>
            </a:r>
            <a:r>
              <a:rPr lang="en-US" dirty="0" err="1" smtClean="0"/>
              <a:t>prea</a:t>
            </a:r>
            <a:r>
              <a:rPr lang="en-US" dirty="0" smtClean="0"/>
              <a:t> lent)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Light" pitchFamily="34" charset="0"/>
              </a:rPr>
              <a:t>Introducere</a:t>
            </a:r>
            <a:endParaRPr lang="en-US" u="sng" dirty="0">
              <a:latin typeface="Bahnschrift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4014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ahnschrift" pitchFamily="34" charset="0"/>
              </a:rPr>
              <a:t>-</a:t>
            </a:r>
            <a:r>
              <a:rPr lang="en-US" sz="2800" dirty="0" err="1" smtClean="0">
                <a:latin typeface="Bahnschrift" pitchFamily="34" charset="0"/>
              </a:rPr>
              <a:t>Proiectul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este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realizat</a:t>
            </a:r>
            <a:r>
              <a:rPr lang="en-US" sz="2800" dirty="0" smtClean="0">
                <a:latin typeface="Bahnschrift" pitchFamily="34" charset="0"/>
              </a:rPr>
              <a:t> in </a:t>
            </a:r>
            <a:r>
              <a:rPr lang="en-US" sz="2800" dirty="0" err="1" smtClean="0">
                <a:latin typeface="Bahnschrift" pitchFamily="34" charset="0"/>
              </a:rPr>
              <a:t>limbajul</a:t>
            </a:r>
            <a:r>
              <a:rPr lang="en-US" sz="2800" dirty="0" smtClean="0">
                <a:latin typeface="Bahnschrift" pitchFamily="34" charset="0"/>
              </a:rPr>
              <a:t> de </a:t>
            </a:r>
            <a:r>
              <a:rPr lang="en-US" sz="2800" dirty="0" err="1" smtClean="0">
                <a:latin typeface="Bahnschrift" pitchFamily="34" charset="0"/>
              </a:rPr>
              <a:t>programare</a:t>
            </a:r>
            <a:r>
              <a:rPr lang="en-US" sz="2800" dirty="0" smtClean="0">
                <a:latin typeface="Bahnschrift" pitchFamily="34" charset="0"/>
              </a:rPr>
              <a:t> C++ </a:t>
            </a:r>
            <a:r>
              <a:rPr lang="en-US" sz="2800" dirty="0" err="1" smtClean="0">
                <a:latin typeface="Bahnschrift" pitchFamily="34" charset="0"/>
              </a:rPr>
              <a:t>fiind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scris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si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compilat</a:t>
            </a:r>
            <a:r>
              <a:rPr lang="en-US" sz="2800" dirty="0" smtClean="0">
                <a:latin typeface="Bahnschrift" pitchFamily="34" charset="0"/>
              </a:rPr>
              <a:t> in </a:t>
            </a:r>
            <a:r>
              <a:rPr lang="en-US" sz="2800" dirty="0" err="1" smtClean="0">
                <a:latin typeface="Bahnschrift" pitchFamily="34" charset="0"/>
              </a:rPr>
              <a:t>CodeBlocks</a:t>
            </a:r>
            <a:r>
              <a:rPr lang="en-US" sz="2800" dirty="0" smtClean="0">
                <a:latin typeface="Bahnschrift" pitchFamily="34" charset="0"/>
              </a:rPr>
              <a:t>.</a:t>
            </a:r>
          </a:p>
          <a:p>
            <a:pPr algn="just"/>
            <a:endParaRPr lang="en-US" sz="2800" dirty="0">
              <a:latin typeface="Bahnschrift" pitchFamily="34" charset="0"/>
            </a:endParaRPr>
          </a:p>
          <a:p>
            <a:pPr algn="just"/>
            <a:r>
              <a:rPr lang="en-US" sz="2800" dirty="0" smtClean="0">
                <a:latin typeface="Bahnschrift" pitchFamily="34" charset="0"/>
              </a:rPr>
              <a:t>-Au </a:t>
            </a:r>
            <a:r>
              <a:rPr lang="en-US" sz="2800" dirty="0" err="1" smtClean="0">
                <a:latin typeface="Bahnschrift" pitchFamily="34" charset="0"/>
              </a:rPr>
              <a:t>fost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folosite</a:t>
            </a:r>
            <a:r>
              <a:rPr lang="en-US" sz="2800" dirty="0" smtClean="0">
                <a:latin typeface="Bahnschrift" pitchFamily="34" charset="0"/>
              </a:rPr>
              <a:t> ARRAY-URI</a:t>
            </a:r>
          </a:p>
          <a:p>
            <a:pPr algn="just"/>
            <a:endParaRPr lang="en-US" sz="2800" dirty="0">
              <a:latin typeface="Bahnschrift" pitchFamily="34" charset="0"/>
            </a:endParaRPr>
          </a:p>
          <a:p>
            <a:pPr algn="just"/>
            <a:r>
              <a:rPr lang="en-US" sz="2800" dirty="0" smtClean="0">
                <a:latin typeface="Bahnschrift" pitchFamily="34" charset="0"/>
              </a:rPr>
              <a:t>-</a:t>
            </a:r>
            <a:r>
              <a:rPr lang="en-US" sz="2800" dirty="0" err="1" smtClean="0">
                <a:latin typeface="Bahnschrift" pitchFamily="34" charset="0"/>
              </a:rPr>
              <a:t>Procesor</a:t>
            </a:r>
            <a:r>
              <a:rPr lang="en-US" sz="2800" dirty="0" smtClean="0">
                <a:latin typeface="Bahnschrift" pitchFamily="34" charset="0"/>
              </a:rPr>
              <a:t>: i3-8130U  2.2GHz</a:t>
            </a:r>
          </a:p>
          <a:p>
            <a:pPr algn="just"/>
            <a:endParaRPr lang="en-US" sz="2800" dirty="0">
              <a:latin typeface="Bahnschrift" pitchFamily="34" charset="0"/>
            </a:endParaRPr>
          </a:p>
          <a:p>
            <a:pPr algn="just"/>
            <a:r>
              <a:rPr lang="en-US" sz="2800" dirty="0" smtClean="0">
                <a:latin typeface="Bahnschrift" pitchFamily="34" charset="0"/>
              </a:rPr>
              <a:t>-Au </a:t>
            </a:r>
            <a:r>
              <a:rPr lang="en-US" sz="2800" dirty="0" err="1" smtClean="0">
                <a:latin typeface="Bahnschrift" pitchFamily="34" charset="0"/>
              </a:rPr>
              <a:t>fost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realizate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mai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multe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variante</a:t>
            </a:r>
            <a:r>
              <a:rPr lang="en-US" sz="2800" dirty="0" smtClean="0">
                <a:latin typeface="Bahnschrift" pitchFamily="34" charset="0"/>
              </a:rPr>
              <a:t> de </a:t>
            </a:r>
            <a:r>
              <a:rPr lang="en-US" sz="2800" dirty="0" err="1" smtClean="0">
                <a:latin typeface="Bahnschrift" pitchFamily="34" charset="0"/>
              </a:rPr>
              <a:t>implementare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pentru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fiecare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algoritm</a:t>
            </a:r>
            <a:r>
              <a:rPr lang="en-US" sz="2800" dirty="0" smtClean="0">
                <a:latin typeface="Bahnschrift" pitchFamily="34" charset="0"/>
              </a:rPr>
              <a:t> </a:t>
            </a:r>
            <a:r>
              <a:rPr lang="en-US" sz="2800" dirty="0" err="1" smtClean="0">
                <a:latin typeface="Bahnschrift" pitchFamily="34" charset="0"/>
              </a:rPr>
              <a:t>prezentat</a:t>
            </a:r>
            <a:endParaRPr lang="en-US" sz="2800" dirty="0" smtClean="0">
              <a:latin typeface="Bahnschrift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Medie</a:t>
            </a:r>
            <a:r>
              <a:rPr lang="en-US" u="sng" dirty="0" smtClean="0">
                <a:latin typeface="Bahnschrift SemiBold" pitchFamily="34" charset="0"/>
              </a:rPr>
              <a:t> </a:t>
            </a:r>
            <a:r>
              <a:rPr lang="en-US" u="sng" dirty="0" err="1" smtClean="0">
                <a:latin typeface="Bahnschrift SemiBold" pitchFamily="34" charset="0"/>
              </a:rPr>
              <a:t>Timpi</a:t>
            </a:r>
            <a:endParaRPr lang="en-US" u="sng" dirty="0">
              <a:latin typeface="Bahnschrift Semi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985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55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SemiBold" pitchFamily="34" charset="0"/>
              </a:rPr>
              <a:t>Concluzii</a:t>
            </a:r>
            <a:r>
              <a:rPr lang="en-US" u="sng" dirty="0" smtClean="0">
                <a:latin typeface="Bahnschrift SemiBold" pitchFamily="34" charset="0"/>
              </a:rPr>
              <a:t> de final</a:t>
            </a:r>
            <a:endParaRPr lang="en-US" u="sng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Merge Sort - un </a:t>
            </a:r>
            <a:r>
              <a:rPr lang="en-US" sz="2400" dirty="0" err="1" smtClean="0"/>
              <a:t>algoritm</a:t>
            </a:r>
            <a:r>
              <a:rPr lang="en-US" sz="2400" dirty="0" smtClean="0"/>
              <a:t> de </a:t>
            </a:r>
            <a:r>
              <a:rPr lang="en-US" sz="2400" dirty="0" err="1" smtClean="0"/>
              <a:t>sortare</a:t>
            </a:r>
            <a:r>
              <a:rPr lang="en-US" sz="2400" dirty="0" smtClean="0"/>
              <a:t> </a:t>
            </a:r>
            <a:r>
              <a:rPr lang="en-US" sz="2400" dirty="0" err="1" smtClean="0"/>
              <a:t>destul</a:t>
            </a:r>
            <a:r>
              <a:rPr lang="en-US" sz="2400" dirty="0" smtClean="0"/>
              <a:t> de </a:t>
            </a:r>
            <a:r>
              <a:rPr lang="en-US" sz="2400" dirty="0" err="1" smtClean="0"/>
              <a:t>eficient</a:t>
            </a:r>
            <a:r>
              <a:rPr lang="en-US" sz="2400" dirty="0" smtClean="0"/>
              <a:t> care se </a:t>
            </a:r>
            <a:r>
              <a:rPr lang="en-US" sz="2400" dirty="0" err="1" smtClean="0"/>
              <a:t>descurca</a:t>
            </a:r>
            <a:r>
              <a:rPr lang="en-US" sz="2400" dirty="0" smtClean="0"/>
              <a:t> </a:t>
            </a:r>
            <a:r>
              <a:rPr lang="en-US" sz="2400" dirty="0" err="1" smtClean="0"/>
              <a:t>atat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r>
              <a:rPr lang="en-US" sz="2400" dirty="0" err="1" smtClean="0"/>
              <a:t>mari</a:t>
            </a:r>
            <a:r>
              <a:rPr lang="en-US" sz="2400" dirty="0" smtClean="0"/>
              <a:t> cat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r>
              <a:rPr lang="en-US" sz="2400" dirty="0" err="1" smtClean="0"/>
              <a:t>mici</a:t>
            </a:r>
            <a:endParaRPr lang="en-US" sz="2400" dirty="0" smtClean="0"/>
          </a:p>
          <a:p>
            <a:r>
              <a:rPr lang="en-US" sz="2400" dirty="0" smtClean="0"/>
              <a:t>Bubble Sort - un </a:t>
            </a:r>
            <a:r>
              <a:rPr lang="en-US" sz="2400" dirty="0" err="1" smtClean="0"/>
              <a:t>algoritm</a:t>
            </a:r>
            <a:r>
              <a:rPr lang="en-US" sz="2400" dirty="0" smtClean="0"/>
              <a:t> de </a:t>
            </a:r>
            <a:r>
              <a:rPr lang="en-US" sz="2400" dirty="0" err="1" smtClean="0"/>
              <a:t>sortare</a:t>
            </a:r>
            <a:r>
              <a:rPr lang="en-US" sz="2400" dirty="0" smtClean="0"/>
              <a:t> nu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bun ,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r>
              <a:rPr lang="en-US" sz="2400" dirty="0" err="1" smtClean="0"/>
              <a:t>mici</a:t>
            </a:r>
            <a:r>
              <a:rPr lang="en-US" sz="2400" dirty="0" smtClean="0"/>
              <a:t> e ok </a:t>
            </a:r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r>
              <a:rPr lang="en-US" sz="2400" dirty="0" err="1" smtClean="0"/>
              <a:t>mari</a:t>
            </a:r>
            <a:r>
              <a:rPr lang="en-US" sz="2400" dirty="0" smtClean="0"/>
              <a:t> </a:t>
            </a:r>
            <a:r>
              <a:rPr lang="en-US" sz="2400" dirty="0" err="1" smtClean="0"/>
              <a:t>dureaza</a:t>
            </a:r>
            <a:r>
              <a:rPr lang="en-US" sz="2400" dirty="0" smtClean="0"/>
              <a:t> </a:t>
            </a:r>
            <a:r>
              <a:rPr lang="en-US" sz="2400" dirty="0" err="1" smtClean="0"/>
              <a:t>prea</a:t>
            </a:r>
            <a:r>
              <a:rPr lang="en-US" sz="2400" dirty="0" smtClean="0"/>
              <a:t> </a:t>
            </a:r>
            <a:r>
              <a:rPr lang="en-US" sz="2400" dirty="0" err="1" smtClean="0"/>
              <a:t>mult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sorteze</a:t>
            </a:r>
            <a:endParaRPr lang="en-US" sz="2400" dirty="0" smtClean="0"/>
          </a:p>
          <a:p>
            <a:r>
              <a:rPr lang="en-US" sz="2400" dirty="0" smtClean="0"/>
              <a:t>Sort STL - </a:t>
            </a:r>
            <a:r>
              <a:rPr lang="en-US" sz="2400" dirty="0" err="1" smtClean="0"/>
              <a:t>cea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usoara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de a </a:t>
            </a:r>
            <a:r>
              <a:rPr lang="en-US" sz="2400" dirty="0" err="1" smtClean="0"/>
              <a:t>sorta</a:t>
            </a:r>
            <a:r>
              <a:rPr lang="en-US" sz="2400" dirty="0" smtClean="0"/>
              <a:t> un vector (also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</a:t>
            </a:r>
            <a:r>
              <a:rPr lang="en-US" sz="2400" dirty="0" err="1" smtClean="0"/>
              <a:t>rapida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Radix Sort -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</a:t>
            </a:r>
            <a:r>
              <a:rPr lang="en-US" sz="2400" dirty="0" err="1" smtClean="0"/>
              <a:t>eficient</a:t>
            </a:r>
            <a:r>
              <a:rPr lang="en-US" sz="2400" dirty="0" smtClean="0"/>
              <a:t> , </a:t>
            </a:r>
            <a:r>
              <a:rPr lang="en-US" sz="2400" dirty="0" err="1" smtClean="0"/>
              <a:t>bazele</a:t>
            </a:r>
            <a:r>
              <a:rPr lang="en-US" sz="2400" dirty="0" smtClean="0"/>
              <a:t> </a:t>
            </a:r>
            <a:r>
              <a:rPr lang="en-US" sz="2400" dirty="0" err="1" smtClean="0"/>
              <a:t>puteri</a:t>
            </a:r>
            <a:r>
              <a:rPr lang="en-US" sz="2400" dirty="0" smtClean="0"/>
              <a:t> de 2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dirty="0" err="1" smtClean="0"/>
              <a:t>operatii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fac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fie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rapid in </a:t>
            </a:r>
            <a:r>
              <a:rPr lang="en-US" sz="2400" dirty="0" err="1" smtClean="0"/>
              <a:t>sortare</a:t>
            </a:r>
            <a:r>
              <a:rPr lang="en-US" sz="2400" dirty="0" smtClean="0"/>
              <a:t> , in special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mari</a:t>
            </a:r>
            <a:endParaRPr lang="en-US" sz="2400" dirty="0" smtClean="0"/>
          </a:p>
          <a:p>
            <a:r>
              <a:rPr lang="en-US" sz="2400" dirty="0" smtClean="0"/>
              <a:t>Quick Sort - un </a:t>
            </a:r>
            <a:r>
              <a:rPr lang="en-US" sz="2400" dirty="0" err="1" smtClean="0"/>
              <a:t>algoritm</a:t>
            </a:r>
            <a:r>
              <a:rPr lang="en-US" sz="2400" dirty="0" smtClean="0"/>
              <a:t> bun de </a:t>
            </a:r>
            <a:r>
              <a:rPr lang="en-US" sz="2400" dirty="0" err="1" smtClean="0"/>
              <a:t>sortare</a:t>
            </a:r>
            <a:r>
              <a:rPr lang="en-US" sz="2400" dirty="0" smtClean="0"/>
              <a:t> </a:t>
            </a:r>
            <a:r>
              <a:rPr lang="en-US" sz="2400" dirty="0" err="1" smtClean="0"/>
              <a:t>dar</a:t>
            </a:r>
            <a:r>
              <a:rPr lang="en-US" sz="2400" dirty="0" smtClean="0"/>
              <a:t> care da fail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r>
              <a:rPr lang="en-US" sz="2400" dirty="0" err="1" smtClean="0"/>
              <a:t>mari</a:t>
            </a:r>
            <a:r>
              <a:rPr lang="en-US" sz="2400" dirty="0" smtClean="0"/>
              <a:t> , </a:t>
            </a:r>
            <a:r>
              <a:rPr lang="en-US" sz="2400" dirty="0" err="1" smtClean="0"/>
              <a:t>deoarece</a:t>
            </a:r>
            <a:r>
              <a:rPr lang="en-US" sz="2400" dirty="0" smtClean="0"/>
              <a:t> </a:t>
            </a:r>
            <a:r>
              <a:rPr lang="en-US" sz="2400" dirty="0" err="1" smtClean="0"/>
              <a:t>dureaza</a:t>
            </a:r>
            <a:r>
              <a:rPr lang="en-US" sz="2400" dirty="0" smtClean="0"/>
              <a:t> </a:t>
            </a:r>
            <a:r>
              <a:rPr lang="en-US" sz="2400" dirty="0" err="1" smtClean="0"/>
              <a:t>prea</a:t>
            </a:r>
            <a:r>
              <a:rPr lang="en-US" sz="2400" dirty="0" smtClean="0"/>
              <a:t> </a:t>
            </a:r>
            <a:r>
              <a:rPr lang="en-US" sz="2400" dirty="0" err="1" smtClean="0"/>
              <a:t>mult</a:t>
            </a:r>
            <a:r>
              <a:rPr lang="en-US" sz="2400" dirty="0" smtClean="0"/>
              <a:t> </a:t>
            </a:r>
            <a:r>
              <a:rPr lang="en-US" sz="2400" dirty="0" err="1" smtClean="0"/>
              <a:t>ca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realizeze</a:t>
            </a:r>
            <a:r>
              <a:rPr lang="en-US" sz="2400" dirty="0" smtClean="0"/>
              <a:t> </a:t>
            </a:r>
            <a:r>
              <a:rPr lang="en-US" sz="2400" dirty="0" err="1" smtClean="0"/>
              <a:t>sortarea</a:t>
            </a:r>
            <a:endParaRPr lang="en-US" sz="2400" dirty="0" smtClean="0"/>
          </a:p>
          <a:p>
            <a:r>
              <a:rPr lang="en-US" sz="2400" dirty="0" smtClean="0"/>
              <a:t>Shell Sort - </a:t>
            </a:r>
            <a:r>
              <a:rPr lang="en-US" sz="2400" dirty="0" err="1" smtClean="0"/>
              <a:t>eficient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r>
              <a:rPr lang="en-US" sz="2400" dirty="0" err="1" smtClean="0"/>
              <a:t>mici</a:t>
            </a:r>
            <a:r>
              <a:rPr lang="en-US" sz="2400" dirty="0" smtClean="0"/>
              <a:t>, cu cat </a:t>
            </a:r>
            <a:r>
              <a:rPr lang="en-US" sz="2400" dirty="0" err="1" smtClean="0"/>
              <a:t>cresc</a:t>
            </a:r>
            <a:r>
              <a:rPr lang="en-US" sz="2400" dirty="0" smtClean="0"/>
              <a:t> </a:t>
            </a:r>
            <a:r>
              <a:rPr lang="en-US" sz="2400" dirty="0" err="1" smtClean="0"/>
              <a:t>numerele</a:t>
            </a:r>
            <a:r>
              <a:rPr lang="en-US" sz="2400" dirty="0" smtClean="0"/>
              <a:t> cu </a:t>
            </a:r>
            <a:r>
              <a:rPr lang="en-US" sz="2400" dirty="0" err="1" smtClean="0"/>
              <a:t>atat</a:t>
            </a:r>
            <a:r>
              <a:rPr lang="en-US" sz="2400" dirty="0" smtClean="0"/>
              <a:t> </a:t>
            </a:r>
            <a:r>
              <a:rPr lang="en-US" sz="2400" dirty="0" err="1" smtClean="0"/>
              <a:t>scade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rapiditatea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devenind</a:t>
            </a:r>
            <a:r>
              <a:rPr lang="en-US" sz="2400" dirty="0" smtClean="0"/>
              <a:t> </a:t>
            </a:r>
            <a:r>
              <a:rPr lang="en-US" sz="2400" dirty="0" err="1" smtClean="0"/>
              <a:t>mult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lent </a:t>
            </a:r>
            <a:r>
              <a:rPr lang="en-US" sz="2400" dirty="0" err="1" smtClean="0"/>
              <a:t>decat</a:t>
            </a:r>
            <a:r>
              <a:rPr lang="en-US" sz="2400" dirty="0" smtClean="0"/>
              <a:t> </a:t>
            </a:r>
            <a:r>
              <a:rPr lang="en-US" sz="2400" dirty="0" err="1" smtClean="0"/>
              <a:t>sortul</a:t>
            </a:r>
            <a:r>
              <a:rPr lang="en-US" sz="2400" dirty="0" smtClean="0"/>
              <a:t> din STL</a:t>
            </a:r>
          </a:p>
          <a:p>
            <a:r>
              <a:rPr lang="en-US" sz="2400" dirty="0" smtClean="0"/>
              <a:t>Counting Sort (aka God Sort) –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</a:t>
            </a:r>
            <a:r>
              <a:rPr lang="en-US" sz="2400" dirty="0" err="1" smtClean="0"/>
              <a:t>eficient</a:t>
            </a:r>
            <a:r>
              <a:rPr lang="en-US" sz="2400" dirty="0" smtClean="0"/>
              <a:t> , </a:t>
            </a:r>
            <a:r>
              <a:rPr lang="en-US" sz="2400" dirty="0" err="1" smtClean="0"/>
              <a:t>sortand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repede</a:t>
            </a:r>
            <a:r>
              <a:rPr lang="en-US" sz="2400" dirty="0" smtClean="0"/>
              <a:t> </a:t>
            </a:r>
            <a:r>
              <a:rPr lang="en-US" sz="2400" dirty="0" err="1" smtClean="0"/>
              <a:t>decat</a:t>
            </a:r>
            <a:r>
              <a:rPr lang="en-US" sz="2400" dirty="0" smtClean="0"/>
              <a:t> </a:t>
            </a:r>
            <a:r>
              <a:rPr lang="en-US" sz="2400" dirty="0" err="1" smtClean="0"/>
              <a:t>orice</a:t>
            </a:r>
            <a:r>
              <a:rPr lang="en-US" sz="2400" dirty="0" smtClean="0"/>
              <a:t> alt </a:t>
            </a:r>
            <a:r>
              <a:rPr lang="en-US" sz="2400" dirty="0" err="1" smtClean="0"/>
              <a:t>algoritm</a:t>
            </a:r>
            <a:r>
              <a:rPr lang="en-US" sz="2400" dirty="0" smtClean="0"/>
              <a:t> + sort STL, </a:t>
            </a:r>
            <a:r>
              <a:rPr lang="en-US" sz="2400" dirty="0" err="1" smtClean="0"/>
              <a:t>netinand</a:t>
            </a:r>
            <a:r>
              <a:rPr lang="en-US" sz="2400" dirty="0" smtClean="0"/>
              <a:t> </a:t>
            </a:r>
            <a:r>
              <a:rPr lang="en-US" sz="2400" dirty="0" err="1" smtClean="0"/>
              <a:t>cont</a:t>
            </a:r>
            <a:r>
              <a:rPr lang="en-US" sz="2400" dirty="0" smtClean="0"/>
              <a:t> de </a:t>
            </a:r>
            <a:r>
              <a:rPr lang="en-US" sz="2400" dirty="0" err="1" smtClean="0"/>
              <a:t>numarul</a:t>
            </a:r>
            <a:r>
              <a:rPr lang="en-US" sz="2400" dirty="0" smtClean="0"/>
              <a:t> mare/</a:t>
            </a:r>
            <a:r>
              <a:rPr lang="en-US" sz="2400" dirty="0" err="1" smtClean="0"/>
              <a:t>mic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dar</a:t>
            </a:r>
            <a:r>
              <a:rPr lang="en-US" sz="2400" dirty="0" smtClean="0"/>
              <a:t>, din </a:t>
            </a:r>
            <a:r>
              <a:rPr lang="en-US" sz="2400" dirty="0" err="1" smtClean="0"/>
              <a:t>pacate</a:t>
            </a:r>
            <a:r>
              <a:rPr lang="en-US" sz="2400" dirty="0" smtClean="0"/>
              <a:t>, </a:t>
            </a:r>
            <a:r>
              <a:rPr lang="en-US" sz="2400" dirty="0" err="1" smtClean="0"/>
              <a:t>acesta</a:t>
            </a:r>
            <a:r>
              <a:rPr lang="en-US" sz="2400" dirty="0" smtClean="0"/>
              <a:t> nu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functioneaza</a:t>
            </a:r>
            <a:r>
              <a:rPr lang="en-US" sz="2400" dirty="0" smtClean="0"/>
              <a:t> </a:t>
            </a:r>
            <a:r>
              <a:rPr lang="en-US" sz="2400" dirty="0" err="1" smtClean="0"/>
              <a:t>atunci</a:t>
            </a:r>
            <a:r>
              <a:rPr lang="en-US" sz="2400" dirty="0" smtClean="0"/>
              <a:t> </a:t>
            </a:r>
            <a:r>
              <a:rPr lang="en-US" sz="2400" dirty="0" err="1" smtClean="0"/>
              <a:t>cand</a:t>
            </a:r>
            <a:r>
              <a:rPr lang="en-US" sz="2400" dirty="0" smtClean="0"/>
              <a:t> </a:t>
            </a:r>
            <a:r>
              <a:rPr lang="en-US" sz="2400" dirty="0" err="1" smtClean="0"/>
              <a:t>numarul</a:t>
            </a:r>
            <a:r>
              <a:rPr lang="en-US" sz="2400" dirty="0" smtClean="0"/>
              <a:t> maxim din vector </a:t>
            </a:r>
            <a:r>
              <a:rPr lang="en-US" sz="2400" dirty="0" err="1" smtClean="0"/>
              <a:t>trece</a:t>
            </a:r>
            <a:r>
              <a:rPr lang="en-US" sz="2400" dirty="0" smtClean="0"/>
              <a:t> de 10^9. (</a:t>
            </a:r>
            <a:r>
              <a:rPr lang="en-US" sz="2400" dirty="0" err="1" smtClean="0"/>
              <a:t>oof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08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 SemiBold" pitchFamily="34" charset="0"/>
              </a:rPr>
              <a:t>THE END!</a:t>
            </a:r>
            <a:endParaRPr lang="en-US" u="sng" dirty="0">
              <a:latin typeface="Bahnschrift Semi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64008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" pitchFamily="34" charset="0"/>
              </a:rPr>
              <a:t>MERGE SORT</a:t>
            </a:r>
            <a:endParaRPr lang="en-US" u="sng" dirty="0">
              <a:latin typeface="Bahnschrif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810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6800" y="64770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1752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itchFamily="34" charset="0"/>
              </a:rPr>
              <a:t>Merge sort </a:t>
            </a:r>
            <a:r>
              <a:rPr lang="en-US" dirty="0" err="1" smtClean="0">
                <a:latin typeface="Bahnschrift" pitchFamily="34" charset="0"/>
              </a:rPr>
              <a:t>este</a:t>
            </a:r>
            <a:r>
              <a:rPr lang="en-US" dirty="0" smtClean="0">
                <a:latin typeface="Bahnschrift" pitchFamily="34" charset="0"/>
              </a:rPr>
              <a:t> un </a:t>
            </a:r>
            <a:r>
              <a:rPr lang="en-US" dirty="0" err="1" smtClean="0">
                <a:latin typeface="Bahnschrift" pitchFamily="34" charset="0"/>
              </a:rPr>
              <a:t>algoritm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bazat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pe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comparari</a:t>
            </a:r>
            <a:r>
              <a:rPr lang="en-US" dirty="0" smtClean="0">
                <a:latin typeface="Bahnschrift" pitchFamily="34" charset="0"/>
              </a:rPr>
              <a:t> care </a:t>
            </a:r>
            <a:r>
              <a:rPr lang="en-US" dirty="0" err="1" smtClean="0">
                <a:latin typeface="Bahnschrift" pitchFamily="34" charset="0"/>
              </a:rPr>
              <a:t>foloseste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memorie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suplimentara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pentru</a:t>
            </a:r>
            <a:r>
              <a:rPr lang="en-US" dirty="0" smtClean="0">
                <a:latin typeface="Bahnschrift" pitchFamily="34" charset="0"/>
              </a:rPr>
              <a:t> a </a:t>
            </a:r>
            <a:r>
              <a:rPr lang="en-US" dirty="0" err="1" smtClean="0">
                <a:latin typeface="Bahnschrift" pitchFamily="34" charset="0"/>
              </a:rPr>
              <a:t>sorta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elementele</a:t>
            </a:r>
            <a:r>
              <a:rPr lang="en-US" dirty="0" smtClean="0">
                <a:latin typeface="Bahnschrift" pitchFamily="34" charset="0"/>
              </a:rPr>
              <a:t>. Este un </a:t>
            </a:r>
            <a:r>
              <a:rPr lang="en-US" dirty="0" err="1" smtClean="0">
                <a:latin typeface="Bahnschrift" pitchFamily="34" charset="0"/>
              </a:rPr>
              <a:t>algoritm</a:t>
            </a:r>
            <a:r>
              <a:rPr lang="en-US" dirty="0" smtClean="0">
                <a:latin typeface="Bahnschrift" pitchFamily="34" charset="0"/>
              </a:rPr>
              <a:t> de tip Divide et </a:t>
            </a:r>
            <a:r>
              <a:rPr lang="en-US" dirty="0" err="1" smtClean="0">
                <a:latin typeface="Bahnschrift" pitchFamily="34" charset="0"/>
              </a:rPr>
              <a:t>Impera</a:t>
            </a:r>
            <a:r>
              <a:rPr lang="en-US" dirty="0" smtClean="0">
                <a:latin typeface="Bahnschrift" pitchFamily="34" charset="0"/>
              </a:rPr>
              <a:t>, </a:t>
            </a:r>
            <a:r>
              <a:rPr lang="en-US" dirty="0" err="1" smtClean="0">
                <a:latin typeface="Bahnschrift" pitchFamily="34" charset="0"/>
              </a:rPr>
              <a:t>avand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complexitatea</a:t>
            </a:r>
            <a:r>
              <a:rPr lang="en-US" dirty="0" smtClean="0">
                <a:latin typeface="Bahnschrift" pitchFamily="34" charset="0"/>
              </a:rPr>
              <a:t> O(n log n).</a:t>
            </a:r>
          </a:p>
        </p:txBody>
      </p:sp>
      <p:pic>
        <p:nvPicPr>
          <p:cNvPr id="1026" name="Picture 2" descr="C:\Users\Marian\Desktop\0_j6Mv2RSQfW3F9Ou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971800"/>
            <a:ext cx="3276600" cy="31723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Light Condensed" pitchFamily="34" charset="0"/>
              </a:rPr>
              <a:t>Observatii</a:t>
            </a:r>
            <a:r>
              <a:rPr lang="en-US" u="sng" dirty="0" smtClean="0">
                <a:latin typeface="Bahnschrift Light Condensed" pitchFamily="34" charset="0"/>
              </a:rPr>
              <a:t> Merge Sort</a:t>
            </a:r>
            <a:endParaRPr lang="en-US" u="sng" dirty="0">
              <a:latin typeface="Bahnschrift Ligh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Bahnschrift Light Condensed" pitchFamily="34" charset="0"/>
              </a:rPr>
              <a:t>Pentru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numarul</a:t>
            </a:r>
            <a:r>
              <a:rPr lang="en-US" dirty="0" smtClean="0">
                <a:latin typeface="Bahnschrift Light Condensed" pitchFamily="34" charset="0"/>
              </a:rPr>
              <a:t> de </a:t>
            </a:r>
            <a:r>
              <a:rPr lang="en-US" dirty="0" err="1" smtClean="0">
                <a:latin typeface="Bahnschrift Light Condensed" pitchFamily="34" charset="0"/>
              </a:rPr>
              <a:t>elemente</a:t>
            </a:r>
            <a:r>
              <a:rPr lang="en-US" dirty="0" smtClean="0">
                <a:latin typeface="Bahnschrift Light Condensed" pitchFamily="34" charset="0"/>
              </a:rPr>
              <a:t> &lt;= 10^6 </a:t>
            </a:r>
            <a:r>
              <a:rPr lang="en-US" dirty="0" err="1" smtClean="0">
                <a:latin typeface="Bahnschrift Light Condensed" pitchFamily="34" charset="0"/>
              </a:rPr>
              <a:t>timpii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sunt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foarte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mici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( sub o </a:t>
            </a:r>
            <a:r>
              <a:rPr lang="en-US" dirty="0" err="1" smtClean="0">
                <a:latin typeface="Bahnschrift Light Condensed" pitchFamily="34" charset="0"/>
              </a:rPr>
              <a:t>secunda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) similar cu </a:t>
            </a:r>
            <a:r>
              <a:rPr lang="en-US" dirty="0" err="1" smtClean="0">
                <a:latin typeface="Bahnschrift Light Condensed" pitchFamily="34" charset="0"/>
              </a:rPr>
              <a:t>sortarea</a:t>
            </a:r>
            <a:r>
              <a:rPr lang="en-US" dirty="0" smtClean="0">
                <a:latin typeface="Bahnschrift Light Condensed" pitchFamily="34" charset="0"/>
              </a:rPr>
              <a:t> din STL.</a:t>
            </a:r>
          </a:p>
          <a:p>
            <a:r>
              <a:rPr lang="en-US" dirty="0" err="1" smtClean="0">
                <a:latin typeface="Bahnschrift Light Condensed" pitchFamily="34" charset="0"/>
              </a:rPr>
              <a:t>Pentru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numarul</a:t>
            </a:r>
            <a:r>
              <a:rPr lang="en-US" dirty="0" smtClean="0">
                <a:latin typeface="Bahnschrift Light Condensed" pitchFamily="34" charset="0"/>
              </a:rPr>
              <a:t> de </a:t>
            </a:r>
            <a:r>
              <a:rPr lang="en-US" dirty="0" err="1" smtClean="0">
                <a:latin typeface="Bahnschrift Light Condensed" pitchFamily="34" charset="0"/>
              </a:rPr>
              <a:t>elemente</a:t>
            </a:r>
            <a:r>
              <a:rPr lang="en-US" dirty="0" smtClean="0">
                <a:latin typeface="Bahnschrift Light Condensed" pitchFamily="34" charset="0"/>
              </a:rPr>
              <a:t> ==10^8 </a:t>
            </a:r>
            <a:r>
              <a:rPr lang="en-US" dirty="0" err="1" smtClean="0">
                <a:latin typeface="Bahnschrift Light Condensed" pitchFamily="34" charset="0"/>
              </a:rPr>
              <a:t>timpii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sunt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mai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buni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decat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ai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sortarii</a:t>
            </a:r>
            <a:r>
              <a:rPr lang="en-US" dirty="0" smtClean="0">
                <a:latin typeface="Bahnschrift Light Condensed" pitchFamily="34" charset="0"/>
              </a:rPr>
              <a:t> din STL ( cam de 1.2 </a:t>
            </a:r>
            <a:r>
              <a:rPr lang="en-US" dirty="0" err="1" smtClean="0">
                <a:latin typeface="Bahnschrift Light Condensed" pitchFamily="34" charset="0"/>
              </a:rPr>
              <a:t>ori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mai</a:t>
            </a:r>
            <a:r>
              <a:rPr lang="en-US" dirty="0" smtClean="0">
                <a:latin typeface="Bahnschrift Light Condensed" pitchFamily="34" charset="0"/>
              </a:rPr>
              <a:t> rapid in </a:t>
            </a:r>
            <a:r>
              <a:rPr lang="en-US" dirty="0" err="1" smtClean="0">
                <a:latin typeface="Bahnschrift Light Condensed" pitchFamily="34" charset="0"/>
              </a:rPr>
              <a:t>sortare</a:t>
            </a:r>
            <a:r>
              <a:rPr lang="en-US" dirty="0" smtClean="0">
                <a:latin typeface="Bahnschrift Light Condensed" pitchFamily="34" charset="0"/>
              </a:rPr>
              <a:t> ).</a:t>
            </a:r>
          </a:p>
          <a:p>
            <a:r>
              <a:rPr lang="en-US" dirty="0" smtClean="0">
                <a:latin typeface="Bahnschrift Light Condensed" pitchFamily="34" charset="0"/>
              </a:rPr>
              <a:t>Nu </a:t>
            </a:r>
            <a:r>
              <a:rPr lang="en-US" dirty="0" err="1" smtClean="0">
                <a:latin typeface="Bahnschrift Light Condensed" pitchFamily="34" charset="0"/>
              </a:rPr>
              <a:t>exista</a:t>
            </a:r>
            <a:r>
              <a:rPr lang="en-US" dirty="0" smtClean="0">
                <a:latin typeface="Bahnschrift Light Condensed" pitchFamily="34" charset="0"/>
              </a:rPr>
              <a:t> o </a:t>
            </a:r>
            <a:r>
              <a:rPr lang="en-US" dirty="0" err="1" smtClean="0">
                <a:latin typeface="Bahnschrift Light Condensed" pitchFamily="34" charset="0"/>
              </a:rPr>
              <a:t>diferenta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majora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intre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folosirea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unor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numere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mari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si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folosirea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unor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numere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mai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mici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" pitchFamily="34" charset="0"/>
              </a:rPr>
              <a:t>Bubble Sort</a:t>
            </a:r>
            <a:endParaRPr lang="en-US" u="sng" dirty="0">
              <a:latin typeface="Bahnschrif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286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64770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1828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itchFamily="34" charset="0"/>
              </a:rPr>
              <a:t>Bubble Sort </a:t>
            </a:r>
            <a:r>
              <a:rPr lang="en-US" dirty="0" err="1" smtClean="0">
                <a:latin typeface="Bahnschrift SemiBold" pitchFamily="34" charset="0"/>
              </a:rPr>
              <a:t>este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cel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mai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usor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algoritm</a:t>
            </a:r>
            <a:r>
              <a:rPr lang="en-US" dirty="0" smtClean="0">
                <a:latin typeface="Bahnschrift SemiBold" pitchFamily="34" charset="0"/>
              </a:rPr>
              <a:t> de </a:t>
            </a:r>
            <a:r>
              <a:rPr lang="en-US" dirty="0" err="1" smtClean="0">
                <a:latin typeface="Bahnschrift SemiBold" pitchFamily="34" charset="0"/>
              </a:rPr>
              <a:t>sortare</a:t>
            </a:r>
            <a:r>
              <a:rPr lang="en-US" dirty="0" smtClean="0">
                <a:latin typeface="Bahnschrift SemiBold" pitchFamily="34" charset="0"/>
              </a:rPr>
              <a:t> a </a:t>
            </a:r>
            <a:r>
              <a:rPr lang="en-US" dirty="0" err="1" smtClean="0">
                <a:latin typeface="Bahnschrift SemiBold" pitchFamily="34" charset="0"/>
              </a:rPr>
              <a:t>unor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numere</a:t>
            </a:r>
            <a:r>
              <a:rPr lang="en-US" dirty="0" smtClean="0">
                <a:latin typeface="Bahnschrift SemiBold" pitchFamily="34" charset="0"/>
              </a:rPr>
              <a:t>. </a:t>
            </a:r>
            <a:r>
              <a:rPr lang="en-US" dirty="0" err="1" smtClean="0">
                <a:latin typeface="Bahnschrift SemiBold" pitchFamily="34" charset="0"/>
              </a:rPr>
              <a:t>Modul</a:t>
            </a:r>
            <a:r>
              <a:rPr lang="en-US" dirty="0" smtClean="0">
                <a:latin typeface="Bahnschrift SemiBold" pitchFamily="34" charset="0"/>
              </a:rPr>
              <a:t> de </a:t>
            </a:r>
            <a:r>
              <a:rPr lang="en-US" dirty="0" err="1" smtClean="0">
                <a:latin typeface="Bahnschrift SemiBold" pitchFamily="34" charset="0"/>
              </a:rPr>
              <a:t>functionare</a:t>
            </a:r>
            <a:r>
              <a:rPr lang="en-US" dirty="0" smtClean="0">
                <a:latin typeface="Bahnschrift SemiBold" pitchFamily="34" charset="0"/>
              </a:rPr>
              <a:t> al </a:t>
            </a:r>
            <a:r>
              <a:rPr lang="en-US" dirty="0" err="1" smtClean="0">
                <a:latin typeface="Bahnschrift SemiBold" pitchFamily="34" charset="0"/>
              </a:rPr>
              <a:t>acestuia</a:t>
            </a:r>
            <a:r>
              <a:rPr lang="en-US" dirty="0" smtClean="0">
                <a:latin typeface="Bahnschrift SemiBold" pitchFamily="34" charset="0"/>
              </a:rPr>
              <a:t> se </a:t>
            </a:r>
            <a:r>
              <a:rPr lang="en-US" dirty="0" err="1" smtClean="0">
                <a:latin typeface="Bahnschrift SemiBold" pitchFamily="34" charset="0"/>
              </a:rPr>
              <a:t>bazeaza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pe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schimbarea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elementului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curent</a:t>
            </a:r>
            <a:r>
              <a:rPr lang="en-US" dirty="0" smtClean="0">
                <a:latin typeface="Bahnschrift SemiBold" pitchFamily="34" charset="0"/>
              </a:rPr>
              <a:t> cu </a:t>
            </a:r>
            <a:r>
              <a:rPr lang="en-US" dirty="0" err="1" smtClean="0">
                <a:latin typeface="Bahnschrift SemiBold" pitchFamily="34" charset="0"/>
              </a:rPr>
              <a:t>urmatorul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daca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acesta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este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mai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mic.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Complexitatea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algoritmului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err="1" smtClean="0">
                <a:latin typeface="Bahnschrift SemiBold" pitchFamily="34" charset="0"/>
              </a:rPr>
              <a:t>este</a:t>
            </a:r>
            <a:r>
              <a:rPr lang="en-US" dirty="0" smtClean="0">
                <a:latin typeface="Bahnschrift SemiBold" pitchFamily="34" charset="0"/>
              </a:rPr>
              <a:t> O(n^2)</a:t>
            </a:r>
            <a:endParaRPr lang="en-US" dirty="0">
              <a:latin typeface="Bahnschrift SemiBold" pitchFamily="34" charset="0"/>
            </a:endParaRPr>
          </a:p>
        </p:txBody>
      </p:sp>
      <p:pic>
        <p:nvPicPr>
          <p:cNvPr id="2050" name="Picture 2" descr="C:\Users\Marian\Desktop\bubble-sort-1024x68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12" y="2971800"/>
            <a:ext cx="4739640" cy="316130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u="sng" dirty="0" err="1" smtClean="0">
                <a:latin typeface="Bahnschrift Light Condensed" pitchFamily="34" charset="0"/>
              </a:rPr>
              <a:t>Observatii</a:t>
            </a:r>
            <a:r>
              <a:rPr lang="en-US" u="sng" dirty="0" smtClean="0">
                <a:latin typeface="Bahnschrift Light Condensed" pitchFamily="34" charset="0"/>
              </a:rPr>
              <a:t> Bubble Sort</a:t>
            </a:r>
            <a:endParaRPr lang="en-US" u="sng" dirty="0">
              <a:latin typeface="Bahnschrift Ligh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Un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destul</a:t>
            </a:r>
            <a:r>
              <a:rPr lang="en-US" dirty="0" smtClean="0"/>
              <a:t> de lent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destul</a:t>
            </a:r>
            <a:r>
              <a:rPr lang="en-US" dirty="0" smtClean="0"/>
              <a:t> de ok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maxim de </a:t>
            </a:r>
            <a:r>
              <a:rPr lang="en-US" dirty="0" err="1" smtClean="0"/>
              <a:t>elemente</a:t>
            </a:r>
            <a:r>
              <a:rPr lang="en-US" dirty="0" smtClean="0"/>
              <a:t> &lt;= 10^4 Bubble Sort a </a:t>
            </a:r>
            <a:r>
              <a:rPr lang="en-US" dirty="0" err="1" smtClean="0"/>
              <a:t>scos</a:t>
            </a:r>
            <a:r>
              <a:rPr lang="en-US" dirty="0" smtClean="0"/>
              <a:t> in </a:t>
            </a:r>
            <a:r>
              <a:rPr lang="en-US" dirty="0" err="1" smtClean="0"/>
              <a:t>jur</a:t>
            </a:r>
            <a:r>
              <a:rPr lang="en-US" dirty="0" smtClean="0"/>
              <a:t> de 0.47 de </a:t>
            </a:r>
            <a:r>
              <a:rPr lang="en-US" dirty="0" err="1" smtClean="0"/>
              <a:t>secunde</a:t>
            </a:r>
            <a:r>
              <a:rPr lang="en-US" dirty="0" smtClean="0"/>
              <a:t> (</a:t>
            </a:r>
            <a:r>
              <a:rPr lang="en-US" dirty="0" err="1" smtClean="0"/>
              <a:t>adica</a:t>
            </a:r>
            <a:r>
              <a:rPr lang="en-US" dirty="0" smtClean="0"/>
              <a:t> de </a:t>
            </a:r>
            <a:r>
              <a:rPr lang="en-US" dirty="0" err="1" smtClean="0"/>
              <a:t>aproximativ</a:t>
            </a:r>
            <a:r>
              <a:rPr lang="en-US" dirty="0" smtClean="0"/>
              <a:t> 242 de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lent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sortul</a:t>
            </a:r>
            <a:r>
              <a:rPr lang="en-US" dirty="0" smtClean="0"/>
              <a:t> din STL)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maxim de </a:t>
            </a:r>
            <a:r>
              <a:rPr lang="en-US" dirty="0" err="1" smtClean="0"/>
              <a:t>elemente</a:t>
            </a:r>
            <a:r>
              <a:rPr lang="en-US" dirty="0" smtClean="0"/>
              <a:t> &gt;= 10^5 </a:t>
            </a:r>
            <a:r>
              <a:rPr lang="en-US" dirty="0" err="1" smtClean="0"/>
              <a:t>dureaza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multe</a:t>
            </a:r>
            <a:r>
              <a:rPr lang="en-US" dirty="0" smtClean="0"/>
              <a:t> minute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333">
              <a:srgbClr val="C8D6EF"/>
            </a:gs>
            <a:gs pos="52955">
              <a:srgbClr val="D2DDF1"/>
            </a:gs>
            <a:gs pos="0">
              <a:schemeClr val="accent1">
                <a:tint val="66000"/>
                <a:satMod val="160000"/>
              </a:schemeClr>
            </a:gs>
            <a:gs pos="3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096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Bahnschrift" pitchFamily="34" charset="0"/>
              </a:rPr>
              <a:t>Radix Sort</a:t>
            </a:r>
            <a:endParaRPr lang="en-US" u="sng" dirty="0">
              <a:latin typeface="Bahnschrif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28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64770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1600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" pitchFamily="34" charset="0"/>
              </a:rPr>
              <a:t>Radix Sort </a:t>
            </a:r>
            <a:r>
              <a:rPr lang="en-US" dirty="0" err="1" smtClean="0">
                <a:latin typeface="Bahnschrift Light" pitchFamily="34" charset="0"/>
              </a:rPr>
              <a:t>este</a:t>
            </a:r>
            <a:r>
              <a:rPr lang="en-US" dirty="0" smtClean="0">
                <a:latin typeface="Bahnschrift Light" pitchFamily="34" charset="0"/>
              </a:rPr>
              <a:t> o </a:t>
            </a:r>
            <a:r>
              <a:rPr lang="en-US" dirty="0" err="1" smtClean="0">
                <a:latin typeface="Bahnschrift Light" pitchFamily="34" charset="0"/>
              </a:rPr>
              <a:t>sortare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bazata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pe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numarare</a:t>
            </a:r>
            <a:r>
              <a:rPr lang="en-US" dirty="0" smtClean="0">
                <a:latin typeface="Bahnschrift Light" pitchFamily="34" charset="0"/>
              </a:rPr>
              <a:t> , </a:t>
            </a:r>
            <a:r>
              <a:rPr lang="en-US" dirty="0" err="1" smtClean="0">
                <a:latin typeface="Bahnschrift Light" pitchFamily="34" charset="0"/>
              </a:rPr>
              <a:t>implementarea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acestuia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putand</a:t>
            </a:r>
            <a:r>
              <a:rPr lang="en-US" dirty="0" smtClean="0">
                <a:latin typeface="Bahnschrift Light" pitchFamily="34" charset="0"/>
              </a:rPr>
              <a:t> fi </a:t>
            </a:r>
            <a:r>
              <a:rPr lang="en-US" dirty="0" err="1" smtClean="0">
                <a:latin typeface="Bahnschrift Light" pitchFamily="34" charset="0"/>
              </a:rPr>
              <a:t>facuta</a:t>
            </a:r>
            <a:r>
              <a:rPr lang="en-US" dirty="0" smtClean="0">
                <a:latin typeface="Bahnschrift Light" pitchFamily="34" charset="0"/>
              </a:rPr>
              <a:t> in </a:t>
            </a:r>
            <a:r>
              <a:rPr lang="en-US" dirty="0" err="1" smtClean="0">
                <a:latin typeface="Bahnschrift Light" pitchFamily="34" charset="0"/>
              </a:rPr>
              <a:t>mai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multe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baze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si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este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cunoscut</a:t>
            </a:r>
            <a:r>
              <a:rPr lang="en-US" dirty="0" smtClean="0">
                <a:latin typeface="Bahnschrift Light" pitchFamily="34" charset="0"/>
              </a:rPr>
              <a:t> in 2 </a:t>
            </a:r>
            <a:r>
              <a:rPr lang="en-US" dirty="0" err="1" smtClean="0">
                <a:latin typeface="Bahnschrift Light" pitchFamily="34" charset="0"/>
              </a:rPr>
              <a:t>forme</a:t>
            </a:r>
            <a:r>
              <a:rPr lang="en-US" dirty="0" smtClean="0">
                <a:latin typeface="Bahnschrift Light" pitchFamily="34" charset="0"/>
              </a:rPr>
              <a:t>: LSD (Least Significant Digit) </a:t>
            </a:r>
            <a:r>
              <a:rPr lang="en-US" dirty="0" err="1" smtClean="0">
                <a:latin typeface="Bahnschrift Light" pitchFamily="34" charset="0"/>
              </a:rPr>
              <a:t>si</a:t>
            </a:r>
            <a:r>
              <a:rPr lang="en-US" dirty="0" smtClean="0">
                <a:latin typeface="Bahnschrift Light" pitchFamily="34" charset="0"/>
              </a:rPr>
              <a:t> MSD (Most Significant Digit).</a:t>
            </a:r>
            <a:endParaRPr lang="en-US" dirty="0">
              <a:latin typeface="Bahnschrift Light" pitchFamily="34" charset="0"/>
            </a:endParaRPr>
          </a:p>
        </p:txBody>
      </p:sp>
      <p:pic>
        <p:nvPicPr>
          <p:cNvPr id="3074" name="Picture 2" descr="C:\Users\Marian\Desktop\Simplistic-illustration-of-the-steps-performed-in-a-radix-sort-In-this-example-t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124200"/>
            <a:ext cx="5090160" cy="2019300"/>
          </a:xfrm>
          <a:prstGeom prst="rect">
            <a:avLst/>
          </a:prstGeom>
          <a:noFill/>
          <a:effectLst>
            <a:outerShdw blurRad="114300" dist="38100" dir="5400000" sx="103000" sy="103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Bahnschrift Light Condensed" pitchFamily="34" charset="0"/>
              </a:rPr>
              <a:t>Observatii</a:t>
            </a:r>
            <a:r>
              <a:rPr lang="en-US" u="sng" dirty="0" smtClean="0">
                <a:latin typeface="Bahnschrift Light Condensed" pitchFamily="34" charset="0"/>
              </a:rPr>
              <a:t> Radix Sort</a:t>
            </a:r>
            <a:endParaRPr lang="en-US" u="sng" dirty="0">
              <a:latin typeface="Bahnschrift Ligh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Bahnschrift Light" pitchFamily="34" charset="0"/>
              </a:rPr>
              <a:t>Rapiditatea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algoritmului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dat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cresterea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baze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dar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acest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lucru</a:t>
            </a:r>
            <a:r>
              <a:rPr lang="en-US" sz="2400" dirty="0" smtClean="0">
                <a:latin typeface="Bahnschrift Light" pitchFamily="34" charset="0"/>
              </a:rPr>
              <a:t> duce la </a:t>
            </a:r>
            <a:r>
              <a:rPr lang="en-US" sz="2400" dirty="0" err="1" smtClean="0">
                <a:latin typeface="Bahnschrift Light" pitchFamily="34" charset="0"/>
              </a:rPr>
              <a:t>cresterea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memoriei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auxiliare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numarul</a:t>
            </a:r>
            <a:r>
              <a:rPr lang="en-US" sz="2400" dirty="0" smtClean="0">
                <a:latin typeface="Bahnschrift Light" pitchFamily="34" charset="0"/>
              </a:rPr>
              <a:t> maxim de </a:t>
            </a:r>
            <a:r>
              <a:rPr lang="en-US" sz="2400" dirty="0" err="1" smtClean="0">
                <a:latin typeface="Bahnschrift Light" pitchFamily="34" charset="0"/>
              </a:rPr>
              <a:t>elemente</a:t>
            </a:r>
            <a:r>
              <a:rPr lang="en-US" sz="2400" dirty="0" smtClean="0">
                <a:latin typeface="Bahnschrift Light" pitchFamily="34" charset="0"/>
              </a:rPr>
              <a:t> &lt;=10^5 Radix Sort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10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de 1.3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sortarea</a:t>
            </a:r>
            <a:r>
              <a:rPr lang="en-US" sz="2400" dirty="0" smtClean="0">
                <a:latin typeface="Bahnschrift Light" pitchFamily="34" charset="0"/>
              </a:rPr>
              <a:t> din STL.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numarul</a:t>
            </a:r>
            <a:r>
              <a:rPr lang="en-US" sz="2400" dirty="0" smtClean="0">
                <a:latin typeface="Bahnschrift Light" pitchFamily="34" charset="0"/>
              </a:rPr>
              <a:t> maxim de </a:t>
            </a:r>
            <a:r>
              <a:rPr lang="en-US" sz="2400" dirty="0" err="1" smtClean="0">
                <a:latin typeface="Bahnschrift Light" pitchFamily="34" charset="0"/>
              </a:rPr>
              <a:t>elemente</a:t>
            </a:r>
            <a:r>
              <a:rPr lang="en-US" sz="2400" dirty="0" smtClean="0">
                <a:latin typeface="Bahnschrift Light" pitchFamily="34" charset="0"/>
              </a:rPr>
              <a:t> == 10^6 Radix Sort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10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aproximativ</a:t>
            </a:r>
            <a:r>
              <a:rPr lang="en-US" sz="2400" dirty="0" smtClean="0">
                <a:latin typeface="Bahnschrift Light" pitchFamily="34" charset="0"/>
              </a:rPr>
              <a:t> 2.4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sortarea</a:t>
            </a:r>
            <a:r>
              <a:rPr lang="en-US" sz="2400" dirty="0" smtClean="0">
                <a:latin typeface="Bahnschrift Light" pitchFamily="34" charset="0"/>
              </a:rPr>
              <a:t> din STL </a:t>
            </a:r>
            <a:r>
              <a:rPr lang="en-US" sz="2400" dirty="0" err="1" smtClean="0">
                <a:latin typeface="Bahnschrift Light" pitchFamily="34" charset="0"/>
              </a:rPr>
              <a:t>iar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nr. maxim 10^7 / 10^8 Radix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10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de 3-4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sortarea</a:t>
            </a:r>
            <a:r>
              <a:rPr lang="en-US" sz="2400" dirty="0" smtClean="0">
                <a:latin typeface="Bahnschrift Light" pitchFamily="34" charset="0"/>
              </a:rPr>
              <a:t> din STL.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Bahnschrift Light" pitchFamily="34" charset="0"/>
              </a:rPr>
              <a:t>Radix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mult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eficient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lucrand</a:t>
            </a:r>
            <a:r>
              <a:rPr lang="en-US" sz="2400" dirty="0" smtClean="0">
                <a:latin typeface="Bahnschrift Light" pitchFamily="34" charset="0"/>
              </a:rPr>
              <a:t> cu </a:t>
            </a:r>
            <a:r>
              <a:rPr lang="en-US" sz="2400" dirty="0" err="1" smtClean="0">
                <a:latin typeface="Bahnschrift Light" pitchFamily="34" charset="0"/>
              </a:rPr>
              <a:t>baze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puteri</a:t>
            </a:r>
            <a:r>
              <a:rPr lang="en-US" sz="2400" dirty="0" smtClean="0">
                <a:latin typeface="Bahnschrift Light" pitchFamily="34" charset="0"/>
              </a:rPr>
              <a:t> ale </a:t>
            </a:r>
            <a:r>
              <a:rPr lang="en-US" sz="2400" dirty="0" err="1" smtClean="0">
                <a:latin typeface="Bahnschrift Light" pitchFamily="34" charset="0"/>
              </a:rPr>
              <a:t>lui</a:t>
            </a:r>
            <a:r>
              <a:rPr lang="en-US" sz="2400" dirty="0" smtClean="0">
                <a:latin typeface="Bahnschrift Light" pitchFamily="34" charset="0"/>
              </a:rPr>
              <a:t> 2 , </a:t>
            </a:r>
            <a:r>
              <a:rPr lang="en-US" sz="2400" dirty="0" err="1" smtClean="0">
                <a:latin typeface="Bahnschrift Light" pitchFamily="34" charset="0"/>
              </a:rPr>
              <a:t>folosind</a:t>
            </a:r>
            <a:r>
              <a:rPr lang="en-US" sz="2400" dirty="0" smtClean="0">
                <a:latin typeface="Bahnschrift Light" pitchFamily="34" charset="0"/>
              </a:rPr>
              <a:t> o </a:t>
            </a:r>
            <a:r>
              <a:rPr lang="en-US" sz="2400" dirty="0" err="1" smtClean="0">
                <a:latin typeface="Bahnschrift Light" pitchFamily="34" charset="0"/>
              </a:rPr>
              <a:t>implementare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utilizeaza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operatii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biti</a:t>
            </a:r>
            <a:r>
              <a:rPr lang="en-US" sz="2400" dirty="0" smtClean="0">
                <a:latin typeface="Bahnschrift Light" pitchFamily="34" charset="0"/>
              </a:rPr>
              <a:t>. (next slide)</a:t>
            </a:r>
            <a:endParaRPr lang="en-US" sz="24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" pitchFamily="34" charset="0"/>
              </a:rPr>
              <a:t>Radix (</a:t>
            </a:r>
            <a:r>
              <a:rPr lang="en-US" u="sng" dirty="0" err="1" smtClean="0">
                <a:latin typeface="Bahnschrift" pitchFamily="34" charset="0"/>
              </a:rPr>
              <a:t>baze</a:t>
            </a:r>
            <a:r>
              <a:rPr lang="en-US" u="sng" dirty="0" smtClean="0">
                <a:latin typeface="Bahnschrift" pitchFamily="34" charset="0"/>
              </a:rPr>
              <a:t> </a:t>
            </a:r>
            <a:r>
              <a:rPr lang="en-US" u="sng" dirty="0" err="1" smtClean="0">
                <a:latin typeface="Bahnschrift" pitchFamily="34" charset="0"/>
              </a:rPr>
              <a:t>puteri</a:t>
            </a:r>
            <a:r>
              <a:rPr lang="en-US" u="sng" dirty="0" smtClean="0">
                <a:latin typeface="Bahnschrift" pitchFamily="34" charset="0"/>
              </a:rPr>
              <a:t> ale </a:t>
            </a:r>
            <a:r>
              <a:rPr lang="en-US" u="sng" dirty="0" err="1" smtClean="0">
                <a:latin typeface="Bahnschrift" pitchFamily="34" charset="0"/>
              </a:rPr>
              <a:t>lui</a:t>
            </a:r>
            <a:r>
              <a:rPr lang="en-US" u="sng" dirty="0" smtClean="0">
                <a:latin typeface="Bahnschrift" pitchFamily="34" charset="0"/>
              </a:rPr>
              <a:t> 2)</a:t>
            </a:r>
            <a:endParaRPr lang="en-US" u="sng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 = 10^5 </a:t>
            </a:r>
            <a:r>
              <a:rPr lang="en-US" sz="2400" dirty="0" err="1" smtClean="0">
                <a:latin typeface="Bahnschrift Light" pitchFamily="34" charset="0"/>
              </a:rPr>
              <a:t>diferentele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dintre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sortarile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folosind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baze</a:t>
            </a:r>
            <a:r>
              <a:rPr lang="en-US" sz="2400" dirty="0" smtClean="0">
                <a:latin typeface="Bahnschrift Light" pitchFamily="34" charset="0"/>
              </a:rPr>
              <a:t> ale </a:t>
            </a:r>
            <a:r>
              <a:rPr lang="en-US" sz="2400" dirty="0" err="1" smtClean="0">
                <a:latin typeface="Bahnschrift Light" pitchFamily="34" charset="0"/>
              </a:rPr>
              <a:t>lui</a:t>
            </a:r>
            <a:r>
              <a:rPr lang="en-US" sz="2400" dirty="0" smtClean="0">
                <a:latin typeface="Bahnschrift Light" pitchFamily="34" charset="0"/>
              </a:rPr>
              <a:t> 2 ( 2^4, 2^16, 2^8) </a:t>
            </a:r>
            <a:r>
              <a:rPr lang="en-US" sz="2400" dirty="0" err="1" smtClean="0">
                <a:latin typeface="Bahnschrift Light" pitchFamily="34" charset="0"/>
              </a:rPr>
              <a:t>sunt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mici</a:t>
            </a:r>
            <a:r>
              <a:rPr lang="en-US" sz="2400" dirty="0" smtClean="0">
                <a:latin typeface="Bahnschrift Light" pitchFamily="34" charset="0"/>
              </a:rPr>
              <a:t> , </a:t>
            </a:r>
            <a:r>
              <a:rPr lang="en-US" sz="2400" dirty="0" err="1" smtClean="0">
                <a:latin typeface="Bahnschrift Light" pitchFamily="34" charset="0"/>
              </a:rPr>
              <a:t>toate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fiind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aproximativ</a:t>
            </a:r>
            <a:r>
              <a:rPr lang="en-US" sz="2400" dirty="0" smtClean="0">
                <a:latin typeface="Bahnschrift Light" pitchFamily="34" charset="0"/>
              </a:rPr>
              <a:t> 5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rapide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sortul</a:t>
            </a:r>
            <a:r>
              <a:rPr lang="en-US" sz="2400" dirty="0" smtClean="0">
                <a:latin typeface="Bahnschrift Light" pitchFamily="34" charset="0"/>
              </a:rPr>
              <a:t> din STL,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cam de 2.5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rapide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Radix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10.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N=10^7 </a:t>
            </a:r>
            <a:r>
              <a:rPr lang="en-US" sz="2400" dirty="0" err="1" smtClean="0">
                <a:latin typeface="Bahnschrift Light" pitchFamily="34" charset="0"/>
              </a:rPr>
              <a:t>diferentele</a:t>
            </a:r>
            <a:r>
              <a:rPr lang="en-US" sz="2400" dirty="0" smtClean="0">
                <a:latin typeface="Bahnschrift Light" pitchFamily="34" charset="0"/>
              </a:rPr>
              <a:t> se pot </a:t>
            </a:r>
            <a:r>
              <a:rPr lang="en-US" sz="2400" dirty="0" err="1" smtClean="0">
                <a:latin typeface="Bahnschrift Light" pitchFamily="34" charset="0"/>
              </a:rPr>
              <a:t>observa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bine, </a:t>
            </a:r>
            <a:r>
              <a:rPr lang="en-US" sz="2400" dirty="0" err="1" smtClean="0">
                <a:latin typeface="Bahnschrift Light" pitchFamily="34" charset="0"/>
              </a:rPr>
              <a:t>adica</a:t>
            </a:r>
            <a:r>
              <a:rPr lang="en-US" sz="2400" dirty="0" smtClean="0">
                <a:latin typeface="Bahnschrift Light" pitchFamily="34" charset="0"/>
              </a:rPr>
              <a:t>: </a:t>
            </a:r>
            <a:r>
              <a:rPr lang="en-US" sz="2400" dirty="0" err="1" smtClean="0">
                <a:latin typeface="Bahnschrift Light" pitchFamily="34" charset="0"/>
              </a:rPr>
              <a:t>algoritmul</a:t>
            </a:r>
            <a:r>
              <a:rPr lang="en-US" sz="2400" dirty="0" smtClean="0">
                <a:latin typeface="Bahnschrift Light" pitchFamily="34" charset="0"/>
              </a:rPr>
              <a:t>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2^8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cam de 2.5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cel</a:t>
            </a:r>
            <a:r>
              <a:rPr lang="en-US" sz="2400" dirty="0" smtClean="0">
                <a:latin typeface="Bahnschrift Light" pitchFamily="34" charset="0"/>
              </a:rPr>
              <a:t>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10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cam de 4.3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sortul</a:t>
            </a:r>
            <a:r>
              <a:rPr lang="en-US" sz="2400" dirty="0" smtClean="0">
                <a:latin typeface="Bahnschrift Light" pitchFamily="34" charset="0"/>
              </a:rPr>
              <a:t> din STL, </a:t>
            </a:r>
            <a:r>
              <a:rPr lang="en-US" sz="2400" dirty="0" err="1" smtClean="0">
                <a:latin typeface="Bahnschrift Light" pitchFamily="34" charset="0"/>
              </a:rPr>
              <a:t>iar</a:t>
            </a:r>
            <a:r>
              <a:rPr lang="en-US" sz="2400" dirty="0" smtClean="0">
                <a:latin typeface="Bahnschrift Light" pitchFamily="34" charset="0"/>
              </a:rPr>
              <a:t>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2^16 </a:t>
            </a:r>
            <a:r>
              <a:rPr lang="en-US" sz="2400" dirty="0" err="1" smtClean="0">
                <a:latin typeface="Bahnschrift Light" pitchFamily="34" charset="0"/>
              </a:rPr>
              <a:t>sunt</a:t>
            </a:r>
            <a:r>
              <a:rPr lang="en-US" sz="2400" dirty="0" smtClean="0">
                <a:latin typeface="Bahnschrift Light" pitchFamily="34" charset="0"/>
              </a:rPr>
              <a:t> improvement-</a:t>
            </a:r>
            <a:r>
              <a:rPr lang="en-US" sz="2400" dirty="0" err="1" smtClean="0">
                <a:latin typeface="Bahnschrift Light" pitchFamily="34" charset="0"/>
              </a:rPr>
              <a:t>uri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mari</a:t>
            </a:r>
            <a:r>
              <a:rPr lang="en-US" sz="2400" dirty="0" smtClean="0">
                <a:latin typeface="Bahnschrift Light" pitchFamily="34" charset="0"/>
              </a:rPr>
              <a:t>, </a:t>
            </a:r>
            <a:r>
              <a:rPr lang="en-US" sz="2400" dirty="0" err="1" smtClean="0">
                <a:latin typeface="Bahnschrift Light" pitchFamily="34" charset="0"/>
              </a:rPr>
              <a:t>adica</a:t>
            </a:r>
            <a:r>
              <a:rPr lang="en-US" sz="2400" dirty="0" smtClean="0">
                <a:latin typeface="Bahnschrift Light" pitchFamily="34" charset="0"/>
              </a:rPr>
              <a:t> el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de </a:t>
            </a:r>
            <a:r>
              <a:rPr lang="en-US" sz="2400" dirty="0" err="1" smtClean="0">
                <a:latin typeface="Bahnschrift Light" pitchFamily="34" charset="0"/>
              </a:rPr>
              <a:t>aproximativ</a:t>
            </a:r>
            <a:r>
              <a:rPr lang="en-US" sz="2400" dirty="0" smtClean="0">
                <a:latin typeface="Bahnschrift Light" pitchFamily="34" charset="0"/>
              </a:rPr>
              <a:t> 3.3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cel</a:t>
            </a:r>
            <a:r>
              <a:rPr lang="en-US" sz="2400" dirty="0" smtClean="0">
                <a:latin typeface="Bahnschrift Light" pitchFamily="34" charset="0"/>
              </a:rPr>
              <a:t> in </a:t>
            </a:r>
            <a:r>
              <a:rPr lang="en-US" sz="2400" dirty="0" err="1" smtClean="0">
                <a:latin typeface="Bahnschrift Light" pitchFamily="34" charset="0"/>
              </a:rPr>
              <a:t>baza</a:t>
            </a:r>
            <a:r>
              <a:rPr lang="en-US" sz="2400" dirty="0" smtClean="0">
                <a:latin typeface="Bahnschrift Light" pitchFamily="34" charset="0"/>
              </a:rPr>
              <a:t> 10 </a:t>
            </a:r>
            <a:r>
              <a:rPr lang="en-US" sz="2400" dirty="0" err="1" smtClean="0">
                <a:latin typeface="Bahnschrift Light" pitchFamily="34" charset="0"/>
              </a:rPr>
              <a:t>si</a:t>
            </a:r>
            <a:r>
              <a:rPr lang="en-US" sz="2400" dirty="0" smtClean="0">
                <a:latin typeface="Bahnschrift Light" pitchFamily="34" charset="0"/>
              </a:rPr>
              <a:t> de 6 </a:t>
            </a:r>
            <a:r>
              <a:rPr lang="en-US" sz="2400" dirty="0" err="1" smtClean="0">
                <a:latin typeface="Bahnschrift Light" pitchFamily="34" charset="0"/>
              </a:rPr>
              <a:t>ori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rapid </a:t>
            </a:r>
            <a:r>
              <a:rPr lang="en-US" sz="2400" dirty="0" err="1" smtClean="0">
                <a:latin typeface="Bahnschrift Light" pitchFamily="34" charset="0"/>
              </a:rPr>
              <a:t>decat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sortul</a:t>
            </a:r>
            <a:r>
              <a:rPr lang="en-US" sz="2400" dirty="0" smtClean="0">
                <a:latin typeface="Bahnschrift Light" pitchFamily="34" charset="0"/>
              </a:rPr>
              <a:t> din STL.</a:t>
            </a:r>
          </a:p>
          <a:p>
            <a:r>
              <a:rPr lang="en-US" sz="2400" dirty="0" err="1" smtClean="0">
                <a:latin typeface="Bahnschrift Light" pitchFamily="34" charset="0"/>
              </a:rPr>
              <a:t>Pentru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numere</a:t>
            </a:r>
            <a:r>
              <a:rPr lang="en-US" sz="2400" dirty="0" smtClean="0">
                <a:latin typeface="Bahnschrift Light" pitchFamily="34" charset="0"/>
              </a:rPr>
              <a:t> N=10^8 , </a:t>
            </a:r>
            <a:r>
              <a:rPr lang="en-US" sz="2400" dirty="0" err="1" smtClean="0">
                <a:latin typeface="Bahnschrift Light" pitchFamily="34" charset="0"/>
              </a:rPr>
              <a:t>eficienta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algoritmului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folosing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puteri</a:t>
            </a:r>
            <a:r>
              <a:rPr lang="en-US" sz="2400" dirty="0" smtClean="0">
                <a:latin typeface="Bahnschrift Light" pitchFamily="34" charset="0"/>
              </a:rPr>
              <a:t> de 2 </a:t>
            </a:r>
            <a:r>
              <a:rPr lang="en-US" sz="2400" dirty="0" err="1" smtClean="0">
                <a:latin typeface="Bahnschrift Light" pitchFamily="34" charset="0"/>
              </a:rPr>
              <a:t>este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mult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mai</a:t>
            </a:r>
            <a:r>
              <a:rPr lang="en-US" sz="2400" dirty="0" smtClean="0">
                <a:latin typeface="Bahnschrift Light" pitchFamily="34" charset="0"/>
              </a:rPr>
              <a:t> </a:t>
            </a:r>
            <a:r>
              <a:rPr lang="en-US" sz="2400" dirty="0" err="1" smtClean="0">
                <a:latin typeface="Bahnschrift Light" pitchFamily="34" charset="0"/>
              </a:rPr>
              <a:t>buna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  <a:p>
            <a:endParaRPr lang="en-US" sz="24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1354</Words>
  <Application>Microsoft Office PowerPoint</Application>
  <PresentationFormat>On-screen Show (4:3)</PresentationFormat>
  <Paragraphs>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Proiect SD sortari</vt:lpstr>
      <vt:lpstr>Introducere</vt:lpstr>
      <vt:lpstr>MERGE SORT</vt:lpstr>
      <vt:lpstr>Observatii Merge Sort</vt:lpstr>
      <vt:lpstr>Bubble Sort</vt:lpstr>
      <vt:lpstr>Observatii Bubble Sort</vt:lpstr>
      <vt:lpstr>Radix Sort</vt:lpstr>
      <vt:lpstr>Observatii Radix Sort</vt:lpstr>
      <vt:lpstr>Radix (baze puteri ale lui 2)</vt:lpstr>
      <vt:lpstr>Sort STL</vt:lpstr>
      <vt:lpstr>Observatii pentru sortul din STL</vt:lpstr>
      <vt:lpstr>Quick Sort</vt:lpstr>
      <vt:lpstr>Observatii Quick Sort</vt:lpstr>
      <vt:lpstr>Shell Sort</vt:lpstr>
      <vt:lpstr>Observatii Shell Sort</vt:lpstr>
      <vt:lpstr>Counting Sort</vt:lpstr>
      <vt:lpstr>Observatii Counting Sort</vt:lpstr>
      <vt:lpstr>Medie timpi </vt:lpstr>
      <vt:lpstr>Medie timpi </vt:lpstr>
      <vt:lpstr>Medie Timpi</vt:lpstr>
      <vt:lpstr>Concluzii de final</vt:lpstr>
      <vt:lpstr>THE END!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SD sortari</dc:title>
  <dc:creator>Marian</dc:creator>
  <cp:lastModifiedBy>Marian</cp:lastModifiedBy>
  <cp:revision>20</cp:revision>
  <dcterms:created xsi:type="dcterms:W3CDTF">2022-03-23T02:05:46Z</dcterms:created>
  <dcterms:modified xsi:type="dcterms:W3CDTF">2022-03-23T18:27:07Z</dcterms:modified>
</cp:coreProperties>
</file>