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7016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3923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7878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E7750-43E6-4D04-B774-23CC22F81302}"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93826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E7750-43E6-4D04-B774-23CC22F81302}"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2720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E7750-43E6-4D04-B774-23CC22F81302}"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257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E7750-43E6-4D04-B774-23CC22F81302}"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106960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E7750-43E6-4D04-B774-23CC22F81302}"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243931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E7750-43E6-4D04-B774-23CC22F81302}"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64555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E7750-43E6-4D04-B774-23CC22F81302}"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423080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E7750-43E6-4D04-B774-23CC22F81302}"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41B13-72EB-417B-B446-F90448EB132F}" type="slidenum">
              <a:rPr lang="en-US" smtClean="0"/>
              <a:t>‹#›</a:t>
            </a:fld>
            <a:endParaRPr lang="en-US"/>
          </a:p>
        </p:txBody>
      </p:sp>
    </p:spTree>
    <p:extLst>
      <p:ext uri="{BB962C8B-B14F-4D97-AF65-F5344CB8AC3E}">
        <p14:creationId xmlns:p14="http://schemas.microsoft.com/office/powerpoint/2010/main" val="345885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E7750-43E6-4D04-B774-23CC22F81302}" type="datetimeFigureOut">
              <a:rPr lang="en-US" smtClean="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41B13-72EB-417B-B446-F90448EB132F}" type="slidenum">
              <a:rPr lang="en-US" smtClean="0"/>
              <a:t>‹#›</a:t>
            </a:fld>
            <a:endParaRPr lang="en-US"/>
          </a:p>
        </p:txBody>
      </p:sp>
    </p:spTree>
    <p:extLst>
      <p:ext uri="{BB962C8B-B14F-4D97-AF65-F5344CB8AC3E}">
        <p14:creationId xmlns:p14="http://schemas.microsoft.com/office/powerpoint/2010/main" val="3864365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E0F5-AA80-4A39-99D3-B1CD5D807A7C}"/>
              </a:ext>
            </a:extLst>
          </p:cNvPr>
          <p:cNvSpPr>
            <a:spLocks noGrp="1"/>
          </p:cNvSpPr>
          <p:nvPr>
            <p:ph type="ctrTitle"/>
          </p:nvPr>
        </p:nvSpPr>
        <p:spPr/>
        <p:txBody>
          <a:bodyPr/>
          <a:lstStyle/>
          <a:p>
            <a:r>
              <a:rPr lang="en-US" dirty="0"/>
              <a:t>File Input and Output</a:t>
            </a:r>
          </a:p>
        </p:txBody>
      </p:sp>
      <p:sp>
        <p:nvSpPr>
          <p:cNvPr id="3" name="Subtitle 2">
            <a:extLst>
              <a:ext uri="{FF2B5EF4-FFF2-40B4-BE49-F238E27FC236}">
                <a16:creationId xmlns:a16="http://schemas.microsoft.com/office/drawing/2014/main" id="{F68047EF-307F-4FC2-9347-2AFF18229A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06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7DAB-9E8F-45B4-8363-3442B6017625}"/>
              </a:ext>
            </a:extLst>
          </p:cNvPr>
          <p:cNvSpPr>
            <a:spLocks noGrp="1"/>
          </p:cNvSpPr>
          <p:nvPr>
            <p:ph type="title"/>
          </p:nvPr>
        </p:nvSpPr>
        <p:spPr/>
        <p:txBody>
          <a:bodyPr/>
          <a:lstStyle/>
          <a:p>
            <a:r>
              <a:rPr lang="en-US" dirty="0"/>
              <a:t>Opening and Closing Files</a:t>
            </a:r>
          </a:p>
        </p:txBody>
      </p:sp>
      <p:sp>
        <p:nvSpPr>
          <p:cNvPr id="3" name="Content Placeholder 2">
            <a:extLst>
              <a:ext uri="{FF2B5EF4-FFF2-40B4-BE49-F238E27FC236}">
                <a16:creationId xmlns:a16="http://schemas.microsoft.com/office/drawing/2014/main" id="{62B2DF07-9FFD-4668-839E-10EB823C5CA0}"/>
              </a:ext>
            </a:extLst>
          </p:cNvPr>
          <p:cNvSpPr>
            <a:spLocks noGrp="1"/>
          </p:cNvSpPr>
          <p:nvPr>
            <p:ph idx="1"/>
          </p:nvPr>
        </p:nvSpPr>
        <p:spPr/>
        <p:txBody>
          <a:bodyPr/>
          <a:lstStyle/>
          <a:p>
            <a:pPr marL="0" indent="0">
              <a:buNone/>
            </a:pPr>
            <a:r>
              <a:rPr lang="en-US" dirty="0"/>
              <a:t>Two main methods, one is better than the other</a:t>
            </a:r>
          </a:p>
        </p:txBody>
      </p:sp>
      <p:pic>
        <p:nvPicPr>
          <p:cNvPr id="4" name="Content Placeholder 10">
            <a:extLst>
              <a:ext uri="{FF2B5EF4-FFF2-40B4-BE49-F238E27FC236}">
                <a16:creationId xmlns:a16="http://schemas.microsoft.com/office/drawing/2014/main" id="{14343444-0142-4569-9B97-3118580A2666}"/>
              </a:ext>
            </a:extLst>
          </p:cNvPr>
          <p:cNvPicPr>
            <a:picLocks noChangeAspect="1"/>
          </p:cNvPicPr>
          <p:nvPr/>
        </p:nvPicPr>
        <p:blipFill>
          <a:blip r:embed="rId2"/>
          <a:stretch>
            <a:fillRect/>
          </a:stretch>
        </p:blipFill>
        <p:spPr>
          <a:xfrm>
            <a:off x="955864" y="2593740"/>
            <a:ext cx="10768542" cy="1499984"/>
          </a:xfrm>
          <a:prstGeom prst="rect">
            <a:avLst/>
          </a:prstGeom>
        </p:spPr>
      </p:pic>
      <p:pic>
        <p:nvPicPr>
          <p:cNvPr id="5" name="Picture 4">
            <a:extLst>
              <a:ext uri="{FF2B5EF4-FFF2-40B4-BE49-F238E27FC236}">
                <a16:creationId xmlns:a16="http://schemas.microsoft.com/office/drawing/2014/main" id="{F6A2A6C0-8F38-49EB-9EE5-D9163E8525E1}"/>
              </a:ext>
            </a:extLst>
          </p:cNvPr>
          <p:cNvPicPr>
            <a:picLocks noChangeAspect="1"/>
          </p:cNvPicPr>
          <p:nvPr/>
        </p:nvPicPr>
        <p:blipFill>
          <a:blip r:embed="rId3"/>
          <a:stretch>
            <a:fillRect/>
          </a:stretch>
        </p:blipFill>
        <p:spPr>
          <a:xfrm>
            <a:off x="955864" y="4357351"/>
            <a:ext cx="8739836" cy="1917969"/>
          </a:xfrm>
          <a:prstGeom prst="rect">
            <a:avLst/>
          </a:prstGeom>
        </p:spPr>
      </p:pic>
    </p:spTree>
    <p:extLst>
      <p:ext uri="{BB962C8B-B14F-4D97-AF65-F5344CB8AC3E}">
        <p14:creationId xmlns:p14="http://schemas.microsoft.com/office/powerpoint/2010/main" val="208869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DB7F-84A0-4BFC-87D9-65F98A00CFC3}"/>
              </a:ext>
            </a:extLst>
          </p:cNvPr>
          <p:cNvSpPr>
            <a:spLocks noGrp="1"/>
          </p:cNvSpPr>
          <p:nvPr>
            <p:ph type="title"/>
          </p:nvPr>
        </p:nvSpPr>
        <p:spPr/>
        <p:txBody>
          <a:bodyPr/>
          <a:lstStyle/>
          <a:p>
            <a:r>
              <a:rPr lang="en-US" dirty="0"/>
              <a:t>File Modes</a:t>
            </a:r>
          </a:p>
        </p:txBody>
      </p:sp>
      <p:sp>
        <p:nvSpPr>
          <p:cNvPr id="3" name="Content Placeholder 2">
            <a:extLst>
              <a:ext uri="{FF2B5EF4-FFF2-40B4-BE49-F238E27FC236}">
                <a16:creationId xmlns:a16="http://schemas.microsoft.com/office/drawing/2014/main" id="{E85C46FE-7943-4FDC-903D-AA5557AD1C1D}"/>
              </a:ext>
            </a:extLst>
          </p:cNvPr>
          <p:cNvSpPr>
            <a:spLocks noGrp="1"/>
          </p:cNvSpPr>
          <p:nvPr>
            <p:ph idx="1"/>
          </p:nvPr>
        </p:nvSpPr>
        <p:spPr>
          <a:xfrm>
            <a:off x="838200" y="1825624"/>
            <a:ext cx="10515600" cy="5032375"/>
          </a:xfrm>
        </p:spPr>
        <p:txBody>
          <a:bodyPr>
            <a:normAutofit fontScale="77500" lnSpcReduction="20000"/>
          </a:bodyPr>
          <a:lstStyle/>
          <a:p>
            <a:pPr algn="l" fontAlgn="base">
              <a:buFont typeface="+mj-lt"/>
              <a:buAutoNum type="arabicPeriod"/>
            </a:pPr>
            <a:r>
              <a:rPr lang="en-US" b="1" i="0" dirty="0">
                <a:solidFill>
                  <a:srgbClr val="FFFFFF"/>
                </a:solidFill>
                <a:effectLst/>
                <a:latin typeface="urw-din"/>
              </a:rPr>
              <a:t>Read Only (‘r’) : </a:t>
            </a:r>
            <a:r>
              <a:rPr lang="en-US" b="0" i="0" dirty="0">
                <a:solidFill>
                  <a:srgbClr val="FFFFFF"/>
                </a:solidFill>
                <a:effectLst/>
                <a:latin typeface="urw-din"/>
              </a:rPr>
              <a:t>Open text file for reading. The handle is positioned at the beginning of the file. If the file does not exist, raises I/O error. This is also the default mode in which file is opened.</a:t>
            </a:r>
          </a:p>
          <a:p>
            <a:pPr algn="l" fontAlgn="base">
              <a:buFont typeface="+mj-lt"/>
              <a:buAutoNum type="arabicPeriod"/>
            </a:pPr>
            <a:r>
              <a:rPr lang="en-US" b="1" i="0" dirty="0">
                <a:solidFill>
                  <a:srgbClr val="FFFFFF"/>
                </a:solidFill>
                <a:effectLst/>
                <a:latin typeface="urw-din"/>
              </a:rPr>
              <a:t>Read and Write (‘r+’) :</a:t>
            </a:r>
            <a:r>
              <a:rPr lang="en-US" b="0" i="0" dirty="0">
                <a:solidFill>
                  <a:srgbClr val="FFFFFF"/>
                </a:solidFill>
                <a:effectLst/>
                <a:latin typeface="urw-din"/>
              </a:rPr>
              <a:t> Open the file for reading and writing. The handle is positioned at the beginning of the file. Raises I/O error if the file does not exist.</a:t>
            </a:r>
          </a:p>
          <a:p>
            <a:pPr algn="l" fontAlgn="base">
              <a:buFont typeface="+mj-lt"/>
              <a:buAutoNum type="arabicPeriod"/>
            </a:pPr>
            <a:r>
              <a:rPr lang="en-US" b="1" i="0" dirty="0">
                <a:solidFill>
                  <a:srgbClr val="FFFFFF"/>
                </a:solidFill>
                <a:effectLst/>
                <a:latin typeface="urw-din"/>
              </a:rPr>
              <a:t>Write Only (‘w’) :</a:t>
            </a:r>
            <a:r>
              <a:rPr lang="en-US" b="0" i="0" dirty="0">
                <a:solidFill>
                  <a:srgbClr val="FFFFFF"/>
                </a:solidFill>
                <a:effectLst/>
                <a:latin typeface="urw-din"/>
              </a:rPr>
              <a:t> Open the file for writing. For existing file, the data is truncated and over-written. The handle is positioned at the beginning of the file. Creates the file if the file does not exist.</a:t>
            </a:r>
          </a:p>
          <a:p>
            <a:pPr algn="l" fontAlgn="base">
              <a:buFont typeface="+mj-lt"/>
              <a:buAutoNum type="arabicPeriod"/>
            </a:pPr>
            <a:r>
              <a:rPr lang="en-US" b="1" i="0" dirty="0">
                <a:solidFill>
                  <a:srgbClr val="FFFFFF"/>
                </a:solidFill>
                <a:effectLst/>
                <a:latin typeface="urw-din"/>
              </a:rPr>
              <a:t>Write and Read (‘w+’) </a:t>
            </a:r>
            <a:r>
              <a:rPr lang="en-US" b="0" i="0" dirty="0">
                <a:solidFill>
                  <a:srgbClr val="FFFFFF"/>
                </a:solidFill>
                <a:effectLst/>
                <a:latin typeface="urw-din"/>
              </a:rPr>
              <a:t>: Open the file for reading and writing. For existing file, data is truncated and over-written. The handle is positioned at the beginning of the file.</a:t>
            </a:r>
          </a:p>
          <a:p>
            <a:pPr algn="l" fontAlgn="base">
              <a:buFont typeface="+mj-lt"/>
              <a:buAutoNum type="arabicPeriod"/>
            </a:pPr>
            <a:r>
              <a:rPr lang="en-US" b="1" i="0" dirty="0">
                <a:solidFill>
                  <a:srgbClr val="FFFFFF"/>
                </a:solidFill>
                <a:effectLst/>
                <a:latin typeface="urw-din"/>
              </a:rPr>
              <a:t>Append Only (‘a’)</a:t>
            </a:r>
            <a:r>
              <a:rPr lang="en-US" b="0" i="0" dirty="0">
                <a:solidFill>
                  <a:srgbClr val="FFFFFF"/>
                </a:solidFill>
                <a:effectLst/>
                <a:latin typeface="urw-din"/>
              </a:rPr>
              <a:t> : Open the file for writing. The file is created if it does not exist. The handle is positioned at the end of the file. The data being written will be inserted at the end, after the existing data.</a:t>
            </a:r>
          </a:p>
          <a:p>
            <a:pPr algn="l" fontAlgn="base">
              <a:buFont typeface="+mj-lt"/>
              <a:buAutoNum type="arabicPeriod"/>
            </a:pPr>
            <a:r>
              <a:rPr lang="en-US" b="1" i="0" dirty="0">
                <a:solidFill>
                  <a:srgbClr val="FFFFFF"/>
                </a:solidFill>
                <a:effectLst/>
                <a:latin typeface="urw-din"/>
              </a:rPr>
              <a:t>Append and Read (‘a+’) : </a:t>
            </a:r>
            <a:r>
              <a:rPr lang="en-US" b="0" i="0" dirty="0">
                <a:solidFill>
                  <a:srgbClr val="FFFFFF"/>
                </a:solidFill>
                <a:effectLst/>
                <a:latin typeface="urw-din"/>
              </a:rPr>
              <a:t>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24661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1284-874A-4453-82F7-3B39FC014FC5}"/>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93C913D0-FE56-467E-94F9-0CC84AA92E36}"/>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B0235CB-ADC4-4B5D-9028-626A18F206CC}"/>
              </a:ext>
            </a:extLst>
          </p:cNvPr>
          <p:cNvPicPr>
            <a:picLocks noChangeAspect="1"/>
          </p:cNvPicPr>
          <p:nvPr/>
        </p:nvPicPr>
        <p:blipFill>
          <a:blip r:embed="rId2"/>
          <a:stretch>
            <a:fillRect/>
          </a:stretch>
        </p:blipFill>
        <p:spPr>
          <a:xfrm>
            <a:off x="746779" y="1595878"/>
            <a:ext cx="6127737" cy="1147321"/>
          </a:xfrm>
          <a:prstGeom prst="rect">
            <a:avLst/>
          </a:prstGeom>
        </p:spPr>
      </p:pic>
      <p:pic>
        <p:nvPicPr>
          <p:cNvPr id="7" name="Picture 6">
            <a:extLst>
              <a:ext uri="{FF2B5EF4-FFF2-40B4-BE49-F238E27FC236}">
                <a16:creationId xmlns:a16="http://schemas.microsoft.com/office/drawing/2014/main" id="{08DB409A-7275-4E11-BFE6-B0FE9788ECBF}"/>
              </a:ext>
            </a:extLst>
          </p:cNvPr>
          <p:cNvPicPr>
            <a:picLocks noChangeAspect="1"/>
          </p:cNvPicPr>
          <p:nvPr/>
        </p:nvPicPr>
        <p:blipFill>
          <a:blip r:embed="rId3"/>
          <a:stretch>
            <a:fillRect/>
          </a:stretch>
        </p:blipFill>
        <p:spPr>
          <a:xfrm>
            <a:off x="746779" y="3111839"/>
            <a:ext cx="11096005" cy="1325563"/>
          </a:xfrm>
          <a:prstGeom prst="rect">
            <a:avLst/>
          </a:prstGeom>
        </p:spPr>
      </p:pic>
      <p:pic>
        <p:nvPicPr>
          <p:cNvPr id="11" name="Picture 10">
            <a:extLst>
              <a:ext uri="{FF2B5EF4-FFF2-40B4-BE49-F238E27FC236}">
                <a16:creationId xmlns:a16="http://schemas.microsoft.com/office/drawing/2014/main" id="{735C4D6F-0D5A-4BEA-AFB9-72B616E753F0}"/>
              </a:ext>
            </a:extLst>
          </p:cNvPr>
          <p:cNvPicPr>
            <a:picLocks noChangeAspect="1"/>
          </p:cNvPicPr>
          <p:nvPr/>
        </p:nvPicPr>
        <p:blipFill>
          <a:blip r:embed="rId4"/>
          <a:stretch>
            <a:fillRect/>
          </a:stretch>
        </p:blipFill>
        <p:spPr>
          <a:xfrm>
            <a:off x="746778" y="4726933"/>
            <a:ext cx="11144051" cy="1450030"/>
          </a:xfrm>
          <a:prstGeom prst="rect">
            <a:avLst/>
          </a:prstGeom>
        </p:spPr>
      </p:pic>
    </p:spTree>
    <p:extLst>
      <p:ext uri="{BB962C8B-B14F-4D97-AF65-F5344CB8AC3E}">
        <p14:creationId xmlns:p14="http://schemas.microsoft.com/office/powerpoint/2010/main" val="88162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6BA5-9295-4D14-AE36-9243F7E431ED}"/>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5AF1CD0E-C276-4DBF-852E-BAC1D310E3F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7BFE812-0452-4D01-B9FC-0E7B67211BF1}"/>
              </a:ext>
            </a:extLst>
          </p:cNvPr>
          <p:cNvPicPr>
            <a:picLocks noChangeAspect="1"/>
          </p:cNvPicPr>
          <p:nvPr/>
        </p:nvPicPr>
        <p:blipFill>
          <a:blip r:embed="rId2"/>
          <a:stretch>
            <a:fillRect/>
          </a:stretch>
        </p:blipFill>
        <p:spPr>
          <a:xfrm>
            <a:off x="838200" y="1825625"/>
            <a:ext cx="7758729" cy="1402708"/>
          </a:xfrm>
          <a:prstGeom prst="rect">
            <a:avLst/>
          </a:prstGeom>
        </p:spPr>
      </p:pic>
    </p:spTree>
    <p:extLst>
      <p:ext uri="{BB962C8B-B14F-4D97-AF65-F5344CB8AC3E}">
        <p14:creationId xmlns:p14="http://schemas.microsoft.com/office/powerpoint/2010/main" val="387006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E386-A2FF-4080-BC6C-B4FF36A1BF64}"/>
              </a:ext>
            </a:extLst>
          </p:cNvPr>
          <p:cNvSpPr>
            <a:spLocks noGrp="1"/>
          </p:cNvSpPr>
          <p:nvPr>
            <p:ph type="title"/>
          </p:nvPr>
        </p:nvSpPr>
        <p:spPr/>
        <p:txBody>
          <a:bodyPr/>
          <a:lstStyle/>
          <a:p>
            <a:r>
              <a:rPr lang="en-US" dirty="0"/>
              <a:t>Positioning Within a File</a:t>
            </a:r>
          </a:p>
        </p:txBody>
      </p:sp>
      <p:sp>
        <p:nvSpPr>
          <p:cNvPr id="3" name="Content Placeholder 2">
            <a:extLst>
              <a:ext uri="{FF2B5EF4-FFF2-40B4-BE49-F238E27FC236}">
                <a16:creationId xmlns:a16="http://schemas.microsoft.com/office/drawing/2014/main" id="{48504A20-38AF-4F93-93D3-1EDB173B2835}"/>
              </a:ext>
            </a:extLst>
          </p:cNvPr>
          <p:cNvSpPr>
            <a:spLocks noGrp="1"/>
          </p:cNvSpPr>
          <p:nvPr>
            <p:ph idx="1"/>
          </p:nvPr>
        </p:nvSpPr>
        <p:spPr/>
        <p:txBody>
          <a:bodyPr/>
          <a:lstStyle/>
          <a:p>
            <a:pPr marL="0" indent="0">
              <a:buNone/>
            </a:pPr>
            <a:r>
              <a:rPr lang="en-US" dirty="0"/>
              <a:t>Accomplished with seek and tell</a:t>
            </a:r>
          </a:p>
          <a:p>
            <a:pPr marL="0" indent="0">
              <a:buNone/>
            </a:pPr>
            <a:r>
              <a:rPr lang="en-US" dirty="0"/>
              <a:t>Warning: You probably don’t need them for this lesson</a:t>
            </a:r>
          </a:p>
        </p:txBody>
      </p:sp>
      <p:pic>
        <p:nvPicPr>
          <p:cNvPr id="5" name="Picture 4">
            <a:extLst>
              <a:ext uri="{FF2B5EF4-FFF2-40B4-BE49-F238E27FC236}">
                <a16:creationId xmlns:a16="http://schemas.microsoft.com/office/drawing/2014/main" id="{25F71704-3E90-4448-BB98-FA8D31360C2C}"/>
              </a:ext>
            </a:extLst>
          </p:cNvPr>
          <p:cNvPicPr>
            <a:picLocks noChangeAspect="1"/>
          </p:cNvPicPr>
          <p:nvPr/>
        </p:nvPicPr>
        <p:blipFill>
          <a:blip r:embed="rId2"/>
          <a:stretch>
            <a:fillRect/>
          </a:stretch>
        </p:blipFill>
        <p:spPr>
          <a:xfrm>
            <a:off x="687624" y="3141425"/>
            <a:ext cx="8903920" cy="2549255"/>
          </a:xfrm>
          <a:prstGeom prst="rect">
            <a:avLst/>
          </a:prstGeom>
        </p:spPr>
      </p:pic>
    </p:spTree>
    <p:extLst>
      <p:ext uri="{BB962C8B-B14F-4D97-AF65-F5344CB8AC3E}">
        <p14:creationId xmlns:p14="http://schemas.microsoft.com/office/powerpoint/2010/main" val="177109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029-ECE4-4539-B6AC-4BEA49A23D9D}"/>
              </a:ext>
            </a:extLst>
          </p:cNvPr>
          <p:cNvSpPr>
            <a:spLocks noGrp="1"/>
          </p:cNvSpPr>
          <p:nvPr>
            <p:ph type="title"/>
          </p:nvPr>
        </p:nvSpPr>
        <p:spPr/>
        <p:txBody>
          <a:bodyPr/>
          <a:lstStyle/>
          <a:p>
            <a:r>
              <a:rPr lang="en-US" dirty="0"/>
              <a:t>Use Functions from the </a:t>
            </a:r>
            <a:r>
              <a:rPr lang="en-US" dirty="0" err="1"/>
              <a:t>os</a:t>
            </a:r>
            <a:r>
              <a:rPr lang="en-US" dirty="0"/>
              <a:t> module</a:t>
            </a:r>
          </a:p>
        </p:txBody>
      </p:sp>
      <p:sp>
        <p:nvSpPr>
          <p:cNvPr id="3" name="Content Placeholder 2">
            <a:extLst>
              <a:ext uri="{FF2B5EF4-FFF2-40B4-BE49-F238E27FC236}">
                <a16:creationId xmlns:a16="http://schemas.microsoft.com/office/drawing/2014/main" id="{DDB4859B-0899-45FE-A1C8-98E22613B203}"/>
              </a:ext>
            </a:extLst>
          </p:cNvPr>
          <p:cNvSpPr>
            <a:spLocks noGrp="1"/>
          </p:cNvSpPr>
          <p:nvPr>
            <p:ph idx="1"/>
          </p:nvPr>
        </p:nvSpPr>
        <p:spPr/>
        <p:txBody>
          <a:bodyPr/>
          <a:lstStyle/>
          <a:p>
            <a:pPr marL="0" indent="0">
              <a:buNone/>
            </a:pPr>
            <a:r>
              <a:rPr lang="en-US" dirty="0" err="1"/>
              <a:t>listdir</a:t>
            </a:r>
            <a:r>
              <a:rPr lang="en-US" dirty="0"/>
              <a:t> – Takes as input a directory, lists all files and directories in that directory. Assumes the current directory if not provided.</a:t>
            </a:r>
          </a:p>
          <a:p>
            <a:pPr marL="0" indent="0">
              <a:buNone/>
            </a:pPr>
            <a:r>
              <a:rPr lang="en-US" dirty="0"/>
              <a:t>rename – Takes the path of the original file, and the new name for the file</a:t>
            </a:r>
          </a:p>
          <a:p>
            <a:pPr marL="0" indent="0">
              <a:buNone/>
            </a:pPr>
            <a:r>
              <a:rPr lang="en-US" dirty="0"/>
              <a:t>remove – Takes a file path, then removes the file</a:t>
            </a:r>
          </a:p>
          <a:p>
            <a:pPr marL="0" indent="0">
              <a:buNone/>
            </a:pPr>
            <a:r>
              <a:rPr lang="en-US" dirty="0" err="1"/>
              <a:t>mkdir</a:t>
            </a:r>
            <a:r>
              <a:rPr lang="en-US" dirty="0"/>
              <a:t> – Makes a </a:t>
            </a:r>
            <a:r>
              <a:rPr lang="en-US" dirty="0" err="1"/>
              <a:t>dir</a:t>
            </a:r>
            <a:endParaRPr lang="en-US" dirty="0"/>
          </a:p>
        </p:txBody>
      </p:sp>
    </p:spTree>
    <p:extLst>
      <p:ext uri="{BB962C8B-B14F-4D97-AF65-F5344CB8AC3E}">
        <p14:creationId xmlns:p14="http://schemas.microsoft.com/office/powerpoint/2010/main" val="121853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30DE-5955-46F6-ABC2-1C6B53C6BE7D}"/>
              </a:ext>
            </a:extLst>
          </p:cNvPr>
          <p:cNvSpPr>
            <a:spLocks noGrp="1"/>
          </p:cNvSpPr>
          <p:nvPr>
            <p:ph type="title"/>
          </p:nvPr>
        </p:nvSpPr>
        <p:spPr/>
        <p:txBody>
          <a:bodyPr/>
          <a:lstStyle/>
          <a:p>
            <a:r>
              <a:rPr lang="en-US" dirty="0"/>
              <a:t>A note on file separators</a:t>
            </a:r>
          </a:p>
        </p:txBody>
      </p:sp>
      <p:sp>
        <p:nvSpPr>
          <p:cNvPr id="3" name="Content Placeholder 2">
            <a:extLst>
              <a:ext uri="{FF2B5EF4-FFF2-40B4-BE49-F238E27FC236}">
                <a16:creationId xmlns:a16="http://schemas.microsoft.com/office/drawing/2014/main" id="{753022E0-2572-46C2-9DAF-47753ED4082F}"/>
              </a:ext>
            </a:extLst>
          </p:cNvPr>
          <p:cNvSpPr>
            <a:spLocks noGrp="1"/>
          </p:cNvSpPr>
          <p:nvPr>
            <p:ph idx="1"/>
          </p:nvPr>
        </p:nvSpPr>
        <p:spPr/>
        <p:txBody>
          <a:bodyPr>
            <a:normAutofit fontScale="92500" lnSpcReduction="10000"/>
          </a:bodyPr>
          <a:lstStyle/>
          <a:p>
            <a:pPr marL="0" indent="0">
              <a:buNone/>
            </a:pPr>
            <a:r>
              <a:rPr lang="en-US" dirty="0"/>
              <a:t>Windows uses “\” to separate files and directories in </a:t>
            </a:r>
            <a:r>
              <a:rPr lang="en-US" dirty="0" err="1"/>
              <a:t>filepaths</a:t>
            </a:r>
            <a:endParaRPr lang="en-US" dirty="0"/>
          </a:p>
          <a:p>
            <a:pPr marL="0" indent="0">
              <a:buNone/>
            </a:pPr>
            <a:endParaRPr lang="en-US" dirty="0"/>
          </a:p>
          <a:p>
            <a:pPr marL="0" indent="0">
              <a:buNone/>
            </a:pPr>
            <a:r>
              <a:rPr lang="en-US" dirty="0"/>
              <a:t>Unix systems use  “/” to separate files and directories in </a:t>
            </a:r>
            <a:r>
              <a:rPr lang="en-US" dirty="0" err="1"/>
              <a:t>filepaths</a:t>
            </a:r>
            <a:endParaRPr lang="en-US" dirty="0"/>
          </a:p>
          <a:p>
            <a:pPr marL="0" indent="0">
              <a:buNone/>
            </a:pPr>
            <a:endParaRPr lang="en-US" dirty="0"/>
          </a:p>
          <a:p>
            <a:pPr marL="0" indent="0">
              <a:buNone/>
            </a:pPr>
            <a:r>
              <a:rPr lang="en-US" dirty="0"/>
              <a:t>As a lazy solution for interoperability, python will recognize “/” as working on Windows systems. The reverse is not true.</a:t>
            </a:r>
          </a:p>
          <a:p>
            <a:pPr marL="0" indent="0">
              <a:buNone/>
            </a:pPr>
            <a:endParaRPr lang="en-US" dirty="0"/>
          </a:p>
          <a:p>
            <a:pPr marL="0" indent="0">
              <a:buNone/>
            </a:pPr>
            <a:r>
              <a:rPr lang="en-US" dirty="0"/>
              <a:t>This is a bit of a hack that only works for small scripts.</a:t>
            </a:r>
          </a:p>
          <a:p>
            <a:pPr marL="0" indent="0">
              <a:buNone/>
            </a:pPr>
            <a:endParaRPr lang="en-US" dirty="0"/>
          </a:p>
          <a:p>
            <a:pPr marL="0" indent="0">
              <a:buNone/>
            </a:pPr>
            <a:r>
              <a:rPr lang="en-US" dirty="0"/>
              <a:t>A more professional solution would be to use the </a:t>
            </a:r>
            <a:r>
              <a:rPr lang="en-US" dirty="0" err="1"/>
              <a:t>pathlib</a:t>
            </a:r>
            <a:r>
              <a:rPr lang="en-US" dirty="0"/>
              <a:t> module.</a:t>
            </a:r>
          </a:p>
        </p:txBody>
      </p:sp>
    </p:spTree>
    <p:extLst>
      <p:ext uri="{BB962C8B-B14F-4D97-AF65-F5344CB8AC3E}">
        <p14:creationId xmlns:p14="http://schemas.microsoft.com/office/powerpoint/2010/main" val="254968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3CD0-6558-43EE-A898-C54E0C9B2715}"/>
              </a:ext>
            </a:extLst>
          </p:cNvPr>
          <p:cNvSpPr>
            <a:spLocks noGrp="1"/>
          </p:cNvSpPr>
          <p:nvPr>
            <p:ph type="title"/>
          </p:nvPr>
        </p:nvSpPr>
        <p:spPr/>
        <p:txBody>
          <a:bodyPr/>
          <a:lstStyle/>
          <a:p>
            <a:r>
              <a:rPr lang="en-US" dirty="0"/>
              <a:t>Working with JSON</a:t>
            </a:r>
          </a:p>
        </p:txBody>
      </p:sp>
      <p:sp>
        <p:nvSpPr>
          <p:cNvPr id="3" name="Content Placeholder 2">
            <a:extLst>
              <a:ext uri="{FF2B5EF4-FFF2-40B4-BE49-F238E27FC236}">
                <a16:creationId xmlns:a16="http://schemas.microsoft.com/office/drawing/2014/main" id="{08946B33-97DF-4043-80BF-13C09BE8756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A492373-B776-471C-95B7-9BF78D43B7ED}"/>
              </a:ext>
            </a:extLst>
          </p:cNvPr>
          <p:cNvPicPr>
            <a:picLocks noChangeAspect="1"/>
          </p:cNvPicPr>
          <p:nvPr/>
        </p:nvPicPr>
        <p:blipFill>
          <a:blip r:embed="rId2"/>
          <a:stretch>
            <a:fillRect/>
          </a:stretch>
        </p:blipFill>
        <p:spPr>
          <a:xfrm>
            <a:off x="838200" y="1513867"/>
            <a:ext cx="8899187" cy="4845292"/>
          </a:xfrm>
          <a:prstGeom prst="rect">
            <a:avLst/>
          </a:prstGeom>
        </p:spPr>
      </p:pic>
    </p:spTree>
    <p:extLst>
      <p:ext uri="{BB962C8B-B14F-4D97-AF65-F5344CB8AC3E}">
        <p14:creationId xmlns:p14="http://schemas.microsoft.com/office/powerpoint/2010/main" val="3625254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456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urw-din</vt:lpstr>
      <vt:lpstr>Office Theme</vt:lpstr>
      <vt:lpstr>File Input and Output</vt:lpstr>
      <vt:lpstr>Opening and Closing Files</vt:lpstr>
      <vt:lpstr>File Modes</vt:lpstr>
      <vt:lpstr>Reading From a File</vt:lpstr>
      <vt:lpstr>Writing to a File</vt:lpstr>
      <vt:lpstr>Positioning Within a File</vt:lpstr>
      <vt:lpstr>Use Functions from the os module</vt:lpstr>
      <vt:lpstr>A note on file separators</vt:lpstr>
      <vt:lpstr>Working with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Input and Output</dc:title>
  <dc:creator>Robert.koehlmoos@gmail.com</dc:creator>
  <cp:lastModifiedBy>Robert.koehlmoos@gmail.com</cp:lastModifiedBy>
  <cp:revision>18</cp:revision>
  <dcterms:created xsi:type="dcterms:W3CDTF">2021-09-14T02:12:24Z</dcterms:created>
  <dcterms:modified xsi:type="dcterms:W3CDTF">2021-09-15T02:51:46Z</dcterms:modified>
</cp:coreProperties>
</file>