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EA068-1C68-47E1-A101-148EE9DAE26E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D73C4-5D5D-4211-80C5-8EA0FB994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4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 if OSI 7-layer model was previously covered.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D73C4-5D5D-4211-80C5-8EA0FB994C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4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03D2-23B4-4C91-A19D-6E94ADF765C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2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03D2-23B4-4C91-A19D-6E94ADF765C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4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03D2-23B4-4C91-A19D-6E94ADF765C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8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03D2-23B4-4C91-A19D-6E94ADF765C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6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03D2-23B4-4C91-A19D-6E94ADF765C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0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03D2-23B4-4C91-A19D-6E94ADF765C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1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03D2-23B4-4C91-A19D-6E94ADF765C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03D2-23B4-4C91-A19D-6E94ADF765C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2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03D2-23B4-4C91-A19D-6E94ADF765C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2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03D2-23B4-4C91-A19D-6E94ADF765C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2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03D2-23B4-4C91-A19D-6E94ADF765C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7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903D2-23B4-4C91-A19D-6E94ADF765C3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CE3D7-3524-40D0-BCA8-3B2B00BF0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6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776E-EBFA-4376-81AD-E2FABABB1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Networking with Sockets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9105B-D6E9-4B6F-B300-BF07BC0DB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6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EFB5-3184-44CB-B649-3A423471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sockets?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F03FC-CE9B-4724-A5E8-7A5AD470F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individual services between nodes.</a:t>
            </a:r>
          </a:p>
          <a:p>
            <a:r>
              <a:rPr lang="en-US" dirty="0"/>
              <a:t>Normally require IP addresses and ports for the client and server.</a:t>
            </a:r>
          </a:p>
          <a:p>
            <a:r>
              <a:rPr lang="en-US" dirty="0"/>
              <a:t>Focus exclusively on TCP for this class</a:t>
            </a:r>
          </a:p>
          <a:p>
            <a:r>
              <a:rPr lang="en-US" dirty="0"/>
              <a:t>TCP comes with built in reliability mechanisms that are transparent to the socket.</a:t>
            </a:r>
          </a:p>
        </p:txBody>
      </p:sp>
    </p:spTree>
    <p:extLst>
      <p:ext uri="{BB962C8B-B14F-4D97-AF65-F5344CB8AC3E}">
        <p14:creationId xmlns:p14="http://schemas.microsoft.com/office/powerpoint/2010/main" val="207417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0E49-3E19-4A94-A116-0E75F5F0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622C-7C91-4575-89B3-19C29C22C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756ED5-0347-4219-94BD-A0C9248B2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5" y="0"/>
            <a:ext cx="6089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64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9611-36E0-4467-ACD8-E03B064E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Server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A90D9-0141-495C-9D90-D3DCAE3C6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99362" cy="4351338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AF_INET </a:t>
            </a:r>
            <a:r>
              <a:rPr lang="en-US" dirty="0"/>
              <a:t>indicates IPv4</a:t>
            </a:r>
          </a:p>
          <a:p>
            <a:r>
              <a:rPr lang="en-US" dirty="0">
                <a:latin typeface="Consolas" panose="020B0609020204030204" pitchFamily="49" charset="0"/>
              </a:rPr>
              <a:t>SOCK_STREAM </a:t>
            </a:r>
            <a:r>
              <a:rPr lang="en-US" dirty="0"/>
              <a:t>indicates TCP</a:t>
            </a:r>
          </a:p>
          <a:p>
            <a:r>
              <a:rPr lang="en-US" dirty="0"/>
              <a:t>IPv6 and UDP beyond the scope of this course, but not too different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1B322-AA86-43EA-9A19-E0EB4935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562" y="1510302"/>
            <a:ext cx="8354438" cy="523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0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756C-D44B-4E81-A908-37675E4B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 Up and Binding to a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B1D6-0859-41CD-AE88-16F2408F0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latin typeface="Consolas" panose="020B0609020204030204" pitchFamily="49" charset="0"/>
              </a:rPr>
              <a:t>‘with’ </a:t>
            </a:r>
            <a:r>
              <a:rPr lang="en-US" dirty="0"/>
              <a:t>context manager vs the traditional </a:t>
            </a:r>
            <a:r>
              <a:rPr lang="en-US" dirty="0">
                <a:latin typeface="Consolas" panose="020B0609020204030204" pitchFamily="49" charset="0"/>
              </a:rPr>
              <a:t>close </a:t>
            </a:r>
            <a:r>
              <a:rPr lang="en-US" dirty="0"/>
              <a:t>method</a:t>
            </a:r>
          </a:p>
          <a:p>
            <a:r>
              <a:rPr lang="en-US" dirty="0">
                <a:latin typeface="Consolas" panose="020B0609020204030204" pitchFamily="49" charset="0"/>
              </a:rPr>
              <a:t>bind</a:t>
            </a:r>
            <a:r>
              <a:rPr lang="en-US" dirty="0"/>
              <a:t> takes a tuple of a host string and port integer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CE5CE-C3A5-47EC-A22B-D8B5513C2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29410"/>
            <a:ext cx="10401230" cy="1184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AD1CAF-0983-437E-A537-60A103279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81018"/>
            <a:ext cx="9501784" cy="227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8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B569-F84D-4249-B13B-192E01C0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 Connection and Echoing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A8E8-10C7-47EC-AA19-9059AF16E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accepted connection returns a socket connection and a tuple of the </a:t>
            </a:r>
            <a:r>
              <a:rPr lang="en-US" dirty="0" err="1"/>
              <a:t>ip</a:t>
            </a:r>
            <a:r>
              <a:rPr lang="en-US" dirty="0"/>
              <a:t> and port of the remote socket connection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B9ECA-C554-4D31-9350-F286347D7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57" y="2929731"/>
            <a:ext cx="5630086" cy="370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38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0128-2421-4C35-8FCD-7E4E317A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Echo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6172-ED37-441C-ADA6-8D4261157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Chooses an ephemeral port for the client’s connection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DA15A-6B58-4536-98B7-A9DF26E06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5579"/>
            <a:ext cx="8879732" cy="448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4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9E37-2F8F-4A52-BC03-03B3D314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(You’ll need 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A25B9-C419-4595-96DE-6C7B4EA65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will likely run into ‘zombie’ sockets that hog a port after you want them shutdown, preventing use of that port.</a:t>
            </a:r>
          </a:p>
          <a:p>
            <a:r>
              <a:rPr lang="en-US" dirty="0"/>
              <a:t>Use `</a:t>
            </a:r>
            <a:r>
              <a:rPr lang="en-US" dirty="0">
                <a:latin typeface="Consolas" panose="020B0609020204030204" pitchFamily="49" charset="0"/>
              </a:rPr>
              <a:t>netstat -</a:t>
            </a:r>
            <a:r>
              <a:rPr lang="en-US" dirty="0" err="1">
                <a:latin typeface="Consolas" panose="020B0609020204030204" pitchFamily="49" charset="0"/>
              </a:rPr>
              <a:t>ano</a:t>
            </a:r>
            <a:r>
              <a:rPr lang="en-US" dirty="0"/>
              <a:t>` to check current sockets on your computer.</a:t>
            </a:r>
          </a:p>
          <a:p>
            <a:r>
              <a:rPr lang="en-US" dirty="0"/>
              <a:t>On </a:t>
            </a:r>
            <a:r>
              <a:rPr lang="en-US" dirty="0" err="1"/>
              <a:t>linux</a:t>
            </a:r>
            <a:r>
              <a:rPr lang="en-US" dirty="0"/>
              <a:t> systems use `</a:t>
            </a:r>
            <a:r>
              <a:rPr lang="en-US" dirty="0" err="1"/>
              <a:t>lsof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–n` to identify sockets and their associated process IDs.</a:t>
            </a:r>
          </a:p>
          <a:p>
            <a:r>
              <a:rPr lang="en-US" dirty="0"/>
              <a:t>Both have a lot of output, so pipe to `</a:t>
            </a:r>
            <a:r>
              <a:rPr lang="en-US" dirty="0">
                <a:latin typeface="Consolas" panose="020B0609020204030204" pitchFamily="49" charset="0"/>
              </a:rPr>
              <a:t>grep</a:t>
            </a:r>
            <a:r>
              <a:rPr lang="en-US" dirty="0"/>
              <a:t>` or `</a:t>
            </a:r>
            <a:r>
              <a:rPr lang="en-US" dirty="0" err="1">
                <a:latin typeface="Consolas" panose="020B0609020204030204" pitchFamily="49" charset="0"/>
              </a:rPr>
              <a:t>findstr</a:t>
            </a:r>
            <a:r>
              <a:rPr lang="en-US" dirty="0"/>
              <a:t>` for your port on </a:t>
            </a:r>
            <a:r>
              <a:rPr lang="en-US" dirty="0" err="1"/>
              <a:t>linux</a:t>
            </a:r>
            <a:r>
              <a:rPr lang="en-US" dirty="0"/>
              <a:t> and windows, respectively.</a:t>
            </a:r>
          </a:p>
          <a:p>
            <a:r>
              <a:rPr lang="en-US" dirty="0"/>
              <a:t>Use `</a:t>
            </a:r>
            <a:r>
              <a:rPr lang="en-US" dirty="0">
                <a:latin typeface="Consolas" panose="020B0609020204030204" pitchFamily="49" charset="0"/>
              </a:rPr>
              <a:t>kill</a:t>
            </a:r>
            <a:r>
              <a:rPr lang="en-US" dirty="0"/>
              <a:t>` on both systems to kill the process associated with the socket. Some trial and error may be required.</a:t>
            </a:r>
          </a:p>
          <a:p>
            <a:r>
              <a:rPr lang="en-US" dirty="0"/>
              <a:t>On windows you can also use task manager to kill processes.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ctl+shift+escape</a:t>
            </a:r>
            <a:r>
              <a:rPr lang="en-US" dirty="0"/>
              <a:t> is an easy way to bring up the task manager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6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294</Words>
  <Application>Microsoft Office PowerPoint</Application>
  <PresentationFormat>Widescreen</PresentationFormat>
  <Paragraphs>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Networking with Sockets</vt:lpstr>
      <vt:lpstr>What are sockets?</vt:lpstr>
      <vt:lpstr>PowerPoint Presentation</vt:lpstr>
      <vt:lpstr>Echo Server Overview</vt:lpstr>
      <vt:lpstr>Initial Set Up and Binding to a port</vt:lpstr>
      <vt:lpstr>Receiving a Connection and Echoing</vt:lpstr>
      <vt:lpstr>The Echo Client</vt:lpstr>
      <vt:lpstr>Troubleshooting (You’ll need it)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with Sockets</dc:title>
  <dc:creator>Robert.koehlmoos@gmail.com</dc:creator>
  <cp:lastModifiedBy>Robert.koehlmoos@gmail.com</cp:lastModifiedBy>
  <cp:revision>15</cp:revision>
  <dcterms:created xsi:type="dcterms:W3CDTF">2021-09-26T17:30:41Z</dcterms:created>
  <dcterms:modified xsi:type="dcterms:W3CDTF">2021-09-26T18:24:25Z</dcterms:modified>
</cp:coreProperties>
</file>