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9" r:id="rId4"/>
    <p:sldId id="292" r:id="rId5"/>
    <p:sldId id="274" r:id="rId6"/>
    <p:sldId id="282" r:id="rId7"/>
    <p:sldId id="284" r:id="rId8"/>
    <p:sldId id="280" r:id="rId9"/>
    <p:sldId id="275" r:id="rId10"/>
    <p:sldId id="291" r:id="rId11"/>
    <p:sldId id="290" r:id="rId12"/>
    <p:sldId id="278" r:id="rId13"/>
    <p:sldId id="286" r:id="rId14"/>
    <p:sldId id="287" r:id="rId15"/>
    <p:sldId id="289" r:id="rId16"/>
    <p:sldId id="285" r:id="rId17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5" autoAdjust="0"/>
    <p:restoredTop sz="94673" autoAdjust="0"/>
  </p:normalViewPr>
  <p:slideViewPr>
    <p:cSldViewPr snapToObjects="1">
      <p:cViewPr varScale="1">
        <p:scale>
          <a:sx n="110" d="100"/>
          <a:sy n="110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A83067C0-5810-4D0D-8E05-DA855B1E17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07D2FCB2-6D94-4F20-8EEF-ACD8F87280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0FC835D-AE75-4C34-841B-8B242D7BD0BF}" type="datetimeFigureOut">
              <a:rPr lang="pl-PL"/>
              <a:pPr>
                <a:defRPr/>
              </a:pPr>
              <a:t>2019-01-25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8C2F2CC4-5859-42C6-92E1-99A740C5F0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1434CB34-E322-4601-BF95-79F879DCC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48547C0-879F-47DD-B3DC-31E901D2F99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69723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C7365F42-67A6-432E-A899-D2AE0313CF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3328D9DD-3942-45A1-AFE5-6BC65A5798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F32CBD-2672-4383-8908-C0B0FD8CA567}" type="datetimeFigureOut">
              <a:rPr lang="pl-PL"/>
              <a:pPr>
                <a:defRPr/>
              </a:pPr>
              <a:t>2019-01-25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xmlns="" id="{05E0DD0F-344E-4CDD-9EB9-F5B33E63C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xmlns="" id="{0200EA2A-B379-4A68-9655-9F4E3C64E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3868C720-25C4-48E0-80BB-746A93DA38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E3B363EA-A87C-41E4-A7BA-6E924FC11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64962CC-D728-4BD1-82C0-7A501409034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98566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62CC-D728-4BD1-82C0-7A5014090346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3742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962CC-D728-4BD1-82C0-7A5014090346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31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1B06C555-E98D-449E-8048-89BA2F04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xmlns="" id="{CD425172-7DF7-4219-8762-9BF3353485AD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xmlns="" id="{EB166F14-7D47-47EA-B0EB-E6AB1E03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4597799B-60F6-4B48-BDBB-19B36263CBD5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xmlns="" id="{76E5CFCE-F5B4-43BA-A2DE-600BC0879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46705926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9FC21D96-76FB-4430-B46F-2FAA70CCC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47EEA678-7289-4EDA-B93D-42746663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CBBDDB3-EDE9-4492-9AB5-52BF6F188F3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5385575A-1940-4704-A597-F3B0EE1976FC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E93F4CF2-8208-424B-969C-1B39DA889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647835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xmlns="" id="{0075DC55-9FD6-427E-8DB2-DC25B1EA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xmlns="" id="{EB867092-9586-4A3D-94EE-B7EEAF3EF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B17B2551-5962-4355-8905-B4D1F1AACABA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xmlns="" id="{AED742A0-FBA6-4968-BB21-91964E193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675368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xmlns="" id="{8A68ECBE-0659-4EFC-B23B-D822C950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98123D63-99C0-47CD-AFF4-52A290BF3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AE4911E-E828-42EB-966E-706AFAC0FCA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xmlns="" id="{68A01D5C-A35C-46B3-A196-CAF295B67DF4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xmlns="" id="{8896CD14-BF8B-4E67-824E-05BC2BE71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9416433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xmlns="" id="{6D257ADC-8CDF-4819-92F6-BD27F9E95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05BA0772-8E3C-4A89-99CC-ED082A6E3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4EFAC71-C8C7-49A3-83C3-7A3A4CC97C4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xmlns="" id="{A94AA44B-B4BD-49DC-8326-C85B5363EA55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xmlns="" id="{8DAC964A-55FE-4E87-9342-E87D5C91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7784790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xmlns="" id="{B0C02979-D78C-459B-923C-DCA1333F5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5632EC3B-4079-444A-B589-19947A80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AFB20B5-2BE0-4246-9D3E-FA54B802777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xmlns="" id="{18E03E36-D508-42A9-91CA-804F3C0A41A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xmlns="" id="{FE25A39B-6D2D-4825-98E2-37EF305BC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86408719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xmlns="" id="{0595B8C4-2F71-4AD8-A0A0-16C5DAFA9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D72BC8E3-45A1-490E-B3CC-77F1403F5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C57F732-255C-480C-ACCC-A7C2FC5032C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xmlns="" id="{B1C7D547-E973-4212-82E0-6BEAB0C9D853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xmlns="" id="{0A1ACC36-C570-4A27-986A-A0E60BF7C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1177117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xmlns="" id="{A0D52393-F2F0-446B-A10F-DDED8703A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18C52656-51A2-4608-94EB-C728FEDE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5514F4C-F2BD-4E01-A065-127E9FFB4EA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B4577897-54D1-4159-81CA-90F1967DF500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xmlns="" id="{1D31D0E1-986F-428E-9235-673A1302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330334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xmlns="" id="{8CB31445-399E-455F-B2BB-B3909624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DCB921EA-FBEF-4505-BA8B-860A0747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8B4210B-670C-42A6-8E24-99FBE9880F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11929A1D-605A-451E-8C28-B9EB15C6BB3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xmlns="" id="{51195A72-8BCD-4451-BB23-04B160577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8507700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D99FDFC6-2BE2-4669-9C6C-F63D703B4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7F37D2F5-A7B7-4296-99AA-A74129FC0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315A262-3528-494B-A025-5E94004EC01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EF42749F-EFF6-402A-B463-5B9CAC4A238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4B3CDAE2-2B67-4C6D-A652-19F29279E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3677422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xmlns="" id="{E036F7CE-49F0-4B69-A8F9-CD9CAC3B9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xmlns="" id="{6BE22EF0-4D80-4C74-A5D9-75A162817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xmlns="" id="{3AA8FC22-46A5-43CF-8AE2-CB56E3BDF51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5413" y="115888"/>
            <a:ext cx="8893175" cy="1728787"/>
          </a:xfrm>
        </p:spPr>
        <p:txBody>
          <a:bodyPr/>
          <a:lstStyle/>
          <a:p>
            <a:pPr algn="ctr"/>
            <a:r>
              <a:rPr lang="pl-PL" altLang="pl-PL" sz="3400" dirty="0"/>
              <a:t>Maszynowe uczenie gramatycznych deskryptorów sekwencji białkowych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513841B3-573A-4AE8-BF2D-C413DBB1E263}"/>
              </a:ext>
            </a:extLst>
          </p:cNvPr>
          <p:cNvSpPr txBox="1"/>
          <p:nvPr/>
        </p:nvSpPr>
        <p:spPr>
          <a:xfrm>
            <a:off x="125413" y="4725144"/>
            <a:ext cx="5904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smtClean="0"/>
              <a:t>Robert Kowalski</a:t>
            </a:r>
          </a:p>
          <a:p>
            <a:r>
              <a:rPr lang="pl-PL" sz="2000" dirty="0" smtClean="0"/>
              <a:t>Promotor: dr inż. Witold Dyrka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Wpływ hiperparametrów programu na przebieg i wyniki uczenia</a:t>
            </a:r>
          </a:p>
          <a:p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Przykładowe wyniki (porównanie wpływu różnej maksymalnej skali mutacji dla populacji liczącej 80 osobników)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51" y="3068960"/>
            <a:ext cx="4476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8933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Wpływ hiperparametrów programu na przebieg i wyniki uczenia</a:t>
            </a:r>
          </a:p>
          <a:p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Wyniki:</a:t>
            </a:r>
          </a:p>
          <a:p>
            <a:r>
              <a:rPr lang="pl-PL" dirty="0" smtClean="0"/>
              <a:t>Większe tempo nauki w testach z większym prawdopodobieństwem mutacji</a:t>
            </a:r>
          </a:p>
          <a:p>
            <a:r>
              <a:rPr lang="pl-PL" dirty="0" smtClean="0"/>
              <a:t>Niekorzystny wpływ najniższej maksymalnej skali mutacji</a:t>
            </a:r>
          </a:p>
          <a:p>
            <a:r>
              <a:rPr lang="pl-PL" dirty="0" smtClean="0"/>
              <a:t>Brak wyraźnego wpływu prawdopodobieństwa krzyżowania</a:t>
            </a:r>
          </a:p>
          <a:p>
            <a:r>
              <a:rPr lang="pl-PL" dirty="0" smtClean="0"/>
              <a:t>Porównywalne wyniki dla symulacji z </a:t>
            </a:r>
          </a:p>
        </p:txBody>
      </p:sp>
    </p:spTree>
    <p:extLst>
      <p:ext uri="{BB962C8B-B14F-4D97-AF65-F5344CB8AC3E}">
        <p14:creationId xmlns:p14="http://schemas.microsoft.com/office/powerpoint/2010/main" val="104696567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Wpływ liczby symboli nieterminalnych na przebieg i wyniki uczenia</a:t>
            </a:r>
          </a:p>
        </p:txBody>
      </p:sp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>
          <a:xfrm>
            <a:off x="107505" y="1916832"/>
            <a:ext cx="8910546" cy="4176465"/>
          </a:xfrm>
        </p:spPr>
        <p:txBody>
          <a:bodyPr/>
          <a:lstStyle/>
          <a:p>
            <a:r>
              <a:rPr lang="pl-PL" dirty="0" smtClean="0"/>
              <a:t>Test 1 – minimalna liczba symboli nieterminalnych</a:t>
            </a:r>
          </a:p>
          <a:p>
            <a:r>
              <a:rPr lang="pl-PL" dirty="0" smtClean="0"/>
              <a:t>Test 2 – dodatkowy </a:t>
            </a:r>
            <a:r>
              <a:rPr lang="pl-PL" dirty="0" err="1" smtClean="0"/>
              <a:t>nieterminal</a:t>
            </a:r>
            <a:r>
              <a:rPr lang="pl-PL" dirty="0" smtClean="0"/>
              <a:t> leksykalny</a:t>
            </a:r>
          </a:p>
          <a:p>
            <a:r>
              <a:rPr lang="pl-PL" dirty="0" smtClean="0"/>
              <a:t>Test 3 – dodatkowy </a:t>
            </a:r>
            <a:r>
              <a:rPr lang="pl-PL" dirty="0" err="1" smtClean="0"/>
              <a:t>nieterminal</a:t>
            </a:r>
            <a:r>
              <a:rPr lang="pl-PL" dirty="0" smtClean="0"/>
              <a:t> strukturalny</a:t>
            </a:r>
          </a:p>
          <a:p>
            <a:r>
              <a:rPr lang="pl-PL" dirty="0" smtClean="0"/>
              <a:t>Test 4 – dodatkowy </a:t>
            </a:r>
            <a:r>
              <a:rPr lang="pl-PL" dirty="0" err="1" smtClean="0"/>
              <a:t>nieterminal</a:t>
            </a:r>
            <a:r>
              <a:rPr lang="pl-PL" dirty="0" smtClean="0"/>
              <a:t> leksykalny oraz strukturalny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486554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Wpływ liczby symboli nieterminalnych na przebieg i wyniki uczenia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5037"/>
            <a:ext cx="7194764" cy="28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903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Uczenie języka </a:t>
            </a:r>
            <a:r>
              <a:rPr lang="pl-PL" dirty="0" smtClean="0"/>
              <a:t>rodziny </a:t>
            </a:r>
            <a:r>
              <a:rPr lang="pl-PL" dirty="0"/>
              <a:t>motywów białkowych </a:t>
            </a:r>
          </a:p>
        </p:txBody>
      </p:sp>
      <p:pic>
        <p:nvPicPr>
          <p:cNvPr id="7" name="Symbol zastępczy zawartości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7576" y="1844824"/>
            <a:ext cx="4914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0325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Uczenie języka </a:t>
            </a:r>
            <a:r>
              <a:rPr lang="pl-PL" dirty="0" smtClean="0"/>
              <a:t>rodziny </a:t>
            </a:r>
            <a:r>
              <a:rPr lang="pl-PL" dirty="0"/>
              <a:t>motywów białkowych </a:t>
            </a:r>
            <a:r>
              <a:rPr lang="pl-PL" dirty="0" smtClean="0"/>
              <a:t>- przeuczenie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91028" y="1872419"/>
            <a:ext cx="5143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1128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Wykonane w pracy zadania:</a:t>
            </a:r>
          </a:p>
          <a:p>
            <a:r>
              <a:rPr lang="pl-PL" dirty="0" smtClean="0"/>
              <a:t>Zaimplementowanie algorytmu opartego na algorytmie SGA w środowisku MATLAB</a:t>
            </a:r>
          </a:p>
          <a:p>
            <a:r>
              <a:rPr lang="pl-PL" dirty="0" smtClean="0"/>
              <a:t>Określenie wpływu </a:t>
            </a:r>
            <a:r>
              <a:rPr lang="pl-PL" dirty="0" err="1" smtClean="0"/>
              <a:t>hiperparematrów</a:t>
            </a:r>
            <a:r>
              <a:rPr lang="pl-PL" dirty="0" smtClean="0"/>
              <a:t> programu</a:t>
            </a:r>
          </a:p>
          <a:p>
            <a:r>
              <a:rPr lang="pl-PL" dirty="0" smtClean="0"/>
              <a:t>Określenie wpływu liczby symboli nieterminalnych</a:t>
            </a:r>
          </a:p>
          <a:p>
            <a:r>
              <a:rPr lang="pl-PL" dirty="0" smtClean="0"/>
              <a:t>Przetestowanie stworzonej aplikacji na języku opisującym rodzinę białek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862130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</a:p>
          <a:p>
            <a:r>
              <a:rPr lang="pl-PL" dirty="0" smtClean="0"/>
              <a:t>Zaimplementowany algorytm</a:t>
            </a:r>
          </a:p>
          <a:p>
            <a:r>
              <a:rPr lang="pl-PL" dirty="0" smtClean="0"/>
              <a:t>Przeprowadzone eksperymenty obliczeniowe</a:t>
            </a:r>
          </a:p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58D2710D-5977-4BC1-BB9C-5FCEB95956C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</p:spTree>
    <p:extLst>
      <p:ext uri="{BB962C8B-B14F-4D97-AF65-F5344CB8AC3E}">
        <p14:creationId xmlns:p14="http://schemas.microsoft.com/office/powerpoint/2010/main" val="11448251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7776863" cy="4536505"/>
          </a:xfrm>
        </p:spPr>
        <p:txBody>
          <a:bodyPr/>
          <a:lstStyle/>
          <a:p>
            <a:r>
              <a:rPr lang="pl-PL" dirty="0" smtClean="0"/>
              <a:t>Języki – {abc, </a:t>
            </a:r>
            <a:r>
              <a:rPr lang="pl-PL" dirty="0" err="1" smtClean="0"/>
              <a:t>aabc</a:t>
            </a:r>
            <a:r>
              <a:rPr lang="pl-PL" dirty="0" smtClean="0"/>
              <a:t>, </a:t>
            </a:r>
            <a:r>
              <a:rPr lang="pl-PL" dirty="0" err="1" smtClean="0"/>
              <a:t>abbc</a:t>
            </a:r>
            <a:r>
              <a:rPr lang="pl-PL" dirty="0" smtClean="0"/>
              <a:t>…}</a:t>
            </a:r>
          </a:p>
          <a:p>
            <a:r>
              <a:rPr lang="pl-PL" dirty="0"/>
              <a:t>Probabilistyczne gramatyki bezkontekstowe</a:t>
            </a:r>
          </a:p>
          <a:p>
            <a:pPr lvl="1"/>
            <a:r>
              <a:rPr lang="pl-PL" dirty="0" smtClean="0"/>
              <a:t>Symbole terminalne – {</a:t>
            </a:r>
            <a:r>
              <a:rPr lang="pl-PL" dirty="0" err="1" smtClean="0"/>
              <a:t>a,b,c</a:t>
            </a:r>
            <a:r>
              <a:rPr lang="pl-PL" dirty="0" smtClean="0"/>
              <a:t>}</a:t>
            </a:r>
          </a:p>
          <a:p>
            <a:pPr lvl="1"/>
            <a:r>
              <a:rPr lang="pl-PL" dirty="0" smtClean="0"/>
              <a:t>Symbole nieterminalne – {A, B, C}</a:t>
            </a:r>
          </a:p>
          <a:p>
            <a:pPr lvl="1"/>
            <a:r>
              <a:rPr lang="pl-PL" dirty="0"/>
              <a:t>Symbol startowy - </a:t>
            </a:r>
            <a:r>
              <a:rPr lang="pl-PL" dirty="0" smtClean="0"/>
              <a:t>S</a:t>
            </a:r>
          </a:p>
          <a:p>
            <a:pPr lvl="1"/>
            <a:r>
              <a:rPr lang="pl-PL" dirty="0" smtClean="0"/>
              <a:t>Reguła – {S → AB, A</a:t>
            </a:r>
            <a:r>
              <a:rPr lang="pl-PL" dirty="0"/>
              <a:t> </a:t>
            </a:r>
            <a:r>
              <a:rPr lang="pl-PL" dirty="0" smtClean="0"/>
              <a:t>→ przy, B</a:t>
            </a:r>
            <a:r>
              <a:rPr lang="pl-PL" dirty="0"/>
              <a:t> </a:t>
            </a:r>
            <a:r>
              <a:rPr lang="pl-PL" dirty="0" smtClean="0"/>
              <a:t>→kład}</a:t>
            </a:r>
          </a:p>
          <a:p>
            <a:pPr lvl="1"/>
            <a:r>
              <a:rPr lang="pl-PL" dirty="0" smtClean="0"/>
              <a:t>Prawdopodobieństwa reguł</a:t>
            </a:r>
            <a:endParaRPr lang="pl-PL" dirty="0"/>
          </a:p>
          <a:p>
            <a:r>
              <a:rPr lang="pl-PL" dirty="0" smtClean="0"/>
              <a:t>Postać </a:t>
            </a:r>
            <a:r>
              <a:rPr lang="pl-PL" dirty="0"/>
              <a:t>normalna </a:t>
            </a:r>
            <a:r>
              <a:rPr lang="pl-PL" dirty="0" smtClean="0"/>
              <a:t>Chomsky’ego – {A → a | A → AB}</a:t>
            </a:r>
          </a:p>
          <a:p>
            <a:r>
              <a:rPr lang="pl-PL" dirty="0" smtClean="0"/>
              <a:t>Deskrypcja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92CB05B5-289E-40CF-AA65-2156FB637E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smtClean="0"/>
              <a:t>Wprowadzenie - gramatyki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915892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7776863" cy="4536505"/>
          </a:xfrm>
        </p:spPr>
        <p:txBody>
          <a:bodyPr/>
          <a:lstStyle/>
          <a:p>
            <a:r>
              <a:rPr lang="pl-PL" dirty="0"/>
              <a:t>Osobnik</a:t>
            </a:r>
          </a:p>
          <a:p>
            <a:r>
              <a:rPr lang="pl-PL" dirty="0"/>
              <a:t>Cecha</a:t>
            </a:r>
          </a:p>
          <a:p>
            <a:r>
              <a:rPr lang="pl-PL" dirty="0"/>
              <a:t>Populacja</a:t>
            </a:r>
          </a:p>
          <a:p>
            <a:r>
              <a:rPr lang="pl-PL" dirty="0"/>
              <a:t>Środowisko</a:t>
            </a:r>
          </a:p>
          <a:p>
            <a:r>
              <a:rPr lang="pl-PL" dirty="0"/>
              <a:t>Przystosowanie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xmlns="" id="{92CB05B5-289E-40CF-AA65-2156FB637E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4300" dirty="0" smtClean="0"/>
              <a:t>Wprowadzenie - algorytmy ewolucyjne</a:t>
            </a:r>
            <a:endParaRPr lang="pl-PL" sz="4300" dirty="0"/>
          </a:p>
        </p:txBody>
      </p:sp>
    </p:spTree>
    <p:extLst>
      <p:ext uri="{BB962C8B-B14F-4D97-AF65-F5344CB8AC3E}">
        <p14:creationId xmlns:p14="http://schemas.microsoft.com/office/powerpoint/2010/main" val="19903178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smtClean="0"/>
              <a:t>Zaimplementowany algorytm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83" y="1340768"/>
            <a:ext cx="5323086" cy="4535487"/>
          </a:xfrm>
        </p:spPr>
      </p:pic>
    </p:spTree>
    <p:extLst>
      <p:ext uri="{BB962C8B-B14F-4D97-AF65-F5344CB8AC3E}">
        <p14:creationId xmlns:p14="http://schemas.microsoft.com/office/powerpoint/2010/main" val="81046436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smtClean="0"/>
              <a:t>Operacje na </a:t>
            </a:r>
            <a:r>
              <a:rPr lang="pl-PL" dirty="0" err="1" smtClean="0"/>
              <a:t>prawdopobieństwach</a:t>
            </a:r>
            <a:endParaRPr lang="pl-PL" dirty="0"/>
          </a:p>
        </p:txBody>
      </p:sp>
      <p:graphicFrame>
        <p:nvGraphicFramePr>
          <p:cNvPr id="11" name="Symbol zastępczy zawartości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3379098"/>
              </p:ext>
            </p:extLst>
          </p:nvPr>
        </p:nvGraphicFramePr>
        <p:xfrm>
          <a:off x="3670626" y="1628800"/>
          <a:ext cx="1828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p1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0,8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0,01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0,05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0,9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0,15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0,09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smtClean="0">
                          <a:effectLst/>
                        </a:rPr>
                        <a:t>suma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65578"/>
              </p:ext>
            </p:extLst>
          </p:nvPr>
        </p:nvGraphicFramePr>
        <p:xfrm>
          <a:off x="3666987" y="3645024"/>
          <a:ext cx="1832439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813"/>
                <a:gridCol w="610813"/>
                <a:gridCol w="6108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p1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0,8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0,01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p2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0,9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0,05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0,09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0,15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smtClean="0">
                          <a:effectLst/>
                        </a:rPr>
                        <a:t>suma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0,21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Łącznik prosty ze strzałką 13"/>
          <p:cNvCxnSpPr/>
          <p:nvPr/>
        </p:nvCxnSpPr>
        <p:spPr>
          <a:xfrm flipH="1">
            <a:off x="5532817" y="1926124"/>
            <a:ext cx="97951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6156176" y="157288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miejsce rozcięcia</a:t>
            </a:r>
          </a:p>
        </p:txBody>
      </p:sp>
      <p:cxnSp>
        <p:nvCxnSpPr>
          <p:cNvPr id="17" name="Łącznik prosty ze strzałką 16"/>
          <p:cNvCxnSpPr/>
          <p:nvPr/>
        </p:nvCxnSpPr>
        <p:spPr>
          <a:xfrm>
            <a:off x="4583206" y="2713566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4788024" y="27809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krzyżowanie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42678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Symbol zastępczy zawartości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2502550"/>
              </p:ext>
            </p:extLst>
          </p:nvPr>
        </p:nvGraphicFramePr>
        <p:xfrm>
          <a:off x="3653858" y="3772644"/>
          <a:ext cx="1828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0,45</a:t>
                      </a:r>
                      <a:endParaRPr lang="pl-PL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solidFill>
                            <a:srgbClr val="7030A0"/>
                          </a:solidFill>
                          <a:effectLst/>
                        </a:rPr>
                        <a:t>0,05</a:t>
                      </a:r>
                      <a:endParaRPr lang="pl-PL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0,50</a:t>
                      </a:r>
                      <a:endParaRPr lang="pl-PL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0,24</a:t>
                      </a:r>
                      <a:endParaRPr lang="pl-PL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solidFill>
                            <a:srgbClr val="7030A0"/>
                          </a:solidFill>
                          <a:effectLst/>
                        </a:rPr>
                        <a:t>0,05</a:t>
                      </a:r>
                      <a:endParaRPr lang="pl-PL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0,71</a:t>
                      </a:r>
                      <a:endParaRPr lang="pl-PL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suma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>
          <a:xfrm>
            <a:off x="112985" y="372598"/>
            <a:ext cx="8910546" cy="864096"/>
          </a:xfrm>
        </p:spPr>
        <p:txBody>
          <a:bodyPr/>
          <a:lstStyle/>
          <a:p>
            <a:r>
              <a:rPr lang="pl-PL" dirty="0" smtClean="0"/>
              <a:t>Skalowanie prawdopodobieństw</a:t>
            </a: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3668806" y="1628800"/>
          <a:ext cx="1832439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813"/>
                <a:gridCol w="610813"/>
                <a:gridCol w="6108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n3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p1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0,8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0,01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p2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0,9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0,05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0,09</a:t>
                      </a:r>
                      <a:endParaRPr lang="pl-PL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0,15</a:t>
                      </a:r>
                      <a:endParaRPr lang="pl-PL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 smtClean="0">
                          <a:effectLst/>
                        </a:rPr>
                        <a:t>suma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1,79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0,21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Łącznik prosty ze strzałką 6"/>
          <p:cNvCxnSpPr/>
          <p:nvPr/>
        </p:nvCxnSpPr>
        <p:spPr>
          <a:xfrm>
            <a:off x="4568258" y="2708920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4605241" y="285380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skalowanie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4701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smtClean="0"/>
              <a:t>Przeprowadzone eksperymenty obliczeniowe</a:t>
            </a:r>
          </a:p>
        </p:txBody>
      </p:sp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>
          <a:xfrm>
            <a:off x="107505" y="1844824"/>
            <a:ext cx="8910546" cy="4248473"/>
          </a:xfrm>
        </p:spPr>
        <p:txBody>
          <a:bodyPr/>
          <a:lstStyle/>
          <a:p>
            <a:r>
              <a:rPr lang="pl-PL" dirty="0"/>
              <a:t>Wpływ hiperparametrów programu na przebieg i wyniki uczenia</a:t>
            </a:r>
          </a:p>
          <a:p>
            <a:r>
              <a:rPr lang="pl-PL" dirty="0"/>
              <a:t>Wpływ liczby symboli nieterminalnych na przebieg i wyniki uczenia</a:t>
            </a:r>
          </a:p>
          <a:p>
            <a:r>
              <a:rPr lang="pl-PL" dirty="0"/>
              <a:t>Uczenie języka sekwencji aminokwasowych rodziny motywów białkowych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831197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Wpływ hiperparametrów programu na przebieg i wyniki uczenia</a:t>
            </a:r>
          </a:p>
          <a:p>
            <a:endParaRPr lang="pl-PL" dirty="0"/>
          </a:p>
        </p:txBody>
      </p:sp>
      <p:pic>
        <p:nvPicPr>
          <p:cNvPr id="12" name="Symbol zastępczy zawartości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3894" y="2286794"/>
            <a:ext cx="52387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555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1817</TotalTime>
  <Words>350</Words>
  <Application>Microsoft Office PowerPoint</Application>
  <PresentationFormat>Pokaz na ekranie (4:3)</PresentationFormat>
  <Paragraphs>115</Paragraphs>
  <Slides>16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prezentacja_v1_2017-03_pl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Aleksander Łukowicz</dc:creator>
  <cp:lastModifiedBy>Robert</cp:lastModifiedBy>
  <cp:revision>68</cp:revision>
  <cp:lastPrinted>2017-02-27T13:04:03Z</cp:lastPrinted>
  <dcterms:created xsi:type="dcterms:W3CDTF">2017-04-06T07:04:26Z</dcterms:created>
  <dcterms:modified xsi:type="dcterms:W3CDTF">2019-01-25T09:33:54Z</dcterms:modified>
</cp:coreProperties>
</file>