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5334-6C9E-D64C-96B0-B812CD5DA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Categorical Cluster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6A766-7F99-A143-BEE2-6BFC4194F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Xiaoyi</a:t>
            </a:r>
            <a:r>
              <a:rPr lang="en-US" dirty="0"/>
              <a:t> Ma</a:t>
            </a:r>
          </a:p>
          <a:p>
            <a:r>
              <a:rPr lang="en-US" dirty="0"/>
              <a:t>Robert Long</a:t>
            </a:r>
          </a:p>
        </p:txBody>
      </p:sp>
    </p:spTree>
    <p:extLst>
      <p:ext uri="{BB962C8B-B14F-4D97-AF65-F5344CB8AC3E}">
        <p14:creationId xmlns:p14="http://schemas.microsoft.com/office/powerpoint/2010/main" val="129006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8497-0C93-8E48-B3B7-FE0428DF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BCF2-D6A2-B74A-93BC-9B736FE6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  <a:p>
            <a:r>
              <a:rPr lang="en-US" dirty="0"/>
              <a:t>Vector of binaries (dummy variables)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7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AD2E-AD7D-8244-B480-123D50AC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BE98B87-06AB-0F4A-8415-3BECBFB052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68012824"/>
                  </p:ext>
                </p:extLst>
              </p:nvPr>
            </p:nvGraphicFramePr>
            <p:xfrm>
              <a:off x="2178007" y="2697114"/>
              <a:ext cx="7835986" cy="146377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84220">
                      <a:extLst>
                        <a:ext uri="{9D8B030D-6E8A-4147-A177-3AD203B41FA5}">
                          <a16:colId xmlns:a16="http://schemas.microsoft.com/office/drawing/2014/main" val="2312121827"/>
                        </a:ext>
                      </a:extLst>
                    </a:gridCol>
                    <a:gridCol w="2839771">
                      <a:extLst>
                        <a:ext uri="{9D8B030D-6E8A-4147-A177-3AD203B41FA5}">
                          <a16:colId xmlns:a16="http://schemas.microsoft.com/office/drawing/2014/main" val="2204585826"/>
                        </a:ext>
                      </a:extLst>
                    </a:gridCol>
                    <a:gridCol w="2611995">
                      <a:extLst>
                        <a:ext uri="{9D8B030D-6E8A-4147-A177-3AD203B41FA5}">
                          <a16:colId xmlns:a16="http://schemas.microsoft.com/office/drawing/2014/main" val="546314227"/>
                        </a:ext>
                      </a:extLst>
                    </a:gridCol>
                  </a:tblGrid>
                  <a:tr h="48947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Observation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dirty="0"/>
                            <a:t>             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0254922"/>
                      </a:ext>
                    </a:extLst>
                  </a:tr>
                  <a:tr h="282971">
                    <a:tc rowSpan="2"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Observation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lang="en-US" dirty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dirty="0"/>
                        </a:p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880633"/>
                      </a:ext>
                    </a:extLst>
                  </a:tr>
                  <a:tr h="41627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4688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BE98B87-06AB-0F4A-8415-3BECBFB052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68012824"/>
                  </p:ext>
                </p:extLst>
              </p:nvPr>
            </p:nvGraphicFramePr>
            <p:xfrm>
              <a:off x="2178007" y="2697114"/>
              <a:ext cx="7835986" cy="146377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84220">
                      <a:extLst>
                        <a:ext uri="{9D8B030D-6E8A-4147-A177-3AD203B41FA5}">
                          <a16:colId xmlns:a16="http://schemas.microsoft.com/office/drawing/2014/main" val="2312121827"/>
                        </a:ext>
                      </a:extLst>
                    </a:gridCol>
                    <a:gridCol w="2839771">
                      <a:extLst>
                        <a:ext uri="{9D8B030D-6E8A-4147-A177-3AD203B41FA5}">
                          <a16:colId xmlns:a16="http://schemas.microsoft.com/office/drawing/2014/main" val="2204585826"/>
                        </a:ext>
                      </a:extLst>
                    </a:gridCol>
                    <a:gridCol w="2611995">
                      <a:extLst>
                        <a:ext uri="{9D8B030D-6E8A-4147-A177-3AD203B41FA5}">
                          <a16:colId xmlns:a16="http://schemas.microsoft.com/office/drawing/2014/main" val="54631422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953" t="-3922" r="-465" b="-13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0254922"/>
                      </a:ext>
                    </a:extLst>
                  </a:tr>
                  <a:tr h="407416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2" t="-81538" r="-229787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375" t="-165625" r="-92857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5" t="-165625" r="-971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5880633"/>
                      </a:ext>
                    </a:extLst>
                  </a:tr>
                  <a:tr h="41627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375" t="-257576" r="-92857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5" t="-257576" r="-971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4688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122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9235-1121-4245-95A1-EE6BDF9F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01FB6-2383-AE4C-9682-DA072A123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4885281" cy="3101983"/>
              </a:xfrm>
            </p:spPr>
            <p:txBody>
              <a:bodyPr/>
              <a:lstStyle/>
              <a:p>
                <a:r>
                  <a:rPr lang="en-US" dirty="0"/>
                  <a:t>Matched Proportion (similarity):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Unmatched Proportion (dissimilarity):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Remove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agreement (similarity):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Remove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agreement (dissimilarity):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01FB6-2383-AE4C-9682-DA072A123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4885281" cy="3101983"/>
              </a:xfrm>
              <a:blipFill>
                <a:blip r:embed="rId2"/>
                <a:stretch>
                  <a:fillRect l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4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7CE6-0DA2-EC4F-8B07-275C3E98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64A657-8104-5E44-9910-E2B95B248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=(0, 1, 1, 0, 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64A657-8104-5E44-9910-E2B95B248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09DF0AA-3902-E141-A775-DCA8D6D3CA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328420"/>
                  </p:ext>
                </p:extLst>
              </p:nvPr>
            </p:nvGraphicFramePr>
            <p:xfrm>
              <a:off x="1874544" y="3824897"/>
              <a:ext cx="8442911" cy="14221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68886">
                      <a:extLst>
                        <a:ext uri="{9D8B030D-6E8A-4147-A177-3AD203B41FA5}">
                          <a16:colId xmlns:a16="http://schemas.microsoft.com/office/drawing/2014/main" val="4084151624"/>
                        </a:ext>
                      </a:extLst>
                    </a:gridCol>
                    <a:gridCol w="3059722">
                      <a:extLst>
                        <a:ext uri="{9D8B030D-6E8A-4147-A177-3AD203B41FA5}">
                          <a16:colId xmlns:a16="http://schemas.microsoft.com/office/drawing/2014/main" val="1492486557"/>
                        </a:ext>
                      </a:extLst>
                    </a:gridCol>
                    <a:gridCol w="2814303">
                      <a:extLst>
                        <a:ext uri="{9D8B030D-6E8A-4147-A177-3AD203B41FA5}">
                          <a16:colId xmlns:a16="http://schemas.microsoft.com/office/drawing/2014/main" val="558380396"/>
                        </a:ext>
                      </a:extLst>
                    </a:gridCol>
                  </a:tblGrid>
                  <a:tr h="48947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Observation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dirty="0"/>
                            <a:t>                   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798028"/>
                      </a:ext>
                    </a:extLst>
                  </a:tr>
                  <a:tr h="282971">
                    <a:tc rowSpan="2"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Observation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lang="en-US" dirty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dirty="0"/>
                        </a:p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632585"/>
                      </a:ext>
                    </a:extLst>
                  </a:tr>
                  <a:tr h="41627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4656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09DF0AA-3902-E141-A775-DCA8D6D3CA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328420"/>
                  </p:ext>
                </p:extLst>
              </p:nvPr>
            </p:nvGraphicFramePr>
            <p:xfrm>
              <a:off x="1874544" y="3824897"/>
              <a:ext cx="8442911" cy="14221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68886">
                      <a:extLst>
                        <a:ext uri="{9D8B030D-6E8A-4147-A177-3AD203B41FA5}">
                          <a16:colId xmlns:a16="http://schemas.microsoft.com/office/drawing/2014/main" val="4084151624"/>
                        </a:ext>
                      </a:extLst>
                    </a:gridCol>
                    <a:gridCol w="3059722">
                      <a:extLst>
                        <a:ext uri="{9D8B030D-6E8A-4147-A177-3AD203B41FA5}">
                          <a16:colId xmlns:a16="http://schemas.microsoft.com/office/drawing/2014/main" val="1492486557"/>
                        </a:ext>
                      </a:extLst>
                    </a:gridCol>
                    <a:gridCol w="2814303">
                      <a:extLst>
                        <a:ext uri="{9D8B030D-6E8A-4147-A177-3AD203B41FA5}">
                          <a16:colId xmlns:a16="http://schemas.microsoft.com/office/drawing/2014/main" val="55838039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060" t="-3922" r="-432" b="-1235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798028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3" t="-85484" r="-229064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4647" t="-182759" r="-92946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50" t="-182759" r="-901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632585"/>
                      </a:ext>
                    </a:extLst>
                  </a:tr>
                  <a:tr h="41627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4647" t="-248485" r="-92946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50" t="-248485" r="-901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4656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510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E3B7-385F-2249-9445-64B30F37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Alternate Similarity Metrics?</a:t>
            </a:r>
          </a:p>
        </p:txBody>
      </p:sp>
      <p:pic>
        <p:nvPicPr>
          <p:cNvPr id="5" name="Content Placeholder 4" descr="The union of our shopping baskets is dwarfed by the complement">
            <a:extLst>
              <a:ext uri="{FF2B5EF4-FFF2-40B4-BE49-F238E27FC236}">
                <a16:creationId xmlns:a16="http://schemas.microsoft.com/office/drawing/2014/main" id="{2B00CAE7-590D-034B-9867-8518779F1D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642" y="2477404"/>
            <a:ext cx="6122716" cy="4081811"/>
          </a:xfrm>
        </p:spPr>
      </p:pic>
    </p:spTree>
    <p:extLst>
      <p:ext uri="{BB962C8B-B14F-4D97-AF65-F5344CB8AC3E}">
        <p14:creationId xmlns:p14="http://schemas.microsoft.com/office/powerpoint/2010/main" val="300512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238A-77D2-C040-9A28-5D0C0C39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68D6-0E45-EA4B-AB8A-BD9C26C8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01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55</TotalTime>
  <Words>111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Gill Sans MT</vt:lpstr>
      <vt:lpstr>Parcel</vt:lpstr>
      <vt:lpstr>Categorical Cluster Analysis</vt:lpstr>
      <vt:lpstr>Data</vt:lpstr>
      <vt:lpstr>Similarity</vt:lpstr>
      <vt:lpstr>Similarity Metrics</vt:lpstr>
      <vt:lpstr>Similarity Example</vt:lpstr>
      <vt:lpstr>Why Alternate Similarity Metrics?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Long</dc:creator>
  <cp:lastModifiedBy>Robert Long</cp:lastModifiedBy>
  <cp:revision>5</cp:revision>
  <dcterms:created xsi:type="dcterms:W3CDTF">2021-04-26T18:23:53Z</dcterms:created>
  <dcterms:modified xsi:type="dcterms:W3CDTF">2021-04-26T19:19:13Z</dcterms:modified>
</cp:coreProperties>
</file>