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4" r:id="rId3"/>
    <p:sldId id="279" r:id="rId4"/>
    <p:sldId id="284" r:id="rId5"/>
    <p:sldId id="258" r:id="rId6"/>
    <p:sldId id="259" r:id="rId7"/>
    <p:sldId id="260" r:id="rId8"/>
    <p:sldId id="266" r:id="rId9"/>
    <p:sldId id="267" r:id="rId10"/>
    <p:sldId id="262" r:id="rId11"/>
    <p:sldId id="261" r:id="rId12"/>
    <p:sldId id="269" r:id="rId13"/>
    <p:sldId id="268" r:id="rId14"/>
    <p:sldId id="264" r:id="rId15"/>
    <p:sldId id="270" r:id="rId16"/>
    <p:sldId id="282" r:id="rId17"/>
    <p:sldId id="272" r:id="rId18"/>
    <p:sldId id="281" r:id="rId19"/>
    <p:sldId id="277" r:id="rId20"/>
    <p:sldId id="275" r:id="rId21"/>
    <p:sldId id="278" r:id="rId22"/>
    <p:sldId id="280" r:id="rId23"/>
    <p:sldId id="276" r:id="rId24"/>
    <p:sldId id="283" r:id="rId25"/>
    <p:sldId id="263" r:id="rId26"/>
    <p:sldId id="2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3"/>
    <p:restoredTop sz="94650"/>
  </p:normalViewPr>
  <p:slideViewPr>
    <p:cSldViewPr snapToGrid="0">
      <p:cViewPr varScale="1">
        <p:scale>
          <a:sx n="107" d="100"/>
          <a:sy n="107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9AEBD-5B32-4749-8231-6CED08A41617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7FAA7-0EB1-3548-94D7-A9AB5EA3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7FAA7-0EB1-3548-94D7-A9AB5EA37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3315-EC68-A553-4BC3-F5585F44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85BEAB-819C-74AF-FA31-642B0E8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EDD703-3835-9A7C-71AF-53DBA0606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3087-E52A-26AB-076A-76842CB50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7FAA7-0EB1-3548-94D7-A9AB5EA37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7FAA7-0EB1-3548-94D7-A9AB5EA371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21C-2CFF-BEDC-C6F1-275AB833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87D36-9A98-6537-78F9-6C85B022F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F5A8-5063-D4D9-7F28-52A74CB6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D791-2C93-642C-D70A-1C15ADB4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5C5D9-B7A6-3947-9BA1-CD84FFBE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E2B3-5D05-D782-0746-D3ECE2E1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53F9C-110F-F2D6-63DF-39534333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8049-B03C-1B63-27F1-AC6413E2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5636-4023-1C9C-52FB-76AF41A7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8B06-9B83-DF5A-9DDD-1E7E7EE7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B743A-D2F5-C3C9-357B-3E17992D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B5897-93A7-32AB-38E6-3148D2003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6691-27DA-8650-E08F-E9C99B88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EE400-74DC-9368-0B13-0AD1256A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926E-748A-F58A-D046-F083AB14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DCBD-3AC0-7092-8DE3-B60A5647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7FF7-A100-A05B-AA6E-76046A92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1660-8D8B-B548-14FF-2547BB5C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7074-8694-B825-BE71-5D37AA30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3781-0C9B-680F-0008-13738FCF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3FF1-F35F-7B62-3771-BAE8E787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C15E4-8A01-A876-118A-79F9763B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9203-4F0C-EDEF-E8C2-5EC0E6CC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19E9-87DC-EA59-3F7E-13DBCB49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49A2-D471-E355-643E-7A5A77E1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01F9-C601-196A-2189-93DB6F77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1FD2-36B3-C8A9-B031-E3030D123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8C79B-F740-1485-16A2-7FAB8828F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94DC-A8E1-8B18-2248-628B4FD0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5734A-C65A-59FF-FD23-8723635A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352C-0210-8D66-354C-040E9502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6D6C-26A7-4EA9-3A7E-AD9912A4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528B-6940-111E-B77B-85FDA6810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D7C2D-1EFE-DC23-07D0-FE37235EA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4622E-281F-F04B-7FBA-3B6902A6E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D751-CA15-F910-B502-5305E866D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E1BF3-1795-9780-61B3-E80F2867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BA741-C3C4-1B97-EC1B-ABBB32CD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D36BD-AE18-95D8-4E05-4257F0F2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74CB-1538-31D3-9D1C-15706626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7E35B-BB16-F458-28AF-399AC077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7A9A-E74C-E766-A444-D9ABCA60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E1242-3E6B-26E4-1BF5-82F30921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48D5D-6614-A341-649F-81757FF7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91B2A-DDD2-649F-E8CE-5B82793D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9890-E5B8-0F83-C47C-EE162917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2D19-17EA-DB11-E3F6-49BDBE2F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55CA-D8FA-F132-D685-A0355028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CCC7-47FA-4BBA-84E9-5C937A6A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EE2E-B771-1F33-F828-008485D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DF2AA-EB6B-B893-6DF5-B8548F27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29CD7-6035-39AD-2AE4-8964E4ED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8ACD-44A6-771E-3340-CA34B6FC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96167-4B75-CAB0-DC5B-9B1C174C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D95E0-39CC-8F3B-31D9-61E7B0ECA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08018-9011-1CBD-DD6B-1BB8B7BD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701FD-9358-4248-FDB1-3CA45143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22A6E-E3BE-09BE-CEC3-CFBFBDBF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8151C-61E1-FFC9-1428-FCC2D9E3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2C6F0-C052-C8A7-E9C1-F9CAD185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505F-3AF2-AEF8-BF44-A24BD119D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C633D-48A0-0949-8068-C10B1213D7F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E261-1F51-9F6E-83D6-749A31ED8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8CA8-199F-F934-3FDF-12AB61CE5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EBE7C-E7AD-9945-AF29-33FFFBF2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77C5-16F9-CCCE-A74C-43C9CE2C5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Harrod-Neutral Technical Progress and Capital-Theoretic Paradoxes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A2741-4EA9-41B6-2E31-D230A3047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L. Vienneau</a:t>
            </a:r>
          </a:p>
          <a:p>
            <a:r>
              <a:rPr lang="en-US" dirty="0"/>
              <a:t>5 April 2025</a:t>
            </a:r>
          </a:p>
        </p:txBody>
      </p:sp>
    </p:spTree>
    <p:extLst>
      <p:ext uri="{BB962C8B-B14F-4D97-AF65-F5344CB8AC3E}">
        <p14:creationId xmlns:p14="http://schemas.microsoft.com/office/powerpoint/2010/main" val="132993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36BD786-40BC-86B1-5626-3C7A09331650}"/>
              </a:ext>
            </a:extLst>
          </p:cNvPr>
          <p:cNvGrpSpPr/>
          <p:nvPr/>
        </p:nvGrpSpPr>
        <p:grpSpPr>
          <a:xfrm>
            <a:off x="1744717" y="209705"/>
            <a:ext cx="8639504" cy="6391933"/>
            <a:chOff x="1744717" y="209705"/>
            <a:chExt cx="8639504" cy="639193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66F9C78-BF1F-DA86-0E8E-DD52A757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717" y="209705"/>
              <a:ext cx="8639504" cy="639193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9D3182-DC74-2E0F-6D48-7E179E83A539}"/>
                </a:ext>
              </a:extLst>
            </p:cNvPr>
            <p:cNvSpPr txBox="1"/>
            <p:nvPr/>
          </p:nvSpPr>
          <p:spPr>
            <a:xfrm>
              <a:off x="5090639" y="4637684"/>
              <a:ext cx="28742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at 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-100 percent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1B137A4-26D5-BEEF-F604-4DDD3D3CB522}"/>
                </a:ext>
              </a:extLst>
            </p:cNvPr>
            <p:cNvCxnSpPr>
              <a:cxnSpLocks/>
            </p:cNvCxnSpPr>
            <p:nvPr/>
          </p:nvCxnSpPr>
          <p:spPr>
            <a:xfrm>
              <a:off x="7907448" y="5114568"/>
              <a:ext cx="1195262" cy="5667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2B9B5A-5BF7-69FD-D38A-CB6007B11FA3}"/>
                </a:ext>
              </a:extLst>
            </p:cNvPr>
            <p:cNvSpPr/>
            <p:nvPr/>
          </p:nvSpPr>
          <p:spPr>
            <a:xfrm>
              <a:off x="9102710" y="2691656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C1FEBF-0393-B72A-70B4-C39D615AC3AF}"/>
                </a:ext>
              </a:extLst>
            </p:cNvPr>
            <p:cNvSpPr txBox="1"/>
            <p:nvPr/>
          </p:nvSpPr>
          <p:spPr>
            <a:xfrm>
              <a:off x="9094861" y="2695558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117F67-5432-3B6C-83AB-3329C36621DC}"/>
                </a:ext>
              </a:extLst>
            </p:cNvPr>
            <p:cNvSpPr/>
            <p:nvPr/>
          </p:nvSpPr>
          <p:spPr>
            <a:xfrm>
              <a:off x="3097140" y="2872420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8A64FF-87AF-E86A-B3E8-96484EF6E467}"/>
                </a:ext>
              </a:extLst>
            </p:cNvPr>
            <p:cNvSpPr txBox="1"/>
            <p:nvPr/>
          </p:nvSpPr>
          <p:spPr>
            <a:xfrm>
              <a:off x="3089291" y="2876322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4EF675-8612-9A95-BFD7-7D2398AF3B27}"/>
                </a:ext>
              </a:extLst>
            </p:cNvPr>
            <p:cNvSpPr/>
            <p:nvPr/>
          </p:nvSpPr>
          <p:spPr>
            <a:xfrm>
              <a:off x="4855862" y="3518823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8BA225-7B19-5F0B-31D8-5F12A819B9E3}"/>
                </a:ext>
              </a:extLst>
            </p:cNvPr>
            <p:cNvSpPr txBox="1"/>
            <p:nvPr/>
          </p:nvSpPr>
          <p:spPr>
            <a:xfrm>
              <a:off x="4848013" y="352272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9720FE-7034-1151-4637-4B72E3EF6B09}"/>
                </a:ext>
              </a:extLst>
            </p:cNvPr>
            <p:cNvSpPr/>
            <p:nvPr/>
          </p:nvSpPr>
          <p:spPr>
            <a:xfrm>
              <a:off x="9587506" y="4396084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0A0443-30EE-E6C5-245A-57564397BCC3}"/>
                </a:ext>
              </a:extLst>
            </p:cNvPr>
            <p:cNvSpPr txBox="1"/>
            <p:nvPr/>
          </p:nvSpPr>
          <p:spPr>
            <a:xfrm>
              <a:off x="9579657" y="43999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B39388-888B-2FC8-47E5-7AEA798F80CC}"/>
                </a:ext>
              </a:extLst>
            </p:cNvPr>
            <p:cNvSpPr/>
            <p:nvPr/>
          </p:nvSpPr>
          <p:spPr>
            <a:xfrm>
              <a:off x="9729698" y="5402640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ECE189-5640-50C1-2ABF-1D30E91B3762}"/>
                </a:ext>
              </a:extLst>
            </p:cNvPr>
            <p:cNvSpPr txBox="1"/>
            <p:nvPr/>
          </p:nvSpPr>
          <p:spPr>
            <a:xfrm>
              <a:off x="9721849" y="5406542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ED766-FE00-57B6-A24B-F7D541045AA7}"/>
                </a:ext>
              </a:extLst>
            </p:cNvPr>
            <p:cNvCxnSpPr>
              <a:cxnSpLocks/>
            </p:cNvCxnSpPr>
            <p:nvPr/>
          </p:nvCxnSpPr>
          <p:spPr>
            <a:xfrm>
              <a:off x="8354372" y="1330828"/>
              <a:ext cx="626478" cy="540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F20C37-8149-985E-08E2-DC26ACA84051}"/>
                </a:ext>
              </a:extLst>
            </p:cNvPr>
            <p:cNvCxnSpPr>
              <a:cxnSpLocks/>
            </p:cNvCxnSpPr>
            <p:nvPr/>
          </p:nvCxnSpPr>
          <p:spPr>
            <a:xfrm>
              <a:off x="5112246" y="3847355"/>
              <a:ext cx="342905" cy="3613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E7D37B-DFF1-052F-C42B-69F9521BC3FD}"/>
                </a:ext>
              </a:extLst>
            </p:cNvPr>
            <p:cNvCxnSpPr>
              <a:cxnSpLocks/>
            </p:cNvCxnSpPr>
            <p:nvPr/>
          </p:nvCxnSpPr>
          <p:spPr>
            <a:xfrm>
              <a:off x="6947650" y="2010606"/>
              <a:ext cx="787964" cy="437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58B294D-CDDE-88E3-D23E-B97BF2F71A0C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83" y="4356071"/>
              <a:ext cx="282886" cy="238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EAD548-D315-BDCF-60F2-8B22653206CE}"/>
                </a:ext>
              </a:extLst>
            </p:cNvPr>
            <p:cNvSpPr txBox="1"/>
            <p:nvPr/>
          </p:nvSpPr>
          <p:spPr>
            <a:xfrm>
              <a:off x="6053958" y="3761788"/>
              <a:ext cx="2926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on wage axis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EED3F3-C5BE-2906-08B7-1F8387B17E12}"/>
                </a:ext>
              </a:extLst>
            </p:cNvPr>
            <p:cNvSpPr txBox="1"/>
            <p:nvPr/>
          </p:nvSpPr>
          <p:spPr>
            <a:xfrm>
              <a:off x="5775587" y="749004"/>
              <a:ext cx="29414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 vs. Delta switch point on wage axis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6CB64E-7609-294B-218E-099422B4159B}"/>
                </a:ext>
              </a:extLst>
            </p:cNvPr>
            <p:cNvSpPr txBox="1"/>
            <p:nvPr/>
          </p:nvSpPr>
          <p:spPr>
            <a:xfrm>
              <a:off x="3744582" y="1740011"/>
              <a:ext cx="33779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point at which four wage curves intersect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A7802F-4710-7AF1-0770-92B854B44C8C}"/>
                    </a:ext>
                  </a:extLst>
                </p:cNvPr>
                <p:cNvSpPr txBox="1"/>
                <p:nvPr/>
              </p:nvSpPr>
              <p:spPr>
                <a:xfrm>
                  <a:off x="8130176" y="6166146"/>
                  <a:ext cx="448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A7802F-4710-7AF1-0770-92B854B44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176" y="6166146"/>
                  <a:ext cx="448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8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7A93E9B-9149-A9DC-1CCF-28E93E786866}"/>
                    </a:ext>
                  </a:extLst>
                </p:cNvPr>
                <p:cNvSpPr txBox="1"/>
                <p:nvPr/>
              </p:nvSpPr>
              <p:spPr>
                <a:xfrm rot="16200000">
                  <a:off x="1815788" y="1081467"/>
                  <a:ext cx="473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7A93E9B-9149-A9DC-1CCF-28E93E786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15788" y="1081467"/>
                  <a:ext cx="473848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10526" r="-30435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994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EB5E6-FA67-6804-DB45-2C7F98584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536E-C295-30E2-5DEE-4CAAAE7F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Choice of Technique</a:t>
            </a:r>
            <a:br>
              <a:rPr lang="en-US" dirty="0"/>
            </a:br>
            <a:r>
              <a:rPr lang="en-US" dirty="0"/>
              <a:t>(in order of increasing rate of profits)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27F70-BFDB-5704-1B3D-6FA0189B2100}"/>
              </a:ext>
            </a:extLst>
          </p:cNvPr>
          <p:cNvSpPr/>
          <p:nvPr/>
        </p:nvSpPr>
        <p:spPr>
          <a:xfrm>
            <a:off x="973531" y="2396584"/>
            <a:ext cx="10232961" cy="3999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8705B-8BBC-DD3F-AE85-2D06EC67008A}"/>
              </a:ext>
            </a:extLst>
          </p:cNvPr>
          <p:cNvSpPr txBox="1"/>
          <p:nvPr/>
        </p:nvSpPr>
        <p:spPr>
          <a:xfrm>
            <a:off x="2080967" y="2546337"/>
            <a:ext cx="313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Cost-Minimizing Techniques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D1144-C205-1B77-A3A7-4FD5E14691F0}"/>
              </a:ext>
            </a:extLst>
          </p:cNvPr>
          <p:cNvCxnSpPr>
            <a:cxnSpLocks/>
          </p:cNvCxnSpPr>
          <p:nvPr/>
        </p:nvCxnSpPr>
        <p:spPr>
          <a:xfrm>
            <a:off x="957870" y="3048226"/>
            <a:ext cx="102486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9C1D-728C-1977-FB14-971882667962}"/>
              </a:ext>
            </a:extLst>
          </p:cNvPr>
          <p:cNvCxnSpPr>
            <a:cxnSpLocks/>
          </p:cNvCxnSpPr>
          <p:nvPr/>
        </p:nvCxnSpPr>
        <p:spPr>
          <a:xfrm flipH="1">
            <a:off x="2021026" y="2382316"/>
            <a:ext cx="3991" cy="4014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02F27F-8753-F994-1F83-15C1C2EFFFB9}"/>
              </a:ext>
            </a:extLst>
          </p:cNvPr>
          <p:cNvSpPr txBox="1"/>
          <p:nvPr/>
        </p:nvSpPr>
        <p:spPr>
          <a:xfrm>
            <a:off x="2576032" y="4496581"/>
            <a:ext cx="19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Beta, Alpha, Beta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B84DB9-1336-0594-5A99-34FE4594926F}"/>
              </a:ext>
            </a:extLst>
          </p:cNvPr>
          <p:cNvCxnSpPr>
            <a:cxnSpLocks/>
          </p:cNvCxnSpPr>
          <p:nvPr/>
        </p:nvCxnSpPr>
        <p:spPr>
          <a:xfrm>
            <a:off x="973532" y="3712771"/>
            <a:ext cx="10232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4C136-DD2E-A707-2DAC-67F68467B55C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973532" y="4369388"/>
            <a:ext cx="10232960" cy="27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D2154-B104-D7C7-A759-139C369E2BB0}"/>
              </a:ext>
            </a:extLst>
          </p:cNvPr>
          <p:cNvCxnSpPr>
            <a:cxnSpLocks/>
          </p:cNvCxnSpPr>
          <p:nvPr/>
        </p:nvCxnSpPr>
        <p:spPr>
          <a:xfrm>
            <a:off x="5153892" y="2418615"/>
            <a:ext cx="0" cy="3977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D7F13F-D309-B8BD-C007-ADD9D3D70088}"/>
              </a:ext>
            </a:extLst>
          </p:cNvPr>
          <p:cNvCxnSpPr>
            <a:cxnSpLocks/>
          </p:cNvCxnSpPr>
          <p:nvPr/>
        </p:nvCxnSpPr>
        <p:spPr>
          <a:xfrm flipV="1">
            <a:off x="957870" y="5003835"/>
            <a:ext cx="10232960" cy="3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739B15-8EE6-228D-35E8-7709811EE12C}"/>
              </a:ext>
            </a:extLst>
          </p:cNvPr>
          <p:cNvSpPr txBox="1"/>
          <p:nvPr/>
        </p:nvSpPr>
        <p:spPr>
          <a:xfrm>
            <a:off x="1049927" y="252412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D012E-0FD5-ECFA-724C-BE5C99A2BAB0}"/>
              </a:ext>
            </a:extLst>
          </p:cNvPr>
          <p:cNvSpPr txBox="1"/>
          <p:nvPr/>
        </p:nvSpPr>
        <p:spPr>
          <a:xfrm>
            <a:off x="2733552" y="5860314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Alpha, Beta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89650-AC01-5C2D-0DBA-1DFBA12E291A}"/>
              </a:ext>
            </a:extLst>
          </p:cNvPr>
          <p:cNvSpPr txBox="1"/>
          <p:nvPr/>
        </p:nvSpPr>
        <p:spPr>
          <a:xfrm>
            <a:off x="1321364" y="31684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6E571C-66AA-0BEF-2EC8-4AE82D1C662E}"/>
              </a:ext>
            </a:extLst>
          </p:cNvPr>
          <p:cNvSpPr txBox="1"/>
          <p:nvPr/>
        </p:nvSpPr>
        <p:spPr>
          <a:xfrm>
            <a:off x="1302097" y="38544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F848B-172E-661E-0C60-94DADF7958C7}"/>
              </a:ext>
            </a:extLst>
          </p:cNvPr>
          <p:cNvSpPr txBox="1"/>
          <p:nvPr/>
        </p:nvSpPr>
        <p:spPr>
          <a:xfrm>
            <a:off x="1278509" y="45136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14158-5E14-C91D-1D68-CA26A5451E43}"/>
              </a:ext>
            </a:extLst>
          </p:cNvPr>
          <p:cNvSpPr txBox="1"/>
          <p:nvPr/>
        </p:nvSpPr>
        <p:spPr>
          <a:xfrm>
            <a:off x="1278509" y="51455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282323-FF0C-7253-91DD-C70752A776C9}"/>
              </a:ext>
            </a:extLst>
          </p:cNvPr>
          <p:cNvSpPr txBox="1"/>
          <p:nvPr/>
        </p:nvSpPr>
        <p:spPr>
          <a:xfrm>
            <a:off x="1273042" y="58285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99C05A-EE88-F331-1721-05789C178177}"/>
              </a:ext>
            </a:extLst>
          </p:cNvPr>
          <p:cNvCxnSpPr>
            <a:cxnSpLocks/>
          </p:cNvCxnSpPr>
          <p:nvPr/>
        </p:nvCxnSpPr>
        <p:spPr>
          <a:xfrm flipV="1">
            <a:off x="957870" y="5661477"/>
            <a:ext cx="10232960" cy="3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30ED1A-9EA9-1A09-70ED-5DD814D22023}"/>
              </a:ext>
            </a:extLst>
          </p:cNvPr>
          <p:cNvSpPr txBox="1"/>
          <p:nvPr/>
        </p:nvSpPr>
        <p:spPr>
          <a:xfrm>
            <a:off x="5173885" y="582854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‘Non-perverse’ switch point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58A932-2544-D1FA-5A93-DA5E135A2A10}"/>
              </a:ext>
            </a:extLst>
          </p:cNvPr>
          <p:cNvSpPr txBox="1"/>
          <p:nvPr/>
        </p:nvSpPr>
        <p:spPr>
          <a:xfrm>
            <a:off x="2698005" y="5202672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Alpha, Beta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A2525-939F-25F1-453A-CD235E385642}"/>
              </a:ext>
            </a:extLst>
          </p:cNvPr>
          <p:cNvSpPr txBox="1"/>
          <p:nvPr/>
        </p:nvSpPr>
        <p:spPr>
          <a:xfrm>
            <a:off x="5173884" y="5149064"/>
            <a:ext cx="336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reverse substitution of labor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029F40-15A9-AD83-2405-5C22DFC5B24B}"/>
              </a:ext>
            </a:extLst>
          </p:cNvPr>
          <p:cNvSpPr txBox="1"/>
          <p:nvPr/>
        </p:nvSpPr>
        <p:spPr>
          <a:xfrm>
            <a:off x="5183704" y="3132092"/>
            <a:ext cx="586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Capital-reversing, reverse substitution of labor for Alpha vs. Beta switch point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F8E40-21ED-0D89-7A77-03D0C9B0A8BB}"/>
              </a:ext>
            </a:extLst>
          </p:cNvPr>
          <p:cNvSpPr txBox="1"/>
          <p:nvPr/>
        </p:nvSpPr>
        <p:spPr>
          <a:xfrm>
            <a:off x="2201160" y="3145229"/>
            <a:ext cx="289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Delta, Gamma, Alpha, Beta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F0D3A8-AC55-4753-D260-0754E4A31065}"/>
              </a:ext>
            </a:extLst>
          </p:cNvPr>
          <p:cNvSpPr txBox="1"/>
          <p:nvPr/>
        </p:nvSpPr>
        <p:spPr>
          <a:xfrm>
            <a:off x="5342821" y="255155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7EFC00-6714-5055-0B61-DEAB7C9AA181}"/>
              </a:ext>
            </a:extLst>
          </p:cNvPr>
          <p:cNvSpPr txBox="1"/>
          <p:nvPr/>
        </p:nvSpPr>
        <p:spPr>
          <a:xfrm>
            <a:off x="2201160" y="3854491"/>
            <a:ext cx="25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Delta, Beta, Alpha, Beta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E1C83A-F968-5493-A1B4-7A26DAF39D75}"/>
              </a:ext>
            </a:extLst>
          </p:cNvPr>
          <p:cNvSpPr txBox="1"/>
          <p:nvPr/>
        </p:nvSpPr>
        <p:spPr>
          <a:xfrm>
            <a:off x="5183703" y="3724242"/>
            <a:ext cx="522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Reswitching</a:t>
            </a:r>
            <a:r>
              <a:rPr lang="en-US" dirty="0"/>
              <a:t>, and capital-reversing and the reverse substitution of labor.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33978-2507-4A81-5F1D-F74E587B6C21}"/>
              </a:ext>
            </a:extLst>
          </p:cNvPr>
          <p:cNvSpPr txBox="1"/>
          <p:nvPr/>
        </p:nvSpPr>
        <p:spPr>
          <a:xfrm>
            <a:off x="5159912" y="43984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Reswitching</a:t>
            </a:r>
            <a:r>
              <a:rPr lang="en-US" dirty="0"/>
              <a:t>, capital-reversing, and the reverse substitution of labor.</a:t>
            </a:r>
          </a:p>
        </p:txBody>
      </p:sp>
    </p:spTree>
    <p:extLst>
      <p:ext uri="{BB962C8B-B14F-4D97-AF65-F5344CB8AC3E}">
        <p14:creationId xmlns:p14="http://schemas.microsoft.com/office/powerpoint/2010/main" val="424388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0F88E-D2FD-C122-F08D-16111684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2B665A4-436C-4F3F-F9C6-116781511137}"/>
              </a:ext>
            </a:extLst>
          </p:cNvPr>
          <p:cNvGrpSpPr/>
          <p:nvPr/>
        </p:nvGrpSpPr>
        <p:grpSpPr>
          <a:xfrm>
            <a:off x="1842507" y="115614"/>
            <a:ext cx="8531203" cy="6645635"/>
            <a:chOff x="1842507" y="115614"/>
            <a:chExt cx="8531203" cy="6645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3C7784-A2D9-9023-5137-D19AE444C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2507" y="115614"/>
              <a:ext cx="8531203" cy="6645635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F6EA73-34D7-09F8-53E5-6DCAB661B4BF}"/>
                </a:ext>
              </a:extLst>
            </p:cNvPr>
            <p:cNvSpPr/>
            <p:nvPr/>
          </p:nvSpPr>
          <p:spPr>
            <a:xfrm>
              <a:off x="9324960" y="1782264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009954-5E41-7E74-5066-3CC549B98C05}"/>
                </a:ext>
              </a:extLst>
            </p:cNvPr>
            <p:cNvSpPr txBox="1"/>
            <p:nvPr/>
          </p:nvSpPr>
          <p:spPr>
            <a:xfrm>
              <a:off x="9317111" y="178616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F99197-B810-408C-B79C-08F6CD38A13E}"/>
                </a:ext>
              </a:extLst>
            </p:cNvPr>
            <p:cNvSpPr/>
            <p:nvPr/>
          </p:nvSpPr>
          <p:spPr>
            <a:xfrm>
              <a:off x="2786606" y="2867587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D425C8-DFC5-10DF-84B6-AE8ED1B9881F}"/>
                </a:ext>
              </a:extLst>
            </p:cNvPr>
            <p:cNvSpPr txBox="1"/>
            <p:nvPr/>
          </p:nvSpPr>
          <p:spPr>
            <a:xfrm>
              <a:off x="2778757" y="287148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F2E5D9-ECE1-FB4B-DCCC-2FB300FBCD97}"/>
                </a:ext>
              </a:extLst>
            </p:cNvPr>
            <p:cNvSpPr/>
            <p:nvPr/>
          </p:nvSpPr>
          <p:spPr>
            <a:xfrm>
              <a:off x="5098488" y="2903737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C2E747-F125-908D-6933-9788758EA107}"/>
                </a:ext>
              </a:extLst>
            </p:cNvPr>
            <p:cNvSpPr txBox="1"/>
            <p:nvPr/>
          </p:nvSpPr>
          <p:spPr>
            <a:xfrm>
              <a:off x="5090639" y="290763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6870ED-C864-0C45-B533-3CDE700C3B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0411" y="2491198"/>
              <a:ext cx="354551" cy="412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2BA135-F076-350E-9D21-613FD1944016}"/>
                </a:ext>
              </a:extLst>
            </p:cNvPr>
            <p:cNvSpPr txBox="1"/>
            <p:nvPr/>
          </p:nvSpPr>
          <p:spPr>
            <a:xfrm>
              <a:off x="7493473" y="2882976"/>
              <a:ext cx="2445442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 vs. Delta switch point on wage axis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133EFF-1333-AFC2-9463-08F964EB4761}"/>
                </a:ext>
              </a:extLst>
            </p:cNvPr>
            <p:cNvSpPr txBox="1"/>
            <p:nvPr/>
          </p:nvSpPr>
          <p:spPr>
            <a:xfrm>
              <a:off x="5356506" y="4354334"/>
              <a:ext cx="337792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point at which four wage curves intersect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1435747-28DA-2C09-62A5-3924CC76C705}"/>
                    </a:ext>
                  </a:extLst>
                </p:cNvPr>
                <p:cNvSpPr txBox="1"/>
                <p:nvPr/>
              </p:nvSpPr>
              <p:spPr>
                <a:xfrm>
                  <a:off x="2800646" y="404554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1435747-28DA-2C09-62A5-3924CC76C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646" y="404554"/>
                  <a:ext cx="78899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349" r="-634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B7760DD-F407-7F54-AE2A-FFBABB9B26F1}"/>
                    </a:ext>
                  </a:extLst>
                </p:cNvPr>
                <p:cNvSpPr txBox="1"/>
                <p:nvPr/>
              </p:nvSpPr>
              <p:spPr>
                <a:xfrm>
                  <a:off x="2759962" y="761132"/>
                  <a:ext cx="10709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=0.096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B7760DD-F407-7F54-AE2A-FFBABB9B2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962" y="761132"/>
                  <a:ext cx="10709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059" r="-4706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86D66E-FE00-D9D7-54BC-82F743230D41}"/>
                </a:ext>
              </a:extLst>
            </p:cNvPr>
            <p:cNvSpPr txBox="1"/>
            <p:nvPr/>
          </p:nvSpPr>
          <p:spPr>
            <a:xfrm>
              <a:off x="2702030" y="5089757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F9C94B-C46C-FA59-58EE-AEFB230A7859}"/>
                </a:ext>
              </a:extLst>
            </p:cNvPr>
            <p:cNvSpPr txBox="1"/>
            <p:nvPr/>
          </p:nvSpPr>
          <p:spPr>
            <a:xfrm>
              <a:off x="2759962" y="4139602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31139B-A13F-23BD-BBF9-61C1C45E31F4}"/>
                </a:ext>
              </a:extLst>
            </p:cNvPr>
            <p:cNvSpPr txBox="1"/>
            <p:nvPr/>
          </p:nvSpPr>
          <p:spPr>
            <a:xfrm>
              <a:off x="2981196" y="3026773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2D2976-610D-FD51-0A7C-35A171E519E9}"/>
                </a:ext>
              </a:extLst>
            </p:cNvPr>
            <p:cNvSpPr txBox="1"/>
            <p:nvPr/>
          </p:nvSpPr>
          <p:spPr>
            <a:xfrm>
              <a:off x="2677210" y="5550556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B1D38B-364D-6FC1-5860-DE466D6B1618}"/>
                </a:ext>
              </a:extLst>
            </p:cNvPr>
            <p:cNvSpPr txBox="1"/>
            <p:nvPr/>
          </p:nvSpPr>
          <p:spPr>
            <a:xfrm>
              <a:off x="8009460" y="2255482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01F8A4-DFA7-E344-EAD0-C44579BBD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7948" y="4522260"/>
              <a:ext cx="66495" cy="4218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7D48A7D-6984-27B2-9124-F10F7EE28B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9158" y="4398566"/>
              <a:ext cx="617676" cy="166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1DC167-DE03-AC0A-15D4-67016F34318F}"/>
                </a:ext>
              </a:extLst>
            </p:cNvPr>
            <p:cNvSpPr txBox="1"/>
            <p:nvPr/>
          </p:nvSpPr>
          <p:spPr>
            <a:xfrm>
              <a:off x="3490586" y="1447612"/>
              <a:ext cx="1951174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wage for Delta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9E8C518-9AB8-0FB9-B455-C7A15C0EC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8039" y="2001445"/>
              <a:ext cx="355609" cy="64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7A624E-44B4-F822-5020-DE70A538A173}"/>
                </a:ext>
              </a:extLst>
            </p:cNvPr>
            <p:cNvSpPr txBox="1"/>
            <p:nvPr/>
          </p:nvSpPr>
          <p:spPr>
            <a:xfrm>
              <a:off x="7211972" y="543053"/>
              <a:ext cx="1951174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wage for Beta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82A2F3-FE9E-895D-2A00-72C109593143}"/>
                </a:ext>
              </a:extLst>
            </p:cNvPr>
            <p:cNvCxnSpPr>
              <a:cxnSpLocks/>
            </p:cNvCxnSpPr>
            <p:nvPr/>
          </p:nvCxnSpPr>
          <p:spPr>
            <a:xfrm>
              <a:off x="8642937" y="1138358"/>
              <a:ext cx="311877" cy="5400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4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E291D-12A5-3645-C8AF-ECE516EA7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D57385A-5EC6-1447-BC0D-5D7741273E25}"/>
              </a:ext>
            </a:extLst>
          </p:cNvPr>
          <p:cNvGrpSpPr/>
          <p:nvPr/>
        </p:nvGrpSpPr>
        <p:grpSpPr>
          <a:xfrm>
            <a:off x="1912883" y="163971"/>
            <a:ext cx="8387255" cy="6546466"/>
            <a:chOff x="1912883" y="163971"/>
            <a:chExt cx="8387255" cy="654646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F31E9CF-E2D9-858D-FA3B-D495A85D0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2883" y="163971"/>
              <a:ext cx="8387255" cy="654646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5E25F5-5E06-D747-9ACC-99E41E313744}"/>
                </a:ext>
              </a:extLst>
            </p:cNvPr>
            <p:cNvSpPr txBox="1"/>
            <p:nvPr/>
          </p:nvSpPr>
          <p:spPr>
            <a:xfrm>
              <a:off x="6891872" y="3200986"/>
              <a:ext cx="28742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at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-100 percent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CA66E5-3F2B-DB19-D40D-7C610DD2EA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5297" y="1845501"/>
              <a:ext cx="833914" cy="361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2ED3A2-5762-798C-3869-3BE0E8A0E7F3}"/>
                </a:ext>
              </a:extLst>
            </p:cNvPr>
            <p:cNvSpPr/>
            <p:nvPr/>
          </p:nvSpPr>
          <p:spPr>
            <a:xfrm>
              <a:off x="4820104" y="4368480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722A05-3577-CE7E-1907-B4C07AB8FF07}"/>
                </a:ext>
              </a:extLst>
            </p:cNvPr>
            <p:cNvSpPr txBox="1"/>
            <p:nvPr/>
          </p:nvSpPr>
          <p:spPr>
            <a:xfrm>
              <a:off x="4812255" y="4372382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B3B34B-BAF2-E8E2-76D2-FDC5E3ACBA38}"/>
                </a:ext>
              </a:extLst>
            </p:cNvPr>
            <p:cNvSpPr/>
            <p:nvPr/>
          </p:nvSpPr>
          <p:spPr>
            <a:xfrm>
              <a:off x="6103849" y="2745051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34D49D-E4FD-9D6D-9AD8-B3E65314DB6E}"/>
                </a:ext>
              </a:extLst>
            </p:cNvPr>
            <p:cNvSpPr txBox="1"/>
            <p:nvPr/>
          </p:nvSpPr>
          <p:spPr>
            <a:xfrm>
              <a:off x="6096000" y="274895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9485DC-61BA-3529-D789-3CEE6C3BD9B8}"/>
                </a:ext>
              </a:extLst>
            </p:cNvPr>
            <p:cNvSpPr/>
            <p:nvPr/>
          </p:nvSpPr>
          <p:spPr>
            <a:xfrm>
              <a:off x="9423474" y="5060381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4C7AF2-C9CE-553F-BA76-2E4C750C80B5}"/>
                </a:ext>
              </a:extLst>
            </p:cNvPr>
            <p:cNvSpPr txBox="1"/>
            <p:nvPr/>
          </p:nvSpPr>
          <p:spPr>
            <a:xfrm>
              <a:off x="9415625" y="506428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963286-B33E-DCE8-5651-5896F45695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6185" y="3429000"/>
              <a:ext cx="399099" cy="197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061EF2-6FFA-0E4D-C795-BFF925D263A9}"/>
                </a:ext>
              </a:extLst>
            </p:cNvPr>
            <p:cNvCxnSpPr>
              <a:cxnSpLocks/>
            </p:cNvCxnSpPr>
            <p:nvPr/>
          </p:nvCxnSpPr>
          <p:spPr>
            <a:xfrm>
              <a:off x="9664115" y="5360437"/>
              <a:ext cx="367461" cy="3648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BDF6C7D-E195-2E29-2C2E-82941D0E1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0226" y="2944244"/>
              <a:ext cx="465910" cy="385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AA616B-A62A-3ADA-5E38-F560F4AFBB3C}"/>
                </a:ext>
              </a:extLst>
            </p:cNvPr>
            <p:cNvSpPr txBox="1"/>
            <p:nvPr/>
          </p:nvSpPr>
          <p:spPr>
            <a:xfrm>
              <a:off x="6287786" y="2040964"/>
              <a:ext cx="2926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on wage axis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EC0BB6-44CC-2462-75F4-0CD4CECF014C}"/>
                    </a:ext>
                  </a:extLst>
                </p:cNvPr>
                <p:cNvSpPr txBox="1"/>
                <p:nvPr/>
              </p:nvSpPr>
              <p:spPr>
                <a:xfrm>
                  <a:off x="2792289" y="537840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6EC0BB6-44CC-2462-75F4-0CD4CECF0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289" y="537840"/>
                  <a:ext cx="78899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349" r="-793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2DB384F-26BE-9DC8-D6F8-68360A95311F}"/>
                    </a:ext>
                  </a:extLst>
                </p:cNvPr>
                <p:cNvSpPr txBox="1"/>
                <p:nvPr/>
              </p:nvSpPr>
              <p:spPr>
                <a:xfrm>
                  <a:off x="2776176" y="884271"/>
                  <a:ext cx="10709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=0.096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2DB384F-26BE-9DC8-D6F8-68360A9531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176" y="884271"/>
                  <a:ext cx="10709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059" r="-4706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F4B3BE-16E1-0E30-A1B6-2F434114BE53}"/>
                </a:ext>
              </a:extLst>
            </p:cNvPr>
            <p:cNvSpPr txBox="1"/>
            <p:nvPr/>
          </p:nvSpPr>
          <p:spPr>
            <a:xfrm>
              <a:off x="2941715" y="4553146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D81506-5728-716C-8136-32C36233559F}"/>
                </a:ext>
              </a:extLst>
            </p:cNvPr>
            <p:cNvSpPr txBox="1"/>
            <p:nvPr/>
          </p:nvSpPr>
          <p:spPr>
            <a:xfrm>
              <a:off x="4223454" y="3505862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21AD26-5092-0969-FA76-CA195C7DB9AD}"/>
                </a:ext>
              </a:extLst>
            </p:cNvPr>
            <p:cNvSpPr txBox="1"/>
            <p:nvPr/>
          </p:nvSpPr>
          <p:spPr>
            <a:xfrm>
              <a:off x="2609635" y="5571917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51AC23-FE2A-0F30-4394-158D45E1D848}"/>
                </a:ext>
              </a:extLst>
            </p:cNvPr>
            <p:cNvSpPr txBox="1"/>
            <p:nvPr/>
          </p:nvSpPr>
          <p:spPr>
            <a:xfrm>
              <a:off x="2999208" y="1581001"/>
              <a:ext cx="2192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rate of profits for Beta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E6E22A-F5F4-BDD6-7CF8-C3C68A94DA13}"/>
                </a:ext>
              </a:extLst>
            </p:cNvPr>
            <p:cNvSpPr txBox="1"/>
            <p:nvPr/>
          </p:nvSpPr>
          <p:spPr>
            <a:xfrm>
              <a:off x="7096111" y="762127"/>
              <a:ext cx="2192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rate of profits for Alpha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C668C9-AC16-6C7B-A57A-B93922C53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9211" y="537840"/>
              <a:ext cx="597308" cy="287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B593682-3F10-DA3F-2F10-177EA4671DC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4095401" y="2288887"/>
              <a:ext cx="389910" cy="679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75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594D4-3301-E635-4D41-82D6ABC7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D8F869D-F8DB-69E3-B91B-C1D3E639EA4F}"/>
              </a:ext>
            </a:extLst>
          </p:cNvPr>
          <p:cNvGrpSpPr/>
          <p:nvPr/>
        </p:nvGrpSpPr>
        <p:grpSpPr>
          <a:xfrm>
            <a:off x="1776441" y="125809"/>
            <a:ext cx="8555227" cy="6542232"/>
            <a:chOff x="1776441" y="125809"/>
            <a:chExt cx="8555227" cy="65422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748728E-CACE-1E92-FD26-D381744E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6441" y="125809"/>
              <a:ext cx="8555227" cy="65422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021398-A871-34F8-E1EE-FE994E66FD20}"/>
                </a:ext>
              </a:extLst>
            </p:cNvPr>
            <p:cNvSpPr/>
            <p:nvPr/>
          </p:nvSpPr>
          <p:spPr>
            <a:xfrm>
              <a:off x="9534510" y="2831356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8F4F03-1A0A-B6A9-1F98-490CB30F67FF}"/>
                </a:ext>
              </a:extLst>
            </p:cNvPr>
            <p:cNvSpPr txBox="1"/>
            <p:nvPr/>
          </p:nvSpPr>
          <p:spPr>
            <a:xfrm>
              <a:off x="9526661" y="2835258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B5A8D5-D9D5-2CF3-0247-4C6F257F738F}"/>
                </a:ext>
              </a:extLst>
            </p:cNvPr>
            <p:cNvSpPr/>
            <p:nvPr/>
          </p:nvSpPr>
          <p:spPr>
            <a:xfrm>
              <a:off x="2836417" y="5372425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F47731-51CA-9F8D-2028-8D72A8CF5248}"/>
                </a:ext>
              </a:extLst>
            </p:cNvPr>
            <p:cNvSpPr txBox="1"/>
            <p:nvPr/>
          </p:nvSpPr>
          <p:spPr>
            <a:xfrm>
              <a:off x="2828568" y="5376327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170AEF-3933-400D-DB97-985B05114CC4}"/>
                </a:ext>
              </a:extLst>
            </p:cNvPr>
            <p:cNvSpPr/>
            <p:nvPr/>
          </p:nvSpPr>
          <p:spPr>
            <a:xfrm>
              <a:off x="5098488" y="2903737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172C1A-B900-D203-DF9F-528009932A95}"/>
                </a:ext>
              </a:extLst>
            </p:cNvPr>
            <p:cNvSpPr txBox="1"/>
            <p:nvPr/>
          </p:nvSpPr>
          <p:spPr>
            <a:xfrm>
              <a:off x="5090639" y="290763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72A4F3-EA0B-3412-5A55-F6568D1D2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7002" y="4687614"/>
              <a:ext cx="880557" cy="11814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E52C03-A765-A954-CC1D-B88425160D46}"/>
                </a:ext>
              </a:extLst>
            </p:cNvPr>
            <p:cNvSpPr txBox="1"/>
            <p:nvPr/>
          </p:nvSpPr>
          <p:spPr>
            <a:xfrm>
              <a:off x="7276627" y="3955200"/>
              <a:ext cx="29414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 vs. Delta switch point on wage axis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A9E796-032B-59FC-FB78-E2917EEDA831}"/>
                </a:ext>
              </a:extLst>
            </p:cNvPr>
            <p:cNvSpPr txBox="1"/>
            <p:nvPr/>
          </p:nvSpPr>
          <p:spPr>
            <a:xfrm>
              <a:off x="5672030" y="3210474"/>
              <a:ext cx="337792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point at which four wage curves intersect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27216D-7606-AAFB-CFD4-58863029734D}"/>
                    </a:ext>
                  </a:extLst>
                </p:cNvPr>
                <p:cNvSpPr txBox="1"/>
                <p:nvPr/>
              </p:nvSpPr>
              <p:spPr>
                <a:xfrm>
                  <a:off x="2800646" y="404554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27216D-7606-AAFB-CFD4-588630297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646" y="404554"/>
                  <a:ext cx="78899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349" r="-634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77FEEA5-37F0-C4F7-EC69-AAA8117FC763}"/>
                    </a:ext>
                  </a:extLst>
                </p:cNvPr>
                <p:cNvSpPr txBox="1"/>
                <p:nvPr/>
              </p:nvSpPr>
              <p:spPr>
                <a:xfrm>
                  <a:off x="4019705" y="404554"/>
                  <a:ext cx="10709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=0.096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77FEEA5-37F0-C4F7-EC69-AAA8117F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705" y="404554"/>
                  <a:ext cx="10709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059" r="-4706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FB4EAE-75E7-F0AF-D829-0493F545CC2D}"/>
                </a:ext>
              </a:extLst>
            </p:cNvPr>
            <p:cNvSpPr txBox="1"/>
            <p:nvPr/>
          </p:nvSpPr>
          <p:spPr>
            <a:xfrm>
              <a:off x="2667791" y="2831356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E45F4-F1F6-1EA3-D20E-6A7069969FDA}"/>
                </a:ext>
              </a:extLst>
            </p:cNvPr>
            <p:cNvSpPr txBox="1"/>
            <p:nvPr/>
          </p:nvSpPr>
          <p:spPr>
            <a:xfrm>
              <a:off x="3167739" y="3905673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BC2243-7945-B5DB-98E4-DDE612BE9098}"/>
                </a:ext>
              </a:extLst>
            </p:cNvPr>
            <p:cNvSpPr txBox="1"/>
            <p:nvPr/>
          </p:nvSpPr>
          <p:spPr>
            <a:xfrm>
              <a:off x="2978608" y="5286857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9CE471-F8C5-5B70-B2F2-AB1853D5BA2B}"/>
                </a:ext>
              </a:extLst>
            </p:cNvPr>
            <p:cNvSpPr txBox="1"/>
            <p:nvPr/>
          </p:nvSpPr>
          <p:spPr>
            <a:xfrm>
              <a:off x="2760367" y="861702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DE05AF-5EA2-81FE-FB45-B19C38262983}"/>
                </a:ext>
              </a:extLst>
            </p:cNvPr>
            <p:cNvSpPr txBox="1"/>
            <p:nvPr/>
          </p:nvSpPr>
          <p:spPr>
            <a:xfrm>
              <a:off x="6153316" y="5024604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22E4DF-B4AF-E606-6A42-3CBB5E46D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67" y="4203700"/>
              <a:ext cx="503533" cy="4083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34ED6D-1A93-3D31-53E7-BBB861403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4201" y="3581030"/>
              <a:ext cx="1055119" cy="1408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B147DF-F5F6-6A92-F6C3-C79072A1B213}"/>
                </a:ext>
              </a:extLst>
            </p:cNvPr>
            <p:cNvSpPr txBox="1"/>
            <p:nvPr/>
          </p:nvSpPr>
          <p:spPr>
            <a:xfrm>
              <a:off x="7360992" y="1205519"/>
              <a:ext cx="233338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rate of profits for Beta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9F26C1D-ACEE-D768-6613-9FCA3EE697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7848" y="761132"/>
              <a:ext cx="655917" cy="628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38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2AB1B-374B-0BBE-1808-601E9861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8A72B20-4565-5702-BAEB-AF3CEC7ED4F9}"/>
              </a:ext>
            </a:extLst>
          </p:cNvPr>
          <p:cNvGrpSpPr/>
          <p:nvPr/>
        </p:nvGrpSpPr>
        <p:grpSpPr>
          <a:xfrm>
            <a:off x="1776442" y="125809"/>
            <a:ext cx="8639116" cy="6606382"/>
            <a:chOff x="1776442" y="125809"/>
            <a:chExt cx="8639116" cy="660638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3185C5C-E24F-3DE2-03CA-457D1DCAA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6442" y="125809"/>
              <a:ext cx="8639116" cy="66063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2CC20-0FE1-F513-848C-02A8E41A4C08}"/>
                </a:ext>
              </a:extLst>
            </p:cNvPr>
            <p:cNvSpPr txBox="1"/>
            <p:nvPr/>
          </p:nvSpPr>
          <p:spPr>
            <a:xfrm>
              <a:off x="6646058" y="3559485"/>
              <a:ext cx="28742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at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-100 percent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DE126E6-E41F-5CA7-908A-2AAAD1A1E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1710" y="5307724"/>
              <a:ext cx="546855" cy="557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2B65A-EEEC-FC29-E1FB-8A44BF53FF2D}"/>
                </a:ext>
              </a:extLst>
            </p:cNvPr>
            <p:cNvSpPr/>
            <p:nvPr/>
          </p:nvSpPr>
          <p:spPr>
            <a:xfrm>
              <a:off x="3019410" y="2952160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28733E-316E-5ED9-D5ED-19CA7A655DD8}"/>
                </a:ext>
              </a:extLst>
            </p:cNvPr>
            <p:cNvSpPr txBox="1"/>
            <p:nvPr/>
          </p:nvSpPr>
          <p:spPr>
            <a:xfrm>
              <a:off x="3011561" y="2956062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A8C3F-F158-72CA-FBE4-7EE62FC08821}"/>
                </a:ext>
              </a:extLst>
            </p:cNvPr>
            <p:cNvSpPr/>
            <p:nvPr/>
          </p:nvSpPr>
          <p:spPr>
            <a:xfrm>
              <a:off x="6103849" y="2745051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6DC34E-CB70-0625-11EC-BF263B9C7305}"/>
                </a:ext>
              </a:extLst>
            </p:cNvPr>
            <p:cNvSpPr txBox="1"/>
            <p:nvPr/>
          </p:nvSpPr>
          <p:spPr>
            <a:xfrm>
              <a:off x="6096000" y="274895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7149089-3562-5029-690E-5E0436194A05}"/>
                </a:ext>
              </a:extLst>
            </p:cNvPr>
            <p:cNvSpPr/>
            <p:nvPr/>
          </p:nvSpPr>
          <p:spPr>
            <a:xfrm>
              <a:off x="9532848" y="2948258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89739F-8E2C-D466-AA26-F14B8C43A771}"/>
                </a:ext>
              </a:extLst>
            </p:cNvPr>
            <p:cNvSpPr txBox="1"/>
            <p:nvPr/>
          </p:nvSpPr>
          <p:spPr>
            <a:xfrm>
              <a:off x="9524999" y="295216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FC3DEE-C4D2-E946-7533-9F0F77FF3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9888" y="738341"/>
              <a:ext cx="377355" cy="5116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532487-C517-443A-54C8-435668ADD603}"/>
                </a:ext>
              </a:extLst>
            </p:cNvPr>
            <p:cNvCxnSpPr>
              <a:cxnSpLocks/>
            </p:cNvCxnSpPr>
            <p:nvPr/>
          </p:nvCxnSpPr>
          <p:spPr>
            <a:xfrm>
              <a:off x="9773489" y="3248314"/>
              <a:ext cx="367461" cy="3648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981589-0512-3A39-7F43-FB063A6B720D}"/>
                </a:ext>
              </a:extLst>
            </p:cNvPr>
            <p:cNvCxnSpPr>
              <a:cxnSpLocks/>
            </p:cNvCxnSpPr>
            <p:nvPr/>
          </p:nvCxnSpPr>
          <p:spPr>
            <a:xfrm>
              <a:off x="9364717" y="4193628"/>
              <a:ext cx="681461" cy="390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8C0314-3FCE-8220-742D-488A80CEF916}"/>
                </a:ext>
              </a:extLst>
            </p:cNvPr>
            <p:cNvSpPr txBox="1"/>
            <p:nvPr/>
          </p:nvSpPr>
          <p:spPr>
            <a:xfrm>
              <a:off x="5902177" y="4705229"/>
              <a:ext cx="2926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on wage axis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04CF218-8DD1-3ACF-6EF9-D9849DE55606}"/>
                    </a:ext>
                  </a:extLst>
                </p:cNvPr>
                <p:cNvSpPr txBox="1"/>
                <p:nvPr/>
              </p:nvSpPr>
              <p:spPr>
                <a:xfrm>
                  <a:off x="2734150" y="436441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04CF218-8DD1-3ACF-6EF9-D9849DE55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50" y="436441"/>
                  <a:ext cx="78899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349" r="-634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B2FAE-07B6-3E4E-6699-3504B8EAB76E}"/>
                    </a:ext>
                  </a:extLst>
                </p:cNvPr>
                <p:cNvSpPr txBox="1"/>
                <p:nvPr/>
              </p:nvSpPr>
              <p:spPr>
                <a:xfrm>
                  <a:off x="3763321" y="354197"/>
                  <a:ext cx="10709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=0.096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B2FAE-07B6-3E4E-6699-3504B8EAB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321" y="354197"/>
                  <a:ext cx="10709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059" r="-470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1661F3-AA10-C94E-6D12-A856C5182333}"/>
                </a:ext>
              </a:extLst>
            </p:cNvPr>
            <p:cNvSpPr txBox="1"/>
            <p:nvPr/>
          </p:nvSpPr>
          <p:spPr>
            <a:xfrm>
              <a:off x="2734150" y="3867261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3EEF27-0745-77FE-6D0F-909F4457AA3A}"/>
                </a:ext>
              </a:extLst>
            </p:cNvPr>
            <p:cNvSpPr txBox="1"/>
            <p:nvPr/>
          </p:nvSpPr>
          <p:spPr>
            <a:xfrm>
              <a:off x="2742535" y="1728780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679E6C-1471-0D48-E55B-BBF2E01F23CF}"/>
                </a:ext>
              </a:extLst>
            </p:cNvPr>
            <p:cNvSpPr txBox="1"/>
            <p:nvPr/>
          </p:nvSpPr>
          <p:spPr>
            <a:xfrm>
              <a:off x="2609635" y="5571917"/>
              <a:ext cx="115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BC86B5-28EB-6C23-BBC9-25D2AFD76B24}"/>
                </a:ext>
              </a:extLst>
            </p:cNvPr>
            <p:cNvSpPr txBox="1"/>
            <p:nvPr/>
          </p:nvSpPr>
          <p:spPr>
            <a:xfrm>
              <a:off x="6353798" y="1159505"/>
              <a:ext cx="2192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rate of profits for Beta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14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8EB9-D692-EF1E-500B-AA3DFDBD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3AA6-D5FC-3AB7-9032-A000022A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Beta, a mixed technique, is cost-minimizing at the maximum rate of profits</a:t>
            </a:r>
          </a:p>
          <a:p>
            <a:r>
              <a:rPr lang="en-US" dirty="0"/>
              <a:t>At the start</a:t>
            </a:r>
          </a:p>
          <a:p>
            <a:pPr lvl="1"/>
            <a:r>
              <a:rPr lang="en-US" dirty="0"/>
              <a:t>Delta is cost-minimizing at a rate of profits of zero</a:t>
            </a:r>
          </a:p>
          <a:p>
            <a:pPr lvl="1"/>
            <a:r>
              <a:rPr lang="en-US" dirty="0"/>
              <a:t>Example exhibits capital-theoretic ‘paradoxes’</a:t>
            </a:r>
          </a:p>
          <a:p>
            <a:r>
              <a:rPr lang="en-US" dirty="0"/>
              <a:t>Along illustrated trajectory, the rate of neutral technical progress in Alpha exceeds the rate of neutral technical progress in Delta</a:t>
            </a:r>
          </a:p>
          <a:p>
            <a:r>
              <a:rPr lang="en-US" dirty="0"/>
              <a:t>Alpha must eventually be cost-minimizing at a rate of profits of zero.</a:t>
            </a:r>
          </a:p>
          <a:p>
            <a:r>
              <a:rPr lang="en-US" dirty="0"/>
              <a:t>Trajectory illustrates how capital-theoretical ‘paradoxes’ can disappear</a:t>
            </a:r>
          </a:p>
        </p:txBody>
      </p:sp>
    </p:spTree>
    <p:extLst>
      <p:ext uri="{BB962C8B-B14F-4D97-AF65-F5344CB8AC3E}">
        <p14:creationId xmlns:p14="http://schemas.microsoft.com/office/powerpoint/2010/main" val="315735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81D08-F14B-613E-B03C-791615708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43F4-5E80-FE49-0F87-FC79A7F4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for Three-Commodity Technology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3D362F3-A8CF-01D9-66FF-9156DA4E82ED}"/>
              </a:ext>
            </a:extLst>
          </p:cNvPr>
          <p:cNvGrpSpPr/>
          <p:nvPr/>
        </p:nvGrpSpPr>
        <p:grpSpPr>
          <a:xfrm>
            <a:off x="446793" y="1498731"/>
            <a:ext cx="11284156" cy="4712562"/>
            <a:chOff x="446793" y="1498731"/>
            <a:chExt cx="11284156" cy="4712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DFEDF0-96A9-0F36-C32E-0C414396E7D1}"/>
                </a:ext>
              </a:extLst>
            </p:cNvPr>
            <p:cNvSpPr/>
            <p:nvPr/>
          </p:nvSpPr>
          <p:spPr>
            <a:xfrm>
              <a:off x="478117" y="1532023"/>
              <a:ext cx="11235766" cy="46459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C2A01-F895-EAA4-4CA5-EC2F4AF1FC73}"/>
                </a:ext>
              </a:extLst>
            </p:cNvPr>
            <p:cNvSpPr txBox="1"/>
            <p:nvPr/>
          </p:nvSpPr>
          <p:spPr>
            <a:xfrm>
              <a:off x="1940326" y="1655060"/>
              <a:ext cx="151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Iron Industry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CEEA65-5BFE-0916-9FE5-60B27CDD4E89}"/>
                </a:ext>
              </a:extLst>
            </p:cNvPr>
            <p:cNvSpPr txBox="1"/>
            <p:nvPr/>
          </p:nvSpPr>
          <p:spPr>
            <a:xfrm>
              <a:off x="9308073" y="1679103"/>
              <a:ext cx="161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Corn Industry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CB003-51EF-E2D1-232B-700CF6CDE321}"/>
                </a:ext>
              </a:extLst>
            </p:cNvPr>
            <p:cNvSpPr txBox="1"/>
            <p:nvPr/>
          </p:nvSpPr>
          <p:spPr>
            <a:xfrm>
              <a:off x="2032758" y="2282537"/>
              <a:ext cx="1153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a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BF36BB-BA38-9EBF-90BA-01BED714708B}"/>
                </a:ext>
              </a:extLst>
            </p:cNvPr>
            <p:cNvCxnSpPr>
              <a:cxnSpLocks/>
            </p:cNvCxnSpPr>
            <p:nvPr/>
          </p:nvCxnSpPr>
          <p:spPr>
            <a:xfrm>
              <a:off x="1972695" y="2183664"/>
              <a:ext cx="97308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DC51FA-543A-BA97-9CC7-D896E8723BDA}"/>
                </a:ext>
              </a:extLst>
            </p:cNvPr>
            <p:cNvCxnSpPr>
              <a:cxnSpLocks/>
            </p:cNvCxnSpPr>
            <p:nvPr/>
          </p:nvCxnSpPr>
          <p:spPr>
            <a:xfrm>
              <a:off x="1972695" y="1532023"/>
              <a:ext cx="23434" cy="46150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4C56E-5CF0-7712-A4FA-EF71FBF7FB6F}"/>
                </a:ext>
              </a:extLst>
            </p:cNvPr>
            <p:cNvSpPr txBox="1"/>
            <p:nvPr/>
          </p:nvSpPr>
          <p:spPr>
            <a:xfrm>
              <a:off x="3356529" y="2317473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B7555B-0EDA-D249-4B5A-98B32C35CFD7}"/>
                </a:ext>
              </a:extLst>
            </p:cNvPr>
            <p:cNvSpPr txBox="1"/>
            <p:nvPr/>
          </p:nvSpPr>
          <p:spPr>
            <a:xfrm>
              <a:off x="4802252" y="2299687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C18228-1BC9-FC4F-64F0-D23DFEF4B361}"/>
                </a:ext>
              </a:extLst>
            </p:cNvPr>
            <p:cNvSpPr txBox="1"/>
            <p:nvPr/>
          </p:nvSpPr>
          <p:spPr>
            <a:xfrm>
              <a:off x="10387667" y="2338730"/>
              <a:ext cx="1099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4E5B98-DA5E-AF11-4CA2-9781B55A4B0E}"/>
                </a:ext>
              </a:extLst>
            </p:cNvPr>
            <p:cNvSpPr txBox="1"/>
            <p:nvPr/>
          </p:nvSpPr>
          <p:spPr>
            <a:xfrm>
              <a:off x="659038" y="2269915"/>
              <a:ext cx="934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448C13-4A35-82C2-6241-3CC84FE56342}"/>
                </a:ext>
              </a:extLst>
            </p:cNvPr>
            <p:cNvSpPr txBox="1"/>
            <p:nvPr/>
          </p:nvSpPr>
          <p:spPr>
            <a:xfrm>
              <a:off x="659038" y="5782454"/>
              <a:ext cx="1147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50DE9B-6AFA-40AC-F261-FF1CF23E98C4}"/>
                </a:ext>
              </a:extLst>
            </p:cNvPr>
            <p:cNvSpPr txBox="1"/>
            <p:nvPr/>
          </p:nvSpPr>
          <p:spPr>
            <a:xfrm>
              <a:off x="446793" y="2848532"/>
              <a:ext cx="1564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Labor</a:t>
              </a:r>
            </a:p>
            <a:p>
              <a:r>
                <a:rPr lang="en-US" dirty="0"/>
                <a:t>    (Person-Yrs)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C9C7E1-3716-9F6A-5151-2791E724B548}"/>
                </a:ext>
              </a:extLst>
            </p:cNvPr>
            <p:cNvSpPr txBox="1"/>
            <p:nvPr/>
          </p:nvSpPr>
          <p:spPr>
            <a:xfrm>
              <a:off x="495183" y="3639390"/>
              <a:ext cx="109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Iron (Ton)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B94D4F-5F88-5CE4-43E1-33CC44ED0197}"/>
                </a:ext>
              </a:extLst>
            </p:cNvPr>
            <p:cNvSpPr txBox="1"/>
            <p:nvPr/>
          </p:nvSpPr>
          <p:spPr>
            <a:xfrm>
              <a:off x="485565" y="4784697"/>
              <a:ext cx="1258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Corn</a:t>
              </a:r>
            </a:p>
            <a:p>
              <a:r>
                <a:rPr lang="en-US" dirty="0"/>
                <a:t>   (Bushels)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C68B38-3865-8B59-AEF7-EBC8302A78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124" y="2171706"/>
              <a:ext cx="0" cy="40000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6B97A2-60F1-56AD-1084-FBE53A875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3437" y="2145443"/>
              <a:ext cx="6540" cy="4065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214F68E-E46C-1315-ABCB-0A3099312852}"/>
                    </a:ext>
                  </a:extLst>
                </p:cNvPr>
                <p:cNvSpPr txBox="1"/>
                <p:nvPr/>
              </p:nvSpPr>
              <p:spPr>
                <a:xfrm>
                  <a:off x="8621949" y="2894414"/>
                  <a:ext cx="1215141" cy="531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214F68E-E46C-1315-ABCB-0A309931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949" y="2894414"/>
                  <a:ext cx="1215141" cy="531877"/>
                </a:xfrm>
                <a:prstGeom prst="rect">
                  <a:avLst/>
                </a:prstGeom>
                <a:blipFill>
                  <a:blip r:embed="rId2"/>
                  <a:stretch>
                    <a:fillRect t="-4762" r="-103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F024A5-E979-C20A-3980-FF5E2594F43A}"/>
                </a:ext>
              </a:extLst>
            </p:cNvPr>
            <p:cNvCxnSpPr>
              <a:cxnSpLocks/>
            </p:cNvCxnSpPr>
            <p:nvPr/>
          </p:nvCxnSpPr>
          <p:spPr>
            <a:xfrm>
              <a:off x="478117" y="2848209"/>
              <a:ext cx="112044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AD4D29-2C60-08DE-5688-A848A1728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7" y="3472254"/>
              <a:ext cx="11235766" cy="32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95C166-6F2C-CFDC-103F-8DAC366EEA31}"/>
                </a:ext>
              </a:extLst>
            </p:cNvPr>
            <p:cNvCxnSpPr>
              <a:cxnSpLocks/>
            </p:cNvCxnSpPr>
            <p:nvPr/>
          </p:nvCxnSpPr>
          <p:spPr>
            <a:xfrm>
              <a:off x="3251717" y="2201246"/>
              <a:ext cx="0" cy="39704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566822-661A-5F48-A33D-5F064D92E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455" y="4139273"/>
              <a:ext cx="11235766" cy="32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F424B3-4D3D-8562-667F-7F4AA4560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65" y="4797079"/>
              <a:ext cx="11235766" cy="32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CF07E04-FE5F-69ED-399D-430F3493C839}"/>
                    </a:ext>
                  </a:extLst>
                </p:cNvPr>
                <p:cNvSpPr txBox="1"/>
                <p:nvPr/>
              </p:nvSpPr>
              <p:spPr>
                <a:xfrm>
                  <a:off x="10723061" y="3676430"/>
                  <a:ext cx="174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CF07E04-FE5F-69ED-399D-430F3493C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3061" y="3676430"/>
                  <a:ext cx="17472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4BD471-0DA3-BA33-042B-4D42BCA8606F}"/>
                    </a:ext>
                  </a:extLst>
                </p:cNvPr>
                <p:cNvSpPr txBox="1"/>
                <p:nvPr/>
              </p:nvSpPr>
              <p:spPr>
                <a:xfrm>
                  <a:off x="10635697" y="5020372"/>
                  <a:ext cx="174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4BD471-0DA3-BA33-042B-4D42BCA86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697" y="5020372"/>
                  <a:ext cx="17472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AAA47E0-1234-AC6B-AE8A-6AD9D8D8F15F}"/>
                </a:ext>
              </a:extLst>
            </p:cNvPr>
            <p:cNvSpPr txBox="1"/>
            <p:nvPr/>
          </p:nvSpPr>
          <p:spPr>
            <a:xfrm>
              <a:off x="10321634" y="5742815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Bushel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DAB9569-044D-5FDA-69DD-C17C00C1D3F9}"/>
                </a:ext>
              </a:extLst>
            </p:cNvPr>
            <p:cNvSpPr txBox="1"/>
            <p:nvPr/>
          </p:nvSpPr>
          <p:spPr>
            <a:xfrm>
              <a:off x="8341056" y="5650537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Bushel Corn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41B6-BBAD-E88D-105F-F1B85F7AAE69}"/>
                </a:ext>
              </a:extLst>
            </p:cNvPr>
            <p:cNvSpPr txBox="1"/>
            <p:nvPr/>
          </p:nvSpPr>
          <p:spPr>
            <a:xfrm>
              <a:off x="3425407" y="5631325"/>
              <a:ext cx="70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Ton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469258-E6C1-7CD9-59C7-F11ACE1F74B0}"/>
                </a:ext>
              </a:extLst>
            </p:cNvPr>
            <p:cNvSpPr txBox="1"/>
            <p:nvPr/>
          </p:nvSpPr>
          <p:spPr>
            <a:xfrm>
              <a:off x="2002064" y="5673439"/>
              <a:ext cx="113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Ton Iron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AD61728-1E5C-EE3E-744F-5D1A878202A9}"/>
                    </a:ext>
                  </a:extLst>
                </p:cNvPr>
                <p:cNvSpPr txBox="1"/>
                <p:nvPr/>
              </p:nvSpPr>
              <p:spPr>
                <a:xfrm>
                  <a:off x="9210665" y="3671553"/>
                  <a:ext cx="174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AD61728-1E5C-EE3E-744F-5D1A87820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665" y="3671553"/>
                  <a:ext cx="17472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r="-26667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73E1320-D72A-6472-A0FE-D8E038F4A068}"/>
                    </a:ext>
                  </a:extLst>
                </p:cNvPr>
                <p:cNvSpPr txBox="1"/>
                <p:nvPr/>
              </p:nvSpPr>
              <p:spPr>
                <a:xfrm>
                  <a:off x="2037828" y="2834944"/>
                  <a:ext cx="1215141" cy="531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73E1320-D72A-6472-A0FE-D8E038F4A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7828" y="2834944"/>
                  <a:ext cx="1215141" cy="531877"/>
                </a:xfrm>
                <a:prstGeom prst="rect">
                  <a:avLst/>
                </a:prstGeom>
                <a:blipFill>
                  <a:blip r:embed="rId6"/>
                  <a:stretch>
                    <a:fillRect t="-238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BD303A4-C482-7ACE-9603-62DD5453E46C}"/>
                    </a:ext>
                  </a:extLst>
                </p:cNvPr>
                <p:cNvSpPr txBox="1"/>
                <p:nvPr/>
              </p:nvSpPr>
              <p:spPr>
                <a:xfrm>
                  <a:off x="3520851" y="3005216"/>
                  <a:ext cx="862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en-US" b="0" dirty="0">
                      <a:ea typeface="Cambria Math" panose="02040503050406030204" pitchFamily="18" charset="0"/>
                    </a:rPr>
                    <a:t>32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BD303A4-C482-7ACE-9603-62DD5453E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851" y="3005216"/>
                  <a:ext cx="86209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391" t="-26087" r="-2899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B80E13C-3CA0-CC2A-05D3-2D4DE89EE530}"/>
                    </a:ext>
                  </a:extLst>
                </p:cNvPr>
                <p:cNvSpPr txBox="1"/>
                <p:nvPr/>
              </p:nvSpPr>
              <p:spPr>
                <a:xfrm>
                  <a:off x="3651759" y="3579264"/>
                  <a:ext cx="402867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B80E13C-3CA0-CC2A-05D3-2D4DE89EE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759" y="3579264"/>
                  <a:ext cx="402867" cy="526298"/>
                </a:xfrm>
                <a:prstGeom prst="rect">
                  <a:avLst/>
                </a:prstGeom>
                <a:blipFill>
                  <a:blip r:embed="rId8"/>
                  <a:stretch>
                    <a:fillRect t="-4651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732DA3-8B2F-EBEC-DFC5-E551E648958D}"/>
                    </a:ext>
                  </a:extLst>
                </p:cNvPr>
                <p:cNvSpPr txBox="1"/>
                <p:nvPr/>
              </p:nvSpPr>
              <p:spPr>
                <a:xfrm>
                  <a:off x="3558630" y="4237594"/>
                  <a:ext cx="659348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732DA3-8B2F-EBEC-DFC5-E551E6489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630" y="4237594"/>
                  <a:ext cx="659348" cy="526298"/>
                </a:xfrm>
                <a:prstGeom prst="rect">
                  <a:avLst/>
                </a:prstGeom>
                <a:blipFill>
                  <a:blip r:embed="rId9"/>
                  <a:stretch>
                    <a:fillRect t="-476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67D7D67-C057-417D-77E9-610BE336C3F6}"/>
                    </a:ext>
                  </a:extLst>
                </p:cNvPr>
                <p:cNvSpPr txBox="1"/>
                <p:nvPr/>
              </p:nvSpPr>
              <p:spPr>
                <a:xfrm>
                  <a:off x="2279481" y="4186488"/>
                  <a:ext cx="659348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67D7D67-C057-417D-77E9-610BE336C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481" y="4186488"/>
                  <a:ext cx="659348" cy="526298"/>
                </a:xfrm>
                <a:prstGeom prst="rect">
                  <a:avLst/>
                </a:prstGeom>
                <a:blipFill>
                  <a:blip r:embed="rId10"/>
                  <a:stretch>
                    <a:fillRect t="-4651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46010EC-F9A9-1B68-3C2D-7047824FD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183" y="5454377"/>
              <a:ext cx="11235766" cy="32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0D30A9-9FB0-B58C-88E9-D36BF2722B3A}"/>
                </a:ext>
              </a:extLst>
            </p:cNvPr>
            <p:cNvSpPr txBox="1"/>
            <p:nvPr/>
          </p:nvSpPr>
          <p:spPr>
            <a:xfrm>
              <a:off x="542853" y="4287152"/>
              <a:ext cx="1218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Steel (Ton)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03BEE5F-FB01-B965-2699-AC4BA01AE1A6}"/>
                    </a:ext>
                  </a:extLst>
                </p:cNvPr>
                <p:cNvSpPr txBox="1"/>
                <p:nvPr/>
              </p:nvSpPr>
              <p:spPr>
                <a:xfrm>
                  <a:off x="2296128" y="3579264"/>
                  <a:ext cx="402867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03BEE5F-FB01-B965-2699-AC4BA01AE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128" y="3579264"/>
                  <a:ext cx="402867" cy="526298"/>
                </a:xfrm>
                <a:prstGeom prst="rect">
                  <a:avLst/>
                </a:prstGeom>
                <a:blipFill>
                  <a:blip r:embed="rId11"/>
                  <a:stretch>
                    <a:fillRect t="-4651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548812-8002-595E-F8A2-AE9003AEDAC9}"/>
                    </a:ext>
                  </a:extLst>
                </p:cNvPr>
                <p:cNvSpPr txBox="1"/>
                <p:nvPr/>
              </p:nvSpPr>
              <p:spPr>
                <a:xfrm>
                  <a:off x="2205287" y="4911774"/>
                  <a:ext cx="659348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548812-8002-595E-F8A2-AE9003AED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287" y="4911774"/>
                  <a:ext cx="659348" cy="526298"/>
                </a:xfrm>
                <a:prstGeom prst="rect">
                  <a:avLst/>
                </a:prstGeom>
                <a:blipFill>
                  <a:blip r:embed="rId12"/>
                  <a:stretch>
                    <a:fillRect t="-4651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DA00B41-5D1C-9F01-8A56-6A5F2C7424AB}"/>
                    </a:ext>
                  </a:extLst>
                </p:cNvPr>
                <p:cNvSpPr txBox="1"/>
                <p:nvPr/>
              </p:nvSpPr>
              <p:spPr>
                <a:xfrm>
                  <a:off x="3437871" y="4896425"/>
                  <a:ext cx="659348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DA00B41-5D1C-9F01-8A56-6A5F2C742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871" y="4896425"/>
                  <a:ext cx="659348" cy="526298"/>
                </a:xfrm>
                <a:prstGeom prst="rect">
                  <a:avLst/>
                </a:prstGeom>
                <a:blipFill>
                  <a:blip r:embed="rId13"/>
                  <a:stretch>
                    <a:fillRect t="-4651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56CB6-0F17-1E59-AEA4-BE3057AE5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9505" y="1539854"/>
              <a:ext cx="8874" cy="46318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EC5C85-EB0A-3FA4-DDE7-E59BFC2C6853}"/>
                </a:ext>
              </a:extLst>
            </p:cNvPr>
            <p:cNvSpPr txBox="1"/>
            <p:nvPr/>
          </p:nvSpPr>
          <p:spPr>
            <a:xfrm>
              <a:off x="4870950" y="5597788"/>
              <a:ext cx="1253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Ton Steel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6D68A78-0A3A-35F7-80B8-AB656A8BA19C}"/>
                    </a:ext>
                  </a:extLst>
                </p:cNvPr>
                <p:cNvSpPr txBox="1"/>
                <p:nvPr/>
              </p:nvSpPr>
              <p:spPr>
                <a:xfrm>
                  <a:off x="10480750" y="4166730"/>
                  <a:ext cx="402867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6D68A78-0A3A-35F7-80B8-AB656A8BA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0750" y="4166730"/>
                  <a:ext cx="402867" cy="526298"/>
                </a:xfrm>
                <a:prstGeom prst="rect">
                  <a:avLst/>
                </a:prstGeom>
                <a:blipFill>
                  <a:blip r:embed="rId14"/>
                  <a:stretch>
                    <a:fillRect t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C492AE-8007-CBA0-F052-4BC8E7BF724E}"/>
                </a:ext>
              </a:extLst>
            </p:cNvPr>
            <p:cNvSpPr txBox="1"/>
            <p:nvPr/>
          </p:nvSpPr>
          <p:spPr>
            <a:xfrm>
              <a:off x="6972377" y="2313389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932E-79FB-ED69-22D6-215E7C6B0547}"/>
                </a:ext>
              </a:extLst>
            </p:cNvPr>
            <p:cNvSpPr txBox="1"/>
            <p:nvPr/>
          </p:nvSpPr>
          <p:spPr>
            <a:xfrm>
              <a:off x="8787908" y="2313389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635732-5C3B-483B-96DB-515FE61CB804}"/>
                    </a:ext>
                  </a:extLst>
                </p:cNvPr>
                <p:cNvSpPr txBox="1"/>
                <p:nvPr/>
              </p:nvSpPr>
              <p:spPr>
                <a:xfrm>
                  <a:off x="9239216" y="4363074"/>
                  <a:ext cx="174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635732-5C3B-483B-96DB-515FE61CB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216" y="4363074"/>
                  <a:ext cx="17472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1D7266B-8EA5-3A6B-99DE-10C1C65B7A72}"/>
                    </a:ext>
                  </a:extLst>
                </p:cNvPr>
                <p:cNvSpPr txBox="1"/>
                <p:nvPr/>
              </p:nvSpPr>
              <p:spPr>
                <a:xfrm>
                  <a:off x="9208105" y="4983043"/>
                  <a:ext cx="174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1D7266B-8EA5-3A6B-99DE-10C1C65B7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105" y="4983043"/>
                  <a:ext cx="17472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5714" r="-3571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F634EEC-1ACF-D3B9-B406-C9269B6E5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9663" y="1498731"/>
              <a:ext cx="32863" cy="4648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B2B3C4-C37B-9F3C-4151-0DEBA4E0AAC2}"/>
                </a:ext>
              </a:extLst>
            </p:cNvPr>
            <p:cNvSpPr txBox="1"/>
            <p:nvPr/>
          </p:nvSpPr>
          <p:spPr>
            <a:xfrm>
              <a:off x="7012440" y="5614173"/>
              <a:ext cx="70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Ton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0C7E346-8EBB-E234-4EE5-A6DD2000FA32}"/>
                    </a:ext>
                  </a:extLst>
                </p:cNvPr>
                <p:cNvSpPr txBox="1"/>
                <p:nvPr/>
              </p:nvSpPr>
              <p:spPr>
                <a:xfrm>
                  <a:off x="4861429" y="2881041"/>
                  <a:ext cx="1215141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0C7E346-8EBB-E234-4EE5-A6DD2000F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429" y="2881041"/>
                  <a:ext cx="1215141" cy="526298"/>
                </a:xfrm>
                <a:prstGeom prst="rect">
                  <a:avLst/>
                </a:prstGeom>
                <a:blipFill>
                  <a:blip r:embed="rId17"/>
                  <a:stretch>
                    <a:fillRect t="-7143" r="-1031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E11B8BA-5F28-600E-C4A4-1E530146D386}"/>
                    </a:ext>
                  </a:extLst>
                </p:cNvPr>
                <p:cNvSpPr txBox="1"/>
                <p:nvPr/>
              </p:nvSpPr>
              <p:spPr>
                <a:xfrm>
                  <a:off x="5385589" y="4204513"/>
                  <a:ext cx="402867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E11B8BA-5F28-600E-C4A4-1E530146D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589" y="4204513"/>
                  <a:ext cx="402867" cy="526298"/>
                </a:xfrm>
                <a:prstGeom prst="rect">
                  <a:avLst/>
                </a:prstGeom>
                <a:blipFill>
                  <a:blip r:embed="rId18"/>
                  <a:stretch>
                    <a:fillRect t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F0E865E-A6F9-E480-D830-B1E4AE0BB4B4}"/>
                    </a:ext>
                  </a:extLst>
                </p:cNvPr>
                <p:cNvSpPr txBox="1"/>
                <p:nvPr/>
              </p:nvSpPr>
              <p:spPr>
                <a:xfrm>
                  <a:off x="7092686" y="4237027"/>
                  <a:ext cx="531107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F0E865E-A6F9-E480-D830-B1E4AE0BB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686" y="4237027"/>
                  <a:ext cx="531107" cy="526298"/>
                </a:xfrm>
                <a:prstGeom prst="rect">
                  <a:avLst/>
                </a:prstGeom>
                <a:blipFill>
                  <a:blip r:embed="rId19"/>
                  <a:stretch>
                    <a:fillRect t="-4762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6EDB5F6-BFF9-DC29-1931-168A683DDF33}"/>
                    </a:ext>
                  </a:extLst>
                </p:cNvPr>
                <p:cNvSpPr txBox="1"/>
                <p:nvPr/>
              </p:nvSpPr>
              <p:spPr>
                <a:xfrm>
                  <a:off x="7015877" y="3555290"/>
                  <a:ext cx="659348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6EDB5F6-BFF9-DC29-1931-168A683DD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877" y="3555290"/>
                  <a:ext cx="659348" cy="526298"/>
                </a:xfrm>
                <a:prstGeom prst="rect">
                  <a:avLst/>
                </a:prstGeom>
                <a:blipFill>
                  <a:blip r:embed="rId20"/>
                  <a:stretch>
                    <a:fillRect t="-4651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7442FB0-6AC9-46CF-B169-5F89BF0CA181}"/>
                    </a:ext>
                  </a:extLst>
                </p:cNvPr>
                <p:cNvSpPr txBox="1"/>
                <p:nvPr/>
              </p:nvSpPr>
              <p:spPr>
                <a:xfrm>
                  <a:off x="5292954" y="4847023"/>
                  <a:ext cx="659348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7442FB0-6AC9-46CF-B169-5F89BF0CA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954" y="4847023"/>
                  <a:ext cx="659348" cy="526298"/>
                </a:xfrm>
                <a:prstGeom prst="rect">
                  <a:avLst/>
                </a:prstGeom>
                <a:blipFill>
                  <a:blip r:embed="rId21"/>
                  <a:stretch>
                    <a:fillRect t="-476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1042319-7FC2-6FD0-D640-84AF79845B7D}"/>
                    </a:ext>
                  </a:extLst>
                </p:cNvPr>
                <p:cNvSpPr txBox="1"/>
                <p:nvPr/>
              </p:nvSpPr>
              <p:spPr>
                <a:xfrm>
                  <a:off x="7237822" y="5036423"/>
                  <a:ext cx="174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1042319-7FC2-6FD0-D640-84AF79845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822" y="5036423"/>
                  <a:ext cx="174727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672C67B-C922-FDE7-4449-D553A3B63AC4}"/>
                    </a:ext>
                  </a:extLst>
                </p:cNvPr>
                <p:cNvSpPr txBox="1"/>
                <p:nvPr/>
              </p:nvSpPr>
              <p:spPr>
                <a:xfrm>
                  <a:off x="5291833" y="3494863"/>
                  <a:ext cx="659348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672C67B-C922-FDE7-4449-D553A3B63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1833" y="3494863"/>
                  <a:ext cx="659348" cy="526298"/>
                </a:xfrm>
                <a:prstGeom prst="rect">
                  <a:avLst/>
                </a:prstGeom>
                <a:blipFill>
                  <a:blip r:embed="rId23"/>
                  <a:stretch>
                    <a:fillRect t="-4762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914EF59-043D-482D-B2D0-78D988885A86}"/>
                    </a:ext>
                  </a:extLst>
                </p:cNvPr>
                <p:cNvSpPr txBox="1"/>
                <p:nvPr/>
              </p:nvSpPr>
              <p:spPr>
                <a:xfrm>
                  <a:off x="6881887" y="3037815"/>
                  <a:ext cx="862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en-US" b="0" dirty="0">
                      <a:ea typeface="Cambria Math" panose="02040503050406030204" pitchFamily="18" charset="0"/>
                    </a:rPr>
                    <a:t>60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914EF59-043D-482D-B2D0-78D98888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887" y="3037815"/>
                  <a:ext cx="862095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5942" t="-26087" r="-4348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7198F84-0411-FC93-A667-D148A9379025}"/>
                    </a:ext>
                  </a:extLst>
                </p:cNvPr>
                <p:cNvSpPr txBox="1"/>
                <p:nvPr/>
              </p:nvSpPr>
              <p:spPr>
                <a:xfrm>
                  <a:off x="10475125" y="3034054"/>
                  <a:ext cx="862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en-US" b="0" dirty="0">
                      <a:ea typeface="Cambria Math" panose="02040503050406030204" pitchFamily="18" charset="0"/>
                    </a:rPr>
                    <a:t>55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7198F84-0411-FC93-A667-D148A9379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125" y="3034054"/>
                  <a:ext cx="862095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5942" t="-27273" r="-4348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E7C390-067A-7AA7-C934-A6AF223E491C}"/>
                </a:ext>
              </a:extLst>
            </p:cNvPr>
            <p:cNvSpPr txBox="1"/>
            <p:nvPr/>
          </p:nvSpPr>
          <p:spPr>
            <a:xfrm>
              <a:off x="5665979" y="1653628"/>
              <a:ext cx="16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Steel Industry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09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E05C6-2646-6EBA-B2E2-98442F42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BBD0-B113-2F0D-1C49-A36526C1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Techniques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4BFC47C-2219-2150-26FF-203D34BF6CBF}"/>
              </a:ext>
            </a:extLst>
          </p:cNvPr>
          <p:cNvGrpSpPr/>
          <p:nvPr/>
        </p:nvGrpSpPr>
        <p:grpSpPr>
          <a:xfrm>
            <a:off x="1764282" y="1923673"/>
            <a:ext cx="8872132" cy="4282882"/>
            <a:chOff x="1871160" y="1591164"/>
            <a:chExt cx="8872132" cy="42828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463717-5960-14F8-5D92-A02E1C4B65F5}"/>
                </a:ext>
              </a:extLst>
            </p:cNvPr>
            <p:cNvSpPr/>
            <p:nvPr/>
          </p:nvSpPr>
          <p:spPr>
            <a:xfrm>
              <a:off x="1914003" y="1591164"/>
              <a:ext cx="8813628" cy="4282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76A2CC-EC44-8F31-235C-1855ECE5B024}"/>
                </a:ext>
              </a:extLst>
            </p:cNvPr>
            <p:cNvSpPr txBox="1"/>
            <p:nvPr/>
          </p:nvSpPr>
          <p:spPr>
            <a:xfrm>
              <a:off x="3925889" y="1670545"/>
              <a:ext cx="151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Iron Industry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3EBB25-0F6D-0802-14AA-412AB5675883}"/>
                </a:ext>
              </a:extLst>
            </p:cNvPr>
            <p:cNvSpPr txBox="1"/>
            <p:nvPr/>
          </p:nvSpPr>
          <p:spPr>
            <a:xfrm>
              <a:off x="9111547" y="1670545"/>
              <a:ext cx="161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Corn Industry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CA6B1A-4ACE-D1CB-280D-4FB5AD92A4C3}"/>
                </a:ext>
              </a:extLst>
            </p:cNvPr>
            <p:cNvSpPr txBox="1"/>
            <p:nvPr/>
          </p:nvSpPr>
          <p:spPr>
            <a:xfrm>
              <a:off x="6476045" y="2250331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c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4CA75AB-50C0-90D1-5DB5-5AC8EC0DEC21}"/>
                </a:ext>
              </a:extLst>
            </p:cNvPr>
            <p:cNvCxnSpPr>
              <a:cxnSpLocks/>
            </p:cNvCxnSpPr>
            <p:nvPr/>
          </p:nvCxnSpPr>
          <p:spPr>
            <a:xfrm>
              <a:off x="1898341" y="2242805"/>
              <a:ext cx="88292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09788A-8C20-42C9-ABA4-123C862229CE}"/>
                </a:ext>
              </a:extLst>
            </p:cNvPr>
            <p:cNvCxnSpPr>
              <a:cxnSpLocks/>
            </p:cNvCxnSpPr>
            <p:nvPr/>
          </p:nvCxnSpPr>
          <p:spPr>
            <a:xfrm>
              <a:off x="3408581" y="1591164"/>
              <a:ext cx="32635" cy="42828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F2E833-2D13-6C72-222C-4443A3C3F170}"/>
                </a:ext>
              </a:extLst>
            </p:cNvPr>
            <p:cNvSpPr txBox="1"/>
            <p:nvPr/>
          </p:nvSpPr>
          <p:spPr>
            <a:xfrm>
              <a:off x="6439866" y="3172213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613FC-BB3E-34E0-47E6-278BB11E4570}"/>
                </a:ext>
              </a:extLst>
            </p:cNvPr>
            <p:cNvSpPr txBox="1"/>
            <p:nvPr/>
          </p:nvSpPr>
          <p:spPr>
            <a:xfrm>
              <a:off x="8974270" y="2273142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3E6CE2-E50C-36E1-77C8-9DF6EB095639}"/>
                </a:ext>
              </a:extLst>
            </p:cNvPr>
            <p:cNvSpPr txBox="1"/>
            <p:nvPr/>
          </p:nvSpPr>
          <p:spPr>
            <a:xfrm>
              <a:off x="8974270" y="2699663"/>
              <a:ext cx="1099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47319-D047-7961-E32D-39B8F65D3081}"/>
                </a:ext>
              </a:extLst>
            </p:cNvPr>
            <p:cNvSpPr txBox="1"/>
            <p:nvPr/>
          </p:nvSpPr>
          <p:spPr>
            <a:xfrm>
              <a:off x="2165014" y="2261068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Alpha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B3E0B6-744B-C848-27A6-318F03A31F79}"/>
                </a:ext>
              </a:extLst>
            </p:cNvPr>
            <p:cNvCxnSpPr>
              <a:cxnSpLocks/>
            </p:cNvCxnSpPr>
            <p:nvPr/>
          </p:nvCxnSpPr>
          <p:spPr>
            <a:xfrm>
              <a:off x="1914003" y="2679265"/>
              <a:ext cx="88136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F4337B-FA23-EBB2-DD8D-84DE50DA6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4003" y="3113285"/>
              <a:ext cx="8813627" cy="589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6A5AB3-F910-B9C7-E17C-8E5E8ADA0386}"/>
                </a:ext>
              </a:extLst>
            </p:cNvPr>
            <p:cNvCxnSpPr>
              <a:cxnSpLocks/>
            </p:cNvCxnSpPr>
            <p:nvPr/>
          </p:nvCxnSpPr>
          <p:spPr>
            <a:xfrm>
              <a:off x="5797279" y="1613194"/>
              <a:ext cx="0" cy="42382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5CB27B6-5661-D3A3-07F6-A65C532E5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340" y="3550454"/>
              <a:ext cx="8829289" cy="644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01815D-624A-6777-9E23-03F8108EF053}"/>
                </a:ext>
              </a:extLst>
            </p:cNvPr>
            <p:cNvSpPr txBox="1"/>
            <p:nvPr/>
          </p:nvSpPr>
          <p:spPr>
            <a:xfrm>
              <a:off x="1990398" y="1718706"/>
              <a:ext cx="12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Technique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76098-F519-8292-C2DB-9C5A299B3F89}"/>
                </a:ext>
              </a:extLst>
            </p:cNvPr>
            <p:cNvSpPr txBox="1"/>
            <p:nvPr/>
          </p:nvSpPr>
          <p:spPr>
            <a:xfrm>
              <a:off x="2165864" y="2750490"/>
              <a:ext cx="643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DCDE87-BD8B-4ED6-A154-25C21EFD6137}"/>
                </a:ext>
              </a:extLst>
            </p:cNvPr>
            <p:cNvSpPr txBox="1"/>
            <p:nvPr/>
          </p:nvSpPr>
          <p:spPr>
            <a:xfrm>
              <a:off x="2106581" y="3191781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Gamma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5582CD-CAE8-0069-7036-84228FE0DDB8}"/>
                </a:ext>
              </a:extLst>
            </p:cNvPr>
            <p:cNvSpPr txBox="1"/>
            <p:nvPr/>
          </p:nvSpPr>
          <p:spPr>
            <a:xfrm>
              <a:off x="2144108" y="3628949"/>
              <a:ext cx="7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24AAEE-0001-DABA-6A47-47E71A3DEE6B}"/>
                </a:ext>
              </a:extLst>
            </p:cNvPr>
            <p:cNvSpPr txBox="1"/>
            <p:nvPr/>
          </p:nvSpPr>
          <p:spPr>
            <a:xfrm>
              <a:off x="6461297" y="2694391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c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BABE58-47E5-43C6-533A-37B37BB1D662}"/>
                </a:ext>
              </a:extLst>
            </p:cNvPr>
            <p:cNvSpPr txBox="1"/>
            <p:nvPr/>
          </p:nvSpPr>
          <p:spPr>
            <a:xfrm>
              <a:off x="6407574" y="3631576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06F520-18BA-5B11-A0B3-BC8E571CA322}"/>
                </a:ext>
              </a:extLst>
            </p:cNvPr>
            <p:cNvSpPr txBox="1"/>
            <p:nvPr/>
          </p:nvSpPr>
          <p:spPr>
            <a:xfrm>
              <a:off x="8952005" y="3144330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5B6FD8-3566-64F6-C0A7-FEA2637D5C5F}"/>
                </a:ext>
              </a:extLst>
            </p:cNvPr>
            <p:cNvSpPr txBox="1"/>
            <p:nvPr/>
          </p:nvSpPr>
          <p:spPr>
            <a:xfrm>
              <a:off x="8982917" y="3598639"/>
              <a:ext cx="1099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f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1F69E9-2D79-EC70-12E4-37FE662BA69A}"/>
                </a:ext>
              </a:extLst>
            </p:cNvPr>
            <p:cNvCxnSpPr>
              <a:cxnSpLocks/>
            </p:cNvCxnSpPr>
            <p:nvPr/>
          </p:nvCxnSpPr>
          <p:spPr>
            <a:xfrm>
              <a:off x="8364789" y="1613194"/>
              <a:ext cx="0" cy="42382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C9D211-36DA-5914-1568-76CEB15BC0CC}"/>
                </a:ext>
              </a:extLst>
            </p:cNvPr>
            <p:cNvSpPr txBox="1"/>
            <p:nvPr/>
          </p:nvSpPr>
          <p:spPr>
            <a:xfrm>
              <a:off x="6314587" y="1738849"/>
              <a:ext cx="16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Steel Industry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DA3C25-E25E-7648-9D92-59CC321F21F5}"/>
                </a:ext>
              </a:extLst>
            </p:cNvPr>
            <p:cNvSpPr txBox="1"/>
            <p:nvPr/>
          </p:nvSpPr>
          <p:spPr>
            <a:xfrm>
              <a:off x="3896616" y="2250331"/>
              <a:ext cx="1153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a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E98138-0FD3-5B2A-C351-DD5AE505A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4003" y="4011313"/>
              <a:ext cx="8829289" cy="644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3A3FDD0-8886-CB01-8963-0B00CF00F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4003" y="4461570"/>
              <a:ext cx="8829289" cy="644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085583-EE5D-F800-FAE9-D5F981D6B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1161" y="4910459"/>
              <a:ext cx="8829289" cy="644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C31FB31-6979-8A28-FA7F-25A8C2E6D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1160" y="5359348"/>
              <a:ext cx="8829289" cy="644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045448-2230-E90A-F09A-359EE3ECC034}"/>
                </a:ext>
              </a:extLst>
            </p:cNvPr>
            <p:cNvSpPr txBox="1"/>
            <p:nvPr/>
          </p:nvSpPr>
          <p:spPr>
            <a:xfrm>
              <a:off x="3872824" y="2699617"/>
              <a:ext cx="1153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682D64-F855-2E7C-2E0B-BEBE4D9EFF18}"/>
                </a:ext>
              </a:extLst>
            </p:cNvPr>
            <p:cNvSpPr txBox="1"/>
            <p:nvPr/>
          </p:nvSpPr>
          <p:spPr>
            <a:xfrm>
              <a:off x="3866065" y="3219559"/>
              <a:ext cx="1153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8F15A9-BBC3-EE77-8C26-85A5E8AC901B}"/>
                </a:ext>
              </a:extLst>
            </p:cNvPr>
            <p:cNvSpPr txBox="1"/>
            <p:nvPr/>
          </p:nvSpPr>
          <p:spPr>
            <a:xfrm>
              <a:off x="3845442" y="3635227"/>
              <a:ext cx="1153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306387-9CB5-2C35-C869-214E5DCF6428}"/>
                </a:ext>
              </a:extLst>
            </p:cNvPr>
            <p:cNvSpPr txBox="1"/>
            <p:nvPr/>
          </p:nvSpPr>
          <p:spPr>
            <a:xfrm>
              <a:off x="3801071" y="4083260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b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36BA3B-36B4-7C8A-3E72-9FC02C9BB364}"/>
                </a:ext>
              </a:extLst>
            </p:cNvPr>
            <p:cNvSpPr txBox="1"/>
            <p:nvPr/>
          </p:nvSpPr>
          <p:spPr>
            <a:xfrm>
              <a:off x="3801071" y="5482092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3E8624-32CA-B55A-7D7F-D93F135B0D9E}"/>
                </a:ext>
              </a:extLst>
            </p:cNvPr>
            <p:cNvSpPr txBox="1"/>
            <p:nvPr/>
          </p:nvSpPr>
          <p:spPr>
            <a:xfrm>
              <a:off x="3819590" y="4995239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331A39-D086-2777-7C78-8DCF38009827}"/>
                </a:ext>
              </a:extLst>
            </p:cNvPr>
            <p:cNvSpPr txBox="1"/>
            <p:nvPr/>
          </p:nvSpPr>
          <p:spPr>
            <a:xfrm>
              <a:off x="3825459" y="4543767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b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710DE3E-F9C2-5426-5D46-51B4A4FAAA0F}"/>
                </a:ext>
              </a:extLst>
            </p:cNvPr>
            <p:cNvSpPr txBox="1"/>
            <p:nvPr/>
          </p:nvSpPr>
          <p:spPr>
            <a:xfrm>
              <a:off x="8936688" y="4082285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36EA97-1FC5-E8EE-FD03-837B026F471A}"/>
                </a:ext>
              </a:extLst>
            </p:cNvPr>
            <p:cNvSpPr txBox="1"/>
            <p:nvPr/>
          </p:nvSpPr>
          <p:spPr>
            <a:xfrm>
              <a:off x="8936688" y="4508806"/>
              <a:ext cx="1099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f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CCD210C-B87E-023E-F028-78C9BF7729B5}"/>
                </a:ext>
              </a:extLst>
            </p:cNvPr>
            <p:cNvSpPr txBox="1"/>
            <p:nvPr/>
          </p:nvSpPr>
          <p:spPr>
            <a:xfrm>
              <a:off x="8914423" y="4953473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67152E6-9205-A6B0-EE34-4826085AFF9D}"/>
                </a:ext>
              </a:extLst>
            </p:cNvPr>
            <p:cNvSpPr txBox="1"/>
            <p:nvPr/>
          </p:nvSpPr>
          <p:spPr>
            <a:xfrm>
              <a:off x="8945335" y="5407782"/>
              <a:ext cx="1099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f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5A7D61-A3F5-AB8C-B899-6E9C656209C5}"/>
                </a:ext>
              </a:extLst>
            </p:cNvPr>
            <p:cNvSpPr txBox="1"/>
            <p:nvPr/>
          </p:nvSpPr>
          <p:spPr>
            <a:xfrm>
              <a:off x="6387739" y="4100847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823D0F1-DFDD-6FE6-86DC-A343C1C817DD}"/>
                </a:ext>
              </a:extLst>
            </p:cNvPr>
            <p:cNvSpPr txBox="1"/>
            <p:nvPr/>
          </p:nvSpPr>
          <p:spPr>
            <a:xfrm>
              <a:off x="6351560" y="5022729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F09FF6B-F833-24C5-58B2-8934952967E6}"/>
                </a:ext>
              </a:extLst>
            </p:cNvPr>
            <p:cNvSpPr txBox="1"/>
            <p:nvPr/>
          </p:nvSpPr>
          <p:spPr>
            <a:xfrm>
              <a:off x="6372991" y="4544907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F694CF-B9D8-0A96-5362-192FC016C753}"/>
                </a:ext>
              </a:extLst>
            </p:cNvPr>
            <p:cNvSpPr txBox="1"/>
            <p:nvPr/>
          </p:nvSpPr>
          <p:spPr>
            <a:xfrm>
              <a:off x="6319268" y="5482092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9C20B4-69E4-96F4-4BB9-0CE64A085AD6}"/>
                </a:ext>
              </a:extLst>
            </p:cNvPr>
            <p:cNvSpPr txBox="1"/>
            <p:nvPr/>
          </p:nvSpPr>
          <p:spPr>
            <a:xfrm>
              <a:off x="2177069" y="4124449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Epsilon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80D948-D153-C3C4-6E78-B49857B51697}"/>
                </a:ext>
              </a:extLst>
            </p:cNvPr>
            <p:cNvSpPr txBox="1"/>
            <p:nvPr/>
          </p:nvSpPr>
          <p:spPr>
            <a:xfrm>
              <a:off x="2282868" y="5001986"/>
              <a:ext cx="510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Eta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ECF219B-3B58-082E-0C28-7CBB284F63D5}"/>
                </a:ext>
              </a:extLst>
            </p:cNvPr>
            <p:cNvSpPr txBox="1"/>
            <p:nvPr/>
          </p:nvSpPr>
          <p:spPr>
            <a:xfrm>
              <a:off x="2243494" y="4574332"/>
              <a:ext cx="62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Zeta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05F515-5019-3C47-8551-3B3AE36BBA5D}"/>
                </a:ext>
              </a:extLst>
            </p:cNvPr>
            <p:cNvSpPr txBox="1"/>
            <p:nvPr/>
          </p:nvSpPr>
          <p:spPr>
            <a:xfrm>
              <a:off x="2230804" y="5450462"/>
              <a:ext cx="741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32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16850-3DCA-B3DE-47F1-B3333A1A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B7E6-CAE2-B198-06E3-FE1B7C6A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8375-4421-BA02-A714-EA26DE31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Alpha and Theta experience Harrod-neutral technical change, possibly at different rates</a:t>
            </a:r>
          </a:p>
          <a:p>
            <a:r>
              <a:rPr lang="en-US" dirty="0"/>
              <a:t>Iron, steel, and corn are Sraffa-basics in all techniques. Corn is numeraire.</a:t>
            </a:r>
          </a:p>
          <a:p>
            <a:r>
              <a:rPr lang="en-US" dirty="0"/>
              <a:t>Variation on example from Vienneau (2024). That example lacks technical change, and the vector of labor coefficients differs</a:t>
            </a:r>
          </a:p>
          <a:p>
            <a:r>
              <a:rPr lang="en-US" b="1" dirty="0"/>
              <a:t>Problem:</a:t>
            </a:r>
            <a:r>
              <a:rPr lang="en-US" dirty="0"/>
              <a:t> How does the analysis of the choice of technique, with prices of production, vary as technical change occurs in secular time?</a:t>
            </a:r>
          </a:p>
        </p:txBody>
      </p:sp>
    </p:spTree>
    <p:extLst>
      <p:ext uri="{BB962C8B-B14F-4D97-AF65-F5344CB8AC3E}">
        <p14:creationId xmlns:p14="http://schemas.microsoft.com/office/powerpoint/2010/main" val="421983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81FB-C59E-CB15-30A4-D27D8981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9317-96E1-02E9-E363-12032466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examples</a:t>
            </a:r>
          </a:p>
          <a:p>
            <a:pPr lvl="1"/>
            <a:r>
              <a:rPr lang="en-US" dirty="0"/>
              <a:t>Two-commodity, circulating capital model</a:t>
            </a:r>
          </a:p>
          <a:p>
            <a:pPr lvl="1"/>
            <a:r>
              <a:rPr lang="en-US" dirty="0"/>
              <a:t>Three-commodity, circulating capital model</a:t>
            </a:r>
          </a:p>
          <a:p>
            <a:r>
              <a:rPr lang="en-US" dirty="0"/>
              <a:t>Harrod-neutral technical change simplifies the depiction of the evolution of prices of production through secular time</a:t>
            </a:r>
          </a:p>
          <a:p>
            <a:pPr lvl="1"/>
            <a:r>
              <a:rPr lang="en-US" dirty="0"/>
              <a:t>Partitions parameter space with parallel affine functions</a:t>
            </a:r>
          </a:p>
          <a:p>
            <a:pPr lvl="1"/>
            <a:r>
              <a:rPr lang="en-US" dirty="0"/>
              <a:t>No double fluke cases</a:t>
            </a:r>
          </a:p>
          <a:p>
            <a:pPr lvl="1"/>
            <a:r>
              <a:rPr lang="en-US" dirty="0"/>
              <a:t>No fluke switch points on the axis for the rate of profits</a:t>
            </a:r>
          </a:p>
          <a:p>
            <a:r>
              <a:rPr lang="en-US" dirty="0"/>
              <a:t>Assumes prices of production provide insight</a:t>
            </a:r>
          </a:p>
          <a:p>
            <a:pPr lvl="1"/>
            <a:r>
              <a:rPr lang="en-US" dirty="0"/>
              <a:t>Considers secular evolution, that is, the very long run</a:t>
            </a:r>
          </a:p>
          <a:p>
            <a:pPr lvl="1"/>
            <a:r>
              <a:rPr lang="en-US" dirty="0"/>
              <a:t>Does not address how the dynamics of market prices relate to prices of production and to the variation in the cost-minimizing technique with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069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B85DF-58EA-4A6C-BD31-2A69AC1A2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CAC06CA-3E5A-A0F2-D2B3-D784E775DB08}"/>
              </a:ext>
            </a:extLst>
          </p:cNvPr>
          <p:cNvGrpSpPr/>
          <p:nvPr/>
        </p:nvGrpSpPr>
        <p:grpSpPr>
          <a:xfrm>
            <a:off x="1842060" y="274320"/>
            <a:ext cx="8635712" cy="6326727"/>
            <a:chOff x="1842060" y="274320"/>
            <a:chExt cx="8635712" cy="632672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663DF91-2AEE-6040-E8A0-C109E5E96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2060" y="274320"/>
              <a:ext cx="8531300" cy="632672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AD59E7-04A6-DA07-B1E0-A3264341E38A}"/>
                </a:ext>
              </a:extLst>
            </p:cNvPr>
            <p:cNvSpPr txBox="1"/>
            <p:nvPr/>
          </p:nvSpPr>
          <p:spPr>
            <a:xfrm>
              <a:off x="3384963" y="1881662"/>
              <a:ext cx="28742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at 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-100 percent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21E1F7-E04F-0769-C32A-C6D3D269D547}"/>
                </a:ext>
              </a:extLst>
            </p:cNvPr>
            <p:cNvCxnSpPr>
              <a:cxnSpLocks/>
            </p:cNvCxnSpPr>
            <p:nvPr/>
          </p:nvCxnSpPr>
          <p:spPr>
            <a:xfrm>
              <a:off x="5050727" y="2580247"/>
              <a:ext cx="544958" cy="7837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55BD4C-7CBE-3FD2-13BC-EFC6AB6AE7DC}"/>
                </a:ext>
              </a:extLst>
            </p:cNvPr>
            <p:cNvSpPr/>
            <p:nvPr/>
          </p:nvSpPr>
          <p:spPr>
            <a:xfrm>
              <a:off x="2926846" y="4305513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BBD8CC-4F67-298B-E7F8-BDC510AB09F6}"/>
                </a:ext>
              </a:extLst>
            </p:cNvPr>
            <p:cNvSpPr txBox="1"/>
            <p:nvPr/>
          </p:nvSpPr>
          <p:spPr>
            <a:xfrm>
              <a:off x="2918997" y="430941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5D3BF6-79C1-DAD6-C7B7-2EC734D75FFD}"/>
                </a:ext>
              </a:extLst>
            </p:cNvPr>
            <p:cNvSpPr/>
            <p:nvPr/>
          </p:nvSpPr>
          <p:spPr>
            <a:xfrm>
              <a:off x="3337235" y="5424629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ED410C-FF29-B1A5-9B17-0B9A6511CAD1}"/>
                </a:ext>
              </a:extLst>
            </p:cNvPr>
            <p:cNvSpPr txBox="1"/>
            <p:nvPr/>
          </p:nvSpPr>
          <p:spPr>
            <a:xfrm>
              <a:off x="3329386" y="542853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E27AD8-76A8-5164-74EA-A4C2CADEB2F6}"/>
                </a:ext>
              </a:extLst>
            </p:cNvPr>
            <p:cNvSpPr/>
            <p:nvPr/>
          </p:nvSpPr>
          <p:spPr>
            <a:xfrm>
              <a:off x="2772877" y="4848904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8D037B-47E2-BA61-8D77-BA877C90068E}"/>
                </a:ext>
              </a:extLst>
            </p:cNvPr>
            <p:cNvSpPr txBox="1"/>
            <p:nvPr/>
          </p:nvSpPr>
          <p:spPr>
            <a:xfrm>
              <a:off x="2765028" y="485280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1829C9-BFD6-5BC6-F7D6-58D3F9333252}"/>
                </a:ext>
              </a:extLst>
            </p:cNvPr>
            <p:cNvSpPr/>
            <p:nvPr/>
          </p:nvSpPr>
          <p:spPr>
            <a:xfrm>
              <a:off x="3616303" y="4301611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A0283B-35BA-26F7-12D4-43BC16BF70C3}"/>
                </a:ext>
              </a:extLst>
            </p:cNvPr>
            <p:cNvSpPr txBox="1"/>
            <p:nvPr/>
          </p:nvSpPr>
          <p:spPr>
            <a:xfrm>
              <a:off x="3608454" y="430551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512BBF-44FD-DF1E-CAF6-60698716E521}"/>
                </a:ext>
              </a:extLst>
            </p:cNvPr>
            <p:cNvSpPr/>
            <p:nvPr/>
          </p:nvSpPr>
          <p:spPr>
            <a:xfrm>
              <a:off x="2768956" y="3384986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07C5F2-8DA4-762D-EEF5-EBA9FAB84A8E}"/>
                </a:ext>
              </a:extLst>
            </p:cNvPr>
            <p:cNvSpPr txBox="1"/>
            <p:nvPr/>
          </p:nvSpPr>
          <p:spPr>
            <a:xfrm>
              <a:off x="2761107" y="3388888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7E580D-2E1B-C502-07BC-C6E449DF25DE}"/>
                </a:ext>
              </a:extLst>
            </p:cNvPr>
            <p:cNvCxnSpPr>
              <a:cxnSpLocks/>
            </p:cNvCxnSpPr>
            <p:nvPr/>
          </p:nvCxnSpPr>
          <p:spPr>
            <a:xfrm>
              <a:off x="6741936" y="1943378"/>
              <a:ext cx="386402" cy="7315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9DCD000-5EC6-C839-C648-DAA7B99965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7926" y="5090352"/>
              <a:ext cx="204727" cy="258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EBAEE4-E788-4A1C-7F8A-C19D41AA3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4440" y="2884468"/>
              <a:ext cx="833879" cy="982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9AC0C0-3548-A424-CD23-C7C6DFC4E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8150" y="3912574"/>
              <a:ext cx="462855" cy="6865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9C0E4E-A7AC-9E31-9A87-F769786F2971}"/>
                </a:ext>
              </a:extLst>
            </p:cNvPr>
            <p:cNvSpPr txBox="1"/>
            <p:nvPr/>
          </p:nvSpPr>
          <p:spPr>
            <a:xfrm>
              <a:off x="5711427" y="4448158"/>
              <a:ext cx="2926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on wage axis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391CF2-ECEA-572A-932C-1CE064812782}"/>
                </a:ext>
              </a:extLst>
            </p:cNvPr>
            <p:cNvSpPr txBox="1"/>
            <p:nvPr/>
          </p:nvSpPr>
          <p:spPr>
            <a:xfrm>
              <a:off x="4788445" y="1236564"/>
              <a:ext cx="29414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Zeta vs. Theta switch point on wage axis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CB80ED-C992-03FA-7009-433573A86958}"/>
                </a:ext>
              </a:extLst>
            </p:cNvPr>
            <p:cNvSpPr txBox="1"/>
            <p:nvPr/>
          </p:nvSpPr>
          <p:spPr>
            <a:xfrm>
              <a:off x="4481827" y="411323"/>
              <a:ext cx="42547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point at intersection of Beta, Delta, Zeta, and Theta wage curves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0E589EE-A6A7-F91B-6838-EAE7945446F5}"/>
                    </a:ext>
                  </a:extLst>
                </p:cNvPr>
                <p:cNvSpPr txBox="1"/>
                <p:nvPr/>
              </p:nvSpPr>
              <p:spPr>
                <a:xfrm>
                  <a:off x="8117448" y="6187724"/>
                  <a:ext cx="473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0E589EE-A6A7-F91B-6838-EAE794544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7448" y="6187724"/>
                  <a:ext cx="47384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789" r="-7895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071F58-DA87-DF82-A244-604B15A19F44}"/>
                    </a:ext>
                  </a:extLst>
                </p:cNvPr>
                <p:cNvSpPr txBox="1"/>
                <p:nvPr/>
              </p:nvSpPr>
              <p:spPr>
                <a:xfrm rot="16200000">
                  <a:off x="1921651" y="1093396"/>
                  <a:ext cx="4521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071F58-DA87-DF82-A244-604B15A19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921651" y="1093396"/>
                  <a:ext cx="452111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11111" r="-4545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FA6C46-F655-C5E8-DD47-3AF4D3519C14}"/>
                </a:ext>
              </a:extLst>
            </p:cNvPr>
            <p:cNvSpPr/>
            <p:nvPr/>
          </p:nvSpPr>
          <p:spPr>
            <a:xfrm>
              <a:off x="3208214" y="2866531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982CA0-25FC-C8F6-C419-2F6C38E11E50}"/>
                </a:ext>
              </a:extLst>
            </p:cNvPr>
            <p:cNvSpPr txBox="1"/>
            <p:nvPr/>
          </p:nvSpPr>
          <p:spPr>
            <a:xfrm>
              <a:off x="3200365" y="287043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28C9C3-D87A-033C-2103-D4710EE6D402}"/>
                </a:ext>
              </a:extLst>
            </p:cNvPr>
            <p:cNvSpPr/>
            <p:nvPr/>
          </p:nvSpPr>
          <p:spPr>
            <a:xfrm>
              <a:off x="2776805" y="907505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B95E4-4318-2631-BD8A-0B5EFD802B02}"/>
                </a:ext>
              </a:extLst>
            </p:cNvPr>
            <p:cNvSpPr txBox="1"/>
            <p:nvPr/>
          </p:nvSpPr>
          <p:spPr>
            <a:xfrm>
              <a:off x="2768956" y="911407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959CB4-AB16-9D5A-88BE-4F95EB714243}"/>
                </a:ext>
              </a:extLst>
            </p:cNvPr>
            <p:cNvSpPr txBox="1"/>
            <p:nvPr/>
          </p:nvSpPr>
          <p:spPr>
            <a:xfrm>
              <a:off x="7536290" y="3815323"/>
              <a:ext cx="29414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 vs. Zeta switch point on wage axis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352595-96E0-CD1D-4D91-9FD01AA7776E}"/>
                </a:ext>
              </a:extLst>
            </p:cNvPr>
            <p:cNvSpPr txBox="1"/>
            <p:nvPr/>
          </p:nvSpPr>
          <p:spPr>
            <a:xfrm>
              <a:off x="4074042" y="5137159"/>
              <a:ext cx="3262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wage curves tangent at switch point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67751FD-E497-8D18-0EE7-202979ADF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8472" y="4058361"/>
              <a:ext cx="173811" cy="3401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502E14-B770-9178-7365-F0BDD086774E}"/>
                </a:ext>
              </a:extLst>
            </p:cNvPr>
            <p:cNvCxnSpPr>
              <a:cxnSpLocks/>
            </p:cNvCxnSpPr>
            <p:nvPr/>
          </p:nvCxnSpPr>
          <p:spPr>
            <a:xfrm>
              <a:off x="2997894" y="3727073"/>
              <a:ext cx="184777" cy="2917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DD37CF2-B15B-20B4-FEC5-FC3C0732B130}"/>
                </a:ext>
              </a:extLst>
            </p:cNvPr>
            <p:cNvCxnSpPr>
              <a:cxnSpLocks/>
            </p:cNvCxnSpPr>
            <p:nvPr/>
          </p:nvCxnSpPr>
          <p:spPr>
            <a:xfrm>
              <a:off x="7485587" y="1121541"/>
              <a:ext cx="688813" cy="11469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14F3F01-20B8-B00D-5443-0862712A7515}"/>
                </a:ext>
              </a:extLst>
            </p:cNvPr>
            <p:cNvCxnSpPr>
              <a:cxnSpLocks/>
            </p:cNvCxnSpPr>
            <p:nvPr/>
          </p:nvCxnSpPr>
          <p:spPr>
            <a:xfrm>
              <a:off x="3437617" y="3196906"/>
              <a:ext cx="278779" cy="514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603A67F-963D-5BAB-6C0A-CDFB54B66B73}"/>
                    </a:ext>
                  </a:extLst>
                </p:cNvPr>
                <p:cNvSpPr txBox="1"/>
                <p:nvPr/>
              </p:nvSpPr>
              <p:spPr>
                <a:xfrm>
                  <a:off x="8582065" y="1048872"/>
                  <a:ext cx="906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603A67F-963D-5BAB-6C0A-CDFB54B66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065" y="1048872"/>
                  <a:ext cx="9062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389" t="-160870" r="-6944" b="-2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92E91FB-6BAD-202B-9CD6-A3E008941051}"/>
                </a:ext>
              </a:extLst>
            </p:cNvPr>
            <p:cNvCxnSpPr>
              <a:cxnSpLocks/>
            </p:cNvCxnSpPr>
            <p:nvPr/>
          </p:nvCxnSpPr>
          <p:spPr>
            <a:xfrm>
              <a:off x="9252741" y="1341322"/>
              <a:ext cx="204442" cy="373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93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24ACD-5785-31AA-9A9B-FADF73AAA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87D83CB-A66F-D645-F8E7-8E667E50C728}"/>
              </a:ext>
            </a:extLst>
          </p:cNvPr>
          <p:cNvGrpSpPr/>
          <p:nvPr/>
        </p:nvGrpSpPr>
        <p:grpSpPr>
          <a:xfrm>
            <a:off x="1793173" y="152536"/>
            <a:ext cx="8597735" cy="6546899"/>
            <a:chOff x="1793173" y="152536"/>
            <a:chExt cx="8597735" cy="654689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1BD00D-80A1-9B6C-3BA1-043A8AC87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3173" y="152536"/>
              <a:ext cx="8597735" cy="654689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F78CB4-EE9A-B164-6967-8E4B0A44D35F}"/>
                </a:ext>
              </a:extLst>
            </p:cNvPr>
            <p:cNvSpPr txBox="1"/>
            <p:nvPr/>
          </p:nvSpPr>
          <p:spPr>
            <a:xfrm>
              <a:off x="7668328" y="3924896"/>
              <a:ext cx="2436453" cy="10381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at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-100 percent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F6E882-6F65-A05A-E207-610F844467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5570" y="3794654"/>
              <a:ext cx="186518" cy="2755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23DB513-CD6F-C778-9204-6A17C09A011F}"/>
                </a:ext>
              </a:extLst>
            </p:cNvPr>
            <p:cNvGrpSpPr/>
            <p:nvPr/>
          </p:nvGrpSpPr>
          <p:grpSpPr>
            <a:xfrm>
              <a:off x="6498303" y="5140196"/>
              <a:ext cx="300082" cy="373234"/>
              <a:chOff x="10034749" y="2987769"/>
              <a:chExt cx="300082" cy="37323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190E13-97DE-C71F-BB0A-18AE9A40BAA8}"/>
                  </a:ext>
                </a:extLst>
              </p:cNvPr>
              <p:cNvSpPr/>
              <p:nvPr/>
            </p:nvSpPr>
            <p:spPr>
              <a:xfrm>
                <a:off x="10042598" y="2987769"/>
                <a:ext cx="284384" cy="369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D3703E-9AAD-5E60-F67F-F32465DDBDBE}"/>
                  </a:ext>
                </a:extLst>
              </p:cNvPr>
              <p:cNvSpPr txBox="1"/>
              <p:nvPr/>
            </p:nvSpPr>
            <p:spPr>
              <a:xfrm>
                <a:off x="10034749" y="2991671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907624F-CC3D-7BE3-19EB-5F5003911D03}"/>
                </a:ext>
              </a:extLst>
            </p:cNvPr>
            <p:cNvGrpSpPr/>
            <p:nvPr/>
          </p:nvGrpSpPr>
          <p:grpSpPr>
            <a:xfrm>
              <a:off x="2795307" y="5163136"/>
              <a:ext cx="300082" cy="373234"/>
              <a:chOff x="2923184" y="1269801"/>
              <a:chExt cx="300082" cy="37323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D17F97C-5A2F-AB0F-4136-21D43707CFE8}"/>
                  </a:ext>
                </a:extLst>
              </p:cNvPr>
              <p:cNvSpPr/>
              <p:nvPr/>
            </p:nvSpPr>
            <p:spPr>
              <a:xfrm>
                <a:off x="2931033" y="1269801"/>
                <a:ext cx="284384" cy="369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7C2DA0-A741-CD70-92B1-F67E5EEE6F69}"/>
                  </a:ext>
                </a:extLst>
              </p:cNvPr>
              <p:cNvSpPr txBox="1"/>
              <p:nvPr/>
            </p:nvSpPr>
            <p:spPr>
              <a:xfrm>
                <a:off x="2923184" y="1273703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501A96C-32B2-1430-2C50-446EC008DCF9}"/>
                </a:ext>
              </a:extLst>
            </p:cNvPr>
            <p:cNvGrpSpPr/>
            <p:nvPr/>
          </p:nvGrpSpPr>
          <p:grpSpPr>
            <a:xfrm>
              <a:off x="5486958" y="5403403"/>
              <a:ext cx="300082" cy="373234"/>
              <a:chOff x="4286420" y="1283756"/>
              <a:chExt cx="300082" cy="37323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242019-4C61-ABCA-DCA2-2005AE4D4F54}"/>
                  </a:ext>
                </a:extLst>
              </p:cNvPr>
              <p:cNvSpPr/>
              <p:nvPr/>
            </p:nvSpPr>
            <p:spPr>
              <a:xfrm>
                <a:off x="4294269" y="1283756"/>
                <a:ext cx="284384" cy="369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1397F-928E-9C38-E40E-69203C3B5E76}"/>
                  </a:ext>
                </a:extLst>
              </p:cNvPr>
              <p:cNvSpPr txBox="1"/>
              <p:nvPr/>
            </p:nvSpPr>
            <p:spPr>
              <a:xfrm>
                <a:off x="4286420" y="1287658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0BE9DA-DB0A-0FAC-ED51-7261F6E4E373}"/>
                </a:ext>
              </a:extLst>
            </p:cNvPr>
            <p:cNvGrpSpPr/>
            <p:nvPr/>
          </p:nvGrpSpPr>
          <p:grpSpPr>
            <a:xfrm>
              <a:off x="7213352" y="4555030"/>
              <a:ext cx="300082" cy="373234"/>
              <a:chOff x="10885522" y="2980012"/>
              <a:chExt cx="300082" cy="373234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22566E2-B4EE-EC55-C631-9DECB56340D4}"/>
                  </a:ext>
                </a:extLst>
              </p:cNvPr>
              <p:cNvSpPr/>
              <p:nvPr/>
            </p:nvSpPr>
            <p:spPr>
              <a:xfrm>
                <a:off x="10893371" y="2980012"/>
                <a:ext cx="284384" cy="369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CA5F02-5781-BE17-05DF-6A1BC3FE1C81}"/>
                  </a:ext>
                </a:extLst>
              </p:cNvPr>
              <p:cNvSpPr txBox="1"/>
              <p:nvPr/>
            </p:nvSpPr>
            <p:spPr>
              <a:xfrm>
                <a:off x="10885522" y="2983914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992651-5A4F-197C-699F-FAC329D347A8}"/>
                </a:ext>
              </a:extLst>
            </p:cNvPr>
            <p:cNvGrpSpPr/>
            <p:nvPr/>
          </p:nvGrpSpPr>
          <p:grpSpPr>
            <a:xfrm>
              <a:off x="7809937" y="3447386"/>
              <a:ext cx="300082" cy="373234"/>
              <a:chOff x="11489262" y="2980012"/>
              <a:chExt cx="300082" cy="37323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61D5400-FD01-7118-C290-D7D840C81871}"/>
                  </a:ext>
                </a:extLst>
              </p:cNvPr>
              <p:cNvSpPr/>
              <p:nvPr/>
            </p:nvSpPr>
            <p:spPr>
              <a:xfrm>
                <a:off x="11497111" y="2980012"/>
                <a:ext cx="284384" cy="369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55A9D1-092D-84B6-0387-F4B114B9A4E7}"/>
                  </a:ext>
                </a:extLst>
              </p:cNvPr>
              <p:cNvSpPr txBox="1"/>
              <p:nvPr/>
            </p:nvSpPr>
            <p:spPr>
              <a:xfrm>
                <a:off x="11489262" y="2983914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7797680-DB62-4C56-5A59-3995E729A45F}"/>
                </a:ext>
              </a:extLst>
            </p:cNvPr>
            <p:cNvGrpSpPr/>
            <p:nvPr/>
          </p:nvGrpSpPr>
          <p:grpSpPr>
            <a:xfrm>
              <a:off x="8360647" y="3066610"/>
              <a:ext cx="300082" cy="373234"/>
              <a:chOff x="8442823" y="1719705"/>
              <a:chExt cx="300082" cy="37323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D4B66C2-60B1-A7CB-C4E1-352DDFB01D40}"/>
                  </a:ext>
                </a:extLst>
              </p:cNvPr>
              <p:cNvSpPr/>
              <p:nvPr/>
            </p:nvSpPr>
            <p:spPr>
              <a:xfrm>
                <a:off x="8450672" y="1719705"/>
                <a:ext cx="284384" cy="369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0CAC4-60E8-D4BF-5698-49D9086F0042}"/>
                  </a:ext>
                </a:extLst>
              </p:cNvPr>
              <p:cNvSpPr txBox="1"/>
              <p:nvPr/>
            </p:nvSpPr>
            <p:spPr>
              <a:xfrm>
                <a:off x="8442823" y="1723607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403B446-F7F7-140B-63A4-FA6015197485}"/>
                </a:ext>
              </a:extLst>
            </p:cNvPr>
            <p:cNvGrpSpPr/>
            <p:nvPr/>
          </p:nvGrpSpPr>
          <p:grpSpPr>
            <a:xfrm>
              <a:off x="9239703" y="1558907"/>
              <a:ext cx="300082" cy="373234"/>
              <a:chOff x="9261034" y="1749425"/>
              <a:chExt cx="300082" cy="3732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E5A7B13-25D5-2460-86E3-C68541CD621B}"/>
                  </a:ext>
                </a:extLst>
              </p:cNvPr>
              <p:cNvSpPr/>
              <p:nvPr/>
            </p:nvSpPr>
            <p:spPr>
              <a:xfrm>
                <a:off x="9268883" y="1749425"/>
                <a:ext cx="284384" cy="369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200413-0A05-AC79-AAC9-8E3A37897A15}"/>
                  </a:ext>
                </a:extLst>
              </p:cNvPr>
              <p:cNvSpPr txBox="1"/>
              <p:nvPr/>
            </p:nvSpPr>
            <p:spPr>
              <a:xfrm>
                <a:off x="9261034" y="1753327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AE85AF-FAEA-8856-BEA0-A00083A85570}"/>
                </a:ext>
              </a:extLst>
            </p:cNvPr>
            <p:cNvSpPr txBox="1"/>
            <p:nvPr/>
          </p:nvSpPr>
          <p:spPr>
            <a:xfrm>
              <a:off x="2674356" y="4455250"/>
              <a:ext cx="3262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wage curves tangent at switch point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E999-08E7-96A5-4060-7D43F2B1A398}"/>
                    </a:ext>
                  </a:extLst>
                </p:cNvPr>
                <p:cNvSpPr txBox="1"/>
                <p:nvPr/>
              </p:nvSpPr>
              <p:spPr>
                <a:xfrm>
                  <a:off x="2795307" y="713544"/>
                  <a:ext cx="1000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E999-08E7-96A5-4060-7D43F2B1A3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307" y="713544"/>
                  <a:ext cx="100065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750" t="-168182" r="-3750" b="-24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AE0DF3-8C79-8AE9-0B6D-26BC6E0A1EC0}"/>
                    </a:ext>
                  </a:extLst>
                </p:cNvPr>
                <p:cNvSpPr txBox="1"/>
                <p:nvPr/>
              </p:nvSpPr>
              <p:spPr>
                <a:xfrm>
                  <a:off x="2773570" y="351564"/>
                  <a:ext cx="10223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AE0DF3-8C79-8AE9-0B6D-26BC6E0A1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570" y="351564"/>
                  <a:ext cx="10223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t="-160870" r="-3659" b="-2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4C93D7-1863-98A4-21A8-8663253C2A87}"/>
                </a:ext>
              </a:extLst>
            </p:cNvPr>
            <p:cNvSpPr txBox="1"/>
            <p:nvPr/>
          </p:nvSpPr>
          <p:spPr>
            <a:xfrm>
              <a:off x="8967855" y="5522943"/>
              <a:ext cx="1032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94583E-27E1-77D4-EE30-D5A2F87EF1CE}"/>
                </a:ext>
              </a:extLst>
            </p:cNvPr>
            <p:cNvSpPr txBox="1"/>
            <p:nvPr/>
          </p:nvSpPr>
          <p:spPr>
            <a:xfrm>
              <a:off x="9180744" y="2583804"/>
              <a:ext cx="7180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A5071D-1BC4-88DF-D041-4744A1914162}"/>
                </a:ext>
              </a:extLst>
            </p:cNvPr>
            <p:cNvSpPr txBox="1"/>
            <p:nvPr/>
          </p:nvSpPr>
          <p:spPr>
            <a:xfrm>
              <a:off x="4049847" y="475504"/>
              <a:ext cx="2874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Infeasible Region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C40595-74D8-CFFB-27C3-E132C753AB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428" y="5163461"/>
              <a:ext cx="386055" cy="6999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18163F-B839-A668-3542-4FDA49FBFDBE}"/>
                </a:ext>
              </a:extLst>
            </p:cNvPr>
            <p:cNvSpPr txBox="1"/>
            <p:nvPr/>
          </p:nvSpPr>
          <p:spPr>
            <a:xfrm>
              <a:off x="3850655" y="1242064"/>
              <a:ext cx="287422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wage curves intersect at switch point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92B99F-F23E-360E-F074-0A88E0C783DC}"/>
                </a:ext>
              </a:extLst>
            </p:cNvPr>
            <p:cNvCxnSpPr>
              <a:cxnSpLocks/>
            </p:cNvCxnSpPr>
            <p:nvPr/>
          </p:nvCxnSpPr>
          <p:spPr>
            <a:xfrm>
              <a:off x="8031231" y="904589"/>
              <a:ext cx="582528" cy="977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0ABDBD-E9AF-448F-597F-EF8D7C212E47}"/>
                </a:ext>
              </a:extLst>
            </p:cNvPr>
            <p:cNvSpPr txBox="1"/>
            <p:nvPr/>
          </p:nvSpPr>
          <p:spPr>
            <a:xfrm>
              <a:off x="3755852" y="2472688"/>
              <a:ext cx="188450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points on wage axis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BD34CC1-FD09-C13B-3482-A3E6CB49226A}"/>
                </a:ext>
              </a:extLst>
            </p:cNvPr>
            <p:cNvCxnSpPr>
              <a:cxnSpLocks/>
            </p:cNvCxnSpPr>
            <p:nvPr/>
          </p:nvCxnSpPr>
          <p:spPr>
            <a:xfrm>
              <a:off x="6626431" y="1816223"/>
              <a:ext cx="1987328" cy="115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1FE27F1-062E-E50C-4548-E8285A8684FD}"/>
                </a:ext>
              </a:extLst>
            </p:cNvPr>
            <p:cNvCxnSpPr>
              <a:cxnSpLocks/>
            </p:cNvCxnSpPr>
            <p:nvPr/>
          </p:nvCxnSpPr>
          <p:spPr>
            <a:xfrm>
              <a:off x="5486958" y="3164678"/>
              <a:ext cx="450264" cy="18110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BB9A93-5A74-BD55-A1FD-4F537743D6E5}"/>
                </a:ext>
              </a:extLst>
            </p:cNvPr>
            <p:cNvSpPr txBox="1"/>
            <p:nvPr/>
          </p:nvSpPr>
          <p:spPr>
            <a:xfrm>
              <a:off x="6407874" y="2383749"/>
              <a:ext cx="1032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9DA9B6-C1AB-D837-7A3B-66A74F01759F}"/>
                </a:ext>
              </a:extLst>
            </p:cNvPr>
            <p:cNvSpPr txBox="1"/>
            <p:nvPr/>
          </p:nvSpPr>
          <p:spPr>
            <a:xfrm>
              <a:off x="6995753" y="602185"/>
              <a:ext cx="1032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Theta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E15134-C607-C024-DAE7-FA24E6FA0A6D}"/>
                </a:ext>
              </a:extLst>
            </p:cNvPr>
            <p:cNvSpPr txBox="1"/>
            <p:nvPr/>
          </p:nvSpPr>
          <p:spPr>
            <a:xfrm>
              <a:off x="9180744" y="748975"/>
              <a:ext cx="1032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Delta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5E9CEEE-AB3E-4EA9-A4D3-70754632B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3289" y="2614036"/>
              <a:ext cx="711290" cy="11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8AA521F-7813-A2EC-4647-9363AE8FD825}"/>
                </a:ext>
              </a:extLst>
            </p:cNvPr>
            <p:cNvCxnSpPr>
              <a:cxnSpLocks/>
            </p:cNvCxnSpPr>
            <p:nvPr/>
          </p:nvCxnSpPr>
          <p:spPr>
            <a:xfrm>
              <a:off x="5521199" y="3224626"/>
              <a:ext cx="1379578" cy="7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0B58C82-56A3-FAAC-27A5-9081A8E4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5612" y="1242064"/>
              <a:ext cx="2714754" cy="19226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7428527-BD01-7741-B8D7-8BC63DFB996D}"/>
                </a:ext>
              </a:extLst>
            </p:cNvPr>
            <p:cNvCxnSpPr>
              <a:cxnSpLocks/>
            </p:cNvCxnSpPr>
            <p:nvPr/>
          </p:nvCxnSpPr>
          <p:spPr>
            <a:xfrm>
              <a:off x="3015845" y="5509528"/>
              <a:ext cx="158679" cy="353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82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23DB2-3E55-5EAA-60FD-F5ADD481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B44CFB8-72C7-0533-140A-9BBC92A6B9EE}"/>
              </a:ext>
            </a:extLst>
          </p:cNvPr>
          <p:cNvGrpSpPr/>
          <p:nvPr/>
        </p:nvGrpSpPr>
        <p:grpSpPr>
          <a:xfrm>
            <a:off x="1714228" y="109274"/>
            <a:ext cx="8763544" cy="6639452"/>
            <a:chOff x="1714228" y="109274"/>
            <a:chExt cx="8763544" cy="66394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57925F-6F13-A0DB-445D-F0FD72831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4228" y="109274"/>
              <a:ext cx="8763544" cy="66394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24691-8A11-4576-1CC6-84C1BF3DAAE6}"/>
                </a:ext>
              </a:extLst>
            </p:cNvPr>
            <p:cNvSpPr txBox="1"/>
            <p:nvPr/>
          </p:nvSpPr>
          <p:spPr>
            <a:xfrm>
              <a:off x="4184609" y="2911003"/>
              <a:ext cx="287422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switch point at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-100 percent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EE00DA-435D-3711-EF5C-F962C2813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3222" y="3416024"/>
              <a:ext cx="645547" cy="129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C1BD86-E0DB-E2B0-9207-2E404D4D5EC9}"/>
                </a:ext>
              </a:extLst>
            </p:cNvPr>
            <p:cNvSpPr/>
            <p:nvPr/>
          </p:nvSpPr>
          <p:spPr>
            <a:xfrm>
              <a:off x="6407874" y="1747440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153059-A72A-69D1-EACE-CCA7402775B3}"/>
                </a:ext>
              </a:extLst>
            </p:cNvPr>
            <p:cNvSpPr txBox="1"/>
            <p:nvPr/>
          </p:nvSpPr>
          <p:spPr>
            <a:xfrm>
              <a:off x="6400025" y="1751342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807242-A9DB-50C6-9CB7-012D31DCAC82}"/>
                </a:ext>
              </a:extLst>
            </p:cNvPr>
            <p:cNvSpPr/>
            <p:nvPr/>
          </p:nvSpPr>
          <p:spPr>
            <a:xfrm>
              <a:off x="2931033" y="1269801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2B0827-92D5-90FF-B928-3E9BDFA97766}"/>
                </a:ext>
              </a:extLst>
            </p:cNvPr>
            <p:cNvSpPr txBox="1"/>
            <p:nvPr/>
          </p:nvSpPr>
          <p:spPr>
            <a:xfrm>
              <a:off x="2923184" y="1273703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0DD909-F1E3-41EE-B5ED-4C87F6512C74}"/>
                </a:ext>
              </a:extLst>
            </p:cNvPr>
            <p:cNvSpPr/>
            <p:nvPr/>
          </p:nvSpPr>
          <p:spPr>
            <a:xfrm>
              <a:off x="4294269" y="1283756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D895F5-8395-932E-A2D3-8ACCF1922F9B}"/>
                </a:ext>
              </a:extLst>
            </p:cNvPr>
            <p:cNvSpPr txBox="1"/>
            <p:nvPr/>
          </p:nvSpPr>
          <p:spPr>
            <a:xfrm>
              <a:off x="4286420" y="1287658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C5A831-29A2-9996-A866-D4AF9C7565A2}"/>
                </a:ext>
              </a:extLst>
            </p:cNvPr>
            <p:cNvSpPr/>
            <p:nvPr/>
          </p:nvSpPr>
          <p:spPr>
            <a:xfrm>
              <a:off x="7258647" y="1739683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8E627D-BE52-4862-962F-A0C1139E8D54}"/>
                </a:ext>
              </a:extLst>
            </p:cNvPr>
            <p:cNvSpPr txBox="1"/>
            <p:nvPr/>
          </p:nvSpPr>
          <p:spPr>
            <a:xfrm>
              <a:off x="7250798" y="174358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045875-D9CC-98F1-4A5C-2860E7655BE7}"/>
                </a:ext>
              </a:extLst>
            </p:cNvPr>
            <p:cNvSpPr/>
            <p:nvPr/>
          </p:nvSpPr>
          <p:spPr>
            <a:xfrm>
              <a:off x="7862387" y="1739683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467F6F-608B-BDD1-3C2F-497C90BD61B3}"/>
                </a:ext>
              </a:extLst>
            </p:cNvPr>
            <p:cNvSpPr txBox="1"/>
            <p:nvPr/>
          </p:nvSpPr>
          <p:spPr>
            <a:xfrm>
              <a:off x="7854538" y="174358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808A3C-CD80-A7A3-2861-70AA6BD06481}"/>
                </a:ext>
              </a:extLst>
            </p:cNvPr>
            <p:cNvSpPr/>
            <p:nvPr/>
          </p:nvSpPr>
          <p:spPr>
            <a:xfrm>
              <a:off x="8450672" y="1719705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9540E1-3073-DEDC-D5DA-6F7185E37402}"/>
                </a:ext>
              </a:extLst>
            </p:cNvPr>
            <p:cNvSpPr txBox="1"/>
            <p:nvPr/>
          </p:nvSpPr>
          <p:spPr>
            <a:xfrm>
              <a:off x="8442823" y="1723607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3CAB27-7DBD-1D7B-F530-3DEEB6E4C1F2}"/>
                </a:ext>
              </a:extLst>
            </p:cNvPr>
            <p:cNvSpPr/>
            <p:nvPr/>
          </p:nvSpPr>
          <p:spPr>
            <a:xfrm>
              <a:off x="9268883" y="1749425"/>
              <a:ext cx="284384" cy="369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5BDEF5-5B83-3885-9E9E-E0967EC0AFE6}"/>
                </a:ext>
              </a:extLst>
            </p:cNvPr>
            <p:cNvSpPr txBox="1"/>
            <p:nvPr/>
          </p:nvSpPr>
          <p:spPr>
            <a:xfrm>
              <a:off x="9261034" y="1753327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EBFD91-13D7-7190-D7DF-AAC4E869EFE0}"/>
                </a:ext>
              </a:extLst>
            </p:cNvPr>
            <p:cNvSpPr txBox="1"/>
            <p:nvPr/>
          </p:nvSpPr>
          <p:spPr>
            <a:xfrm>
              <a:off x="3795966" y="2138717"/>
              <a:ext cx="326286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vs. Beta wage curves tangent at switch point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1981CBC-D6C4-5121-3BF3-E3724B054275}"/>
                    </a:ext>
                  </a:extLst>
                </p:cNvPr>
                <p:cNvSpPr txBox="1"/>
                <p:nvPr/>
              </p:nvSpPr>
              <p:spPr>
                <a:xfrm>
                  <a:off x="2795307" y="713544"/>
                  <a:ext cx="1000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1981CBC-D6C4-5121-3BF3-E3724B054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307" y="713544"/>
                  <a:ext cx="100065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750" t="-168182" r="-3750" b="-24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7944FAA-6621-E0F2-8149-132C121539BB}"/>
                    </a:ext>
                  </a:extLst>
                </p:cNvPr>
                <p:cNvSpPr txBox="1"/>
                <p:nvPr/>
              </p:nvSpPr>
              <p:spPr>
                <a:xfrm>
                  <a:off x="2773570" y="351564"/>
                  <a:ext cx="10223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7944FAA-6621-E0F2-8149-132C12153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570" y="351564"/>
                  <a:ext cx="10223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t="-160870" r="-3659" b="-2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084462-9BB7-200B-5DEA-4EF3C606ECE2}"/>
                </a:ext>
              </a:extLst>
            </p:cNvPr>
            <p:cNvSpPr txBox="1"/>
            <p:nvPr/>
          </p:nvSpPr>
          <p:spPr>
            <a:xfrm>
              <a:off x="2960487" y="5027481"/>
              <a:ext cx="103239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19ADC3-69BB-45F6-8A68-4CF4B32122E8}"/>
                </a:ext>
              </a:extLst>
            </p:cNvPr>
            <p:cNvSpPr txBox="1"/>
            <p:nvPr/>
          </p:nvSpPr>
          <p:spPr>
            <a:xfrm>
              <a:off x="4723409" y="1743418"/>
              <a:ext cx="7180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E87690-F879-841E-3D8D-182DF2F6517A}"/>
                </a:ext>
              </a:extLst>
            </p:cNvPr>
            <p:cNvSpPr txBox="1"/>
            <p:nvPr/>
          </p:nvSpPr>
          <p:spPr>
            <a:xfrm>
              <a:off x="7171556" y="406740"/>
              <a:ext cx="2874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Infeasible Region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0B48EC9-E2ED-D8B3-0383-4A594825F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805" y="2337909"/>
              <a:ext cx="4550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6D96E3-B69C-FEBF-E377-E4F40309E0ED}"/>
                </a:ext>
              </a:extLst>
            </p:cNvPr>
            <p:cNvSpPr txBox="1"/>
            <p:nvPr/>
          </p:nvSpPr>
          <p:spPr>
            <a:xfrm>
              <a:off x="5272548" y="3683289"/>
              <a:ext cx="287422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wage curves intersect at switch point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BE87465-438F-9355-8C94-3CABB758EB14}"/>
                </a:ext>
              </a:extLst>
            </p:cNvPr>
            <p:cNvCxnSpPr>
              <a:cxnSpLocks/>
            </p:cNvCxnSpPr>
            <p:nvPr/>
          </p:nvCxnSpPr>
          <p:spPr>
            <a:xfrm>
              <a:off x="7950325" y="4182202"/>
              <a:ext cx="768877" cy="407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8DC635-F37D-20B9-44D8-7B17F1FA28FD}"/>
                </a:ext>
              </a:extLst>
            </p:cNvPr>
            <p:cNvSpPr txBox="1"/>
            <p:nvPr/>
          </p:nvSpPr>
          <p:spPr>
            <a:xfrm>
              <a:off x="5767405" y="4455575"/>
              <a:ext cx="188450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points on wage axis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4A4B13-182A-FCB8-1B0C-3D544DD531A9}"/>
                </a:ext>
              </a:extLst>
            </p:cNvPr>
            <p:cNvCxnSpPr>
              <a:cxnSpLocks/>
            </p:cNvCxnSpPr>
            <p:nvPr/>
          </p:nvCxnSpPr>
          <p:spPr>
            <a:xfrm>
              <a:off x="7400839" y="4999372"/>
              <a:ext cx="1041984" cy="962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15F59D2-8B3F-2DD1-722F-8189F1928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1556" y="5002749"/>
              <a:ext cx="229283" cy="768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CD6302-9358-C8D4-6483-C39E3B20C7E4}"/>
                </a:ext>
              </a:extLst>
            </p:cNvPr>
            <p:cNvSpPr txBox="1"/>
            <p:nvPr/>
          </p:nvSpPr>
          <p:spPr>
            <a:xfrm>
              <a:off x="7468051" y="5545286"/>
              <a:ext cx="1032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6E864F-9F38-310A-52C3-A375EB8758DB}"/>
                </a:ext>
              </a:extLst>
            </p:cNvPr>
            <p:cNvSpPr txBox="1"/>
            <p:nvPr/>
          </p:nvSpPr>
          <p:spPr>
            <a:xfrm>
              <a:off x="8894878" y="5189605"/>
              <a:ext cx="103239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Theta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345D15-5766-0E4A-7085-86129BAA017F}"/>
                </a:ext>
              </a:extLst>
            </p:cNvPr>
            <p:cNvSpPr txBox="1"/>
            <p:nvPr/>
          </p:nvSpPr>
          <p:spPr>
            <a:xfrm>
              <a:off x="9259765" y="3620713"/>
              <a:ext cx="1032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890F18F-F9E1-731E-CA69-DDF248E2B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7177" y="4999372"/>
              <a:ext cx="1363662" cy="962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054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2CA5C-B162-0DBC-4E25-5B06FFD7D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2643-4946-735F-9379-CF69151E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Choice of Technique</a:t>
            </a:r>
            <a:br>
              <a:rPr lang="en-US" dirty="0"/>
            </a:br>
            <a:r>
              <a:rPr lang="en-US" dirty="0"/>
              <a:t>(in order of increasing rate of profits)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5A38A-12B2-4D4A-FC4F-75F3947B7A6A}"/>
              </a:ext>
            </a:extLst>
          </p:cNvPr>
          <p:cNvSpPr/>
          <p:nvPr/>
        </p:nvSpPr>
        <p:spPr>
          <a:xfrm>
            <a:off x="979519" y="1980023"/>
            <a:ext cx="10232961" cy="4275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8D55D-D4F5-0794-2115-2997438841AA}"/>
              </a:ext>
            </a:extLst>
          </p:cNvPr>
          <p:cNvSpPr txBox="1"/>
          <p:nvPr/>
        </p:nvSpPr>
        <p:spPr>
          <a:xfrm>
            <a:off x="2086955" y="2129777"/>
            <a:ext cx="313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Cost-Minimizing Techniques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B3382-20C9-09F5-2F3F-6E528B580B32}"/>
              </a:ext>
            </a:extLst>
          </p:cNvPr>
          <p:cNvCxnSpPr>
            <a:cxnSpLocks/>
          </p:cNvCxnSpPr>
          <p:nvPr/>
        </p:nvCxnSpPr>
        <p:spPr>
          <a:xfrm>
            <a:off x="963858" y="2631666"/>
            <a:ext cx="102486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06657-87D6-FED1-CF5A-94001E5847AD}"/>
              </a:ext>
            </a:extLst>
          </p:cNvPr>
          <p:cNvCxnSpPr>
            <a:cxnSpLocks/>
          </p:cNvCxnSpPr>
          <p:nvPr/>
        </p:nvCxnSpPr>
        <p:spPr>
          <a:xfrm>
            <a:off x="2031005" y="1965756"/>
            <a:ext cx="0" cy="4275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EDB712-97B7-7ED1-8AD8-2B3B06E994B4}"/>
              </a:ext>
            </a:extLst>
          </p:cNvPr>
          <p:cNvSpPr txBox="1"/>
          <p:nvPr/>
        </p:nvSpPr>
        <p:spPr>
          <a:xfrm>
            <a:off x="2570027" y="3224621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Alpha, Beta, Alpha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FA95B6-7B62-AA15-CCD4-5887F48FE700}"/>
              </a:ext>
            </a:extLst>
          </p:cNvPr>
          <p:cNvCxnSpPr>
            <a:cxnSpLocks/>
          </p:cNvCxnSpPr>
          <p:nvPr/>
        </p:nvCxnSpPr>
        <p:spPr>
          <a:xfrm>
            <a:off x="963858" y="3135724"/>
            <a:ext cx="10232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EAE895-B053-F870-386B-BFCC15F715BD}"/>
              </a:ext>
            </a:extLst>
          </p:cNvPr>
          <p:cNvCxnSpPr>
            <a:cxnSpLocks/>
          </p:cNvCxnSpPr>
          <p:nvPr/>
        </p:nvCxnSpPr>
        <p:spPr>
          <a:xfrm>
            <a:off x="963858" y="3688328"/>
            <a:ext cx="10232960" cy="27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8EB4DC-709B-5A02-3DC3-9E75F8BB83F3}"/>
              </a:ext>
            </a:extLst>
          </p:cNvPr>
          <p:cNvCxnSpPr>
            <a:cxnSpLocks/>
          </p:cNvCxnSpPr>
          <p:nvPr/>
        </p:nvCxnSpPr>
        <p:spPr>
          <a:xfrm>
            <a:off x="5159880" y="2002055"/>
            <a:ext cx="0" cy="4252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E6570C-3BF3-9F7A-EF15-07E78C78157B}"/>
              </a:ext>
            </a:extLst>
          </p:cNvPr>
          <p:cNvCxnSpPr>
            <a:cxnSpLocks/>
          </p:cNvCxnSpPr>
          <p:nvPr/>
        </p:nvCxnSpPr>
        <p:spPr>
          <a:xfrm flipV="1">
            <a:off x="963858" y="4189679"/>
            <a:ext cx="10232960" cy="29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2EB7CD-7135-CE5B-21F7-D04BDD1593B8}"/>
              </a:ext>
            </a:extLst>
          </p:cNvPr>
          <p:cNvSpPr txBox="1"/>
          <p:nvPr/>
        </p:nvSpPr>
        <p:spPr>
          <a:xfrm>
            <a:off x="1055915" y="210756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06E3A-28D9-616A-E875-4F1CC93DB2B5}"/>
              </a:ext>
            </a:extLst>
          </p:cNvPr>
          <p:cNvSpPr txBox="1"/>
          <p:nvPr/>
        </p:nvSpPr>
        <p:spPr>
          <a:xfrm>
            <a:off x="1327352" y="27518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EBB51-33E5-AD0A-B77C-A25EFC356478}"/>
              </a:ext>
            </a:extLst>
          </p:cNvPr>
          <p:cNvSpPr txBox="1"/>
          <p:nvPr/>
        </p:nvSpPr>
        <p:spPr>
          <a:xfrm>
            <a:off x="1308084" y="32128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C1584-0464-3BBF-0670-B135E31D625C}"/>
              </a:ext>
            </a:extLst>
          </p:cNvPr>
          <p:cNvSpPr txBox="1"/>
          <p:nvPr/>
        </p:nvSpPr>
        <p:spPr>
          <a:xfrm>
            <a:off x="1289745" y="3757952"/>
            <a:ext cx="2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48ADF0-15E5-7BB0-9901-3605A0F89D1B}"/>
              </a:ext>
            </a:extLst>
          </p:cNvPr>
          <p:cNvSpPr txBox="1"/>
          <p:nvPr/>
        </p:nvSpPr>
        <p:spPr>
          <a:xfrm>
            <a:off x="1291913" y="43012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0C75D-8FB1-4C57-25B4-4C2E9398A785}"/>
              </a:ext>
            </a:extLst>
          </p:cNvPr>
          <p:cNvSpPr txBox="1"/>
          <p:nvPr/>
        </p:nvSpPr>
        <p:spPr>
          <a:xfrm>
            <a:off x="1308084" y="483252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8647F5-4AA1-7A2F-641E-7EC577DAB252}"/>
              </a:ext>
            </a:extLst>
          </p:cNvPr>
          <p:cNvCxnSpPr>
            <a:cxnSpLocks/>
          </p:cNvCxnSpPr>
          <p:nvPr/>
        </p:nvCxnSpPr>
        <p:spPr>
          <a:xfrm flipV="1">
            <a:off x="963858" y="5193287"/>
            <a:ext cx="10232960" cy="3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7D923F-F76D-4EB3-1A60-4DA77B38D410}"/>
              </a:ext>
            </a:extLst>
          </p:cNvPr>
          <p:cNvSpPr txBox="1"/>
          <p:nvPr/>
        </p:nvSpPr>
        <p:spPr>
          <a:xfrm>
            <a:off x="5348809" y="213499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4D2936-DAE4-142F-6CBB-42B41E7A52BB}"/>
              </a:ext>
            </a:extLst>
          </p:cNvPr>
          <p:cNvSpPr txBox="1"/>
          <p:nvPr/>
        </p:nvSpPr>
        <p:spPr>
          <a:xfrm>
            <a:off x="5156629" y="3092081"/>
            <a:ext cx="60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Reswitching</a:t>
            </a:r>
            <a:r>
              <a:rPr lang="en-US" dirty="0"/>
              <a:t> , capital-reversing, and the reverse substitution of labor for the second switch point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5BD7D9-C4C5-9AD5-B4F1-1A5F48D121A6}"/>
              </a:ext>
            </a:extLst>
          </p:cNvPr>
          <p:cNvCxnSpPr>
            <a:cxnSpLocks/>
          </p:cNvCxnSpPr>
          <p:nvPr/>
        </p:nvCxnSpPr>
        <p:spPr>
          <a:xfrm flipV="1">
            <a:off x="971689" y="4705602"/>
            <a:ext cx="10232960" cy="29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6F1841-9B6F-A520-B340-245ABABBD84B}"/>
              </a:ext>
            </a:extLst>
          </p:cNvPr>
          <p:cNvSpPr txBox="1"/>
          <p:nvPr/>
        </p:nvSpPr>
        <p:spPr>
          <a:xfrm>
            <a:off x="1334917" y="5765744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08C6C-2394-B78A-3898-52190422EFCC}"/>
              </a:ext>
            </a:extLst>
          </p:cNvPr>
          <p:cNvSpPr txBox="1"/>
          <p:nvPr/>
        </p:nvSpPr>
        <p:spPr>
          <a:xfrm>
            <a:off x="1289745" y="528572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E78894-32D3-9685-632F-82ABEBACE173}"/>
              </a:ext>
            </a:extLst>
          </p:cNvPr>
          <p:cNvCxnSpPr>
            <a:cxnSpLocks/>
          </p:cNvCxnSpPr>
          <p:nvPr/>
        </p:nvCxnSpPr>
        <p:spPr>
          <a:xfrm flipV="1">
            <a:off x="963858" y="5682021"/>
            <a:ext cx="10232960" cy="29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F25BCF-EC59-0C29-9FD1-C7027E52073E}"/>
              </a:ext>
            </a:extLst>
          </p:cNvPr>
          <p:cNvSpPr txBox="1"/>
          <p:nvPr/>
        </p:nvSpPr>
        <p:spPr>
          <a:xfrm>
            <a:off x="3082492" y="268464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9E8E05-9B1A-B085-52E2-747AC5AA6FCE}"/>
              </a:ext>
            </a:extLst>
          </p:cNvPr>
          <p:cNvSpPr txBox="1"/>
          <p:nvPr/>
        </p:nvSpPr>
        <p:spPr>
          <a:xfrm>
            <a:off x="5204741" y="2677496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switch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70D2F-82D4-8E68-4BDC-C5E22A1C1932}"/>
              </a:ext>
            </a:extLst>
          </p:cNvPr>
          <p:cNvSpPr txBox="1"/>
          <p:nvPr/>
        </p:nvSpPr>
        <p:spPr>
          <a:xfrm>
            <a:off x="5261643" y="3772942"/>
            <a:ext cx="30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substitution of labor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B50966-9DD1-B5A3-1C5C-470CDD06F890}"/>
              </a:ext>
            </a:extLst>
          </p:cNvPr>
          <p:cNvSpPr txBox="1"/>
          <p:nvPr/>
        </p:nvSpPr>
        <p:spPr>
          <a:xfrm>
            <a:off x="2857080" y="3772942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Beta, Alpha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DAF479-7ADC-5AD3-0979-14B9B22D32EC}"/>
              </a:ext>
            </a:extLst>
          </p:cNvPr>
          <p:cNvSpPr txBox="1"/>
          <p:nvPr/>
        </p:nvSpPr>
        <p:spPr>
          <a:xfrm>
            <a:off x="2570027" y="4290666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Zeta, Beta, Alpha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545204-673B-64BF-7981-26589A515788}"/>
              </a:ext>
            </a:extLst>
          </p:cNvPr>
          <p:cNvSpPr txBox="1"/>
          <p:nvPr/>
        </p:nvSpPr>
        <p:spPr>
          <a:xfrm>
            <a:off x="5261644" y="4262894"/>
            <a:ext cx="30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substitution of labor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034BF-F149-A608-5628-A23DD3A560AE}"/>
              </a:ext>
            </a:extLst>
          </p:cNvPr>
          <p:cNvSpPr txBox="1"/>
          <p:nvPr/>
        </p:nvSpPr>
        <p:spPr>
          <a:xfrm>
            <a:off x="2385366" y="5266755"/>
            <a:ext cx="25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Theta, Zeta, Beta, Alpha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94C5A1-433A-54E1-8D87-B90911E39DA6}"/>
              </a:ext>
            </a:extLst>
          </p:cNvPr>
          <p:cNvSpPr txBox="1"/>
          <p:nvPr/>
        </p:nvSpPr>
        <p:spPr>
          <a:xfrm>
            <a:off x="2370810" y="5779539"/>
            <a:ext cx="26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Theta, Delta, Beta, Alpha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44DC9F-AD6A-4287-5B87-196BB68426EB}"/>
              </a:ext>
            </a:extLst>
          </p:cNvPr>
          <p:cNvSpPr txBox="1"/>
          <p:nvPr/>
        </p:nvSpPr>
        <p:spPr>
          <a:xfrm>
            <a:off x="2570027" y="4757355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Zeta, Beta, Alpha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331964-F28D-8924-7A9E-BDAAB20528F1}"/>
              </a:ext>
            </a:extLst>
          </p:cNvPr>
          <p:cNvSpPr txBox="1"/>
          <p:nvPr/>
        </p:nvSpPr>
        <p:spPr>
          <a:xfrm>
            <a:off x="5298354" y="4770441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‘perverse’ phenomena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D35128-50C7-3C32-423D-4B215FBB1DAF}"/>
              </a:ext>
            </a:extLst>
          </p:cNvPr>
          <p:cNvSpPr txBox="1"/>
          <p:nvPr/>
        </p:nvSpPr>
        <p:spPr>
          <a:xfrm>
            <a:off x="5304555" y="5266755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‘perverse’ phenomena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23B6B4-49AF-571E-41A0-39D1E17EF4A8}"/>
              </a:ext>
            </a:extLst>
          </p:cNvPr>
          <p:cNvSpPr txBox="1"/>
          <p:nvPr/>
        </p:nvSpPr>
        <p:spPr>
          <a:xfrm>
            <a:off x="5451456" y="5707905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‘perverse’ phenomena</a:t>
            </a:r>
          </a:p>
        </p:txBody>
      </p:sp>
    </p:spTree>
    <p:extLst>
      <p:ext uri="{BB962C8B-B14F-4D97-AF65-F5344CB8AC3E}">
        <p14:creationId xmlns:p14="http://schemas.microsoft.com/office/powerpoint/2010/main" val="126777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9D3E-7700-6F47-0CA6-BE37441F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Three-Commodity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7C31-28C7-258A-2C19-D101EE1F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 the start</a:t>
            </a:r>
          </a:p>
          <a:p>
            <a:pPr lvl="1"/>
            <a:r>
              <a:rPr lang="en-US" dirty="0"/>
              <a:t>Alpha is cost-minimizing whatever the distribution of income</a:t>
            </a:r>
          </a:p>
          <a:p>
            <a:pPr lvl="1"/>
            <a:r>
              <a:rPr lang="en-US" dirty="0"/>
              <a:t>Labor inputs are too large in the processes comprising Theta, in all industries, to be ever adopted</a:t>
            </a:r>
          </a:p>
          <a:p>
            <a:r>
              <a:rPr lang="en-US" dirty="0"/>
              <a:t>However labor inputs decrease with technical progress, Alpha is cost-minimizing at a zero wage.</a:t>
            </a:r>
          </a:p>
          <a:p>
            <a:r>
              <a:rPr lang="en-US" dirty="0"/>
              <a:t>Harrod-neutral technical progress for Theta exceeds that for Alpha</a:t>
            </a:r>
          </a:p>
          <a:p>
            <a:r>
              <a:rPr lang="en-US" dirty="0"/>
              <a:t>Theta is eventually cost-minimizing at a rate of profits of zero</a:t>
            </a:r>
          </a:p>
          <a:p>
            <a:r>
              <a:rPr lang="en-US" dirty="0"/>
              <a:t>At the end, the processes in each industry must change at each one of the three non-fluke switch points</a:t>
            </a:r>
          </a:p>
          <a:p>
            <a:r>
              <a:rPr lang="en-US" dirty="0" err="1"/>
              <a:t>Reswitching</a:t>
            </a:r>
            <a:r>
              <a:rPr lang="en-US" dirty="0"/>
              <a:t> , capital-reversing, and the reverse substitution of labor can only be transient phenomena </a:t>
            </a:r>
          </a:p>
        </p:txBody>
      </p:sp>
    </p:spTree>
    <p:extLst>
      <p:ext uri="{BB962C8B-B14F-4D97-AF65-F5344CB8AC3E}">
        <p14:creationId xmlns:p14="http://schemas.microsoft.com/office/powerpoint/2010/main" val="246031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D0AD-35E5-C317-0EB6-245B139D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8687-FF5B-DEAF-AD47-58A30442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Illustrates how, if </a:t>
            </a:r>
            <a:r>
              <a:rPr lang="en-US" dirty="0" err="1"/>
              <a:t>reswitching</a:t>
            </a:r>
            <a:r>
              <a:rPr lang="en-US" dirty="0"/>
              <a:t>, capital-reversing, and the reverse substitution of labor are transient phenomena, Harrod-neutral technical change eliminates them</a:t>
            </a:r>
          </a:p>
          <a:p>
            <a:r>
              <a:rPr lang="en-US" dirty="0"/>
              <a:t>Harrod-neutral technical change cannot change rank of techniques by maximum rates of profits.</a:t>
            </a:r>
          </a:p>
          <a:p>
            <a:r>
              <a:rPr lang="en-US" dirty="0"/>
              <a:t>Partitions corresponding to fluke switch points in parameter space are affine functions with slopes of unity. Proofs can be provided.</a:t>
            </a:r>
          </a:p>
          <a:p>
            <a:r>
              <a:rPr lang="en-US" dirty="0"/>
              <a:t>Rates of profits at which fluke switch points occur do not vary with neutral technical progress (four wage curves intersect, two wage curves tangent)</a:t>
            </a:r>
          </a:p>
          <a:p>
            <a:r>
              <a:rPr lang="en-US" dirty="0"/>
              <a:t>In practice, technical change will vary, have biases (Marx-biased?), involve processes from more than two techniques, involve commodities produced only with selected techniques.</a:t>
            </a:r>
          </a:p>
        </p:txBody>
      </p:sp>
    </p:spTree>
    <p:extLst>
      <p:ext uri="{BB962C8B-B14F-4D97-AF65-F5344CB8AC3E}">
        <p14:creationId xmlns:p14="http://schemas.microsoft.com/office/powerpoint/2010/main" val="2299477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9EE7-47FA-25F0-0E10-87EAABA2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31DD-F606-7C8D-8082-DF741907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Bruno, Michael, Edwin Burmeister, and Eytan </a:t>
            </a:r>
            <a:r>
              <a:rPr lang="en-US" dirty="0" err="1"/>
              <a:t>Sheshinski</a:t>
            </a:r>
            <a:r>
              <a:rPr lang="en-US" dirty="0"/>
              <a:t>. 1966. The nature and implications of the </a:t>
            </a:r>
            <a:r>
              <a:rPr lang="en-US" dirty="0" err="1"/>
              <a:t>reswitching</a:t>
            </a:r>
            <a:r>
              <a:rPr lang="en-US" dirty="0"/>
              <a:t> of techniques. </a:t>
            </a:r>
            <a:r>
              <a:rPr lang="en-US" i="1" dirty="0"/>
              <a:t>Quarterly Journal of Economics</a:t>
            </a:r>
            <a:r>
              <a:rPr lang="en-US" dirty="0"/>
              <a:t> 80(4): 526-553.</a:t>
            </a:r>
          </a:p>
          <a:p>
            <a:r>
              <a:rPr lang="en-US" dirty="0"/>
              <a:t>Vienneau, Robert L. 2024. Characteristics of labor markets varying with perturbations of relative markups. </a:t>
            </a:r>
            <a:r>
              <a:rPr lang="en-US" i="1" dirty="0"/>
              <a:t>Review of Political Economy </a:t>
            </a:r>
            <a:r>
              <a:rPr lang="en-US" dirty="0"/>
              <a:t>36(2): 827-843.</a:t>
            </a:r>
          </a:p>
          <a:p>
            <a:r>
              <a:rPr lang="en-US" dirty="0"/>
              <a:t>Vienneau, Robert L. 2025. Technical change and triple-switching in the corn-tractor model. DRAFT, SUBMITTED TO CENTRO SRAFFA WORKING PAPERS</a:t>
            </a:r>
          </a:p>
        </p:txBody>
      </p:sp>
    </p:spTree>
    <p:extLst>
      <p:ext uri="{BB962C8B-B14F-4D97-AF65-F5344CB8AC3E}">
        <p14:creationId xmlns:p14="http://schemas.microsoft.com/office/powerpoint/2010/main" val="266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F66D-F492-4AF2-CFD4-C274963B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Harrod-Neutrality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28E0-11E6-3AFD-6AD4-6BE8ACC8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“If all the techniques in a technology undergo the same degree of labor-saving technical change, the result is a labor-augmenting technical change, which is called Harrod-neutral… Another way to think of … Harrod-neutral technical change is as a rescaling of the measure of labor input…” -- Foley, Duncan K., Thomas R. Michl, and Daniele Tavani. 2019. </a:t>
            </a:r>
            <a:r>
              <a:rPr lang="en-US" i="1" dirty="0"/>
              <a:t>Growth and Distribution</a:t>
            </a:r>
            <a:r>
              <a:rPr lang="en-US" dirty="0"/>
              <a:t>, 2nd edition. Cambridge: Harvard University Press, p. 66.</a:t>
            </a:r>
          </a:p>
          <a:p>
            <a:r>
              <a:rPr lang="en-US" dirty="0"/>
              <a:t>Neutrality “implies, to put it roughly, that the productivity of </a:t>
            </a:r>
            <a:r>
              <a:rPr lang="en-US" dirty="0" err="1"/>
              <a:t>labour</a:t>
            </a:r>
            <a:r>
              <a:rPr lang="en-US" dirty="0"/>
              <a:t> embodied in machines is raised in equal measure with that of those engaged on minding machines; it implies an equal rise of productivity on the part of all </a:t>
            </a:r>
            <a:r>
              <a:rPr lang="en-US" dirty="0" err="1"/>
              <a:t>labour</a:t>
            </a:r>
            <a:r>
              <a:rPr lang="en-US" dirty="0"/>
              <a:t> however far back or forward it may be between the inception and the final stage in production...” -- Harrod, Roy. 1948. </a:t>
            </a:r>
            <a:r>
              <a:rPr lang="en-US" i="1" dirty="0"/>
              <a:t>Towards a Dynamic Economics</a:t>
            </a:r>
            <a:r>
              <a:rPr lang="en-US" dirty="0"/>
              <a:t>. London: </a:t>
            </a:r>
            <a:r>
              <a:rPr lang="en-US" dirty="0" err="1"/>
              <a:t>Macmilan</a:t>
            </a:r>
            <a:r>
              <a:rPr lang="en-US" dirty="0"/>
              <a:t>, p. 23.</a:t>
            </a:r>
          </a:p>
          <a:p>
            <a:r>
              <a:rPr lang="en-US" dirty="0"/>
              <a:t>“A stream of inventions, which are neutral as defined, will, provided that the rate of interest is unchanged, leave the distribution of the total national product as between </a:t>
            </a:r>
            <a:r>
              <a:rPr lang="en-US" dirty="0" err="1"/>
              <a:t>labour</a:t>
            </a:r>
            <a:r>
              <a:rPr lang="en-US" dirty="0"/>
              <a:t> (in the broadest sense) and capital unchanged.” – ibid., p.23.</a:t>
            </a:r>
          </a:p>
          <a:p>
            <a:r>
              <a:rPr lang="en-US" dirty="0"/>
              <a:t>Some other definitions of neutrality: Hicks-neutral, Solow-neutral</a:t>
            </a:r>
          </a:p>
        </p:txBody>
      </p:sp>
    </p:spTree>
    <p:extLst>
      <p:ext uri="{BB962C8B-B14F-4D97-AF65-F5344CB8AC3E}">
        <p14:creationId xmlns:p14="http://schemas.microsoft.com/office/powerpoint/2010/main" val="304538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7650-86D2-8DCF-9A37-92198E49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Selected Capital-Theory ‘Paradoxes’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FC14-8876-AA73-4FEC-9889D0D9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Setting:</a:t>
            </a:r>
          </a:p>
          <a:p>
            <a:pPr lvl="1"/>
            <a:r>
              <a:rPr lang="en-US" dirty="0"/>
              <a:t>Comparisons of long run positions, in which production is adapted to effective demand and in which prices of production prevail</a:t>
            </a:r>
          </a:p>
          <a:p>
            <a:pPr lvl="1"/>
            <a:r>
              <a:rPr lang="en-US" dirty="0"/>
              <a:t>The model is open </a:t>
            </a:r>
          </a:p>
          <a:p>
            <a:pPr lvl="1"/>
            <a:r>
              <a:rPr lang="en-US" dirty="0"/>
              <a:t>Either the rate of profits or the wage is taken as given from outside the model</a:t>
            </a:r>
          </a:p>
          <a:p>
            <a:pPr lvl="1"/>
            <a:r>
              <a:rPr lang="en-US" dirty="0"/>
              <a:t>A switch point, in a model of circulating capital, is a wage or rate of profits at which two wage curves intersect</a:t>
            </a:r>
          </a:p>
          <a:p>
            <a:r>
              <a:rPr lang="en-US" dirty="0"/>
              <a:t>The </a:t>
            </a:r>
            <a:r>
              <a:rPr lang="en-US" b="1" dirty="0" err="1"/>
              <a:t>reswitching</a:t>
            </a:r>
            <a:r>
              <a:rPr lang="en-US" b="1" dirty="0"/>
              <a:t> of techniques</a:t>
            </a:r>
            <a:r>
              <a:rPr lang="en-US" dirty="0"/>
              <a:t> occurs when a technique is cost-minimizing at two discrete ranges of the rate of profits or the wage, with other techniques cost-minimizing in intermediate ranges</a:t>
            </a:r>
          </a:p>
          <a:p>
            <a:r>
              <a:rPr lang="en-US" b="1" dirty="0"/>
              <a:t>Capital-reversing</a:t>
            </a:r>
            <a:r>
              <a:rPr lang="en-US" dirty="0"/>
              <a:t> occurs when the technique that is cost-minimizing at a lower wage or higher rate of profits, around a switch point, requires less labor or a higher ratio of the value of capital to output to produce the same net output</a:t>
            </a:r>
          </a:p>
          <a:p>
            <a:r>
              <a:rPr lang="en-US" dirty="0"/>
              <a:t>The </a:t>
            </a:r>
            <a:r>
              <a:rPr lang="en-US" b="1" dirty="0"/>
              <a:t>reverse substitution of labor </a:t>
            </a:r>
            <a:r>
              <a:rPr lang="en-US" dirty="0"/>
              <a:t>occurs when, around a switch point, a lower wage or a higher rate of profits is associated, in one industry, with a smaller amount of labor per unit of gross output.</a:t>
            </a:r>
          </a:p>
          <a:p>
            <a:r>
              <a:rPr lang="en-US" dirty="0"/>
              <a:t>Other examples: Process recurrence, phenomena related to the economic life of a machine, the order of fertility, and the order of rentability </a:t>
            </a:r>
          </a:p>
        </p:txBody>
      </p:sp>
    </p:spTree>
    <p:extLst>
      <p:ext uri="{BB962C8B-B14F-4D97-AF65-F5344CB8AC3E}">
        <p14:creationId xmlns:p14="http://schemas.microsoft.com/office/powerpoint/2010/main" val="409788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7A2E-174C-547C-88D6-28ED630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Technology for Harrod-Neutral Technical Progress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8DD61ED-595E-84ED-D39D-74815A430539}"/>
              </a:ext>
            </a:extLst>
          </p:cNvPr>
          <p:cNvGrpSpPr/>
          <p:nvPr/>
        </p:nvGrpSpPr>
        <p:grpSpPr>
          <a:xfrm>
            <a:off x="458731" y="2246727"/>
            <a:ext cx="11274538" cy="3956342"/>
            <a:chOff x="458731" y="2246727"/>
            <a:chExt cx="11274538" cy="39563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85E60E-7A81-C755-4C5C-06DC99AF91E6}"/>
                </a:ext>
              </a:extLst>
            </p:cNvPr>
            <p:cNvSpPr/>
            <p:nvPr/>
          </p:nvSpPr>
          <p:spPr>
            <a:xfrm>
              <a:off x="490055" y="2246727"/>
              <a:ext cx="11235766" cy="3956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65AF13-437C-8561-1C35-AAC2C3237258}"/>
                </a:ext>
              </a:extLst>
            </p:cNvPr>
            <p:cNvSpPr txBox="1"/>
            <p:nvPr/>
          </p:nvSpPr>
          <p:spPr>
            <a:xfrm>
              <a:off x="3657141" y="2369764"/>
              <a:ext cx="151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Iron Industry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0542E9-1690-0891-C5E4-7C9B35364A8E}"/>
                </a:ext>
              </a:extLst>
            </p:cNvPr>
            <p:cNvSpPr txBox="1"/>
            <p:nvPr/>
          </p:nvSpPr>
          <p:spPr>
            <a:xfrm>
              <a:off x="8313125" y="2334288"/>
              <a:ext cx="161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Corn Industry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E5E847-C682-57EB-A832-AE9807A01A68}"/>
                </a:ext>
              </a:extLst>
            </p:cNvPr>
            <p:cNvSpPr txBox="1"/>
            <p:nvPr/>
          </p:nvSpPr>
          <p:spPr>
            <a:xfrm>
              <a:off x="2522831" y="2997065"/>
              <a:ext cx="1153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a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C981BB-25BC-6BD0-9580-DF01D5C84630}"/>
                </a:ext>
              </a:extLst>
            </p:cNvPr>
            <p:cNvCxnSpPr>
              <a:cxnSpLocks/>
            </p:cNvCxnSpPr>
            <p:nvPr/>
          </p:nvCxnSpPr>
          <p:spPr>
            <a:xfrm>
              <a:off x="1984633" y="2898368"/>
              <a:ext cx="97308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92FC6-840F-8FA6-6ED1-9C7B00FA0F40}"/>
                </a:ext>
              </a:extLst>
            </p:cNvPr>
            <p:cNvCxnSpPr>
              <a:cxnSpLocks/>
            </p:cNvCxnSpPr>
            <p:nvPr/>
          </p:nvCxnSpPr>
          <p:spPr>
            <a:xfrm>
              <a:off x="1984633" y="2246727"/>
              <a:ext cx="10368" cy="39563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BC9CF9-546B-A64D-D0A4-B88F8820689D}"/>
                </a:ext>
              </a:extLst>
            </p:cNvPr>
            <p:cNvSpPr txBox="1"/>
            <p:nvPr/>
          </p:nvSpPr>
          <p:spPr>
            <a:xfrm>
              <a:off x="4924703" y="3020974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0E5EB-5E5E-1BE7-0381-AEC15B481D7A}"/>
                </a:ext>
              </a:extLst>
            </p:cNvPr>
            <p:cNvSpPr txBox="1"/>
            <p:nvPr/>
          </p:nvSpPr>
          <p:spPr>
            <a:xfrm>
              <a:off x="7579240" y="3025725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EA3455-011F-7EA1-B27F-D5D38CC62BC2}"/>
                </a:ext>
              </a:extLst>
            </p:cNvPr>
            <p:cNvSpPr txBox="1"/>
            <p:nvPr/>
          </p:nvSpPr>
          <p:spPr>
            <a:xfrm>
              <a:off x="9824441" y="3005999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7F7D8-D97E-4E8B-B5F3-9859999108C3}"/>
                    </a:ext>
                  </a:extLst>
                </p:cNvPr>
                <p:cNvSpPr txBox="1"/>
                <p:nvPr/>
              </p:nvSpPr>
              <p:spPr>
                <a:xfrm>
                  <a:off x="7108878" y="3609960"/>
                  <a:ext cx="1958485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B7F7D8-D97E-4E8B-B5F3-985999910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878" y="3609960"/>
                  <a:ext cx="1958485" cy="526298"/>
                </a:xfrm>
                <a:prstGeom prst="rect">
                  <a:avLst/>
                </a:prstGeom>
                <a:blipFill>
                  <a:blip r:embed="rId2"/>
                  <a:stretch>
                    <a:fillRect l="-1290" t="-4762" r="-64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C491C3-F91A-414F-FAE5-657773D4F42C}"/>
                </a:ext>
              </a:extLst>
            </p:cNvPr>
            <p:cNvSpPr txBox="1"/>
            <p:nvPr/>
          </p:nvSpPr>
          <p:spPr>
            <a:xfrm>
              <a:off x="670976" y="2984619"/>
              <a:ext cx="934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F6268-2D62-B948-8CF8-E83DEDB7A0D7}"/>
                </a:ext>
              </a:extLst>
            </p:cNvPr>
            <p:cNvSpPr txBox="1"/>
            <p:nvPr/>
          </p:nvSpPr>
          <p:spPr>
            <a:xfrm>
              <a:off x="596811" y="5724845"/>
              <a:ext cx="1147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9EB40F-DC0B-A3F0-6D5E-9CFD7A320E21}"/>
                </a:ext>
              </a:extLst>
            </p:cNvPr>
            <p:cNvSpPr txBox="1"/>
            <p:nvPr/>
          </p:nvSpPr>
          <p:spPr>
            <a:xfrm>
              <a:off x="458731" y="3563236"/>
              <a:ext cx="1564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Labor</a:t>
              </a:r>
            </a:p>
            <a:p>
              <a:r>
                <a:rPr lang="en-US" dirty="0"/>
                <a:t>    (Person-Yrs)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90FE0B-622E-A30B-575A-9384760459A9}"/>
                </a:ext>
              </a:extLst>
            </p:cNvPr>
            <p:cNvSpPr txBox="1"/>
            <p:nvPr/>
          </p:nvSpPr>
          <p:spPr>
            <a:xfrm>
              <a:off x="507121" y="4354094"/>
              <a:ext cx="109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Iron (Ton)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645CED-47FD-DB68-A45D-0DCCA2AD89C7}"/>
                </a:ext>
              </a:extLst>
            </p:cNvPr>
            <p:cNvSpPr txBox="1"/>
            <p:nvPr/>
          </p:nvSpPr>
          <p:spPr>
            <a:xfrm>
              <a:off x="541187" y="4901192"/>
              <a:ext cx="1258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Corn</a:t>
              </a:r>
            </a:p>
            <a:p>
              <a:r>
                <a:rPr lang="en-US" dirty="0"/>
                <a:t>   (Bushels)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3E858D-5B41-0C1E-B1B3-CB81E3DC38BB}"/>
                </a:ext>
              </a:extLst>
            </p:cNvPr>
            <p:cNvCxnSpPr>
              <a:cxnSpLocks/>
            </p:cNvCxnSpPr>
            <p:nvPr/>
          </p:nvCxnSpPr>
          <p:spPr>
            <a:xfrm>
              <a:off x="9282914" y="2898368"/>
              <a:ext cx="0" cy="3304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0C407B-0824-96EB-3B22-B05C9EC20EE2}"/>
                </a:ext>
              </a:extLst>
            </p:cNvPr>
            <p:cNvCxnSpPr>
              <a:cxnSpLocks/>
            </p:cNvCxnSpPr>
            <p:nvPr/>
          </p:nvCxnSpPr>
          <p:spPr>
            <a:xfrm>
              <a:off x="6850043" y="2268757"/>
              <a:ext cx="14250" cy="3934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0F26D5-DEBF-7900-770C-3057CA7B5859}"/>
                    </a:ext>
                  </a:extLst>
                </p:cNvPr>
                <p:cNvSpPr txBox="1"/>
                <p:nvPr/>
              </p:nvSpPr>
              <p:spPr>
                <a:xfrm>
                  <a:off x="9299674" y="3644988"/>
                  <a:ext cx="2394823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0F26D5-DEBF-7900-770C-3057CA7B5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9674" y="3644988"/>
                  <a:ext cx="2394823" cy="526298"/>
                </a:xfrm>
                <a:prstGeom prst="rect">
                  <a:avLst/>
                </a:prstGeom>
                <a:blipFill>
                  <a:blip r:embed="rId3"/>
                  <a:stretch>
                    <a:fillRect l="-1058" t="-4762" r="-529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C03EE6-5159-918C-E285-EE7C358EBC07}"/>
                </a:ext>
              </a:extLst>
            </p:cNvPr>
            <p:cNvCxnSpPr>
              <a:cxnSpLocks/>
            </p:cNvCxnSpPr>
            <p:nvPr/>
          </p:nvCxnSpPr>
          <p:spPr>
            <a:xfrm>
              <a:off x="490055" y="3562913"/>
              <a:ext cx="112044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376B48-971F-8A02-60C3-13456CD87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055" y="4186958"/>
              <a:ext cx="11235766" cy="32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F72ECE-DCCB-ED52-9659-FC34E7FB4096}"/>
                </a:ext>
              </a:extLst>
            </p:cNvPr>
            <p:cNvCxnSpPr>
              <a:cxnSpLocks/>
            </p:cNvCxnSpPr>
            <p:nvPr/>
          </p:nvCxnSpPr>
          <p:spPr>
            <a:xfrm>
              <a:off x="4373331" y="2891297"/>
              <a:ext cx="0" cy="33117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8155E1-69DC-D508-CA6F-B6BB8AAF1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93" y="4853977"/>
              <a:ext cx="11235766" cy="32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65F6F7A-84C4-1C14-F035-7DCCE91E6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503" y="5511783"/>
              <a:ext cx="11235766" cy="32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EB6A235-FFD5-6330-41D9-D4130948DCC2}"/>
                    </a:ext>
                  </a:extLst>
                </p:cNvPr>
                <p:cNvSpPr txBox="1"/>
                <p:nvPr/>
              </p:nvSpPr>
              <p:spPr>
                <a:xfrm>
                  <a:off x="9371942" y="4249271"/>
                  <a:ext cx="1612621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EB6A235-FFD5-6330-41D9-D4130948D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1942" y="4249271"/>
                  <a:ext cx="1612621" cy="526298"/>
                </a:xfrm>
                <a:prstGeom prst="rect">
                  <a:avLst/>
                </a:prstGeom>
                <a:blipFill>
                  <a:blip r:embed="rId4"/>
                  <a:stretch>
                    <a:fillRect l="-1563" t="-4762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221ABEB-DF1D-CD6F-F89F-1090FD39E9A4}"/>
                    </a:ext>
                  </a:extLst>
                </p:cNvPr>
                <p:cNvSpPr txBox="1"/>
                <p:nvPr/>
              </p:nvSpPr>
              <p:spPr>
                <a:xfrm>
                  <a:off x="9498466" y="5020946"/>
                  <a:ext cx="1133324" cy="310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221ABEB-DF1D-CD6F-F89F-1090FD39E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66" y="5020946"/>
                  <a:ext cx="1133324" cy="310662"/>
                </a:xfrm>
                <a:prstGeom prst="rect">
                  <a:avLst/>
                </a:prstGeom>
                <a:blipFill>
                  <a:blip r:embed="rId5"/>
                  <a:stretch>
                    <a:fillRect l="-2198" r="-329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699984-521C-1771-5AA0-F28BFCA4D2D4}"/>
                </a:ext>
              </a:extLst>
            </p:cNvPr>
            <p:cNvSpPr txBox="1"/>
            <p:nvPr/>
          </p:nvSpPr>
          <p:spPr>
            <a:xfrm>
              <a:off x="9456049" y="5653906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Bushel Corn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39F2AE-9617-1587-6418-D4A9CDC8B0A4}"/>
                </a:ext>
              </a:extLst>
            </p:cNvPr>
            <p:cNvSpPr txBox="1"/>
            <p:nvPr/>
          </p:nvSpPr>
          <p:spPr>
            <a:xfrm>
              <a:off x="7184761" y="5649232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Bushel Corn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1CEAF3-44FD-6653-0D1F-4BBFD13DD998}"/>
                </a:ext>
              </a:extLst>
            </p:cNvPr>
            <p:cNvSpPr txBox="1"/>
            <p:nvPr/>
          </p:nvSpPr>
          <p:spPr>
            <a:xfrm>
              <a:off x="4775521" y="5634820"/>
              <a:ext cx="113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Ton Iron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0B5C24-F2F2-F354-6FC7-2952388A56E2}"/>
                </a:ext>
              </a:extLst>
            </p:cNvPr>
            <p:cNvSpPr txBox="1"/>
            <p:nvPr/>
          </p:nvSpPr>
          <p:spPr>
            <a:xfrm>
              <a:off x="2450051" y="5663942"/>
              <a:ext cx="113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Ton Iron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D7E3E1-AE6A-D9FC-9286-E1AC4FD0D995}"/>
                    </a:ext>
                  </a:extLst>
                </p:cNvPr>
                <p:cNvSpPr txBox="1"/>
                <p:nvPr/>
              </p:nvSpPr>
              <p:spPr>
                <a:xfrm>
                  <a:off x="7108241" y="4254370"/>
                  <a:ext cx="1484381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D7E3E1-AE6A-D9FC-9286-E1AC4FD0D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241" y="4254370"/>
                  <a:ext cx="1484381" cy="526298"/>
                </a:xfrm>
                <a:prstGeom prst="rect">
                  <a:avLst/>
                </a:prstGeom>
                <a:blipFill>
                  <a:blip r:embed="rId6"/>
                  <a:stretch>
                    <a:fillRect l="-1695" t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BB3CBC2-BBE2-6337-62B3-0BFC47C9AD49}"/>
                    </a:ext>
                  </a:extLst>
                </p:cNvPr>
                <p:cNvSpPr txBox="1"/>
                <p:nvPr/>
              </p:nvSpPr>
              <p:spPr>
                <a:xfrm>
                  <a:off x="7108241" y="4890917"/>
                  <a:ext cx="1489703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BB3CBC2-BBE2-6337-62B3-0BFC47C9A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241" y="4890917"/>
                  <a:ext cx="1489703" cy="526298"/>
                </a:xfrm>
                <a:prstGeom prst="rect">
                  <a:avLst/>
                </a:prstGeom>
                <a:blipFill>
                  <a:blip r:embed="rId7"/>
                  <a:stretch>
                    <a:fillRect l="-1695"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F6A398E-1307-BA5B-3CD8-72CE97BD4FAD}"/>
                    </a:ext>
                  </a:extLst>
                </p:cNvPr>
                <p:cNvSpPr txBox="1"/>
                <p:nvPr/>
              </p:nvSpPr>
              <p:spPr>
                <a:xfrm>
                  <a:off x="4469470" y="3599268"/>
                  <a:ext cx="2138342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F6A398E-1307-BA5B-3CD8-72CE97BD4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470" y="3599268"/>
                  <a:ext cx="2138342" cy="526298"/>
                </a:xfrm>
                <a:prstGeom prst="rect">
                  <a:avLst/>
                </a:prstGeom>
                <a:blipFill>
                  <a:blip r:embed="rId8"/>
                  <a:stretch>
                    <a:fillRect l="-1176" t="-476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FB4B4BC-1DBB-E007-0095-72A40BF8BEAC}"/>
                    </a:ext>
                  </a:extLst>
                </p:cNvPr>
                <p:cNvSpPr txBox="1"/>
                <p:nvPr/>
              </p:nvSpPr>
              <p:spPr>
                <a:xfrm>
                  <a:off x="2351592" y="3718985"/>
                  <a:ext cx="1305549" cy="3127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FB4B4BC-1DBB-E007-0095-72A40BF8B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592" y="3718985"/>
                  <a:ext cx="1305549" cy="312778"/>
                </a:xfrm>
                <a:prstGeom prst="rect">
                  <a:avLst/>
                </a:prstGeom>
                <a:blipFill>
                  <a:blip r:embed="rId9"/>
                  <a:stretch>
                    <a:fillRect l="-2913" r="-9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14686DB-F20A-D965-61FF-9A1399369D91}"/>
                    </a:ext>
                  </a:extLst>
                </p:cNvPr>
                <p:cNvSpPr txBox="1"/>
                <p:nvPr/>
              </p:nvSpPr>
              <p:spPr>
                <a:xfrm>
                  <a:off x="4581534" y="4293968"/>
                  <a:ext cx="1356140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14686DB-F20A-D965-61FF-9A1399369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534" y="4293968"/>
                  <a:ext cx="1356140" cy="526298"/>
                </a:xfrm>
                <a:prstGeom prst="rect">
                  <a:avLst/>
                </a:prstGeom>
                <a:blipFill>
                  <a:blip r:embed="rId10"/>
                  <a:stretch>
                    <a:fillRect l="-1852"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4DAD926-FF81-53AF-64C8-C4F56A524C7D}"/>
                    </a:ext>
                  </a:extLst>
                </p:cNvPr>
                <p:cNvSpPr txBox="1"/>
                <p:nvPr/>
              </p:nvSpPr>
              <p:spPr>
                <a:xfrm>
                  <a:off x="4570731" y="4928415"/>
                  <a:ext cx="1489703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4DAD926-FF81-53AF-64C8-C4F56A524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731" y="4928415"/>
                  <a:ext cx="1489703" cy="526298"/>
                </a:xfrm>
                <a:prstGeom prst="rect">
                  <a:avLst/>
                </a:prstGeom>
                <a:blipFill>
                  <a:blip r:embed="rId11"/>
                  <a:stretch>
                    <a:fillRect l="-2542" t="-4651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4A1DA89-560D-39D3-23EA-F1B094F3EEF2}"/>
                    </a:ext>
                  </a:extLst>
                </p:cNvPr>
                <p:cNvSpPr txBox="1"/>
                <p:nvPr/>
              </p:nvSpPr>
              <p:spPr>
                <a:xfrm>
                  <a:off x="2394338" y="4395655"/>
                  <a:ext cx="1128001" cy="2939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4A1DA89-560D-39D3-23EA-F1B094F3E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338" y="4395655"/>
                  <a:ext cx="1128001" cy="293991"/>
                </a:xfrm>
                <a:prstGeom prst="rect">
                  <a:avLst/>
                </a:prstGeom>
                <a:blipFill>
                  <a:blip r:embed="rId12"/>
                  <a:stretch>
                    <a:fillRect l="-3333" r="-4444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9535C1C-02AB-D287-627F-0DE35EBD5D70}"/>
                    </a:ext>
                  </a:extLst>
                </p:cNvPr>
                <p:cNvSpPr txBox="1"/>
                <p:nvPr/>
              </p:nvSpPr>
              <p:spPr>
                <a:xfrm>
                  <a:off x="2291419" y="4901192"/>
                  <a:ext cx="1489703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9535C1C-02AB-D287-627F-0DE35EBD5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419" y="4901192"/>
                  <a:ext cx="1489703" cy="526298"/>
                </a:xfrm>
                <a:prstGeom prst="rect">
                  <a:avLst/>
                </a:prstGeom>
                <a:blipFill>
                  <a:blip r:embed="rId13"/>
                  <a:stretch>
                    <a:fillRect l="-1695"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697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7E7F3-45EC-2D1B-436C-E0B81EE5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E729-2BEE-B921-C694-0615A543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Techniques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DAF691-B188-CEEF-1E7B-2D40A6EABE79}"/>
              </a:ext>
            </a:extLst>
          </p:cNvPr>
          <p:cNvGrpSpPr/>
          <p:nvPr/>
        </p:nvGrpSpPr>
        <p:grpSpPr>
          <a:xfrm>
            <a:off x="2860242" y="2362341"/>
            <a:ext cx="6494914" cy="3311770"/>
            <a:chOff x="2860242" y="2362341"/>
            <a:chExt cx="6494914" cy="33117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2F632-D653-1F5C-C98B-46368C8E2B9F}"/>
                </a:ext>
              </a:extLst>
            </p:cNvPr>
            <p:cNvSpPr/>
            <p:nvPr/>
          </p:nvSpPr>
          <p:spPr>
            <a:xfrm>
              <a:off x="2875904" y="2362341"/>
              <a:ext cx="6450786" cy="33117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DF1720-60BE-3209-C65D-945F38EFACB1}"/>
                </a:ext>
              </a:extLst>
            </p:cNvPr>
            <p:cNvSpPr txBox="1"/>
            <p:nvPr/>
          </p:nvSpPr>
          <p:spPr>
            <a:xfrm>
              <a:off x="4887790" y="2441722"/>
              <a:ext cx="151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Iron Industry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8AF63C-CDE8-C963-DBDF-F25DB004550D}"/>
                </a:ext>
              </a:extLst>
            </p:cNvPr>
            <p:cNvSpPr txBox="1"/>
            <p:nvPr/>
          </p:nvSpPr>
          <p:spPr>
            <a:xfrm>
              <a:off x="7082669" y="2479752"/>
              <a:ext cx="161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Corn Industry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9EE684-01AC-3568-B6B6-ACED34DEB097}"/>
                </a:ext>
              </a:extLst>
            </p:cNvPr>
            <p:cNvSpPr txBox="1"/>
            <p:nvPr/>
          </p:nvSpPr>
          <p:spPr>
            <a:xfrm>
              <a:off x="4900594" y="3143206"/>
              <a:ext cx="1153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a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73915F-3F51-5219-BB0D-2FC20F4E364E}"/>
                </a:ext>
              </a:extLst>
            </p:cNvPr>
            <p:cNvCxnSpPr>
              <a:cxnSpLocks/>
            </p:cNvCxnSpPr>
            <p:nvPr/>
          </p:nvCxnSpPr>
          <p:spPr>
            <a:xfrm>
              <a:off x="2860242" y="3013982"/>
              <a:ext cx="64664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4A6B78-61BE-A7B7-DFED-5A9865324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6600" y="2362341"/>
              <a:ext cx="3882" cy="33117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A870EB-195A-2686-BE61-640A06FD4FDD}"/>
                </a:ext>
              </a:extLst>
            </p:cNvPr>
            <p:cNvSpPr txBox="1"/>
            <p:nvPr/>
          </p:nvSpPr>
          <p:spPr>
            <a:xfrm>
              <a:off x="4900594" y="4492902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AFF561-6260-218B-DEB9-5E18312B20F8}"/>
                </a:ext>
              </a:extLst>
            </p:cNvPr>
            <p:cNvSpPr txBox="1"/>
            <p:nvPr/>
          </p:nvSpPr>
          <p:spPr>
            <a:xfrm>
              <a:off x="7113233" y="3176638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7903A-9E94-51FA-92B0-6E6E86E2BB80}"/>
                </a:ext>
              </a:extLst>
            </p:cNvPr>
            <p:cNvSpPr txBox="1"/>
            <p:nvPr/>
          </p:nvSpPr>
          <p:spPr>
            <a:xfrm>
              <a:off x="7082669" y="3797353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F54D76-EFA1-C390-6B5F-099DDBCA71C7}"/>
                </a:ext>
              </a:extLst>
            </p:cNvPr>
            <p:cNvSpPr txBox="1"/>
            <p:nvPr/>
          </p:nvSpPr>
          <p:spPr>
            <a:xfrm>
              <a:off x="3140822" y="3164333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Alpha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15CA43-7BEB-36E5-1D8A-61660A2DE509}"/>
                </a:ext>
              </a:extLst>
            </p:cNvPr>
            <p:cNvCxnSpPr>
              <a:cxnSpLocks/>
            </p:cNvCxnSpPr>
            <p:nvPr/>
          </p:nvCxnSpPr>
          <p:spPr>
            <a:xfrm>
              <a:off x="2875904" y="3678527"/>
              <a:ext cx="64507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655815-EEE0-FE39-57FF-8999F9DFA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5904" y="4302572"/>
              <a:ext cx="6479252" cy="32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7C73B42-600F-6D1E-E6CA-1BD1A3BCF731}"/>
                </a:ext>
              </a:extLst>
            </p:cNvPr>
            <p:cNvCxnSpPr>
              <a:cxnSpLocks/>
            </p:cNvCxnSpPr>
            <p:nvPr/>
          </p:nvCxnSpPr>
          <p:spPr>
            <a:xfrm>
              <a:off x="6759180" y="2384371"/>
              <a:ext cx="0" cy="32897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01835F-52BF-108A-61AE-6AE4FD230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0242" y="4969591"/>
              <a:ext cx="6479252" cy="32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C2B406-E488-1BB0-17C7-459E1F1B92D2}"/>
                </a:ext>
              </a:extLst>
            </p:cNvPr>
            <p:cNvSpPr txBox="1"/>
            <p:nvPr/>
          </p:nvSpPr>
          <p:spPr>
            <a:xfrm>
              <a:off x="2952299" y="2489883"/>
              <a:ext cx="12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Technique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70F2E-1731-088B-82BF-AF9322130955}"/>
                </a:ext>
              </a:extLst>
            </p:cNvPr>
            <p:cNvSpPr txBox="1"/>
            <p:nvPr/>
          </p:nvSpPr>
          <p:spPr>
            <a:xfrm>
              <a:off x="3129050" y="3769467"/>
              <a:ext cx="643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7D52E3-7A26-CFE0-B390-1C8DF53043CA}"/>
                </a:ext>
              </a:extLst>
            </p:cNvPr>
            <p:cNvSpPr txBox="1"/>
            <p:nvPr/>
          </p:nvSpPr>
          <p:spPr>
            <a:xfrm>
              <a:off x="3105935" y="4425988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Gamma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7866E-1646-9536-35B1-539DE9872BE0}"/>
                </a:ext>
              </a:extLst>
            </p:cNvPr>
            <p:cNvSpPr txBox="1"/>
            <p:nvPr/>
          </p:nvSpPr>
          <p:spPr>
            <a:xfrm>
              <a:off x="3126915" y="5123678"/>
              <a:ext cx="7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4A4E4D-A06D-4195-5622-EA1AA1876A2D}"/>
                </a:ext>
              </a:extLst>
            </p:cNvPr>
            <p:cNvSpPr txBox="1"/>
            <p:nvPr/>
          </p:nvSpPr>
          <p:spPr>
            <a:xfrm>
              <a:off x="4887790" y="3801487"/>
              <a:ext cx="1153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CD122A-8B04-4CB4-31B8-DC98EB5F85E6}"/>
                </a:ext>
              </a:extLst>
            </p:cNvPr>
            <p:cNvSpPr txBox="1"/>
            <p:nvPr/>
          </p:nvSpPr>
          <p:spPr>
            <a:xfrm>
              <a:off x="4900594" y="5165474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F1CDE7-F687-5030-EFFD-D3F9DE9DE2BB}"/>
                </a:ext>
              </a:extLst>
            </p:cNvPr>
            <p:cNvSpPr txBox="1"/>
            <p:nvPr/>
          </p:nvSpPr>
          <p:spPr>
            <a:xfrm>
              <a:off x="7113233" y="4509415"/>
              <a:ext cx="11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D8046A-DE21-F5D6-0781-4EE616C3E7C7}"/>
                </a:ext>
              </a:extLst>
            </p:cNvPr>
            <p:cNvSpPr txBox="1"/>
            <p:nvPr/>
          </p:nvSpPr>
          <p:spPr>
            <a:xfrm>
              <a:off x="7109225" y="5082747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94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8848-1DF6-8CB7-7896-C66C320D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B649-5AA4-CE67-B279-39E919A20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Alpha and Delta experience Harrod-neutral technical change, possibly at different rates</a:t>
            </a:r>
          </a:p>
          <a:p>
            <a:r>
              <a:rPr lang="en-US" dirty="0"/>
              <a:t>Beta and Gamma combine processes from the two techniques with Harrod-neutral technical change</a:t>
            </a:r>
          </a:p>
          <a:p>
            <a:r>
              <a:rPr lang="en-US" dirty="0"/>
              <a:t>Iron and corn are Sraffa-basics in all techniques. Corn is numeraire.</a:t>
            </a:r>
          </a:p>
          <a:p>
            <a:r>
              <a:rPr lang="en-US" dirty="0"/>
              <a:t>Extends </a:t>
            </a:r>
            <a:r>
              <a:rPr lang="en-US" dirty="0" err="1"/>
              <a:t>reswitching</a:t>
            </a:r>
            <a:r>
              <a:rPr lang="en-US" dirty="0"/>
              <a:t> example from Bruno, Burmeister, </a:t>
            </a:r>
            <a:r>
              <a:rPr lang="en-US" dirty="0" err="1"/>
              <a:t>Sheshinski</a:t>
            </a:r>
            <a:r>
              <a:rPr lang="en-US" dirty="0"/>
              <a:t> (1966). Their example lacks the second iron-producing process and technical change</a:t>
            </a:r>
          </a:p>
          <a:p>
            <a:r>
              <a:rPr lang="en-US" b="1" dirty="0"/>
              <a:t>Problem:</a:t>
            </a:r>
            <a:r>
              <a:rPr lang="en-US" dirty="0"/>
              <a:t> How does the analysis of the choice of technique, with prices of production, vary as technical change occurs in secular time?</a:t>
            </a:r>
          </a:p>
        </p:txBody>
      </p:sp>
    </p:spTree>
    <p:extLst>
      <p:ext uri="{BB962C8B-B14F-4D97-AF65-F5344CB8AC3E}">
        <p14:creationId xmlns:p14="http://schemas.microsoft.com/office/powerpoint/2010/main" val="353537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F09D-122B-C95A-6478-6687BD40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for the Choice of Technique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1F2D9F-3934-81DC-7AC6-669F3457714D}"/>
              </a:ext>
            </a:extLst>
          </p:cNvPr>
          <p:cNvGrpSpPr/>
          <p:nvPr/>
        </p:nvGrpSpPr>
        <p:grpSpPr>
          <a:xfrm>
            <a:off x="2319017" y="1215713"/>
            <a:ext cx="7213600" cy="5277162"/>
            <a:chOff x="1416493" y="1215713"/>
            <a:chExt cx="7213600" cy="52771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2D1E29-D7EB-C2A9-1A01-4D12B25B7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6493" y="1215713"/>
              <a:ext cx="7213600" cy="52771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25A6391-317A-4DDF-E0BD-B4A075D7F9E2}"/>
                    </a:ext>
                  </a:extLst>
                </p:cNvPr>
                <p:cNvSpPr txBox="1"/>
                <p:nvPr/>
              </p:nvSpPr>
              <p:spPr>
                <a:xfrm>
                  <a:off x="6245496" y="1718431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25A6391-317A-4DDF-E0BD-B4A075D7F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496" y="1718431"/>
                  <a:ext cx="78899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065" r="-806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CACFB0-D364-3AE4-374B-D1F872B675B6}"/>
                </a:ext>
              </a:extLst>
            </p:cNvPr>
            <p:cNvSpPr txBox="1"/>
            <p:nvPr/>
          </p:nvSpPr>
          <p:spPr>
            <a:xfrm>
              <a:off x="3403038" y="2994844"/>
              <a:ext cx="33779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point at which four wage curves intersect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15A5A4A-3DB5-B190-B4C0-60A347E55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9042" y="3601517"/>
              <a:ext cx="805105" cy="543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0AC84E-E00B-18AA-76F0-44F340BA30EA}"/>
                </a:ext>
              </a:extLst>
            </p:cNvPr>
            <p:cNvSpPr txBox="1"/>
            <p:nvPr/>
          </p:nvSpPr>
          <p:spPr>
            <a:xfrm>
              <a:off x="2900673" y="2122245"/>
              <a:ext cx="806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Delta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25B3B4-3796-C466-3FFE-21BB3D58A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15" y="2439331"/>
              <a:ext cx="493448" cy="391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E16CD3-3919-C7F2-673E-B9C8AA37C72C}"/>
                </a:ext>
              </a:extLst>
            </p:cNvPr>
            <p:cNvSpPr txBox="1"/>
            <p:nvPr/>
          </p:nvSpPr>
          <p:spPr>
            <a:xfrm>
              <a:off x="6740823" y="5038692"/>
              <a:ext cx="685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8323E1-817D-4E2B-AECA-F3A823D3A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9105" y="5294624"/>
              <a:ext cx="434210" cy="2954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151F35-F5B8-6F48-BE92-FE6095D2309D}"/>
                </a:ext>
              </a:extLst>
            </p:cNvPr>
            <p:cNvSpPr txBox="1"/>
            <p:nvPr/>
          </p:nvSpPr>
          <p:spPr>
            <a:xfrm>
              <a:off x="5036563" y="4190135"/>
              <a:ext cx="2629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point with capital-reversing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B44C4CC-E8E8-76ED-9F0D-4CA6A8ED48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0635" y="4915526"/>
              <a:ext cx="236460" cy="379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0E148E-B789-7996-091A-5C8C02445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5978" y="4095771"/>
              <a:ext cx="593435" cy="534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B27AE-8953-5043-6F93-47BCAF7BB219}"/>
                </a:ext>
              </a:extLst>
            </p:cNvPr>
            <p:cNvSpPr txBox="1"/>
            <p:nvPr/>
          </p:nvSpPr>
          <p:spPr>
            <a:xfrm>
              <a:off x="4571500" y="3708797"/>
              <a:ext cx="1013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748B2D-D04F-07C3-F5BE-B8B69DF64FD8}"/>
                </a:ext>
              </a:extLst>
            </p:cNvPr>
            <p:cNvSpPr txBox="1"/>
            <p:nvPr/>
          </p:nvSpPr>
          <p:spPr>
            <a:xfrm>
              <a:off x="3028251" y="5310769"/>
              <a:ext cx="1166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30ADA13-6B51-E007-9218-A5C419615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984" y="5363085"/>
              <a:ext cx="986251" cy="1585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1FE72F9-8D28-22E7-AEBC-484183A2C26B}"/>
                    </a:ext>
                  </a:extLst>
                </p:cNvPr>
                <p:cNvSpPr txBox="1"/>
                <p:nvPr/>
              </p:nvSpPr>
              <p:spPr>
                <a:xfrm>
                  <a:off x="6245496" y="2065766"/>
                  <a:ext cx="10709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=0.096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1FE72F9-8D28-22E7-AEBC-484183A2C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496" y="2065766"/>
                  <a:ext cx="10709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35" r="-4706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DAA42D-26CE-9644-9EA1-774436845C77}"/>
                    </a:ext>
                  </a:extLst>
                </p:cNvPr>
                <p:cNvSpPr txBox="1"/>
                <p:nvPr/>
              </p:nvSpPr>
              <p:spPr>
                <a:xfrm>
                  <a:off x="6261479" y="2422311"/>
                  <a:ext cx="16439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≈0.36344039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DAA42D-26CE-9644-9EA1-774436845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479" y="2422311"/>
                  <a:ext cx="16439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77" r="-307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455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2596F1-7E2E-2593-ADA4-D4745852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38" y="1690688"/>
            <a:ext cx="6755524" cy="4999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C0C8B-2CA9-877C-70C3-7FCDD8E9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Space Partitioned by</a:t>
            </a:r>
            <a:br>
              <a:rPr lang="en-US" dirty="0"/>
            </a:br>
            <a:r>
              <a:rPr lang="en-US" dirty="0"/>
              <a:t>Fluke Switch Points</a:t>
            </a:r>
          </a:p>
        </p:txBody>
      </p:sp>
    </p:spTree>
    <p:extLst>
      <p:ext uri="{BB962C8B-B14F-4D97-AF65-F5344CB8AC3E}">
        <p14:creationId xmlns:p14="http://schemas.microsoft.com/office/powerpoint/2010/main" val="174670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7347</TotalTime>
  <Words>2006</Words>
  <Application>Microsoft Macintosh PowerPoint</Application>
  <PresentationFormat>Widescreen</PresentationFormat>
  <Paragraphs>371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Times New Roman</vt:lpstr>
      <vt:lpstr>Office Theme</vt:lpstr>
      <vt:lpstr>Harrod-Neutral Technical Progress and Capital-Theoretic Paradoxes</vt:lpstr>
      <vt:lpstr>Approach</vt:lpstr>
      <vt:lpstr>Definition of Harrod-Neutrality</vt:lpstr>
      <vt:lpstr>Definitions of Selected Capital-Theory ‘Paradoxes’</vt:lpstr>
      <vt:lpstr>Example Technology for Harrod-Neutral Technical Progress</vt:lpstr>
      <vt:lpstr>Techniques</vt:lpstr>
      <vt:lpstr>Notes On Technology</vt:lpstr>
      <vt:lpstr>An Example for the Choice of Technique</vt:lpstr>
      <vt:lpstr>Parameter Space Partitioned by Fluke Switch Points</vt:lpstr>
      <vt:lpstr>PowerPoint Presentation</vt:lpstr>
      <vt:lpstr>Choice of Technique (in order of increasing rate of profits)</vt:lpstr>
      <vt:lpstr>PowerPoint Presentation</vt:lpstr>
      <vt:lpstr>PowerPoint Presentation</vt:lpstr>
      <vt:lpstr>PowerPoint Presentation</vt:lpstr>
      <vt:lpstr>PowerPoint Presentation</vt:lpstr>
      <vt:lpstr>Summary of Example</vt:lpstr>
      <vt:lpstr>Example for Three-Commodity Technology</vt:lpstr>
      <vt:lpstr>Techniques</vt:lpstr>
      <vt:lpstr>Notes On Technology</vt:lpstr>
      <vt:lpstr>PowerPoint Presentation</vt:lpstr>
      <vt:lpstr>PowerPoint Presentation</vt:lpstr>
      <vt:lpstr>PowerPoint Presentation</vt:lpstr>
      <vt:lpstr>Choice of Technique (in order of increasing rate of profits)</vt:lpstr>
      <vt:lpstr>Summary of Three-Commodity Example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robertlvienneau@gmail.com</dc:creator>
  <cp:lastModifiedBy>robertlvienneau@gmail.com</cp:lastModifiedBy>
  <cp:revision>97</cp:revision>
  <dcterms:created xsi:type="dcterms:W3CDTF">2025-03-31T10:22:34Z</dcterms:created>
  <dcterms:modified xsi:type="dcterms:W3CDTF">2025-04-05T15:53:21Z</dcterms:modified>
</cp:coreProperties>
</file>