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61" r:id="rId6"/>
    <p:sldId id="258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546C-B291-1A73-5089-9A576ED95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39C81-F9E6-01D8-9A4B-C76E2FCE5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44DC-24E8-C50A-9E77-B11E6815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EB3C-A7F8-9D66-3D91-47B089CC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3B96-BB4C-9CC7-3383-7701D518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FBC-E59A-6514-EA56-CEC397D7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A8B45-F173-75B0-42B3-55607A6F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8FAF-6DFD-675D-B6F5-471378C2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116D9-1401-1556-50DB-B925C593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F742-95CB-2170-4DDE-73CD0825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0D20C-E4C0-7A2F-16AC-BB5F663EB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463AF-AD81-A47B-848C-D13C3CA0C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0D26-E3B3-6ECD-F774-F5E15347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EBA0E-28F8-F20B-5751-E486D559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3E84-A270-1CCD-F0CC-EFCF60B1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C1D-0B44-A17E-9D49-214DD873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8A1E-96D9-5F4A-D13F-7FE54B738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8771-F3B0-BD90-07A3-75A0A9B9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DF17-A29A-C78C-3E99-648325EA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CE1E-B8DA-1156-EF70-680424DB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9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6599-A4DC-A852-BF44-CAC1D8BB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FF0B-56E5-F70B-4283-10168311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C935-0088-E3A2-6002-82C95152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2563-AC9C-1FBD-4C15-5758D833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C136-C20B-32FF-7E7C-396FB823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6644-27A1-BE55-15ED-300D78CB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18C6-43B3-F0CE-BDA7-9DF044C74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CD8D6-61DA-726E-AF82-F3F19DB3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103B-B01E-31CA-6046-B7C027B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B692A-EC5D-84E3-BA6F-BB7C3AB7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60EE-C9B4-AB93-A4B4-06240400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FB7-B24E-6A03-9766-65754973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10784-055D-BE93-C247-51AB6561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A842F-B2A8-68C4-C474-D88C4EAA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D9434-BEBC-3AA4-F729-76449CF7A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88C60-4135-3BCC-BF72-E738E6461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3C8C3-D8F1-F723-393B-AAFABA1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074F8-EA91-EBBE-1FCE-22C9A5A1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FBFAC-0F8C-9E28-128E-D253B08E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2B33-5607-2ABE-9D6A-74BB39B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55F5-8274-C24B-1A7F-73301859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3B848-2543-38FA-1A63-F567EC7E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252CB-7602-2021-BF58-ACFA12E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4E1E9-4D7C-FFB5-A47D-E48B7675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9E8EF-E1DF-77FA-B372-B1F2D721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67036-81C2-34BF-0AD4-4EF7B952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94CA-B7AC-40A2-1D65-2C861764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77C0-8133-8124-09B4-B0E709759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DCDA-C03C-52A1-4A64-FEBC2AF71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4CC50-86DE-352E-0825-6BD672FD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0DABF-AC6D-0202-D432-C4785CEF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C8448-8479-710A-CCDD-4DF76151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29A-7F64-28CF-77B8-AB860314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6D241-49D5-7032-0EC0-C945F4C62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CBE61-46E2-468C-CFC2-EEF8A8615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24EC4-C84A-0FBF-0F6C-739ED58C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644A7-F90A-66F3-9F8F-CC38B0F1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D015-EB16-66FF-AD92-A5344386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F2018-CD21-2CB7-D6D3-E8953888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66F8-6657-FDF1-3179-BA30CA836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FF83-B2C5-E464-5F28-A18738BE3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993F4-87A0-EC46-B913-DEBF0066DB1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939F-1641-9E67-0932-A41C2858B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3E91-85AB-AF10-B8C2-ED553742B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45D67-0248-9642-BF32-4BC4030D1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BFA3-4101-4268-D2B4-1E5271AE3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Extended </a:t>
            </a:r>
            <a:r>
              <a:rPr lang="en-US" dirty="0" err="1"/>
              <a:t>Schefold</a:t>
            </a:r>
            <a:r>
              <a:rPr lang="en-US" dirty="0"/>
              <a:t>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ED292-902A-79E4-B751-3D5D4D7BA7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2072-DD0F-AAF0-103D-300B2A4E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Triple-Switching in Competitive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EB80-2E6B-2308-4DFD-0C8D62EC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Bertram </a:t>
            </a:r>
            <a:r>
              <a:rPr lang="en-US" dirty="0" err="1"/>
              <a:t>Schefold</a:t>
            </a:r>
            <a:r>
              <a:rPr lang="en-US" dirty="0"/>
              <a:t>. Fixed capital as a joint product and the analysis of accumulation with different forms of technical progress: pp. 17—171.</a:t>
            </a:r>
          </a:p>
          <a:p>
            <a:r>
              <a:rPr lang="en-US" dirty="0"/>
              <a:t>In: Luigi L. Pasinetti (ed.) 1980. Essays on the Theory of Joint Production. New York: Columbia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4471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6DEC-F009-D83B-99B3-38C9AC9C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E2CF-C2DF-0EA7-F4F8-7E29C4F41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Alpha technique: corn produced directly</a:t>
            </a:r>
          </a:p>
          <a:p>
            <a:r>
              <a:rPr lang="en-US" dirty="0"/>
              <a:t>Beta technique</a:t>
            </a:r>
          </a:p>
          <a:p>
            <a:pPr lvl="1"/>
            <a:r>
              <a:rPr lang="en-US" dirty="0"/>
              <a:t>Roundabout</a:t>
            </a:r>
          </a:p>
          <a:p>
            <a:pPr lvl="1"/>
            <a:r>
              <a:rPr lang="en-US" dirty="0"/>
              <a:t>Machine produced from corn and labor</a:t>
            </a:r>
          </a:p>
          <a:p>
            <a:pPr lvl="1"/>
            <a:r>
              <a:rPr lang="en-US" dirty="0"/>
              <a:t>Machine disposed of after operating one year</a:t>
            </a:r>
          </a:p>
          <a:p>
            <a:pPr lvl="1"/>
            <a:r>
              <a:rPr lang="en-US" dirty="0"/>
              <a:t>Never cost-minimizing</a:t>
            </a:r>
          </a:p>
          <a:p>
            <a:r>
              <a:rPr lang="en-US" dirty="0"/>
              <a:t>Gamma technique</a:t>
            </a:r>
          </a:p>
          <a:p>
            <a:pPr lvl="1"/>
            <a:r>
              <a:rPr lang="en-US" dirty="0"/>
              <a:t>Roundabout</a:t>
            </a:r>
          </a:p>
          <a:p>
            <a:pPr lvl="1"/>
            <a:r>
              <a:rPr lang="en-US" dirty="0"/>
              <a:t>Machine produced from corn and labor</a:t>
            </a:r>
          </a:p>
          <a:p>
            <a:pPr lvl="1"/>
            <a:r>
              <a:rPr lang="en-US" dirty="0"/>
              <a:t>Machine operated two years</a:t>
            </a:r>
          </a:p>
          <a:p>
            <a:r>
              <a:rPr lang="en-US" dirty="0"/>
              <a:t>A bushel corn is numeraire</a:t>
            </a:r>
          </a:p>
        </p:txBody>
      </p:sp>
    </p:spTree>
    <p:extLst>
      <p:ext uri="{BB962C8B-B14F-4D97-AF65-F5344CB8AC3E}">
        <p14:creationId xmlns:p14="http://schemas.microsoft.com/office/powerpoint/2010/main" val="276915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FE8C-3A28-8355-4E93-34D5750F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1FE3-03C4-E23E-10D2-ED4257A8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Cambridge capital critique is applicable to non-competitive markets</a:t>
            </a:r>
          </a:p>
          <a:p>
            <a:r>
              <a:rPr lang="en-US" dirty="0"/>
              <a:t>Technology can support triple-switching</a:t>
            </a:r>
          </a:p>
          <a:p>
            <a:r>
              <a:rPr lang="en-US" dirty="0"/>
              <a:t>Can be disguised by persistent barriers to entry, non-competitive market power</a:t>
            </a:r>
          </a:p>
          <a:p>
            <a:r>
              <a:rPr lang="en-US" dirty="0"/>
              <a:t>Persistent market power can also lead ‘non-perverse’ technology to exhibit double-switching, etc. (Vienneau 2024)</a:t>
            </a:r>
          </a:p>
          <a:p>
            <a:r>
              <a:rPr lang="en-US" dirty="0"/>
              <a:t>Austrian identification of capital-intensity with roundaboutness untenable, unsustainable</a:t>
            </a:r>
          </a:p>
          <a:p>
            <a:r>
              <a:rPr lang="en-US" dirty="0"/>
              <a:t>Triple-switching, capital-reversing, etc. transient phenomena in technical change as one technique replaces another as dominant</a:t>
            </a:r>
          </a:p>
          <a:p>
            <a:pPr lvl="1"/>
            <a:r>
              <a:rPr lang="en-US" dirty="0"/>
              <a:t>Can be shown with Steedman’s corn-tractor model (Vienneau 2025)</a:t>
            </a:r>
          </a:p>
        </p:txBody>
      </p:sp>
    </p:spTree>
    <p:extLst>
      <p:ext uri="{BB962C8B-B14F-4D97-AF65-F5344CB8AC3E}">
        <p14:creationId xmlns:p14="http://schemas.microsoft.com/office/powerpoint/2010/main" val="2953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B5D-5E10-4418-D900-F30797AD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7A113-B24C-164D-5E63-CB2946D5CAE1}"/>
              </a:ext>
            </a:extLst>
          </p:cNvPr>
          <p:cNvSpPr txBox="1"/>
          <p:nvPr/>
        </p:nvSpPr>
        <p:spPr>
          <a:xfrm>
            <a:off x="2030505" y="2133294"/>
            <a:ext cx="379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Wage (bushels corn per person year)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39476E-8A98-D2C8-496B-B10C97FF78A9}"/>
                  </a:ext>
                </a:extLst>
              </p:cNvPr>
              <p:cNvSpPr txBox="1"/>
              <p:nvPr/>
            </p:nvSpPr>
            <p:spPr>
              <a:xfrm>
                <a:off x="1473200" y="2154366"/>
                <a:ext cx="223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39476E-8A98-D2C8-496B-B10C97FF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0" y="2154366"/>
                <a:ext cx="223138" cy="276999"/>
              </a:xfrm>
              <a:prstGeom prst="rect">
                <a:avLst/>
              </a:prstGeom>
              <a:blipFill>
                <a:blip r:embed="rId2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31B9E0-6655-98C3-6D04-171AAECCCEA3}"/>
                  </a:ext>
                </a:extLst>
              </p:cNvPr>
              <p:cNvSpPr txBox="1"/>
              <p:nvPr/>
            </p:nvSpPr>
            <p:spPr>
              <a:xfrm>
                <a:off x="1504490" y="2756543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31B9E0-6655-98C3-6D04-171AAECC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0" y="2756543"/>
                <a:ext cx="160557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392582-2047-CC46-BC2E-826013529C4E}"/>
                  </a:ext>
                </a:extLst>
              </p:cNvPr>
              <p:cNvSpPr txBox="1"/>
              <p:nvPr/>
            </p:nvSpPr>
            <p:spPr>
              <a:xfrm>
                <a:off x="1504490" y="3220220"/>
                <a:ext cx="2694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392582-2047-CC46-BC2E-826013529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90" y="3220220"/>
                <a:ext cx="269433" cy="276999"/>
              </a:xfrm>
              <a:prstGeom prst="rect">
                <a:avLst/>
              </a:prstGeom>
              <a:blipFill>
                <a:blip r:embed="rId4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8249D-59B0-E4E1-CCF1-D391E51F7150}"/>
                  </a:ext>
                </a:extLst>
              </p:cNvPr>
              <p:cNvSpPr txBox="1"/>
              <p:nvPr/>
            </p:nvSpPr>
            <p:spPr>
              <a:xfrm>
                <a:off x="1473200" y="3683897"/>
                <a:ext cx="274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8249D-59B0-E4E1-CCF1-D391E51F7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0" y="3683897"/>
                <a:ext cx="274754" cy="276999"/>
              </a:xfrm>
              <a:prstGeom prst="rect">
                <a:avLst/>
              </a:prstGeom>
              <a:blipFill>
                <a:blip r:embed="rId5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13F55-59A8-213A-8A8F-0FB8D6F7418E}"/>
                  </a:ext>
                </a:extLst>
              </p:cNvPr>
              <p:cNvSpPr txBox="1"/>
              <p:nvPr/>
            </p:nvSpPr>
            <p:spPr>
              <a:xfrm>
                <a:off x="1473200" y="4215653"/>
                <a:ext cx="250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13F55-59A8-213A-8A8F-0FB8D6F74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200" y="4215653"/>
                <a:ext cx="250261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87B38-FFF6-AE77-62C3-D12D42A18782}"/>
                  </a:ext>
                </a:extLst>
              </p:cNvPr>
              <p:cNvSpPr txBox="1"/>
              <p:nvPr/>
            </p:nvSpPr>
            <p:spPr>
              <a:xfrm>
                <a:off x="1482785" y="4888251"/>
                <a:ext cx="255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387B38-FFF6-AE77-62C3-D12D42A1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5" y="4888251"/>
                <a:ext cx="255583" cy="276999"/>
              </a:xfrm>
              <a:prstGeom prst="rect">
                <a:avLst/>
              </a:prstGeom>
              <a:blipFill>
                <a:blip r:embed="rId7"/>
                <a:stretch>
                  <a:fillRect l="-14286" r="-952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5E8BEFA-963F-7574-2897-784863613C18}"/>
              </a:ext>
            </a:extLst>
          </p:cNvPr>
          <p:cNvSpPr txBox="1"/>
          <p:nvPr/>
        </p:nvSpPr>
        <p:spPr>
          <a:xfrm>
            <a:off x="1976717" y="4215653"/>
            <a:ext cx="379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markup in machine industry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BCDB50-2DF2-E946-7E1B-3C19184B25B9}"/>
              </a:ext>
            </a:extLst>
          </p:cNvPr>
          <p:cNvSpPr txBox="1"/>
          <p:nvPr/>
        </p:nvSpPr>
        <p:spPr>
          <a:xfrm>
            <a:off x="2030505" y="2710376"/>
            <a:ext cx="342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factor for the rate of profits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39911-1E28-910C-58F5-EFD42A041CE9}"/>
              </a:ext>
            </a:extLst>
          </p:cNvPr>
          <p:cNvSpPr txBox="1"/>
          <p:nvPr/>
        </p:nvSpPr>
        <p:spPr>
          <a:xfrm>
            <a:off x="1976717" y="4842084"/>
            <a:ext cx="33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markup in corn industry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04C92-A3DC-0019-ED9F-AFBE539FC044}"/>
              </a:ext>
            </a:extLst>
          </p:cNvPr>
          <p:cNvSpPr txBox="1"/>
          <p:nvPr/>
        </p:nvSpPr>
        <p:spPr>
          <a:xfrm>
            <a:off x="2030505" y="3233316"/>
            <a:ext cx="519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of a new machine (bushels corn per machine)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7D9CC-D05F-55ED-F37C-553743C74334}"/>
              </a:ext>
            </a:extLst>
          </p:cNvPr>
          <p:cNvSpPr txBox="1"/>
          <p:nvPr/>
        </p:nvSpPr>
        <p:spPr>
          <a:xfrm>
            <a:off x="1976717" y="3715564"/>
            <a:ext cx="527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of an old machine (bushels corn per machine)</a:t>
            </a:r>
          </a:p>
        </p:txBody>
      </p:sp>
    </p:spTree>
    <p:extLst>
      <p:ext uri="{BB962C8B-B14F-4D97-AF65-F5344CB8AC3E}">
        <p14:creationId xmlns:p14="http://schemas.microsoft.com/office/powerpoint/2010/main" val="156395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6CBF-838E-50BB-0961-A49221B1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price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7481A7-E1AC-FBF8-4D9A-A45F24D48D7C}"/>
                  </a:ext>
                </a:extLst>
              </p:cNvPr>
              <p:cNvSpPr txBox="1"/>
              <p:nvPr/>
            </p:nvSpPr>
            <p:spPr>
              <a:xfrm>
                <a:off x="1826558" y="1519518"/>
                <a:ext cx="231204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7481A7-E1AC-FBF8-4D9A-A45F24D4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558" y="1519518"/>
                <a:ext cx="2312043" cy="518604"/>
              </a:xfrm>
              <a:prstGeom prst="rect">
                <a:avLst/>
              </a:prstGeom>
              <a:blipFill>
                <a:blip r:embed="rId2"/>
                <a:stretch>
                  <a:fillRect l="-2747" t="-4762" r="-219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2BB9591-53E3-974E-627A-2C64CDD078D3}"/>
              </a:ext>
            </a:extLst>
          </p:cNvPr>
          <p:cNvSpPr txBox="1">
            <a:spLocks/>
          </p:cNvSpPr>
          <p:nvPr/>
        </p:nvSpPr>
        <p:spPr>
          <a:xfrm>
            <a:off x="916641" y="19420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Gamma price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F7F7F-958F-E6CD-EF8C-3B16CBAA19A6}"/>
                  </a:ext>
                </a:extLst>
              </p:cNvPr>
              <p:cNvSpPr txBox="1"/>
              <p:nvPr/>
            </p:nvSpPr>
            <p:spPr>
              <a:xfrm>
                <a:off x="1826558" y="5276888"/>
                <a:ext cx="1164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F7F7F-958F-E6CD-EF8C-3B16CBAA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558" y="5276888"/>
                <a:ext cx="1164678" cy="276999"/>
              </a:xfrm>
              <a:prstGeom prst="rect">
                <a:avLst/>
              </a:prstGeom>
              <a:blipFill>
                <a:blip r:embed="rId3"/>
                <a:stretch>
                  <a:fillRect l="-326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6FA6E-47DB-5130-279D-5F3A7BAF6782}"/>
                  </a:ext>
                </a:extLst>
              </p:cNvPr>
              <p:cNvSpPr txBox="1"/>
              <p:nvPr/>
            </p:nvSpPr>
            <p:spPr>
              <a:xfrm>
                <a:off x="1752721" y="3123703"/>
                <a:ext cx="321094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504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6FA6E-47DB-5130-279D-5F3A7BAF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721" y="3123703"/>
                <a:ext cx="3210944" cy="520463"/>
              </a:xfrm>
              <a:prstGeom prst="rect">
                <a:avLst/>
              </a:prstGeom>
              <a:blipFill>
                <a:blip r:embed="rId4"/>
                <a:stretch>
                  <a:fillRect l="-1581" t="-4651" r="-395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82FC79-C55E-78B7-0E4F-0B6C6A2F0A03}"/>
                  </a:ext>
                </a:extLst>
              </p:cNvPr>
              <p:cNvSpPr txBox="1"/>
              <p:nvPr/>
            </p:nvSpPr>
            <p:spPr>
              <a:xfrm>
                <a:off x="1632506" y="3851109"/>
                <a:ext cx="3626184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82FC79-C55E-78B7-0E4F-0B6C6A2F0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506" y="3851109"/>
                <a:ext cx="3626184" cy="526298"/>
              </a:xfrm>
              <a:prstGeom prst="rect">
                <a:avLst/>
              </a:prstGeom>
              <a:blipFill>
                <a:blip r:embed="rId5"/>
                <a:stretch>
                  <a:fillRect t="-714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6A186-351F-BF39-E1EE-9D3473E34B5D}"/>
                  </a:ext>
                </a:extLst>
              </p:cNvPr>
              <p:cNvSpPr txBox="1"/>
              <p:nvPr/>
            </p:nvSpPr>
            <p:spPr>
              <a:xfrm>
                <a:off x="1661487" y="4584350"/>
                <a:ext cx="3597203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6A186-351F-BF39-E1EE-9D3473E34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87" y="4584350"/>
                <a:ext cx="3597203" cy="526298"/>
              </a:xfrm>
              <a:prstGeom prst="rect">
                <a:avLst/>
              </a:prstGeom>
              <a:blipFill>
                <a:blip r:embed="rId6"/>
                <a:stretch>
                  <a:fillRect t="-2326" r="-105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4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1AE79-3AB1-2D21-0D40-15ADD4FA1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3ADEE07-01CB-3DD7-8CB0-DD7237AC5122}"/>
              </a:ext>
            </a:extLst>
          </p:cNvPr>
          <p:cNvGrpSpPr/>
          <p:nvPr/>
        </p:nvGrpSpPr>
        <p:grpSpPr>
          <a:xfrm>
            <a:off x="1639613" y="130354"/>
            <a:ext cx="8660525" cy="6410575"/>
            <a:chOff x="1639613" y="130354"/>
            <a:chExt cx="8660525" cy="6410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5BF268-D242-AF9F-FB36-EE722A40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9613" y="130354"/>
              <a:ext cx="8660525" cy="6410575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13E6FE-8E6D-64A2-63F2-B290559221F3}"/>
                </a:ext>
              </a:extLst>
            </p:cNvPr>
            <p:cNvSpPr txBox="1"/>
            <p:nvPr/>
          </p:nvSpPr>
          <p:spPr>
            <a:xfrm>
              <a:off x="3706589" y="1339140"/>
              <a:ext cx="2614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 cost-minimizing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FC9FB8-E32E-CD6C-8C90-DEB1BDB228B0}"/>
                </a:ext>
              </a:extLst>
            </p:cNvPr>
            <p:cNvSpPr txBox="1"/>
            <p:nvPr/>
          </p:nvSpPr>
          <p:spPr>
            <a:xfrm>
              <a:off x="6819412" y="2310460"/>
              <a:ext cx="2422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cost-minimizing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924B02F-86C2-4E8D-F8DD-533445256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5" y="1750262"/>
              <a:ext cx="1267069" cy="6742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64A70-32BE-BF55-64AB-929EEA39D5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67" y="2679792"/>
              <a:ext cx="2790331" cy="699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134FD7F-B28E-8807-E58A-41A815CFB595}"/>
                </a:ext>
              </a:extLst>
            </p:cNvPr>
            <p:cNvCxnSpPr>
              <a:cxnSpLocks/>
            </p:cNvCxnSpPr>
            <p:nvPr/>
          </p:nvCxnSpPr>
          <p:spPr>
            <a:xfrm>
              <a:off x="7895798" y="2679792"/>
              <a:ext cx="691002" cy="25456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A29414-EE50-1CD9-6B6B-B69E3E079DAE}"/>
                </a:ext>
              </a:extLst>
            </p:cNvPr>
            <p:cNvSpPr txBox="1"/>
            <p:nvPr/>
          </p:nvSpPr>
          <p:spPr>
            <a:xfrm>
              <a:off x="2704719" y="522543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Beta wage curve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0E2170-5F06-2947-4EE8-9DEF483EE27D}"/>
                    </a:ext>
                  </a:extLst>
                </p:cNvPr>
                <p:cNvSpPr txBox="1"/>
                <p:nvPr/>
              </p:nvSpPr>
              <p:spPr>
                <a:xfrm>
                  <a:off x="8051544" y="950118"/>
                  <a:ext cx="1190326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0E2170-5F06-2947-4EE8-9DEF483EE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544" y="950118"/>
                  <a:ext cx="1190326" cy="518604"/>
                </a:xfrm>
                <a:prstGeom prst="rect">
                  <a:avLst/>
                </a:prstGeom>
                <a:blipFill>
                  <a:blip r:embed="rId3"/>
                  <a:stretch>
                    <a:fillRect l="-3191" t="-4762" r="-4255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17EB72-C5FB-6BD5-F12C-1792360B285C}"/>
                </a:ext>
              </a:extLst>
            </p:cNvPr>
            <p:cNvCxnSpPr>
              <a:cxnSpLocks/>
            </p:cNvCxnSpPr>
            <p:nvPr/>
          </p:nvCxnSpPr>
          <p:spPr>
            <a:xfrm>
              <a:off x="4698124" y="1778152"/>
              <a:ext cx="1954924" cy="2371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6DD82DD-7AD1-FFF2-7BAD-4163F29EB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694" y="4903192"/>
              <a:ext cx="254777" cy="2263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468D163-6215-DA94-0A0F-76F8EE6B2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3501" y="4728337"/>
              <a:ext cx="227554" cy="55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853DB0E-E2D4-D4A7-FCAB-C19DA230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1601" y="3031450"/>
              <a:ext cx="232852" cy="4934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C4902BF-EA0C-824D-0618-806D6EE69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2532" y="3970978"/>
              <a:ext cx="618943" cy="3406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9699218-1C52-7881-560A-5AA3CC167DCE}"/>
                    </a:ext>
                  </a:extLst>
                </p:cNvPr>
                <p:cNvSpPr txBox="1"/>
                <p:nvPr/>
              </p:nvSpPr>
              <p:spPr>
                <a:xfrm>
                  <a:off x="6048301" y="5154354"/>
                  <a:ext cx="1696170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9699218-1C52-7881-560A-5AA3CC167D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301" y="5154354"/>
                  <a:ext cx="1696170" cy="526298"/>
                </a:xfrm>
                <a:prstGeom prst="rect">
                  <a:avLst/>
                </a:prstGeom>
                <a:blipFill>
                  <a:blip r:embed="rId4"/>
                  <a:stretch>
                    <a:fillRect t="-714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6FA7EF7-8F07-515E-BBFF-AD8917043A71}"/>
                    </a:ext>
                  </a:extLst>
                </p:cNvPr>
                <p:cNvSpPr txBox="1"/>
                <p:nvPr/>
              </p:nvSpPr>
              <p:spPr>
                <a:xfrm>
                  <a:off x="2718927" y="3561804"/>
                  <a:ext cx="1685526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6FA7EF7-8F07-515E-BBFF-AD8917043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8927" y="3561804"/>
                  <a:ext cx="1685526" cy="526298"/>
                </a:xfrm>
                <a:prstGeom prst="rect">
                  <a:avLst/>
                </a:prstGeom>
                <a:blipFill>
                  <a:blip r:embed="rId5"/>
                  <a:stretch>
                    <a:fillRect t="-4651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8ECAA9-821B-C90D-A886-8228651C1CC0}"/>
                    </a:ext>
                  </a:extLst>
                </p:cNvPr>
                <p:cNvSpPr txBox="1"/>
                <p:nvPr/>
              </p:nvSpPr>
              <p:spPr>
                <a:xfrm>
                  <a:off x="3808639" y="4256617"/>
                  <a:ext cx="1657698" cy="5262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68ECAA9-821B-C90D-A886-8228651C1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639" y="4256617"/>
                  <a:ext cx="1657698" cy="526298"/>
                </a:xfrm>
                <a:prstGeom prst="rect">
                  <a:avLst/>
                </a:prstGeom>
                <a:blipFill>
                  <a:blip r:embed="rId6"/>
                  <a:stretch>
                    <a:fillRect t="-4762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18D48A-4DA4-A96D-4B7C-D6040EC57E30}"/>
                </a:ext>
              </a:extLst>
            </p:cNvPr>
            <p:cNvSpPr txBox="1"/>
            <p:nvPr/>
          </p:nvSpPr>
          <p:spPr>
            <a:xfrm>
              <a:off x="2814086" y="765537"/>
              <a:ext cx="25010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Competitive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880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CD306AB-E1BE-DEAB-03B1-298C54DB70B0}"/>
              </a:ext>
            </a:extLst>
          </p:cNvPr>
          <p:cNvGrpSpPr/>
          <p:nvPr/>
        </p:nvGrpSpPr>
        <p:grpSpPr>
          <a:xfrm>
            <a:off x="1473200" y="98526"/>
            <a:ext cx="9068676" cy="6533483"/>
            <a:chOff x="1473200" y="98526"/>
            <a:chExt cx="9068676" cy="65334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7FF38C-139C-3CBA-3F56-73D87FB42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3200" y="98526"/>
              <a:ext cx="9068676" cy="653348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3FC142-C00D-EC83-3B63-0849B5E290F1}"/>
                </a:ext>
              </a:extLst>
            </p:cNvPr>
            <p:cNvSpPr txBox="1"/>
            <p:nvPr/>
          </p:nvSpPr>
          <p:spPr>
            <a:xfrm>
              <a:off x="5816112" y="4952538"/>
              <a:ext cx="251222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 Cost-Minimizing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B4B77F0-EED3-4A34-C934-1F22E6E30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093" y="4883150"/>
              <a:ext cx="772457" cy="92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2B55AD-6197-F777-EB9A-009EA21168D0}"/>
                </a:ext>
              </a:extLst>
            </p:cNvPr>
            <p:cNvSpPr txBox="1"/>
            <p:nvPr/>
          </p:nvSpPr>
          <p:spPr>
            <a:xfrm>
              <a:off x="3793494" y="1445233"/>
              <a:ext cx="27045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Gamma Cost-Minimizing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3AB913-9C41-05B1-B895-8A11AC6836BC}"/>
                    </a:ext>
                  </a:extLst>
                </p:cNvPr>
                <p:cNvSpPr txBox="1"/>
                <p:nvPr/>
              </p:nvSpPr>
              <p:spPr>
                <a:xfrm>
                  <a:off x="7943850" y="6178050"/>
                  <a:ext cx="250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3AB913-9C41-05B1-B895-8A11AC683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850" y="6178050"/>
                  <a:ext cx="25026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6" r="-476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F85058-4019-4D6B-C14B-E91F22DEBC8C}"/>
                    </a:ext>
                  </a:extLst>
                </p:cNvPr>
                <p:cNvSpPr txBox="1"/>
                <p:nvPr/>
              </p:nvSpPr>
              <p:spPr>
                <a:xfrm>
                  <a:off x="8765950" y="527757"/>
                  <a:ext cx="11646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9F85058-4019-4D6B-C14B-E91F22DEB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5950" y="527757"/>
                  <a:ext cx="116467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261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6948A4-6271-A27D-8B0F-E80DBA9C562B}"/>
                </a:ext>
              </a:extLst>
            </p:cNvPr>
            <p:cNvSpPr txBox="1"/>
            <p:nvPr/>
          </p:nvSpPr>
          <p:spPr>
            <a:xfrm>
              <a:off x="2733655" y="435424"/>
              <a:ext cx="1742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Infeasible region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F21D61-BAD6-BC76-76A0-490E6E7FD9A3}"/>
                </a:ext>
              </a:extLst>
            </p:cNvPr>
            <p:cNvSpPr txBox="1"/>
            <p:nvPr/>
          </p:nvSpPr>
          <p:spPr>
            <a:xfrm>
              <a:off x="2459781" y="3959820"/>
              <a:ext cx="2013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 point on axis for scale factor for rate of profits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7962A-3121-C01D-43FB-F0C2614DEC80}"/>
                </a:ext>
              </a:extLst>
            </p:cNvPr>
            <p:cNvSpPr txBox="1"/>
            <p:nvPr/>
          </p:nvSpPr>
          <p:spPr>
            <a:xfrm>
              <a:off x="7691916" y="3464467"/>
              <a:ext cx="2148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Wage curves tangent at switch point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9B5C0E2-61B0-E5FE-CB70-C12E918F6F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1417" y="2704959"/>
              <a:ext cx="3070499" cy="9014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53E945-219D-E99F-A511-816CEC98B7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9412" y="3606452"/>
              <a:ext cx="872504" cy="504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134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337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Extended Schefold Example</vt:lpstr>
      <vt:lpstr>Triple-Switching in Competitive Case</vt:lpstr>
      <vt:lpstr>Choice of Technique</vt:lpstr>
      <vt:lpstr>Conclusions</vt:lpstr>
      <vt:lpstr>Variables</vt:lpstr>
      <vt:lpstr>Alpha price 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robertlvienneau@gmail.com</dc:creator>
  <cp:lastModifiedBy>robertlvienneau@gmail.com</cp:lastModifiedBy>
  <cp:revision>13</cp:revision>
  <dcterms:created xsi:type="dcterms:W3CDTF">2025-03-29T02:59:07Z</dcterms:created>
  <dcterms:modified xsi:type="dcterms:W3CDTF">2025-04-01T12:42:58Z</dcterms:modified>
</cp:coreProperties>
</file>