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7" r:id="rId5"/>
    <p:sldId id="269" r:id="rId6"/>
    <p:sldId id="270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PYCjJlfJdFZirjuIAIJwvDQhA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291"/>
    <a:srgbClr val="C00000"/>
    <a:srgbClr val="C0392B"/>
    <a:srgbClr val="E7E6E6"/>
    <a:srgbClr val="DD17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02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67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65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08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06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18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40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45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2">
  <p:cSld name="Titelfolie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 extrusionOk="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3999" y="6858000"/>
                </a:lnTo>
                <a:lnTo>
                  <a:pt x="9143999" y="6057900"/>
                </a:lnTo>
                <a:lnTo>
                  <a:pt x="7019924" y="6057900"/>
                </a:lnTo>
                <a:lnTo>
                  <a:pt x="70199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442913" y="333375"/>
            <a:ext cx="4884738" cy="367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42913" y="4120064"/>
            <a:ext cx="4884738" cy="1721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0000" tIns="108000" rIns="180000" bIns="1080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2"/>
          </p:nvPr>
        </p:nvSpPr>
        <p:spPr>
          <a:xfrm>
            <a:off x="442913" y="2287723"/>
            <a:ext cx="4884738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>
            <a:spLocks noGrp="1"/>
          </p:cNvSpPr>
          <p:nvPr>
            <p:ph type="pic" idx="3"/>
          </p:nvPr>
        </p:nvSpPr>
        <p:spPr>
          <a:xfrm>
            <a:off x="5431298" y="333376"/>
            <a:ext cx="6317790" cy="55086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9">
          <p15:clr>
            <a:srgbClr val="C35EA4"/>
          </p15:clr>
        </p15:guide>
        <p15:guide id="2" pos="7401">
          <p15:clr>
            <a:srgbClr val="C35EA4"/>
          </p15:clr>
        </p15:guide>
        <p15:guide id="3" orient="horz" pos="210">
          <p15:clr>
            <a:srgbClr val="C35EA4"/>
          </p15:clr>
        </p15:guide>
        <p15:guide id="4" orient="horz" pos="3680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Link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72E79E-BC89-41EE-A5B6-1C52B03CDE9C}"/>
              </a:ext>
            </a:extLst>
          </p:cNvPr>
          <p:cNvSpPr txBox="1"/>
          <p:nvPr/>
        </p:nvSpPr>
        <p:spPr>
          <a:xfrm>
            <a:off x="3047260" y="327733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C6291"/>
                </a:solidFill>
              </a:rPr>
              <a:t>https://www.youtube.com/watch?v=uqBYFlGNigQ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67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multiple linear regression model was used to </a:t>
            </a:r>
            <a:r>
              <a:rPr lang="en-US" sz="2200" b="1" dirty="0">
                <a:solidFill>
                  <a:srgbClr val="0C6291"/>
                </a:solidFill>
              </a:rPr>
              <a:t>predict employee monthly incomes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resulting in a RMSE of $1,017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Residuals Plot for Monthly Income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Observed vs Predicted Values for Monthly Income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D6E538-1FE6-4849-AC6F-CE919429EE71}"/>
              </a:ext>
            </a:extLst>
          </p:cNvPr>
          <p:cNvGrpSpPr/>
          <p:nvPr/>
        </p:nvGrpSpPr>
        <p:grpSpPr>
          <a:xfrm>
            <a:off x="2358609" y="5620234"/>
            <a:ext cx="1953609" cy="468095"/>
            <a:chOff x="838202" y="2417273"/>
            <a:chExt cx="1953609" cy="468095"/>
          </a:xfrm>
        </p:grpSpPr>
        <p:sp>
          <p:nvSpPr>
            <p:cNvPr id="18" name="Google Shape;117;p2">
              <a:extLst>
                <a:ext uri="{FF2B5EF4-FFF2-40B4-BE49-F238E27FC236}">
                  <a16:creationId xmlns:a16="http://schemas.microsoft.com/office/drawing/2014/main" id="{E223B141-D8F4-4BCC-932D-43FD475A551B}"/>
                </a:ext>
              </a:extLst>
            </p:cNvPr>
            <p:cNvSpPr/>
            <p:nvPr/>
          </p:nvSpPr>
          <p:spPr>
            <a:xfrm>
              <a:off x="838202" y="2417273"/>
              <a:ext cx="1953609" cy="468095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CC0584-EAC5-4F95-BB11-B336ABD44803}"/>
                </a:ext>
              </a:extLst>
            </p:cNvPr>
            <p:cNvSpPr txBox="1"/>
            <p:nvPr/>
          </p:nvSpPr>
          <p:spPr>
            <a:xfrm>
              <a:off x="1045608" y="2506124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392B"/>
                  </a:solidFill>
                </a:rPr>
                <a:t>RMSE: $1,017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F1A690-69B1-4DBE-B32B-725089DB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058" y="2118394"/>
            <a:ext cx="4892742" cy="3279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15C94-281B-49A3-AF28-A57553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85" y="2118394"/>
            <a:ext cx="4791058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442913" y="333375"/>
            <a:ext cx="4884738" cy="3670925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/>
              <a:t>MSDS-6306 Case Study 02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442912" y="4120064"/>
            <a:ext cx="11306175" cy="1721936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180000" tIns="108000" rIns="180000" bIns="108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Robert Price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2"/>
          </p:nvPr>
        </p:nvSpPr>
        <p:spPr>
          <a:xfrm>
            <a:off x="442913" y="1163080"/>
            <a:ext cx="4884738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dirty="0"/>
              <a:t>Employee Attrition</a:t>
            </a:r>
            <a:endParaRPr dirty="0"/>
          </a:p>
        </p:txBody>
      </p:sp>
      <p:pic>
        <p:nvPicPr>
          <p:cNvPr id="98" name="Google Shape;98;p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6339" b="6339"/>
          <a:stretch/>
        </p:blipFill>
        <p:spPr>
          <a:xfrm>
            <a:off x="5441324" y="333375"/>
            <a:ext cx="6307763" cy="3672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4583E4-C7D4-492C-A980-706070DCCE67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E6944D9-ABE5-4BCB-B01D-8B5D60D76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9299B2-1FAA-4A7B-8604-01325415EDA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 and Cleaning 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"/>
          <p:cNvSpPr/>
          <p:nvPr/>
        </p:nvSpPr>
        <p:spPr>
          <a:xfrm>
            <a:off x="838200" y="2218740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38200" y="1579951"/>
            <a:ext cx="3867172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 Process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029" y="2408305"/>
            <a:ext cx="344910" cy="34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5369446" y="1579951"/>
            <a:ext cx="5520656" cy="41788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914477" y="2888088"/>
            <a:ext cx="9592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Data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2220914" y="2218740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256426" y="2799311"/>
            <a:ext cx="10179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Columns</a:t>
            </a:r>
            <a:endParaRPr dirty="0"/>
          </a:p>
        </p:txBody>
      </p:sp>
      <p:sp>
        <p:nvSpPr>
          <p:cNvPr id="119" name="Google Shape;119;p2"/>
          <p:cNvSpPr/>
          <p:nvPr/>
        </p:nvSpPr>
        <p:spPr>
          <a:xfrm>
            <a:off x="3614803" y="2251449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703244" y="2812352"/>
            <a:ext cx="9136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Data</a:t>
            </a:r>
            <a:endParaRPr lang="en-US" sz="1200" dirty="0"/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2843" y="2398774"/>
            <a:ext cx="347008" cy="3470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AB73EEF-22F7-484A-BC94-A7219D68E1D0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50EC6D5-DAE6-4B18-A6FE-7F14B46A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7031AE-BDF4-4C3A-91A5-088C8C012D47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DB9628F-8C3E-49DE-AD4E-5825F98A0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288" y="1759842"/>
            <a:ext cx="4817521" cy="3819033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E118BB6-83DE-4A9D-8A75-1BA6941B0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732" y="2395276"/>
            <a:ext cx="345571" cy="345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are more likely to leave within the first </a:t>
            </a:r>
            <a:r>
              <a:rPr lang="en-US" sz="2200" b="1" dirty="0">
                <a:solidFill>
                  <a:srgbClr val="0C6291"/>
                </a:solidFill>
              </a:rPr>
              <a:t>3-4 years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joining the company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092A8BB7-0339-4AB8-A950-3A9C51DB9545}"/>
              </a:ext>
            </a:extLst>
          </p:cNvPr>
          <p:cNvSpPr/>
          <p:nvPr/>
        </p:nvSpPr>
        <p:spPr>
          <a:xfrm>
            <a:off x="838200" y="1579951"/>
            <a:ext cx="5257800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 Attrition Over Time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1B337-97FD-4D64-9BA0-14438D8A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79318"/>
            <a:ext cx="5294439" cy="3508924"/>
          </a:xfrm>
          <a:prstGeom prst="rect">
            <a:avLst/>
          </a:prstGeom>
        </p:spPr>
      </p:pic>
      <p:sp>
        <p:nvSpPr>
          <p:cNvPr id="13" name="Google Shape;117;p2">
            <a:extLst>
              <a:ext uri="{FF2B5EF4-FFF2-40B4-BE49-F238E27FC236}">
                <a16:creationId xmlns:a16="http://schemas.microsoft.com/office/drawing/2014/main" id="{EC80E1C9-3022-4C11-9F30-CF91A36FDC4C}"/>
              </a:ext>
            </a:extLst>
          </p:cNvPr>
          <p:cNvSpPr/>
          <p:nvPr/>
        </p:nvSpPr>
        <p:spPr>
          <a:xfrm>
            <a:off x="7305617" y="2747641"/>
            <a:ext cx="3909839" cy="6095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Average Attrition Rate: 16%</a:t>
            </a:r>
            <a:endParaRPr sz="1800" b="1" dirty="0">
              <a:solidFill>
                <a:srgbClr val="0C62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7;p2">
            <a:extLst>
              <a:ext uri="{FF2B5EF4-FFF2-40B4-BE49-F238E27FC236}">
                <a16:creationId xmlns:a16="http://schemas.microsoft.com/office/drawing/2014/main" id="{F3D504D6-AF0F-4B43-8D8A-FCB7E6092C30}"/>
              </a:ext>
            </a:extLst>
          </p:cNvPr>
          <p:cNvSpPr/>
          <p:nvPr/>
        </p:nvSpPr>
        <p:spPr>
          <a:xfrm>
            <a:off x="7305616" y="3615432"/>
            <a:ext cx="3909839" cy="6095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New Employee Attrition: </a:t>
            </a:r>
            <a:r>
              <a:rPr lang="en-US"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rPr>
              <a:t>24%</a:t>
            </a:r>
            <a:endParaRPr sz="1800" b="1" dirty="0">
              <a:solidFill>
                <a:srgbClr val="C039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B9389-42D0-43C1-90C4-EC3303DAA479}"/>
              </a:ext>
            </a:extLst>
          </p:cNvPr>
          <p:cNvSpPr txBox="1"/>
          <p:nvPr/>
        </p:nvSpPr>
        <p:spPr>
          <a:xfrm>
            <a:off x="8185252" y="4237002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new employees &lt; 5 years of service</a:t>
            </a:r>
          </a:p>
        </p:txBody>
      </p:sp>
    </p:spTree>
    <p:extLst>
      <p:ext uri="{BB962C8B-B14F-4D97-AF65-F5344CB8AC3E}">
        <p14:creationId xmlns:p14="http://schemas.microsoft.com/office/powerpoint/2010/main" val="39331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feature correlations revealed that some </a:t>
            </a:r>
            <a:r>
              <a:rPr lang="en-US" sz="2400" b="1" dirty="0">
                <a:solidFill>
                  <a:srgbClr val="0C6291"/>
                </a:solidFill>
              </a:rPr>
              <a:t>highly correlated variables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could be </a:t>
            </a:r>
            <a:r>
              <a:rPr lang="en-US" sz="2400" b="1" dirty="0">
                <a:solidFill>
                  <a:srgbClr val="0C6291"/>
                </a:solidFill>
              </a:rPr>
              <a:t>removed from the dataset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negatively impacting predictability  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322AD9A-D708-4AE2-8635-D82247696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46"/>
          <a:stretch/>
        </p:blipFill>
        <p:spPr>
          <a:xfrm>
            <a:off x="1468515" y="2281560"/>
            <a:ext cx="3858087" cy="3662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86D52-32AB-4860-9140-5202BABA2C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13"/>
          <a:stretch/>
        </p:blipFill>
        <p:spPr>
          <a:xfrm>
            <a:off x="6248720" y="2300637"/>
            <a:ext cx="5105079" cy="3438190"/>
          </a:xfrm>
          <a:prstGeom prst="rect">
            <a:avLst/>
          </a:prstGeom>
        </p:spPr>
      </p:pic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Correlations in Employee Attrition</a:t>
            </a:r>
            <a:endParaRPr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Strongest Correlation Pairs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DE05B-D1BF-4BC7-A659-872EA84D52C2}"/>
              </a:ext>
            </a:extLst>
          </p:cNvPr>
          <p:cNvSpPr txBox="1"/>
          <p:nvPr/>
        </p:nvSpPr>
        <p:spPr>
          <a:xfrm>
            <a:off x="1372003" y="5963234"/>
            <a:ext cx="4051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only significant (p-value &lt; 0.05) correlation coefficients shown</a:t>
            </a:r>
          </a:p>
        </p:txBody>
      </p:sp>
    </p:spTree>
    <p:extLst>
      <p:ext uri="{BB962C8B-B14F-4D97-AF65-F5344CB8AC3E}">
        <p14:creationId xmlns:p14="http://schemas.microsoft.com/office/powerpoint/2010/main" val="267138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400" b="1" dirty="0">
                <a:solidFill>
                  <a:srgbClr val="0C6291"/>
                </a:solidFill>
              </a:rPr>
              <a:t>Discrete variables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analyzed by visualizing the </a:t>
            </a:r>
            <a:r>
              <a:rPr lang="en-US" sz="2400" b="1" dirty="0">
                <a:solidFill>
                  <a:srgbClr val="0C6291"/>
                </a:solidFill>
              </a:rPr>
              <a:t>deviation from the mean attrition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category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Travel 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Attrition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Overtime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Attrition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82235-BF4B-4CAA-94DF-E54313AEE4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7"/>
          <a:stretch/>
        </p:blipFill>
        <p:spPr>
          <a:xfrm>
            <a:off x="6498455" y="2260034"/>
            <a:ext cx="4824116" cy="2933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F4CFEF-CFFF-4CCE-80C7-D9905373E6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0" b="1"/>
          <a:stretch/>
        </p:blipFill>
        <p:spPr>
          <a:xfrm>
            <a:off x="745727" y="2260034"/>
            <a:ext cx="5086902" cy="28175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AF3B2E-39A0-4673-B72B-B87C8FD9B459}"/>
              </a:ext>
            </a:extLst>
          </p:cNvPr>
          <p:cNvSpPr txBox="1"/>
          <p:nvPr/>
        </p:nvSpPr>
        <p:spPr>
          <a:xfrm>
            <a:off x="4691010" y="5559082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higher values indicate higher attrition</a:t>
            </a:r>
          </a:p>
        </p:txBody>
      </p:sp>
    </p:spTree>
    <p:extLst>
      <p:ext uri="{BB962C8B-B14F-4D97-AF65-F5344CB8AC3E}">
        <p14:creationId xmlns:p14="http://schemas.microsoft.com/office/powerpoint/2010/main" val="339380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rgbClr val="0C6291"/>
                </a:solidFill>
              </a:rPr>
              <a:t>Continuous variables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analyzed by </a:t>
            </a:r>
            <a:r>
              <a:rPr lang="en-US" sz="2200" b="1" dirty="0">
                <a:solidFill>
                  <a:srgbClr val="0C6291"/>
                </a:solidFill>
              </a:rPr>
              <a:t>comparing boxplots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attrition 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Distance From Home 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Attrition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 Income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Attrition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3CF23-0559-45E0-83FC-BE2B31D0C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7"/>
          <a:stretch/>
        </p:blipFill>
        <p:spPr>
          <a:xfrm>
            <a:off x="969885" y="2391675"/>
            <a:ext cx="4731058" cy="2734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76A966-B622-4B5B-AF01-D09FABF8A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398" y="2391675"/>
            <a:ext cx="4731058" cy="2720017"/>
          </a:xfrm>
          <a:prstGeom prst="rect">
            <a:avLst/>
          </a:prstGeom>
        </p:spPr>
      </p:pic>
      <p:sp>
        <p:nvSpPr>
          <p:cNvPr id="16" name="Google Shape;117;p2">
            <a:extLst>
              <a:ext uri="{FF2B5EF4-FFF2-40B4-BE49-F238E27FC236}">
                <a16:creationId xmlns:a16="http://schemas.microsoft.com/office/drawing/2014/main" id="{5583B915-E596-4259-B64B-DF69CF17757F}"/>
              </a:ext>
            </a:extLst>
          </p:cNvPr>
          <p:cNvSpPr/>
          <p:nvPr/>
        </p:nvSpPr>
        <p:spPr>
          <a:xfrm>
            <a:off x="6664173" y="5403351"/>
            <a:ext cx="4384828" cy="4758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Higher earning individuals tend to have lower attrition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7;p2">
            <a:extLst>
              <a:ext uri="{FF2B5EF4-FFF2-40B4-BE49-F238E27FC236}">
                <a16:creationId xmlns:a16="http://schemas.microsoft.com/office/drawing/2014/main" id="{68704690-0342-475F-89D3-5155072E0236}"/>
              </a:ext>
            </a:extLst>
          </p:cNvPr>
          <p:cNvSpPr/>
          <p:nvPr/>
        </p:nvSpPr>
        <p:spPr>
          <a:xfrm>
            <a:off x="1143000" y="5403351"/>
            <a:ext cx="4384828" cy="4758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Individuals that live close tend to have lower attrition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342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b="1" dirty="0">
                <a:solidFill>
                  <a:srgbClr val="0C6291"/>
                </a:solidFill>
              </a:rPr>
              <a:t>top three factors that contribute to turnover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 calculated using the Multivariate Adaptive Regression Splines (MARS) algorithm with estimated variable importance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Estimated Feature Importance 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noFill/>
          <a:ln w="38100">
            <a:solidFill>
              <a:srgbClr val="0C629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What is Feature Importance?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C5645-9265-4840-A89E-361C44A4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4" y="2453859"/>
            <a:ext cx="5291466" cy="3075186"/>
          </a:xfrm>
          <a:prstGeom prst="rect">
            <a:avLst/>
          </a:prstGeom>
        </p:spPr>
      </p:pic>
      <p:sp>
        <p:nvSpPr>
          <p:cNvPr id="18" name="Google Shape;117;p2">
            <a:extLst>
              <a:ext uri="{FF2B5EF4-FFF2-40B4-BE49-F238E27FC236}">
                <a16:creationId xmlns:a16="http://schemas.microsoft.com/office/drawing/2014/main" id="{E223B141-D8F4-4BCC-932D-43FD475A551B}"/>
              </a:ext>
            </a:extLst>
          </p:cNvPr>
          <p:cNvSpPr/>
          <p:nvPr/>
        </p:nvSpPr>
        <p:spPr>
          <a:xfrm>
            <a:off x="6359373" y="2493871"/>
            <a:ext cx="4994427" cy="1119341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39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C0584-EAC5-4F95-BB11-B336ABD44803}"/>
              </a:ext>
            </a:extLst>
          </p:cNvPr>
          <p:cNvSpPr txBox="1"/>
          <p:nvPr/>
        </p:nvSpPr>
        <p:spPr>
          <a:xfrm>
            <a:off x="6640497" y="2690336"/>
            <a:ext cx="440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importance is a measure of the strength of the relationship between observed values and the response. </a:t>
            </a:r>
          </a:p>
        </p:txBody>
      </p:sp>
    </p:spTree>
    <p:extLst>
      <p:ext uri="{BB962C8B-B14F-4D97-AF65-F5344CB8AC3E}">
        <p14:creationId xmlns:p14="http://schemas.microsoft.com/office/powerpoint/2010/main" val="4025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classification models were assessed to </a:t>
            </a:r>
            <a:r>
              <a:rPr lang="en-US" sz="2200" b="1" dirty="0">
                <a:solidFill>
                  <a:srgbClr val="0C6291"/>
                </a:solidFill>
              </a:rPr>
              <a:t>predict employee attrition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with logistic regression being selected due to higher metric scores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Classification: Naïve Bayes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Classification: Logistic Regression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181551-A072-4466-9EF2-597358474B8C}"/>
              </a:ext>
            </a:extLst>
          </p:cNvPr>
          <p:cNvGrpSpPr/>
          <p:nvPr/>
        </p:nvGrpSpPr>
        <p:grpSpPr>
          <a:xfrm>
            <a:off x="838202" y="2276282"/>
            <a:ext cx="4994427" cy="577048"/>
            <a:chOff x="838202" y="2276282"/>
            <a:chExt cx="4994427" cy="577048"/>
          </a:xfrm>
        </p:grpSpPr>
        <p:sp>
          <p:nvSpPr>
            <p:cNvPr id="18" name="Google Shape;117;p2">
              <a:extLst>
                <a:ext uri="{FF2B5EF4-FFF2-40B4-BE49-F238E27FC236}">
                  <a16:creationId xmlns:a16="http://schemas.microsoft.com/office/drawing/2014/main" id="{E223B141-D8F4-4BCC-932D-43FD475A551B}"/>
                </a:ext>
              </a:extLst>
            </p:cNvPr>
            <p:cNvSpPr/>
            <p:nvPr/>
          </p:nvSpPr>
          <p:spPr>
            <a:xfrm>
              <a:off x="838202" y="2276282"/>
              <a:ext cx="4994427" cy="57704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CC0584-EAC5-4F95-BB11-B336ABD44803}"/>
                </a:ext>
              </a:extLst>
            </p:cNvPr>
            <p:cNvSpPr txBox="1"/>
            <p:nvPr/>
          </p:nvSpPr>
          <p:spPr>
            <a:xfrm>
              <a:off x="1119326" y="2403190"/>
              <a:ext cx="4403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probability based model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53A97F-5604-4FD2-940A-6B9A377A51E4}"/>
              </a:ext>
            </a:extLst>
          </p:cNvPr>
          <p:cNvGrpSpPr/>
          <p:nvPr/>
        </p:nvGrpSpPr>
        <p:grpSpPr>
          <a:xfrm>
            <a:off x="6359371" y="2276282"/>
            <a:ext cx="4994427" cy="577048"/>
            <a:chOff x="838202" y="2276282"/>
            <a:chExt cx="4994427" cy="577048"/>
          </a:xfrm>
        </p:grpSpPr>
        <p:sp>
          <p:nvSpPr>
            <p:cNvPr id="15" name="Google Shape;117;p2">
              <a:extLst>
                <a:ext uri="{FF2B5EF4-FFF2-40B4-BE49-F238E27FC236}">
                  <a16:creationId xmlns:a16="http://schemas.microsoft.com/office/drawing/2014/main" id="{0CD4D395-916B-4E0D-A0DF-07619A577EAB}"/>
                </a:ext>
              </a:extLst>
            </p:cNvPr>
            <p:cNvSpPr/>
            <p:nvPr/>
          </p:nvSpPr>
          <p:spPr>
            <a:xfrm>
              <a:off x="838202" y="2276282"/>
              <a:ext cx="4994427" cy="57704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2CC4F-B28B-4DE1-886F-FA21A8EBCF24}"/>
                </a:ext>
              </a:extLst>
            </p:cNvPr>
            <p:cNvSpPr txBox="1"/>
            <p:nvPr/>
          </p:nvSpPr>
          <p:spPr>
            <a:xfrm>
              <a:off x="1119326" y="2403190"/>
              <a:ext cx="4403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regression based model</a:t>
              </a:r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6543F1-61FA-455A-A088-C28169983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91366"/>
              </p:ext>
            </p:extLst>
          </p:nvPr>
        </p:nvGraphicFramePr>
        <p:xfrm>
          <a:off x="2032000" y="3463640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439244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128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393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0C6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rgbClr val="0C6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8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Pos. Prediction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2786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FA17CC88-C9C7-4DD0-A3FB-62C94D755FBB}"/>
              </a:ext>
            </a:extLst>
          </p:cNvPr>
          <p:cNvSpPr/>
          <p:nvPr/>
        </p:nvSpPr>
        <p:spPr>
          <a:xfrm>
            <a:off x="9641890" y="4328596"/>
            <a:ext cx="114670" cy="124288"/>
          </a:xfrm>
          <a:prstGeom prst="downArrow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53529C3-4B7C-48CD-9066-E12561E845BA}"/>
              </a:ext>
            </a:extLst>
          </p:cNvPr>
          <p:cNvSpPr/>
          <p:nvPr/>
        </p:nvSpPr>
        <p:spPr>
          <a:xfrm rot="10800000">
            <a:off x="9641890" y="3961297"/>
            <a:ext cx="114670" cy="12428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86F9531-A643-48D8-8D2F-11139BC96C5B}"/>
              </a:ext>
            </a:extLst>
          </p:cNvPr>
          <p:cNvSpPr/>
          <p:nvPr/>
        </p:nvSpPr>
        <p:spPr>
          <a:xfrm rot="10800000">
            <a:off x="9641890" y="4682550"/>
            <a:ext cx="114670" cy="12428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6D8343-90C0-4551-93F9-F1F1AC5FE2FE}"/>
              </a:ext>
            </a:extLst>
          </p:cNvPr>
          <p:cNvSpPr/>
          <p:nvPr/>
        </p:nvSpPr>
        <p:spPr>
          <a:xfrm rot="10800000">
            <a:off x="9641890" y="5045383"/>
            <a:ext cx="114670" cy="12428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351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Presentation Link</vt:lpstr>
      <vt:lpstr>MSDS-6306 Case Study 02</vt:lpstr>
      <vt:lpstr>Data Preparation and Cleaning </vt:lpstr>
      <vt:lpstr>Employees are more likely to leave within the first 3-4 years of joining the company</vt:lpstr>
      <vt:lpstr>Analysis of feature correlations revealed that some highly correlated variables could be removed from the dataset without negatively impacting predictability  </vt:lpstr>
      <vt:lpstr>Discrete variables can be analyzed by visualizing the deviation from the mean attrition for each category</vt:lpstr>
      <vt:lpstr>Continuous variables can be analyzed by comparing boxplots by attrition </vt:lpstr>
      <vt:lpstr>The top three factors that contribute to turnover were calculated using the Multivariate Adaptive Regression Splines (MARS) algorithm with estimated variable importance</vt:lpstr>
      <vt:lpstr>Two classification models were assessed to predict employee attrition, with logistic regression being selected due to higher metric scores</vt:lpstr>
      <vt:lpstr>A multiple linear regression model was used to predict employee monthly incomes, resulting in a RMSE of $1,017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DS-6306 Case Study 01</dc:title>
  <dc:creator>Microsoft Office User</dc:creator>
  <cp:lastModifiedBy>Robert Price</cp:lastModifiedBy>
  <cp:revision>22</cp:revision>
  <dcterms:created xsi:type="dcterms:W3CDTF">2019-08-17T23:42:25Z</dcterms:created>
  <dcterms:modified xsi:type="dcterms:W3CDTF">2022-02-13T00:59:52Z</dcterms:modified>
</cp:coreProperties>
</file>