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66" r:id="rId2"/>
    <p:sldId id="256" r:id="rId3"/>
    <p:sldId id="257" r:id="rId4"/>
    <p:sldId id="267" r:id="rId5"/>
    <p:sldId id="269" r:id="rId6"/>
    <p:sldId id="270" r:id="rId7"/>
    <p:sldId id="272" r:id="rId8"/>
    <p:sldId id="273" r:id="rId9"/>
    <p:sldId id="27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PYCjJlfJdFZirjuIAIJwvDQhA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291"/>
    <a:srgbClr val="C0392B"/>
    <a:srgbClr val="E7E6E6"/>
    <a:srgbClr val="DD17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02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65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608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06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18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409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45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2">
  <p:cSld name="Titelfolie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 extrusionOk="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3999" y="6858000"/>
                </a:lnTo>
                <a:lnTo>
                  <a:pt x="9143999" y="6057900"/>
                </a:lnTo>
                <a:lnTo>
                  <a:pt x="7019924" y="6057900"/>
                </a:lnTo>
                <a:lnTo>
                  <a:pt x="70199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442913" y="333375"/>
            <a:ext cx="4884738" cy="3670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42913" y="4120064"/>
            <a:ext cx="4884738" cy="17219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0000" tIns="108000" rIns="180000" bIns="1080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2"/>
          </p:nvPr>
        </p:nvSpPr>
        <p:spPr>
          <a:xfrm>
            <a:off x="442913" y="2287723"/>
            <a:ext cx="4884738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>
            <a:spLocks noGrp="1"/>
          </p:cNvSpPr>
          <p:nvPr>
            <p:ph type="pic" idx="3"/>
          </p:nvPr>
        </p:nvSpPr>
        <p:spPr>
          <a:xfrm>
            <a:off x="5431298" y="333376"/>
            <a:ext cx="6317790" cy="550862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9">
          <p15:clr>
            <a:srgbClr val="C35EA4"/>
          </p15:clr>
        </p15:guide>
        <p15:guide id="2" pos="7401">
          <p15:clr>
            <a:srgbClr val="C35EA4"/>
          </p15:clr>
        </p15:guide>
        <p15:guide id="3" orient="horz" pos="210">
          <p15:clr>
            <a:srgbClr val="C35EA4"/>
          </p15:clr>
        </p15:guide>
        <p15:guide id="4" orient="horz" pos="3680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Link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72E79E-BC89-41EE-A5B6-1C52B03CDE9C}"/>
              </a:ext>
            </a:extLst>
          </p:cNvPr>
          <p:cNvSpPr txBox="1"/>
          <p:nvPr/>
        </p:nvSpPr>
        <p:spPr>
          <a:xfrm>
            <a:off x="3047260" y="3277331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C6291"/>
                </a:solidFill>
              </a:rPr>
              <a:t>https://www.youtube.com/watch?v=uqBYFlGNigQ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67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442913" y="333375"/>
            <a:ext cx="4884738" cy="3670925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/>
              <a:t>MSDS-6306 Case Study 02</a:t>
            </a:r>
            <a:endParaRPr dirty="0"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442912" y="4120064"/>
            <a:ext cx="11306175" cy="1721936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180000" tIns="108000" rIns="180000" bIns="108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Robert Price</a:t>
            </a:r>
            <a:endParaRPr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2"/>
          </p:nvPr>
        </p:nvSpPr>
        <p:spPr>
          <a:xfrm>
            <a:off x="442913" y="1163080"/>
            <a:ext cx="4884738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1800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dirty="0"/>
              <a:t>Employee Attrition</a:t>
            </a:r>
            <a:endParaRPr dirty="0"/>
          </a:p>
        </p:txBody>
      </p:sp>
      <p:pic>
        <p:nvPicPr>
          <p:cNvPr id="98" name="Google Shape;98;p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6339" b="6339"/>
          <a:stretch/>
        </p:blipFill>
        <p:spPr>
          <a:xfrm>
            <a:off x="5441324" y="333375"/>
            <a:ext cx="6307763" cy="36720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24583E4-C7D4-492C-A980-706070DCCE67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AE6944D9-ABE5-4BCB-B01D-8B5D60D76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9299B2-1FAA-4A7B-8604-01325415EDA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0C6291"/>
                </a:solidFill>
              </a:rPr>
              <a:t>Data Preparation and Cleaning </a:t>
            </a:r>
            <a:endParaRPr dirty="0">
              <a:solidFill>
                <a:srgbClr val="0C6291"/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rgbClr val="0C629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2"/>
          <p:cNvSpPr/>
          <p:nvPr/>
        </p:nvSpPr>
        <p:spPr>
          <a:xfrm>
            <a:off x="838200" y="2218740"/>
            <a:ext cx="1090569" cy="109572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838200" y="1579951"/>
            <a:ext cx="5257800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Preparation Process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029" y="2408305"/>
            <a:ext cx="344910" cy="34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/>
          <p:nvPr/>
        </p:nvSpPr>
        <p:spPr>
          <a:xfrm>
            <a:off x="838200" y="3561795"/>
            <a:ext cx="5520656" cy="25332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018" y="3672761"/>
            <a:ext cx="5305019" cy="2370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914477" y="2888088"/>
            <a:ext cx="9592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Data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2220914" y="2218740"/>
            <a:ext cx="1090569" cy="109572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293568" y="2888089"/>
            <a:ext cx="9317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Data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3603629" y="2221764"/>
            <a:ext cx="1090569" cy="109572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750824" y="2766602"/>
            <a:ext cx="7898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Geocode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Locations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005431" y="2221764"/>
            <a:ext cx="1090569" cy="109572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5182314" y="2800423"/>
            <a:ext cx="7368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endParaRPr/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77211" y="2408305"/>
            <a:ext cx="347008" cy="3470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AB73EEF-22F7-484A-BC94-A7219D68E1D0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550EC6D5-DAE6-4B18-A6FE-7F14B46A5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7031AE-BDF4-4C3A-91A5-088C8C012D47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Employees are more likely to leave within the first </a:t>
            </a:r>
            <a:r>
              <a:rPr lang="en-US" sz="2200" b="1" dirty="0">
                <a:solidFill>
                  <a:srgbClr val="0C6291"/>
                </a:solidFill>
              </a:rPr>
              <a:t>3-4 years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joining the company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0" name="Google Shape;110;p2">
            <a:extLst>
              <a:ext uri="{FF2B5EF4-FFF2-40B4-BE49-F238E27FC236}">
                <a16:creationId xmlns:a16="http://schemas.microsoft.com/office/drawing/2014/main" id="{092A8BB7-0339-4AB8-A950-3A9C51DB9545}"/>
              </a:ext>
            </a:extLst>
          </p:cNvPr>
          <p:cNvSpPr/>
          <p:nvPr/>
        </p:nvSpPr>
        <p:spPr>
          <a:xfrm>
            <a:off x="838200" y="1579951"/>
            <a:ext cx="5257800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Employee Attrition Over Time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1B337-97FD-4D64-9BA0-14438D8A9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79318"/>
            <a:ext cx="5294439" cy="3508924"/>
          </a:xfrm>
          <a:prstGeom prst="rect">
            <a:avLst/>
          </a:prstGeom>
        </p:spPr>
      </p:pic>
      <p:sp>
        <p:nvSpPr>
          <p:cNvPr id="13" name="Google Shape;117;p2">
            <a:extLst>
              <a:ext uri="{FF2B5EF4-FFF2-40B4-BE49-F238E27FC236}">
                <a16:creationId xmlns:a16="http://schemas.microsoft.com/office/drawing/2014/main" id="{EC80E1C9-3022-4C11-9F30-CF91A36FDC4C}"/>
              </a:ext>
            </a:extLst>
          </p:cNvPr>
          <p:cNvSpPr/>
          <p:nvPr/>
        </p:nvSpPr>
        <p:spPr>
          <a:xfrm>
            <a:off x="7305617" y="2747641"/>
            <a:ext cx="3909839" cy="60959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C6291"/>
                </a:solidFill>
                <a:latin typeface="Calibri"/>
                <a:ea typeface="Calibri"/>
                <a:cs typeface="Calibri"/>
                <a:sym typeface="Calibri"/>
              </a:rPr>
              <a:t>Average Attrition Rate: 16%</a:t>
            </a:r>
            <a:endParaRPr sz="1800" b="1" dirty="0">
              <a:solidFill>
                <a:srgbClr val="0C62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17;p2">
            <a:extLst>
              <a:ext uri="{FF2B5EF4-FFF2-40B4-BE49-F238E27FC236}">
                <a16:creationId xmlns:a16="http://schemas.microsoft.com/office/drawing/2014/main" id="{F3D504D6-AF0F-4B43-8D8A-FCB7E6092C30}"/>
              </a:ext>
            </a:extLst>
          </p:cNvPr>
          <p:cNvSpPr/>
          <p:nvPr/>
        </p:nvSpPr>
        <p:spPr>
          <a:xfrm>
            <a:off x="7305616" y="3615432"/>
            <a:ext cx="3909839" cy="60959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C6291"/>
                </a:solidFill>
                <a:latin typeface="Calibri"/>
                <a:ea typeface="Calibri"/>
                <a:cs typeface="Calibri"/>
                <a:sym typeface="Calibri"/>
              </a:rPr>
              <a:t>New Employee Attrition: </a:t>
            </a:r>
            <a:r>
              <a:rPr lang="en-US" sz="1800" b="1" dirty="0">
                <a:solidFill>
                  <a:srgbClr val="C0392B"/>
                </a:solidFill>
                <a:latin typeface="Calibri"/>
                <a:ea typeface="Calibri"/>
                <a:cs typeface="Calibri"/>
                <a:sym typeface="Calibri"/>
              </a:rPr>
              <a:t>24%</a:t>
            </a:r>
            <a:endParaRPr sz="1800" b="1" dirty="0">
              <a:solidFill>
                <a:srgbClr val="C039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B9389-42D0-43C1-90C4-EC3303DAA479}"/>
              </a:ext>
            </a:extLst>
          </p:cNvPr>
          <p:cNvSpPr txBox="1"/>
          <p:nvPr/>
        </p:nvSpPr>
        <p:spPr>
          <a:xfrm>
            <a:off x="8185252" y="4237002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0C6291"/>
                </a:solidFill>
              </a:rPr>
              <a:t>new employees &lt; 5 years of service</a:t>
            </a:r>
          </a:p>
        </p:txBody>
      </p:sp>
    </p:spTree>
    <p:extLst>
      <p:ext uri="{BB962C8B-B14F-4D97-AF65-F5344CB8AC3E}">
        <p14:creationId xmlns:p14="http://schemas.microsoft.com/office/powerpoint/2010/main" val="393313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feature correlations revealed that some </a:t>
            </a:r>
            <a:r>
              <a:rPr lang="en-US" sz="2400" b="1" dirty="0">
                <a:solidFill>
                  <a:srgbClr val="0C6291"/>
                </a:solidFill>
              </a:rPr>
              <a:t>highly correlated variables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could be </a:t>
            </a:r>
            <a:r>
              <a:rPr lang="en-US" sz="2400" b="1" dirty="0">
                <a:solidFill>
                  <a:srgbClr val="0C6291"/>
                </a:solidFill>
              </a:rPr>
              <a:t>removed from the dataset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negatively impacting predictability  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322AD9A-D708-4AE2-8635-D822476969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46"/>
          <a:stretch/>
        </p:blipFill>
        <p:spPr>
          <a:xfrm>
            <a:off x="1468515" y="2281560"/>
            <a:ext cx="3858087" cy="3662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86D52-32AB-4860-9140-5202BABA2C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13"/>
          <a:stretch/>
        </p:blipFill>
        <p:spPr>
          <a:xfrm>
            <a:off x="6248720" y="2300637"/>
            <a:ext cx="5105079" cy="3438190"/>
          </a:xfrm>
          <a:prstGeom prst="rect">
            <a:avLst/>
          </a:prstGeom>
        </p:spPr>
      </p:pic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Correlations in Employee Attrition</a:t>
            </a:r>
            <a:endParaRPr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Strongest Correlation Pairs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DE05B-D1BF-4BC7-A659-872EA84D52C2}"/>
              </a:ext>
            </a:extLst>
          </p:cNvPr>
          <p:cNvSpPr txBox="1"/>
          <p:nvPr/>
        </p:nvSpPr>
        <p:spPr>
          <a:xfrm>
            <a:off x="1372003" y="5963234"/>
            <a:ext cx="4051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0C6291"/>
                </a:solidFill>
              </a:rPr>
              <a:t>only significant (p-value &lt; 0.05) correlation coefficients shown</a:t>
            </a:r>
          </a:p>
        </p:txBody>
      </p:sp>
    </p:spTree>
    <p:extLst>
      <p:ext uri="{BB962C8B-B14F-4D97-AF65-F5344CB8AC3E}">
        <p14:creationId xmlns:p14="http://schemas.microsoft.com/office/powerpoint/2010/main" val="267138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400" b="1" dirty="0">
                <a:solidFill>
                  <a:srgbClr val="0C6291"/>
                </a:solidFill>
              </a:rPr>
              <a:t>Discrete variables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analyzed by visualizing the </a:t>
            </a:r>
            <a:r>
              <a:rPr lang="en-US" sz="2400" b="1" dirty="0">
                <a:solidFill>
                  <a:srgbClr val="0C6291"/>
                </a:solidFill>
              </a:rPr>
              <a:t>deviation from the mean attrition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category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lang="en-US" sz="1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Travel </a:t>
            </a: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Attrition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lang="en-US" sz="1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Overtime</a:t>
            </a: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Attrition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82235-BF4B-4CAA-94DF-E54313AEE4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7"/>
          <a:stretch/>
        </p:blipFill>
        <p:spPr>
          <a:xfrm>
            <a:off x="6498455" y="2260034"/>
            <a:ext cx="4824116" cy="29334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F4CFEF-CFFF-4CCE-80C7-D9905373E6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0" b="1"/>
          <a:stretch/>
        </p:blipFill>
        <p:spPr>
          <a:xfrm>
            <a:off x="745727" y="2260034"/>
            <a:ext cx="5086902" cy="28175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AF3B2E-39A0-4673-B72B-B87C8FD9B459}"/>
              </a:ext>
            </a:extLst>
          </p:cNvPr>
          <p:cNvSpPr txBox="1"/>
          <p:nvPr/>
        </p:nvSpPr>
        <p:spPr>
          <a:xfrm>
            <a:off x="4691010" y="5559082"/>
            <a:ext cx="2478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0C6291"/>
                </a:solidFill>
              </a:rPr>
              <a:t>higher values indicate higher attrition</a:t>
            </a:r>
          </a:p>
        </p:txBody>
      </p:sp>
    </p:spTree>
    <p:extLst>
      <p:ext uri="{BB962C8B-B14F-4D97-AF65-F5344CB8AC3E}">
        <p14:creationId xmlns:p14="http://schemas.microsoft.com/office/powerpoint/2010/main" val="339380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rgbClr val="0C6291"/>
                </a:solidFill>
              </a:rPr>
              <a:t>Continuous variables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analyzed by </a:t>
            </a:r>
            <a:r>
              <a:rPr lang="en-US" sz="2200" b="1" dirty="0">
                <a:solidFill>
                  <a:srgbClr val="0C6291"/>
                </a:solidFill>
              </a:rPr>
              <a:t>comparing boxplots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attrition 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lang="en-US" sz="1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Distance From Home </a:t>
            </a: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Attrition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lang="en-US" sz="1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Overtime</a:t>
            </a: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Attrition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3CF23-0559-45E0-83FC-BE2B31D0C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7"/>
          <a:stretch/>
        </p:blipFill>
        <p:spPr>
          <a:xfrm>
            <a:off x="969885" y="2391675"/>
            <a:ext cx="4731058" cy="2734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76A966-B622-4B5B-AF01-D09FABF8A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398" y="2391675"/>
            <a:ext cx="4731058" cy="2720017"/>
          </a:xfrm>
          <a:prstGeom prst="rect">
            <a:avLst/>
          </a:prstGeom>
        </p:spPr>
      </p:pic>
      <p:sp>
        <p:nvSpPr>
          <p:cNvPr id="16" name="Google Shape;117;p2">
            <a:extLst>
              <a:ext uri="{FF2B5EF4-FFF2-40B4-BE49-F238E27FC236}">
                <a16:creationId xmlns:a16="http://schemas.microsoft.com/office/drawing/2014/main" id="{5583B915-E596-4259-B64B-DF69CF17757F}"/>
              </a:ext>
            </a:extLst>
          </p:cNvPr>
          <p:cNvSpPr/>
          <p:nvPr/>
        </p:nvSpPr>
        <p:spPr>
          <a:xfrm>
            <a:off x="6664173" y="5403351"/>
            <a:ext cx="4384828" cy="47589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Higher earning individuals tend to have lower attrition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17;p2">
            <a:extLst>
              <a:ext uri="{FF2B5EF4-FFF2-40B4-BE49-F238E27FC236}">
                <a16:creationId xmlns:a16="http://schemas.microsoft.com/office/drawing/2014/main" id="{68704690-0342-475F-89D3-5155072E0236}"/>
              </a:ext>
            </a:extLst>
          </p:cNvPr>
          <p:cNvSpPr/>
          <p:nvPr/>
        </p:nvSpPr>
        <p:spPr>
          <a:xfrm>
            <a:off x="1143000" y="5403351"/>
            <a:ext cx="4384828" cy="47589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Individuals that live close tend to have lower attrition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342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200" b="1" dirty="0">
                <a:solidFill>
                  <a:srgbClr val="0C6291"/>
                </a:solidFill>
              </a:rPr>
              <a:t>top three factors that contribute to turnover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 calculated using the Multivariate Adaptive Regression Splines (MARS) algorithm with estimated variable importance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Estimated Feature Importance 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noFill/>
          <a:ln w="38100">
            <a:solidFill>
              <a:srgbClr val="0C629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C6291"/>
                </a:solidFill>
                <a:latin typeface="Calibri"/>
                <a:ea typeface="Calibri"/>
                <a:cs typeface="Calibri"/>
                <a:sym typeface="Calibri"/>
              </a:rPr>
              <a:t>What is Feature Importance?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CC5645-9265-4840-A89E-361C44A4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94" y="2453859"/>
            <a:ext cx="5291466" cy="3075186"/>
          </a:xfrm>
          <a:prstGeom prst="rect">
            <a:avLst/>
          </a:prstGeom>
        </p:spPr>
      </p:pic>
      <p:sp>
        <p:nvSpPr>
          <p:cNvPr id="18" name="Google Shape;117;p2">
            <a:extLst>
              <a:ext uri="{FF2B5EF4-FFF2-40B4-BE49-F238E27FC236}">
                <a16:creationId xmlns:a16="http://schemas.microsoft.com/office/drawing/2014/main" id="{E223B141-D8F4-4BCC-932D-43FD475A551B}"/>
              </a:ext>
            </a:extLst>
          </p:cNvPr>
          <p:cNvSpPr/>
          <p:nvPr/>
        </p:nvSpPr>
        <p:spPr>
          <a:xfrm>
            <a:off x="6359373" y="2493871"/>
            <a:ext cx="4994427" cy="1119341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039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C0584-EAC5-4F95-BB11-B336ABD44803}"/>
              </a:ext>
            </a:extLst>
          </p:cNvPr>
          <p:cNvSpPr txBox="1"/>
          <p:nvPr/>
        </p:nvSpPr>
        <p:spPr>
          <a:xfrm>
            <a:off x="6640497" y="2690336"/>
            <a:ext cx="440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importance is a measure of the strength of the relationship between observed values and the response. </a:t>
            </a:r>
          </a:p>
        </p:txBody>
      </p:sp>
    </p:spTree>
    <p:extLst>
      <p:ext uri="{BB962C8B-B14F-4D97-AF65-F5344CB8AC3E}">
        <p14:creationId xmlns:p14="http://schemas.microsoft.com/office/powerpoint/2010/main" val="4025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570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1731"/>
              </a:buClr>
              <a:buSzPts val="2800"/>
              <a:buFont typeface="Calibri"/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200" b="1" dirty="0">
                <a:solidFill>
                  <a:srgbClr val="0C6291"/>
                </a:solidFill>
              </a:rPr>
              <a:t>top three factors that contribute to turnover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 calculated using the Multivariate Adaptive Regression Splines (MARS) algorithm with estimated variable importance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838200" y="1003718"/>
            <a:ext cx="10515600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EB706-83DA-41E1-91CD-A71A2DC3ADFE}"/>
              </a:ext>
            </a:extLst>
          </p:cNvPr>
          <p:cNvGrpSpPr/>
          <p:nvPr/>
        </p:nvGrpSpPr>
        <p:grpSpPr>
          <a:xfrm>
            <a:off x="9756560" y="6019998"/>
            <a:ext cx="2068496" cy="609600"/>
            <a:chOff x="6968971" y="4830390"/>
            <a:chExt cx="2068496" cy="609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27350D8-92AD-48C3-9CD9-DC896CF9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867" y="4830390"/>
              <a:ext cx="609600" cy="609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38304-5B9A-477D-9256-025B49417915}"/>
                </a:ext>
              </a:extLst>
            </p:cNvPr>
            <p:cNvSpPr txBox="1"/>
            <p:nvPr/>
          </p:nvSpPr>
          <p:spPr>
            <a:xfrm>
              <a:off x="6968971" y="4981301"/>
              <a:ext cx="1538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C6291"/>
                  </a:solidFill>
                </a:rPr>
                <a:t>DDS Analytics</a:t>
              </a:r>
            </a:p>
          </p:txBody>
        </p:sp>
      </p:grpSp>
      <p:sp>
        <p:nvSpPr>
          <p:cNvPr id="11" name="Google Shape;110;p2">
            <a:extLst>
              <a:ext uri="{FF2B5EF4-FFF2-40B4-BE49-F238E27FC236}">
                <a16:creationId xmlns:a16="http://schemas.microsoft.com/office/drawing/2014/main" id="{833B44EE-94EA-47AF-A015-E0E1A551E7C2}"/>
              </a:ext>
            </a:extLst>
          </p:cNvPr>
          <p:cNvSpPr/>
          <p:nvPr/>
        </p:nvSpPr>
        <p:spPr>
          <a:xfrm>
            <a:off x="838200" y="1579951"/>
            <a:ext cx="4994429" cy="391458"/>
          </a:xfrm>
          <a:prstGeom prst="rect">
            <a:avLst/>
          </a:prstGeom>
          <a:solidFill>
            <a:srgbClr val="0C62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Classification: Predicting Employee Attrition</a:t>
            </a:r>
            <a:endParaRPr lang="en-US" dirty="0"/>
          </a:p>
        </p:txBody>
      </p:sp>
      <p:sp>
        <p:nvSpPr>
          <p:cNvPr id="13" name="Google Shape;110;p2">
            <a:extLst>
              <a:ext uri="{FF2B5EF4-FFF2-40B4-BE49-F238E27FC236}">
                <a16:creationId xmlns:a16="http://schemas.microsoft.com/office/drawing/2014/main" id="{9A8762EE-C956-4528-A031-E7EA15CE4FC5}"/>
              </a:ext>
            </a:extLst>
          </p:cNvPr>
          <p:cNvSpPr/>
          <p:nvPr/>
        </p:nvSpPr>
        <p:spPr>
          <a:xfrm>
            <a:off x="6359373" y="1579951"/>
            <a:ext cx="4994429" cy="391458"/>
          </a:xfrm>
          <a:prstGeom prst="rect">
            <a:avLst/>
          </a:prstGeom>
          <a:solidFill>
            <a:srgbClr val="0C6291"/>
          </a:solidFill>
          <a:ln w="381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Regression: Predicting Employee Income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Google Shape;117;p2">
            <a:extLst>
              <a:ext uri="{FF2B5EF4-FFF2-40B4-BE49-F238E27FC236}">
                <a16:creationId xmlns:a16="http://schemas.microsoft.com/office/drawing/2014/main" id="{E223B141-D8F4-4BCC-932D-43FD475A551B}"/>
              </a:ext>
            </a:extLst>
          </p:cNvPr>
          <p:cNvSpPr/>
          <p:nvPr/>
        </p:nvSpPr>
        <p:spPr>
          <a:xfrm>
            <a:off x="838202" y="2309659"/>
            <a:ext cx="4994427" cy="1119341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039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C0584-EAC5-4F95-BB11-B336ABD44803}"/>
              </a:ext>
            </a:extLst>
          </p:cNvPr>
          <p:cNvSpPr txBox="1"/>
          <p:nvPr/>
        </p:nvSpPr>
        <p:spPr>
          <a:xfrm>
            <a:off x="1119326" y="2506124"/>
            <a:ext cx="440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importance is a measure of the strength of the relationship between observed values and the response. </a:t>
            </a:r>
          </a:p>
        </p:txBody>
      </p:sp>
    </p:spTree>
    <p:extLst>
      <p:ext uri="{BB962C8B-B14F-4D97-AF65-F5344CB8AC3E}">
        <p14:creationId xmlns:p14="http://schemas.microsoft.com/office/powerpoint/2010/main" val="117831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305</Words>
  <Application>Microsoft Office PowerPoint</Application>
  <PresentationFormat>Widescreen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Presentation Link</vt:lpstr>
      <vt:lpstr>MSDS-6306 Case Study 02</vt:lpstr>
      <vt:lpstr>Data Preparation and Cleaning </vt:lpstr>
      <vt:lpstr>Employees are more likely to leave within the first 3-4 years of joining the company</vt:lpstr>
      <vt:lpstr>Analysis of feature correlations revealed that some highly correlated variables could be removed from the dataset without negatively impacting predictability  </vt:lpstr>
      <vt:lpstr>Discrete variables can be analyzed by visualizing the deviation from the mean attrition for each category</vt:lpstr>
      <vt:lpstr>Continuous variables can be analyzed by comparing boxplots by attrition </vt:lpstr>
      <vt:lpstr>The top three factors that contribute to turnover were calculated using the Multivariate Adaptive Regression Splines (MARS) algorithm with estimated variable importance</vt:lpstr>
      <vt:lpstr>The top three factors that contribute to turnover were calculated using the Multivariate Adaptive Regression Splines (MARS) algorithm with estimated variable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DS-6306 Case Study 01</dc:title>
  <dc:creator>Microsoft Office User</dc:creator>
  <cp:lastModifiedBy>Robert Price</cp:lastModifiedBy>
  <cp:revision>16</cp:revision>
  <dcterms:created xsi:type="dcterms:W3CDTF">2019-08-17T23:42:25Z</dcterms:created>
  <dcterms:modified xsi:type="dcterms:W3CDTF">2022-02-12T21:29:36Z</dcterms:modified>
</cp:coreProperties>
</file>