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handoutMasterIdLst>
    <p:handoutMasterId r:id="rId73"/>
  </p:handoutMasterIdLst>
  <p:sldIdLst>
    <p:sldId id="256" r:id="rId2"/>
    <p:sldId id="257" r:id="rId3"/>
    <p:sldId id="309" r:id="rId4"/>
    <p:sldId id="258" r:id="rId5"/>
    <p:sldId id="259" r:id="rId6"/>
    <p:sldId id="311" r:id="rId7"/>
    <p:sldId id="310" r:id="rId8"/>
    <p:sldId id="312" r:id="rId9"/>
    <p:sldId id="260" r:id="rId10"/>
    <p:sldId id="261" r:id="rId11"/>
    <p:sldId id="262" r:id="rId12"/>
    <p:sldId id="324"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313" r:id="rId28"/>
    <p:sldId id="314" r:id="rId29"/>
    <p:sldId id="277" r:id="rId30"/>
    <p:sldId id="286" r:id="rId31"/>
    <p:sldId id="317" r:id="rId32"/>
    <p:sldId id="315" r:id="rId33"/>
    <p:sldId id="316" r:id="rId34"/>
    <p:sldId id="278" r:id="rId35"/>
    <p:sldId id="325" r:id="rId36"/>
    <p:sldId id="326" r:id="rId37"/>
    <p:sldId id="279" r:id="rId38"/>
    <p:sldId id="280" r:id="rId39"/>
    <p:sldId id="281" r:id="rId40"/>
    <p:sldId id="318" r:id="rId41"/>
    <p:sldId id="283" r:id="rId42"/>
    <p:sldId id="284" r:id="rId43"/>
    <p:sldId id="285" r:id="rId44"/>
    <p:sldId id="287" r:id="rId45"/>
    <p:sldId id="294" r:id="rId46"/>
    <p:sldId id="295" r:id="rId47"/>
    <p:sldId id="293" r:id="rId48"/>
    <p:sldId id="290" r:id="rId49"/>
    <p:sldId id="305" r:id="rId50"/>
    <p:sldId id="306" r:id="rId51"/>
    <p:sldId id="302" r:id="rId52"/>
    <p:sldId id="303" r:id="rId53"/>
    <p:sldId id="304" r:id="rId54"/>
    <p:sldId id="300" r:id="rId55"/>
    <p:sldId id="301" r:id="rId56"/>
    <p:sldId id="288" r:id="rId57"/>
    <p:sldId id="291" r:id="rId58"/>
    <p:sldId id="327" r:id="rId59"/>
    <p:sldId id="292" r:id="rId60"/>
    <p:sldId id="307" r:id="rId61"/>
    <p:sldId id="308" r:id="rId62"/>
    <p:sldId id="296" r:id="rId63"/>
    <p:sldId id="297" r:id="rId64"/>
    <p:sldId id="298" r:id="rId65"/>
    <p:sldId id="299" r:id="rId66"/>
    <p:sldId id="319" r:id="rId67"/>
    <p:sldId id="320" r:id="rId68"/>
    <p:sldId id="321" r:id="rId69"/>
    <p:sldId id="322" r:id="rId70"/>
    <p:sldId id="323" r:id="rId71"/>
  </p:sldIdLst>
  <p:sldSz cx="9144000" cy="6858000" type="screen4x3"/>
  <p:notesSz cx="6797675" cy="9928225"/>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83" autoAdjust="0"/>
    <p:restoredTop sz="94660"/>
  </p:normalViewPr>
  <p:slideViewPr>
    <p:cSldViewPr>
      <p:cViewPr varScale="1">
        <p:scale>
          <a:sx n="87" d="100"/>
          <a:sy n="87" d="100"/>
        </p:scale>
        <p:origin x="-147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2945659" cy="496412"/>
          </a:xfrm>
          <a:prstGeom prst="rect">
            <a:avLst/>
          </a:prstGeom>
        </p:spPr>
        <p:txBody>
          <a:bodyPr vert="horz" lIns="95570" tIns="47785" rIns="95570" bIns="47785" rtlCol="0"/>
          <a:lstStyle>
            <a:lvl1pPr algn="l">
              <a:defRPr sz="1300"/>
            </a:lvl1pPr>
          </a:lstStyle>
          <a:p>
            <a:endParaRPr lang="de-DE"/>
          </a:p>
        </p:txBody>
      </p:sp>
      <p:sp>
        <p:nvSpPr>
          <p:cNvPr id="3" name="Datumsplatzhalter 2"/>
          <p:cNvSpPr>
            <a:spLocks noGrp="1"/>
          </p:cNvSpPr>
          <p:nvPr>
            <p:ph type="dt" sz="quarter" idx="1"/>
          </p:nvPr>
        </p:nvSpPr>
        <p:spPr>
          <a:xfrm>
            <a:off x="3850444" y="0"/>
            <a:ext cx="2945659" cy="496412"/>
          </a:xfrm>
          <a:prstGeom prst="rect">
            <a:avLst/>
          </a:prstGeom>
        </p:spPr>
        <p:txBody>
          <a:bodyPr vert="horz" lIns="95570" tIns="47785" rIns="95570" bIns="47785" rtlCol="0"/>
          <a:lstStyle>
            <a:lvl1pPr algn="r">
              <a:defRPr sz="1300"/>
            </a:lvl1pPr>
          </a:lstStyle>
          <a:p>
            <a:fld id="{195F4A48-852E-400F-8807-EFB442D639BF}" type="datetimeFigureOut">
              <a:rPr lang="de-DE" smtClean="0"/>
              <a:t>28.11.2016</a:t>
            </a:fld>
            <a:endParaRPr lang="de-DE"/>
          </a:p>
        </p:txBody>
      </p:sp>
      <p:sp>
        <p:nvSpPr>
          <p:cNvPr id="4" name="Fußzeilenplatzhalter 3"/>
          <p:cNvSpPr>
            <a:spLocks noGrp="1"/>
          </p:cNvSpPr>
          <p:nvPr>
            <p:ph type="ftr" sz="quarter" idx="2"/>
          </p:nvPr>
        </p:nvSpPr>
        <p:spPr>
          <a:xfrm>
            <a:off x="1" y="9430090"/>
            <a:ext cx="2945659" cy="496412"/>
          </a:xfrm>
          <a:prstGeom prst="rect">
            <a:avLst/>
          </a:prstGeom>
        </p:spPr>
        <p:txBody>
          <a:bodyPr vert="horz" lIns="95570" tIns="47785" rIns="95570" bIns="47785" rtlCol="0" anchor="b"/>
          <a:lstStyle>
            <a:lvl1pPr algn="l">
              <a:defRPr sz="1300"/>
            </a:lvl1pPr>
          </a:lstStyle>
          <a:p>
            <a:r>
              <a:rPr lang="de-DE" smtClean="0"/>
              <a:t>Grundkurs Wirtschaft, Bodoconsult</a:t>
            </a:r>
            <a:endParaRPr lang="de-DE"/>
          </a:p>
        </p:txBody>
      </p:sp>
      <p:sp>
        <p:nvSpPr>
          <p:cNvPr id="5" name="Foliennummernplatzhalter 4"/>
          <p:cNvSpPr>
            <a:spLocks noGrp="1"/>
          </p:cNvSpPr>
          <p:nvPr>
            <p:ph type="sldNum" sz="quarter" idx="3"/>
          </p:nvPr>
        </p:nvSpPr>
        <p:spPr>
          <a:xfrm>
            <a:off x="3850444" y="9430090"/>
            <a:ext cx="2945659" cy="496412"/>
          </a:xfrm>
          <a:prstGeom prst="rect">
            <a:avLst/>
          </a:prstGeom>
        </p:spPr>
        <p:txBody>
          <a:bodyPr vert="horz" lIns="95570" tIns="47785" rIns="95570" bIns="47785" rtlCol="0" anchor="b"/>
          <a:lstStyle>
            <a:lvl1pPr algn="r">
              <a:defRPr sz="1300"/>
            </a:lvl1pPr>
          </a:lstStyle>
          <a:p>
            <a:fld id="{4F49A96F-49AA-44E2-8D90-52C6470A0545}" type="slidenum">
              <a:rPr lang="de-DE" smtClean="0"/>
              <a:t>‹Nr.›</a:t>
            </a:fld>
            <a:endParaRPr lang="de-DE"/>
          </a:p>
        </p:txBody>
      </p:sp>
    </p:spTree>
    <p:extLst>
      <p:ext uri="{BB962C8B-B14F-4D97-AF65-F5344CB8AC3E}">
        <p14:creationId xmlns:p14="http://schemas.microsoft.com/office/powerpoint/2010/main" val="424764698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2945659" cy="496412"/>
          </a:xfrm>
          <a:prstGeom prst="rect">
            <a:avLst/>
          </a:prstGeom>
        </p:spPr>
        <p:txBody>
          <a:bodyPr vert="horz" lIns="95570" tIns="47785" rIns="95570" bIns="47785" rtlCol="0"/>
          <a:lstStyle>
            <a:lvl1pPr algn="l">
              <a:defRPr sz="1300"/>
            </a:lvl1pPr>
          </a:lstStyle>
          <a:p>
            <a:endParaRPr lang="de-DE"/>
          </a:p>
        </p:txBody>
      </p:sp>
      <p:sp>
        <p:nvSpPr>
          <p:cNvPr id="3" name="Datumsplatzhalter 2"/>
          <p:cNvSpPr>
            <a:spLocks noGrp="1"/>
          </p:cNvSpPr>
          <p:nvPr>
            <p:ph type="dt" idx="1"/>
          </p:nvPr>
        </p:nvSpPr>
        <p:spPr>
          <a:xfrm>
            <a:off x="3850444" y="0"/>
            <a:ext cx="2945659" cy="496412"/>
          </a:xfrm>
          <a:prstGeom prst="rect">
            <a:avLst/>
          </a:prstGeom>
        </p:spPr>
        <p:txBody>
          <a:bodyPr vert="horz" lIns="95570" tIns="47785" rIns="95570" bIns="47785" rtlCol="0"/>
          <a:lstStyle>
            <a:lvl1pPr algn="r">
              <a:defRPr sz="1300"/>
            </a:lvl1pPr>
          </a:lstStyle>
          <a:p>
            <a:fld id="{786FA2AE-2910-40D5-BB10-2CE77EC3EBCF}" type="datetimeFigureOut">
              <a:rPr lang="de-DE" smtClean="0"/>
              <a:t>28.11.2016</a:t>
            </a:fld>
            <a:endParaRPr lang="de-DE"/>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5570" tIns="47785" rIns="95570" bIns="47785" rtlCol="0" anchor="ctr"/>
          <a:lstStyle/>
          <a:p>
            <a:endParaRPr lang="de-DE"/>
          </a:p>
        </p:txBody>
      </p:sp>
      <p:sp>
        <p:nvSpPr>
          <p:cNvPr id="5" name="Notizenplatzhalter 4"/>
          <p:cNvSpPr>
            <a:spLocks noGrp="1"/>
          </p:cNvSpPr>
          <p:nvPr>
            <p:ph type="body" sz="quarter" idx="3"/>
          </p:nvPr>
        </p:nvSpPr>
        <p:spPr>
          <a:xfrm>
            <a:off x="679768" y="4715907"/>
            <a:ext cx="5438140" cy="4467702"/>
          </a:xfrm>
          <a:prstGeom prst="rect">
            <a:avLst/>
          </a:prstGeom>
        </p:spPr>
        <p:txBody>
          <a:bodyPr vert="horz" lIns="95570" tIns="47785" rIns="95570" bIns="47785"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1" y="9430090"/>
            <a:ext cx="2945659" cy="496412"/>
          </a:xfrm>
          <a:prstGeom prst="rect">
            <a:avLst/>
          </a:prstGeom>
        </p:spPr>
        <p:txBody>
          <a:bodyPr vert="horz" lIns="95570" tIns="47785" rIns="95570" bIns="47785" rtlCol="0" anchor="b"/>
          <a:lstStyle>
            <a:lvl1pPr algn="l">
              <a:defRPr sz="1300"/>
            </a:lvl1pPr>
          </a:lstStyle>
          <a:p>
            <a:r>
              <a:rPr lang="de-DE" smtClean="0"/>
              <a:t>Grundkurs Wirtschaft, Bodoconsult</a:t>
            </a:r>
            <a:endParaRPr lang="de-DE"/>
          </a:p>
        </p:txBody>
      </p:sp>
      <p:sp>
        <p:nvSpPr>
          <p:cNvPr id="7" name="Foliennummernplatzhalter 6"/>
          <p:cNvSpPr>
            <a:spLocks noGrp="1"/>
          </p:cNvSpPr>
          <p:nvPr>
            <p:ph type="sldNum" sz="quarter" idx="5"/>
          </p:nvPr>
        </p:nvSpPr>
        <p:spPr>
          <a:xfrm>
            <a:off x="3850444" y="9430090"/>
            <a:ext cx="2945659" cy="496412"/>
          </a:xfrm>
          <a:prstGeom prst="rect">
            <a:avLst/>
          </a:prstGeom>
        </p:spPr>
        <p:txBody>
          <a:bodyPr vert="horz" lIns="95570" tIns="47785" rIns="95570" bIns="47785" rtlCol="0" anchor="b"/>
          <a:lstStyle>
            <a:lvl1pPr algn="r">
              <a:defRPr sz="1300"/>
            </a:lvl1pPr>
          </a:lstStyle>
          <a:p>
            <a:fld id="{FFC4CC6B-6500-4775-BDDA-3AE9CCC0F423}" type="slidenum">
              <a:rPr lang="de-DE" smtClean="0"/>
              <a:t>‹Nr.›</a:t>
            </a:fld>
            <a:endParaRPr lang="de-DE"/>
          </a:p>
        </p:txBody>
      </p:sp>
    </p:spTree>
    <p:extLst>
      <p:ext uri="{BB962C8B-B14F-4D97-AF65-F5344CB8AC3E}">
        <p14:creationId xmlns:p14="http://schemas.microsoft.com/office/powerpoint/2010/main" val="393557623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1</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2343785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15</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267568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FFC4CC6B-6500-4775-BDDA-3AE9CCC0F423}" type="slidenum">
              <a:rPr lang="de-DE" smtClean="0"/>
              <a:t>16</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2814168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17</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4061053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18</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3584423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19</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2677249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20</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1348527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21</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2921028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22</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1584605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23</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3216033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24</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4060777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2</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658968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25</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2184164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26</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35692175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29</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3936446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30</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1756289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34</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24587691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37</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218627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38</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125506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39</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1427799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40</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25059547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41</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2467224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4</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4498707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42</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7483651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43</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1601817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44</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36089377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45</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40680754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46</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4495574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47</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10950270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48</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2188406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55</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3558678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56</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32790988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57</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1231563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5</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37678507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58</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12315636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59</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34090890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62</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34513167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63</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17735342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64</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25279799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65</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914082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9</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1494076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10</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461199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11</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1647955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13</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3081655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FC4CC6B-6500-4775-BDDA-3AE9CCC0F423}" type="slidenum">
              <a:rPr lang="de-DE" smtClean="0"/>
              <a:t>14</a:t>
            </a:fld>
            <a:endParaRPr lang="de-DE"/>
          </a:p>
        </p:txBody>
      </p:sp>
      <p:sp>
        <p:nvSpPr>
          <p:cNvPr id="5" name="Fußzeilenplatzhalter 4"/>
          <p:cNvSpPr>
            <a:spLocks noGrp="1"/>
          </p:cNvSpPr>
          <p:nvPr>
            <p:ph type="ftr" sz="quarter" idx="11"/>
          </p:nvPr>
        </p:nvSpPr>
        <p:spPr/>
        <p:txBody>
          <a:bodyPr/>
          <a:lstStyle/>
          <a:p>
            <a:r>
              <a:rPr lang="de-DE" smtClean="0"/>
              <a:t>Grundkurs Wirtschaft, Bodoconsult</a:t>
            </a:r>
            <a:endParaRPr lang="de-DE"/>
          </a:p>
        </p:txBody>
      </p:sp>
    </p:spTree>
    <p:extLst>
      <p:ext uri="{BB962C8B-B14F-4D97-AF65-F5344CB8AC3E}">
        <p14:creationId xmlns:p14="http://schemas.microsoft.com/office/powerpoint/2010/main" val="73944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de-DE" smtClean="0"/>
              <a:t>Titelmasterformat durch Klicken bearbeiten</a:t>
            </a:r>
            <a:endParaRPr lang="en-US" dirty="0"/>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B4E8B932-7B7A-48AE-B523-48338B54DD0D}" type="datetime1">
              <a:rPr lang="de-DE" smtClean="0"/>
              <a:t>28.11.2016</a:t>
            </a:fld>
            <a:endParaRPr lang="de-DE"/>
          </a:p>
        </p:txBody>
      </p:sp>
      <p:sp>
        <p:nvSpPr>
          <p:cNvPr id="5" name="Footer Placeholder 4"/>
          <p:cNvSpPr>
            <a:spLocks noGrp="1"/>
          </p:cNvSpPr>
          <p:nvPr>
            <p:ph type="ftr" sz="quarter" idx="11"/>
          </p:nvPr>
        </p:nvSpPr>
        <p:spPr>
          <a:xfrm>
            <a:off x="2483768" y="5951810"/>
            <a:ext cx="3953576" cy="365125"/>
          </a:xfrm>
        </p:spPr>
        <p:txBody>
          <a:bodyPr/>
          <a:lstStyle/>
          <a:p>
            <a:r>
              <a:rPr lang="de-DE" smtClean="0"/>
              <a:t>Grundkurs Wirtschaft, Bodoconsult GmbH</a:t>
            </a:r>
            <a:endParaRPr lang="de-DE" dirty="0"/>
          </a:p>
        </p:txBody>
      </p:sp>
      <p:sp>
        <p:nvSpPr>
          <p:cNvPr id="6" name="Slide Number Placeholder 5"/>
          <p:cNvSpPr>
            <a:spLocks noGrp="1"/>
          </p:cNvSpPr>
          <p:nvPr>
            <p:ph type="sldNum" sz="quarter" idx="12"/>
          </p:nvPr>
        </p:nvSpPr>
        <p:spPr>
          <a:xfrm>
            <a:off x="1835696" y="5949280"/>
            <a:ext cx="608287" cy="365125"/>
          </a:xfrm>
        </p:spPr>
        <p:txBody>
          <a:bodyPr/>
          <a:lstStyle/>
          <a:p>
            <a:fld id="{A2BF461A-96FE-491F-BBBC-70BBF95CC0E3}" type="slidenum">
              <a:rPr lang="de-DE" smtClean="0"/>
              <a:t>‹Nr.›</a:t>
            </a:fld>
            <a:endParaRPr lang="de-DE"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10966783-CECF-46EA-A220-DB650D00FD74}" type="datetime1">
              <a:rPr lang="de-DE" smtClean="0"/>
              <a:t>28.11.2016</a:t>
            </a:fld>
            <a:endParaRPr lang="de-DE"/>
          </a:p>
        </p:txBody>
      </p:sp>
      <p:sp>
        <p:nvSpPr>
          <p:cNvPr id="5" name="Footer Placeholder 4"/>
          <p:cNvSpPr>
            <a:spLocks noGrp="1"/>
          </p:cNvSpPr>
          <p:nvPr>
            <p:ph type="ftr" sz="quarter" idx="11"/>
          </p:nvPr>
        </p:nvSpPr>
        <p:spPr/>
        <p:txBody>
          <a:bodyPr/>
          <a:lstStyle/>
          <a:p>
            <a:r>
              <a:rPr lang="de-DE" smtClean="0"/>
              <a:t>Grundkurs Wirtschaft, Bodoconsult GmbH</a:t>
            </a:r>
            <a:endParaRPr lang="de-DE" dirty="0" smtClean="0"/>
          </a:p>
        </p:txBody>
      </p:sp>
      <p:sp>
        <p:nvSpPr>
          <p:cNvPr id="6" name="Slide Number Placeholder 5"/>
          <p:cNvSpPr>
            <a:spLocks noGrp="1"/>
          </p:cNvSpPr>
          <p:nvPr>
            <p:ph type="sldNum" sz="quarter" idx="12"/>
          </p:nvPr>
        </p:nvSpPr>
        <p:spPr/>
        <p:txBody>
          <a:bodyPr/>
          <a:lstStyle/>
          <a:p>
            <a:fld id="{A2BF461A-96FE-491F-BBBC-70BBF95CC0E3}" type="slidenum">
              <a:rPr lang="de-DE" smtClean="0"/>
              <a:t>‹Nr.›</a:t>
            </a:fld>
            <a:endParaRPr lang="de-DE"/>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de-DE" smtClean="0"/>
              <a:t>Titelmasterformat durch Klicken bearbeiten</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AB1712F8-E51D-4733-AAF1-AECEFD601E02}" type="datetime1">
              <a:rPr lang="de-DE" smtClean="0"/>
              <a:t>28.11.2016</a:t>
            </a:fld>
            <a:endParaRPr lang="de-DE"/>
          </a:p>
        </p:txBody>
      </p:sp>
      <p:sp>
        <p:nvSpPr>
          <p:cNvPr id="5" name="Footer Placeholder 4"/>
          <p:cNvSpPr>
            <a:spLocks noGrp="1"/>
          </p:cNvSpPr>
          <p:nvPr>
            <p:ph type="ftr" sz="quarter" idx="11"/>
          </p:nvPr>
        </p:nvSpPr>
        <p:spPr/>
        <p:txBody>
          <a:bodyPr/>
          <a:lstStyle/>
          <a:p>
            <a:r>
              <a:rPr lang="de-DE" smtClean="0"/>
              <a:t>Grundkurs Wirtschaft, Bodoconsult GmbH</a:t>
            </a:r>
            <a:endParaRPr lang="de-DE" dirty="0"/>
          </a:p>
        </p:txBody>
      </p:sp>
      <p:sp>
        <p:nvSpPr>
          <p:cNvPr id="6" name="Slide Number Placeholder 5"/>
          <p:cNvSpPr>
            <a:spLocks noGrp="1"/>
          </p:cNvSpPr>
          <p:nvPr>
            <p:ph type="sldNum" sz="quarter" idx="12"/>
          </p:nvPr>
        </p:nvSpPr>
        <p:spPr/>
        <p:txBody>
          <a:bodyPr/>
          <a:lstStyle/>
          <a:p>
            <a:fld id="{A2BF461A-96FE-491F-BBBC-70BBF95CC0E3}" type="slidenum">
              <a:rPr lang="de-DE" smtClean="0"/>
              <a:t>‹Nr.›</a:t>
            </a:fld>
            <a:endParaRPr lang="de-DE"/>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smtClean="0"/>
          </a:p>
        </p:txBody>
      </p:sp>
      <p:sp>
        <p:nvSpPr>
          <p:cNvPr id="4" name="Date Placeholder 3"/>
          <p:cNvSpPr>
            <a:spLocks noGrp="1"/>
          </p:cNvSpPr>
          <p:nvPr>
            <p:ph type="dt" sz="half" idx="10"/>
          </p:nvPr>
        </p:nvSpPr>
        <p:spPr/>
        <p:txBody>
          <a:bodyPr/>
          <a:lstStyle/>
          <a:p>
            <a:fld id="{D468A4D1-837D-4EFB-BBC7-AB83AF605762}" type="datetime1">
              <a:rPr lang="de-DE" smtClean="0"/>
              <a:t>28.11.2016</a:t>
            </a:fld>
            <a:endParaRPr lang="de-DE"/>
          </a:p>
        </p:txBody>
      </p:sp>
      <p:sp>
        <p:nvSpPr>
          <p:cNvPr id="5" name="Footer Placeholder 4"/>
          <p:cNvSpPr>
            <a:spLocks noGrp="1"/>
          </p:cNvSpPr>
          <p:nvPr>
            <p:ph type="ftr" sz="quarter" idx="11"/>
          </p:nvPr>
        </p:nvSpPr>
        <p:spPr/>
        <p:txBody>
          <a:bodyPr/>
          <a:lstStyle/>
          <a:p>
            <a:r>
              <a:rPr lang="de-DE" dirty="0" smtClean="0"/>
              <a:t>Grundkurs Wirtschaft, Bodoconsult GmbH</a:t>
            </a:r>
            <a:endParaRPr lang="de-DE" dirty="0"/>
          </a:p>
        </p:txBody>
      </p:sp>
      <p:sp>
        <p:nvSpPr>
          <p:cNvPr id="6" name="Slide Number Placeholder 5"/>
          <p:cNvSpPr>
            <a:spLocks noGrp="1"/>
          </p:cNvSpPr>
          <p:nvPr>
            <p:ph type="sldNum" sz="quarter" idx="12"/>
          </p:nvPr>
        </p:nvSpPr>
        <p:spPr/>
        <p:txBody>
          <a:bodyPr/>
          <a:lstStyle/>
          <a:p>
            <a:fld id="{A2BF461A-96FE-491F-BBBC-70BBF95CC0E3}" type="slidenum">
              <a:rPr lang="de-DE" smtClean="0"/>
              <a:t>‹Nr.›</a:t>
            </a:fld>
            <a:endParaRPr lang="de-DE"/>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de-DE" smtClean="0"/>
              <a:t>Titelmasterformat durch Klicken bearbeiten</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8F41171B-145D-47EA-AAAD-31EC923BA7E9}" type="datetime1">
              <a:rPr lang="de-DE" smtClean="0"/>
              <a:t>28.11.2016</a:t>
            </a:fld>
            <a:endParaRPr lang="de-DE"/>
          </a:p>
        </p:txBody>
      </p:sp>
      <p:sp>
        <p:nvSpPr>
          <p:cNvPr id="5" name="Footer Placeholder 4"/>
          <p:cNvSpPr>
            <a:spLocks noGrp="1"/>
          </p:cNvSpPr>
          <p:nvPr>
            <p:ph type="ftr" sz="quarter" idx="11"/>
          </p:nvPr>
        </p:nvSpPr>
        <p:spPr/>
        <p:txBody>
          <a:bodyPr/>
          <a:lstStyle/>
          <a:p>
            <a:r>
              <a:rPr lang="de-DE" smtClean="0"/>
              <a:t>Grundkurs Wirtschaft, Bodoconsult GmbH</a:t>
            </a:r>
            <a:endParaRPr lang="de-DE" dirty="0" smtClean="0"/>
          </a:p>
        </p:txBody>
      </p:sp>
      <p:sp>
        <p:nvSpPr>
          <p:cNvPr id="6" name="Slide Number Placeholder 5"/>
          <p:cNvSpPr>
            <a:spLocks noGrp="1"/>
          </p:cNvSpPr>
          <p:nvPr>
            <p:ph type="sldNum" sz="quarter" idx="12"/>
          </p:nvPr>
        </p:nvSpPr>
        <p:spPr/>
        <p:txBody>
          <a:bodyPr/>
          <a:lstStyle/>
          <a:p>
            <a:fld id="{A2BF461A-96FE-491F-BBBC-70BBF95CC0E3}" type="slidenum">
              <a:rPr lang="de-DE" smtClean="0"/>
              <a:t>‹Nr.›</a:t>
            </a:fld>
            <a:endParaRPr lang="de-DE"/>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de-DE" smtClean="0"/>
              <a:t>Titelmasterformat durch Klicken bearbeiten</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BEC1A798-9A35-4138-845B-860CB3FF4AE5}" type="datetime1">
              <a:rPr lang="de-DE" smtClean="0"/>
              <a:t>28.11.2016</a:t>
            </a:fld>
            <a:endParaRPr lang="de-DE"/>
          </a:p>
        </p:txBody>
      </p:sp>
      <p:sp>
        <p:nvSpPr>
          <p:cNvPr id="6" name="Footer Placeholder 5"/>
          <p:cNvSpPr>
            <a:spLocks noGrp="1"/>
          </p:cNvSpPr>
          <p:nvPr>
            <p:ph type="ftr" sz="quarter" idx="11"/>
          </p:nvPr>
        </p:nvSpPr>
        <p:spPr/>
        <p:txBody>
          <a:bodyPr/>
          <a:lstStyle/>
          <a:p>
            <a:r>
              <a:rPr lang="de-DE" smtClean="0"/>
              <a:t>Grundkurs Wirtschaft, Bodoconsult GmbH</a:t>
            </a:r>
            <a:endParaRPr lang="de-DE"/>
          </a:p>
        </p:txBody>
      </p:sp>
      <p:sp>
        <p:nvSpPr>
          <p:cNvPr id="7" name="Slide Number Placeholder 6"/>
          <p:cNvSpPr>
            <a:spLocks noGrp="1"/>
          </p:cNvSpPr>
          <p:nvPr>
            <p:ph type="sldNum" sz="quarter" idx="12"/>
          </p:nvPr>
        </p:nvSpPr>
        <p:spPr/>
        <p:txBody>
          <a:bodyPr/>
          <a:lstStyle/>
          <a:p>
            <a:fld id="{A2BF461A-96FE-491F-BBBC-70BBF95CC0E3}" type="slidenum">
              <a:rPr lang="de-DE" smtClean="0"/>
              <a:t>‹Nr.›</a:t>
            </a:fld>
            <a:endParaRPr lang="de-DE"/>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a:p>
        </p:txBody>
      </p:sp>
      <p:sp>
        <p:nvSpPr>
          <p:cNvPr id="3" name="Text Placeholder 2"/>
          <p:cNvSpPr>
            <a:spLocks noGrp="1"/>
          </p:cNvSpPr>
          <p:nvPr>
            <p:ph type="body" idx="1"/>
          </p:nvPr>
        </p:nvSpPr>
        <p:spPr>
          <a:xfrm>
            <a:off x="1009442" y="1812927"/>
            <a:ext cx="347127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 Placeholder 4"/>
          <p:cNvSpPr>
            <a:spLocks noGrp="1"/>
          </p:cNvSpPr>
          <p:nvPr>
            <p:ph type="body" sz="quarter" idx="3"/>
          </p:nvPr>
        </p:nvSpPr>
        <p:spPr>
          <a:xfrm>
            <a:off x="4663280" y="1812927"/>
            <a:ext cx="347127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Date Placeholder 6"/>
          <p:cNvSpPr>
            <a:spLocks noGrp="1"/>
          </p:cNvSpPr>
          <p:nvPr>
            <p:ph type="dt" sz="half" idx="10"/>
          </p:nvPr>
        </p:nvSpPr>
        <p:spPr/>
        <p:txBody>
          <a:bodyPr/>
          <a:lstStyle/>
          <a:p>
            <a:fld id="{9247D389-4DD9-4EC4-98BD-53A8EE8B869E}" type="datetime1">
              <a:rPr lang="de-DE" smtClean="0"/>
              <a:t>28.11.2016</a:t>
            </a:fld>
            <a:endParaRPr lang="de-DE"/>
          </a:p>
        </p:txBody>
      </p:sp>
      <p:sp>
        <p:nvSpPr>
          <p:cNvPr id="8" name="Footer Placeholder 7"/>
          <p:cNvSpPr>
            <a:spLocks noGrp="1"/>
          </p:cNvSpPr>
          <p:nvPr>
            <p:ph type="ftr" sz="quarter" idx="11"/>
          </p:nvPr>
        </p:nvSpPr>
        <p:spPr/>
        <p:txBody>
          <a:bodyPr/>
          <a:lstStyle/>
          <a:p>
            <a:r>
              <a:rPr lang="de-DE" smtClean="0"/>
              <a:t>Grundkurs Wirtschaft, Bodoconsult GmbH</a:t>
            </a:r>
            <a:endParaRPr lang="de-DE"/>
          </a:p>
        </p:txBody>
      </p:sp>
      <p:sp>
        <p:nvSpPr>
          <p:cNvPr id="9" name="Slide Number Placeholder 8"/>
          <p:cNvSpPr>
            <a:spLocks noGrp="1"/>
          </p:cNvSpPr>
          <p:nvPr>
            <p:ph type="sldNum" sz="quarter" idx="12"/>
          </p:nvPr>
        </p:nvSpPr>
        <p:spPr/>
        <p:txBody>
          <a:bodyPr/>
          <a:lstStyle/>
          <a:p>
            <a:fld id="{A2BF461A-96FE-491F-BBBC-70BBF95CC0E3}" type="slidenum">
              <a:rPr lang="de-DE" smtClean="0"/>
              <a:t>‹Nr.›</a:t>
            </a:fld>
            <a:endParaRPr lang="de-DE"/>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Date Placeholder 2"/>
          <p:cNvSpPr>
            <a:spLocks noGrp="1"/>
          </p:cNvSpPr>
          <p:nvPr>
            <p:ph type="dt" sz="half" idx="10"/>
          </p:nvPr>
        </p:nvSpPr>
        <p:spPr/>
        <p:txBody>
          <a:bodyPr/>
          <a:lstStyle/>
          <a:p>
            <a:fld id="{90677B5E-96C7-4FC5-BED3-AFA7D4EBF7E8}" type="datetime1">
              <a:rPr lang="de-DE" smtClean="0"/>
              <a:t>28.11.2016</a:t>
            </a:fld>
            <a:endParaRPr lang="de-DE"/>
          </a:p>
        </p:txBody>
      </p:sp>
      <p:sp>
        <p:nvSpPr>
          <p:cNvPr id="4" name="Footer Placeholder 3"/>
          <p:cNvSpPr>
            <a:spLocks noGrp="1"/>
          </p:cNvSpPr>
          <p:nvPr>
            <p:ph type="ftr" sz="quarter" idx="11"/>
          </p:nvPr>
        </p:nvSpPr>
        <p:spPr/>
        <p:txBody>
          <a:bodyPr/>
          <a:lstStyle/>
          <a:p>
            <a:r>
              <a:rPr lang="de-DE" smtClean="0"/>
              <a:t>Grundkurs Wirtschaft, Bodoconsult GmbH</a:t>
            </a:r>
            <a:endParaRPr lang="de-DE" dirty="0" smtClean="0"/>
          </a:p>
        </p:txBody>
      </p:sp>
      <p:sp>
        <p:nvSpPr>
          <p:cNvPr id="5" name="Slide Number Placeholder 4"/>
          <p:cNvSpPr>
            <a:spLocks noGrp="1"/>
          </p:cNvSpPr>
          <p:nvPr>
            <p:ph type="sldNum" sz="quarter" idx="12"/>
          </p:nvPr>
        </p:nvSpPr>
        <p:spPr/>
        <p:txBody>
          <a:bodyPr/>
          <a:lstStyle/>
          <a:p>
            <a:fld id="{A2BF461A-96FE-491F-BBBC-70BBF95CC0E3}" type="slidenum">
              <a:rPr lang="de-DE" smtClean="0"/>
              <a:t>‹Nr.›</a:t>
            </a:fld>
            <a:endParaRPr lang="de-DE"/>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5D59E-E2FB-46C2-A3AC-13A8BCD6D96A}" type="datetime1">
              <a:rPr lang="de-DE" smtClean="0"/>
              <a:t>28.11.2016</a:t>
            </a:fld>
            <a:endParaRPr lang="de-DE"/>
          </a:p>
        </p:txBody>
      </p:sp>
      <p:sp>
        <p:nvSpPr>
          <p:cNvPr id="3" name="Footer Placeholder 2"/>
          <p:cNvSpPr>
            <a:spLocks noGrp="1"/>
          </p:cNvSpPr>
          <p:nvPr>
            <p:ph type="ftr" sz="quarter" idx="11"/>
          </p:nvPr>
        </p:nvSpPr>
        <p:spPr/>
        <p:txBody>
          <a:bodyPr/>
          <a:lstStyle/>
          <a:p>
            <a:r>
              <a:rPr lang="de-DE" smtClean="0"/>
              <a:t>Grundkurs Wirtschaft, Bodoconsult GmbH</a:t>
            </a:r>
            <a:endParaRPr lang="de-DE"/>
          </a:p>
        </p:txBody>
      </p:sp>
      <p:sp>
        <p:nvSpPr>
          <p:cNvPr id="4" name="Slide Number Placeholder 3"/>
          <p:cNvSpPr>
            <a:spLocks noGrp="1"/>
          </p:cNvSpPr>
          <p:nvPr>
            <p:ph type="sldNum" sz="quarter" idx="12"/>
          </p:nvPr>
        </p:nvSpPr>
        <p:spPr/>
        <p:txBody>
          <a:bodyPr/>
          <a:lstStyle/>
          <a:p>
            <a:fld id="{A2BF461A-96FE-491F-BBBC-70BBF95CC0E3}" type="slidenum">
              <a:rPr lang="de-DE" smtClean="0"/>
              <a:t>‹Nr.›</a:t>
            </a:fld>
            <a:endParaRPr lang="de-DE"/>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de-DE" smtClean="0"/>
              <a:t>Titelmasterformat durch Klicken bearbeiten</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7654F653-0359-43CC-B699-05F245130F39}" type="datetime1">
              <a:rPr lang="de-DE" smtClean="0"/>
              <a:t>28.11.2016</a:t>
            </a:fld>
            <a:endParaRPr lang="de-DE"/>
          </a:p>
        </p:txBody>
      </p:sp>
      <p:sp>
        <p:nvSpPr>
          <p:cNvPr id="6" name="Footer Placeholder 5"/>
          <p:cNvSpPr>
            <a:spLocks noGrp="1"/>
          </p:cNvSpPr>
          <p:nvPr>
            <p:ph type="ftr" sz="quarter" idx="11"/>
          </p:nvPr>
        </p:nvSpPr>
        <p:spPr/>
        <p:txBody>
          <a:bodyPr/>
          <a:lstStyle/>
          <a:p>
            <a:r>
              <a:rPr lang="de-DE" smtClean="0"/>
              <a:t>Grundkurs Wirtschaft, Bodoconsult GmbH</a:t>
            </a:r>
            <a:endParaRPr lang="de-DE"/>
          </a:p>
        </p:txBody>
      </p:sp>
      <p:sp>
        <p:nvSpPr>
          <p:cNvPr id="7" name="Slide Number Placeholder 6"/>
          <p:cNvSpPr>
            <a:spLocks noGrp="1"/>
          </p:cNvSpPr>
          <p:nvPr>
            <p:ph type="sldNum" sz="quarter" idx="12"/>
          </p:nvPr>
        </p:nvSpPr>
        <p:spPr/>
        <p:txBody>
          <a:bodyPr/>
          <a:lstStyle/>
          <a:p>
            <a:fld id="{A2BF461A-96FE-491F-BBBC-70BBF95CC0E3}" type="slidenum">
              <a:rPr lang="de-DE" smtClean="0"/>
              <a:t>‹Nr.›</a:t>
            </a:fld>
            <a:endParaRPr lang="de-DE"/>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009443" y="1387058"/>
            <a:ext cx="3297953" cy="1113254"/>
          </a:xfrm>
        </p:spPr>
        <p:txBody>
          <a:bodyPr anchor="b">
            <a:normAutofit/>
          </a:bodyPr>
          <a:lstStyle>
            <a:lvl1pPr algn="l">
              <a:defRPr sz="2400" b="0"/>
            </a:lvl1pPr>
          </a:lstStyle>
          <a:p>
            <a:r>
              <a:rPr lang="de-DE" smtClean="0"/>
              <a:t>Titelmasterformat durch Klicken bearbeiten</a:t>
            </a:r>
            <a:endParaRPr lang="en-US"/>
          </a:p>
        </p:txBody>
      </p:sp>
      <p:sp>
        <p:nvSpPr>
          <p:cNvPr id="4" name="Text Placeholder 3"/>
          <p:cNvSpPr>
            <a:spLocks noGrp="1"/>
          </p:cNvSpPr>
          <p:nvPr>
            <p:ph type="body" sz="half" idx="2"/>
          </p:nvPr>
        </p:nvSpPr>
        <p:spPr>
          <a:xfrm>
            <a:off x="1009443" y="2500312"/>
            <a:ext cx="3297954"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49420A66-6A1F-4F3C-A82E-447E9B0E5A0C}" type="datetime1">
              <a:rPr lang="de-DE" smtClean="0"/>
              <a:t>28.11.2016</a:t>
            </a:fld>
            <a:endParaRPr lang="de-DE"/>
          </a:p>
        </p:txBody>
      </p:sp>
      <p:sp>
        <p:nvSpPr>
          <p:cNvPr id="6" name="Footer Placeholder 5"/>
          <p:cNvSpPr>
            <a:spLocks noGrp="1"/>
          </p:cNvSpPr>
          <p:nvPr>
            <p:ph type="ftr" sz="quarter" idx="11"/>
          </p:nvPr>
        </p:nvSpPr>
        <p:spPr/>
        <p:txBody>
          <a:bodyPr/>
          <a:lstStyle/>
          <a:p>
            <a:r>
              <a:rPr lang="de-DE" smtClean="0"/>
              <a:t>Grundkurs Wirtschaft, Bodoconsult GmbH</a:t>
            </a:r>
            <a:endParaRPr lang="de-DE" dirty="0" smtClean="0"/>
          </a:p>
        </p:txBody>
      </p:sp>
      <p:sp>
        <p:nvSpPr>
          <p:cNvPr id="7" name="Slide Number Placeholder 6"/>
          <p:cNvSpPr>
            <a:spLocks noGrp="1"/>
          </p:cNvSpPr>
          <p:nvPr>
            <p:ph type="sldNum" sz="quarter" idx="12"/>
          </p:nvPr>
        </p:nvSpPr>
        <p:spPr/>
        <p:txBody>
          <a:bodyPr/>
          <a:lstStyle/>
          <a:p>
            <a:fld id="{A2BF461A-96FE-491F-BBBC-70BBF95CC0E3}" type="slidenum">
              <a:rPr lang="de-DE" smtClean="0"/>
              <a:t>‹Nr.›</a:t>
            </a:fld>
            <a:endParaRPr lang="de-DE"/>
          </a:p>
        </p:txBody>
      </p:sp>
      <p:grpSp>
        <p:nvGrpSpPr>
          <p:cNvPr id="16" name="Group 15"/>
          <p:cNvGrpSpPr/>
          <p:nvPr/>
        </p:nvGrpSpPr>
        <p:grpSpPr>
          <a:xfrm>
            <a:off x="4516154" y="994387"/>
            <a:ext cx="1847138" cy="1530439"/>
            <a:chOff x="4718762" y="993075"/>
            <a:chExt cx="1847138" cy="1530439"/>
          </a:xfrm>
        </p:grpSpPr>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Picture Placeholder 17"/>
          <p:cNvSpPr>
            <a:spLocks noGrp="1"/>
          </p:cNvSpPr>
          <p:nvPr>
            <p:ph type="pic" sz="quarter" idx="14"/>
          </p:nvPr>
        </p:nvSpPr>
        <p:spPr>
          <a:xfrm>
            <a:off x="4674192" y="1601512"/>
            <a:ext cx="3429000" cy="3429000"/>
          </a:xfrm>
          <a:prstGeom prst="ellipse">
            <a:avLst/>
          </a:prstGeom>
          <a:ln w="76200">
            <a:solidFill>
              <a:schemeClr val="tx2">
                <a:lumMod val="75000"/>
              </a:schemeClr>
            </a:solidFill>
          </a:ln>
        </p:spPr>
        <p:txBody>
          <a:bodyPr/>
          <a:lstStyle/>
          <a:p>
            <a:r>
              <a:rPr lang="de-DE" smtClean="0"/>
              <a:t>Bild durch Klicken auf Symbol hinzufügen</a:t>
            </a: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pic>
        <p:nvPicPr>
          <p:cNvPr id="65" name="Bild 12" descr="C:\Daten\Icons\Eigene\diagram.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3544" y="5346393"/>
            <a:ext cx="19685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Oval 55"/>
          <p:cNvSpPr>
            <a:spLocks noChangeAspect="1"/>
          </p:cNvSpPr>
          <p:nvPr/>
        </p:nvSpPr>
        <p:spPr>
          <a:xfrm>
            <a:off x="-69625" y="4042576"/>
            <a:ext cx="1743945" cy="1909234"/>
          </a:xfrm>
          <a:custGeom>
            <a:avLst/>
            <a:gdLst/>
            <a:ahLst/>
            <a:cxnLst/>
            <a:rect l="l" t="t" r="r" b="b"/>
            <a:pathLst>
              <a:path w="1743945" h="1909234">
                <a:moveTo>
                  <a:pt x="789328" y="0"/>
                </a:moveTo>
                <a:cubicBezTo>
                  <a:pt x="1316548" y="0"/>
                  <a:pt x="1743945" y="427397"/>
                  <a:pt x="1743945" y="954617"/>
                </a:cubicBezTo>
                <a:cubicBezTo>
                  <a:pt x="1743945" y="1481837"/>
                  <a:pt x="1316548" y="1909234"/>
                  <a:pt x="789328" y="1909234"/>
                </a:cubicBezTo>
                <a:cubicBezTo>
                  <a:pt x="461080" y="1909234"/>
                  <a:pt x="171527" y="1743562"/>
                  <a:pt x="0" y="1491086"/>
                </a:cubicBezTo>
                <a:lnTo>
                  <a:pt x="0" y="418149"/>
                </a:lnTo>
                <a:cubicBezTo>
                  <a:pt x="171527" y="165673"/>
                  <a:pt x="461080" y="0"/>
                  <a:pt x="789328"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3" name="Oval 52"/>
          <p:cNvSpPr>
            <a:spLocks noChangeAspect="1"/>
          </p:cNvSpPr>
          <p:nvPr/>
        </p:nvSpPr>
        <p:spPr>
          <a:xfrm>
            <a:off x="520638" y="1095310"/>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2" name="Oval 51"/>
          <p:cNvSpPr>
            <a:spLocks noChangeAspect="1"/>
          </p:cNvSpPr>
          <p:nvPr/>
        </p:nvSpPr>
        <p:spPr>
          <a:xfrm>
            <a:off x="1878729" y="282933"/>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4" name="Oval 53"/>
          <p:cNvSpPr>
            <a:spLocks noChangeAspect="1"/>
          </p:cNvSpPr>
          <p:nvPr/>
        </p:nvSpPr>
        <p:spPr>
          <a:xfrm>
            <a:off x="520637" y="5729135"/>
            <a:ext cx="1909234" cy="1193756"/>
          </a:xfrm>
          <a:custGeom>
            <a:avLst/>
            <a:gdLst/>
            <a:ahLst/>
            <a:cxnLst/>
            <a:rect l="l" t="t" r="r" b="b"/>
            <a:pathLst>
              <a:path w="1909234" h="1193756">
                <a:moveTo>
                  <a:pt x="954617" y="0"/>
                </a:moveTo>
                <a:cubicBezTo>
                  <a:pt x="1481837" y="0"/>
                  <a:pt x="1909234" y="427397"/>
                  <a:pt x="1909234" y="954617"/>
                </a:cubicBezTo>
                <a:cubicBezTo>
                  <a:pt x="1909234" y="1037305"/>
                  <a:pt x="1898721" y="1117537"/>
                  <a:pt x="1877819" y="1193756"/>
                </a:cubicBezTo>
                <a:lnTo>
                  <a:pt x="31415" y="1193756"/>
                </a:lnTo>
                <a:cubicBezTo>
                  <a:pt x="10513" y="1117537"/>
                  <a:pt x="0" y="1037305"/>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0" name="Oval 129"/>
          <p:cNvSpPr>
            <a:spLocks noChangeAspect="1"/>
          </p:cNvSpPr>
          <p:nvPr/>
        </p:nvSpPr>
        <p:spPr>
          <a:xfrm>
            <a:off x="-46711" y="-61709"/>
            <a:ext cx="1449107" cy="1677064"/>
          </a:xfrm>
          <a:custGeom>
            <a:avLst/>
            <a:gdLst/>
            <a:ahLst/>
            <a:cxnLst/>
            <a:rect l="l" t="t" r="r" b="b"/>
            <a:pathLst>
              <a:path w="1449107" h="1677064">
                <a:moveTo>
                  <a:pt x="0" y="0"/>
                </a:moveTo>
                <a:lnTo>
                  <a:pt x="1112019" y="0"/>
                </a:lnTo>
                <a:cubicBezTo>
                  <a:pt x="1319407" y="171874"/>
                  <a:pt x="1449107" y="432014"/>
                  <a:pt x="1449107" y="722447"/>
                </a:cubicBezTo>
                <a:cubicBezTo>
                  <a:pt x="1449107" y="1249667"/>
                  <a:pt x="1021710" y="1677064"/>
                  <a:pt x="494490" y="1677064"/>
                </a:cubicBezTo>
                <a:cubicBezTo>
                  <a:pt x="313232" y="1677064"/>
                  <a:pt x="143772" y="1626546"/>
                  <a:pt x="0" y="1537872"/>
                </a:cubicBezTo>
                <a:close/>
              </a:path>
            </a:pathLst>
          </a:custGeom>
          <a:solidFill>
            <a:schemeClr val="tx2">
              <a:lumMod val="75000"/>
              <a:alpha val="14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1" name="Oval 130"/>
          <p:cNvSpPr>
            <a:spLocks noChangeAspect="1"/>
          </p:cNvSpPr>
          <p:nvPr/>
        </p:nvSpPr>
        <p:spPr>
          <a:xfrm>
            <a:off x="924113" y="-161623"/>
            <a:ext cx="1909233" cy="1909233"/>
          </a:xfrm>
          <a:prstGeom prst="ellipse">
            <a:avLst/>
          </a:prstGeom>
          <a:solidFill>
            <a:schemeClr val="tx2">
              <a:lumMod val="75000"/>
              <a:alpha val="2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2" name="Oval 131"/>
          <p:cNvSpPr>
            <a:spLocks noChangeAspect="1"/>
          </p:cNvSpPr>
          <p:nvPr/>
        </p:nvSpPr>
        <p:spPr>
          <a:xfrm>
            <a:off x="0" y="660738"/>
            <a:ext cx="1909233"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3" name="Oval 132"/>
          <p:cNvSpPr>
            <a:spLocks noChangeAspect="1"/>
          </p:cNvSpPr>
          <p:nvPr/>
        </p:nvSpPr>
        <p:spPr>
          <a:xfrm>
            <a:off x="7497531" y="-61709"/>
            <a:ext cx="1694467" cy="1677064"/>
          </a:xfrm>
          <a:custGeom>
            <a:avLst/>
            <a:gdLst/>
            <a:ahLst/>
            <a:cxnLst/>
            <a:rect l="l" t="t" r="r" b="b"/>
            <a:pathLst>
              <a:path w="1694467" h="1677064">
                <a:moveTo>
                  <a:pt x="337088" y="0"/>
                </a:moveTo>
                <a:lnTo>
                  <a:pt x="1573463" y="0"/>
                </a:lnTo>
                <a:cubicBezTo>
                  <a:pt x="1618202" y="37449"/>
                  <a:pt x="1658454" y="79950"/>
                  <a:pt x="1694467" y="126010"/>
                </a:cubicBezTo>
                <a:lnTo>
                  <a:pt x="1694467" y="1318884"/>
                </a:lnTo>
                <a:cubicBezTo>
                  <a:pt x="1522840" y="1538397"/>
                  <a:pt x="1254922" y="1677064"/>
                  <a:pt x="954617" y="1677064"/>
                </a:cubicBezTo>
                <a:cubicBezTo>
                  <a:pt x="427397" y="1677064"/>
                  <a:pt x="0" y="1249667"/>
                  <a:pt x="0" y="722447"/>
                </a:cubicBezTo>
                <a:cubicBezTo>
                  <a:pt x="0" y="432014"/>
                  <a:pt x="129700" y="171874"/>
                  <a:pt x="337088" y="0"/>
                </a:cubicBezTo>
                <a:close/>
              </a:path>
            </a:pathLst>
          </a:custGeom>
          <a:solidFill>
            <a:schemeClr val="accent3">
              <a:lumMod val="60000"/>
              <a:lumOff val="40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4" name="Oval 133"/>
          <p:cNvSpPr>
            <a:spLocks noChangeAspect="1"/>
          </p:cNvSpPr>
          <p:nvPr/>
        </p:nvSpPr>
        <p:spPr>
          <a:xfrm>
            <a:off x="6117502" y="-61708"/>
            <a:ext cx="1909234" cy="1705448"/>
          </a:xfrm>
          <a:custGeom>
            <a:avLst/>
            <a:gdLst/>
            <a:ahLst/>
            <a:cxnLst/>
            <a:rect l="l" t="t" r="r" b="b"/>
            <a:pathLst>
              <a:path w="1909234" h="1705448">
                <a:moveTo>
                  <a:pt x="371490" y="0"/>
                </a:moveTo>
                <a:lnTo>
                  <a:pt x="1537745" y="0"/>
                </a:lnTo>
                <a:cubicBezTo>
                  <a:pt x="1764760" y="171517"/>
                  <a:pt x="1909234" y="444302"/>
                  <a:pt x="1909234" y="750831"/>
                </a:cubicBezTo>
                <a:cubicBezTo>
                  <a:pt x="1909234" y="1278051"/>
                  <a:pt x="1481837" y="1705448"/>
                  <a:pt x="954617" y="1705448"/>
                </a:cubicBezTo>
                <a:cubicBezTo>
                  <a:pt x="427397" y="1705448"/>
                  <a:pt x="0" y="1278051"/>
                  <a:pt x="0" y="750831"/>
                </a:cubicBezTo>
                <a:cubicBezTo>
                  <a:pt x="0" y="444302"/>
                  <a:pt x="144474" y="171517"/>
                  <a:pt x="371490" y="0"/>
                </a:cubicBezTo>
                <a:close/>
              </a:path>
            </a:pathLst>
          </a:cu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5" name="Oval 134"/>
          <p:cNvSpPr>
            <a:spLocks noChangeAspect="1"/>
          </p:cNvSpPr>
          <p:nvPr/>
        </p:nvSpPr>
        <p:spPr>
          <a:xfrm>
            <a:off x="7494454" y="1095309"/>
            <a:ext cx="1697544" cy="1909234"/>
          </a:xfrm>
          <a:custGeom>
            <a:avLst/>
            <a:gdLst/>
            <a:ahLst/>
            <a:cxnLst/>
            <a:rect l="l" t="t" r="r" b="b"/>
            <a:pathLst>
              <a:path w="1697544" h="1909234">
                <a:moveTo>
                  <a:pt x="954617" y="0"/>
                </a:moveTo>
                <a:cubicBezTo>
                  <a:pt x="1256666" y="0"/>
                  <a:pt x="1525952" y="140283"/>
                  <a:pt x="1697544" y="361910"/>
                </a:cubicBezTo>
                <a:lnTo>
                  <a:pt x="1697544" y="1547324"/>
                </a:lnTo>
                <a:cubicBezTo>
                  <a:pt x="1525952" y="1768951"/>
                  <a:pt x="1256666" y="1909234"/>
                  <a:pt x="954617" y="1909234"/>
                </a:cubicBezTo>
                <a:cubicBezTo>
                  <a:pt x="427397" y="1909234"/>
                  <a:pt x="0" y="1481837"/>
                  <a:pt x="0" y="954617"/>
                </a:cubicBezTo>
                <a:cubicBezTo>
                  <a:pt x="0" y="427397"/>
                  <a:pt x="427397" y="0"/>
                  <a:pt x="954617" y="0"/>
                </a:cubicBezTo>
                <a:close/>
              </a:path>
            </a:pathLst>
          </a:cu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6" name="Oval 135"/>
          <p:cNvSpPr>
            <a:spLocks noChangeAspect="1"/>
          </p:cNvSpPr>
          <p:nvPr/>
        </p:nvSpPr>
        <p:spPr>
          <a:xfrm>
            <a:off x="8056674" y="5140346"/>
            <a:ext cx="1137194" cy="1759729"/>
          </a:xfrm>
          <a:custGeom>
            <a:avLst/>
            <a:gdLst/>
            <a:ahLst/>
            <a:cxnLst/>
            <a:rect l="l" t="t" r="r" b="b"/>
            <a:pathLst>
              <a:path w="1137194" h="1759729">
                <a:moveTo>
                  <a:pt x="954617" y="0"/>
                </a:moveTo>
                <a:cubicBezTo>
                  <a:pt x="1017088" y="0"/>
                  <a:pt x="1078157" y="6001"/>
                  <a:pt x="1137194" y="17897"/>
                </a:cubicBezTo>
                <a:lnTo>
                  <a:pt x="1137194" y="1759729"/>
                </a:lnTo>
                <a:lnTo>
                  <a:pt x="443151" y="1759729"/>
                </a:lnTo>
                <a:cubicBezTo>
                  <a:pt x="176544" y="1591075"/>
                  <a:pt x="0" y="1293463"/>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7" name="Oval 136"/>
          <p:cNvSpPr>
            <a:spLocks noChangeAspect="1"/>
          </p:cNvSpPr>
          <p:nvPr/>
        </p:nvSpPr>
        <p:spPr>
          <a:xfrm>
            <a:off x="6661711" y="4362912"/>
            <a:ext cx="1909233" cy="1909233"/>
          </a:xfrm>
          <a:prstGeom prst="ellipse">
            <a:avLst/>
          </a:prstGeom>
          <a:solidFill>
            <a:schemeClr val="tx2">
              <a:lumMod val="75000"/>
              <a:alpha val="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8" name="Oval 137"/>
          <p:cNvSpPr>
            <a:spLocks noChangeAspect="1"/>
          </p:cNvSpPr>
          <p:nvPr/>
        </p:nvSpPr>
        <p:spPr>
          <a:xfrm>
            <a:off x="-69625" y="4948766"/>
            <a:ext cx="1353860" cy="1909234"/>
          </a:xfrm>
          <a:custGeom>
            <a:avLst/>
            <a:gdLst/>
            <a:ahLst/>
            <a:cxnLst/>
            <a:rect l="l" t="t" r="r" b="b"/>
            <a:pathLst>
              <a:path w="1353860" h="1909234">
                <a:moveTo>
                  <a:pt x="399243" y="0"/>
                </a:moveTo>
                <a:cubicBezTo>
                  <a:pt x="926463" y="0"/>
                  <a:pt x="1353860" y="427397"/>
                  <a:pt x="1353860" y="954617"/>
                </a:cubicBezTo>
                <a:cubicBezTo>
                  <a:pt x="1353860" y="1481837"/>
                  <a:pt x="926463" y="1909234"/>
                  <a:pt x="399243" y="1909234"/>
                </a:cubicBezTo>
                <a:cubicBezTo>
                  <a:pt x="256544" y="1909234"/>
                  <a:pt x="121158" y="1877924"/>
                  <a:pt x="0" y="1820890"/>
                </a:cubicBezTo>
                <a:lnTo>
                  <a:pt x="0" y="88345"/>
                </a:lnTo>
                <a:cubicBezTo>
                  <a:pt x="121158" y="31311"/>
                  <a:pt x="256544" y="0"/>
                  <a:pt x="399243"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9" name="Oval 138"/>
          <p:cNvSpPr>
            <a:spLocks noChangeAspect="1"/>
          </p:cNvSpPr>
          <p:nvPr/>
        </p:nvSpPr>
        <p:spPr>
          <a:xfrm>
            <a:off x="708471" y="4790336"/>
            <a:ext cx="1909233" cy="1909233"/>
          </a:xfrm>
          <a:prstGeom prst="ellipse">
            <a:avLst/>
          </a:pr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40" name="Oval 139"/>
          <p:cNvSpPr>
            <a:spLocks noChangeAspect="1"/>
          </p:cNvSpPr>
          <p:nvPr/>
        </p:nvSpPr>
        <p:spPr>
          <a:xfrm>
            <a:off x="6117503" y="783988"/>
            <a:ext cx="1909233"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41" name="Oval 140"/>
          <p:cNvSpPr>
            <a:spLocks noChangeAspect="1"/>
          </p:cNvSpPr>
          <p:nvPr/>
        </p:nvSpPr>
        <p:spPr>
          <a:xfrm>
            <a:off x="6459053" y="5140346"/>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18" name="Oval 117"/>
          <p:cNvSpPr>
            <a:spLocks noChangeAspect="1"/>
          </p:cNvSpPr>
          <p:nvPr/>
        </p:nvSpPr>
        <p:spPr>
          <a:xfrm>
            <a:off x="8398204" y="597861"/>
            <a:ext cx="793794" cy="1252918"/>
          </a:xfrm>
          <a:custGeom>
            <a:avLst/>
            <a:gdLst/>
            <a:ahLst/>
            <a:cxnLst/>
            <a:rect l="l" t="t" r="r" b="b"/>
            <a:pathLst>
              <a:path w="793794" h="1252918">
                <a:moveTo>
                  <a:pt x="626459" y="0"/>
                </a:moveTo>
                <a:cubicBezTo>
                  <a:pt x="684682" y="0"/>
                  <a:pt x="741049" y="7943"/>
                  <a:pt x="793794" y="25480"/>
                </a:cubicBezTo>
                <a:lnTo>
                  <a:pt x="793794" y="1227438"/>
                </a:lnTo>
                <a:cubicBezTo>
                  <a:pt x="741049" y="1244975"/>
                  <a:pt x="684682" y="1252918"/>
                  <a:pt x="626459" y="1252918"/>
                </a:cubicBezTo>
                <a:cubicBezTo>
                  <a:pt x="280475" y="1252918"/>
                  <a:pt x="0" y="972443"/>
                  <a:pt x="0" y="626459"/>
                </a:cubicBezTo>
                <a:cubicBezTo>
                  <a:pt x="0" y="280475"/>
                  <a:pt x="280475" y="0"/>
                  <a:pt x="626459"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9" name="Oval 118"/>
          <p:cNvSpPr>
            <a:spLocks noChangeAspect="1"/>
          </p:cNvSpPr>
          <p:nvPr/>
        </p:nvSpPr>
        <p:spPr>
          <a:xfrm>
            <a:off x="6350100" y="206512"/>
            <a:ext cx="1041276"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0" name="Oval 119"/>
          <p:cNvSpPr>
            <a:spLocks noChangeAspect="1"/>
          </p:cNvSpPr>
          <p:nvPr/>
        </p:nvSpPr>
        <p:spPr>
          <a:xfrm>
            <a:off x="6872127" y="1450645"/>
            <a:ext cx="1218253" cy="1218253"/>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1" name="Oval 120"/>
          <p:cNvSpPr>
            <a:spLocks noChangeAspect="1"/>
          </p:cNvSpPr>
          <p:nvPr/>
        </p:nvSpPr>
        <p:spPr>
          <a:xfrm>
            <a:off x="7219068" y="2049927"/>
            <a:ext cx="1041276"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2" name="Oval 121"/>
          <p:cNvSpPr>
            <a:spLocks noChangeAspect="1"/>
          </p:cNvSpPr>
          <p:nvPr/>
        </p:nvSpPr>
        <p:spPr>
          <a:xfrm>
            <a:off x="7749416" y="2661634"/>
            <a:ext cx="721308" cy="721308"/>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3" name="Oval 122"/>
          <p:cNvSpPr>
            <a:spLocks noChangeAspect="1"/>
          </p:cNvSpPr>
          <p:nvPr/>
        </p:nvSpPr>
        <p:spPr>
          <a:xfrm>
            <a:off x="685054" y="-100976"/>
            <a:ext cx="1193676" cy="697815"/>
          </a:xfrm>
          <a:custGeom>
            <a:avLst/>
            <a:gdLst/>
            <a:ahLst/>
            <a:cxnLst/>
            <a:rect l="l" t="t" r="r" b="b"/>
            <a:pathLst>
              <a:path w="1193676" h="697815">
                <a:moveTo>
                  <a:pt x="10179" y="0"/>
                </a:moveTo>
                <a:lnTo>
                  <a:pt x="1183497" y="0"/>
                </a:lnTo>
                <a:cubicBezTo>
                  <a:pt x="1190746" y="32633"/>
                  <a:pt x="1193676" y="66463"/>
                  <a:pt x="1193676" y="100977"/>
                </a:cubicBezTo>
                <a:cubicBezTo>
                  <a:pt x="1193676" y="430602"/>
                  <a:pt x="926463" y="697815"/>
                  <a:pt x="596838" y="697815"/>
                </a:cubicBezTo>
                <a:cubicBezTo>
                  <a:pt x="267213" y="697815"/>
                  <a:pt x="0" y="430602"/>
                  <a:pt x="0" y="100977"/>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4" name="Oval 123"/>
          <p:cNvSpPr>
            <a:spLocks noChangeAspect="1"/>
          </p:cNvSpPr>
          <p:nvPr/>
        </p:nvSpPr>
        <p:spPr>
          <a:xfrm>
            <a:off x="1502638" y="-100976"/>
            <a:ext cx="1029028" cy="459889"/>
          </a:xfrm>
          <a:custGeom>
            <a:avLst/>
            <a:gdLst/>
            <a:ahLst/>
            <a:cxnLst/>
            <a:rect l="l" t="t" r="r" b="b"/>
            <a:pathLst>
              <a:path w="1029028" h="459889">
                <a:moveTo>
                  <a:pt x="0" y="0"/>
                </a:moveTo>
                <a:lnTo>
                  <a:pt x="1029028" y="0"/>
                </a:lnTo>
                <a:cubicBezTo>
                  <a:pt x="1001386" y="259074"/>
                  <a:pt x="781401" y="459889"/>
                  <a:pt x="514514" y="459889"/>
                </a:cubicBezTo>
                <a:cubicBezTo>
                  <a:pt x="247627" y="459889"/>
                  <a:pt x="27642" y="259074"/>
                  <a:pt x="0"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5" name="Oval 124"/>
          <p:cNvSpPr>
            <a:spLocks noChangeAspect="1"/>
          </p:cNvSpPr>
          <p:nvPr/>
        </p:nvSpPr>
        <p:spPr>
          <a:xfrm>
            <a:off x="-69624" y="-100976"/>
            <a:ext cx="590263" cy="612289"/>
          </a:xfrm>
          <a:custGeom>
            <a:avLst/>
            <a:gdLst/>
            <a:ahLst/>
            <a:cxnLst/>
            <a:rect l="l" t="t" r="r" b="b"/>
            <a:pathLst>
              <a:path w="590263" h="612289">
                <a:moveTo>
                  <a:pt x="0" y="0"/>
                </a:moveTo>
                <a:lnTo>
                  <a:pt x="581024" y="0"/>
                </a:lnTo>
                <a:cubicBezTo>
                  <a:pt x="587493" y="29611"/>
                  <a:pt x="590263" y="60308"/>
                  <a:pt x="590263" y="91651"/>
                </a:cubicBezTo>
                <a:cubicBezTo>
                  <a:pt x="590263" y="379191"/>
                  <a:pt x="357165" y="612289"/>
                  <a:pt x="69625" y="612289"/>
                </a:cubicBezTo>
                <a:lnTo>
                  <a:pt x="0" y="605270"/>
                </a:ln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6" name="Oval 125"/>
          <p:cNvSpPr>
            <a:spLocks noChangeAspect="1"/>
          </p:cNvSpPr>
          <p:nvPr/>
        </p:nvSpPr>
        <p:spPr>
          <a:xfrm>
            <a:off x="277432" y="4321783"/>
            <a:ext cx="1396887" cy="1396887"/>
          </a:xfrm>
          <a:prstGeom prst="ellipse">
            <a:avLst/>
          </a:pr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7" name="Oval 126"/>
          <p:cNvSpPr>
            <a:spLocks noChangeAspect="1"/>
          </p:cNvSpPr>
          <p:nvPr/>
        </p:nvSpPr>
        <p:spPr>
          <a:xfrm>
            <a:off x="5792131" y="6489965"/>
            <a:ext cx="1115939" cy="443769"/>
          </a:xfrm>
          <a:custGeom>
            <a:avLst/>
            <a:gdLst/>
            <a:ahLst/>
            <a:cxnLst/>
            <a:rect l="l" t="t" r="r" b="b"/>
            <a:pathLst>
              <a:path w="1115939" h="443769">
                <a:moveTo>
                  <a:pt x="557969" y="0"/>
                </a:moveTo>
                <a:cubicBezTo>
                  <a:pt x="830120" y="0"/>
                  <a:pt x="1058049" y="189335"/>
                  <a:pt x="1115939" y="443769"/>
                </a:cubicBezTo>
                <a:lnTo>
                  <a:pt x="0" y="443769"/>
                </a:lnTo>
                <a:cubicBezTo>
                  <a:pt x="57889" y="189335"/>
                  <a:pt x="285818" y="0"/>
                  <a:pt x="55796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8" name="Oval 127"/>
          <p:cNvSpPr>
            <a:spLocks noChangeAspect="1"/>
          </p:cNvSpPr>
          <p:nvPr/>
        </p:nvSpPr>
        <p:spPr>
          <a:xfrm>
            <a:off x="6127999" y="6408840"/>
            <a:ext cx="1237019" cy="524894"/>
          </a:xfrm>
          <a:custGeom>
            <a:avLst/>
            <a:gdLst/>
            <a:ahLst/>
            <a:cxnLst/>
            <a:rect l="l" t="t" r="r" b="b"/>
            <a:pathLst>
              <a:path w="1237019" h="524894">
                <a:moveTo>
                  <a:pt x="618509" y="0"/>
                </a:moveTo>
                <a:cubicBezTo>
                  <a:pt x="930325" y="0"/>
                  <a:pt x="1189147" y="226891"/>
                  <a:pt x="1237019" y="524894"/>
                </a:cubicBezTo>
                <a:lnTo>
                  <a:pt x="0" y="524894"/>
                </a:lnTo>
                <a:cubicBezTo>
                  <a:pt x="47872" y="226891"/>
                  <a:pt x="306694" y="0"/>
                  <a:pt x="61850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9" name="Oval 128"/>
          <p:cNvSpPr>
            <a:spLocks noChangeAspect="1"/>
          </p:cNvSpPr>
          <p:nvPr/>
        </p:nvSpPr>
        <p:spPr>
          <a:xfrm>
            <a:off x="7577655" y="6408841"/>
            <a:ext cx="1211408" cy="524893"/>
          </a:xfrm>
          <a:custGeom>
            <a:avLst/>
            <a:gdLst/>
            <a:ahLst/>
            <a:cxnLst/>
            <a:rect l="l" t="t" r="r" b="b"/>
            <a:pathLst>
              <a:path w="1211408" h="524893">
                <a:moveTo>
                  <a:pt x="605704" y="0"/>
                </a:moveTo>
                <a:cubicBezTo>
                  <a:pt x="914574" y="0"/>
                  <a:pt x="1170243" y="227782"/>
                  <a:pt x="1211408" y="524893"/>
                </a:cubicBezTo>
                <a:lnTo>
                  <a:pt x="0" y="524893"/>
                </a:lnTo>
                <a:cubicBezTo>
                  <a:pt x="41165" y="227782"/>
                  <a:pt x="296834" y="0"/>
                  <a:pt x="605704"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7" name="Oval 96"/>
          <p:cNvSpPr>
            <a:spLocks noChangeAspect="1"/>
          </p:cNvSpPr>
          <p:nvPr/>
        </p:nvSpPr>
        <p:spPr>
          <a:xfrm>
            <a:off x="11073" y="4941986"/>
            <a:ext cx="611230" cy="61123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8" name="Oval 97"/>
          <p:cNvSpPr>
            <a:spLocks noChangeAspect="1"/>
          </p:cNvSpPr>
          <p:nvPr/>
        </p:nvSpPr>
        <p:spPr>
          <a:xfrm>
            <a:off x="-69625" y="6172569"/>
            <a:ext cx="778097" cy="750322"/>
          </a:xfrm>
          <a:custGeom>
            <a:avLst/>
            <a:gdLst/>
            <a:ahLst/>
            <a:cxnLst/>
            <a:rect l="l" t="t" r="r" b="b"/>
            <a:pathLst>
              <a:path w="778097" h="750322">
                <a:moveTo>
                  <a:pt x="261411" y="0"/>
                </a:moveTo>
                <a:cubicBezTo>
                  <a:pt x="546769" y="0"/>
                  <a:pt x="778097" y="231328"/>
                  <a:pt x="778097" y="516686"/>
                </a:cubicBezTo>
                <a:cubicBezTo>
                  <a:pt x="778097" y="601179"/>
                  <a:pt x="757816" y="680934"/>
                  <a:pt x="719843" y="750322"/>
                </a:cubicBezTo>
                <a:lnTo>
                  <a:pt x="0" y="750322"/>
                </a:lnTo>
                <a:lnTo>
                  <a:pt x="0" y="73330"/>
                </a:lnTo>
                <a:cubicBezTo>
                  <a:pt x="75863" y="26083"/>
                  <a:pt x="165591" y="0"/>
                  <a:pt x="261411"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9" name="Oval 98"/>
          <p:cNvSpPr>
            <a:spLocks noChangeAspect="1"/>
          </p:cNvSpPr>
          <p:nvPr/>
        </p:nvSpPr>
        <p:spPr>
          <a:xfrm>
            <a:off x="-69625" y="5158575"/>
            <a:ext cx="563524" cy="897560"/>
          </a:xfrm>
          <a:custGeom>
            <a:avLst/>
            <a:gdLst/>
            <a:ahLst/>
            <a:cxnLst/>
            <a:rect l="l" t="t" r="r" b="b"/>
            <a:pathLst>
              <a:path w="563524" h="897560">
                <a:moveTo>
                  <a:pt x="114744" y="0"/>
                </a:moveTo>
                <a:cubicBezTo>
                  <a:pt x="362598" y="0"/>
                  <a:pt x="563524" y="200926"/>
                  <a:pt x="563524" y="448780"/>
                </a:cubicBezTo>
                <a:cubicBezTo>
                  <a:pt x="563524" y="696634"/>
                  <a:pt x="362598" y="897560"/>
                  <a:pt x="114744" y="897560"/>
                </a:cubicBezTo>
                <a:cubicBezTo>
                  <a:pt x="74918" y="897560"/>
                  <a:pt x="36304" y="892373"/>
                  <a:pt x="0" y="880900"/>
                </a:cubicBezTo>
                <a:lnTo>
                  <a:pt x="0" y="16661"/>
                </a:lnTo>
                <a:cubicBezTo>
                  <a:pt x="36304" y="5188"/>
                  <a:pt x="74918" y="0"/>
                  <a:pt x="114744"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0" name="Oval 99"/>
          <p:cNvSpPr>
            <a:spLocks noChangeAspect="1"/>
          </p:cNvSpPr>
          <p:nvPr/>
        </p:nvSpPr>
        <p:spPr>
          <a:xfrm>
            <a:off x="-25758" y="482386"/>
            <a:ext cx="598416" cy="905704"/>
          </a:xfrm>
          <a:custGeom>
            <a:avLst/>
            <a:gdLst/>
            <a:ahLst/>
            <a:cxnLst/>
            <a:rect l="l" t="t" r="r" b="b"/>
            <a:pathLst>
              <a:path w="598416" h="905704">
                <a:moveTo>
                  <a:pt x="145564" y="0"/>
                </a:moveTo>
                <a:cubicBezTo>
                  <a:pt x="395667" y="0"/>
                  <a:pt x="598416" y="202749"/>
                  <a:pt x="598416" y="452852"/>
                </a:cubicBezTo>
                <a:cubicBezTo>
                  <a:pt x="598416" y="702955"/>
                  <a:pt x="395667" y="905704"/>
                  <a:pt x="145564" y="905704"/>
                </a:cubicBezTo>
                <a:cubicBezTo>
                  <a:pt x="94398" y="905704"/>
                  <a:pt x="45214" y="897218"/>
                  <a:pt x="0" y="879648"/>
                </a:cubicBezTo>
                <a:lnTo>
                  <a:pt x="0" y="26056"/>
                </a:lnTo>
                <a:cubicBezTo>
                  <a:pt x="45214" y="8486"/>
                  <a:pt x="94398" y="0"/>
                  <a:pt x="145564" y="0"/>
                </a:cubicBezTo>
                <a:close/>
              </a:path>
            </a:pathLst>
          </a:cu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1" name="Oval 100"/>
          <p:cNvSpPr>
            <a:spLocks noChangeAspect="1"/>
          </p:cNvSpPr>
          <p:nvPr/>
        </p:nvSpPr>
        <p:spPr>
          <a:xfrm>
            <a:off x="474208" y="836793"/>
            <a:ext cx="910817" cy="910817"/>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2" name="Oval 101"/>
          <p:cNvSpPr>
            <a:spLocks noChangeAspect="1"/>
          </p:cNvSpPr>
          <p:nvPr/>
        </p:nvSpPr>
        <p:spPr>
          <a:xfrm>
            <a:off x="319223" y="1452260"/>
            <a:ext cx="772993" cy="772993"/>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3" name="Oval 102"/>
          <p:cNvSpPr>
            <a:spLocks noChangeAspect="1"/>
          </p:cNvSpPr>
          <p:nvPr/>
        </p:nvSpPr>
        <p:spPr>
          <a:xfrm>
            <a:off x="371257" y="1886983"/>
            <a:ext cx="610366" cy="610366"/>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4" name="Oval 103"/>
          <p:cNvSpPr>
            <a:spLocks noChangeAspect="1"/>
          </p:cNvSpPr>
          <p:nvPr/>
        </p:nvSpPr>
        <p:spPr>
          <a:xfrm>
            <a:off x="154676" y="1919682"/>
            <a:ext cx="521764" cy="52176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5" name="Oval 104"/>
          <p:cNvSpPr>
            <a:spLocks noChangeAspect="1"/>
          </p:cNvSpPr>
          <p:nvPr/>
        </p:nvSpPr>
        <p:spPr>
          <a:xfrm>
            <a:off x="7302517" y="-61709"/>
            <a:ext cx="910818" cy="750833"/>
          </a:xfrm>
          <a:custGeom>
            <a:avLst/>
            <a:gdLst/>
            <a:ahLst/>
            <a:cxnLst/>
            <a:rect l="l" t="t" r="r" b="b"/>
            <a:pathLst>
              <a:path w="910818" h="750833">
                <a:moveTo>
                  <a:pt x="111441" y="0"/>
                </a:moveTo>
                <a:lnTo>
                  <a:pt x="799378" y="0"/>
                </a:lnTo>
                <a:cubicBezTo>
                  <a:pt x="869408" y="78400"/>
                  <a:pt x="910818" y="182076"/>
                  <a:pt x="910818" y="295424"/>
                </a:cubicBezTo>
                <a:cubicBezTo>
                  <a:pt x="910818" y="546939"/>
                  <a:pt x="706924" y="750833"/>
                  <a:pt x="455409" y="750833"/>
                </a:cubicBezTo>
                <a:cubicBezTo>
                  <a:pt x="203894" y="750833"/>
                  <a:pt x="0" y="546939"/>
                  <a:pt x="0" y="295424"/>
                </a:cubicBezTo>
                <a:cubicBezTo>
                  <a:pt x="0" y="182076"/>
                  <a:pt x="41410" y="78400"/>
                  <a:pt x="111441"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6" name="Oval 105"/>
          <p:cNvSpPr>
            <a:spLocks noChangeAspect="1"/>
          </p:cNvSpPr>
          <p:nvPr/>
        </p:nvSpPr>
        <p:spPr>
          <a:xfrm>
            <a:off x="8718124" y="-61709"/>
            <a:ext cx="473874" cy="613011"/>
          </a:xfrm>
          <a:custGeom>
            <a:avLst/>
            <a:gdLst/>
            <a:ahLst/>
            <a:cxnLst/>
            <a:rect l="l" t="t" r="r" b="b"/>
            <a:pathLst>
              <a:path w="473874" h="613011">
                <a:moveTo>
                  <a:pt x="29684" y="0"/>
                </a:moveTo>
                <a:lnTo>
                  <a:pt x="473874" y="0"/>
                </a:lnTo>
                <a:lnTo>
                  <a:pt x="473874" y="611150"/>
                </a:lnTo>
                <a:cubicBezTo>
                  <a:pt x="467789" y="612887"/>
                  <a:pt x="461614" y="613011"/>
                  <a:pt x="455409" y="613011"/>
                </a:cubicBezTo>
                <a:cubicBezTo>
                  <a:pt x="203894" y="613011"/>
                  <a:pt x="0" y="409117"/>
                  <a:pt x="0" y="157602"/>
                </a:cubicBezTo>
                <a:cubicBezTo>
                  <a:pt x="0" y="101995"/>
                  <a:pt x="9966" y="48716"/>
                  <a:pt x="29684"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7" name="Oval 106"/>
          <p:cNvSpPr>
            <a:spLocks noChangeAspect="1"/>
          </p:cNvSpPr>
          <p:nvPr/>
        </p:nvSpPr>
        <p:spPr>
          <a:xfrm>
            <a:off x="7748238" y="282933"/>
            <a:ext cx="1128521" cy="1128521"/>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8" name="Oval 107"/>
          <p:cNvSpPr>
            <a:spLocks noChangeAspect="1"/>
          </p:cNvSpPr>
          <p:nvPr/>
        </p:nvSpPr>
        <p:spPr>
          <a:xfrm>
            <a:off x="8914718" y="749603"/>
            <a:ext cx="277280" cy="907992"/>
          </a:xfrm>
          <a:custGeom>
            <a:avLst/>
            <a:gdLst/>
            <a:ahLst/>
            <a:cxnLst/>
            <a:rect l="l" t="t" r="r" b="b"/>
            <a:pathLst>
              <a:path w="277280" h="907992">
                <a:moveTo>
                  <a:pt x="277280" y="0"/>
                </a:moveTo>
                <a:lnTo>
                  <a:pt x="277280" y="907992"/>
                </a:lnTo>
                <a:cubicBezTo>
                  <a:pt x="112021" y="824131"/>
                  <a:pt x="0" y="652146"/>
                  <a:pt x="0" y="453996"/>
                </a:cubicBezTo>
                <a:cubicBezTo>
                  <a:pt x="0" y="255847"/>
                  <a:pt x="112021" y="83861"/>
                  <a:pt x="277280"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9" name="Oval 108"/>
          <p:cNvSpPr>
            <a:spLocks noChangeAspect="1"/>
          </p:cNvSpPr>
          <p:nvPr/>
        </p:nvSpPr>
        <p:spPr>
          <a:xfrm>
            <a:off x="7590871" y="728498"/>
            <a:ext cx="969734" cy="96973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0" name="Oval 109"/>
          <p:cNvSpPr>
            <a:spLocks noChangeAspect="1"/>
          </p:cNvSpPr>
          <p:nvPr/>
        </p:nvSpPr>
        <p:spPr>
          <a:xfrm>
            <a:off x="7470041" y="1326476"/>
            <a:ext cx="608190" cy="608190"/>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1" name="Oval 110"/>
          <p:cNvSpPr>
            <a:spLocks noChangeAspect="1"/>
          </p:cNvSpPr>
          <p:nvPr/>
        </p:nvSpPr>
        <p:spPr>
          <a:xfrm>
            <a:off x="7629941" y="5611427"/>
            <a:ext cx="738345"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2" name="Oval 111"/>
          <p:cNvSpPr>
            <a:spLocks noChangeAspect="1"/>
          </p:cNvSpPr>
          <p:nvPr/>
        </p:nvSpPr>
        <p:spPr>
          <a:xfrm>
            <a:off x="6972882" y="5242254"/>
            <a:ext cx="738345" cy="7383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3" name="Oval 112"/>
          <p:cNvSpPr>
            <a:spLocks noChangeAspect="1"/>
          </p:cNvSpPr>
          <p:nvPr/>
        </p:nvSpPr>
        <p:spPr>
          <a:xfrm>
            <a:off x="7494454" y="4928166"/>
            <a:ext cx="738345"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4" name="Oval 113"/>
          <p:cNvSpPr>
            <a:spLocks noChangeAspect="1"/>
          </p:cNvSpPr>
          <p:nvPr/>
        </p:nvSpPr>
        <p:spPr>
          <a:xfrm>
            <a:off x="8229034" y="5666511"/>
            <a:ext cx="605634" cy="605634"/>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5" name="Oval 114"/>
          <p:cNvSpPr>
            <a:spLocks noChangeAspect="1"/>
          </p:cNvSpPr>
          <p:nvPr/>
        </p:nvSpPr>
        <p:spPr>
          <a:xfrm>
            <a:off x="8078231" y="4097842"/>
            <a:ext cx="553549"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6" name="Oval 115"/>
          <p:cNvSpPr>
            <a:spLocks noChangeAspect="1"/>
          </p:cNvSpPr>
          <p:nvPr/>
        </p:nvSpPr>
        <p:spPr>
          <a:xfrm>
            <a:off x="8411816" y="5057878"/>
            <a:ext cx="553549"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7" name="Oval 116"/>
          <p:cNvSpPr>
            <a:spLocks noChangeAspect="1"/>
          </p:cNvSpPr>
          <p:nvPr/>
        </p:nvSpPr>
        <p:spPr>
          <a:xfrm>
            <a:off x="8688590" y="4790335"/>
            <a:ext cx="503408" cy="553550"/>
          </a:xfrm>
          <a:custGeom>
            <a:avLst/>
            <a:gdLst/>
            <a:ahLst/>
            <a:cxnLst/>
            <a:rect l="l" t="t" r="r" b="b"/>
            <a:pathLst>
              <a:path w="503408" h="553550">
                <a:moveTo>
                  <a:pt x="276775" y="0"/>
                </a:moveTo>
                <a:cubicBezTo>
                  <a:pt x="370698" y="0"/>
                  <a:pt x="453694" y="46784"/>
                  <a:pt x="503408" y="118545"/>
                </a:cubicBezTo>
                <a:lnTo>
                  <a:pt x="503408" y="435005"/>
                </a:lnTo>
                <a:cubicBezTo>
                  <a:pt x="453694" y="506767"/>
                  <a:pt x="370698" y="553550"/>
                  <a:pt x="276775" y="553550"/>
                </a:cubicBezTo>
                <a:cubicBezTo>
                  <a:pt x="123916" y="553550"/>
                  <a:pt x="0" y="429634"/>
                  <a:pt x="0" y="276775"/>
                </a:cubicBezTo>
                <a:cubicBezTo>
                  <a:pt x="0" y="123916"/>
                  <a:pt x="123916" y="0"/>
                  <a:pt x="276775"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B67C4599-9857-41D1-B636-2D8D66E20CB0}" type="datetime1">
              <a:rPr lang="de-DE" smtClean="0"/>
              <a:t>28.11.2016</a:t>
            </a:fld>
            <a:endParaRPr lang="de-DE"/>
          </a:p>
        </p:txBody>
      </p:sp>
      <p:sp>
        <p:nvSpPr>
          <p:cNvPr id="5" name="Footer Placeholder 4"/>
          <p:cNvSpPr>
            <a:spLocks noGrp="1"/>
          </p:cNvSpPr>
          <p:nvPr>
            <p:ph type="ftr" sz="quarter" idx="3"/>
          </p:nvPr>
        </p:nvSpPr>
        <p:spPr>
          <a:xfrm>
            <a:off x="2017152" y="5951810"/>
            <a:ext cx="4420192" cy="365125"/>
          </a:xfrm>
          <a:prstGeom prst="rect">
            <a:avLst/>
          </a:prstGeom>
        </p:spPr>
        <p:txBody>
          <a:bodyPr vert="horz" lIns="91440" tIns="45720" rIns="91440" bIns="45720" rtlCol="0" anchor="b"/>
          <a:lstStyle>
            <a:lvl1pPr algn="l">
              <a:defRPr sz="900">
                <a:solidFill>
                  <a:schemeClr val="tx1">
                    <a:tint val="75000"/>
                  </a:schemeClr>
                </a:solidFill>
              </a:defRPr>
            </a:lvl1pPr>
          </a:lstStyle>
          <a:p>
            <a:r>
              <a:rPr lang="de-DE" smtClean="0"/>
              <a:t>Grundkurs Wirtschaft, Bodoconsult GmbH</a:t>
            </a:r>
            <a:endParaRPr lang="de-DE" dirty="0"/>
          </a:p>
        </p:txBody>
      </p:sp>
      <p:sp>
        <p:nvSpPr>
          <p:cNvPr id="6" name="Slide Number Placeholder 5"/>
          <p:cNvSpPr>
            <a:spLocks noGrp="1"/>
          </p:cNvSpPr>
          <p:nvPr>
            <p:ph type="sldNum" sz="quarter" idx="4"/>
          </p:nvPr>
        </p:nvSpPr>
        <p:spPr>
          <a:xfrm>
            <a:off x="1385025"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A2BF461A-96FE-491F-BBBC-70BBF95CC0E3}" type="slidenum">
              <a:rPr lang="de-DE" smtClean="0"/>
              <a:t>‹Nr.›</a:t>
            </a:fld>
            <a:endParaRPr lang="de-DE"/>
          </a:p>
        </p:txBody>
      </p:sp>
      <p:sp>
        <p:nvSpPr>
          <p:cNvPr id="55" name="Oval 54"/>
          <p:cNvSpPr>
            <a:spLocks noChangeAspect="1"/>
          </p:cNvSpPr>
          <p:nvPr/>
        </p:nvSpPr>
        <p:spPr>
          <a:xfrm>
            <a:off x="1583172" y="5454223"/>
            <a:ext cx="1909234" cy="1468668"/>
          </a:xfrm>
          <a:custGeom>
            <a:avLst/>
            <a:gdLst/>
            <a:ahLst/>
            <a:cxnLst/>
            <a:rect l="l" t="t" r="r" b="b"/>
            <a:pathLst>
              <a:path w="1909234" h="1468668">
                <a:moveTo>
                  <a:pt x="954617" y="0"/>
                </a:moveTo>
                <a:cubicBezTo>
                  <a:pt x="1481837" y="0"/>
                  <a:pt x="1909234" y="427397"/>
                  <a:pt x="1909234" y="954617"/>
                </a:cubicBezTo>
                <a:cubicBezTo>
                  <a:pt x="1909234" y="1144075"/>
                  <a:pt x="1854043" y="1320642"/>
                  <a:pt x="1758159" y="1468668"/>
                </a:cubicBezTo>
                <a:lnTo>
                  <a:pt x="151075" y="1468668"/>
                </a:lnTo>
                <a:cubicBezTo>
                  <a:pt x="55192" y="1320642"/>
                  <a:pt x="0" y="1144075"/>
                  <a:pt x="0" y="954617"/>
                </a:cubicBezTo>
                <a:cubicBezTo>
                  <a:pt x="0" y="427397"/>
                  <a:pt x="427397" y="0"/>
                  <a:pt x="954617"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7" name="Oval 56"/>
          <p:cNvSpPr>
            <a:spLocks noChangeAspect="1"/>
          </p:cNvSpPr>
          <p:nvPr/>
        </p:nvSpPr>
        <p:spPr>
          <a:xfrm>
            <a:off x="8570944" y="3382942"/>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8" name="Oval 57"/>
          <p:cNvSpPr>
            <a:spLocks noChangeAspect="1"/>
          </p:cNvSpPr>
          <p:nvPr/>
        </p:nvSpPr>
        <p:spPr>
          <a:xfrm>
            <a:off x="8398204" y="3536097"/>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9" name="Oval 58"/>
          <p:cNvSpPr>
            <a:spLocks noChangeAspect="1"/>
          </p:cNvSpPr>
          <p:nvPr/>
        </p:nvSpPr>
        <p:spPr>
          <a:xfrm>
            <a:off x="8608408" y="3688497"/>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0" name="Oval 59"/>
          <p:cNvSpPr>
            <a:spLocks noChangeAspect="1"/>
          </p:cNvSpPr>
          <p:nvPr/>
        </p:nvSpPr>
        <p:spPr>
          <a:xfrm>
            <a:off x="154676" y="2698928"/>
            <a:ext cx="467627" cy="467627"/>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1" name="Oval 60"/>
          <p:cNvSpPr>
            <a:spLocks noChangeAspect="1"/>
          </p:cNvSpPr>
          <p:nvPr/>
        </p:nvSpPr>
        <p:spPr>
          <a:xfrm>
            <a:off x="474208" y="3166555"/>
            <a:ext cx="458770" cy="45877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2" name="Oval 61"/>
          <p:cNvSpPr>
            <a:spLocks noChangeAspect="1"/>
          </p:cNvSpPr>
          <p:nvPr/>
        </p:nvSpPr>
        <p:spPr>
          <a:xfrm>
            <a:off x="270258" y="3382942"/>
            <a:ext cx="352045" cy="3520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3" name="Oval 62"/>
          <p:cNvSpPr>
            <a:spLocks noChangeAspect="1"/>
          </p:cNvSpPr>
          <p:nvPr/>
        </p:nvSpPr>
        <p:spPr>
          <a:xfrm>
            <a:off x="-86601" y="2581479"/>
            <a:ext cx="1360441" cy="1909234"/>
          </a:xfrm>
          <a:custGeom>
            <a:avLst/>
            <a:gdLst/>
            <a:ahLst/>
            <a:cxnLst/>
            <a:rect l="l" t="t" r="r" b="b"/>
            <a:pathLst>
              <a:path w="1360441" h="1909234">
                <a:moveTo>
                  <a:pt x="405824" y="0"/>
                </a:moveTo>
                <a:cubicBezTo>
                  <a:pt x="933044" y="0"/>
                  <a:pt x="1360441" y="427397"/>
                  <a:pt x="1360441" y="954617"/>
                </a:cubicBezTo>
                <a:cubicBezTo>
                  <a:pt x="1360441" y="1481837"/>
                  <a:pt x="933044" y="1909234"/>
                  <a:pt x="405824" y="1909234"/>
                </a:cubicBezTo>
                <a:cubicBezTo>
                  <a:pt x="260527" y="1909234"/>
                  <a:pt x="122812" y="1876773"/>
                  <a:pt x="0" y="1817719"/>
                </a:cubicBezTo>
                <a:lnTo>
                  <a:pt x="0" y="91515"/>
                </a:lnTo>
                <a:cubicBezTo>
                  <a:pt x="122812" y="32461"/>
                  <a:pt x="260527" y="0"/>
                  <a:pt x="405824"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64" name="Oval 63"/>
          <p:cNvSpPr>
            <a:spLocks noChangeAspect="1"/>
          </p:cNvSpPr>
          <p:nvPr/>
        </p:nvSpPr>
        <p:spPr>
          <a:xfrm>
            <a:off x="6173123" y="2395416"/>
            <a:ext cx="1218253" cy="1218253"/>
          </a:xfrm>
          <a:prstGeom prst="ellipse">
            <a:avLst/>
          </a:prstGeom>
          <a:solidFill>
            <a:schemeClr val="tx2">
              <a:lumMod val="75000"/>
              <a:alpha val="10000"/>
            </a:schemeClr>
          </a:solidFill>
          <a:ln w="177800" cap="rnd" cmpd="sng" algn="ctr">
            <a:solidFill>
              <a:schemeClr val="tx2">
                <a:lumMod val="60000"/>
                <a:lumOff val="40000"/>
                <a:alpha val="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pic>
        <p:nvPicPr>
          <p:cNvPr id="66" name="Grafik 6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020272" y="230525"/>
            <a:ext cx="1656184" cy="246148"/>
          </a:xfrm>
          <a:prstGeom prst="rect">
            <a:avLst/>
          </a:prstGeom>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dt="0"/>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043608" y="2492896"/>
            <a:ext cx="7117180" cy="1470025"/>
          </a:xfrm>
        </p:spPr>
        <p:txBody>
          <a:bodyPr/>
          <a:lstStyle/>
          <a:p>
            <a:r>
              <a:rPr lang="de-DE" dirty="0" smtClean="0"/>
              <a:t>Grundkurs Wirtschaft</a:t>
            </a:r>
            <a:endParaRPr lang="de-DE" dirty="0"/>
          </a:p>
        </p:txBody>
      </p:sp>
      <p:sp>
        <p:nvSpPr>
          <p:cNvPr id="3" name="Untertitel 2"/>
          <p:cNvSpPr>
            <a:spLocks noGrp="1"/>
          </p:cNvSpPr>
          <p:nvPr>
            <p:ph type="subTitle" idx="1"/>
          </p:nvPr>
        </p:nvSpPr>
        <p:spPr>
          <a:xfrm>
            <a:off x="1009442" y="4005064"/>
            <a:ext cx="7117180" cy="1633736"/>
          </a:xfrm>
        </p:spPr>
        <p:txBody>
          <a:bodyPr>
            <a:normAutofit/>
          </a:bodyPr>
          <a:lstStyle/>
          <a:p>
            <a:r>
              <a:rPr lang="de-DE" dirty="0" smtClean="0"/>
              <a:t>Grundwissen für die praktische Unternehmensführung</a:t>
            </a:r>
          </a:p>
          <a:p>
            <a:endParaRPr lang="de-DE" dirty="0"/>
          </a:p>
          <a:p>
            <a:r>
              <a:rPr lang="de-DE" dirty="0" smtClean="0"/>
              <a:t>Autor Robert Leisner</a:t>
            </a:r>
            <a:endParaRPr lang="de-DE" dirty="0"/>
          </a:p>
        </p:txBody>
      </p:sp>
    </p:spTree>
    <p:extLst>
      <p:ext uri="{BB962C8B-B14F-4D97-AF65-F5344CB8AC3E}">
        <p14:creationId xmlns:p14="http://schemas.microsoft.com/office/powerpoint/2010/main" val="2360505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Arten steuerlicher Tätigkeiten (II)</a:t>
            </a:r>
            <a:endParaRPr lang="de-DE" dirty="0"/>
          </a:p>
        </p:txBody>
      </p:sp>
      <p:sp>
        <p:nvSpPr>
          <p:cNvPr id="3" name="Inhaltsplatzhalter 2"/>
          <p:cNvSpPr>
            <a:spLocks noGrp="1"/>
          </p:cNvSpPr>
          <p:nvPr>
            <p:ph idx="1"/>
          </p:nvPr>
        </p:nvSpPr>
        <p:spPr/>
        <p:txBody>
          <a:bodyPr/>
          <a:lstStyle/>
          <a:p>
            <a:r>
              <a:rPr lang="de-DE" dirty="0" smtClean="0"/>
              <a:t>Unselbständige Arbeit (Angestellter)</a:t>
            </a:r>
          </a:p>
          <a:p>
            <a:r>
              <a:rPr lang="de-DE" dirty="0" smtClean="0"/>
              <a:t>Vermögensverwaltung (</a:t>
            </a:r>
            <a:r>
              <a:rPr lang="de-DE" dirty="0" err="1" smtClean="0"/>
              <a:t>VV</a:t>
            </a:r>
            <a:r>
              <a:rPr lang="de-DE" dirty="0" smtClean="0"/>
              <a:t>)</a:t>
            </a:r>
          </a:p>
          <a:p>
            <a:pPr lvl="1"/>
            <a:r>
              <a:rPr lang="de-DE" dirty="0" smtClean="0"/>
              <a:t>Vermietung und Verpachtung</a:t>
            </a:r>
          </a:p>
          <a:p>
            <a:pPr lvl="1"/>
            <a:r>
              <a:rPr lang="de-DE" dirty="0" smtClean="0"/>
              <a:t>Kapitalerträge</a:t>
            </a:r>
          </a:p>
          <a:p>
            <a:r>
              <a:rPr lang="de-DE" dirty="0" smtClean="0"/>
              <a:t>Freiberufler (besondere Berufsgruppen wie niedergelassene Ärzte, Architekten, ...)</a:t>
            </a:r>
          </a:p>
          <a:p>
            <a:r>
              <a:rPr lang="de-DE" dirty="0" smtClean="0"/>
              <a:t>Handwerk</a:t>
            </a:r>
          </a:p>
          <a:p>
            <a:r>
              <a:rPr lang="de-DE" dirty="0" smtClean="0"/>
              <a:t>Gewerbliche Tätigkeiten</a:t>
            </a:r>
          </a:p>
          <a:p>
            <a:pPr lvl="1"/>
            <a:r>
              <a:rPr lang="de-DE" dirty="0" smtClean="0"/>
              <a:t>Je Art von Teilnahme am Wirtschaftsleben, die nicht unselbständige Arbeit, Vermögensverwaltung, Handwerk oder Freiberufler ist</a:t>
            </a:r>
          </a:p>
          <a:p>
            <a:endParaRPr lang="de-DE" dirty="0"/>
          </a:p>
        </p:txBody>
      </p:sp>
    </p:spTree>
    <p:extLst>
      <p:ext uri="{BB962C8B-B14F-4D97-AF65-F5344CB8AC3E}">
        <p14:creationId xmlns:p14="http://schemas.microsoft.com/office/powerpoint/2010/main" val="4253334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Besteuerung steuerlicher Tätigkeiten</a:t>
            </a:r>
            <a:endParaRPr lang="de-DE" dirty="0"/>
          </a:p>
        </p:txBody>
      </p:sp>
      <p:sp>
        <p:nvSpPr>
          <p:cNvPr id="3" name="Inhaltsplatzhalter 2"/>
          <p:cNvSpPr>
            <a:spLocks noGrp="1"/>
          </p:cNvSpPr>
          <p:nvPr>
            <p:ph idx="1"/>
          </p:nvPr>
        </p:nvSpPr>
        <p:spPr>
          <a:xfrm>
            <a:off x="1009443" y="1807361"/>
            <a:ext cx="7125112" cy="4645975"/>
          </a:xfrm>
        </p:spPr>
        <p:txBody>
          <a:bodyPr/>
          <a:lstStyle/>
          <a:p>
            <a:r>
              <a:rPr lang="de-DE" dirty="0" smtClean="0"/>
              <a:t>Natürliche Personen und Personengesellschaften</a:t>
            </a:r>
          </a:p>
          <a:p>
            <a:pPr lvl="1"/>
            <a:r>
              <a:rPr lang="de-DE" dirty="0" smtClean="0"/>
              <a:t>Einkommensteuer (unselbständige Arbeit, VV)</a:t>
            </a:r>
          </a:p>
          <a:p>
            <a:pPr lvl="1"/>
            <a:r>
              <a:rPr lang="de-DE" dirty="0" smtClean="0"/>
              <a:t>Kapitalertragsteuer (</a:t>
            </a:r>
            <a:r>
              <a:rPr lang="de-DE" dirty="0" err="1" smtClean="0"/>
              <a:t>VV</a:t>
            </a:r>
            <a:r>
              <a:rPr lang="de-DE" dirty="0" smtClean="0"/>
              <a:t>)</a:t>
            </a:r>
          </a:p>
          <a:p>
            <a:pPr lvl="1"/>
            <a:r>
              <a:rPr lang="de-DE" dirty="0" smtClean="0"/>
              <a:t>Vermietung und Verpachtung</a:t>
            </a:r>
          </a:p>
          <a:p>
            <a:pPr lvl="1"/>
            <a:r>
              <a:rPr lang="de-DE" dirty="0" smtClean="0"/>
              <a:t>Gewerbesteuer (gewerbliche Tätigkeiten)</a:t>
            </a:r>
          </a:p>
          <a:p>
            <a:pPr lvl="1"/>
            <a:r>
              <a:rPr lang="de-DE" dirty="0" smtClean="0"/>
              <a:t>Umsatzsteuer</a:t>
            </a:r>
          </a:p>
          <a:p>
            <a:r>
              <a:rPr lang="de-DE" dirty="0" smtClean="0"/>
              <a:t>Kapitalgesellschaften</a:t>
            </a:r>
          </a:p>
          <a:p>
            <a:pPr lvl="1"/>
            <a:r>
              <a:rPr lang="de-DE" dirty="0"/>
              <a:t>Körperschaftssteuer</a:t>
            </a:r>
          </a:p>
          <a:p>
            <a:pPr lvl="1"/>
            <a:r>
              <a:rPr lang="de-DE" dirty="0" smtClean="0"/>
              <a:t>Gewerbesteuer</a:t>
            </a:r>
          </a:p>
          <a:p>
            <a:pPr lvl="1"/>
            <a:r>
              <a:rPr lang="de-DE" dirty="0" smtClean="0"/>
              <a:t>Umsatzsteuer</a:t>
            </a:r>
          </a:p>
          <a:p>
            <a:pPr lvl="1"/>
            <a:endParaRPr lang="de-DE" dirty="0" smtClean="0"/>
          </a:p>
          <a:p>
            <a:pPr lvl="1"/>
            <a:endParaRPr lang="de-DE" dirty="0"/>
          </a:p>
        </p:txBody>
      </p:sp>
    </p:spTree>
    <p:extLst>
      <p:ext uri="{BB962C8B-B14F-4D97-AF65-F5344CB8AC3E}">
        <p14:creationId xmlns:p14="http://schemas.microsoft.com/office/powerpoint/2010/main" val="1997752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Steuerliche Bewertung von Rechtsgeschäften</a:t>
            </a:r>
            <a:endParaRPr lang="de-DE" dirty="0"/>
          </a:p>
        </p:txBody>
      </p:sp>
      <p:sp>
        <p:nvSpPr>
          <p:cNvPr id="3" name="Inhaltsplatzhalter 2"/>
          <p:cNvSpPr>
            <a:spLocks noGrp="1"/>
          </p:cNvSpPr>
          <p:nvPr>
            <p:ph idx="1"/>
          </p:nvPr>
        </p:nvSpPr>
        <p:spPr/>
        <p:txBody>
          <a:bodyPr/>
          <a:lstStyle/>
          <a:p>
            <a:r>
              <a:rPr lang="de-DE" dirty="0" smtClean="0"/>
              <a:t>Entscheidend für das Finanzamt ist, was wirtschaftlich tatsächlich gemacht wird, nicht was auf dem </a:t>
            </a:r>
            <a:r>
              <a:rPr lang="de-DE" dirty="0"/>
              <a:t>P</a:t>
            </a:r>
            <a:r>
              <a:rPr lang="de-DE" dirty="0" smtClean="0"/>
              <a:t>apier steht.</a:t>
            </a:r>
          </a:p>
          <a:p>
            <a:endParaRPr lang="de-DE" dirty="0"/>
          </a:p>
          <a:p>
            <a:r>
              <a:rPr lang="de-DE" dirty="0" smtClean="0"/>
              <a:t>Jedes Rechtsgeschäft, das steuerlich anerkannt werden soll, muß einem Fremdvergleich standhalten: Würde ein Sachkundiger Dritter das Rechtsgeschäft genauso abschließen?</a:t>
            </a:r>
            <a:endParaRPr lang="de-DE" dirty="0"/>
          </a:p>
        </p:txBody>
      </p:sp>
    </p:spTree>
    <p:extLst>
      <p:ext uri="{BB962C8B-B14F-4D97-AF65-F5344CB8AC3E}">
        <p14:creationId xmlns:p14="http://schemas.microsoft.com/office/powerpoint/2010/main" val="3310757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smtClean="0"/>
              <a:t>Gesellschaften und Rechtsformen</a:t>
            </a:r>
            <a:endParaRPr lang="de-DE" dirty="0"/>
          </a:p>
        </p:txBody>
      </p:sp>
      <p:sp>
        <p:nvSpPr>
          <p:cNvPr id="3" name="Untertitel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3258010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Gründe für Gesellschaften</a:t>
            </a:r>
            <a:endParaRPr lang="de-DE" dirty="0"/>
          </a:p>
        </p:txBody>
      </p:sp>
      <p:sp>
        <p:nvSpPr>
          <p:cNvPr id="3" name="Inhaltsplatzhalter 2"/>
          <p:cNvSpPr>
            <a:spLocks noGrp="1"/>
          </p:cNvSpPr>
          <p:nvPr>
            <p:ph idx="1"/>
          </p:nvPr>
        </p:nvSpPr>
        <p:spPr/>
        <p:txBody>
          <a:bodyPr/>
          <a:lstStyle/>
          <a:p>
            <a:r>
              <a:rPr lang="de-DE" smtClean="0"/>
              <a:t>Bündelung von Ressourcen (Wissen, Geld, Arbeitszeit, ...) zur Abwicklung größerer Projekte</a:t>
            </a:r>
          </a:p>
          <a:p>
            <a:r>
              <a:rPr lang="de-DE" smtClean="0"/>
              <a:t>Senkung des relativen Anteils von Verwaltungskosten</a:t>
            </a:r>
          </a:p>
          <a:p>
            <a:endParaRPr lang="de-DE" dirty="0"/>
          </a:p>
        </p:txBody>
      </p:sp>
    </p:spTree>
    <p:extLst>
      <p:ext uri="{BB962C8B-B14F-4D97-AF65-F5344CB8AC3E}">
        <p14:creationId xmlns:p14="http://schemas.microsoft.com/office/powerpoint/2010/main" val="3946595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Typische Fragestellungen bei Gesellschaften (I)</a:t>
            </a:r>
            <a:endParaRPr lang="de-DE" dirty="0"/>
          </a:p>
        </p:txBody>
      </p:sp>
      <p:sp>
        <p:nvSpPr>
          <p:cNvPr id="3" name="Inhaltsplatzhalter 2"/>
          <p:cNvSpPr>
            <a:spLocks noGrp="1"/>
          </p:cNvSpPr>
          <p:nvPr>
            <p:ph idx="1"/>
          </p:nvPr>
        </p:nvSpPr>
        <p:spPr/>
        <p:txBody>
          <a:bodyPr/>
          <a:lstStyle/>
          <a:p>
            <a:r>
              <a:rPr lang="de-DE" smtClean="0"/>
              <a:t>Interne Organisation =&gt; Satzung, Gesetz</a:t>
            </a:r>
          </a:p>
          <a:p>
            <a:pPr lvl="1"/>
            <a:r>
              <a:rPr lang="de-DE" smtClean="0"/>
              <a:t>Zweck</a:t>
            </a:r>
          </a:p>
          <a:p>
            <a:pPr lvl="1"/>
            <a:r>
              <a:rPr lang="de-DE" smtClean="0"/>
              <a:t>Beteiligte</a:t>
            </a:r>
          </a:p>
          <a:p>
            <a:pPr lvl="1"/>
            <a:r>
              <a:rPr lang="de-DE" smtClean="0"/>
              <a:t>Regeln für Entscheidungsfindung</a:t>
            </a:r>
          </a:p>
          <a:p>
            <a:pPr lvl="1"/>
            <a:r>
              <a:rPr lang="de-DE" smtClean="0"/>
              <a:t>Ausstieg</a:t>
            </a:r>
          </a:p>
          <a:p>
            <a:pPr lvl="1"/>
            <a:r>
              <a:rPr lang="de-DE" smtClean="0"/>
              <a:t>Beendigung</a:t>
            </a:r>
          </a:p>
          <a:p>
            <a:r>
              <a:rPr lang="de-DE" smtClean="0"/>
              <a:t>Geschäftsführung	=&gt; Gesetz, Satzung</a:t>
            </a:r>
          </a:p>
          <a:p>
            <a:r>
              <a:rPr lang="de-DE" smtClean="0"/>
              <a:t>Vertretung gegenüber Dritten =&gt; Gesetz, Satzung</a:t>
            </a:r>
            <a:endParaRPr lang="de-DE" dirty="0"/>
          </a:p>
        </p:txBody>
      </p:sp>
    </p:spTree>
    <p:extLst>
      <p:ext uri="{BB962C8B-B14F-4D97-AF65-F5344CB8AC3E}">
        <p14:creationId xmlns:p14="http://schemas.microsoft.com/office/powerpoint/2010/main" val="1979825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Typische Fragestellungen bei Gesellschaften (II)</a:t>
            </a:r>
            <a:endParaRPr lang="de-DE" dirty="0"/>
          </a:p>
        </p:txBody>
      </p:sp>
      <p:sp>
        <p:nvSpPr>
          <p:cNvPr id="3" name="Inhaltsplatzhalter 2"/>
          <p:cNvSpPr>
            <a:spLocks noGrp="1"/>
          </p:cNvSpPr>
          <p:nvPr>
            <p:ph idx="1"/>
          </p:nvPr>
        </p:nvSpPr>
        <p:spPr/>
        <p:txBody>
          <a:bodyPr/>
          <a:lstStyle/>
          <a:p>
            <a:r>
              <a:rPr lang="de-DE" smtClean="0"/>
              <a:t>Haftung der Beteiligten =&gt; Gesetz, Satzung</a:t>
            </a:r>
          </a:p>
          <a:p>
            <a:r>
              <a:rPr lang="de-DE" smtClean="0"/>
              <a:t>Gewinnermittlung und Jahresabschluß	</a:t>
            </a:r>
            <a:br>
              <a:rPr lang="de-DE" smtClean="0"/>
            </a:br>
            <a:r>
              <a:rPr lang="de-DE" smtClean="0"/>
              <a:t>=&gt; Gesetz</a:t>
            </a:r>
          </a:p>
          <a:p>
            <a:r>
              <a:rPr lang="de-DE" smtClean="0"/>
              <a:t>Steuerliche Tätigkeit =&gt; Gesetz, Satzung</a:t>
            </a:r>
            <a:endParaRPr lang="de-DE" dirty="0"/>
          </a:p>
        </p:txBody>
      </p:sp>
    </p:spTree>
    <p:extLst>
      <p:ext uri="{BB962C8B-B14F-4D97-AF65-F5344CB8AC3E}">
        <p14:creationId xmlns:p14="http://schemas.microsoft.com/office/powerpoint/2010/main" val="3400369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Haftung der Beteiligten: Grundsätze</a:t>
            </a:r>
            <a:endParaRPr lang="de-DE" dirty="0"/>
          </a:p>
        </p:txBody>
      </p:sp>
      <p:sp>
        <p:nvSpPr>
          <p:cNvPr id="3" name="Inhaltsplatzhalter 2"/>
          <p:cNvSpPr>
            <a:spLocks noGrp="1"/>
          </p:cNvSpPr>
          <p:nvPr>
            <p:ph idx="1"/>
          </p:nvPr>
        </p:nvSpPr>
        <p:spPr/>
        <p:txBody>
          <a:bodyPr/>
          <a:lstStyle/>
          <a:p>
            <a:r>
              <a:rPr lang="de-DE" smtClean="0"/>
              <a:t>Persönliche haftende Gesellschafter (phG) haften mit kompletten Vermögen</a:t>
            </a:r>
          </a:p>
          <a:p>
            <a:r>
              <a:rPr lang="de-DE" smtClean="0"/>
              <a:t>Beschränkt haftende Gesellschafter haften maximal bis zur Höhe der vereinbarten Einlage. Ist diese geleistet, dann haftet der Gesellschafter darüber hinaus nicht mehr. Ausnahmen gelten nur, wenn Gesellschafter unerlaubte Entnahmen aus der Gesellschaft getätigt hat.</a:t>
            </a:r>
            <a:endParaRPr lang="de-DE" dirty="0"/>
          </a:p>
        </p:txBody>
      </p:sp>
    </p:spTree>
    <p:extLst>
      <p:ext uri="{BB962C8B-B14F-4D97-AF65-F5344CB8AC3E}">
        <p14:creationId xmlns:p14="http://schemas.microsoft.com/office/powerpoint/2010/main" val="1978334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Gesellschaftsformen und Haftung</a:t>
            </a:r>
            <a:endParaRPr lang="de-DE" dirty="0"/>
          </a:p>
        </p:txBody>
      </p:sp>
      <p:sp>
        <p:nvSpPr>
          <p:cNvPr id="3" name="Inhaltsplatzhalter 2"/>
          <p:cNvSpPr>
            <a:spLocks noGrp="1"/>
          </p:cNvSpPr>
          <p:nvPr>
            <p:ph idx="1"/>
          </p:nvPr>
        </p:nvSpPr>
        <p:spPr/>
        <p:txBody>
          <a:bodyPr>
            <a:normAutofit lnSpcReduction="10000"/>
          </a:bodyPr>
          <a:lstStyle/>
          <a:p>
            <a:r>
              <a:rPr lang="de-DE" dirty="0" smtClean="0"/>
              <a:t>Unbeschränkte Haftung (GbR, OHG)</a:t>
            </a:r>
          </a:p>
          <a:p>
            <a:endParaRPr lang="de-DE" dirty="0" smtClean="0"/>
          </a:p>
          <a:p>
            <a:r>
              <a:rPr lang="de-DE" dirty="0" smtClean="0"/>
              <a:t>Teilweise beschränkte Haftung (KG, GmbH &amp; Co KG)</a:t>
            </a:r>
          </a:p>
          <a:p>
            <a:endParaRPr lang="de-DE" dirty="0" smtClean="0"/>
          </a:p>
          <a:p>
            <a:r>
              <a:rPr lang="de-DE" dirty="0" smtClean="0"/>
              <a:t>Beschränkte Haftung (GmbH, AG)</a:t>
            </a:r>
          </a:p>
          <a:p>
            <a:endParaRPr lang="de-DE" dirty="0"/>
          </a:p>
          <a:p>
            <a:endParaRPr lang="de-DE" dirty="0" smtClean="0"/>
          </a:p>
          <a:p>
            <a:pPr>
              <a:buFont typeface="Wingdings" panose="05000000000000000000" pitchFamily="2" charset="2"/>
              <a:buChar char="Ø"/>
            </a:pPr>
            <a:r>
              <a:rPr lang="de-DE" dirty="0" smtClean="0"/>
              <a:t>Beschränkte Haftung bedeutet, es haftet keine natürliche Person mit ihrem gesamten Vermögen!</a:t>
            </a:r>
          </a:p>
          <a:p>
            <a:pPr>
              <a:buFont typeface="Wingdings" panose="05000000000000000000" pitchFamily="2" charset="2"/>
              <a:buChar char="Ø"/>
            </a:pPr>
            <a:r>
              <a:rPr lang="de-DE" dirty="0" smtClean="0"/>
              <a:t>Bei beschränkter Haftung haftet jedoch das gesamte Vermögen der Gesellschaft!</a:t>
            </a:r>
            <a:endParaRPr lang="de-DE" dirty="0"/>
          </a:p>
        </p:txBody>
      </p:sp>
    </p:spTree>
    <p:extLst>
      <p:ext uri="{BB962C8B-B14F-4D97-AF65-F5344CB8AC3E}">
        <p14:creationId xmlns:p14="http://schemas.microsoft.com/office/powerpoint/2010/main" val="3070090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GbR (I)</a:t>
            </a:r>
            <a:endParaRPr lang="de-DE" dirty="0"/>
          </a:p>
        </p:txBody>
      </p:sp>
      <p:sp>
        <p:nvSpPr>
          <p:cNvPr id="3" name="Inhaltsplatzhalter 2"/>
          <p:cNvSpPr>
            <a:spLocks noGrp="1"/>
          </p:cNvSpPr>
          <p:nvPr>
            <p:ph idx="1"/>
          </p:nvPr>
        </p:nvSpPr>
        <p:spPr/>
        <p:txBody>
          <a:bodyPr/>
          <a:lstStyle/>
          <a:p>
            <a:r>
              <a:rPr lang="de-DE" dirty="0" smtClean="0"/>
              <a:t>Gesellschaft bürgerlichen Rechts (§ 705 BGB)</a:t>
            </a:r>
          </a:p>
          <a:p>
            <a:r>
              <a:rPr lang="de-DE" dirty="0" smtClean="0"/>
              <a:t>Vorteile</a:t>
            </a:r>
          </a:p>
          <a:p>
            <a:pPr lvl="1"/>
            <a:r>
              <a:rPr lang="de-DE" dirty="0" smtClean="0"/>
              <a:t>Einfach und geringe Kosten</a:t>
            </a:r>
          </a:p>
          <a:p>
            <a:pPr lvl="1"/>
            <a:r>
              <a:rPr lang="de-DE" dirty="0" smtClean="0"/>
              <a:t>Sehr weiter Gestaltungsspielraum bei der Satzung</a:t>
            </a:r>
          </a:p>
          <a:p>
            <a:r>
              <a:rPr lang="de-DE" dirty="0" smtClean="0"/>
              <a:t>Nachteile</a:t>
            </a:r>
          </a:p>
          <a:p>
            <a:pPr lvl="1"/>
            <a:r>
              <a:rPr lang="de-DE" dirty="0" smtClean="0"/>
              <a:t>Vertretung nicht gesetzlich geregelt</a:t>
            </a:r>
          </a:p>
          <a:p>
            <a:pPr lvl="1"/>
            <a:r>
              <a:rPr lang="de-DE" dirty="0" smtClean="0"/>
              <a:t>Persönliche Haftung aller Gesellschafter</a:t>
            </a:r>
          </a:p>
          <a:p>
            <a:endParaRPr lang="de-DE" dirty="0"/>
          </a:p>
        </p:txBody>
      </p:sp>
    </p:spTree>
    <p:extLst>
      <p:ext uri="{BB962C8B-B14F-4D97-AF65-F5344CB8AC3E}">
        <p14:creationId xmlns:p14="http://schemas.microsoft.com/office/powerpoint/2010/main" val="409938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smtClean="0"/>
              <a:t>Allgemeines</a:t>
            </a:r>
            <a:endParaRPr lang="de-DE" dirty="0"/>
          </a:p>
        </p:txBody>
      </p:sp>
      <p:sp>
        <p:nvSpPr>
          <p:cNvPr id="3" name="Untertitel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3137840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GbR (II)</a:t>
            </a:r>
            <a:endParaRPr lang="de-DE"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766667"/>
            <a:ext cx="5199732" cy="4138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7704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KG (I)</a:t>
            </a:r>
            <a:endParaRPr lang="de-DE" dirty="0"/>
          </a:p>
        </p:txBody>
      </p:sp>
      <p:sp>
        <p:nvSpPr>
          <p:cNvPr id="3" name="Inhaltsplatzhalter 2"/>
          <p:cNvSpPr>
            <a:spLocks noGrp="1"/>
          </p:cNvSpPr>
          <p:nvPr>
            <p:ph idx="1"/>
          </p:nvPr>
        </p:nvSpPr>
        <p:spPr/>
        <p:txBody>
          <a:bodyPr/>
          <a:lstStyle/>
          <a:p>
            <a:r>
              <a:rPr lang="de-DE" dirty="0" smtClean="0"/>
              <a:t>Kommanditgesellschaft (HGB)</a:t>
            </a:r>
          </a:p>
          <a:p>
            <a:r>
              <a:rPr lang="de-DE" dirty="0" smtClean="0"/>
              <a:t>Vorteile</a:t>
            </a:r>
          </a:p>
          <a:p>
            <a:pPr lvl="1"/>
            <a:r>
              <a:rPr lang="de-DE" dirty="0" smtClean="0"/>
              <a:t>Relativ einfach und kostengünstig</a:t>
            </a:r>
          </a:p>
          <a:p>
            <a:pPr lvl="1"/>
            <a:r>
              <a:rPr lang="de-DE" dirty="0" smtClean="0"/>
              <a:t>Haftung der Kommanditisten beschränkt auf Einlage</a:t>
            </a:r>
          </a:p>
          <a:p>
            <a:pPr lvl="1"/>
            <a:r>
              <a:rPr lang="de-DE" dirty="0" smtClean="0"/>
              <a:t>Flexibel gestaltbar</a:t>
            </a:r>
          </a:p>
          <a:p>
            <a:r>
              <a:rPr lang="de-DE" dirty="0" smtClean="0"/>
              <a:t>Nachteile</a:t>
            </a:r>
          </a:p>
          <a:p>
            <a:pPr lvl="1"/>
            <a:r>
              <a:rPr lang="de-DE" dirty="0" smtClean="0"/>
              <a:t>Ein persönlich haftender Gesellschafter erforderlich (Komplementär)</a:t>
            </a:r>
            <a:endParaRPr lang="de-DE" dirty="0"/>
          </a:p>
        </p:txBody>
      </p:sp>
    </p:spTree>
    <p:extLst>
      <p:ext uri="{BB962C8B-B14F-4D97-AF65-F5344CB8AC3E}">
        <p14:creationId xmlns:p14="http://schemas.microsoft.com/office/powerpoint/2010/main" val="2915514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KG (II)</a:t>
            </a:r>
            <a:endParaRPr lang="de-DE"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700808"/>
            <a:ext cx="6616402" cy="4331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5533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GmbH (I)</a:t>
            </a:r>
            <a:endParaRPr lang="de-DE" dirty="0"/>
          </a:p>
        </p:txBody>
      </p:sp>
      <p:sp>
        <p:nvSpPr>
          <p:cNvPr id="3" name="Inhaltsplatzhalter 2"/>
          <p:cNvSpPr>
            <a:spLocks noGrp="1"/>
          </p:cNvSpPr>
          <p:nvPr>
            <p:ph idx="1"/>
          </p:nvPr>
        </p:nvSpPr>
        <p:spPr/>
        <p:txBody>
          <a:bodyPr/>
          <a:lstStyle/>
          <a:p>
            <a:r>
              <a:rPr lang="de-DE" dirty="0" smtClean="0"/>
              <a:t>Gesellschaft mit beschränkter Haftung (HGB, GmbHG)</a:t>
            </a:r>
          </a:p>
          <a:p>
            <a:r>
              <a:rPr lang="de-DE" dirty="0" smtClean="0"/>
              <a:t>Vorteile</a:t>
            </a:r>
          </a:p>
          <a:p>
            <a:pPr lvl="1"/>
            <a:r>
              <a:rPr lang="de-DE" dirty="0" smtClean="0"/>
              <a:t>Haftung aller Gesellschafter auf Einlage beschränkt</a:t>
            </a:r>
          </a:p>
          <a:p>
            <a:pPr lvl="1"/>
            <a:r>
              <a:rPr lang="de-DE" dirty="0" smtClean="0"/>
              <a:t>Relativ einfach</a:t>
            </a:r>
          </a:p>
          <a:p>
            <a:pPr lvl="1"/>
            <a:r>
              <a:rPr lang="de-DE" dirty="0" smtClean="0"/>
              <a:t>Gewisse Flexibilität in der Satzung</a:t>
            </a:r>
          </a:p>
          <a:p>
            <a:r>
              <a:rPr lang="de-DE" dirty="0" smtClean="0"/>
              <a:t>Nachteile</a:t>
            </a:r>
          </a:p>
          <a:p>
            <a:pPr lvl="1"/>
            <a:r>
              <a:rPr lang="de-DE" dirty="0" smtClean="0"/>
              <a:t>Relativ hohe Kosten (Minimum 5.000 EUR p.a.)</a:t>
            </a:r>
          </a:p>
          <a:p>
            <a:endParaRPr lang="de-DE" dirty="0"/>
          </a:p>
        </p:txBody>
      </p:sp>
    </p:spTree>
    <p:extLst>
      <p:ext uri="{BB962C8B-B14F-4D97-AF65-F5344CB8AC3E}">
        <p14:creationId xmlns:p14="http://schemas.microsoft.com/office/powerpoint/2010/main" val="3674651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GmbH (II)</a:t>
            </a:r>
            <a:endParaRPr lang="de-DE" dirty="0"/>
          </a:p>
        </p:txBody>
      </p:sp>
      <p:sp>
        <p:nvSpPr>
          <p:cNvPr id="9" name="Inhaltsplatzhalter 8"/>
          <p:cNvSpPr>
            <a:spLocks noGrp="1"/>
          </p:cNvSpPr>
          <p:nvPr>
            <p:ph idx="1"/>
          </p:nvPr>
        </p:nvSpPr>
        <p:spPr/>
        <p:txBody>
          <a:bodyPr/>
          <a:lstStyle/>
          <a:p>
            <a:endParaRPr lang="de-DE"/>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1700808"/>
            <a:ext cx="6896100" cy="451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6834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GmbH &amp; Co. KG (I)</a:t>
            </a:r>
            <a:endParaRPr lang="de-DE" dirty="0"/>
          </a:p>
        </p:txBody>
      </p:sp>
      <p:sp>
        <p:nvSpPr>
          <p:cNvPr id="3" name="Inhaltsplatzhalter 2"/>
          <p:cNvSpPr>
            <a:spLocks noGrp="1"/>
          </p:cNvSpPr>
          <p:nvPr>
            <p:ph idx="1"/>
          </p:nvPr>
        </p:nvSpPr>
        <p:spPr/>
        <p:txBody>
          <a:bodyPr/>
          <a:lstStyle/>
          <a:p>
            <a:r>
              <a:rPr lang="de-DE" dirty="0" smtClean="0"/>
              <a:t>KG mit GmbH als Komplementär (HGB, GmbHG)</a:t>
            </a:r>
          </a:p>
          <a:p>
            <a:r>
              <a:rPr lang="de-DE" dirty="0" smtClean="0"/>
              <a:t>Mischform, die rechtlich der GmbH angenähert wird</a:t>
            </a:r>
          </a:p>
          <a:p>
            <a:r>
              <a:rPr lang="de-DE" dirty="0" smtClean="0"/>
              <a:t>Verbindung der Vorteile aus der KG mit den Vorteilen der GmbH bei überschaubaren </a:t>
            </a:r>
            <a:r>
              <a:rPr lang="de-DE" dirty="0" smtClean="0"/>
              <a:t>Kosten</a:t>
            </a:r>
          </a:p>
          <a:p>
            <a:r>
              <a:rPr lang="de-DE" dirty="0" smtClean="0"/>
              <a:t>Bei GmbH &amp; Co. KGs kann laut Gewerbeamt München auf die Anmeldung eines Gewerbes für eine reine Komplementär-GmbH </a:t>
            </a:r>
            <a:r>
              <a:rPr lang="de-DE" smtClean="0"/>
              <a:t>verzichtet werden.</a:t>
            </a:r>
            <a:endParaRPr lang="de-DE" dirty="0"/>
          </a:p>
        </p:txBody>
      </p:sp>
    </p:spTree>
    <p:extLst>
      <p:ext uri="{BB962C8B-B14F-4D97-AF65-F5344CB8AC3E}">
        <p14:creationId xmlns:p14="http://schemas.microsoft.com/office/powerpoint/2010/main" val="12397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GmbH &amp; Co. KG (II)</a:t>
            </a:r>
            <a:endParaRPr lang="de-DE"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63" y="1556792"/>
            <a:ext cx="7381875" cy="451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4970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GmbH </a:t>
            </a:r>
            <a:r>
              <a:rPr lang="de-DE" dirty="0"/>
              <a:t>&amp; Co. KG (</a:t>
            </a:r>
            <a:r>
              <a:rPr lang="de-DE" dirty="0" smtClean="0"/>
              <a:t>III): Einheitsgesellschaft</a:t>
            </a:r>
            <a:endParaRPr lang="de-DE" dirty="0"/>
          </a:p>
        </p:txBody>
      </p:sp>
      <p:sp>
        <p:nvSpPr>
          <p:cNvPr id="3" name="Inhaltsplatzhalter 2"/>
          <p:cNvSpPr>
            <a:spLocks noGrp="1"/>
          </p:cNvSpPr>
          <p:nvPr>
            <p:ph idx="1"/>
          </p:nvPr>
        </p:nvSpPr>
        <p:spPr>
          <a:xfrm>
            <a:off x="1043608" y="2132856"/>
            <a:ext cx="7125112" cy="4051437"/>
          </a:xfrm>
        </p:spPr>
        <p:txBody>
          <a:bodyPr/>
          <a:lstStyle/>
          <a:p>
            <a:r>
              <a:rPr lang="de-DE" dirty="0" smtClean="0"/>
              <a:t>Eine Sonderform der GmbH &amp; Co. KG ist sog. Einheitsgesellschaft</a:t>
            </a:r>
          </a:p>
          <a:p>
            <a:r>
              <a:rPr lang="de-DE" dirty="0" smtClean="0"/>
              <a:t>Komplementär-GmbH gehört bei der Einheitsgesellschaft der KG</a:t>
            </a:r>
          </a:p>
          <a:p>
            <a:r>
              <a:rPr lang="de-DE" dirty="0" smtClean="0"/>
              <a:t>Investoren nur als Kommanditisten an KG beteiligt</a:t>
            </a:r>
          </a:p>
          <a:p>
            <a:r>
              <a:rPr lang="de-DE" dirty="0" smtClean="0"/>
              <a:t>Einheitsgesellschaft ist rechtlich anerkannt</a:t>
            </a:r>
          </a:p>
          <a:p>
            <a:r>
              <a:rPr lang="de-DE" dirty="0" smtClean="0"/>
              <a:t>Vertraglich etwas komplizierter</a:t>
            </a:r>
          </a:p>
          <a:p>
            <a:r>
              <a:rPr lang="de-DE" dirty="0" smtClean="0"/>
              <a:t>Verwaltung einfacher als bei normaler GmbH &amp; Co. KG</a:t>
            </a:r>
          </a:p>
          <a:p>
            <a:r>
              <a:rPr lang="de-DE" dirty="0" smtClean="0"/>
              <a:t>Beteiligungsverhältnisse von Komplementär-GmbH und KG laufen immer synchron</a:t>
            </a:r>
            <a:endParaRPr lang="de-DE" dirty="0"/>
          </a:p>
        </p:txBody>
      </p:sp>
    </p:spTree>
    <p:extLst>
      <p:ext uri="{BB962C8B-B14F-4D97-AF65-F5344CB8AC3E}">
        <p14:creationId xmlns:p14="http://schemas.microsoft.com/office/powerpoint/2010/main" val="2235863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09441" y="332656"/>
            <a:ext cx="7125113" cy="924475"/>
          </a:xfrm>
        </p:spPr>
        <p:txBody>
          <a:bodyPr/>
          <a:lstStyle/>
          <a:p>
            <a:r>
              <a:rPr lang="de-DE" dirty="0"/>
              <a:t>GmbH &amp; Co. KG (</a:t>
            </a:r>
            <a:r>
              <a:rPr lang="de-DE" dirty="0" smtClean="0"/>
              <a:t>IV): </a:t>
            </a:r>
            <a:r>
              <a:rPr lang="de-DE" dirty="0"/>
              <a:t>Einheitsgesellschaft</a:t>
            </a:r>
          </a:p>
        </p:txBody>
      </p:sp>
      <p:sp>
        <p:nvSpPr>
          <p:cNvPr id="3" name="Inhaltsplatzhalter 2"/>
          <p:cNvSpPr>
            <a:spLocks noGrp="1"/>
          </p:cNvSpPr>
          <p:nvPr>
            <p:ph idx="1"/>
          </p:nvPr>
        </p:nvSpPr>
        <p:spPr/>
        <p:txBody>
          <a:bodyPr/>
          <a:lstStyle/>
          <a:p>
            <a:endParaRPr lang="de-DE"/>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472" y="1484784"/>
            <a:ext cx="7381875" cy="451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2928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AG (I)</a:t>
            </a:r>
            <a:endParaRPr lang="de-DE" dirty="0"/>
          </a:p>
        </p:txBody>
      </p:sp>
      <p:sp>
        <p:nvSpPr>
          <p:cNvPr id="3" name="Inhaltsplatzhalter 2"/>
          <p:cNvSpPr>
            <a:spLocks noGrp="1"/>
          </p:cNvSpPr>
          <p:nvPr>
            <p:ph idx="1"/>
          </p:nvPr>
        </p:nvSpPr>
        <p:spPr/>
        <p:txBody>
          <a:bodyPr/>
          <a:lstStyle/>
          <a:p>
            <a:r>
              <a:rPr lang="de-DE" dirty="0" smtClean="0"/>
              <a:t>Aktiengesellschaft (HGB, AktG)</a:t>
            </a:r>
          </a:p>
          <a:p>
            <a:r>
              <a:rPr lang="de-DE" dirty="0" smtClean="0"/>
              <a:t>Vorteile</a:t>
            </a:r>
          </a:p>
          <a:p>
            <a:pPr lvl="1"/>
            <a:r>
              <a:rPr lang="de-DE" dirty="0" smtClean="0"/>
              <a:t>Sehr hohes Renommee dank strenger gesetzlicher Regulierung</a:t>
            </a:r>
          </a:p>
          <a:p>
            <a:pPr lvl="1"/>
            <a:r>
              <a:rPr lang="de-DE" dirty="0" smtClean="0"/>
              <a:t>Vorteile bei Beteiligung zahlreicher Gesellschafter</a:t>
            </a:r>
          </a:p>
          <a:p>
            <a:pPr lvl="1"/>
            <a:r>
              <a:rPr lang="de-DE" dirty="0"/>
              <a:t>Haftung </a:t>
            </a:r>
            <a:r>
              <a:rPr lang="de-DE" dirty="0" smtClean="0"/>
              <a:t>der Aktionäre auf </a:t>
            </a:r>
            <a:r>
              <a:rPr lang="de-DE" dirty="0"/>
              <a:t>Einlage </a:t>
            </a:r>
            <a:r>
              <a:rPr lang="de-DE" dirty="0" smtClean="0"/>
              <a:t>beschränkt</a:t>
            </a:r>
          </a:p>
          <a:p>
            <a:pPr lvl="1"/>
            <a:r>
              <a:rPr lang="de-DE" dirty="0" smtClean="0"/>
              <a:t>Börsennotierung möglich</a:t>
            </a:r>
          </a:p>
          <a:p>
            <a:r>
              <a:rPr lang="de-DE" dirty="0" smtClean="0"/>
              <a:t>Nachteile</a:t>
            </a:r>
          </a:p>
          <a:p>
            <a:pPr lvl="1"/>
            <a:r>
              <a:rPr lang="de-DE" dirty="0" smtClean="0"/>
              <a:t>Satzungsstrenge: viele gesetzliche Vorgaben</a:t>
            </a:r>
          </a:p>
          <a:p>
            <a:pPr lvl="1"/>
            <a:r>
              <a:rPr lang="de-DE" dirty="0" smtClean="0"/>
              <a:t>Aufwand für Aufsichtsrat</a:t>
            </a:r>
          </a:p>
        </p:txBody>
      </p:sp>
    </p:spTree>
    <p:extLst>
      <p:ext uri="{BB962C8B-B14F-4D97-AF65-F5344CB8AC3E}">
        <p14:creationId xmlns:p14="http://schemas.microsoft.com/office/powerpoint/2010/main" val="1648846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Teilnehmer am Wirtschaftsleben</a:t>
            </a:r>
            <a:endParaRPr lang="de-DE" dirty="0"/>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3919446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 (II)</a:t>
            </a:r>
            <a:endParaRPr lang="de-DE" dirty="0"/>
          </a:p>
        </p:txBody>
      </p:sp>
      <p:sp>
        <p:nvSpPr>
          <p:cNvPr id="3" name="Inhaltsplatzhalter 2"/>
          <p:cNvSpPr>
            <a:spLocks noGrp="1"/>
          </p:cNvSpPr>
          <p:nvPr>
            <p:ph idx="1"/>
          </p:nvPr>
        </p:nvSpPr>
        <p:spPr/>
        <p:txBody>
          <a:bodyPr/>
          <a:lstStyle/>
          <a:p>
            <a:endParaRPr lang="de-DE"/>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700808"/>
            <a:ext cx="7381875" cy="451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6750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Holdingstrukturen</a:t>
            </a:r>
            <a:endParaRPr lang="de-DE" dirty="0"/>
          </a:p>
        </p:txBody>
      </p:sp>
      <p:sp>
        <p:nvSpPr>
          <p:cNvPr id="3" name="Inhaltsplatzhalter 2"/>
          <p:cNvSpPr>
            <a:spLocks noGrp="1"/>
          </p:cNvSpPr>
          <p:nvPr>
            <p:ph idx="1"/>
          </p:nvPr>
        </p:nvSpPr>
        <p:spPr>
          <a:xfrm>
            <a:off x="1009443" y="1484784"/>
            <a:ext cx="7125112" cy="4968551"/>
          </a:xfrm>
        </p:spPr>
        <p:txBody>
          <a:bodyPr>
            <a:normAutofit fontScale="85000" lnSpcReduction="10000"/>
          </a:bodyPr>
          <a:lstStyle/>
          <a:p>
            <a:r>
              <a:rPr lang="de-DE" dirty="0" smtClean="0"/>
              <a:t>Eine Holding dient dem Halten von Beteiligungen</a:t>
            </a:r>
          </a:p>
          <a:p>
            <a:r>
              <a:rPr lang="de-DE" dirty="0" smtClean="0"/>
              <a:t>Gründe für Holdings sind vereinfachte Beteiligungsstrukturen auf persönlicher Ebene, Nachfolgeregelungen aber auch die Verbindung verschiedener Personen mit einem gemeinsamen wirtschaftlichen Ziel</a:t>
            </a:r>
          </a:p>
          <a:p>
            <a:r>
              <a:rPr lang="de-DE" dirty="0" smtClean="0"/>
              <a:t>Übergeordnete Verwaltungsstruktur</a:t>
            </a:r>
          </a:p>
          <a:p>
            <a:r>
              <a:rPr lang="de-DE" dirty="0" smtClean="0"/>
              <a:t>Beteiligungen haben möglicherweise unterschiedliche Risikostrukturen und werden aus Haftungsgründen nicht innerhalb der Holding, sondern in rechtlich selbständigen Strukturen geführt</a:t>
            </a:r>
          </a:p>
          <a:p>
            <a:r>
              <a:rPr lang="de-DE" dirty="0" smtClean="0"/>
              <a:t>Häufig Geschäftsbesorgungsvertrag zwischen Holding und Beteiligung, da Personalbuchhaltung vereinfacht werden kann dadurch. GBV regelt, daß Holding für Beteiligung z.B. </a:t>
            </a:r>
            <a:r>
              <a:rPr lang="de-DE" dirty="0" err="1" smtClean="0"/>
              <a:t>GF</a:t>
            </a:r>
            <a:r>
              <a:rPr lang="de-DE" dirty="0" smtClean="0"/>
              <a:t>, Prokuristen und andere Mitarbeiter stellt</a:t>
            </a:r>
          </a:p>
          <a:p>
            <a:r>
              <a:rPr lang="de-DE" dirty="0" smtClean="0"/>
              <a:t>Achtung: Holding kann sehr schnell zu einem </a:t>
            </a:r>
            <a:r>
              <a:rPr lang="de-DE" dirty="0" err="1" smtClean="0"/>
              <a:t>AlF</a:t>
            </a:r>
            <a:r>
              <a:rPr lang="de-DE" dirty="0" smtClean="0"/>
              <a:t> (Alternative Investment Fund) im Sinne der </a:t>
            </a:r>
            <a:r>
              <a:rPr lang="de-DE" dirty="0" err="1" smtClean="0"/>
              <a:t>AIFM-Richtline</a:t>
            </a:r>
            <a:r>
              <a:rPr lang="de-DE" dirty="0" smtClean="0"/>
              <a:t> werden, wenn keine wirtschaftliche Aktivität ausgeübt wird. Übernahme von </a:t>
            </a:r>
            <a:r>
              <a:rPr lang="de-DE" dirty="0" err="1" smtClean="0"/>
              <a:t>GF</a:t>
            </a:r>
            <a:r>
              <a:rPr lang="de-DE" dirty="0" smtClean="0"/>
              <a:t> in Beteiligungen sowie überhaupt der Charakter der Beteiligungen sind entscheidend für das Gesamtbild. </a:t>
            </a:r>
            <a:r>
              <a:rPr lang="de-DE" dirty="0" err="1" smtClean="0"/>
              <a:t>AIF</a:t>
            </a:r>
            <a:r>
              <a:rPr lang="de-DE" dirty="0" smtClean="0"/>
              <a:t> würde als Fonds von der Bankenaufsicht BAFIN streng reguliert.</a:t>
            </a:r>
            <a:endParaRPr lang="de-DE" dirty="0"/>
          </a:p>
        </p:txBody>
      </p:sp>
    </p:spTree>
    <p:extLst>
      <p:ext uri="{BB962C8B-B14F-4D97-AF65-F5344CB8AC3E}">
        <p14:creationId xmlns:p14="http://schemas.microsoft.com/office/powerpoint/2010/main" val="1872104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Konzerne (I)</a:t>
            </a:r>
            <a:endParaRPr lang="de-DE" dirty="0"/>
          </a:p>
        </p:txBody>
      </p:sp>
      <p:sp>
        <p:nvSpPr>
          <p:cNvPr id="3" name="Inhaltsplatzhalter 2"/>
          <p:cNvSpPr>
            <a:spLocks noGrp="1"/>
          </p:cNvSpPr>
          <p:nvPr>
            <p:ph idx="1"/>
          </p:nvPr>
        </p:nvSpPr>
        <p:spPr/>
        <p:txBody>
          <a:bodyPr/>
          <a:lstStyle/>
          <a:p>
            <a:r>
              <a:rPr lang="de-DE" dirty="0" smtClean="0"/>
              <a:t>Konzerne sind haftungsrechtliche und bilanzielle Gebilde</a:t>
            </a:r>
          </a:p>
          <a:p>
            <a:r>
              <a:rPr lang="de-DE" dirty="0" smtClean="0"/>
              <a:t>Bilanziell müssen Konzerne eine Konzernbilanz bilden, d.h. alle Unternehmen des Konzerns werden in einer Konzernbilanz zusammengefaßt („konsolidiert“). Zahlungsströme zwischen den Konzernunternehmen, also innerhalb des Konzerns – werden herausgerechnet</a:t>
            </a:r>
          </a:p>
          <a:p>
            <a:r>
              <a:rPr lang="de-DE" dirty="0" smtClean="0"/>
              <a:t>Konzerne dienen der Organisation von Unternehmen, können aber auch steuerliche oder haftungsrechtliche Gründe haben.</a:t>
            </a:r>
          </a:p>
          <a:p>
            <a:r>
              <a:rPr lang="de-DE" dirty="0" smtClean="0"/>
              <a:t>Um Gläubiger zu schützen, gelten für Konzernunternehmen strengere Regeln bezüglich Geschäften mit anderen Konzernunternehmen</a:t>
            </a:r>
          </a:p>
          <a:p>
            <a:endParaRPr lang="de-DE" dirty="0"/>
          </a:p>
        </p:txBody>
      </p:sp>
    </p:spTree>
    <p:extLst>
      <p:ext uri="{BB962C8B-B14F-4D97-AF65-F5344CB8AC3E}">
        <p14:creationId xmlns:p14="http://schemas.microsoft.com/office/powerpoint/2010/main" val="2572135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Konzerne (II)</a:t>
            </a:r>
            <a:endParaRPr lang="de-DE" dirty="0"/>
          </a:p>
        </p:txBody>
      </p:sp>
      <p:sp>
        <p:nvSpPr>
          <p:cNvPr id="3" name="Inhaltsplatzhalter 2"/>
          <p:cNvSpPr>
            <a:spLocks noGrp="1"/>
          </p:cNvSpPr>
          <p:nvPr>
            <p:ph idx="1"/>
          </p:nvPr>
        </p:nvSpPr>
        <p:spPr/>
        <p:txBody>
          <a:bodyPr>
            <a:normAutofit fontScale="92500" lnSpcReduction="20000"/>
          </a:bodyPr>
          <a:lstStyle/>
          <a:p>
            <a:r>
              <a:rPr lang="de-DE" dirty="0" smtClean="0"/>
              <a:t>Voraussetzung für einen Konzern ist faktische oder rechtliche Beherrschung eines Unternehmens durch ein anderes</a:t>
            </a:r>
          </a:p>
          <a:p>
            <a:r>
              <a:rPr lang="de-DE" dirty="0" smtClean="0"/>
              <a:t>Eine 100%-Beteiligung ist zunächst ein sog. verbundenes Unternehmen.</a:t>
            </a:r>
          </a:p>
          <a:p>
            <a:r>
              <a:rPr lang="de-DE" dirty="0" smtClean="0"/>
              <a:t>Werden die Handlungsmöglichkeiten der verbundenen Unternehmens faktisch eingeschränkt -&gt; Konzern</a:t>
            </a:r>
          </a:p>
          <a:p>
            <a:r>
              <a:rPr lang="de-DE" dirty="0" smtClean="0"/>
              <a:t>Wird zwischen beiden Unternehmen ein sog. Beherrschungs- und Gewinnabführungsvertrag abgeschlossen -&gt; Konzern</a:t>
            </a:r>
          </a:p>
          <a:p>
            <a:r>
              <a:rPr lang="de-DE" dirty="0" smtClean="0"/>
              <a:t>Das herrschende Unternehmen (Konzernmutter) muß für Schulden des beherrschten Unternehmens haften!!</a:t>
            </a:r>
          </a:p>
          <a:p>
            <a:r>
              <a:rPr lang="de-DE" dirty="0" smtClean="0"/>
              <a:t>Zur Vermeidung von Konzernbildung müssen Verträge zwischen verbundenen Unternehmen mit besonderer Sorgfalt erstellt werden und müssen immer dem Fremdvergleich standhalten</a:t>
            </a:r>
            <a:endParaRPr lang="de-DE" dirty="0"/>
          </a:p>
        </p:txBody>
      </p:sp>
    </p:spTree>
    <p:extLst>
      <p:ext uri="{BB962C8B-B14F-4D97-AF65-F5344CB8AC3E}">
        <p14:creationId xmlns:p14="http://schemas.microsoft.com/office/powerpoint/2010/main" val="2014303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Übersicht Rechtsformen</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565892946"/>
              </p:ext>
            </p:extLst>
          </p:nvPr>
        </p:nvGraphicFramePr>
        <p:xfrm>
          <a:off x="179514" y="1700808"/>
          <a:ext cx="8856984" cy="3535224"/>
        </p:xfrm>
        <a:graphic>
          <a:graphicData uri="http://schemas.openxmlformats.org/drawingml/2006/table">
            <a:tbl>
              <a:tblPr firstRow="1" bandRow="1">
                <a:tableStyleId>{073A0DAA-6AF3-43AB-8588-CEC1D06C72B9}</a:tableStyleId>
              </a:tblPr>
              <a:tblGrid>
                <a:gridCol w="1476164"/>
                <a:gridCol w="1476164"/>
                <a:gridCol w="1296142"/>
                <a:gridCol w="1224136"/>
                <a:gridCol w="1296144"/>
                <a:gridCol w="2088234"/>
              </a:tblGrid>
              <a:tr h="576064">
                <a:tc>
                  <a:txBody>
                    <a:bodyPr/>
                    <a:lstStyle/>
                    <a:p>
                      <a:r>
                        <a:rPr lang="de-DE" sz="1200" dirty="0" smtClean="0"/>
                        <a:t>Rechtsform</a:t>
                      </a:r>
                      <a:endParaRPr lang="de-DE" sz="1200" dirty="0"/>
                    </a:p>
                  </a:txBody>
                  <a:tcPr/>
                </a:tc>
                <a:tc>
                  <a:txBody>
                    <a:bodyPr/>
                    <a:lstStyle/>
                    <a:p>
                      <a:r>
                        <a:rPr lang="de-DE" sz="1200" dirty="0" smtClean="0"/>
                        <a:t>Jahres-abschluß</a:t>
                      </a:r>
                      <a:endParaRPr lang="de-DE" sz="1200" dirty="0"/>
                    </a:p>
                  </a:txBody>
                  <a:tcPr/>
                </a:tc>
                <a:tc>
                  <a:txBody>
                    <a:bodyPr/>
                    <a:lstStyle/>
                    <a:p>
                      <a:r>
                        <a:rPr lang="de-DE" sz="1200" dirty="0" smtClean="0"/>
                        <a:t>Steuer</a:t>
                      </a:r>
                      <a:endParaRPr lang="de-DE" sz="1200" dirty="0"/>
                    </a:p>
                  </a:txBody>
                  <a:tcPr/>
                </a:tc>
                <a:tc>
                  <a:txBody>
                    <a:bodyPr/>
                    <a:lstStyle/>
                    <a:p>
                      <a:r>
                        <a:rPr lang="de-DE" sz="1200" dirty="0" smtClean="0"/>
                        <a:t>Geschäfts-führung</a:t>
                      </a:r>
                      <a:endParaRPr lang="de-DE" sz="1200" dirty="0"/>
                    </a:p>
                  </a:txBody>
                  <a:tcPr/>
                </a:tc>
                <a:tc>
                  <a:txBody>
                    <a:bodyPr/>
                    <a:lstStyle/>
                    <a:p>
                      <a:r>
                        <a:rPr lang="de-DE" sz="1200" dirty="0" smtClean="0"/>
                        <a:t>Vertretung</a:t>
                      </a:r>
                      <a:endParaRPr lang="de-DE" sz="1200" dirty="0"/>
                    </a:p>
                  </a:txBody>
                  <a:tcPr/>
                </a:tc>
                <a:tc>
                  <a:txBody>
                    <a:bodyPr/>
                    <a:lstStyle/>
                    <a:p>
                      <a:r>
                        <a:rPr lang="de-DE" sz="1200" dirty="0" smtClean="0"/>
                        <a:t>Haftung</a:t>
                      </a:r>
                    </a:p>
                    <a:p>
                      <a:r>
                        <a:rPr lang="de-DE" sz="1200" dirty="0" smtClean="0"/>
                        <a:t>Gesellschafter</a:t>
                      </a:r>
                      <a:endParaRPr lang="de-DE" sz="1200" dirty="0"/>
                    </a:p>
                  </a:txBody>
                  <a:tcPr/>
                </a:tc>
              </a:tr>
              <a:tr h="463816">
                <a:tc>
                  <a:txBody>
                    <a:bodyPr/>
                    <a:lstStyle/>
                    <a:p>
                      <a:r>
                        <a:rPr lang="de-DE" sz="1200" dirty="0" smtClean="0"/>
                        <a:t>Natürliche Person</a:t>
                      </a:r>
                      <a:endParaRPr lang="de-DE" sz="1200" dirty="0"/>
                    </a:p>
                  </a:txBody>
                  <a:tcPr/>
                </a:tc>
                <a:tc>
                  <a:txBody>
                    <a:bodyPr/>
                    <a:lstStyle/>
                    <a:p>
                      <a:r>
                        <a:rPr lang="de-DE" sz="1200" dirty="0" err="1" smtClean="0"/>
                        <a:t>EÜR</a:t>
                      </a:r>
                      <a:endParaRPr lang="de-DE" sz="1200" dirty="0" smtClean="0"/>
                    </a:p>
                    <a:p>
                      <a:r>
                        <a:rPr lang="de-DE" sz="1200" dirty="0" smtClean="0"/>
                        <a:t>(Bilanz)</a:t>
                      </a:r>
                      <a:endParaRPr lang="de-DE" sz="1200" dirty="0"/>
                    </a:p>
                  </a:txBody>
                  <a:tcPr/>
                </a:tc>
                <a:tc>
                  <a:txBody>
                    <a:bodyPr/>
                    <a:lstStyle/>
                    <a:p>
                      <a:r>
                        <a:rPr lang="de-DE" sz="1200" dirty="0" smtClean="0"/>
                        <a:t>AN, </a:t>
                      </a:r>
                      <a:r>
                        <a:rPr lang="de-DE" sz="1200" dirty="0" err="1" smtClean="0"/>
                        <a:t>VV</a:t>
                      </a:r>
                      <a:r>
                        <a:rPr lang="de-DE" sz="1200" dirty="0" smtClean="0"/>
                        <a:t>, GEW</a:t>
                      </a:r>
                      <a:endParaRPr lang="de-DE" sz="1200" dirty="0"/>
                    </a:p>
                  </a:txBody>
                  <a:tcPr/>
                </a:tc>
                <a:tc>
                  <a:txBody>
                    <a:bodyPr/>
                    <a:lstStyle/>
                    <a:p>
                      <a:r>
                        <a:rPr lang="de-DE" sz="1200" dirty="0" smtClean="0"/>
                        <a:t>Selbst</a:t>
                      </a:r>
                      <a:endParaRPr lang="de-DE" sz="1200" dirty="0"/>
                    </a:p>
                  </a:txBody>
                  <a:tcPr/>
                </a:tc>
                <a:tc>
                  <a:txBody>
                    <a:bodyPr/>
                    <a:lstStyle/>
                    <a:p>
                      <a:r>
                        <a:rPr lang="de-DE" sz="1200" dirty="0" smtClean="0"/>
                        <a:t>Selbst</a:t>
                      </a:r>
                      <a:endParaRPr lang="de-DE" sz="1200" dirty="0"/>
                    </a:p>
                  </a:txBody>
                  <a:tcPr/>
                </a:tc>
                <a:tc>
                  <a:txBody>
                    <a:bodyPr/>
                    <a:lstStyle/>
                    <a:p>
                      <a:r>
                        <a:rPr lang="de-DE" sz="1200" dirty="0" smtClean="0"/>
                        <a:t>unbeschränkt</a:t>
                      </a:r>
                      <a:endParaRPr lang="de-DE" sz="1200" dirty="0"/>
                    </a:p>
                  </a:txBody>
                  <a:tcPr/>
                </a:tc>
              </a:tr>
              <a:tr h="463816">
                <a:tc>
                  <a:txBody>
                    <a:bodyPr/>
                    <a:lstStyle/>
                    <a:p>
                      <a:r>
                        <a:rPr lang="de-DE" sz="1200" dirty="0" smtClean="0"/>
                        <a:t>GbR</a:t>
                      </a:r>
                      <a:endParaRPr lang="de-DE" sz="1200" dirty="0"/>
                    </a:p>
                  </a:txBody>
                  <a:tcPr/>
                </a:tc>
                <a:tc>
                  <a:txBody>
                    <a:bodyPr/>
                    <a:lstStyle/>
                    <a:p>
                      <a:r>
                        <a:rPr lang="de-DE" sz="1200" dirty="0" err="1" smtClean="0"/>
                        <a:t>EÜR</a:t>
                      </a:r>
                      <a:r>
                        <a:rPr lang="de-DE" sz="1200" dirty="0" smtClean="0"/>
                        <a:t> (Bilanz)</a:t>
                      </a:r>
                      <a:endParaRPr lang="de-DE" sz="1200" dirty="0"/>
                    </a:p>
                  </a:txBody>
                  <a:tcPr/>
                </a:tc>
                <a:tc>
                  <a:txBody>
                    <a:bodyPr/>
                    <a:lstStyle/>
                    <a:p>
                      <a:r>
                        <a:rPr lang="de-DE" sz="1200" dirty="0" err="1" smtClean="0"/>
                        <a:t>VV</a:t>
                      </a:r>
                      <a:r>
                        <a:rPr lang="de-DE" sz="1200" dirty="0" smtClean="0"/>
                        <a:t>, GEW</a:t>
                      </a:r>
                      <a:endParaRPr lang="de-DE" sz="1200" dirty="0"/>
                    </a:p>
                  </a:txBody>
                  <a:tcPr/>
                </a:tc>
                <a:tc>
                  <a:txBody>
                    <a:bodyPr/>
                    <a:lstStyle/>
                    <a:p>
                      <a:r>
                        <a:rPr lang="de-DE" sz="1200" dirty="0" smtClean="0"/>
                        <a:t>Alle gemeinsam</a:t>
                      </a:r>
                      <a:endParaRPr lang="de-DE" sz="1200" dirty="0"/>
                    </a:p>
                  </a:txBody>
                  <a:tcPr/>
                </a:tc>
                <a:tc>
                  <a:txBody>
                    <a:bodyPr/>
                    <a:lstStyle/>
                    <a:p>
                      <a:r>
                        <a:rPr lang="de-DE" sz="1200" dirty="0" smtClean="0"/>
                        <a:t>Alle gemeinsam</a:t>
                      </a:r>
                      <a:endParaRPr lang="de-DE" sz="1200" dirty="0"/>
                    </a:p>
                  </a:txBody>
                  <a:tcPr/>
                </a:tc>
                <a:tc>
                  <a:txBody>
                    <a:bodyPr/>
                    <a:lstStyle/>
                    <a:p>
                      <a:r>
                        <a:rPr lang="de-DE" sz="1200" dirty="0" smtClean="0"/>
                        <a:t>Unbeschränkt</a:t>
                      </a:r>
                      <a:endParaRPr lang="de-DE" sz="1200" dirty="0"/>
                    </a:p>
                  </a:txBody>
                  <a:tcPr/>
                </a:tc>
              </a:tr>
              <a:tr h="463816">
                <a:tc>
                  <a:txBody>
                    <a:bodyPr/>
                    <a:lstStyle/>
                    <a:p>
                      <a:r>
                        <a:rPr lang="de-DE" sz="1200" dirty="0" smtClean="0"/>
                        <a:t>KG</a:t>
                      </a:r>
                      <a:endParaRPr lang="de-DE" sz="1200" dirty="0"/>
                    </a:p>
                  </a:txBody>
                  <a:tcPr/>
                </a:tc>
                <a:tc>
                  <a:txBody>
                    <a:bodyPr/>
                    <a:lstStyle/>
                    <a:p>
                      <a:r>
                        <a:rPr lang="de-DE" sz="1200" dirty="0" smtClean="0"/>
                        <a:t>Bilanz (</a:t>
                      </a:r>
                      <a:r>
                        <a:rPr lang="de-DE" sz="1200" dirty="0" err="1" smtClean="0"/>
                        <a:t>EÜR</a:t>
                      </a:r>
                      <a:r>
                        <a:rPr lang="de-DE" sz="1200" dirty="0" smtClean="0"/>
                        <a:t>)</a:t>
                      </a:r>
                      <a:endParaRPr lang="de-DE" sz="1200" dirty="0"/>
                    </a:p>
                  </a:txBody>
                  <a:tcPr/>
                </a:tc>
                <a:tc>
                  <a:txBody>
                    <a:bodyPr/>
                    <a:lstStyle/>
                    <a:p>
                      <a:r>
                        <a:rPr lang="de-DE" sz="1200" dirty="0" err="1" smtClean="0"/>
                        <a:t>VV</a:t>
                      </a:r>
                      <a:r>
                        <a:rPr lang="de-DE" sz="1200" dirty="0" smtClean="0"/>
                        <a:t>, GEW</a:t>
                      </a:r>
                      <a:endParaRPr lang="de-DE" sz="1200" dirty="0"/>
                    </a:p>
                  </a:txBody>
                  <a:tcPr/>
                </a:tc>
                <a:tc>
                  <a:txBody>
                    <a:bodyPr/>
                    <a:lstStyle/>
                    <a:p>
                      <a:r>
                        <a:rPr lang="de-DE" sz="1200" dirty="0" err="1" smtClean="0"/>
                        <a:t>phG</a:t>
                      </a:r>
                      <a:endParaRPr lang="de-DE" sz="1200" dirty="0"/>
                    </a:p>
                  </a:txBody>
                  <a:tcPr/>
                </a:tc>
                <a:tc>
                  <a:txBody>
                    <a:bodyPr/>
                    <a:lstStyle/>
                    <a:p>
                      <a:r>
                        <a:rPr lang="de-DE" sz="1200" dirty="0" err="1" smtClean="0"/>
                        <a:t>phG</a:t>
                      </a:r>
                      <a:endParaRPr lang="de-DE" sz="1200" dirty="0"/>
                    </a:p>
                  </a:txBody>
                  <a:tcPr/>
                </a:tc>
                <a:tc>
                  <a:txBody>
                    <a:bodyPr/>
                    <a:lstStyle/>
                    <a:p>
                      <a:r>
                        <a:rPr lang="de-DE" sz="1200" dirty="0" err="1" smtClean="0"/>
                        <a:t>phG</a:t>
                      </a:r>
                      <a:r>
                        <a:rPr lang="de-DE" sz="1200" dirty="0" smtClean="0"/>
                        <a:t>: unbeschränkt</a:t>
                      </a:r>
                    </a:p>
                    <a:p>
                      <a:r>
                        <a:rPr lang="de-DE" sz="1200" dirty="0" smtClean="0"/>
                        <a:t>Kommanditisten: beschränkt</a:t>
                      </a:r>
                      <a:endParaRPr lang="de-DE" sz="1200" dirty="0"/>
                    </a:p>
                  </a:txBody>
                  <a:tcPr/>
                </a:tc>
              </a:tr>
              <a:tr h="463816">
                <a:tc>
                  <a:txBody>
                    <a:bodyPr/>
                    <a:lstStyle/>
                    <a:p>
                      <a:r>
                        <a:rPr lang="de-DE" sz="1200" dirty="0" smtClean="0"/>
                        <a:t>GmbH</a:t>
                      </a:r>
                      <a:endParaRPr lang="de-DE" sz="1200" dirty="0"/>
                    </a:p>
                  </a:txBody>
                  <a:tcPr/>
                </a:tc>
                <a:tc>
                  <a:txBody>
                    <a:bodyPr/>
                    <a:lstStyle/>
                    <a:p>
                      <a:r>
                        <a:rPr lang="de-DE" sz="1200" dirty="0" smtClean="0"/>
                        <a:t>Bilanz</a:t>
                      </a:r>
                      <a:endParaRPr lang="de-DE" sz="1200" dirty="0"/>
                    </a:p>
                  </a:txBody>
                  <a:tcPr/>
                </a:tc>
                <a:tc>
                  <a:txBody>
                    <a:bodyPr/>
                    <a:lstStyle/>
                    <a:p>
                      <a:r>
                        <a:rPr lang="de-DE" sz="1200" dirty="0" smtClean="0"/>
                        <a:t>GEW</a:t>
                      </a:r>
                      <a:endParaRPr lang="de-DE" sz="1200" dirty="0"/>
                    </a:p>
                  </a:txBody>
                  <a:tcPr/>
                </a:tc>
                <a:tc>
                  <a:txBody>
                    <a:bodyPr/>
                    <a:lstStyle/>
                    <a:p>
                      <a:r>
                        <a:rPr lang="de-DE" sz="1200" dirty="0" smtClean="0"/>
                        <a:t>Geschäfts-führer</a:t>
                      </a:r>
                      <a:endParaRPr lang="de-DE" sz="1200" dirty="0"/>
                    </a:p>
                  </a:txBody>
                  <a:tcPr/>
                </a:tc>
                <a:tc>
                  <a:txBody>
                    <a:bodyPr/>
                    <a:lstStyle/>
                    <a:p>
                      <a:r>
                        <a:rPr lang="de-DE" sz="1200" dirty="0" smtClean="0"/>
                        <a:t>Geschäfts-führer</a:t>
                      </a:r>
                      <a:endParaRPr lang="de-DE" sz="1200" dirty="0"/>
                    </a:p>
                  </a:txBody>
                  <a:tcPr/>
                </a:tc>
                <a:tc>
                  <a:txBody>
                    <a:bodyPr/>
                    <a:lstStyle/>
                    <a:p>
                      <a:r>
                        <a:rPr lang="de-DE" sz="1200" dirty="0" smtClean="0"/>
                        <a:t>Beschränkt</a:t>
                      </a:r>
                      <a:endParaRPr lang="de-DE" sz="1200" dirty="0"/>
                    </a:p>
                  </a:txBody>
                  <a:tcPr/>
                </a:tc>
              </a:tr>
              <a:tr h="463816">
                <a:tc>
                  <a:txBody>
                    <a:bodyPr/>
                    <a:lstStyle/>
                    <a:p>
                      <a:r>
                        <a:rPr lang="de-DE" sz="1200" dirty="0" smtClean="0"/>
                        <a:t>GmbH &amp; Co KG</a:t>
                      </a:r>
                      <a:endParaRPr lang="de-DE" sz="1200" dirty="0"/>
                    </a:p>
                  </a:txBody>
                  <a:tcPr/>
                </a:tc>
                <a:tc>
                  <a:txBody>
                    <a:bodyPr/>
                    <a:lstStyle/>
                    <a:p>
                      <a:r>
                        <a:rPr lang="de-DE" sz="1200" dirty="0" smtClean="0"/>
                        <a:t>Bilanz</a:t>
                      </a:r>
                      <a:endParaRPr lang="de-DE" sz="1200" dirty="0"/>
                    </a:p>
                  </a:txBody>
                  <a:tcPr/>
                </a:tc>
                <a:tc>
                  <a:txBody>
                    <a:bodyPr/>
                    <a:lstStyle/>
                    <a:p>
                      <a:r>
                        <a:rPr lang="de-DE" sz="1200" dirty="0" smtClean="0"/>
                        <a:t>GEW</a:t>
                      </a:r>
                      <a:endParaRPr lang="de-DE"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sz="1200" dirty="0" smtClean="0"/>
                        <a:t>Geschäfts-führer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sz="1200" dirty="0" smtClean="0"/>
                        <a:t>Geschäfts-führer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sz="1200" dirty="0" smtClean="0"/>
                        <a:t>Beschränkt</a:t>
                      </a:r>
                    </a:p>
                  </a:txBody>
                  <a:tcPr/>
                </a:tc>
              </a:tr>
              <a:tr h="463816">
                <a:tc>
                  <a:txBody>
                    <a:bodyPr/>
                    <a:lstStyle/>
                    <a:p>
                      <a:r>
                        <a:rPr lang="de-DE" sz="1200" dirty="0" smtClean="0"/>
                        <a:t>AG</a:t>
                      </a:r>
                      <a:endParaRPr lang="de-DE" sz="1200" dirty="0"/>
                    </a:p>
                  </a:txBody>
                  <a:tcPr/>
                </a:tc>
                <a:tc>
                  <a:txBody>
                    <a:bodyPr/>
                    <a:lstStyle/>
                    <a:p>
                      <a:r>
                        <a:rPr lang="de-DE" sz="1200" dirty="0" smtClean="0"/>
                        <a:t>Bilanz</a:t>
                      </a:r>
                      <a:endParaRPr lang="de-DE" sz="1200" dirty="0"/>
                    </a:p>
                  </a:txBody>
                  <a:tcPr/>
                </a:tc>
                <a:tc>
                  <a:txBody>
                    <a:bodyPr/>
                    <a:lstStyle/>
                    <a:p>
                      <a:r>
                        <a:rPr lang="de-DE" sz="1200" dirty="0" smtClean="0"/>
                        <a:t>GEW</a:t>
                      </a:r>
                      <a:endParaRPr lang="de-DE"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sz="1200" dirty="0" smtClean="0"/>
                        <a:t>Vorstand</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sz="1200" dirty="0" smtClean="0"/>
                        <a:t>Vorstand</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sz="1200" dirty="0" smtClean="0"/>
                        <a:t>Beschränkt</a:t>
                      </a:r>
                    </a:p>
                  </a:txBody>
                  <a:tcPr/>
                </a:tc>
              </a:tr>
            </a:tbl>
          </a:graphicData>
        </a:graphic>
      </p:graphicFrame>
      <p:sp>
        <p:nvSpPr>
          <p:cNvPr id="5" name="Textfeld 4"/>
          <p:cNvSpPr txBox="1"/>
          <p:nvPr/>
        </p:nvSpPr>
        <p:spPr>
          <a:xfrm>
            <a:off x="1907704" y="5445224"/>
            <a:ext cx="6336704" cy="1046440"/>
          </a:xfrm>
          <a:prstGeom prst="rect">
            <a:avLst/>
          </a:prstGeom>
          <a:noFill/>
        </p:spPr>
        <p:txBody>
          <a:bodyPr wrap="square" rtlCol="0">
            <a:spAutoFit/>
          </a:bodyPr>
          <a:lstStyle/>
          <a:p>
            <a:r>
              <a:rPr lang="de-DE" sz="1400" b="1" dirty="0" smtClean="0"/>
              <a:t>Legende</a:t>
            </a:r>
          </a:p>
          <a:p>
            <a:endParaRPr lang="de-DE" sz="1200" dirty="0" smtClean="0"/>
          </a:p>
          <a:p>
            <a:r>
              <a:rPr lang="de-DE" sz="1200" dirty="0" err="1" smtClean="0"/>
              <a:t>phG</a:t>
            </a:r>
            <a:r>
              <a:rPr lang="de-DE" sz="1200" dirty="0" smtClean="0"/>
              <a:t> = persönlich haftender Gesellschafter, AN = unselbständige Arbeit, </a:t>
            </a:r>
            <a:r>
              <a:rPr lang="de-DE" sz="1200" dirty="0" err="1" smtClean="0"/>
              <a:t>VV</a:t>
            </a:r>
            <a:r>
              <a:rPr lang="de-DE" sz="1200" dirty="0" smtClean="0"/>
              <a:t> = Vermögensverwaltung, GEW = Gewerbliche Einkünfte, </a:t>
            </a:r>
            <a:r>
              <a:rPr lang="de-DE" sz="1200" dirty="0" err="1" smtClean="0"/>
              <a:t>EÜR</a:t>
            </a:r>
            <a:r>
              <a:rPr lang="de-DE" sz="1200" dirty="0" smtClean="0"/>
              <a:t> = Einnahmeüberschußrechnung</a:t>
            </a:r>
            <a:endParaRPr lang="de-DE" sz="1200" dirty="0"/>
          </a:p>
        </p:txBody>
      </p:sp>
    </p:spTree>
    <p:extLst>
      <p:ext uri="{BB962C8B-B14F-4D97-AF65-F5344CB8AC3E}">
        <p14:creationId xmlns:p14="http://schemas.microsoft.com/office/powerpoint/2010/main" val="3498188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Firmengründung am Beispiel einer GmbH: Voraussetzungen</a:t>
            </a:r>
            <a:endParaRPr lang="de-DE" dirty="0"/>
          </a:p>
        </p:txBody>
      </p:sp>
      <p:sp>
        <p:nvSpPr>
          <p:cNvPr id="3" name="Inhaltsplatzhalter 2"/>
          <p:cNvSpPr>
            <a:spLocks noGrp="1"/>
          </p:cNvSpPr>
          <p:nvPr>
            <p:ph idx="1"/>
          </p:nvPr>
        </p:nvSpPr>
        <p:spPr/>
        <p:txBody>
          <a:bodyPr>
            <a:normAutofit/>
          </a:bodyPr>
          <a:lstStyle/>
          <a:p>
            <a:r>
              <a:rPr lang="de-DE" dirty="0" smtClean="0"/>
              <a:t>1 </a:t>
            </a:r>
            <a:r>
              <a:rPr lang="de-DE" dirty="0"/>
              <a:t>Person</a:t>
            </a:r>
          </a:p>
          <a:p>
            <a:r>
              <a:rPr lang="de-DE" dirty="0"/>
              <a:t>25.000 EUR Stammkapital</a:t>
            </a:r>
          </a:p>
          <a:p>
            <a:r>
              <a:rPr lang="de-DE" dirty="0"/>
              <a:t>Kein negativer Eintrag im Gewerbezentralregister und im Polizeilichen </a:t>
            </a:r>
            <a:r>
              <a:rPr lang="de-DE" dirty="0" smtClean="0"/>
              <a:t>Führungszeugnis</a:t>
            </a:r>
            <a:endParaRPr lang="de-DE" dirty="0"/>
          </a:p>
        </p:txBody>
      </p:sp>
    </p:spTree>
    <p:extLst>
      <p:ext uri="{BB962C8B-B14F-4D97-AF65-F5344CB8AC3E}">
        <p14:creationId xmlns:p14="http://schemas.microsoft.com/office/powerpoint/2010/main" val="1382690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txBox="1">
            <a:spLocks/>
          </p:cNvSpPr>
          <p:nvPr/>
        </p:nvSpPr>
        <p:spPr>
          <a:xfrm>
            <a:off x="1403648" y="828123"/>
            <a:ext cx="7125113" cy="92447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de-DE" dirty="0" smtClean="0"/>
              <a:t>Firmengründung am Beispiel einer GmbH: Ablauf</a:t>
            </a:r>
            <a:endParaRPr lang="de-DE" dirty="0"/>
          </a:p>
        </p:txBody>
      </p:sp>
      <p:sp>
        <p:nvSpPr>
          <p:cNvPr id="5" name="Inhaltsplatzhalter 2"/>
          <p:cNvSpPr txBox="1">
            <a:spLocks/>
          </p:cNvSpPr>
          <p:nvPr/>
        </p:nvSpPr>
        <p:spPr>
          <a:xfrm>
            <a:off x="1403648" y="1752598"/>
            <a:ext cx="7125112" cy="4814446"/>
          </a:xfrm>
          <a:prstGeom prst="rect">
            <a:avLst/>
          </a:prstGeom>
        </p:spPr>
        <p:txBody>
          <a:bodyPr vert="horz" lIns="91440" tIns="45720" rIns="91440" bIns="45720" rtlCol="0" anchor="ctr">
            <a:normAutofit fontScale="70000" lnSpcReduction="20000"/>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r>
              <a:rPr lang="de-DE" dirty="0" smtClean="0"/>
              <a:t>Satzung ausarbeiten: Notar anrufen und um Mustersatzung bitten. Satzung mit Notar durchsprechen</a:t>
            </a:r>
          </a:p>
          <a:p>
            <a:r>
              <a:rPr lang="de-DE" dirty="0" smtClean="0"/>
              <a:t>Notartermin mit Beurkundung der Firmengründung</a:t>
            </a:r>
          </a:p>
          <a:p>
            <a:r>
              <a:rPr lang="de-DE" dirty="0" smtClean="0"/>
              <a:t>Zur Bank gehen mit beglaubigter Kopie der Gründungsurkunde</a:t>
            </a:r>
          </a:p>
          <a:p>
            <a:r>
              <a:rPr lang="de-DE" dirty="0" smtClean="0"/>
              <a:t>Bank eröffnet Konto für die Firma (Unterschrift aller Gesellschafter erforderlich)</a:t>
            </a:r>
          </a:p>
          <a:p>
            <a:r>
              <a:rPr lang="de-DE" dirty="0" smtClean="0"/>
              <a:t>Kapital einzahlen auf Konto</a:t>
            </a:r>
          </a:p>
          <a:p>
            <a:r>
              <a:rPr lang="de-DE" dirty="0" smtClean="0"/>
              <a:t>Bestätigung der Bank, daß Kapital eingezahlt ist. Wichtig: mit Stempel der Bank!</a:t>
            </a:r>
          </a:p>
          <a:p>
            <a:r>
              <a:rPr lang="de-DE" dirty="0" smtClean="0"/>
              <a:t>Bestätigung an den Notar schicken.</a:t>
            </a:r>
          </a:p>
          <a:p>
            <a:r>
              <a:rPr lang="de-DE" dirty="0" smtClean="0"/>
              <a:t>Notar leitet Gründungsurkunde an das Amtsgericht weiter</a:t>
            </a:r>
          </a:p>
          <a:p>
            <a:r>
              <a:rPr lang="de-DE" dirty="0" smtClean="0"/>
              <a:t>Amtsgericht prüft die Anmeldung und wenn keine Probleme dann erfolgt Eintragung</a:t>
            </a:r>
          </a:p>
          <a:p>
            <a:r>
              <a:rPr lang="de-DE" dirty="0" smtClean="0"/>
              <a:t>Amtsgericht versendet Eintragungsbestätigung an Gesellschaft (HR-Auszug)</a:t>
            </a:r>
          </a:p>
          <a:p>
            <a:r>
              <a:rPr lang="de-DE" dirty="0" smtClean="0"/>
              <a:t>Bei der Gemeinde / Stadt Anmeldung eines Gewerbes (man erhält dann den Gewerbeschein)</a:t>
            </a:r>
          </a:p>
          <a:p>
            <a:r>
              <a:rPr lang="de-DE" dirty="0" smtClean="0"/>
              <a:t>Aus der Anmeldung einer Firma beim Amtsgericht  erfährt Finanzamt von der Firma und sendet Erfassungsbogen.</a:t>
            </a:r>
          </a:p>
          <a:p>
            <a:r>
              <a:rPr lang="de-DE" dirty="0" smtClean="0"/>
              <a:t>Erfassungsbogen ausfüllen und an Finanzamt senden.</a:t>
            </a:r>
            <a:endParaRPr lang="de-DE" dirty="0"/>
          </a:p>
        </p:txBody>
      </p:sp>
    </p:spTree>
    <p:extLst>
      <p:ext uri="{BB962C8B-B14F-4D97-AF65-F5344CB8AC3E}">
        <p14:creationId xmlns:p14="http://schemas.microsoft.com/office/powerpoint/2010/main" val="752432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Wichtige betriebswirtschaftliche Grundlagen</a:t>
            </a:r>
            <a:endParaRPr lang="de-DE" dirty="0"/>
          </a:p>
        </p:txBody>
      </p:sp>
      <p:sp>
        <p:nvSpPr>
          <p:cNvPr id="4" name="Untertitel 3"/>
          <p:cNvSpPr>
            <a:spLocks noGrp="1"/>
          </p:cNvSpPr>
          <p:nvPr>
            <p:ph type="subTitle" idx="1"/>
          </p:nvPr>
        </p:nvSpPr>
        <p:spPr/>
        <p:txBody>
          <a:bodyPr/>
          <a:lstStyle/>
          <a:p>
            <a:endParaRPr lang="de-DE"/>
          </a:p>
        </p:txBody>
      </p:sp>
    </p:spTree>
    <p:extLst>
      <p:ext uri="{BB962C8B-B14F-4D97-AF65-F5344CB8AC3E}">
        <p14:creationId xmlns:p14="http://schemas.microsoft.com/office/powerpoint/2010/main" val="1695029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Umsatz, Kosten und Gewinn</a:t>
            </a:r>
            <a:endParaRPr lang="de-DE" dirty="0"/>
          </a:p>
        </p:txBody>
      </p:sp>
      <p:sp>
        <p:nvSpPr>
          <p:cNvPr id="3" name="Inhaltsplatzhalter 2"/>
          <p:cNvSpPr>
            <a:spLocks noGrp="1"/>
          </p:cNvSpPr>
          <p:nvPr>
            <p:ph idx="1"/>
          </p:nvPr>
        </p:nvSpPr>
        <p:spPr>
          <a:xfrm>
            <a:off x="899592" y="1988840"/>
            <a:ext cx="7125112" cy="4051437"/>
          </a:xfrm>
        </p:spPr>
        <p:txBody>
          <a:bodyPr/>
          <a:lstStyle/>
          <a:p>
            <a:pPr marL="0" indent="0" algn="ctr">
              <a:buNone/>
            </a:pPr>
            <a:r>
              <a:rPr lang="de-DE" sz="2800" dirty="0" smtClean="0"/>
              <a:t>Umsatz – Kosten = Gewinn</a:t>
            </a:r>
            <a:endParaRPr lang="de-DE" sz="3200" dirty="0" smtClean="0"/>
          </a:p>
          <a:p>
            <a:endParaRPr lang="de-DE" dirty="0" smtClean="0"/>
          </a:p>
          <a:p>
            <a:endParaRPr lang="de-DE" dirty="0"/>
          </a:p>
          <a:p>
            <a:r>
              <a:rPr lang="de-DE" dirty="0" smtClean="0"/>
              <a:t>Wichtigste Grundformel der BWL überhaupt</a:t>
            </a:r>
          </a:p>
          <a:p>
            <a:r>
              <a:rPr lang="de-DE" dirty="0" smtClean="0"/>
              <a:t>Grundlage für Gewinnermittlung des Finanzamts</a:t>
            </a:r>
          </a:p>
          <a:p>
            <a:r>
              <a:rPr lang="de-DE" dirty="0" smtClean="0"/>
              <a:t>Bei geringen Mindestanforderungen spricht man von Einnahmeüberschußrechnung</a:t>
            </a:r>
          </a:p>
          <a:p>
            <a:r>
              <a:rPr lang="de-DE" dirty="0" smtClean="0"/>
              <a:t>Bei höheren Anforderungen im Rahmen einer Bilanzierungspflicht spricht man von der Gewinn- und Verlustrechnung (GuV)</a:t>
            </a:r>
            <a:endParaRPr lang="de-DE" dirty="0"/>
          </a:p>
        </p:txBody>
      </p:sp>
    </p:spTree>
    <p:extLst>
      <p:ext uri="{BB962C8B-B14F-4D97-AF65-F5344CB8AC3E}">
        <p14:creationId xmlns:p14="http://schemas.microsoft.com/office/powerpoint/2010/main" val="1701906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Umsatz / Erlös</a:t>
            </a:r>
            <a:endParaRPr lang="de-DE" dirty="0"/>
          </a:p>
        </p:txBody>
      </p:sp>
      <p:sp>
        <p:nvSpPr>
          <p:cNvPr id="3" name="Inhaltsplatzhalter 2"/>
          <p:cNvSpPr>
            <a:spLocks noGrp="1"/>
          </p:cNvSpPr>
          <p:nvPr>
            <p:ph idx="1"/>
          </p:nvPr>
        </p:nvSpPr>
        <p:spPr/>
        <p:txBody>
          <a:bodyPr/>
          <a:lstStyle/>
          <a:p>
            <a:r>
              <a:rPr lang="de-DE" dirty="0" smtClean="0"/>
              <a:t>Umsatz aus regulärer Tätigkeit</a:t>
            </a:r>
          </a:p>
          <a:p>
            <a:r>
              <a:rPr lang="de-DE" dirty="0" smtClean="0"/>
              <a:t>Erlöse aus ungewöhnlichen Tätigkeiten</a:t>
            </a:r>
          </a:p>
          <a:p>
            <a:r>
              <a:rPr lang="de-DE" dirty="0" smtClean="0"/>
              <a:t>Finanzerträge</a:t>
            </a:r>
          </a:p>
          <a:p>
            <a:r>
              <a:rPr lang="de-DE" dirty="0" smtClean="0"/>
              <a:t>...</a:t>
            </a:r>
          </a:p>
          <a:p>
            <a:endParaRPr lang="de-DE" dirty="0" smtClean="0"/>
          </a:p>
          <a:p>
            <a:endParaRPr lang="de-DE" dirty="0"/>
          </a:p>
        </p:txBody>
      </p:sp>
    </p:spTree>
    <p:extLst>
      <p:ext uri="{BB962C8B-B14F-4D97-AF65-F5344CB8AC3E}">
        <p14:creationId xmlns:p14="http://schemas.microsoft.com/office/powerpoint/2010/main" val="1340947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Teilnehmer am Wirtschaftsleben (I)</a:t>
            </a:r>
            <a:endParaRPr lang="de-DE" dirty="0"/>
          </a:p>
        </p:txBody>
      </p:sp>
      <p:sp>
        <p:nvSpPr>
          <p:cNvPr id="3" name="Inhaltsplatzhalter 2"/>
          <p:cNvSpPr>
            <a:spLocks noGrp="1"/>
          </p:cNvSpPr>
          <p:nvPr>
            <p:ph idx="1"/>
          </p:nvPr>
        </p:nvSpPr>
        <p:spPr/>
        <p:txBody>
          <a:bodyPr/>
          <a:lstStyle/>
          <a:p>
            <a:r>
              <a:rPr lang="de-DE" dirty="0" smtClean="0"/>
              <a:t>Natürliche Personen (=Menschen)</a:t>
            </a:r>
          </a:p>
          <a:p>
            <a:r>
              <a:rPr lang="de-DE" dirty="0" smtClean="0"/>
              <a:t>Personengemeinschaften ohne Rechtsfähigkeit (GbR)</a:t>
            </a:r>
          </a:p>
          <a:p>
            <a:r>
              <a:rPr lang="de-DE" dirty="0" smtClean="0"/>
              <a:t>Personengemeinschaften mit Rechtsfähigkeit (OHG, KG)</a:t>
            </a:r>
          </a:p>
          <a:p>
            <a:r>
              <a:rPr lang="de-DE" dirty="0" smtClean="0"/>
              <a:t>Juristische Personen des </a:t>
            </a:r>
            <a:r>
              <a:rPr lang="de-DE" dirty="0"/>
              <a:t>P</a:t>
            </a:r>
            <a:r>
              <a:rPr lang="de-DE" dirty="0" smtClean="0"/>
              <a:t>rivatrechts (Kapitalgesellschaften: GmbH, GmbH &amp; Co KG, AG)</a:t>
            </a:r>
          </a:p>
          <a:p>
            <a:r>
              <a:rPr lang="de-DE" dirty="0" smtClean="0"/>
              <a:t>Juristische Personen des öffentlichen Rechts (Behörden, Anstalten, Körperschaften, ...)</a:t>
            </a:r>
          </a:p>
          <a:p>
            <a:endParaRPr lang="de-DE" dirty="0"/>
          </a:p>
        </p:txBody>
      </p:sp>
    </p:spTree>
    <p:extLst>
      <p:ext uri="{BB962C8B-B14F-4D97-AF65-F5344CB8AC3E}">
        <p14:creationId xmlns:p14="http://schemas.microsoft.com/office/powerpoint/2010/main" val="26587798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71600" y="332656"/>
            <a:ext cx="7125113" cy="924475"/>
          </a:xfrm>
        </p:spPr>
        <p:txBody>
          <a:bodyPr/>
          <a:lstStyle/>
          <a:p>
            <a:r>
              <a:rPr lang="de-DE" dirty="0" smtClean="0"/>
              <a:t>Kosten</a:t>
            </a:r>
            <a:endParaRPr lang="de-DE" dirty="0"/>
          </a:p>
        </p:txBody>
      </p:sp>
      <p:sp>
        <p:nvSpPr>
          <p:cNvPr id="3" name="Inhaltsplatzhalter 2"/>
          <p:cNvSpPr>
            <a:spLocks noGrp="1"/>
          </p:cNvSpPr>
          <p:nvPr>
            <p:ph idx="1"/>
          </p:nvPr>
        </p:nvSpPr>
        <p:spPr>
          <a:xfrm>
            <a:off x="1043608" y="1196752"/>
            <a:ext cx="7125112" cy="4806062"/>
          </a:xfrm>
        </p:spPr>
        <p:txBody>
          <a:bodyPr>
            <a:normAutofit fontScale="92500" lnSpcReduction="10000"/>
          </a:bodyPr>
          <a:lstStyle/>
          <a:p>
            <a:r>
              <a:rPr lang="de-DE" dirty="0" smtClean="0"/>
              <a:t>Abschreibungen (Kosten langlebiger Güter umgelegt auf deren Nutzungsdauer)</a:t>
            </a:r>
          </a:p>
          <a:p>
            <a:pPr lvl="1"/>
            <a:r>
              <a:rPr lang="de-DE" dirty="0" smtClean="0"/>
              <a:t>Beispiel Computer (Preis 999 EUR; Nutzungsdauer </a:t>
            </a:r>
            <a:r>
              <a:rPr lang="de-DE" dirty="0" err="1" smtClean="0"/>
              <a:t>FA</a:t>
            </a:r>
            <a:r>
              <a:rPr lang="de-DE" dirty="0" smtClean="0"/>
              <a:t> 3 Jahre)</a:t>
            </a:r>
            <a:endParaRPr lang="de-DE" dirty="0"/>
          </a:p>
          <a:p>
            <a:endParaRPr lang="de-DE" dirty="0" smtClean="0"/>
          </a:p>
          <a:p>
            <a:endParaRPr lang="de-DE" dirty="0" smtClean="0"/>
          </a:p>
          <a:p>
            <a:endParaRPr lang="de-DE" dirty="0" smtClean="0"/>
          </a:p>
          <a:p>
            <a:endParaRPr lang="de-DE" dirty="0" smtClean="0"/>
          </a:p>
          <a:p>
            <a:endParaRPr lang="de-DE" dirty="0"/>
          </a:p>
          <a:p>
            <a:endParaRPr lang="de-DE" dirty="0" smtClean="0"/>
          </a:p>
          <a:p>
            <a:r>
              <a:rPr lang="de-DE" dirty="0" smtClean="0"/>
              <a:t>Materialkosten</a:t>
            </a:r>
          </a:p>
          <a:p>
            <a:r>
              <a:rPr lang="de-DE" dirty="0" smtClean="0"/>
              <a:t>Finanzierungskosten</a:t>
            </a:r>
          </a:p>
          <a:p>
            <a:r>
              <a:rPr lang="de-DE" dirty="0" smtClean="0"/>
              <a:t>Personalkosten</a:t>
            </a:r>
          </a:p>
          <a:p>
            <a:r>
              <a:rPr lang="de-DE" dirty="0" smtClean="0"/>
              <a:t>Steuern</a:t>
            </a:r>
            <a:endParaRPr lang="de-DE" dirty="0"/>
          </a:p>
        </p:txBody>
      </p:sp>
      <p:graphicFrame>
        <p:nvGraphicFramePr>
          <p:cNvPr id="4" name="Tabelle 3"/>
          <p:cNvGraphicFramePr>
            <a:graphicFrameLocks noGrp="1"/>
          </p:cNvGraphicFramePr>
          <p:nvPr>
            <p:extLst>
              <p:ext uri="{D42A27DB-BD31-4B8C-83A1-F6EECF244321}">
                <p14:modId xmlns:p14="http://schemas.microsoft.com/office/powerpoint/2010/main" val="1094834888"/>
              </p:ext>
            </p:extLst>
          </p:nvPr>
        </p:nvGraphicFramePr>
        <p:xfrm>
          <a:off x="1475656" y="2348880"/>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de-DE" sz="1200" dirty="0" smtClean="0"/>
                        <a:t>Jahr</a:t>
                      </a:r>
                      <a:endParaRPr lang="de-DE" sz="1200" dirty="0"/>
                    </a:p>
                  </a:txBody>
                  <a:tcPr/>
                </a:tc>
                <a:tc>
                  <a:txBody>
                    <a:bodyPr/>
                    <a:lstStyle/>
                    <a:p>
                      <a:r>
                        <a:rPr lang="de-DE" sz="1200" dirty="0" smtClean="0"/>
                        <a:t>Zahlungsströme</a:t>
                      </a:r>
                      <a:endParaRPr lang="de-DE" sz="1200" dirty="0"/>
                    </a:p>
                  </a:txBody>
                  <a:tcPr/>
                </a:tc>
                <a:tc>
                  <a:txBody>
                    <a:bodyPr/>
                    <a:lstStyle/>
                    <a:p>
                      <a:r>
                        <a:rPr lang="de-DE" sz="1200" dirty="0" smtClean="0"/>
                        <a:t>Kosten (GuV)</a:t>
                      </a:r>
                      <a:endParaRPr lang="de-DE" sz="1200" dirty="0"/>
                    </a:p>
                  </a:txBody>
                  <a:tcPr/>
                </a:tc>
              </a:tr>
              <a:tr h="370840">
                <a:tc>
                  <a:txBody>
                    <a:bodyPr/>
                    <a:lstStyle/>
                    <a:p>
                      <a:r>
                        <a:rPr lang="de-DE" sz="1200" dirty="0" smtClean="0"/>
                        <a:t>1</a:t>
                      </a:r>
                      <a:endParaRPr lang="de-DE" sz="1200" dirty="0"/>
                    </a:p>
                  </a:txBody>
                  <a:tcPr/>
                </a:tc>
                <a:tc>
                  <a:txBody>
                    <a:bodyPr/>
                    <a:lstStyle/>
                    <a:p>
                      <a:r>
                        <a:rPr lang="de-DE" sz="1200" dirty="0" smtClean="0"/>
                        <a:t>-999</a:t>
                      </a:r>
                      <a:endParaRPr lang="de-DE" sz="1200" dirty="0"/>
                    </a:p>
                  </a:txBody>
                  <a:tcPr/>
                </a:tc>
                <a:tc>
                  <a:txBody>
                    <a:bodyPr/>
                    <a:lstStyle/>
                    <a:p>
                      <a:r>
                        <a:rPr lang="de-DE" sz="1200" dirty="0" smtClean="0"/>
                        <a:t>-333</a:t>
                      </a:r>
                      <a:endParaRPr lang="de-DE" sz="1200" dirty="0"/>
                    </a:p>
                  </a:txBody>
                  <a:tcPr/>
                </a:tc>
              </a:tr>
              <a:tr h="370840">
                <a:tc>
                  <a:txBody>
                    <a:bodyPr/>
                    <a:lstStyle/>
                    <a:p>
                      <a:r>
                        <a:rPr lang="de-DE" sz="1200" dirty="0" smtClean="0"/>
                        <a:t>2</a:t>
                      </a:r>
                      <a:endParaRPr lang="de-DE" sz="1200" dirty="0"/>
                    </a:p>
                  </a:txBody>
                  <a:tcPr/>
                </a:tc>
                <a:tc>
                  <a:txBody>
                    <a:bodyPr/>
                    <a:lstStyle/>
                    <a:p>
                      <a:endParaRPr lang="de-DE" sz="1200" dirty="0"/>
                    </a:p>
                  </a:txBody>
                  <a:tcPr/>
                </a:tc>
                <a:tc>
                  <a:txBody>
                    <a:bodyPr/>
                    <a:lstStyle/>
                    <a:p>
                      <a:r>
                        <a:rPr lang="de-DE" sz="1200" dirty="0" smtClean="0"/>
                        <a:t>-333</a:t>
                      </a:r>
                      <a:endParaRPr lang="de-DE" sz="1200" dirty="0"/>
                    </a:p>
                  </a:txBody>
                  <a:tcPr/>
                </a:tc>
              </a:tr>
              <a:tr h="370840">
                <a:tc>
                  <a:txBody>
                    <a:bodyPr/>
                    <a:lstStyle/>
                    <a:p>
                      <a:r>
                        <a:rPr lang="de-DE" sz="1200" dirty="0" smtClean="0"/>
                        <a:t>3</a:t>
                      </a:r>
                      <a:endParaRPr lang="de-DE" sz="1200" dirty="0"/>
                    </a:p>
                  </a:txBody>
                  <a:tcPr/>
                </a:tc>
                <a:tc>
                  <a:txBody>
                    <a:bodyPr/>
                    <a:lstStyle/>
                    <a:p>
                      <a:endParaRPr lang="de-DE" sz="1200"/>
                    </a:p>
                  </a:txBody>
                  <a:tcPr/>
                </a:tc>
                <a:tc>
                  <a:txBody>
                    <a:bodyPr/>
                    <a:lstStyle/>
                    <a:p>
                      <a:r>
                        <a:rPr lang="de-DE" sz="1200" dirty="0" smtClean="0"/>
                        <a:t>-333</a:t>
                      </a:r>
                      <a:endParaRPr lang="de-DE" sz="1200" dirty="0"/>
                    </a:p>
                  </a:txBody>
                  <a:tcPr/>
                </a:tc>
              </a:tr>
            </a:tbl>
          </a:graphicData>
        </a:graphic>
      </p:graphicFrame>
    </p:spTree>
    <p:extLst>
      <p:ext uri="{BB962C8B-B14F-4D97-AF65-F5344CB8AC3E}">
        <p14:creationId xmlns:p14="http://schemas.microsoft.com/office/powerpoint/2010/main" val="40095903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Bilanzierung</a:t>
            </a:r>
            <a:endParaRPr lang="de-DE" dirty="0"/>
          </a:p>
        </p:txBody>
      </p:sp>
      <p:sp>
        <p:nvSpPr>
          <p:cNvPr id="3" name="Inhaltsplatzhalter 2"/>
          <p:cNvSpPr>
            <a:spLocks noGrp="1"/>
          </p:cNvSpPr>
          <p:nvPr>
            <p:ph idx="1"/>
          </p:nvPr>
        </p:nvSpPr>
        <p:spPr/>
        <p:txBody>
          <a:bodyPr>
            <a:normAutofit lnSpcReduction="10000"/>
          </a:bodyPr>
          <a:lstStyle/>
          <a:p>
            <a:r>
              <a:rPr lang="de-DE" dirty="0" smtClean="0"/>
              <a:t>Einnahmeüberschußrechnung EÜR reicht für kleine Unternehmen. Geringe Aussagekraft, da nur Gewinn ermittelt wird, aber keine Aussage über Vermögensverhältnisse getroffen wird</a:t>
            </a:r>
          </a:p>
          <a:p>
            <a:r>
              <a:rPr lang="de-DE" dirty="0" smtClean="0"/>
              <a:t>Daher für gewerbliche Unternehmen in der Regel Bilanzierungspflicht: Erstellung einer Gewinn- </a:t>
            </a:r>
            <a:r>
              <a:rPr lang="de-DE" dirty="0"/>
              <a:t>und </a:t>
            </a:r>
            <a:r>
              <a:rPr lang="de-DE" dirty="0" smtClean="0"/>
              <a:t>Verlustrechnung sowie einer </a:t>
            </a:r>
            <a:r>
              <a:rPr lang="de-DE" dirty="0"/>
              <a:t>Bilanz</a:t>
            </a:r>
          </a:p>
          <a:p>
            <a:r>
              <a:rPr lang="de-DE" dirty="0" smtClean="0"/>
              <a:t>GuV gibt Auskunft über Gewinn und seine Entstehung</a:t>
            </a:r>
          </a:p>
          <a:p>
            <a:r>
              <a:rPr lang="de-DE" dirty="0" smtClean="0"/>
              <a:t>Bilanz gibt dabei über das Vermögen und seine Finanzierung</a:t>
            </a:r>
          </a:p>
          <a:p>
            <a:r>
              <a:rPr lang="de-DE" dirty="0" smtClean="0"/>
              <a:t>GuV und Bilanz sind verbunden über den Gewinn/Verlust, der in der Bilanz ausgewiesen wird.</a:t>
            </a:r>
          </a:p>
          <a:p>
            <a:r>
              <a:rPr lang="de-DE" dirty="0" smtClean="0"/>
              <a:t>Gesetzliche Mindestanforderungen an GuV und Bilanz</a:t>
            </a:r>
            <a:endParaRPr lang="de-DE" dirty="0"/>
          </a:p>
        </p:txBody>
      </p:sp>
    </p:spTree>
    <p:extLst>
      <p:ext uri="{BB962C8B-B14F-4D97-AF65-F5344CB8AC3E}">
        <p14:creationId xmlns:p14="http://schemas.microsoft.com/office/powerpoint/2010/main" val="25623550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Gewinn- und Verlustrechnung (Beispiel)</a:t>
            </a:r>
            <a:endParaRPr lang="de-DE" dirty="0"/>
          </a:p>
        </p:txBody>
      </p:sp>
      <p:sp>
        <p:nvSpPr>
          <p:cNvPr id="5" name="Inhaltsplatzhalter 4"/>
          <p:cNvSpPr>
            <a:spLocks noGrp="1"/>
          </p:cNvSpPr>
          <p:nvPr>
            <p:ph idx="1"/>
          </p:nvPr>
        </p:nvSpPr>
        <p:spPr/>
        <p:txBody>
          <a:bodyPr/>
          <a:lstStyle/>
          <a:p>
            <a:endParaRPr lang="de-DE" dirty="0"/>
          </a:p>
        </p:txBody>
      </p:sp>
      <p:pic>
        <p:nvPicPr>
          <p:cNvPr id="1026" name="Picture 2" descr="http://www.controllingportal.de/upload/old/bilder/fachartikel/UKV-Gliederu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854627"/>
            <a:ext cx="5688632" cy="4460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55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Bilanz (Grundstruktur)</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601345784"/>
              </p:ext>
            </p:extLst>
          </p:nvPr>
        </p:nvGraphicFramePr>
        <p:xfrm>
          <a:off x="1009650" y="1806575"/>
          <a:ext cx="7124700" cy="2763520"/>
        </p:xfrm>
        <a:graphic>
          <a:graphicData uri="http://schemas.openxmlformats.org/drawingml/2006/table">
            <a:tbl>
              <a:tblPr firstRow="1" bandRow="1">
                <a:tableStyleId>{5C22544A-7EE6-4342-B048-85BDC9FD1C3A}</a:tableStyleId>
              </a:tblPr>
              <a:tblGrid>
                <a:gridCol w="3562350"/>
                <a:gridCol w="3562350"/>
              </a:tblGrid>
              <a:tr h="370840">
                <a:tc>
                  <a:txBody>
                    <a:bodyPr/>
                    <a:lstStyle/>
                    <a:p>
                      <a:r>
                        <a:rPr lang="de-DE" dirty="0" smtClean="0"/>
                        <a:t>Aktiva</a:t>
                      </a:r>
                    </a:p>
                    <a:p>
                      <a:r>
                        <a:rPr lang="de-DE" dirty="0" smtClean="0"/>
                        <a:t>(=Vermögenswerte)</a:t>
                      </a:r>
                      <a:endParaRPr lang="de-DE" dirty="0"/>
                    </a:p>
                  </a:txBody>
                  <a:tcPr/>
                </a:tc>
                <a:tc>
                  <a:txBody>
                    <a:bodyPr/>
                    <a:lstStyle/>
                    <a:p>
                      <a:r>
                        <a:rPr lang="de-DE" dirty="0" smtClean="0"/>
                        <a:t>Passiva</a:t>
                      </a:r>
                    </a:p>
                    <a:p>
                      <a:r>
                        <a:rPr lang="de-DE" dirty="0" smtClean="0"/>
                        <a:t>(=Finanzierung)</a:t>
                      </a:r>
                      <a:endParaRPr lang="de-DE" dirty="0"/>
                    </a:p>
                  </a:txBody>
                  <a:tcPr/>
                </a:tc>
              </a:tr>
              <a:tr h="370840">
                <a:tc rowSpan="2">
                  <a:txBody>
                    <a:bodyPr/>
                    <a:lstStyle/>
                    <a:p>
                      <a:r>
                        <a:rPr lang="de-DE" dirty="0" smtClean="0"/>
                        <a:t>Anlagevermögen</a:t>
                      </a:r>
                    </a:p>
                    <a:p>
                      <a:r>
                        <a:rPr lang="de-DE" dirty="0" smtClean="0"/>
                        <a:t>(langfristig</a:t>
                      </a:r>
                      <a:r>
                        <a:rPr lang="de-DE" baseline="0" dirty="0" smtClean="0"/>
                        <a:t> gebunden)</a:t>
                      </a:r>
                      <a:endParaRPr lang="de-DE" dirty="0"/>
                    </a:p>
                  </a:txBody>
                  <a:tcPr/>
                </a:tc>
                <a:tc>
                  <a:txBody>
                    <a:bodyPr/>
                    <a:lstStyle/>
                    <a:p>
                      <a:r>
                        <a:rPr lang="de-DE" dirty="0" smtClean="0"/>
                        <a:t>Eigenkapital</a:t>
                      </a:r>
                    </a:p>
                    <a:p>
                      <a:endParaRPr lang="de-DE" dirty="0"/>
                    </a:p>
                  </a:txBody>
                  <a:tcPr/>
                </a:tc>
              </a:tr>
              <a:tr h="370840">
                <a:tc vMerge="1">
                  <a:txBody>
                    <a:bodyPr/>
                    <a:lstStyle/>
                    <a:p>
                      <a:endParaRPr lang="de-DE" dirty="0"/>
                    </a:p>
                  </a:txBody>
                  <a:tcPr/>
                </a:tc>
                <a:tc>
                  <a:txBody>
                    <a:bodyPr/>
                    <a:lstStyle/>
                    <a:p>
                      <a:r>
                        <a:rPr lang="de-DE" dirty="0" smtClean="0"/>
                        <a:t>Kapitalrücklagen</a:t>
                      </a:r>
                      <a:endParaRPr lang="de-DE" dirty="0"/>
                    </a:p>
                  </a:txBody>
                  <a:tcPr/>
                </a:tc>
              </a:tr>
              <a:tr h="370840">
                <a:tc rowSpan="2">
                  <a:txBody>
                    <a:bodyPr/>
                    <a:lstStyle/>
                    <a:p>
                      <a:r>
                        <a:rPr lang="de-DE" dirty="0" smtClean="0"/>
                        <a:t>Umlaufvermögen</a:t>
                      </a:r>
                    </a:p>
                    <a:p>
                      <a:r>
                        <a:rPr lang="de-DE" dirty="0" smtClean="0"/>
                        <a:t>(kurzfristig gebunden)</a:t>
                      </a:r>
                      <a:endParaRPr lang="de-DE" dirty="0"/>
                    </a:p>
                  </a:txBody>
                  <a:tcPr/>
                </a:tc>
                <a:tc>
                  <a:txBody>
                    <a:bodyPr/>
                    <a:lstStyle/>
                    <a:p>
                      <a:r>
                        <a:rPr lang="de-DE" dirty="0" smtClean="0"/>
                        <a:t>Gewinn/Verlust</a:t>
                      </a:r>
                      <a:endParaRPr lang="de-DE" dirty="0"/>
                    </a:p>
                  </a:txBody>
                  <a:tcPr/>
                </a:tc>
              </a:tr>
              <a:tr h="370840">
                <a:tc vMerge="1">
                  <a:txBody>
                    <a:bodyPr/>
                    <a:lstStyle/>
                    <a:p>
                      <a:endParaRPr lang="de-DE" dirty="0"/>
                    </a:p>
                  </a:txBody>
                  <a:tcPr/>
                </a:tc>
                <a:tc>
                  <a:txBody>
                    <a:bodyPr/>
                    <a:lstStyle/>
                    <a:p>
                      <a:r>
                        <a:rPr lang="de-DE" dirty="0" smtClean="0"/>
                        <a:t>Fremdkapital</a:t>
                      </a:r>
                      <a:endParaRPr lang="de-DE" dirty="0"/>
                    </a:p>
                  </a:txBody>
                  <a:tcPr/>
                </a:tc>
              </a:tr>
              <a:tr h="370840">
                <a:tc>
                  <a:txBody>
                    <a:bodyPr/>
                    <a:lstStyle/>
                    <a:p>
                      <a:r>
                        <a:rPr lang="de-DE" dirty="0" smtClean="0"/>
                        <a:t>Summe = Bilanzsumme</a:t>
                      </a:r>
                      <a:endParaRPr lang="de-DE" dirty="0"/>
                    </a:p>
                  </a:txBody>
                  <a:tcPr/>
                </a:tc>
                <a:tc>
                  <a:txBody>
                    <a:bodyPr/>
                    <a:lstStyle/>
                    <a:p>
                      <a:r>
                        <a:rPr lang="de-DE" dirty="0" smtClean="0"/>
                        <a:t>Summe = Bilanzsumme</a:t>
                      </a:r>
                      <a:endParaRPr lang="de-DE" dirty="0"/>
                    </a:p>
                  </a:txBody>
                  <a:tcPr/>
                </a:tc>
              </a:tr>
            </a:tbl>
          </a:graphicData>
        </a:graphic>
      </p:graphicFrame>
      <p:cxnSp>
        <p:nvCxnSpPr>
          <p:cNvPr id="7" name="Gerade Verbindung 6"/>
          <p:cNvCxnSpPr/>
          <p:nvPr/>
        </p:nvCxnSpPr>
        <p:spPr>
          <a:xfrm>
            <a:off x="971600" y="4221088"/>
            <a:ext cx="712879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9544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Wichtige Bilanzkennzahlen</a:t>
            </a:r>
            <a:endParaRPr lang="de-DE" dirty="0"/>
          </a:p>
        </p:txBody>
      </p:sp>
      <p:sp>
        <p:nvSpPr>
          <p:cNvPr id="3" name="Inhaltsplatzhalter 2"/>
          <p:cNvSpPr>
            <a:spLocks noGrp="1"/>
          </p:cNvSpPr>
          <p:nvPr>
            <p:ph idx="1"/>
          </p:nvPr>
        </p:nvSpPr>
        <p:spPr/>
        <p:txBody>
          <a:bodyPr/>
          <a:lstStyle/>
          <a:p>
            <a:r>
              <a:rPr lang="de-DE" dirty="0" smtClean="0"/>
              <a:t>Eigenkapitalquote: Eigenkapital/Bilanzsumme</a:t>
            </a:r>
          </a:p>
          <a:p>
            <a:endParaRPr lang="de-DE" dirty="0" smtClean="0"/>
          </a:p>
          <a:p>
            <a:r>
              <a:rPr lang="de-DE" dirty="0" smtClean="0"/>
              <a:t>Fremdkapitalquote: Fremdkapital/Bilanzsumme</a:t>
            </a:r>
          </a:p>
          <a:p>
            <a:endParaRPr lang="de-DE" dirty="0" smtClean="0"/>
          </a:p>
          <a:p>
            <a:r>
              <a:rPr lang="de-DE" dirty="0" err="1" smtClean="0"/>
              <a:t>Anlagenintenstität</a:t>
            </a:r>
            <a:r>
              <a:rPr lang="de-DE" dirty="0" smtClean="0"/>
              <a:t>: Anlagevermögen/Bilanzsumme</a:t>
            </a:r>
          </a:p>
          <a:p>
            <a:pPr marL="0" indent="0">
              <a:buNone/>
            </a:pPr>
            <a:endParaRPr lang="de-DE" dirty="0"/>
          </a:p>
        </p:txBody>
      </p:sp>
    </p:spTree>
    <p:extLst>
      <p:ext uri="{BB962C8B-B14F-4D97-AF65-F5344CB8AC3E}">
        <p14:creationId xmlns:p14="http://schemas.microsoft.com/office/powerpoint/2010/main" val="1942972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Cash Flow</a:t>
            </a:r>
            <a:endParaRPr lang="de-DE" dirty="0"/>
          </a:p>
        </p:txBody>
      </p:sp>
      <p:sp>
        <p:nvSpPr>
          <p:cNvPr id="3" name="Inhaltsplatzhalter 2"/>
          <p:cNvSpPr>
            <a:spLocks noGrp="1"/>
          </p:cNvSpPr>
          <p:nvPr>
            <p:ph idx="1"/>
          </p:nvPr>
        </p:nvSpPr>
        <p:spPr/>
        <p:txBody>
          <a:bodyPr/>
          <a:lstStyle/>
          <a:p>
            <a:r>
              <a:rPr lang="de-DE" dirty="0" smtClean="0"/>
              <a:t>Gewinn kann von bilanzierender Firma relativ leicht beeinflußt werden durch buchhalterische „Tricks“</a:t>
            </a:r>
          </a:p>
          <a:p>
            <a:r>
              <a:rPr lang="de-DE" dirty="0" smtClean="0"/>
              <a:t>Cash Flow wesentlich weniger beeinflußbar</a:t>
            </a:r>
          </a:p>
          <a:p>
            <a:r>
              <a:rPr lang="de-DE" dirty="0" smtClean="0"/>
              <a:t>Cash Flow daher aussagekräftiger für Leistungsstärke der Firma</a:t>
            </a:r>
          </a:p>
          <a:p>
            <a:r>
              <a:rPr lang="de-DE" dirty="0" smtClean="0"/>
              <a:t>Cash Flow kann reinvestiert werden und damit neuen Cash Flow erzeugen</a:t>
            </a:r>
          </a:p>
          <a:p>
            <a:endParaRPr lang="de-DE" dirty="0"/>
          </a:p>
          <a:p>
            <a:endParaRPr lang="de-DE" dirty="0"/>
          </a:p>
        </p:txBody>
      </p:sp>
    </p:spTree>
    <p:extLst>
      <p:ext uri="{BB962C8B-B14F-4D97-AF65-F5344CB8AC3E}">
        <p14:creationId xmlns:p14="http://schemas.microsoft.com/office/powerpoint/2010/main" val="716793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71600" y="188640"/>
            <a:ext cx="7125113" cy="924475"/>
          </a:xfrm>
        </p:spPr>
        <p:txBody>
          <a:bodyPr/>
          <a:lstStyle/>
          <a:p>
            <a:r>
              <a:rPr lang="de-DE" sz="2800" dirty="0" smtClean="0"/>
              <a:t>Cash Flow Berechnung aus der Bilanz</a:t>
            </a:r>
            <a:endParaRPr lang="de-DE" sz="2800" dirty="0"/>
          </a:p>
        </p:txBody>
      </p:sp>
      <p:sp>
        <p:nvSpPr>
          <p:cNvPr id="3" name="Inhaltsplatzhalter 2"/>
          <p:cNvSpPr>
            <a:spLocks noGrp="1"/>
          </p:cNvSpPr>
          <p:nvPr>
            <p:ph idx="1"/>
          </p:nvPr>
        </p:nvSpPr>
        <p:spPr/>
        <p:txBody>
          <a:bodyPr/>
          <a:lstStyle/>
          <a:p>
            <a:endParaRPr lang="de-DE"/>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071807"/>
            <a:ext cx="5343302" cy="5300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987759" y="6482149"/>
            <a:ext cx="5328592" cy="276999"/>
          </a:xfrm>
          <a:prstGeom prst="rect">
            <a:avLst/>
          </a:prstGeom>
          <a:noFill/>
        </p:spPr>
        <p:txBody>
          <a:bodyPr wrap="square" rtlCol="0">
            <a:spAutoFit/>
          </a:bodyPr>
          <a:lstStyle/>
          <a:p>
            <a:r>
              <a:rPr lang="de-DE" sz="1200" dirty="0" smtClean="0"/>
              <a:t>https://</a:t>
            </a:r>
            <a:r>
              <a:rPr lang="de-DE" sz="1200" dirty="0" err="1" smtClean="0"/>
              <a:t>de.wikipedia.org</a:t>
            </a:r>
            <a:r>
              <a:rPr lang="de-DE" sz="1200" dirty="0" smtClean="0"/>
              <a:t>/</a:t>
            </a:r>
            <a:r>
              <a:rPr lang="de-DE" sz="1200" dirty="0" err="1" smtClean="0"/>
              <a:t>wiki</a:t>
            </a:r>
            <a:r>
              <a:rPr lang="de-DE" sz="1200" dirty="0" smtClean="0"/>
              <a:t>/</a:t>
            </a:r>
            <a:r>
              <a:rPr lang="de-DE" sz="1200" dirty="0" err="1" smtClean="0"/>
              <a:t>Cashflow</a:t>
            </a:r>
            <a:endParaRPr lang="de-DE" sz="1200" dirty="0"/>
          </a:p>
        </p:txBody>
      </p:sp>
    </p:spTree>
    <p:extLst>
      <p:ext uri="{BB962C8B-B14F-4D97-AF65-F5344CB8AC3E}">
        <p14:creationId xmlns:p14="http://schemas.microsoft.com/office/powerpoint/2010/main" val="19930779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09442" y="404664"/>
            <a:ext cx="7162958" cy="504057"/>
          </a:xfrm>
        </p:spPr>
        <p:txBody>
          <a:bodyPr/>
          <a:lstStyle/>
          <a:p>
            <a:pPr algn="ctr"/>
            <a:r>
              <a:rPr lang="de-DE" sz="1800" dirty="0" smtClean="0"/>
              <a:t>Cash Flow einer Investition (Container </a:t>
            </a:r>
            <a:r>
              <a:rPr lang="de-DE" sz="1800" dirty="0" err="1" smtClean="0"/>
              <a:t>www.pundr.de</a:t>
            </a:r>
            <a:r>
              <a:rPr lang="de-DE" sz="1800" dirty="0"/>
              <a:t>)</a:t>
            </a:r>
          </a:p>
        </p:txBody>
      </p:sp>
      <p:sp>
        <p:nvSpPr>
          <p:cNvPr id="5" name="Inhaltsplatzhalter 4"/>
          <p:cNvSpPr>
            <a:spLocks noGrp="1"/>
          </p:cNvSpPr>
          <p:nvPr>
            <p:ph idx="1"/>
          </p:nvPr>
        </p:nvSpPr>
        <p:spPr/>
        <p:txBody>
          <a:bodyPr/>
          <a:lstStyle/>
          <a:p>
            <a:endParaRPr lang="de-DE"/>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052736"/>
            <a:ext cx="6657975" cy="5381625"/>
          </a:xfrm>
          <a:prstGeom prst="rect">
            <a:avLst/>
          </a:prstGeom>
          <a:solidFill>
            <a:schemeClr val="tx1"/>
          </a:solidFill>
          <a:ln>
            <a:noFill/>
          </a:ln>
          <a:effectLst/>
        </p:spPr>
      </p:pic>
    </p:spTree>
    <p:extLst>
      <p:ext uri="{BB962C8B-B14F-4D97-AF65-F5344CB8AC3E}">
        <p14:creationId xmlns:p14="http://schemas.microsoft.com/office/powerpoint/2010/main" val="35980290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Investitionen</a:t>
            </a:r>
            <a:endParaRPr lang="de-DE" dirty="0"/>
          </a:p>
        </p:txBody>
      </p:sp>
      <p:sp>
        <p:nvSpPr>
          <p:cNvPr id="4" name="Untertitel 3"/>
          <p:cNvSpPr>
            <a:spLocks noGrp="1"/>
          </p:cNvSpPr>
          <p:nvPr>
            <p:ph type="subTitle" idx="1"/>
          </p:nvPr>
        </p:nvSpPr>
        <p:spPr/>
        <p:txBody>
          <a:bodyPr/>
          <a:lstStyle/>
          <a:p>
            <a:endParaRPr lang="de-DE"/>
          </a:p>
        </p:txBody>
      </p:sp>
    </p:spTree>
    <p:extLst>
      <p:ext uri="{BB962C8B-B14F-4D97-AF65-F5344CB8AC3E}">
        <p14:creationId xmlns:p14="http://schemas.microsoft.com/office/powerpoint/2010/main" val="40776586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Begriff der Investition</a:t>
            </a:r>
            <a:endParaRPr lang="de-DE" dirty="0"/>
          </a:p>
        </p:txBody>
      </p:sp>
      <p:sp>
        <p:nvSpPr>
          <p:cNvPr id="3" name="Inhaltsplatzhalter 2"/>
          <p:cNvSpPr>
            <a:spLocks noGrp="1"/>
          </p:cNvSpPr>
          <p:nvPr>
            <p:ph idx="1"/>
          </p:nvPr>
        </p:nvSpPr>
        <p:spPr/>
        <p:txBody>
          <a:bodyPr/>
          <a:lstStyle/>
          <a:p>
            <a:r>
              <a:rPr lang="de-DE" dirty="0" smtClean="0"/>
              <a:t>Investition ist der heutige Verzicht auf Konsum zugunsten eines späteren Mehrkonsums.</a:t>
            </a:r>
          </a:p>
          <a:p>
            <a:r>
              <a:rPr lang="de-DE" dirty="0" smtClean="0"/>
              <a:t>Im Gegensatz zu Sparen ist Investieren ein langfristiger </a:t>
            </a:r>
            <a:r>
              <a:rPr lang="de-DE" dirty="0" err="1" smtClean="0"/>
              <a:t>Prozeß</a:t>
            </a:r>
            <a:r>
              <a:rPr lang="de-DE" dirty="0" smtClean="0"/>
              <a:t> mit einer höheren Kapitalbindung, höherem Risiko aber auch einer höheren Renditeerwartung.</a:t>
            </a:r>
          </a:p>
          <a:p>
            <a:r>
              <a:rPr lang="de-DE" dirty="0" smtClean="0"/>
              <a:t>Grundsatz: Mit zunehmender Rendite nimmt auch das Risiko einer Investition zu.</a:t>
            </a:r>
          </a:p>
          <a:p>
            <a:r>
              <a:rPr lang="de-DE" dirty="0" smtClean="0"/>
              <a:t>Ein „</a:t>
            </a:r>
            <a:r>
              <a:rPr lang="de-DE" dirty="0" err="1" smtClean="0"/>
              <a:t>free</a:t>
            </a:r>
            <a:r>
              <a:rPr lang="de-DE" dirty="0" smtClean="0"/>
              <a:t> lunch“, also eine risikolose Rendite, gibt es nicht!!!</a:t>
            </a:r>
            <a:endParaRPr lang="de-DE" dirty="0"/>
          </a:p>
        </p:txBody>
      </p:sp>
    </p:spTree>
    <p:extLst>
      <p:ext uri="{BB962C8B-B14F-4D97-AF65-F5344CB8AC3E}">
        <p14:creationId xmlns:p14="http://schemas.microsoft.com/office/powerpoint/2010/main" val="348499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Teilnehmer am Wirtschaftsleben (II)</a:t>
            </a:r>
            <a:endParaRPr lang="de-DE" dirty="0"/>
          </a:p>
        </p:txBody>
      </p:sp>
      <p:sp>
        <p:nvSpPr>
          <p:cNvPr id="3" name="Inhaltsplatzhalter 2"/>
          <p:cNvSpPr>
            <a:spLocks noGrp="1"/>
          </p:cNvSpPr>
          <p:nvPr>
            <p:ph idx="1"/>
          </p:nvPr>
        </p:nvSpPr>
        <p:spPr/>
        <p:txBody>
          <a:bodyPr/>
          <a:lstStyle/>
          <a:p>
            <a:r>
              <a:rPr lang="de-DE" smtClean="0"/>
              <a:t>Je abstrakter ein Wirtschaftsteilnehmer „konstruiert“ ist, desto höher sind die rechtlichen Anforderungen an ihn</a:t>
            </a:r>
          </a:p>
          <a:p>
            <a:r>
              <a:rPr lang="de-DE" smtClean="0"/>
              <a:t>Abstraktion bedeutet dabei zunehmende Unabhängigkeit des Wirtschaftsteilnehmers von einer konkreten natürlichen Person</a:t>
            </a:r>
          </a:p>
          <a:p>
            <a:r>
              <a:rPr lang="de-DE" smtClean="0"/>
              <a:t>Zunehmender Abstraktionsgrad von natürlichen Personen über die Personengesellschaften GbR, OHG, KG hin zu den Kapitalgesellschaften GmbH, GmbH &amp; Co KG und AG</a:t>
            </a:r>
          </a:p>
          <a:p>
            <a:r>
              <a:rPr lang="de-DE" smtClean="0"/>
              <a:t>Alle Wirtschaftsteilnehmer werden normalerweise unter dem Begriff Personen zusammengefaßt</a:t>
            </a:r>
          </a:p>
          <a:p>
            <a:endParaRPr lang="de-DE" dirty="0"/>
          </a:p>
        </p:txBody>
      </p:sp>
    </p:spTree>
    <p:extLst>
      <p:ext uri="{BB962C8B-B14F-4D97-AF65-F5344CB8AC3E}">
        <p14:creationId xmlns:p14="http://schemas.microsoft.com/office/powerpoint/2010/main" val="37073368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Typische Risiken einer Investition</a:t>
            </a:r>
            <a:endParaRPr lang="de-DE" dirty="0"/>
          </a:p>
        </p:txBody>
      </p:sp>
      <p:sp>
        <p:nvSpPr>
          <p:cNvPr id="3" name="Inhaltsplatzhalter 2"/>
          <p:cNvSpPr>
            <a:spLocks noGrp="1"/>
          </p:cNvSpPr>
          <p:nvPr>
            <p:ph idx="1"/>
          </p:nvPr>
        </p:nvSpPr>
        <p:spPr/>
        <p:txBody>
          <a:bodyPr/>
          <a:lstStyle/>
          <a:p>
            <a:r>
              <a:rPr lang="de-DE" dirty="0"/>
              <a:t>Strategische </a:t>
            </a:r>
            <a:r>
              <a:rPr lang="de-DE" dirty="0" smtClean="0"/>
              <a:t>Risiken</a:t>
            </a:r>
          </a:p>
          <a:p>
            <a:r>
              <a:rPr lang="de-DE" dirty="0"/>
              <a:t>Operative </a:t>
            </a:r>
            <a:r>
              <a:rPr lang="de-DE" dirty="0" smtClean="0"/>
              <a:t>Risiken</a:t>
            </a:r>
          </a:p>
          <a:p>
            <a:r>
              <a:rPr lang="de-DE" dirty="0"/>
              <a:t>Finanzielle </a:t>
            </a:r>
            <a:r>
              <a:rPr lang="de-DE" dirty="0" smtClean="0"/>
              <a:t>Risiken</a:t>
            </a:r>
          </a:p>
          <a:p>
            <a:r>
              <a:rPr lang="de-DE" dirty="0"/>
              <a:t>Regulatorische </a:t>
            </a:r>
            <a:r>
              <a:rPr lang="de-DE" dirty="0" smtClean="0"/>
              <a:t>Risiken</a:t>
            </a:r>
          </a:p>
          <a:p>
            <a:r>
              <a:rPr lang="de-DE" dirty="0" smtClean="0"/>
              <a:t>Personalrisiken</a:t>
            </a:r>
          </a:p>
          <a:p>
            <a:r>
              <a:rPr lang="de-DE" dirty="0" smtClean="0"/>
              <a:t>Datenverarbeitung</a:t>
            </a:r>
          </a:p>
          <a:p>
            <a:r>
              <a:rPr lang="de-DE" dirty="0"/>
              <a:t>Politische Risiken</a:t>
            </a:r>
          </a:p>
        </p:txBody>
      </p:sp>
    </p:spTree>
    <p:extLst>
      <p:ext uri="{BB962C8B-B14F-4D97-AF65-F5344CB8AC3E}">
        <p14:creationId xmlns:p14="http://schemas.microsoft.com/office/powerpoint/2010/main" val="16424175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Finanzmathematische Grundbegriffe</a:t>
            </a:r>
            <a:endParaRPr lang="de-DE" dirty="0"/>
          </a:p>
        </p:txBody>
      </p:sp>
      <p:sp>
        <p:nvSpPr>
          <p:cNvPr id="5" name="Textplatzhalter 4"/>
          <p:cNvSpPr>
            <a:spLocks noGrp="1"/>
          </p:cNvSpPr>
          <p:nvPr>
            <p:ph type="body" idx="1"/>
          </p:nvPr>
        </p:nvSpPr>
        <p:spPr/>
        <p:txBody>
          <a:bodyPr/>
          <a:lstStyle/>
          <a:p>
            <a:endParaRPr lang="de-DE"/>
          </a:p>
        </p:txBody>
      </p:sp>
    </p:spTree>
    <p:extLst>
      <p:ext uri="{BB962C8B-B14F-4D97-AF65-F5344CB8AC3E}">
        <p14:creationId xmlns:p14="http://schemas.microsoft.com/office/powerpoint/2010/main" val="15820058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Barwert und Zukunftswert</a:t>
            </a:r>
            <a:endParaRPr lang="de-DE" dirty="0"/>
          </a:p>
        </p:txBody>
      </p:sp>
      <p:sp>
        <p:nvSpPr>
          <p:cNvPr id="3" name="Inhaltsplatzhalter 2"/>
          <p:cNvSpPr>
            <a:spLocks noGrp="1"/>
          </p:cNvSpPr>
          <p:nvPr>
            <p:ph idx="1"/>
          </p:nvPr>
        </p:nvSpPr>
        <p:spPr/>
        <p:txBody>
          <a:bodyPr/>
          <a:lstStyle/>
          <a:p>
            <a:r>
              <a:rPr lang="de-DE" dirty="0"/>
              <a:t>Der Zukunftswert ist der nominale Wert eines Geldflusses zum Zeitpunkt, in dem der </a:t>
            </a:r>
            <a:r>
              <a:rPr lang="de-DE" dirty="0" err="1"/>
              <a:t>Geldfluß</a:t>
            </a:r>
            <a:r>
              <a:rPr lang="de-DE" dirty="0"/>
              <a:t> erfolgt </a:t>
            </a:r>
            <a:endParaRPr lang="de-DE" dirty="0" smtClean="0"/>
          </a:p>
          <a:p>
            <a:pPr lvl="1"/>
            <a:r>
              <a:rPr lang="de-DE" dirty="0" smtClean="0"/>
              <a:t>Beispiel: Eine </a:t>
            </a:r>
            <a:r>
              <a:rPr lang="de-DE" dirty="0"/>
              <a:t>G</a:t>
            </a:r>
            <a:r>
              <a:rPr lang="de-DE" dirty="0" smtClean="0"/>
              <a:t>eldanlage verspricht eine Zahlung von 100 EUR in 10 Jahren. Die 100 EUR sind der Zukunftswert, also ein nominaler Wert in der zukünftigen Kaufkraft.</a:t>
            </a:r>
            <a:endParaRPr lang="de-DE" dirty="0"/>
          </a:p>
          <a:p>
            <a:endParaRPr lang="de-DE" dirty="0" smtClean="0"/>
          </a:p>
          <a:p>
            <a:r>
              <a:rPr lang="de-DE" dirty="0" smtClean="0"/>
              <a:t>Der Barwert ist der Wert eines zukünftigen Zahlungsstromes ausgedrückt in heutigem Geldwert</a:t>
            </a:r>
          </a:p>
          <a:p>
            <a:pPr lvl="1"/>
            <a:r>
              <a:rPr lang="de-DE" dirty="0" smtClean="0"/>
              <a:t>Beispiel: Die 100 EUR in 10 Jahren entsprechen in Kaufkraft z.B. etwa 80 EUR.</a:t>
            </a:r>
          </a:p>
          <a:p>
            <a:r>
              <a:rPr lang="de-DE" dirty="0" smtClean="0"/>
              <a:t>Frage: Wie kommt man vom Zukunftswert zum Barwert? Dies bezeichnet man als Abzinsung.</a:t>
            </a:r>
          </a:p>
        </p:txBody>
      </p:sp>
    </p:spTree>
    <p:extLst>
      <p:ext uri="{BB962C8B-B14F-4D97-AF65-F5344CB8AC3E}">
        <p14:creationId xmlns:p14="http://schemas.microsoft.com/office/powerpoint/2010/main" val="17700224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Grundprinzipien der Abzinsung</a:t>
            </a:r>
            <a:endParaRPr lang="de-DE" dirty="0"/>
          </a:p>
        </p:txBody>
      </p:sp>
      <p:sp>
        <p:nvSpPr>
          <p:cNvPr id="3" name="Inhaltsplatzhalter 2"/>
          <p:cNvSpPr>
            <a:spLocks noGrp="1"/>
          </p:cNvSpPr>
          <p:nvPr>
            <p:ph idx="1"/>
          </p:nvPr>
        </p:nvSpPr>
        <p:spPr/>
        <p:txBody>
          <a:bodyPr/>
          <a:lstStyle/>
          <a:p>
            <a:r>
              <a:rPr lang="de-DE" dirty="0" smtClean="0"/>
              <a:t>Theoretisch erhält man den Barwert durch Abzinsung des Zukunftswert mit der Inflationsrate</a:t>
            </a:r>
          </a:p>
          <a:p>
            <a:r>
              <a:rPr lang="de-DE" dirty="0" smtClean="0"/>
              <a:t>Aber: Zukünftige Inflationsrate ist nicht bekannt, daraus entsteht Bewertungsrisiko</a:t>
            </a:r>
          </a:p>
          <a:p>
            <a:r>
              <a:rPr lang="de-DE" dirty="0" smtClean="0"/>
              <a:t>Daher: Abzinsung nicht mit der Inflationsrate, sondern mit den gewichteten Kapitalkosten des Unternehmens (WACC </a:t>
            </a:r>
            <a:r>
              <a:rPr lang="de-DE" dirty="0" err="1" smtClean="0"/>
              <a:t>weighted</a:t>
            </a:r>
            <a:r>
              <a:rPr lang="de-DE" dirty="0" smtClean="0"/>
              <a:t> </a:t>
            </a:r>
            <a:r>
              <a:rPr lang="de-DE" dirty="0" err="1" smtClean="0"/>
              <a:t>average</a:t>
            </a:r>
            <a:r>
              <a:rPr lang="de-DE" dirty="0" smtClean="0"/>
              <a:t> </a:t>
            </a:r>
            <a:r>
              <a:rPr lang="de-DE" dirty="0" err="1" smtClean="0"/>
              <a:t>capital</a:t>
            </a:r>
            <a:r>
              <a:rPr lang="de-DE" dirty="0" smtClean="0"/>
              <a:t> </a:t>
            </a:r>
            <a:r>
              <a:rPr lang="de-DE" dirty="0" err="1" smtClean="0"/>
              <a:t>costs</a:t>
            </a:r>
            <a:r>
              <a:rPr lang="de-DE" dirty="0" smtClean="0"/>
              <a:t>)</a:t>
            </a:r>
          </a:p>
          <a:p>
            <a:r>
              <a:rPr lang="de-DE" dirty="0" smtClean="0"/>
              <a:t>Grundsatz: Je höher das Risiko eines Unternehmens ist, desto höher die WACC, desto niedriger der Barwert einer zukünftigen Zahlung</a:t>
            </a:r>
          </a:p>
          <a:p>
            <a:r>
              <a:rPr lang="de-DE" dirty="0" smtClean="0"/>
              <a:t>Achtung: WACC hat exponentiellen </a:t>
            </a:r>
            <a:r>
              <a:rPr lang="de-DE" dirty="0" err="1" smtClean="0"/>
              <a:t>Einfluß</a:t>
            </a:r>
            <a:r>
              <a:rPr lang="de-DE" dirty="0" smtClean="0"/>
              <a:t>!!!</a:t>
            </a:r>
            <a:endParaRPr lang="de-DE" dirty="0"/>
          </a:p>
        </p:txBody>
      </p:sp>
    </p:spTree>
    <p:extLst>
      <p:ext uri="{BB962C8B-B14F-4D97-AF65-F5344CB8AC3E}">
        <p14:creationId xmlns:p14="http://schemas.microsoft.com/office/powerpoint/2010/main" val="22594271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Bewertung von Investitionen</a:t>
            </a:r>
            <a:endParaRPr lang="de-DE" dirty="0"/>
          </a:p>
        </p:txBody>
      </p:sp>
      <p:sp>
        <p:nvSpPr>
          <p:cNvPr id="4" name="Textplatzhalter 3"/>
          <p:cNvSpPr>
            <a:spLocks noGrp="1"/>
          </p:cNvSpPr>
          <p:nvPr>
            <p:ph type="body" idx="1"/>
          </p:nvPr>
        </p:nvSpPr>
        <p:spPr/>
        <p:txBody>
          <a:bodyPr/>
          <a:lstStyle/>
          <a:p>
            <a:endParaRPr lang="de-DE"/>
          </a:p>
        </p:txBody>
      </p:sp>
    </p:spTree>
    <p:extLst>
      <p:ext uri="{BB962C8B-B14F-4D97-AF65-F5344CB8AC3E}">
        <p14:creationId xmlns:p14="http://schemas.microsoft.com/office/powerpoint/2010/main" val="19813547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Bewertungsverfahren für Investitionen</a:t>
            </a:r>
            <a:endParaRPr lang="de-DE" dirty="0"/>
          </a:p>
        </p:txBody>
      </p:sp>
      <p:sp>
        <p:nvSpPr>
          <p:cNvPr id="5" name="Inhaltsplatzhalter 4"/>
          <p:cNvSpPr>
            <a:spLocks noGrp="1"/>
          </p:cNvSpPr>
          <p:nvPr>
            <p:ph idx="1"/>
          </p:nvPr>
        </p:nvSpPr>
        <p:spPr/>
        <p:txBody>
          <a:bodyPr/>
          <a:lstStyle/>
          <a:p>
            <a:r>
              <a:rPr lang="de-DE" dirty="0" smtClean="0"/>
              <a:t>Keine geeignete Bewertungsgröße: klassische Rendite im Sinne einer Verzinsung</a:t>
            </a:r>
          </a:p>
          <a:p>
            <a:endParaRPr lang="de-DE" dirty="0" smtClean="0"/>
          </a:p>
          <a:p>
            <a:r>
              <a:rPr lang="de-DE" dirty="0" smtClean="0"/>
              <a:t>Internal rate </a:t>
            </a:r>
            <a:r>
              <a:rPr lang="de-DE" dirty="0" err="1" smtClean="0"/>
              <a:t>of</a:t>
            </a:r>
            <a:r>
              <a:rPr lang="de-DE" dirty="0" smtClean="0"/>
              <a:t> </a:t>
            </a:r>
            <a:r>
              <a:rPr lang="de-DE" dirty="0" err="1" smtClean="0"/>
              <a:t>return</a:t>
            </a:r>
            <a:endParaRPr lang="de-DE" dirty="0" smtClean="0"/>
          </a:p>
          <a:p>
            <a:endParaRPr lang="de-DE" dirty="0" smtClean="0"/>
          </a:p>
          <a:p>
            <a:r>
              <a:rPr lang="de-DE" dirty="0" smtClean="0"/>
              <a:t>Kapitalwert</a:t>
            </a:r>
          </a:p>
          <a:p>
            <a:endParaRPr lang="de-DE" dirty="0" smtClean="0"/>
          </a:p>
          <a:p>
            <a:r>
              <a:rPr lang="de-DE" dirty="0" err="1" smtClean="0"/>
              <a:t>Discounted</a:t>
            </a:r>
            <a:r>
              <a:rPr lang="de-DE" dirty="0" smtClean="0"/>
              <a:t> cash </a:t>
            </a:r>
            <a:r>
              <a:rPr lang="de-DE" dirty="0" err="1" smtClean="0"/>
              <a:t>flow</a:t>
            </a:r>
            <a:r>
              <a:rPr lang="de-DE" dirty="0" smtClean="0"/>
              <a:t> (DCF)</a:t>
            </a:r>
            <a:endParaRPr lang="de-DE" dirty="0"/>
          </a:p>
        </p:txBody>
      </p:sp>
    </p:spTree>
    <p:extLst>
      <p:ext uri="{BB962C8B-B14F-4D97-AF65-F5344CB8AC3E}">
        <p14:creationId xmlns:p14="http://schemas.microsoft.com/office/powerpoint/2010/main" val="37768229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Bewertung von Investitionen (I)</a:t>
            </a:r>
            <a:endParaRPr lang="de-DE" dirty="0"/>
          </a:p>
        </p:txBody>
      </p:sp>
      <p:sp>
        <p:nvSpPr>
          <p:cNvPr id="3" name="Inhaltsplatzhalter 2"/>
          <p:cNvSpPr>
            <a:spLocks noGrp="1"/>
          </p:cNvSpPr>
          <p:nvPr>
            <p:ph idx="1"/>
          </p:nvPr>
        </p:nvSpPr>
        <p:spPr>
          <a:xfrm>
            <a:off x="1009443" y="1807361"/>
            <a:ext cx="7125112" cy="4645975"/>
          </a:xfrm>
        </p:spPr>
        <p:txBody>
          <a:bodyPr>
            <a:normAutofit lnSpcReduction="10000"/>
          </a:bodyPr>
          <a:lstStyle/>
          <a:p>
            <a:r>
              <a:rPr lang="de-DE" dirty="0" smtClean="0"/>
              <a:t>Klassische Rendite = Endwert / Startwert – 1, z.B. 105/100-1=5%</a:t>
            </a:r>
          </a:p>
          <a:p>
            <a:r>
              <a:rPr lang="de-DE" dirty="0" smtClean="0"/>
              <a:t>Normalerweise lassen sich für Investitionen keine klassischen Renditeangaben wie bei festverzinslichen Wertpapieren berechnen, da Betrag und </a:t>
            </a:r>
            <a:br>
              <a:rPr lang="de-DE" dirty="0" smtClean="0"/>
            </a:br>
            <a:r>
              <a:rPr lang="de-DE" dirty="0"/>
              <a:t>Z</a:t>
            </a:r>
            <a:r>
              <a:rPr lang="de-DE" dirty="0" smtClean="0"/>
              <a:t>eitpunkte von Zahlungen sehr variabel sein können</a:t>
            </a:r>
          </a:p>
          <a:p>
            <a:r>
              <a:rPr lang="de-DE" dirty="0" smtClean="0"/>
              <a:t>Verwendung einer Renditemaßzahl, die Zeitpunkt und Höhe der Zahlungen berücksichtigt</a:t>
            </a:r>
          </a:p>
          <a:p>
            <a:r>
              <a:rPr lang="de-DE" dirty="0" smtClean="0"/>
              <a:t>Üblich: Verwendung des internen Zinsfußes IRR (Internal rate </a:t>
            </a:r>
            <a:r>
              <a:rPr lang="de-DE" dirty="0" err="1" smtClean="0"/>
              <a:t>of</a:t>
            </a:r>
            <a:r>
              <a:rPr lang="de-DE" dirty="0" smtClean="0"/>
              <a:t> </a:t>
            </a:r>
            <a:r>
              <a:rPr lang="de-DE" dirty="0" err="1" smtClean="0"/>
              <a:t>return</a:t>
            </a:r>
            <a:r>
              <a:rPr lang="de-DE" dirty="0" smtClean="0"/>
              <a:t>; Excel-Formel </a:t>
            </a:r>
            <a:r>
              <a:rPr lang="de-DE" dirty="0" err="1" smtClean="0"/>
              <a:t>IKV</a:t>
            </a:r>
            <a:r>
              <a:rPr lang="de-DE" dirty="0" smtClean="0"/>
              <a:t>) oder Kapitalwertverfahren</a:t>
            </a:r>
          </a:p>
          <a:p>
            <a:r>
              <a:rPr lang="de-DE" dirty="0" smtClean="0"/>
              <a:t>IRR: Verzinsung des jeweils gebundenen Kapitals</a:t>
            </a:r>
          </a:p>
          <a:p>
            <a:r>
              <a:rPr lang="de-DE" dirty="0" smtClean="0"/>
              <a:t>Kapitalwert: Summe aller abgezinsten Nettoerträge einer Investition</a:t>
            </a:r>
          </a:p>
          <a:p>
            <a:endParaRPr lang="de-DE" dirty="0"/>
          </a:p>
        </p:txBody>
      </p:sp>
    </p:spTree>
    <p:extLst>
      <p:ext uri="{BB962C8B-B14F-4D97-AF65-F5344CB8AC3E}">
        <p14:creationId xmlns:p14="http://schemas.microsoft.com/office/powerpoint/2010/main" val="3093025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05801" y="476672"/>
            <a:ext cx="7162958" cy="521028"/>
          </a:xfrm>
        </p:spPr>
        <p:txBody>
          <a:bodyPr/>
          <a:lstStyle/>
          <a:p>
            <a:pPr algn="ctr"/>
            <a:r>
              <a:rPr lang="de-DE" sz="2000" dirty="0" smtClean="0"/>
              <a:t>Bewertung </a:t>
            </a:r>
            <a:r>
              <a:rPr lang="de-DE" sz="2000" dirty="0"/>
              <a:t>von </a:t>
            </a:r>
            <a:r>
              <a:rPr lang="de-DE" sz="2000" dirty="0" smtClean="0"/>
              <a:t>Investitionen (II)</a:t>
            </a:r>
            <a:br>
              <a:rPr lang="de-DE" sz="2000" dirty="0" smtClean="0"/>
            </a:br>
            <a:r>
              <a:rPr lang="de-DE" sz="1400" dirty="0" smtClean="0"/>
              <a:t>Internal rate </a:t>
            </a:r>
            <a:r>
              <a:rPr lang="de-DE" sz="1400" dirty="0" err="1" smtClean="0"/>
              <a:t>of</a:t>
            </a:r>
            <a:r>
              <a:rPr lang="de-DE" sz="1400" dirty="0" smtClean="0"/>
              <a:t> </a:t>
            </a:r>
            <a:r>
              <a:rPr lang="de-DE" sz="1400" dirty="0" err="1" smtClean="0"/>
              <a:t>return</a:t>
            </a:r>
            <a:r>
              <a:rPr lang="de-DE" sz="1400" dirty="0" smtClean="0"/>
              <a:t> (IRR)</a:t>
            </a:r>
            <a:endParaRPr lang="de-DE" sz="2000" dirty="0"/>
          </a:p>
        </p:txBody>
      </p:sp>
      <p:sp>
        <p:nvSpPr>
          <p:cNvPr id="5" name="Inhaltsplatzhalter 4"/>
          <p:cNvSpPr>
            <a:spLocks noGrp="1"/>
          </p:cNvSpPr>
          <p:nvPr>
            <p:ph idx="1"/>
          </p:nvPr>
        </p:nvSpPr>
        <p:spPr/>
        <p:txBody>
          <a:bodyPr/>
          <a:lstStyle/>
          <a:p>
            <a:endParaRPr lang="de-DE" dirty="0"/>
          </a:p>
        </p:txBody>
      </p:sp>
      <p:pic>
        <p:nvPicPr>
          <p:cNvPr id="716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308575"/>
            <a:ext cx="5791200" cy="5200650"/>
          </a:xfrm>
          <a:prstGeom prst="rect">
            <a:avLst/>
          </a:prstGeom>
          <a:solidFill>
            <a:schemeClr val="tx1"/>
          </a:solidFill>
          <a:ln>
            <a:noFill/>
          </a:ln>
          <a:effectLst/>
        </p:spPr>
      </p:pic>
    </p:spTree>
    <p:extLst>
      <p:ext uri="{BB962C8B-B14F-4D97-AF65-F5344CB8AC3E}">
        <p14:creationId xmlns:p14="http://schemas.microsoft.com/office/powerpoint/2010/main" val="17990842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71600" y="188640"/>
            <a:ext cx="7162958" cy="521028"/>
          </a:xfrm>
        </p:spPr>
        <p:txBody>
          <a:bodyPr/>
          <a:lstStyle/>
          <a:p>
            <a:pPr algn="ctr"/>
            <a:r>
              <a:rPr lang="de-DE" sz="2000" dirty="0" smtClean="0"/>
              <a:t>Bewertung </a:t>
            </a:r>
            <a:r>
              <a:rPr lang="de-DE" sz="2000" dirty="0"/>
              <a:t>von </a:t>
            </a:r>
            <a:r>
              <a:rPr lang="de-DE" sz="2000" dirty="0" smtClean="0"/>
              <a:t>Investitionen (III)</a:t>
            </a:r>
            <a:br>
              <a:rPr lang="de-DE" sz="2000" dirty="0" smtClean="0"/>
            </a:br>
            <a:r>
              <a:rPr lang="de-DE" sz="1400" dirty="0" smtClean="0"/>
              <a:t>Kapitalwertverfahren</a:t>
            </a:r>
            <a:endParaRPr lang="de-DE" sz="20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764703"/>
            <a:ext cx="6281266" cy="604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22538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09442" y="404664"/>
            <a:ext cx="7162958" cy="504057"/>
          </a:xfrm>
        </p:spPr>
        <p:txBody>
          <a:bodyPr/>
          <a:lstStyle/>
          <a:p>
            <a:r>
              <a:rPr lang="de-DE" sz="1800" dirty="0" smtClean="0"/>
              <a:t>Reales</a:t>
            </a:r>
            <a:r>
              <a:rPr lang="de-DE" sz="2800" dirty="0" smtClean="0"/>
              <a:t> </a:t>
            </a:r>
            <a:r>
              <a:rPr lang="de-DE" sz="1800" dirty="0" smtClean="0"/>
              <a:t>Beispiel einer Investition (Container </a:t>
            </a:r>
            <a:r>
              <a:rPr lang="de-DE" sz="1800" dirty="0" err="1" smtClean="0"/>
              <a:t>www.pundr.de</a:t>
            </a:r>
            <a:r>
              <a:rPr lang="de-DE" sz="1800" dirty="0"/>
              <a:t>)</a:t>
            </a:r>
          </a:p>
        </p:txBody>
      </p:sp>
      <p:sp>
        <p:nvSpPr>
          <p:cNvPr id="5" name="Inhaltsplatzhalter 4"/>
          <p:cNvSpPr>
            <a:spLocks noGrp="1"/>
          </p:cNvSpPr>
          <p:nvPr>
            <p:ph idx="1"/>
          </p:nvPr>
        </p:nvSpPr>
        <p:spPr/>
        <p:txBody>
          <a:bodyPr/>
          <a:lstStyle/>
          <a:p>
            <a:endParaRPr lang="de-DE"/>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052736"/>
            <a:ext cx="6657975" cy="5381625"/>
          </a:xfrm>
          <a:prstGeom prst="rect">
            <a:avLst/>
          </a:prstGeom>
          <a:solidFill>
            <a:schemeClr val="tx1"/>
          </a:solidFill>
          <a:ln>
            <a:noFill/>
          </a:ln>
          <a:effectLst/>
        </p:spPr>
      </p:pic>
    </p:spTree>
    <p:extLst>
      <p:ext uri="{BB962C8B-B14F-4D97-AF65-F5344CB8AC3E}">
        <p14:creationId xmlns:p14="http://schemas.microsoft.com/office/powerpoint/2010/main" val="3366364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05879" y="404664"/>
            <a:ext cx="7125113" cy="924475"/>
          </a:xfrm>
        </p:spPr>
        <p:txBody>
          <a:bodyPr/>
          <a:lstStyle/>
          <a:p>
            <a:r>
              <a:rPr lang="de-DE" dirty="0" smtClean="0"/>
              <a:t>Volkswirtschaftlicher Kreislauf</a:t>
            </a:r>
            <a:endParaRPr lang="de-DE" dirty="0"/>
          </a:p>
        </p:txBody>
      </p:sp>
      <p:sp>
        <p:nvSpPr>
          <p:cNvPr id="4" name="Inhaltsplatzhalter 3"/>
          <p:cNvSpPr>
            <a:spLocks noGrp="1"/>
          </p:cNvSpPr>
          <p:nvPr>
            <p:ph idx="1"/>
          </p:nvPr>
        </p:nvSpPr>
        <p:spPr/>
        <p:txBody>
          <a:bodyPr/>
          <a:lstStyle/>
          <a:p>
            <a:endParaRPr lang="de-DE"/>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196752"/>
            <a:ext cx="6167214" cy="5268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38890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Discounted</a:t>
            </a:r>
            <a:r>
              <a:rPr lang="de-DE" dirty="0" smtClean="0"/>
              <a:t> cash </a:t>
            </a:r>
            <a:r>
              <a:rPr lang="de-DE" dirty="0" err="1" smtClean="0"/>
              <a:t>flows</a:t>
            </a:r>
            <a:r>
              <a:rPr lang="de-DE" dirty="0" smtClean="0"/>
              <a:t> (DCF)</a:t>
            </a:r>
            <a:endParaRPr lang="de-DE" dirty="0"/>
          </a:p>
        </p:txBody>
      </p:sp>
      <p:sp>
        <p:nvSpPr>
          <p:cNvPr id="3" name="Inhaltsplatzhalter 2"/>
          <p:cNvSpPr>
            <a:spLocks noGrp="1"/>
          </p:cNvSpPr>
          <p:nvPr>
            <p:ph idx="1"/>
          </p:nvPr>
        </p:nvSpPr>
        <p:spPr/>
        <p:txBody>
          <a:bodyPr/>
          <a:lstStyle/>
          <a:p>
            <a:r>
              <a:rPr lang="de-DE" dirty="0" smtClean="0"/>
              <a:t>Der Wert einer Investition ist die Summe aller Barwerte der zukünftig zu erwartenden Zahlungen</a:t>
            </a:r>
          </a:p>
          <a:p>
            <a:r>
              <a:rPr lang="de-DE" dirty="0" smtClean="0"/>
              <a:t>Als Abzinsungsfaktor werden die gewichteten Kapitalkosten des Investors (WACC) verwendet</a:t>
            </a:r>
          </a:p>
          <a:p>
            <a:r>
              <a:rPr lang="de-DE" dirty="0" smtClean="0"/>
              <a:t>Häufig werden die zukünftigen Zahlungen geschätzt für die nächsten 5 Jahre und zusätzlich wird dann ein Terminal </a:t>
            </a:r>
            <a:r>
              <a:rPr lang="de-DE" dirty="0" err="1" smtClean="0"/>
              <a:t>value</a:t>
            </a:r>
            <a:r>
              <a:rPr lang="de-DE" dirty="0" smtClean="0"/>
              <a:t> für die darauf folgenden Jahre angesetzt.</a:t>
            </a:r>
          </a:p>
          <a:p>
            <a:r>
              <a:rPr lang="de-DE" dirty="0" smtClean="0"/>
              <a:t>Terminal </a:t>
            </a:r>
            <a:r>
              <a:rPr lang="de-DE" dirty="0" err="1" smtClean="0"/>
              <a:t>value</a:t>
            </a:r>
            <a:r>
              <a:rPr lang="de-DE" dirty="0" smtClean="0"/>
              <a:t> kann das Ergebnis massiv beeinflussen und ist daher stets kritisch zu hinterfragen.</a:t>
            </a:r>
            <a:endParaRPr lang="de-DE" dirty="0"/>
          </a:p>
        </p:txBody>
      </p:sp>
    </p:spTree>
    <p:extLst>
      <p:ext uri="{BB962C8B-B14F-4D97-AF65-F5344CB8AC3E}">
        <p14:creationId xmlns:p14="http://schemas.microsoft.com/office/powerpoint/2010/main" val="40910197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Organisation von Investitionen</a:t>
            </a:r>
            <a:endParaRPr lang="de-DE" dirty="0"/>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18757827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Organisation von Investitionen</a:t>
            </a:r>
            <a:endParaRPr lang="de-DE" dirty="0"/>
          </a:p>
        </p:txBody>
      </p:sp>
      <p:sp>
        <p:nvSpPr>
          <p:cNvPr id="3" name="Inhaltsplatzhalter 2"/>
          <p:cNvSpPr>
            <a:spLocks noGrp="1"/>
          </p:cNvSpPr>
          <p:nvPr>
            <p:ph idx="1"/>
          </p:nvPr>
        </p:nvSpPr>
        <p:spPr/>
        <p:txBody>
          <a:bodyPr/>
          <a:lstStyle/>
          <a:p>
            <a:r>
              <a:rPr lang="de-DE" dirty="0" smtClean="0"/>
              <a:t>Organisation richtet sich vorwiegend nach folgenden Aspekten:</a:t>
            </a:r>
          </a:p>
          <a:p>
            <a:pPr lvl="1"/>
            <a:r>
              <a:rPr lang="de-DE" dirty="0" smtClean="0"/>
              <a:t>Höhe eventueller Haftungsrisiken</a:t>
            </a:r>
          </a:p>
          <a:p>
            <a:pPr lvl="1"/>
            <a:r>
              <a:rPr lang="de-DE" dirty="0" smtClean="0"/>
              <a:t>Einbindung externer </a:t>
            </a:r>
            <a:r>
              <a:rPr lang="de-DE" dirty="0"/>
              <a:t>I</a:t>
            </a:r>
            <a:r>
              <a:rPr lang="de-DE" dirty="0" smtClean="0"/>
              <a:t>nvestoren</a:t>
            </a:r>
          </a:p>
          <a:p>
            <a:pPr lvl="1"/>
            <a:r>
              <a:rPr lang="de-DE" dirty="0" smtClean="0"/>
              <a:t>Kosten der Organisation</a:t>
            </a:r>
          </a:p>
          <a:p>
            <a:pPr lvl="1"/>
            <a:r>
              <a:rPr lang="de-DE" dirty="0" smtClean="0"/>
              <a:t>Veräußerbarkeit</a:t>
            </a:r>
          </a:p>
          <a:p>
            <a:r>
              <a:rPr lang="de-DE" dirty="0" smtClean="0"/>
              <a:t>Rechtsformwahl ist die entscheidende Frage der Organisation einer Investition</a:t>
            </a:r>
            <a:endParaRPr lang="de-DE" dirty="0"/>
          </a:p>
        </p:txBody>
      </p:sp>
    </p:spTree>
    <p:extLst>
      <p:ext uri="{BB962C8B-B14F-4D97-AF65-F5344CB8AC3E}">
        <p14:creationId xmlns:p14="http://schemas.microsoft.com/office/powerpoint/2010/main" val="22445892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Klassische Direktinvestition</a:t>
            </a:r>
            <a:endParaRPr lang="de-DE" dirty="0"/>
          </a:p>
        </p:txBody>
      </p:sp>
      <p:sp>
        <p:nvSpPr>
          <p:cNvPr id="3" name="Inhaltsplatzhalter 2"/>
          <p:cNvSpPr>
            <a:spLocks noGrp="1"/>
          </p:cNvSpPr>
          <p:nvPr>
            <p:ph idx="1"/>
          </p:nvPr>
        </p:nvSpPr>
        <p:spPr/>
        <p:txBody>
          <a:bodyPr/>
          <a:lstStyle/>
          <a:p>
            <a:r>
              <a:rPr lang="de-DE" dirty="0" smtClean="0"/>
              <a:t>Investor wird direkter Eigentümer einer Investition</a:t>
            </a:r>
          </a:p>
          <a:p>
            <a:r>
              <a:rPr lang="de-DE" dirty="0" smtClean="0"/>
              <a:t>Investor trägt Chancen und Risiken der Investition direkt und in voller Höhe (persönliche Haftung)</a:t>
            </a:r>
          </a:p>
          <a:p>
            <a:r>
              <a:rPr lang="de-DE" dirty="0" smtClean="0"/>
              <a:t>Teilweise steuerlich interessant (AfA, Sonder-AfA, Verlustvorträge, ...)</a:t>
            </a:r>
          </a:p>
          <a:p>
            <a:r>
              <a:rPr lang="de-DE" dirty="0" smtClean="0"/>
              <a:t>Veräußerung kann kompliziert werden, wenn mit der Investition z.B. Rechte im </a:t>
            </a:r>
            <a:r>
              <a:rPr lang="de-DE" dirty="0"/>
              <a:t>G</a:t>
            </a:r>
            <a:r>
              <a:rPr lang="de-DE" dirty="0" smtClean="0"/>
              <a:t>rundbuch verbunden sind</a:t>
            </a:r>
          </a:p>
          <a:p>
            <a:r>
              <a:rPr lang="de-DE" dirty="0" smtClean="0"/>
              <a:t>Einbindung externer Investoren ist praktisch nicht sinnvoll möglich u.a. wegen Haftungsrisiko</a:t>
            </a:r>
            <a:endParaRPr lang="de-DE" dirty="0"/>
          </a:p>
        </p:txBody>
      </p:sp>
    </p:spTree>
    <p:extLst>
      <p:ext uri="{BB962C8B-B14F-4D97-AF65-F5344CB8AC3E}">
        <p14:creationId xmlns:p14="http://schemas.microsoft.com/office/powerpoint/2010/main" val="24098164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Zwischenschaltung einer GmbH	</a:t>
            </a:r>
            <a:endParaRPr lang="de-DE" dirty="0"/>
          </a:p>
        </p:txBody>
      </p:sp>
      <p:sp>
        <p:nvSpPr>
          <p:cNvPr id="3" name="Inhaltsplatzhalter 2"/>
          <p:cNvSpPr>
            <a:spLocks noGrp="1"/>
          </p:cNvSpPr>
          <p:nvPr>
            <p:ph idx="1"/>
          </p:nvPr>
        </p:nvSpPr>
        <p:spPr>
          <a:xfrm>
            <a:off x="539552" y="1700808"/>
            <a:ext cx="4210629" cy="4896544"/>
          </a:xfrm>
        </p:spPr>
        <p:txBody>
          <a:bodyPr/>
          <a:lstStyle/>
          <a:p>
            <a:r>
              <a:rPr lang="de-DE" dirty="0" smtClean="0"/>
              <a:t>Investor gründet eigene GmbH, die dann die Investition tätigt</a:t>
            </a:r>
          </a:p>
          <a:p>
            <a:r>
              <a:rPr lang="de-DE" dirty="0" smtClean="0"/>
              <a:t>GmbH als Gewerbesteuerblocker</a:t>
            </a:r>
          </a:p>
          <a:p>
            <a:r>
              <a:rPr lang="de-DE" dirty="0" smtClean="0"/>
              <a:t>Gute Veräußerbarkeit</a:t>
            </a:r>
          </a:p>
          <a:p>
            <a:r>
              <a:rPr lang="de-DE" dirty="0" smtClean="0"/>
              <a:t>Externe Investoren kaum über Eigenkapital </a:t>
            </a:r>
            <a:r>
              <a:rPr lang="de-DE" dirty="0" err="1" smtClean="0"/>
              <a:t>einbindbar</a:t>
            </a:r>
            <a:r>
              <a:rPr lang="de-DE" dirty="0" smtClean="0"/>
              <a:t>, Fremdkapital möglich und praktikabel</a:t>
            </a:r>
          </a:p>
          <a:p>
            <a:r>
              <a:rPr lang="de-DE" dirty="0" smtClean="0"/>
              <a:t>Kosten für Verwaltung der GmbH fallen zusätzlich an (Minimum 5.000 EUR allein für Buchhaltung)</a:t>
            </a:r>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348880"/>
            <a:ext cx="4242544" cy="3566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43247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Zwischenschaltung einer </a:t>
            </a:r>
            <a:br>
              <a:rPr lang="de-DE" dirty="0" smtClean="0"/>
            </a:br>
            <a:r>
              <a:rPr lang="de-DE" dirty="0" smtClean="0"/>
              <a:t>GmbH &amp; Co. KG (I)</a:t>
            </a:r>
            <a:endParaRPr lang="de-DE" dirty="0"/>
          </a:p>
        </p:txBody>
      </p:sp>
      <p:sp>
        <p:nvSpPr>
          <p:cNvPr id="3" name="Inhaltsplatzhalter 2"/>
          <p:cNvSpPr>
            <a:spLocks noGrp="1"/>
          </p:cNvSpPr>
          <p:nvPr>
            <p:ph idx="1"/>
          </p:nvPr>
        </p:nvSpPr>
        <p:spPr>
          <a:xfrm>
            <a:off x="539552" y="1700808"/>
            <a:ext cx="4210629" cy="4896544"/>
          </a:xfrm>
        </p:spPr>
        <p:txBody>
          <a:bodyPr/>
          <a:lstStyle/>
          <a:p>
            <a:r>
              <a:rPr lang="de-DE" dirty="0" smtClean="0"/>
              <a:t>Investor gründet eine GmbH, die als Komplementär einer KG dient, die dann die Investition tätigt</a:t>
            </a:r>
          </a:p>
          <a:p>
            <a:r>
              <a:rPr lang="de-DE" dirty="0"/>
              <a:t>GmbH als Gewerbesteuerblocker</a:t>
            </a:r>
          </a:p>
          <a:p>
            <a:r>
              <a:rPr lang="de-DE" dirty="0" smtClean="0"/>
              <a:t>Gute Veräußerbarkeit</a:t>
            </a:r>
          </a:p>
          <a:p>
            <a:r>
              <a:rPr lang="de-DE" dirty="0" smtClean="0"/>
              <a:t>Externe Investoren über Eigenkapital und Fremdkapital möglich und praktikabel</a:t>
            </a:r>
          </a:p>
          <a:p>
            <a:r>
              <a:rPr lang="de-DE" dirty="0" smtClean="0"/>
              <a:t>Kosten für Verwaltung der GmbH &amp; Co. KG fallen zusätzlich an (Minimum 10.000 EUR allein für Buchhaltung)</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4633" y="1988840"/>
            <a:ext cx="4074605" cy="4154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9062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Aufsichtsrat</a:t>
            </a:r>
            <a:endParaRPr lang="de-DE" dirty="0"/>
          </a:p>
        </p:txBody>
      </p:sp>
      <p:sp>
        <p:nvSpPr>
          <p:cNvPr id="5" name="Untertitel 4"/>
          <p:cNvSpPr>
            <a:spLocks noGrp="1"/>
          </p:cNvSpPr>
          <p:nvPr>
            <p:ph type="subTitle" idx="1"/>
          </p:nvPr>
        </p:nvSpPr>
        <p:spPr/>
        <p:txBody>
          <a:bodyPr/>
          <a:lstStyle/>
          <a:p>
            <a:r>
              <a:rPr lang="de-DE" dirty="0" smtClean="0"/>
              <a:t>Grundzüge der Tätigkeit als Aufsichtsrat</a:t>
            </a:r>
            <a:endParaRPr lang="de-DE" dirty="0"/>
          </a:p>
        </p:txBody>
      </p:sp>
    </p:spTree>
    <p:extLst>
      <p:ext uri="{BB962C8B-B14F-4D97-AF65-F5344CB8AC3E}">
        <p14:creationId xmlns:p14="http://schemas.microsoft.com/office/powerpoint/2010/main" val="40371009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Tätigkeit als Aufsichtsrat (I)</a:t>
            </a:r>
            <a:endParaRPr lang="de-DE" dirty="0"/>
          </a:p>
        </p:txBody>
      </p:sp>
      <p:sp>
        <p:nvSpPr>
          <p:cNvPr id="3" name="Inhaltsplatzhalter 2"/>
          <p:cNvSpPr>
            <a:spLocks noGrp="1"/>
          </p:cNvSpPr>
          <p:nvPr>
            <p:ph idx="1"/>
          </p:nvPr>
        </p:nvSpPr>
        <p:spPr/>
        <p:txBody>
          <a:bodyPr/>
          <a:lstStyle/>
          <a:p>
            <a:r>
              <a:rPr lang="de-DE" dirty="0" smtClean="0"/>
              <a:t>Überwachung der Geschäftsführung (§ 111 </a:t>
            </a:r>
            <a:r>
              <a:rPr lang="de-DE" dirty="0" err="1" smtClean="0"/>
              <a:t>Abs</a:t>
            </a:r>
            <a:r>
              <a:rPr lang="de-DE" dirty="0" smtClean="0"/>
              <a:t> 1. AktG)</a:t>
            </a:r>
          </a:p>
          <a:p>
            <a:pPr lvl="1"/>
            <a:r>
              <a:rPr lang="de-DE" dirty="0" smtClean="0"/>
              <a:t>Rechtmäßigkeit</a:t>
            </a:r>
          </a:p>
          <a:p>
            <a:pPr lvl="1"/>
            <a:r>
              <a:rPr lang="de-DE" dirty="0" smtClean="0"/>
              <a:t>Zweckmäßigkeit</a:t>
            </a:r>
          </a:p>
          <a:p>
            <a:pPr lvl="1"/>
            <a:r>
              <a:rPr lang="de-DE" dirty="0" smtClean="0"/>
              <a:t>Wirtschaftlichkeit</a:t>
            </a:r>
          </a:p>
          <a:p>
            <a:r>
              <a:rPr lang="de-DE" dirty="0" smtClean="0"/>
              <a:t>Je schwieriger die Lage der Firma, desto höhere Anforderungen</a:t>
            </a:r>
          </a:p>
          <a:p>
            <a:r>
              <a:rPr lang="de-DE" dirty="0" smtClean="0"/>
              <a:t>Aufsicht bezieht sich auf bereits getätigte Maßnahmen, aber auch auf Unternehmensplanung</a:t>
            </a:r>
          </a:p>
          <a:p>
            <a:r>
              <a:rPr lang="de-DE" dirty="0" smtClean="0"/>
              <a:t>Adressat der Aufsicht ist der Vorstand, nachgeordnete Ebenen nur über dessen Organisations- und Führungsverantwortung</a:t>
            </a:r>
            <a:endParaRPr lang="de-DE" dirty="0"/>
          </a:p>
          <a:p>
            <a:endParaRPr lang="de-DE" dirty="0"/>
          </a:p>
        </p:txBody>
      </p:sp>
    </p:spTree>
    <p:extLst>
      <p:ext uri="{BB962C8B-B14F-4D97-AF65-F5344CB8AC3E}">
        <p14:creationId xmlns:p14="http://schemas.microsoft.com/office/powerpoint/2010/main" val="23621115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43608" y="620688"/>
            <a:ext cx="7125113" cy="924475"/>
          </a:xfrm>
        </p:spPr>
        <p:txBody>
          <a:bodyPr/>
          <a:lstStyle/>
          <a:p>
            <a:r>
              <a:rPr lang="de-DE" dirty="0"/>
              <a:t>Tätigkeit als Aufsichtsrat </a:t>
            </a:r>
            <a:r>
              <a:rPr lang="de-DE" dirty="0" smtClean="0"/>
              <a:t>(II</a:t>
            </a:r>
            <a:r>
              <a:rPr lang="de-DE" dirty="0"/>
              <a:t>)</a:t>
            </a:r>
          </a:p>
        </p:txBody>
      </p:sp>
      <p:sp>
        <p:nvSpPr>
          <p:cNvPr id="3" name="Inhaltsplatzhalter 2"/>
          <p:cNvSpPr>
            <a:spLocks noGrp="1"/>
          </p:cNvSpPr>
          <p:nvPr>
            <p:ph idx="1"/>
          </p:nvPr>
        </p:nvSpPr>
        <p:spPr/>
        <p:txBody>
          <a:bodyPr/>
          <a:lstStyle/>
          <a:p>
            <a:r>
              <a:rPr lang="de-DE" dirty="0" smtClean="0"/>
              <a:t>Berichtspflicht des Vorstands (§ 90 AktG)</a:t>
            </a:r>
          </a:p>
          <a:p>
            <a:pPr lvl="1"/>
            <a:r>
              <a:rPr lang="de-DE" dirty="0" smtClean="0"/>
              <a:t>Laufendes Geschäft in zeitlichen Abständen (Quartal, Halbjahr)</a:t>
            </a:r>
          </a:p>
          <a:p>
            <a:pPr lvl="1"/>
            <a:r>
              <a:rPr lang="de-DE" dirty="0" smtClean="0"/>
              <a:t>Wesentliche Einzelmaßnahmen unverzüglich</a:t>
            </a:r>
          </a:p>
          <a:p>
            <a:r>
              <a:rPr lang="de-DE" dirty="0" smtClean="0"/>
              <a:t>AR hat Pflicht zur Informationserlangung</a:t>
            </a:r>
          </a:p>
          <a:p>
            <a:r>
              <a:rPr lang="de-DE" dirty="0" smtClean="0"/>
              <a:t>Informationsversorgung daher gemeinsame Aufgabe von AR und Vorstand</a:t>
            </a:r>
          </a:p>
          <a:p>
            <a:r>
              <a:rPr lang="de-DE" dirty="0" smtClean="0"/>
              <a:t>Grundsatzannahme für AR: Vorstand arbeitet mit der Sorgfalt eines ordentlichen Kaufmanns!</a:t>
            </a:r>
          </a:p>
          <a:p>
            <a:r>
              <a:rPr lang="de-DE" dirty="0" smtClean="0"/>
              <a:t>Achtung auf Warnsignale, Hinweise auf Untreue, Steuerbetrug o.ä.</a:t>
            </a:r>
          </a:p>
          <a:p>
            <a:endParaRPr lang="de-DE" dirty="0"/>
          </a:p>
        </p:txBody>
      </p:sp>
    </p:spTree>
    <p:extLst>
      <p:ext uri="{BB962C8B-B14F-4D97-AF65-F5344CB8AC3E}">
        <p14:creationId xmlns:p14="http://schemas.microsoft.com/office/powerpoint/2010/main" val="6992359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Tätigkeit als Aufsichtsrat (</a:t>
            </a:r>
            <a:r>
              <a:rPr lang="de-DE" dirty="0" smtClean="0"/>
              <a:t>III)</a:t>
            </a:r>
            <a:endParaRPr lang="de-DE" dirty="0"/>
          </a:p>
        </p:txBody>
      </p:sp>
      <p:sp>
        <p:nvSpPr>
          <p:cNvPr id="3" name="Inhaltsplatzhalter 2"/>
          <p:cNvSpPr>
            <a:spLocks noGrp="1"/>
          </p:cNvSpPr>
          <p:nvPr>
            <p:ph idx="1"/>
          </p:nvPr>
        </p:nvSpPr>
        <p:spPr/>
        <p:txBody>
          <a:bodyPr/>
          <a:lstStyle/>
          <a:p>
            <a:r>
              <a:rPr lang="de-DE" dirty="0" smtClean="0"/>
              <a:t>AR kann selbst, über </a:t>
            </a:r>
            <a:r>
              <a:rPr lang="de-DE" dirty="0" err="1" smtClean="0"/>
              <a:t>StB</a:t>
            </a:r>
            <a:r>
              <a:rPr lang="de-DE" dirty="0" smtClean="0"/>
              <a:t> oder über WP Geschäftsunterlagen einsehen und prüfen (§ 111 II </a:t>
            </a:r>
            <a:r>
              <a:rPr lang="de-DE" dirty="0" err="1" smtClean="0"/>
              <a:t>S.1</a:t>
            </a:r>
            <a:r>
              <a:rPr lang="de-DE" dirty="0" smtClean="0"/>
              <a:t> </a:t>
            </a:r>
            <a:r>
              <a:rPr lang="de-DE" dirty="0" err="1" smtClean="0"/>
              <a:t>AKtG</a:t>
            </a:r>
            <a:r>
              <a:rPr lang="de-DE" dirty="0" smtClean="0"/>
              <a:t>)</a:t>
            </a:r>
          </a:p>
          <a:p>
            <a:r>
              <a:rPr lang="de-DE" dirty="0" smtClean="0"/>
              <a:t>Zustimmungsvorbehalte sollten in Geschäftsordnung (GO) für Vorstand festgelegt werden</a:t>
            </a:r>
          </a:p>
          <a:p>
            <a:r>
              <a:rPr lang="de-DE" dirty="0" smtClean="0"/>
              <a:t>Prüfung des Jahresabschlusses wichtige Aufgabe des AR: wichtigste Aspekte Rechtmäßigkeit und Zweckmäßigkeit</a:t>
            </a:r>
          </a:p>
          <a:p>
            <a:r>
              <a:rPr lang="de-DE" dirty="0" smtClean="0"/>
              <a:t>AR bestellt Vorstand und schließt mit ihm den Anstellungsvertrag</a:t>
            </a:r>
          </a:p>
          <a:p>
            <a:r>
              <a:rPr lang="de-DE" dirty="0" smtClean="0"/>
              <a:t>AR notfalls auch geschäftsführendes Organ, falls Vorstand komplett ausfällt (nur Notgeschäftsführung)</a:t>
            </a:r>
            <a:endParaRPr lang="de-DE" dirty="0"/>
          </a:p>
        </p:txBody>
      </p:sp>
    </p:spTree>
    <p:extLst>
      <p:ext uri="{BB962C8B-B14F-4D97-AF65-F5344CB8AC3E}">
        <p14:creationId xmlns:p14="http://schemas.microsoft.com/office/powerpoint/2010/main" val="939070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Steuern</a:t>
            </a:r>
            <a:endParaRPr lang="de-DE" dirty="0"/>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14096082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Fallbeispiel: Familienunternehmen</a:t>
            </a:r>
            <a:endParaRPr lang="de-DE" dirty="0"/>
          </a:p>
        </p:txBody>
      </p:sp>
      <p:sp>
        <p:nvSpPr>
          <p:cNvPr id="3" name="Inhaltsplatzhalter 2"/>
          <p:cNvSpPr>
            <a:spLocks noGrp="1"/>
          </p:cNvSpPr>
          <p:nvPr>
            <p:ph idx="1"/>
          </p:nvPr>
        </p:nvSpPr>
        <p:spPr>
          <a:xfrm>
            <a:off x="1043608" y="1700808"/>
            <a:ext cx="7125112" cy="4752528"/>
          </a:xfrm>
        </p:spPr>
        <p:txBody>
          <a:bodyPr>
            <a:normAutofit lnSpcReduction="10000"/>
          </a:bodyPr>
          <a:lstStyle/>
          <a:p>
            <a:r>
              <a:rPr lang="de-DE" dirty="0" smtClean="0"/>
              <a:t>Familie bestehend aus Vater, Mutter und zwei volljährigen Kindern</a:t>
            </a:r>
          </a:p>
          <a:p>
            <a:r>
              <a:rPr lang="de-DE" dirty="0" smtClean="0"/>
              <a:t>Familie plant zwei Gewerbe zu betreiben, die zwar miteinander zu tun haben (können), jedoch separate Risiken aufweisen. Der Vater mit einem Kind macht das eine Gewerbe, die Mutter mit dem anderen Kind das andere Gewerbe</a:t>
            </a:r>
          </a:p>
          <a:p>
            <a:r>
              <a:rPr lang="de-DE" dirty="0" smtClean="0"/>
              <a:t>Externes Personal ist notwendig in beiden Aktivitäten, wird jedoch zunächst nicht voll einer Aktivität zurechenbar sein</a:t>
            </a:r>
          </a:p>
          <a:p>
            <a:r>
              <a:rPr lang="de-DE" dirty="0" smtClean="0"/>
              <a:t>Weitere gewerbliche Aktivitäten später möglich</a:t>
            </a:r>
          </a:p>
          <a:p>
            <a:r>
              <a:rPr lang="de-DE" dirty="0" smtClean="0"/>
              <a:t>Familie möchte zusammen aktiv werden</a:t>
            </a:r>
          </a:p>
          <a:p>
            <a:endParaRPr lang="de-DE" dirty="0"/>
          </a:p>
          <a:p>
            <a:pPr marL="0" indent="0">
              <a:buNone/>
            </a:pPr>
            <a:r>
              <a:rPr lang="de-DE" dirty="0" smtClean="0"/>
              <a:t>Gesucht: Wirtschaftliche Unternehmensstruktur???</a:t>
            </a:r>
          </a:p>
          <a:p>
            <a:pPr marL="0" indent="0">
              <a:buNone/>
            </a:pPr>
            <a:endParaRPr lang="de-DE" dirty="0"/>
          </a:p>
        </p:txBody>
      </p:sp>
    </p:spTree>
    <p:extLst>
      <p:ext uri="{BB962C8B-B14F-4D97-AF65-F5344CB8AC3E}">
        <p14:creationId xmlns:p14="http://schemas.microsoft.com/office/powerpoint/2010/main" val="732804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Soll- und Ist-Versteuerung</a:t>
            </a:r>
            <a:endParaRPr lang="de-DE" dirty="0"/>
          </a:p>
        </p:txBody>
      </p:sp>
      <p:sp>
        <p:nvSpPr>
          <p:cNvPr id="3" name="Inhaltsplatzhalter 2"/>
          <p:cNvSpPr>
            <a:spLocks noGrp="1"/>
          </p:cNvSpPr>
          <p:nvPr>
            <p:ph idx="1"/>
          </p:nvPr>
        </p:nvSpPr>
        <p:spPr/>
        <p:txBody>
          <a:bodyPr/>
          <a:lstStyle/>
          <a:p>
            <a:r>
              <a:rPr lang="de-DE" dirty="0" smtClean="0"/>
              <a:t>Sollversteuerung: Versteuerung zum Rechnungsdatum</a:t>
            </a:r>
          </a:p>
          <a:p>
            <a:r>
              <a:rPr lang="de-DE" dirty="0" err="1" smtClean="0"/>
              <a:t>Istversteuerung</a:t>
            </a:r>
            <a:r>
              <a:rPr lang="de-DE" dirty="0" smtClean="0"/>
              <a:t>: Versteuerung bei Zahlungseingang</a:t>
            </a:r>
          </a:p>
          <a:p>
            <a:endParaRPr lang="de-DE" dirty="0"/>
          </a:p>
          <a:p>
            <a:r>
              <a:rPr lang="de-DE" dirty="0" smtClean="0"/>
              <a:t>Vollkaufleute (</a:t>
            </a:r>
            <a:r>
              <a:rPr lang="de-DE" dirty="0" err="1" smtClean="0"/>
              <a:t>e.K</a:t>
            </a:r>
            <a:r>
              <a:rPr lang="de-DE" dirty="0" smtClean="0"/>
              <a:t>., OHG, KG, GmbH, AG usw.): Sollversteuerung</a:t>
            </a:r>
          </a:p>
          <a:p>
            <a:r>
              <a:rPr lang="de-DE" dirty="0" smtClean="0"/>
              <a:t>Minderkaufleute, Privatpersonen: </a:t>
            </a:r>
            <a:r>
              <a:rPr lang="de-DE" dirty="0" err="1" smtClean="0"/>
              <a:t>Istversteuerung</a:t>
            </a:r>
            <a:endParaRPr lang="de-DE" dirty="0" smtClean="0"/>
          </a:p>
          <a:p>
            <a:endParaRPr lang="de-DE" dirty="0"/>
          </a:p>
          <a:p>
            <a:endParaRPr lang="de-DE" dirty="0"/>
          </a:p>
        </p:txBody>
      </p:sp>
    </p:spTree>
    <p:extLst>
      <p:ext uri="{BB962C8B-B14F-4D97-AF65-F5344CB8AC3E}">
        <p14:creationId xmlns:p14="http://schemas.microsoft.com/office/powerpoint/2010/main" val="3154856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Arten steuerlicher Tätigkeiten (I)</a:t>
            </a:r>
            <a:endParaRPr lang="de-DE" dirty="0"/>
          </a:p>
        </p:txBody>
      </p:sp>
      <p:sp>
        <p:nvSpPr>
          <p:cNvPr id="3" name="Inhaltsplatzhalter 2"/>
          <p:cNvSpPr>
            <a:spLocks noGrp="1"/>
          </p:cNvSpPr>
          <p:nvPr>
            <p:ph idx="1"/>
          </p:nvPr>
        </p:nvSpPr>
        <p:spPr/>
        <p:txBody>
          <a:bodyPr/>
          <a:lstStyle/>
          <a:p>
            <a:r>
              <a:rPr lang="de-DE" dirty="0" smtClean="0"/>
              <a:t>Nimmt eine Person am Wirtschaftsleben teil, versucht sie einen Gewinn aus ihrer Tätigkeit zu erzielen.</a:t>
            </a:r>
          </a:p>
          <a:p>
            <a:r>
              <a:rPr lang="de-DE" dirty="0" smtClean="0"/>
              <a:t>Dieser Gewinn wird vom Staat je nach Art der Tätigkeit sehr unterschiedlich besteuert.</a:t>
            </a:r>
          </a:p>
          <a:p>
            <a:r>
              <a:rPr lang="de-DE" dirty="0" smtClean="0"/>
              <a:t>Dies gilt insbesondere für Gesellschaften, also die Teilnahme einer Gruppe von Personen am Wirtschaftsleben unter einem Dach</a:t>
            </a:r>
            <a:endParaRPr lang="de-DE" dirty="0"/>
          </a:p>
        </p:txBody>
      </p:sp>
    </p:spTree>
    <p:extLst>
      <p:ext uri="{BB962C8B-B14F-4D97-AF65-F5344CB8AC3E}">
        <p14:creationId xmlns:p14="http://schemas.microsoft.com/office/powerpoint/2010/main" val="2886782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Summer">
  <a:themeElements>
    <a:clrScheme name="Summer">
      <a:dk1>
        <a:sysClr val="windowText" lastClr="000000"/>
      </a:dk1>
      <a:lt1>
        <a:sysClr val="window" lastClr="FFFFFF"/>
      </a:lt1>
      <a:dk2>
        <a:srgbClr val="E89117"/>
      </a:dk2>
      <a:lt2>
        <a:srgbClr val="FEDD78"/>
      </a:lt2>
      <a:accent1>
        <a:srgbClr val="A1B633"/>
      </a:accent1>
      <a:accent2>
        <a:srgbClr val="C4D73F"/>
      </a:accent2>
      <a:accent3>
        <a:srgbClr val="FFCE2D"/>
      </a:accent3>
      <a:accent4>
        <a:srgbClr val="FFA600"/>
      </a:accent4>
      <a:accent5>
        <a:srgbClr val="ED5E00"/>
      </a:accent5>
      <a:accent6>
        <a:srgbClr val="C62D03"/>
      </a:accent6>
      <a:hlink>
        <a:srgbClr val="408080"/>
      </a:hlink>
      <a:folHlink>
        <a:srgbClr val="5EAEAE"/>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2772</Words>
  <Application>Microsoft Office PowerPoint</Application>
  <PresentationFormat>Bildschirmpräsentation (4:3)</PresentationFormat>
  <Paragraphs>496</Paragraphs>
  <Slides>70</Slides>
  <Notes>45</Notes>
  <HiddenSlides>0</HiddenSlides>
  <MMClips>0</MMClips>
  <ScaleCrop>false</ScaleCrop>
  <HeadingPairs>
    <vt:vector size="4" baseType="variant">
      <vt:variant>
        <vt:lpstr>Design</vt:lpstr>
      </vt:variant>
      <vt:variant>
        <vt:i4>1</vt:i4>
      </vt:variant>
      <vt:variant>
        <vt:lpstr>Folientitel</vt:lpstr>
      </vt:variant>
      <vt:variant>
        <vt:i4>70</vt:i4>
      </vt:variant>
    </vt:vector>
  </HeadingPairs>
  <TitlesOfParts>
    <vt:vector size="71" baseType="lpstr">
      <vt:lpstr>Summer</vt:lpstr>
      <vt:lpstr>Grundkurs Wirtschaft</vt:lpstr>
      <vt:lpstr>Allgemeines</vt:lpstr>
      <vt:lpstr>Teilnehmer am Wirtschaftsleben</vt:lpstr>
      <vt:lpstr>Teilnehmer am Wirtschaftsleben (I)</vt:lpstr>
      <vt:lpstr>Teilnehmer am Wirtschaftsleben (II)</vt:lpstr>
      <vt:lpstr>Volkswirtschaftlicher Kreislauf</vt:lpstr>
      <vt:lpstr>Steuern</vt:lpstr>
      <vt:lpstr>Soll- und Ist-Versteuerung</vt:lpstr>
      <vt:lpstr>Arten steuerlicher Tätigkeiten (I)</vt:lpstr>
      <vt:lpstr>Arten steuerlicher Tätigkeiten (II)</vt:lpstr>
      <vt:lpstr>Besteuerung steuerlicher Tätigkeiten</vt:lpstr>
      <vt:lpstr>Steuerliche Bewertung von Rechtsgeschäften</vt:lpstr>
      <vt:lpstr>Gesellschaften und Rechtsformen</vt:lpstr>
      <vt:lpstr>Gründe für Gesellschaften</vt:lpstr>
      <vt:lpstr>Typische Fragestellungen bei Gesellschaften (I)</vt:lpstr>
      <vt:lpstr>Typische Fragestellungen bei Gesellschaften (II)</vt:lpstr>
      <vt:lpstr>Haftung der Beteiligten: Grundsätze</vt:lpstr>
      <vt:lpstr>Gesellschaftsformen und Haftung</vt:lpstr>
      <vt:lpstr>GbR (I)</vt:lpstr>
      <vt:lpstr>GbR (II)</vt:lpstr>
      <vt:lpstr>KG (I)</vt:lpstr>
      <vt:lpstr>KG (II)</vt:lpstr>
      <vt:lpstr>GmbH (I)</vt:lpstr>
      <vt:lpstr>GmbH (II)</vt:lpstr>
      <vt:lpstr>GmbH &amp; Co. KG (I)</vt:lpstr>
      <vt:lpstr>GmbH &amp; Co. KG (II)</vt:lpstr>
      <vt:lpstr>GmbH &amp; Co. KG (III): Einheitsgesellschaft</vt:lpstr>
      <vt:lpstr>GmbH &amp; Co. KG (IV): Einheitsgesellschaft</vt:lpstr>
      <vt:lpstr>AG (I)</vt:lpstr>
      <vt:lpstr>AG (II)</vt:lpstr>
      <vt:lpstr>Holdingstrukturen</vt:lpstr>
      <vt:lpstr>Konzerne (I)</vt:lpstr>
      <vt:lpstr>Konzerne (II)</vt:lpstr>
      <vt:lpstr>Übersicht Rechtsformen</vt:lpstr>
      <vt:lpstr>Firmengründung am Beispiel einer GmbH: Voraussetzungen</vt:lpstr>
      <vt:lpstr>PowerPoint-Präsentation</vt:lpstr>
      <vt:lpstr>Wichtige betriebswirtschaftliche Grundlagen</vt:lpstr>
      <vt:lpstr>Umsatz, Kosten und Gewinn</vt:lpstr>
      <vt:lpstr>Umsatz / Erlös</vt:lpstr>
      <vt:lpstr>Kosten</vt:lpstr>
      <vt:lpstr>Bilanzierung</vt:lpstr>
      <vt:lpstr>Gewinn- und Verlustrechnung (Beispiel)</vt:lpstr>
      <vt:lpstr>Bilanz (Grundstruktur)</vt:lpstr>
      <vt:lpstr>Wichtige Bilanzkennzahlen</vt:lpstr>
      <vt:lpstr>Cash Flow</vt:lpstr>
      <vt:lpstr>Cash Flow Berechnung aus der Bilanz</vt:lpstr>
      <vt:lpstr>Cash Flow einer Investition (Container www.pundr.de)</vt:lpstr>
      <vt:lpstr>Investitionen</vt:lpstr>
      <vt:lpstr>Begriff der Investition</vt:lpstr>
      <vt:lpstr>Typische Risiken einer Investition</vt:lpstr>
      <vt:lpstr>Finanzmathematische Grundbegriffe</vt:lpstr>
      <vt:lpstr>Barwert und Zukunftswert</vt:lpstr>
      <vt:lpstr>Grundprinzipien der Abzinsung</vt:lpstr>
      <vt:lpstr>Bewertung von Investitionen</vt:lpstr>
      <vt:lpstr>Bewertungsverfahren für Investitionen</vt:lpstr>
      <vt:lpstr>Bewertung von Investitionen (I)</vt:lpstr>
      <vt:lpstr>Bewertung von Investitionen (II) Internal rate of return (IRR)</vt:lpstr>
      <vt:lpstr>Bewertung von Investitionen (III) Kapitalwertverfahren</vt:lpstr>
      <vt:lpstr>Reales Beispiel einer Investition (Container www.pundr.de)</vt:lpstr>
      <vt:lpstr>Discounted cash flows (DCF)</vt:lpstr>
      <vt:lpstr>Organisation von Investitionen</vt:lpstr>
      <vt:lpstr>Organisation von Investitionen</vt:lpstr>
      <vt:lpstr>Klassische Direktinvestition</vt:lpstr>
      <vt:lpstr>Zwischenschaltung einer GmbH </vt:lpstr>
      <vt:lpstr>Zwischenschaltung einer  GmbH &amp; Co. KG (I)</vt:lpstr>
      <vt:lpstr>Aufsichtsrat</vt:lpstr>
      <vt:lpstr>Tätigkeit als Aufsichtsrat (I)</vt:lpstr>
      <vt:lpstr>Tätigkeit als Aufsichtsrat (II)</vt:lpstr>
      <vt:lpstr>Tätigkeit als Aufsichtsrat (III)</vt:lpstr>
      <vt:lpstr>Fallbeispiel: Familienunternehmen</vt:lpstr>
    </vt:vector>
  </TitlesOfParts>
  <Company>Bodoconsult EDV-Dienstleistungen GmbH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Robert Leisner</dc:creator>
  <cp:lastModifiedBy>Robert Leisner</cp:lastModifiedBy>
  <cp:revision>132</cp:revision>
  <cp:lastPrinted>2016-11-18T15:30:06Z</cp:lastPrinted>
  <dcterms:created xsi:type="dcterms:W3CDTF">2016-06-12T07:31:46Z</dcterms:created>
  <dcterms:modified xsi:type="dcterms:W3CDTF">2016-11-28T09:52:52Z</dcterms:modified>
</cp:coreProperties>
</file>