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6" r:id="rId5"/>
    <p:sldId id="257" r:id="rId6"/>
    <p:sldId id="258" r:id="rId7"/>
    <p:sldId id="259" r:id="rId8"/>
    <p:sldId id="260" r:id="rId9"/>
    <p:sldId id="261" r:id="rId10"/>
    <p:sldId id="262" r:id="rId11"/>
    <p:sldId id="263" r:id="rId12"/>
    <p:sldId id="274" r:id="rId13"/>
    <p:sldId id="277" r:id="rId14"/>
    <p:sldId id="275" r:id="rId15"/>
    <p:sldId id="276" r:id="rId16"/>
    <p:sldId id="264" r:id="rId17"/>
    <p:sldId id="265" r:id="rId18"/>
    <p:sldId id="266" r:id="rId19"/>
    <p:sldId id="270" r:id="rId20"/>
    <p:sldId id="271" r:id="rId21"/>
    <p:sldId id="272" r:id="rId22"/>
    <p:sldId id="273" r:id="rId23"/>
    <p:sldId id="267" r:id="rId24"/>
    <p:sldId id="268" r:id="rId25"/>
    <p:sldId id="269"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1AF57-15E9-4AAC-9871-7C1829CAB9AA}" v="17" dt="2024-06-22T21:30:21.476"/>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82" autoAdjust="0"/>
  </p:normalViewPr>
  <p:slideViewPr>
    <p:cSldViewPr snapToGrid="0">
      <p:cViewPr varScale="1">
        <p:scale>
          <a:sx n="60" d="100"/>
          <a:sy n="60" d="100"/>
        </p:scale>
        <p:origin x="78" y="106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owrey" userId="ae2182582fd2e454" providerId="LiveId" clId="{6711AF57-15E9-4AAC-9871-7C1829CAB9AA}"/>
    <pc:docChg chg="undo redo custSel addSld delSld modSld">
      <pc:chgData name="Robert Lowrey" userId="ae2182582fd2e454" providerId="LiveId" clId="{6711AF57-15E9-4AAC-9871-7C1829CAB9AA}" dt="2024-06-23T01:15:40.838" v="13554" actId="313"/>
      <pc:docMkLst>
        <pc:docMk/>
      </pc:docMkLst>
      <pc:sldChg chg="modSp mod">
        <pc:chgData name="Robert Lowrey" userId="ae2182582fd2e454" providerId="LiveId" clId="{6711AF57-15E9-4AAC-9871-7C1829CAB9AA}" dt="2024-06-22T16:40:46.212" v="13" actId="20577"/>
        <pc:sldMkLst>
          <pc:docMk/>
          <pc:sldMk cId="0" sldId="256"/>
        </pc:sldMkLst>
        <pc:spChg chg="mod">
          <ac:chgData name="Robert Lowrey" userId="ae2182582fd2e454" providerId="LiveId" clId="{6711AF57-15E9-4AAC-9871-7C1829CAB9AA}" dt="2024-06-22T16:40:46.212" v="13" actId="20577"/>
          <ac:spMkLst>
            <pc:docMk/>
            <pc:sldMk cId="0" sldId="256"/>
            <ac:spMk id="145" creationId="{00000000-0000-0000-0000-000000000000}"/>
          </ac:spMkLst>
        </pc:spChg>
      </pc:sldChg>
      <pc:sldChg chg="modSp mod">
        <pc:chgData name="Robert Lowrey" userId="ae2182582fd2e454" providerId="LiveId" clId="{6711AF57-15E9-4AAC-9871-7C1829CAB9AA}" dt="2024-06-22T21:17:40.670" v="11762" actId="207"/>
        <pc:sldMkLst>
          <pc:docMk/>
          <pc:sldMk cId="0" sldId="257"/>
        </pc:sldMkLst>
        <pc:spChg chg="mod">
          <ac:chgData name="Robert Lowrey" userId="ae2182582fd2e454" providerId="LiveId" clId="{6711AF57-15E9-4AAC-9871-7C1829CAB9AA}" dt="2024-06-22T19:11:44.703" v="3495" actId="20577"/>
          <ac:spMkLst>
            <pc:docMk/>
            <pc:sldMk cId="0" sldId="257"/>
            <ac:spMk id="151" creationId="{00000000-0000-0000-0000-000000000000}"/>
          </ac:spMkLst>
        </pc:spChg>
        <pc:spChg chg="mod">
          <ac:chgData name="Robert Lowrey" userId="ae2182582fd2e454" providerId="LiveId" clId="{6711AF57-15E9-4AAC-9871-7C1829CAB9AA}" dt="2024-06-22T21:17:40.670" v="11762" actId="207"/>
          <ac:spMkLst>
            <pc:docMk/>
            <pc:sldMk cId="0" sldId="257"/>
            <ac:spMk id="152" creationId="{00000000-0000-0000-0000-000000000000}"/>
          </ac:spMkLst>
        </pc:spChg>
        <pc:picChg chg="ord">
          <ac:chgData name="Robert Lowrey" userId="ae2182582fd2e454" providerId="LiveId" clId="{6711AF57-15E9-4AAC-9871-7C1829CAB9AA}" dt="2024-06-22T21:14:27.850" v="11470" actId="167"/>
          <ac:picMkLst>
            <pc:docMk/>
            <pc:sldMk cId="0" sldId="257"/>
            <ac:picMk id="153" creationId="{00000000-0000-0000-0000-000000000000}"/>
          </ac:picMkLst>
        </pc:picChg>
      </pc:sldChg>
      <pc:sldChg chg="modSp mod">
        <pc:chgData name="Robert Lowrey" userId="ae2182582fd2e454" providerId="LiveId" clId="{6711AF57-15E9-4AAC-9871-7C1829CAB9AA}" dt="2024-06-22T21:12:33.381" v="11297" actId="20577"/>
        <pc:sldMkLst>
          <pc:docMk/>
          <pc:sldMk cId="0" sldId="258"/>
        </pc:sldMkLst>
        <pc:spChg chg="mod">
          <ac:chgData name="Robert Lowrey" userId="ae2182582fd2e454" providerId="LiveId" clId="{6711AF57-15E9-4AAC-9871-7C1829CAB9AA}" dt="2024-06-22T21:12:33.381" v="11297" actId="20577"/>
          <ac:spMkLst>
            <pc:docMk/>
            <pc:sldMk cId="0" sldId="258"/>
            <ac:spMk id="160" creationId="{00000000-0000-0000-0000-000000000000}"/>
          </ac:spMkLst>
        </pc:spChg>
        <pc:graphicFrameChg chg="mod modGraphic">
          <ac:chgData name="Robert Lowrey" userId="ae2182582fd2e454" providerId="LiveId" clId="{6711AF57-15E9-4AAC-9871-7C1829CAB9AA}" dt="2024-06-22T21:09:38.564" v="10870" actId="20577"/>
          <ac:graphicFrameMkLst>
            <pc:docMk/>
            <pc:sldMk cId="0" sldId="258"/>
            <ac:graphicFrameMk id="161" creationId="{00000000-0000-0000-0000-000000000000}"/>
          </ac:graphicFrameMkLst>
        </pc:graphicFrameChg>
      </pc:sldChg>
      <pc:sldChg chg="addSp modSp mod">
        <pc:chgData name="Robert Lowrey" userId="ae2182582fd2e454" providerId="LiveId" clId="{6711AF57-15E9-4AAC-9871-7C1829CAB9AA}" dt="2024-06-22T21:05:00.912" v="10762" actId="20577"/>
        <pc:sldMkLst>
          <pc:docMk/>
          <pc:sldMk cId="0" sldId="259"/>
        </pc:sldMkLst>
        <pc:spChg chg="mod">
          <ac:chgData name="Robert Lowrey" userId="ae2182582fd2e454" providerId="LiveId" clId="{6711AF57-15E9-4AAC-9871-7C1829CAB9AA}" dt="2024-06-22T21:05:00.912" v="10762" actId="20577"/>
          <ac:spMkLst>
            <pc:docMk/>
            <pc:sldMk cId="0" sldId="259"/>
            <ac:spMk id="168" creationId="{00000000-0000-0000-0000-000000000000}"/>
          </ac:spMkLst>
        </pc:spChg>
        <pc:graphicFrameChg chg="add mod">
          <ac:chgData name="Robert Lowrey" userId="ae2182582fd2e454" providerId="LiveId" clId="{6711AF57-15E9-4AAC-9871-7C1829CAB9AA}" dt="2024-06-22T17:01:13.686" v="1067"/>
          <ac:graphicFrameMkLst>
            <pc:docMk/>
            <pc:sldMk cId="0" sldId="259"/>
            <ac:graphicFrameMk id="2" creationId="{5912BC67-3371-3BF9-9E26-3EAEA8E39B91}"/>
          </ac:graphicFrameMkLst>
        </pc:graphicFrameChg>
      </pc:sldChg>
      <pc:sldChg chg="addSp modSp mod">
        <pc:chgData name="Robert Lowrey" userId="ae2182582fd2e454" providerId="LiveId" clId="{6711AF57-15E9-4AAC-9871-7C1829CAB9AA}" dt="2024-06-22T19:23:38.443" v="4006" actId="20577"/>
        <pc:sldMkLst>
          <pc:docMk/>
          <pc:sldMk cId="0" sldId="260"/>
        </pc:sldMkLst>
        <pc:spChg chg="mod">
          <ac:chgData name="Robert Lowrey" userId="ae2182582fd2e454" providerId="LiveId" clId="{6711AF57-15E9-4AAC-9871-7C1829CAB9AA}" dt="2024-06-22T19:23:38.443" v="4006" actId="20577"/>
          <ac:spMkLst>
            <pc:docMk/>
            <pc:sldMk cId="0" sldId="260"/>
            <ac:spMk id="175" creationId="{00000000-0000-0000-0000-000000000000}"/>
          </ac:spMkLst>
        </pc:spChg>
        <pc:graphicFrameChg chg="add mod">
          <ac:chgData name="Robert Lowrey" userId="ae2182582fd2e454" providerId="LiveId" clId="{6711AF57-15E9-4AAC-9871-7C1829CAB9AA}" dt="2024-06-22T19:17:51.790" v="3815"/>
          <ac:graphicFrameMkLst>
            <pc:docMk/>
            <pc:sldMk cId="0" sldId="260"/>
            <ac:graphicFrameMk id="2" creationId="{75FE32B5-C011-887C-B611-BD46B63F5A74}"/>
          </ac:graphicFrameMkLst>
        </pc:graphicFrameChg>
      </pc:sldChg>
      <pc:sldChg chg="modSp mod">
        <pc:chgData name="Robert Lowrey" userId="ae2182582fd2e454" providerId="LiveId" clId="{6711AF57-15E9-4AAC-9871-7C1829CAB9AA}" dt="2024-06-22T18:58:15.696" v="3073" actId="5793"/>
        <pc:sldMkLst>
          <pc:docMk/>
          <pc:sldMk cId="0" sldId="261"/>
        </pc:sldMkLst>
        <pc:spChg chg="mod">
          <ac:chgData name="Robert Lowrey" userId="ae2182582fd2e454" providerId="LiveId" clId="{6711AF57-15E9-4AAC-9871-7C1829CAB9AA}" dt="2024-06-22T18:58:15.696" v="3073" actId="5793"/>
          <ac:spMkLst>
            <pc:docMk/>
            <pc:sldMk cId="0" sldId="261"/>
            <ac:spMk id="182" creationId="{00000000-0000-0000-0000-000000000000}"/>
          </ac:spMkLst>
        </pc:spChg>
      </pc:sldChg>
      <pc:sldChg chg="modSp mod">
        <pc:chgData name="Robert Lowrey" userId="ae2182582fd2e454" providerId="LiveId" clId="{6711AF57-15E9-4AAC-9871-7C1829CAB9AA}" dt="2024-06-22T20:56:47.879" v="10708" actId="20577"/>
        <pc:sldMkLst>
          <pc:docMk/>
          <pc:sldMk cId="0" sldId="262"/>
        </pc:sldMkLst>
        <pc:spChg chg="mod">
          <ac:chgData name="Robert Lowrey" userId="ae2182582fd2e454" providerId="LiveId" clId="{6711AF57-15E9-4AAC-9871-7C1829CAB9AA}" dt="2024-06-22T20:56:47.879" v="10708" actId="20577"/>
          <ac:spMkLst>
            <pc:docMk/>
            <pc:sldMk cId="0" sldId="262"/>
            <ac:spMk id="189" creationId="{00000000-0000-0000-0000-000000000000}"/>
          </ac:spMkLst>
        </pc:spChg>
      </pc:sldChg>
      <pc:sldChg chg="modSp mod">
        <pc:chgData name="Robert Lowrey" userId="ae2182582fd2e454" providerId="LiveId" clId="{6711AF57-15E9-4AAC-9871-7C1829CAB9AA}" dt="2024-06-22T23:26:05.015" v="12415" actId="20577"/>
        <pc:sldMkLst>
          <pc:docMk/>
          <pc:sldMk cId="0" sldId="263"/>
        </pc:sldMkLst>
        <pc:spChg chg="mod">
          <ac:chgData name="Robert Lowrey" userId="ae2182582fd2e454" providerId="LiveId" clId="{6711AF57-15E9-4AAC-9871-7C1829CAB9AA}" dt="2024-06-22T23:26:05.015" v="12415" actId="20577"/>
          <ac:spMkLst>
            <pc:docMk/>
            <pc:sldMk cId="0" sldId="263"/>
            <ac:spMk id="196" creationId="{00000000-0000-0000-0000-000000000000}"/>
          </ac:spMkLst>
        </pc:spChg>
      </pc:sldChg>
      <pc:sldChg chg="modSp add del mod">
        <pc:chgData name="Robert Lowrey" userId="ae2182582fd2e454" providerId="LiveId" clId="{6711AF57-15E9-4AAC-9871-7C1829CAB9AA}" dt="2024-06-22T21:30:21.474" v="12180"/>
        <pc:sldMkLst>
          <pc:docMk/>
          <pc:sldMk cId="0" sldId="264"/>
        </pc:sldMkLst>
        <pc:spChg chg="mod">
          <ac:chgData name="Robert Lowrey" userId="ae2182582fd2e454" providerId="LiveId" clId="{6711AF57-15E9-4AAC-9871-7C1829CAB9AA}" dt="2024-06-22T21:18:47.232" v="11765" actId="20577"/>
          <ac:spMkLst>
            <pc:docMk/>
            <pc:sldMk cId="0" sldId="264"/>
            <ac:spMk id="202" creationId="{00000000-0000-0000-0000-000000000000}"/>
          </ac:spMkLst>
        </pc:spChg>
        <pc:picChg chg="mod">
          <ac:chgData name="Robert Lowrey" userId="ae2182582fd2e454" providerId="LiveId" clId="{6711AF57-15E9-4AAC-9871-7C1829CAB9AA}" dt="2024-06-22T21:18:52.600" v="11766" actId="1076"/>
          <ac:picMkLst>
            <pc:docMk/>
            <pc:sldMk cId="0" sldId="264"/>
            <ac:picMk id="203" creationId="{00000000-0000-0000-0000-000000000000}"/>
          </ac:picMkLst>
        </pc:picChg>
      </pc:sldChg>
      <pc:sldChg chg="modSp mod">
        <pc:chgData name="Robert Lowrey" userId="ae2182582fd2e454" providerId="LiveId" clId="{6711AF57-15E9-4AAC-9871-7C1829CAB9AA}" dt="2024-06-22T21:29:44.311" v="12176" actId="27636"/>
        <pc:sldMkLst>
          <pc:docMk/>
          <pc:sldMk cId="0" sldId="265"/>
        </pc:sldMkLst>
        <pc:spChg chg="mod">
          <ac:chgData name="Robert Lowrey" userId="ae2182582fd2e454" providerId="LiveId" clId="{6711AF57-15E9-4AAC-9871-7C1829CAB9AA}" dt="2024-06-22T21:29:44.311" v="12176" actId="27636"/>
          <ac:spMkLst>
            <pc:docMk/>
            <pc:sldMk cId="0" sldId="265"/>
            <ac:spMk id="210" creationId="{00000000-0000-0000-0000-000000000000}"/>
          </ac:spMkLst>
        </pc:spChg>
      </pc:sldChg>
      <pc:sldChg chg="modSp mod">
        <pc:chgData name="Robert Lowrey" userId="ae2182582fd2e454" providerId="LiveId" clId="{6711AF57-15E9-4AAC-9871-7C1829CAB9AA}" dt="2024-06-22T20:58:33.372" v="10709" actId="20577"/>
        <pc:sldMkLst>
          <pc:docMk/>
          <pc:sldMk cId="0" sldId="266"/>
        </pc:sldMkLst>
        <pc:spChg chg="mod">
          <ac:chgData name="Robert Lowrey" userId="ae2182582fd2e454" providerId="LiveId" clId="{6711AF57-15E9-4AAC-9871-7C1829CAB9AA}" dt="2024-06-22T20:58:33.372" v="10709" actId="20577"/>
          <ac:spMkLst>
            <pc:docMk/>
            <pc:sldMk cId="0" sldId="266"/>
            <ac:spMk id="217" creationId="{00000000-0000-0000-0000-000000000000}"/>
          </ac:spMkLst>
        </pc:spChg>
      </pc:sldChg>
      <pc:sldChg chg="modSp mod">
        <pc:chgData name="Robert Lowrey" userId="ae2182582fd2e454" providerId="LiveId" clId="{6711AF57-15E9-4AAC-9871-7C1829CAB9AA}" dt="2024-06-22T20:51:17.850" v="9855" actId="20577"/>
        <pc:sldMkLst>
          <pc:docMk/>
          <pc:sldMk cId="0" sldId="267"/>
        </pc:sldMkLst>
        <pc:spChg chg="mod">
          <ac:chgData name="Robert Lowrey" userId="ae2182582fd2e454" providerId="LiveId" clId="{6711AF57-15E9-4AAC-9871-7C1829CAB9AA}" dt="2024-06-22T20:51:17.850" v="9855" actId="20577"/>
          <ac:spMkLst>
            <pc:docMk/>
            <pc:sldMk cId="0" sldId="267"/>
            <ac:spMk id="224" creationId="{00000000-0000-0000-0000-000000000000}"/>
          </ac:spMkLst>
        </pc:spChg>
      </pc:sldChg>
      <pc:sldChg chg="modSp mod">
        <pc:chgData name="Robert Lowrey" userId="ae2182582fd2e454" providerId="LiveId" clId="{6711AF57-15E9-4AAC-9871-7C1829CAB9AA}" dt="2024-06-22T20:55:46.316" v="10707" actId="20577"/>
        <pc:sldMkLst>
          <pc:docMk/>
          <pc:sldMk cId="0" sldId="268"/>
        </pc:sldMkLst>
        <pc:spChg chg="mod">
          <ac:chgData name="Robert Lowrey" userId="ae2182582fd2e454" providerId="LiveId" clId="{6711AF57-15E9-4AAC-9871-7C1829CAB9AA}" dt="2024-06-22T20:55:46.316" v="10707" actId="20577"/>
          <ac:spMkLst>
            <pc:docMk/>
            <pc:sldMk cId="0" sldId="268"/>
            <ac:spMk id="231" creationId="{00000000-0000-0000-0000-000000000000}"/>
          </ac:spMkLst>
        </pc:spChg>
      </pc:sldChg>
      <pc:sldChg chg="modSp mod">
        <pc:chgData name="Robert Lowrey" userId="ae2182582fd2e454" providerId="LiveId" clId="{6711AF57-15E9-4AAC-9871-7C1829CAB9AA}" dt="2024-06-22T23:47:35.588" v="13553" actId="27636"/>
        <pc:sldMkLst>
          <pc:docMk/>
          <pc:sldMk cId="0" sldId="269"/>
        </pc:sldMkLst>
        <pc:spChg chg="mod">
          <ac:chgData name="Robert Lowrey" userId="ae2182582fd2e454" providerId="LiveId" clId="{6711AF57-15E9-4AAC-9871-7C1829CAB9AA}" dt="2024-06-22T23:47:35.588" v="13553" actId="27636"/>
          <ac:spMkLst>
            <pc:docMk/>
            <pc:sldMk cId="0" sldId="269"/>
            <ac:spMk id="238" creationId="{00000000-0000-0000-0000-000000000000}"/>
          </ac:spMkLst>
        </pc:spChg>
      </pc:sldChg>
      <pc:sldChg chg="modSp new mod">
        <pc:chgData name="Robert Lowrey" userId="ae2182582fd2e454" providerId="LiveId" clId="{6711AF57-15E9-4AAC-9871-7C1829CAB9AA}" dt="2024-06-23T01:15:40.838" v="13554" actId="313"/>
        <pc:sldMkLst>
          <pc:docMk/>
          <pc:sldMk cId="1112640204" sldId="270"/>
        </pc:sldMkLst>
        <pc:spChg chg="mod">
          <ac:chgData name="Robert Lowrey" userId="ae2182582fd2e454" providerId="LiveId" clId="{6711AF57-15E9-4AAC-9871-7C1829CAB9AA}" dt="2024-06-22T19:52:08.992" v="4922"/>
          <ac:spMkLst>
            <pc:docMk/>
            <pc:sldMk cId="1112640204" sldId="270"/>
            <ac:spMk id="2" creationId="{96E44773-E85B-13EF-B668-2F56AA5B1346}"/>
          </ac:spMkLst>
        </pc:spChg>
        <pc:spChg chg="mod">
          <ac:chgData name="Robert Lowrey" userId="ae2182582fd2e454" providerId="LiveId" clId="{6711AF57-15E9-4AAC-9871-7C1829CAB9AA}" dt="2024-06-23T01:15:40.838" v="13554" actId="313"/>
          <ac:spMkLst>
            <pc:docMk/>
            <pc:sldMk cId="1112640204" sldId="270"/>
            <ac:spMk id="3" creationId="{8CA58B01-DFF9-AD10-D68A-A11D1A7A4F36}"/>
          </ac:spMkLst>
        </pc:spChg>
      </pc:sldChg>
      <pc:sldChg chg="modSp new mod">
        <pc:chgData name="Robert Lowrey" userId="ae2182582fd2e454" providerId="LiveId" clId="{6711AF57-15E9-4AAC-9871-7C1829CAB9AA}" dt="2024-06-22T20:59:58.512" v="10720" actId="313"/>
        <pc:sldMkLst>
          <pc:docMk/>
          <pc:sldMk cId="1348537671" sldId="271"/>
        </pc:sldMkLst>
        <pc:spChg chg="mod">
          <ac:chgData name="Robert Lowrey" userId="ae2182582fd2e454" providerId="LiveId" clId="{6711AF57-15E9-4AAC-9871-7C1829CAB9AA}" dt="2024-06-22T20:03:02.261" v="5962"/>
          <ac:spMkLst>
            <pc:docMk/>
            <pc:sldMk cId="1348537671" sldId="271"/>
            <ac:spMk id="2" creationId="{D7B2F32F-AEA8-0418-6AE1-AB25457725BF}"/>
          </ac:spMkLst>
        </pc:spChg>
        <pc:spChg chg="mod">
          <ac:chgData name="Robert Lowrey" userId="ae2182582fd2e454" providerId="LiveId" clId="{6711AF57-15E9-4AAC-9871-7C1829CAB9AA}" dt="2024-06-22T20:59:58.512" v="10720" actId="313"/>
          <ac:spMkLst>
            <pc:docMk/>
            <pc:sldMk cId="1348537671" sldId="271"/>
            <ac:spMk id="3" creationId="{69EB7841-28C5-673C-8F9B-A4A44F66E349}"/>
          </ac:spMkLst>
        </pc:spChg>
      </pc:sldChg>
      <pc:sldChg chg="modSp new mod">
        <pc:chgData name="Robert Lowrey" userId="ae2182582fd2e454" providerId="LiveId" clId="{6711AF57-15E9-4AAC-9871-7C1829CAB9AA}" dt="2024-06-22T20:29:12.175" v="7724" actId="20577"/>
        <pc:sldMkLst>
          <pc:docMk/>
          <pc:sldMk cId="1125876549" sldId="272"/>
        </pc:sldMkLst>
        <pc:spChg chg="mod">
          <ac:chgData name="Robert Lowrey" userId="ae2182582fd2e454" providerId="LiveId" clId="{6711AF57-15E9-4AAC-9871-7C1829CAB9AA}" dt="2024-06-22T20:14:48.644" v="6745"/>
          <ac:spMkLst>
            <pc:docMk/>
            <pc:sldMk cId="1125876549" sldId="272"/>
            <ac:spMk id="2" creationId="{89DBAF05-1384-76BB-2030-FC5C5296F2DC}"/>
          </ac:spMkLst>
        </pc:spChg>
        <pc:spChg chg="mod">
          <ac:chgData name="Robert Lowrey" userId="ae2182582fd2e454" providerId="LiveId" clId="{6711AF57-15E9-4AAC-9871-7C1829CAB9AA}" dt="2024-06-22T20:29:12.175" v="7724" actId="20577"/>
          <ac:spMkLst>
            <pc:docMk/>
            <pc:sldMk cId="1125876549" sldId="272"/>
            <ac:spMk id="3" creationId="{46B65D90-84BD-BCFE-CC8E-E605E5C7A0E3}"/>
          </ac:spMkLst>
        </pc:spChg>
      </pc:sldChg>
      <pc:sldChg chg="modSp new mod">
        <pc:chgData name="Robert Lowrey" userId="ae2182582fd2e454" providerId="LiveId" clId="{6711AF57-15E9-4AAC-9871-7C1829CAB9AA}" dt="2024-06-22T20:42:08.178" v="8686" actId="20577"/>
        <pc:sldMkLst>
          <pc:docMk/>
          <pc:sldMk cId="1395267054" sldId="273"/>
        </pc:sldMkLst>
        <pc:spChg chg="mod">
          <ac:chgData name="Robert Lowrey" userId="ae2182582fd2e454" providerId="LiveId" clId="{6711AF57-15E9-4AAC-9871-7C1829CAB9AA}" dt="2024-06-22T20:29:25.124" v="7729"/>
          <ac:spMkLst>
            <pc:docMk/>
            <pc:sldMk cId="1395267054" sldId="273"/>
            <ac:spMk id="2" creationId="{7FDB0D23-9575-28B6-5473-00827D10EB23}"/>
          </ac:spMkLst>
        </pc:spChg>
        <pc:spChg chg="mod">
          <ac:chgData name="Robert Lowrey" userId="ae2182582fd2e454" providerId="LiveId" clId="{6711AF57-15E9-4AAC-9871-7C1829CAB9AA}" dt="2024-06-22T20:42:08.178" v="8686" actId="20577"/>
          <ac:spMkLst>
            <pc:docMk/>
            <pc:sldMk cId="1395267054" sldId="273"/>
            <ac:spMk id="3" creationId="{55F8A088-EAD6-4471-1EF7-3976922E9A3A}"/>
          </ac:spMkLst>
        </pc:spChg>
      </pc:sldChg>
      <pc:sldChg chg="new del">
        <pc:chgData name="Robert Lowrey" userId="ae2182582fd2e454" providerId="LiveId" clId="{6711AF57-15E9-4AAC-9871-7C1829CAB9AA}" dt="2024-06-22T21:09:12.042" v="10845" actId="680"/>
        <pc:sldMkLst>
          <pc:docMk/>
          <pc:sldMk cId="2962486514" sldId="274"/>
        </pc:sldMkLst>
      </pc:sldChg>
      <pc:sldChg chg="new del">
        <pc:chgData name="Robert Lowrey" userId="ae2182582fd2e454" providerId="LiveId" clId="{6711AF57-15E9-4AAC-9871-7C1829CAB9AA}" dt="2024-06-22T20:50:59.011" v="9852" actId="680"/>
        <pc:sldMkLst>
          <pc:docMk/>
          <pc:sldMk cId="3058568096" sldId="274"/>
        </pc:sldMkLst>
      </pc:sldChg>
      <pc:sldChg chg="addSp delSp modSp new del mod">
        <pc:chgData name="Robert Lowrey" userId="ae2182582fd2e454" providerId="LiveId" clId="{6711AF57-15E9-4AAC-9871-7C1829CAB9AA}" dt="2024-06-22T21:30:24.049" v="12181" actId="47"/>
        <pc:sldMkLst>
          <pc:docMk/>
          <pc:sldMk cId="3080137434" sldId="274"/>
        </pc:sldMkLst>
        <pc:spChg chg="mod">
          <ac:chgData name="Robert Lowrey" userId="ae2182582fd2e454" providerId="LiveId" clId="{6711AF57-15E9-4AAC-9871-7C1829CAB9AA}" dt="2024-06-22T21:19:08.575" v="11768"/>
          <ac:spMkLst>
            <pc:docMk/>
            <pc:sldMk cId="3080137434" sldId="274"/>
            <ac:spMk id="2" creationId="{BAE4025F-8AB2-71C5-9E83-16BF1AD0F500}"/>
          </ac:spMkLst>
        </pc:spChg>
        <pc:spChg chg="mod">
          <ac:chgData name="Robert Lowrey" userId="ae2182582fd2e454" providerId="LiveId" clId="{6711AF57-15E9-4AAC-9871-7C1829CAB9AA}" dt="2024-06-22T21:29:34.669" v="12172" actId="21"/>
          <ac:spMkLst>
            <pc:docMk/>
            <pc:sldMk cId="3080137434" sldId="274"/>
            <ac:spMk id="3" creationId="{9BB99E2B-1E6B-6E94-81EF-37FB117E2045}"/>
          </ac:spMkLst>
        </pc:spChg>
        <pc:spChg chg="add del">
          <ac:chgData name="Robert Lowrey" userId="ae2182582fd2e454" providerId="LiveId" clId="{6711AF57-15E9-4AAC-9871-7C1829CAB9AA}" dt="2024-06-22T21:30:18.163" v="12179" actId="22"/>
          <ac:spMkLst>
            <pc:docMk/>
            <pc:sldMk cId="3080137434" sldId="274"/>
            <ac:spMk id="7" creationId="{9D85AF46-4F75-2640-BD70-51222B4E951A}"/>
          </ac:spMkLst>
        </pc:spChg>
        <pc:picChg chg="add mod">
          <ac:chgData name="Robert Lowrey" userId="ae2182582fd2e454" providerId="LiveId" clId="{6711AF57-15E9-4AAC-9871-7C1829CAB9AA}" dt="2024-06-22T21:30:00.524" v="12177" actId="14100"/>
          <ac:picMkLst>
            <pc:docMk/>
            <pc:sldMk cId="3080137434" sldId="274"/>
            <ac:picMk id="5" creationId="{E1F816C5-F621-3C6E-65D4-43C69A1BA687}"/>
          </ac:picMkLst>
        </pc:picChg>
      </pc:sldChg>
      <pc:sldChg chg="addSp delSp modSp new mod">
        <pc:chgData name="Robert Lowrey" userId="ae2182582fd2e454" providerId="LiveId" clId="{6711AF57-15E9-4AAC-9871-7C1829CAB9AA}" dt="2024-06-22T23:37:05.049" v="12742" actId="14"/>
        <pc:sldMkLst>
          <pc:docMk/>
          <pc:sldMk cId="4249842315" sldId="274"/>
        </pc:sldMkLst>
        <pc:spChg chg="mod">
          <ac:chgData name="Robert Lowrey" userId="ae2182582fd2e454" providerId="LiveId" clId="{6711AF57-15E9-4AAC-9871-7C1829CAB9AA}" dt="2024-06-22T23:33:58.930" v="12516" actId="20577"/>
          <ac:spMkLst>
            <pc:docMk/>
            <pc:sldMk cId="4249842315" sldId="274"/>
            <ac:spMk id="2" creationId="{36201230-8F2E-7C1E-8B2F-4D148E6B6E10}"/>
          </ac:spMkLst>
        </pc:spChg>
        <pc:spChg chg="mod">
          <ac:chgData name="Robert Lowrey" userId="ae2182582fd2e454" providerId="LiveId" clId="{6711AF57-15E9-4AAC-9871-7C1829CAB9AA}" dt="2024-06-22T23:37:05.049" v="12742" actId="14"/>
          <ac:spMkLst>
            <pc:docMk/>
            <pc:sldMk cId="4249842315" sldId="274"/>
            <ac:spMk id="3" creationId="{245357CB-AD97-C344-E12A-5020838747CA}"/>
          </ac:spMkLst>
        </pc:spChg>
        <pc:spChg chg="add del mod">
          <ac:chgData name="Robert Lowrey" userId="ae2182582fd2e454" providerId="LiveId" clId="{6711AF57-15E9-4AAC-9871-7C1829CAB9AA}" dt="2024-06-22T23:21:20.852" v="12186" actId="22"/>
          <ac:spMkLst>
            <pc:docMk/>
            <pc:sldMk cId="4249842315" sldId="274"/>
            <ac:spMk id="5" creationId="{BDEE46BE-28EA-1E31-27FD-BF79592BE53C}"/>
          </ac:spMkLst>
        </pc:spChg>
      </pc:sldChg>
      <pc:sldChg chg="modSp new mod">
        <pc:chgData name="Robert Lowrey" userId="ae2182582fd2e454" providerId="LiveId" clId="{6711AF57-15E9-4AAC-9871-7C1829CAB9AA}" dt="2024-06-22T23:44:29.500" v="13214" actId="20577"/>
        <pc:sldMkLst>
          <pc:docMk/>
          <pc:sldMk cId="281275462" sldId="275"/>
        </pc:sldMkLst>
        <pc:spChg chg="mod">
          <ac:chgData name="Robert Lowrey" userId="ae2182582fd2e454" providerId="LiveId" clId="{6711AF57-15E9-4AAC-9871-7C1829CAB9AA}" dt="2024-06-22T23:44:24.051" v="13213" actId="1076"/>
          <ac:spMkLst>
            <pc:docMk/>
            <pc:sldMk cId="281275462" sldId="275"/>
            <ac:spMk id="2" creationId="{A40E16DE-483D-F064-9355-04326B98EE06}"/>
          </ac:spMkLst>
        </pc:spChg>
        <pc:spChg chg="mod">
          <ac:chgData name="Robert Lowrey" userId="ae2182582fd2e454" providerId="LiveId" clId="{6711AF57-15E9-4AAC-9871-7C1829CAB9AA}" dt="2024-06-22T23:44:29.500" v="13214" actId="20577"/>
          <ac:spMkLst>
            <pc:docMk/>
            <pc:sldMk cId="281275462" sldId="275"/>
            <ac:spMk id="3" creationId="{12C941A9-465C-8837-5312-62190BD307C7}"/>
          </ac:spMkLst>
        </pc:spChg>
      </pc:sldChg>
      <pc:sldChg chg="modSp new mod">
        <pc:chgData name="Robert Lowrey" userId="ae2182582fd2e454" providerId="LiveId" clId="{6711AF57-15E9-4AAC-9871-7C1829CAB9AA}" dt="2024-06-22T23:47:02.434" v="13549" actId="20577"/>
        <pc:sldMkLst>
          <pc:docMk/>
          <pc:sldMk cId="3936903837" sldId="276"/>
        </pc:sldMkLst>
        <pc:spChg chg="mod">
          <ac:chgData name="Robert Lowrey" userId="ae2182582fd2e454" providerId="LiveId" clId="{6711AF57-15E9-4AAC-9871-7C1829CAB9AA}" dt="2024-06-22T23:44:42.282" v="13259" actId="20577"/>
          <ac:spMkLst>
            <pc:docMk/>
            <pc:sldMk cId="3936903837" sldId="276"/>
            <ac:spMk id="2" creationId="{71FE4E4B-35C8-E560-76AB-4064BF3A6897}"/>
          </ac:spMkLst>
        </pc:spChg>
        <pc:spChg chg="mod">
          <ac:chgData name="Robert Lowrey" userId="ae2182582fd2e454" providerId="LiveId" clId="{6711AF57-15E9-4AAC-9871-7C1829CAB9AA}" dt="2024-06-22T23:47:02.434" v="13549" actId="20577"/>
          <ac:spMkLst>
            <pc:docMk/>
            <pc:sldMk cId="3936903837" sldId="276"/>
            <ac:spMk id="3" creationId="{BAA5CA4B-3E61-7CE0-9B87-6D6D6D924C89}"/>
          </ac:spMkLst>
        </pc:spChg>
      </pc:sldChg>
      <pc:sldChg chg="modSp new mod">
        <pc:chgData name="Robert Lowrey" userId="ae2182582fd2e454" providerId="LiveId" clId="{6711AF57-15E9-4AAC-9871-7C1829CAB9AA}" dt="2024-06-22T23:40:46.570" v="12965" actId="20577"/>
        <pc:sldMkLst>
          <pc:docMk/>
          <pc:sldMk cId="995098688" sldId="277"/>
        </pc:sldMkLst>
        <pc:spChg chg="mod">
          <ac:chgData name="Robert Lowrey" userId="ae2182582fd2e454" providerId="LiveId" clId="{6711AF57-15E9-4AAC-9871-7C1829CAB9AA}" dt="2024-06-22T23:38:31.412" v="12777" actId="20577"/>
          <ac:spMkLst>
            <pc:docMk/>
            <pc:sldMk cId="995098688" sldId="277"/>
            <ac:spMk id="2" creationId="{905AA863-03E7-3BA9-AE62-61ABB8778411}"/>
          </ac:spMkLst>
        </pc:spChg>
        <pc:spChg chg="mod">
          <ac:chgData name="Robert Lowrey" userId="ae2182582fd2e454" providerId="LiveId" clId="{6711AF57-15E9-4AAC-9871-7C1829CAB9AA}" dt="2024-06-22T23:40:46.570" v="12965" actId="20577"/>
          <ac:spMkLst>
            <pc:docMk/>
            <pc:sldMk cId="995098688" sldId="277"/>
            <ac:spMk id="3" creationId="{BD9789B2-10C2-CD2F-CA33-9E30414BC34E}"/>
          </ac:spMkLst>
        </pc:spChg>
      </pc:sldChg>
      <pc:sldChg chg="new del">
        <pc:chgData name="Robert Lowrey" userId="ae2182582fd2e454" providerId="LiveId" clId="{6711AF57-15E9-4AAC-9871-7C1829CAB9AA}" dt="2024-06-22T23:21:28.774" v="12190" actId="47"/>
        <pc:sldMkLst>
          <pc:docMk/>
          <pc:sldMk cId="1477922988" sldId="277"/>
        </pc:sldMkLst>
      </pc:sldChg>
      <pc:sldMasterChg chg="delSldLayout">
        <pc:chgData name="Robert Lowrey" userId="ae2182582fd2e454" providerId="LiveId" clId="{6711AF57-15E9-4AAC-9871-7C1829CAB9AA}" dt="2024-06-22T21:30:24.049" v="12181" actId="47"/>
        <pc:sldMasterMkLst>
          <pc:docMk/>
          <pc:sldMasterMk cId="0" sldId="2147483648"/>
        </pc:sldMasterMkLst>
        <pc:sldLayoutChg chg="del">
          <pc:chgData name="Robert Lowrey" userId="ae2182582fd2e454" providerId="LiveId" clId="{6711AF57-15E9-4AAC-9871-7C1829CAB9AA}" dt="2024-06-22T21:30:24.049" v="12181" actId="47"/>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8">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Robert Lowrey</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63-03E7-3BA9-AE62-61ABB8778411}"/>
              </a:ext>
            </a:extLst>
          </p:cNvPr>
          <p:cNvSpPr>
            <a:spLocks noGrp="1"/>
          </p:cNvSpPr>
          <p:nvPr>
            <p:ph type="title"/>
          </p:nvPr>
        </p:nvSpPr>
        <p:spPr/>
        <p:txBody>
          <a:bodyPr/>
          <a:lstStyle/>
          <a:p>
            <a:r>
              <a:rPr lang="en-US" dirty="0"/>
              <a:t>Stopping at null character</a:t>
            </a:r>
          </a:p>
        </p:txBody>
      </p:sp>
      <p:sp>
        <p:nvSpPr>
          <p:cNvPr id="3" name="Text Placeholder 2">
            <a:extLst>
              <a:ext uri="{FF2B5EF4-FFF2-40B4-BE49-F238E27FC236}">
                <a16:creationId xmlns:a16="http://schemas.microsoft.com/office/drawing/2014/main" id="{BD9789B2-10C2-CD2F-CA33-9E30414BC34E}"/>
              </a:ext>
            </a:extLst>
          </p:cNvPr>
          <p:cNvSpPr>
            <a:spLocks noGrp="1"/>
          </p:cNvSpPr>
          <p:nvPr>
            <p:ph type="body" idx="1"/>
          </p:nvPr>
        </p:nvSpPr>
        <p:spPr/>
        <p:txBody>
          <a:bodyPr/>
          <a:lstStyle/>
          <a:p>
            <a:r>
              <a:rPr lang="en-US" dirty="0"/>
              <a:t>Enum {BUFFERSIZE = 5};</a:t>
            </a:r>
          </a:p>
          <a:p>
            <a:r>
              <a:rPr lang="en-US" dirty="0"/>
              <a:t>Void string(void){</a:t>
            </a:r>
          </a:p>
          <a:p>
            <a:pPr lvl="1"/>
            <a:r>
              <a:rPr lang="en-US" dirty="0"/>
              <a:t>Char bug[BUFFERSIZE];</a:t>
            </a:r>
          </a:p>
          <a:p>
            <a:endParaRPr lang="en-US" dirty="0"/>
          </a:p>
          <a:p>
            <a:pPr lvl="1"/>
            <a:r>
              <a:rPr lang="en-US" dirty="0"/>
              <a:t>If(</a:t>
            </a:r>
            <a:r>
              <a:rPr lang="en-US" dirty="0" err="1"/>
              <a:t>get_s</a:t>
            </a:r>
            <a:r>
              <a:rPr lang="en-US" dirty="0"/>
              <a:t>(</a:t>
            </a:r>
            <a:r>
              <a:rPr lang="en-US" dirty="0" err="1"/>
              <a:t>buf</a:t>
            </a:r>
            <a:r>
              <a:rPr lang="en-US" dirty="0"/>
              <a:t>, </a:t>
            </a:r>
            <a:r>
              <a:rPr lang="en-US" dirty="0" err="1"/>
              <a:t>sizeof</a:t>
            </a:r>
            <a:r>
              <a:rPr lang="en-US" dirty="0"/>
              <a:t>(</a:t>
            </a:r>
            <a:r>
              <a:rPr lang="en-US" dirty="0" err="1"/>
              <a:t>buf</a:t>
            </a:r>
            <a:r>
              <a:rPr lang="en-US" dirty="0"/>
              <a:t>)) == NULL){</a:t>
            </a:r>
          </a:p>
          <a:p>
            <a:pPr lvl="1"/>
            <a:r>
              <a:rPr lang="en-US" dirty="0"/>
              <a:t>//handle error</a:t>
            </a:r>
          </a:p>
          <a:p>
            <a:pPr lvl="1"/>
            <a:r>
              <a:rPr lang="en-US" dirty="0"/>
              <a:t>}</a:t>
            </a:r>
          </a:p>
          <a:p>
            <a:pPr lvl="1"/>
            <a:endParaRPr lang="en-US" dirty="0"/>
          </a:p>
        </p:txBody>
      </p:sp>
    </p:spTree>
    <p:extLst>
      <p:ext uri="{BB962C8B-B14F-4D97-AF65-F5344CB8AC3E}">
        <p14:creationId xmlns:p14="http://schemas.microsoft.com/office/powerpoint/2010/main" val="99509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16DE-483D-F064-9355-04326B98EE06}"/>
              </a:ext>
            </a:extLst>
          </p:cNvPr>
          <p:cNvSpPr>
            <a:spLocks noGrp="1"/>
          </p:cNvSpPr>
          <p:nvPr>
            <p:ph type="title"/>
          </p:nvPr>
        </p:nvSpPr>
        <p:spPr/>
        <p:txBody>
          <a:bodyPr/>
          <a:lstStyle/>
          <a:p>
            <a:r>
              <a:rPr lang="en-US" dirty="0"/>
              <a:t>Testing if collection is empty</a:t>
            </a:r>
          </a:p>
        </p:txBody>
      </p:sp>
      <p:sp>
        <p:nvSpPr>
          <p:cNvPr id="3" name="Text Placeholder 2">
            <a:extLst>
              <a:ext uri="{FF2B5EF4-FFF2-40B4-BE49-F238E27FC236}">
                <a16:creationId xmlns:a16="http://schemas.microsoft.com/office/drawing/2014/main" id="{12C941A9-465C-8837-5312-62190BD307C7}"/>
              </a:ext>
            </a:extLst>
          </p:cNvPr>
          <p:cNvSpPr>
            <a:spLocks noGrp="1"/>
          </p:cNvSpPr>
          <p:nvPr>
            <p:ph type="body" idx="1"/>
          </p:nvPr>
        </p:nvSpPr>
        <p:spPr/>
        <p:txBody>
          <a:bodyPr/>
          <a:lstStyle/>
          <a:p>
            <a:r>
              <a:rPr lang="en-US" dirty="0"/>
              <a:t>TEST_F(</a:t>
            </a:r>
            <a:r>
              <a:rPr lang="en-US" dirty="0" err="1"/>
              <a:t>StringTest</a:t>
            </a:r>
            <a:r>
              <a:rPr lang="en-US" dirty="0"/>
              <a:t>, </a:t>
            </a:r>
            <a:r>
              <a:rPr lang="en-US" dirty="0" err="1"/>
              <a:t>EmptyString</a:t>
            </a:r>
            <a:r>
              <a:rPr lang="en-US" dirty="0"/>
              <a:t>){</a:t>
            </a:r>
          </a:p>
          <a:p>
            <a:pPr lvl="1"/>
            <a:r>
              <a:rPr lang="en-US" dirty="0"/>
              <a:t>ASSERT_TRUE(String -&gt; empty());</a:t>
            </a:r>
          </a:p>
          <a:p>
            <a:pPr lvl="1"/>
            <a:r>
              <a:rPr lang="en-US" dirty="0"/>
              <a:t>ASSERT_EQ(String-&gt;size(), 0);</a:t>
            </a:r>
          </a:p>
        </p:txBody>
      </p:sp>
    </p:spTree>
    <p:extLst>
      <p:ext uri="{BB962C8B-B14F-4D97-AF65-F5344CB8AC3E}">
        <p14:creationId xmlns:p14="http://schemas.microsoft.com/office/powerpoint/2010/main" val="28127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4E4B-35C8-E560-76AB-4064BF3A6897}"/>
              </a:ext>
            </a:extLst>
          </p:cNvPr>
          <p:cNvSpPr>
            <a:spLocks noGrp="1"/>
          </p:cNvSpPr>
          <p:nvPr>
            <p:ph type="title"/>
          </p:nvPr>
        </p:nvSpPr>
        <p:spPr/>
        <p:txBody>
          <a:bodyPr/>
          <a:lstStyle/>
          <a:p>
            <a:r>
              <a:rPr lang="en-US" dirty="0"/>
              <a:t>Can add to empty string</a:t>
            </a:r>
          </a:p>
        </p:txBody>
      </p:sp>
      <p:sp>
        <p:nvSpPr>
          <p:cNvPr id="3" name="Text Placeholder 2">
            <a:extLst>
              <a:ext uri="{FF2B5EF4-FFF2-40B4-BE49-F238E27FC236}">
                <a16:creationId xmlns:a16="http://schemas.microsoft.com/office/drawing/2014/main" id="{BAA5CA4B-3E61-7CE0-9B87-6D6D6D924C89}"/>
              </a:ext>
            </a:extLst>
          </p:cNvPr>
          <p:cNvSpPr>
            <a:spLocks noGrp="1"/>
          </p:cNvSpPr>
          <p:nvPr>
            <p:ph type="body" idx="1"/>
          </p:nvPr>
        </p:nvSpPr>
        <p:spPr/>
        <p:txBody>
          <a:bodyPr/>
          <a:lstStyle/>
          <a:p>
            <a:r>
              <a:rPr lang="en-US" dirty="0"/>
              <a:t>TEST_F(</a:t>
            </a:r>
            <a:r>
              <a:rPr lang="en-US" dirty="0" err="1"/>
              <a:t>StringTest</a:t>
            </a:r>
            <a:r>
              <a:rPr lang="en-US" dirty="0"/>
              <a:t>, </a:t>
            </a:r>
            <a:r>
              <a:rPr lang="en-US" dirty="0" err="1"/>
              <a:t>CanAddToEmptyString</a:t>
            </a:r>
            <a:r>
              <a:rPr lang="en-US" dirty="0"/>
              <a:t>){</a:t>
            </a:r>
          </a:p>
          <a:p>
            <a:pPr lvl="1"/>
            <a:r>
              <a:rPr lang="en-US" dirty="0"/>
              <a:t>ASSERT_TRUE (String -&gt;empty());</a:t>
            </a:r>
          </a:p>
          <a:p>
            <a:pPr lvl="1"/>
            <a:r>
              <a:rPr lang="en-US" dirty="0"/>
              <a:t>ASSERT_EQ(String -&gt; size(), 0);</a:t>
            </a:r>
          </a:p>
          <a:p>
            <a:pPr lvl="1"/>
            <a:r>
              <a:rPr lang="en-US" dirty="0" err="1"/>
              <a:t>Add_entries</a:t>
            </a:r>
            <a:r>
              <a:rPr lang="en-US" dirty="0"/>
              <a:t>(3);</a:t>
            </a:r>
          </a:p>
          <a:p>
            <a:pPr lvl="1"/>
            <a:r>
              <a:rPr lang="en-US" dirty="0"/>
              <a:t>ASSERT_FALASE(String-&gt;empty());</a:t>
            </a:r>
          </a:p>
          <a:p>
            <a:pPr lvl="1"/>
            <a:r>
              <a:rPr lang="en-US" dirty="0"/>
              <a:t>ASSERT_EQ(String-&gt;size(), 3);</a:t>
            </a:r>
          </a:p>
        </p:txBody>
      </p:sp>
    </p:spTree>
    <p:extLst>
      <p:ext uri="{BB962C8B-B14F-4D97-AF65-F5344CB8AC3E}">
        <p14:creationId xmlns:p14="http://schemas.microsoft.com/office/powerpoint/2010/main" val="393690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500"/>
              </a:spcBef>
              <a:spcAft>
                <a:spcPts val="0"/>
              </a:spcAft>
              <a:buClr>
                <a:schemeClr val="lt1"/>
              </a:buClr>
              <a:buSzPts val="2000"/>
              <a:buChar char="•"/>
            </a:pPr>
            <a:r>
              <a:rPr lang="en-US" sz="1600" dirty="0" err="1"/>
              <a:t>DevSecOps</a:t>
            </a:r>
            <a:r>
              <a:rPr lang="en-US" sz="1600" dirty="0"/>
              <a:t> pipelines are automated workflows that incorporate practices of security throughout the Software Development Life Cycle (SDLC)</a:t>
            </a:r>
          </a:p>
          <a:p>
            <a:r>
              <a:rPr lang="en-US" dirty="0"/>
              <a:t>Security tools reside in the flow of automation – </a:t>
            </a:r>
          </a:p>
          <a:p>
            <a:pPr lvl="1"/>
            <a:r>
              <a:rPr lang="en-US" dirty="0"/>
              <a:t>Pre-production</a:t>
            </a:r>
          </a:p>
          <a:p>
            <a:pPr lvl="2"/>
            <a:r>
              <a:rPr lang="en-US" dirty="0"/>
              <a:t>Design</a:t>
            </a:r>
          </a:p>
          <a:p>
            <a:pPr lvl="2"/>
            <a:r>
              <a:rPr lang="en-US" dirty="0"/>
              <a:t>Build</a:t>
            </a:r>
          </a:p>
          <a:p>
            <a:pPr lvl="2"/>
            <a:r>
              <a:rPr lang="en-US" dirty="0"/>
              <a:t>Verify and Test</a:t>
            </a:r>
          </a:p>
          <a:p>
            <a:pPr lvl="1"/>
            <a:r>
              <a:rPr lang="en-US" dirty="0"/>
              <a:t>Production </a:t>
            </a:r>
          </a:p>
          <a:p>
            <a:pPr lvl="2"/>
            <a:r>
              <a:rPr lang="en-US" dirty="0"/>
              <a:t>Monitor and detect</a:t>
            </a:r>
          </a:p>
          <a:p>
            <a:pPr lvl="2"/>
            <a:r>
              <a:rPr lang="en-US" dirty="0"/>
              <a:t>Respond</a:t>
            </a:r>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2000" dirty="0"/>
              <a:t>Fix the highest priority – in this case – STD-STR31-C</a:t>
            </a:r>
          </a:p>
          <a:p>
            <a:pPr marL="685800" lvl="1" indent="-228600">
              <a:spcBef>
                <a:spcPts val="0"/>
              </a:spcBef>
              <a:buSzPts val="2000"/>
            </a:pPr>
            <a:r>
              <a:rPr lang="en-US" sz="1800" dirty="0"/>
              <a:t>Highest severity</a:t>
            </a:r>
          </a:p>
          <a:p>
            <a:pPr marL="685800" lvl="1" indent="-228600">
              <a:spcBef>
                <a:spcPts val="0"/>
              </a:spcBef>
              <a:buSzPts val="2000"/>
            </a:pPr>
            <a:r>
              <a:rPr lang="en-US" sz="1800" dirty="0"/>
              <a:t>Highest priority</a:t>
            </a:r>
          </a:p>
          <a:p>
            <a:pPr marL="685800" lvl="1" indent="-228600">
              <a:spcBef>
                <a:spcPts val="0"/>
              </a:spcBef>
              <a:buSzPts val="2000"/>
            </a:pPr>
            <a:r>
              <a:rPr lang="en-US" sz="1800" dirty="0"/>
              <a:t>No benefit of leaving </a:t>
            </a:r>
          </a:p>
          <a:p>
            <a:pPr marL="685800" lvl="1" indent="-228600">
              <a:spcBef>
                <a:spcPts val="0"/>
              </a:spcBef>
              <a:buSzPts val="2000"/>
            </a:pPr>
            <a:r>
              <a:rPr lang="en-US" sz="1800" dirty="0"/>
              <a:t>Risk-</a:t>
            </a:r>
          </a:p>
          <a:p>
            <a:pPr marL="1143000" lvl="2" indent="-228600">
              <a:spcBef>
                <a:spcPts val="0"/>
              </a:spcBef>
              <a:buSzPts val="2000"/>
            </a:pPr>
            <a:r>
              <a:rPr lang="en-US" sz="1600" dirty="0"/>
              <a:t>If we wait, it might allow for an injection attack from a malicious attacker</a:t>
            </a:r>
          </a:p>
          <a:p>
            <a:pPr marL="685800" lvl="1" indent="-228600">
              <a:spcBef>
                <a:spcPts val="0"/>
              </a:spcBef>
              <a:buSzPts val="2000"/>
            </a:pPr>
            <a:r>
              <a:rPr lang="en-US" sz="1800" dirty="0"/>
              <a:t>Solution-</a:t>
            </a:r>
          </a:p>
          <a:p>
            <a:pPr marL="1143000" lvl="2" indent="-228600">
              <a:spcBef>
                <a:spcPts val="0"/>
              </a:spcBef>
              <a:buSzPts val="2000"/>
            </a:pPr>
            <a:r>
              <a:rPr lang="en-US" sz="1600" dirty="0"/>
              <a:t>Utilize </a:t>
            </a:r>
            <a:r>
              <a:rPr lang="en-US" sz="1600" dirty="0" err="1"/>
              <a:t>strlen</a:t>
            </a:r>
            <a:r>
              <a:rPr lang="en-US" sz="1600" dirty="0"/>
              <a:t>() function to calculate the appropriate length when allocating memory</a:t>
            </a:r>
          </a:p>
          <a:p>
            <a:pPr indent="-457200">
              <a:spcBef>
                <a:spcPts val="0"/>
              </a:spcBef>
              <a:buSzPts val="2000"/>
              <a:buFont typeface="+mj-lt"/>
              <a:buAutoNum type="arabicPeriod"/>
            </a:pPr>
            <a:r>
              <a:rPr lang="en-US" sz="2000" dirty="0"/>
              <a:t>Fix the floating point variables used for loops – STD-FLP30-C</a:t>
            </a:r>
          </a:p>
          <a:p>
            <a:pPr marL="685800" lvl="1" indent="-228600">
              <a:spcBef>
                <a:spcPts val="0"/>
              </a:spcBef>
              <a:buSzPts val="2000"/>
            </a:pPr>
            <a:r>
              <a:rPr lang="en-US" sz="1800" dirty="0"/>
              <a:t>Second in priority</a:t>
            </a:r>
          </a:p>
          <a:p>
            <a:pPr marL="685800" lvl="1" indent="-228600">
              <a:spcBef>
                <a:spcPts val="0"/>
              </a:spcBef>
              <a:buSzPts val="2000"/>
            </a:pPr>
            <a:r>
              <a:rPr lang="en-US" sz="1800" dirty="0"/>
              <a:t>No benefit of leaving this vulnerability</a:t>
            </a:r>
          </a:p>
          <a:p>
            <a:pPr marL="685800" lvl="1" indent="-228600">
              <a:spcBef>
                <a:spcPts val="0"/>
              </a:spcBef>
              <a:buSzPts val="2000"/>
            </a:pPr>
            <a:r>
              <a:rPr lang="en-US" sz="1800" dirty="0"/>
              <a:t>Risk-</a:t>
            </a:r>
          </a:p>
          <a:p>
            <a:pPr marL="1143000" lvl="2" indent="-228600">
              <a:spcBef>
                <a:spcPts val="0"/>
              </a:spcBef>
              <a:buSzPts val="2000"/>
            </a:pPr>
            <a:r>
              <a:rPr lang="en-US" sz="1600" dirty="0"/>
              <a:t>We better fix this now because it will miscalculate/misinterpret data within the loop</a:t>
            </a:r>
          </a:p>
          <a:p>
            <a:pPr marL="685800" lvl="1" indent="-228600">
              <a:spcBef>
                <a:spcPts val="0"/>
              </a:spcBef>
              <a:buSzPts val="2000"/>
            </a:pPr>
            <a:r>
              <a:rPr lang="en-US" sz="1800" dirty="0"/>
              <a:t>Solution-</a:t>
            </a:r>
          </a:p>
          <a:p>
            <a:pPr marL="1143000" lvl="2" indent="-228600">
              <a:spcBef>
                <a:spcPts val="0"/>
              </a:spcBef>
              <a:buSzPts val="2000"/>
            </a:pPr>
            <a:r>
              <a:rPr lang="en-US" sz="1600" dirty="0"/>
              <a:t>Only use whole integers for loop variables </a:t>
            </a:r>
          </a:p>
          <a:p>
            <a:pPr marL="228600" indent="-228600">
              <a:spcBef>
                <a:spcPts val="0"/>
              </a:spcBef>
              <a:buSzPts val="2000"/>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4773-E85B-13EF-B668-2F56AA5B1346}"/>
              </a:ext>
            </a:extLst>
          </p:cNvPr>
          <p:cNvSpPr>
            <a:spLocks noGrp="1"/>
          </p:cNvSpPr>
          <p:nvPr>
            <p:ph type="title"/>
          </p:nvPr>
        </p:nvSpPr>
        <p:spPr/>
        <p:txBody>
          <a:bodyPr/>
          <a:lstStyle/>
          <a:p>
            <a:r>
              <a:rPr lang="en-US" dirty="0"/>
              <a:t>RISKS AND BENEFITS</a:t>
            </a:r>
          </a:p>
        </p:txBody>
      </p:sp>
      <p:sp>
        <p:nvSpPr>
          <p:cNvPr id="3" name="Text Placeholder 2">
            <a:extLst>
              <a:ext uri="{FF2B5EF4-FFF2-40B4-BE49-F238E27FC236}">
                <a16:creationId xmlns:a16="http://schemas.microsoft.com/office/drawing/2014/main" id="{8CA58B01-DFF9-AD10-D68A-A11D1A7A4F36}"/>
              </a:ext>
            </a:extLst>
          </p:cNvPr>
          <p:cNvSpPr>
            <a:spLocks noGrp="1"/>
          </p:cNvSpPr>
          <p:nvPr>
            <p:ph type="body" idx="1"/>
          </p:nvPr>
        </p:nvSpPr>
        <p:spPr/>
        <p:txBody>
          <a:bodyPr>
            <a:normAutofit fontScale="92500" lnSpcReduction="20000"/>
          </a:bodyPr>
          <a:lstStyle/>
          <a:p>
            <a:pPr marL="571500" indent="-457200">
              <a:buFont typeface="+mj-lt"/>
              <a:buAutoNum type="arabicPeriod" startAt="3"/>
            </a:pPr>
            <a:r>
              <a:rPr lang="en-US" dirty="0"/>
              <a:t> I would fix the handling error standard – STD-ERR51-CPP</a:t>
            </a:r>
          </a:p>
          <a:p>
            <a:pPr lvl="1"/>
            <a:r>
              <a:rPr lang="en-US" dirty="0"/>
              <a:t>This is important to fix now because it could lead to an injection attack</a:t>
            </a:r>
          </a:p>
          <a:p>
            <a:pPr lvl="1"/>
            <a:r>
              <a:rPr lang="en-US" dirty="0"/>
              <a:t>No benefits of leaving this vulnerability</a:t>
            </a:r>
          </a:p>
          <a:p>
            <a:pPr lvl="1"/>
            <a:r>
              <a:rPr lang="en-US" dirty="0"/>
              <a:t>Risk- </a:t>
            </a:r>
          </a:p>
          <a:p>
            <a:pPr lvl="2"/>
            <a:r>
              <a:rPr lang="en-US" dirty="0"/>
              <a:t>A malicious attacker can cause an overflow which can leak vulnerable data of users</a:t>
            </a:r>
          </a:p>
          <a:p>
            <a:pPr lvl="1"/>
            <a:r>
              <a:rPr lang="en-US" dirty="0"/>
              <a:t>Solution-	</a:t>
            </a:r>
          </a:p>
          <a:p>
            <a:pPr lvl="2"/>
            <a:r>
              <a:rPr lang="en-US" dirty="0"/>
              <a:t>Use throw and catch methods to catch errors and handle them accordingly</a:t>
            </a:r>
          </a:p>
          <a:p>
            <a:pPr marL="571500" indent="-457200">
              <a:buFont typeface="+mj-lt"/>
              <a:buAutoNum type="arabicPeriod" startAt="4"/>
            </a:pPr>
            <a:r>
              <a:rPr lang="en-US" dirty="0"/>
              <a:t>Fix STD-ERR52-CPP to ensure that </a:t>
            </a:r>
            <a:r>
              <a:rPr lang="en-US" dirty="0" err="1"/>
              <a:t>setjmp</a:t>
            </a:r>
            <a:r>
              <a:rPr lang="en-US" dirty="0"/>
              <a:t>() and </a:t>
            </a:r>
            <a:r>
              <a:rPr lang="en-US" dirty="0" err="1"/>
              <a:t>longjmp</a:t>
            </a:r>
            <a:r>
              <a:rPr lang="en-US" dirty="0"/>
              <a:t>() are not used within the system</a:t>
            </a:r>
          </a:p>
          <a:p>
            <a:pPr lvl="1"/>
            <a:r>
              <a:rPr lang="en-US" dirty="0"/>
              <a:t>No benefits of leaving this vulnerability</a:t>
            </a:r>
          </a:p>
          <a:p>
            <a:pPr lvl="1"/>
            <a:r>
              <a:rPr lang="en-US" dirty="0"/>
              <a:t>Risks-</a:t>
            </a:r>
          </a:p>
          <a:p>
            <a:pPr lvl="2"/>
            <a:r>
              <a:rPr lang="en-US" dirty="0"/>
              <a:t>Can cause overflow exception to be thrown, or unexpected behavior to occur</a:t>
            </a:r>
          </a:p>
          <a:p>
            <a:pPr lvl="1"/>
            <a:r>
              <a:rPr lang="en-US" dirty="0"/>
              <a:t>Solution –</a:t>
            </a:r>
          </a:p>
          <a:p>
            <a:pPr lvl="2"/>
            <a:r>
              <a:rPr lang="en-US" dirty="0"/>
              <a:t>Replace these methods with a try/catch method to handle exceptions that are thrown</a:t>
            </a:r>
          </a:p>
          <a:p>
            <a:pPr lvl="1"/>
            <a:endParaRPr lang="en-US" dirty="0"/>
          </a:p>
          <a:p>
            <a:pPr lvl="2"/>
            <a:endParaRPr lang="en-US" dirty="0"/>
          </a:p>
        </p:txBody>
      </p:sp>
    </p:spTree>
    <p:extLst>
      <p:ext uri="{BB962C8B-B14F-4D97-AF65-F5344CB8AC3E}">
        <p14:creationId xmlns:p14="http://schemas.microsoft.com/office/powerpoint/2010/main" val="111264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F32F-AEA8-0418-6AE1-AB25457725BF}"/>
              </a:ext>
            </a:extLst>
          </p:cNvPr>
          <p:cNvSpPr>
            <a:spLocks noGrp="1"/>
          </p:cNvSpPr>
          <p:nvPr>
            <p:ph type="title"/>
          </p:nvPr>
        </p:nvSpPr>
        <p:spPr/>
        <p:txBody>
          <a:bodyPr/>
          <a:lstStyle/>
          <a:p>
            <a:r>
              <a:rPr lang="en-US" dirty="0"/>
              <a:t>RISKS AND BENEFITS</a:t>
            </a:r>
          </a:p>
        </p:txBody>
      </p:sp>
      <p:sp>
        <p:nvSpPr>
          <p:cNvPr id="3" name="Text Placeholder 2">
            <a:extLst>
              <a:ext uri="{FF2B5EF4-FFF2-40B4-BE49-F238E27FC236}">
                <a16:creationId xmlns:a16="http://schemas.microsoft.com/office/drawing/2014/main" id="{69EB7841-28C5-673C-8F9B-A4A44F66E349}"/>
              </a:ext>
            </a:extLst>
          </p:cNvPr>
          <p:cNvSpPr>
            <a:spLocks noGrp="1"/>
          </p:cNvSpPr>
          <p:nvPr>
            <p:ph type="body" idx="1"/>
          </p:nvPr>
        </p:nvSpPr>
        <p:spPr/>
        <p:txBody>
          <a:bodyPr>
            <a:normAutofit fontScale="92500" lnSpcReduction="10000"/>
          </a:bodyPr>
          <a:lstStyle/>
          <a:p>
            <a:pPr marL="571500" indent="-457200">
              <a:buFont typeface="+mj-lt"/>
              <a:buAutoNum type="arabicPeriod" startAt="5"/>
            </a:pPr>
            <a:r>
              <a:rPr lang="en-US" dirty="0"/>
              <a:t>Fix the Dynamically allocated memory when it’s no longer needed -STD-MEM31-C</a:t>
            </a:r>
          </a:p>
          <a:p>
            <a:pPr lvl="1"/>
            <a:r>
              <a:rPr lang="en-US" dirty="0"/>
              <a:t> No benefit for leaving this vulnerability</a:t>
            </a:r>
          </a:p>
          <a:p>
            <a:pPr lvl="1"/>
            <a:r>
              <a:rPr lang="en-US" dirty="0"/>
              <a:t>Risk-</a:t>
            </a:r>
          </a:p>
          <a:p>
            <a:pPr lvl="2"/>
            <a:r>
              <a:rPr lang="en-US" dirty="0"/>
              <a:t>Overall slowing of application</a:t>
            </a:r>
          </a:p>
          <a:p>
            <a:pPr lvl="1"/>
            <a:r>
              <a:rPr lang="en-US" dirty="0"/>
              <a:t>Solution- </a:t>
            </a:r>
          </a:p>
          <a:p>
            <a:pPr lvl="2"/>
            <a:r>
              <a:rPr lang="en-US" dirty="0"/>
              <a:t>Free unused dynamically allocated memory</a:t>
            </a:r>
          </a:p>
          <a:p>
            <a:pPr marL="571500" indent="-457200">
              <a:buFont typeface="+mj-lt"/>
              <a:buAutoNum type="arabicPeriod" startAt="5"/>
            </a:pPr>
            <a:r>
              <a:rPr lang="en-US" dirty="0"/>
              <a:t>Fix conversion errors – STD-ERR34-C</a:t>
            </a:r>
          </a:p>
          <a:p>
            <a:pPr lvl="1"/>
            <a:r>
              <a:rPr lang="en-US" dirty="0"/>
              <a:t>No benefits of leaving</a:t>
            </a:r>
          </a:p>
          <a:p>
            <a:pPr lvl="1"/>
            <a:r>
              <a:rPr lang="en-US" dirty="0"/>
              <a:t>Risks – </a:t>
            </a:r>
          </a:p>
          <a:p>
            <a:pPr lvl="2"/>
            <a:r>
              <a:rPr lang="en-US" dirty="0"/>
              <a:t>Can lead to injection attacks when conversions are improperly done</a:t>
            </a:r>
          </a:p>
          <a:p>
            <a:pPr lvl="1"/>
            <a:r>
              <a:rPr lang="en-US" dirty="0"/>
              <a:t>Solution –</a:t>
            </a:r>
          </a:p>
          <a:p>
            <a:pPr lvl="2"/>
            <a:r>
              <a:rPr lang="en-US" dirty="0"/>
              <a:t>Utilize the C Standard Library </a:t>
            </a:r>
            <a:r>
              <a:rPr lang="en-US" dirty="0" err="1"/>
              <a:t>strto</a:t>
            </a:r>
            <a:r>
              <a:rPr lang="en-US" dirty="0"/>
              <a:t>*() function to parse an integer/floating number from a string</a:t>
            </a:r>
          </a:p>
        </p:txBody>
      </p:sp>
    </p:spTree>
    <p:extLst>
      <p:ext uri="{BB962C8B-B14F-4D97-AF65-F5344CB8AC3E}">
        <p14:creationId xmlns:p14="http://schemas.microsoft.com/office/powerpoint/2010/main" val="134853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AF05-1384-76BB-2030-FC5C5296F2DC}"/>
              </a:ext>
            </a:extLst>
          </p:cNvPr>
          <p:cNvSpPr>
            <a:spLocks noGrp="1"/>
          </p:cNvSpPr>
          <p:nvPr>
            <p:ph type="title"/>
          </p:nvPr>
        </p:nvSpPr>
        <p:spPr/>
        <p:txBody>
          <a:bodyPr/>
          <a:lstStyle/>
          <a:p>
            <a:r>
              <a:rPr lang="en-US" dirty="0"/>
              <a:t>RISKS AND BENEFITS</a:t>
            </a:r>
          </a:p>
        </p:txBody>
      </p:sp>
      <p:sp>
        <p:nvSpPr>
          <p:cNvPr id="3" name="Text Placeholder 2">
            <a:extLst>
              <a:ext uri="{FF2B5EF4-FFF2-40B4-BE49-F238E27FC236}">
                <a16:creationId xmlns:a16="http://schemas.microsoft.com/office/drawing/2014/main" id="{46B65D90-84BD-BCFE-CC8E-E605E5C7A0E3}"/>
              </a:ext>
            </a:extLst>
          </p:cNvPr>
          <p:cNvSpPr>
            <a:spLocks noGrp="1"/>
          </p:cNvSpPr>
          <p:nvPr>
            <p:ph type="body" idx="1"/>
          </p:nvPr>
        </p:nvSpPr>
        <p:spPr/>
        <p:txBody>
          <a:bodyPr>
            <a:normAutofit fontScale="92500" lnSpcReduction="20000"/>
          </a:bodyPr>
          <a:lstStyle/>
          <a:p>
            <a:pPr marL="571500" indent="-457200">
              <a:buFont typeface="+mj-lt"/>
              <a:buAutoNum type="arabicPeriod" startAt="7"/>
            </a:pPr>
            <a:r>
              <a:rPr lang="en-US" dirty="0"/>
              <a:t>Fix casting out-of-range enumeration variables - STD-INT50-CPP</a:t>
            </a:r>
          </a:p>
          <a:p>
            <a:pPr lvl="1"/>
            <a:r>
              <a:rPr lang="en-US" dirty="0"/>
              <a:t>No benefit of leaving this vulnerability</a:t>
            </a:r>
          </a:p>
          <a:p>
            <a:pPr lvl="1"/>
            <a:r>
              <a:rPr lang="en-US" dirty="0"/>
              <a:t>Risks- </a:t>
            </a:r>
          </a:p>
          <a:p>
            <a:pPr lvl="2"/>
            <a:r>
              <a:rPr lang="en-US" dirty="0"/>
              <a:t>Can lead to overflow exceptions being thrown</a:t>
            </a:r>
          </a:p>
          <a:p>
            <a:pPr lvl="2"/>
            <a:r>
              <a:rPr lang="en-US" dirty="0"/>
              <a:t>Can lead to injection attacks</a:t>
            </a:r>
          </a:p>
          <a:p>
            <a:pPr lvl="1"/>
            <a:r>
              <a:rPr lang="en-US" dirty="0"/>
              <a:t>Solution- </a:t>
            </a:r>
          </a:p>
          <a:p>
            <a:pPr lvl="2"/>
            <a:r>
              <a:rPr lang="en-US" dirty="0"/>
              <a:t>Use unit testing to check bounds to ensure a specified value is returned</a:t>
            </a:r>
          </a:p>
          <a:p>
            <a:pPr marL="571500" indent="-457200">
              <a:buFont typeface="+mj-lt"/>
              <a:buAutoNum type="arabicPeriod" startAt="8"/>
            </a:pPr>
            <a:r>
              <a:rPr lang="en-US" dirty="0"/>
              <a:t>Fix the alternating input/output calls from a file stream without an intervening positioning call – STD-FIO50-CPP</a:t>
            </a:r>
          </a:p>
          <a:p>
            <a:pPr lvl="1"/>
            <a:r>
              <a:rPr lang="en-US" dirty="0"/>
              <a:t>No benefit of leaving this vulnerability</a:t>
            </a:r>
          </a:p>
          <a:p>
            <a:pPr lvl="1"/>
            <a:r>
              <a:rPr lang="en-US" dirty="0"/>
              <a:t>Risk-</a:t>
            </a:r>
          </a:p>
          <a:p>
            <a:pPr lvl="2"/>
            <a:r>
              <a:rPr lang="en-US" dirty="0"/>
              <a:t>Undefined behavior might occur from the result of this error</a:t>
            </a:r>
          </a:p>
          <a:p>
            <a:pPr lvl="1"/>
            <a:r>
              <a:rPr lang="en-US" dirty="0"/>
              <a:t>Solution-</a:t>
            </a:r>
          </a:p>
          <a:p>
            <a:pPr lvl="2"/>
            <a:r>
              <a:rPr lang="en-US" dirty="0"/>
              <a:t>Implement a flush or position call between an input and/or output from a stream</a:t>
            </a:r>
          </a:p>
        </p:txBody>
      </p:sp>
    </p:spTree>
    <p:extLst>
      <p:ext uri="{BB962C8B-B14F-4D97-AF65-F5344CB8AC3E}">
        <p14:creationId xmlns:p14="http://schemas.microsoft.com/office/powerpoint/2010/main" val="1125876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0D23-9575-28B6-5473-00827D10EB23}"/>
              </a:ext>
            </a:extLst>
          </p:cNvPr>
          <p:cNvSpPr>
            <a:spLocks noGrp="1"/>
          </p:cNvSpPr>
          <p:nvPr>
            <p:ph type="title"/>
          </p:nvPr>
        </p:nvSpPr>
        <p:spPr/>
        <p:txBody>
          <a:bodyPr/>
          <a:lstStyle/>
          <a:p>
            <a:r>
              <a:rPr lang="en-US" dirty="0"/>
              <a:t>RISKS AND BENEFITS</a:t>
            </a:r>
          </a:p>
        </p:txBody>
      </p:sp>
      <p:sp>
        <p:nvSpPr>
          <p:cNvPr id="3" name="Text Placeholder 2">
            <a:extLst>
              <a:ext uri="{FF2B5EF4-FFF2-40B4-BE49-F238E27FC236}">
                <a16:creationId xmlns:a16="http://schemas.microsoft.com/office/drawing/2014/main" id="{55F8A088-EAD6-4471-1EF7-3976922E9A3A}"/>
              </a:ext>
            </a:extLst>
          </p:cNvPr>
          <p:cNvSpPr>
            <a:spLocks noGrp="1"/>
          </p:cNvSpPr>
          <p:nvPr>
            <p:ph type="body" idx="1"/>
          </p:nvPr>
        </p:nvSpPr>
        <p:spPr/>
        <p:txBody>
          <a:bodyPr>
            <a:normAutofit fontScale="92500" lnSpcReduction="20000"/>
          </a:bodyPr>
          <a:lstStyle/>
          <a:p>
            <a:pPr marL="571500" indent="-457200">
              <a:buFont typeface="+mj-lt"/>
              <a:buAutoNum type="arabicPeriod" startAt="9"/>
            </a:pPr>
            <a:r>
              <a:rPr lang="en-US" dirty="0"/>
              <a:t>Rechecking </a:t>
            </a:r>
            <a:r>
              <a:rPr lang="en-US" dirty="0" err="1"/>
              <a:t>errno</a:t>
            </a:r>
            <a:r>
              <a:rPr lang="en-US" dirty="0"/>
              <a:t> values (if any) – STD- ERR32-C</a:t>
            </a:r>
          </a:p>
          <a:p>
            <a:pPr lvl="1"/>
            <a:r>
              <a:rPr lang="en-US" dirty="0"/>
              <a:t>No benefits of leaving vulnerability </a:t>
            </a:r>
          </a:p>
          <a:p>
            <a:pPr lvl="1"/>
            <a:r>
              <a:rPr lang="en-US" dirty="0"/>
              <a:t>Risks – </a:t>
            </a:r>
          </a:p>
          <a:p>
            <a:pPr lvl="2"/>
            <a:r>
              <a:rPr lang="en-US" dirty="0"/>
              <a:t>Could result in undefined behavior</a:t>
            </a:r>
          </a:p>
          <a:p>
            <a:pPr lvl="1"/>
            <a:r>
              <a:rPr lang="en-US" dirty="0"/>
              <a:t>Solution- </a:t>
            </a:r>
          </a:p>
          <a:p>
            <a:pPr lvl="2"/>
            <a:r>
              <a:rPr lang="en-US" dirty="0"/>
              <a:t>If referencing </a:t>
            </a:r>
            <a:r>
              <a:rPr lang="en-US" dirty="0" err="1"/>
              <a:t>errno</a:t>
            </a:r>
            <a:r>
              <a:rPr lang="en-US" dirty="0"/>
              <a:t>, double check the reference and use an assert to handle exceptions thrown</a:t>
            </a:r>
          </a:p>
          <a:p>
            <a:pPr marL="571500" indent="-457200">
              <a:buFont typeface="+mj-lt"/>
              <a:buAutoNum type="arabicPeriod" startAt="10"/>
            </a:pPr>
            <a:r>
              <a:rPr lang="en-US" dirty="0"/>
              <a:t>Double check error precisions – STD-INT35-C</a:t>
            </a:r>
          </a:p>
          <a:p>
            <a:pPr lvl="1"/>
            <a:r>
              <a:rPr lang="en-US" dirty="0"/>
              <a:t>No benefits exist for leaving this vulnerability</a:t>
            </a:r>
          </a:p>
          <a:p>
            <a:pPr lvl="1"/>
            <a:r>
              <a:rPr lang="en-US" dirty="0"/>
              <a:t>Risk-</a:t>
            </a:r>
          </a:p>
          <a:p>
            <a:pPr lvl="2"/>
            <a:r>
              <a:rPr lang="en-US" dirty="0"/>
              <a:t>Can permit invalid precision arguments to operations such as shifts</a:t>
            </a:r>
          </a:p>
          <a:p>
            <a:pPr lvl="2"/>
            <a:r>
              <a:rPr lang="en-US" dirty="0"/>
              <a:t>Undefined behavior risks</a:t>
            </a:r>
          </a:p>
          <a:p>
            <a:pPr lvl="1"/>
            <a:r>
              <a:rPr lang="en-US" dirty="0"/>
              <a:t>Solution-</a:t>
            </a:r>
          </a:p>
          <a:p>
            <a:pPr lvl="2"/>
            <a:r>
              <a:rPr lang="en-US" dirty="0"/>
              <a:t>Ensure the number of bits representing values are double checked to ensure precision of the data</a:t>
            </a:r>
          </a:p>
        </p:txBody>
      </p:sp>
    </p:spTree>
    <p:extLst>
      <p:ext uri="{BB962C8B-B14F-4D97-AF65-F5344CB8AC3E}">
        <p14:creationId xmlns:p14="http://schemas.microsoft.com/office/powerpoint/2010/main" val="139526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 based on 10 security principles</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sz="1400" dirty="0">
                <a:solidFill>
                  <a:schemeClr val="bg1"/>
                </a:solidFill>
              </a:rPr>
              <a:t>My security policy is needed because it offers a static analysis if the application as a whole. It will be used to support the defense-in-depth best practice because it covers all vulnerabilities in detail as well as solutions to the specific vulnerabilities. </a:t>
            </a:r>
            <a:endParaRPr sz="1400" dirty="0">
              <a:solidFill>
                <a:schemeClr val="bg1"/>
              </a:solidFill>
            </a:endParaRPr>
          </a:p>
        </p:txBody>
      </p:sp>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pPr>
            <a:r>
              <a:rPr lang="en-US" sz="2400" dirty="0"/>
              <a:t>Current gaps within the current policy-</a:t>
            </a:r>
          </a:p>
          <a:p>
            <a:pPr marL="685800" lvl="1" indent="-228600">
              <a:spcBef>
                <a:spcPts val="0"/>
              </a:spcBef>
            </a:pPr>
            <a:r>
              <a:rPr lang="en-US" sz="2400" dirty="0"/>
              <a:t>Due to it being outdated code, there are vulnerabilities that exist.</a:t>
            </a:r>
          </a:p>
          <a:p>
            <a:pPr marL="1143000" lvl="2" indent="-228600">
              <a:spcBef>
                <a:spcPts val="0"/>
              </a:spcBef>
            </a:pPr>
            <a:r>
              <a:rPr lang="en-US" sz="2200" dirty="0"/>
              <a:t>The policy needs to be updated with the most current security standards if any were found since the publishing of this document.</a:t>
            </a:r>
          </a:p>
          <a:p>
            <a:pPr marL="685800" lvl="1" indent="-228600">
              <a:spcBef>
                <a:spcPts val="0"/>
              </a:spcBef>
            </a:pPr>
            <a:r>
              <a:rPr lang="en-US" sz="2400" dirty="0"/>
              <a:t>Different tool have different vulnerabilities that exist within the code.</a:t>
            </a:r>
          </a:p>
          <a:p>
            <a:pPr marL="1143000" lvl="2" indent="-228600">
              <a:spcBef>
                <a:spcPts val="0"/>
              </a:spcBef>
            </a:pPr>
            <a:r>
              <a:rPr lang="en-US" sz="2200" dirty="0"/>
              <a:t>For example, when  using the static tool such as </a:t>
            </a:r>
            <a:r>
              <a:rPr lang="en-US" sz="2200" dirty="0" err="1"/>
              <a:t>CppCheck</a:t>
            </a:r>
            <a:r>
              <a:rPr lang="en-US" sz="2200" dirty="0"/>
              <a:t>, It will show errors that Visual Studio (the SDK used to develop the application) will not.</a:t>
            </a:r>
          </a:p>
          <a:p>
            <a:pPr marL="685800" lvl="1" indent="-228600">
              <a:spcBef>
                <a:spcPts val="0"/>
              </a:spcBef>
            </a:pPr>
            <a:r>
              <a:rPr lang="en-US" sz="2400" dirty="0"/>
              <a:t>At least one of the existing vulnerabilities are false positives.</a:t>
            </a:r>
          </a:p>
          <a:p>
            <a:pPr marL="1143000" lvl="2" indent="-228600">
              <a:spcBef>
                <a:spcPts val="0"/>
              </a:spcBef>
            </a:pPr>
            <a:r>
              <a:rPr lang="en-US" sz="2200" dirty="0"/>
              <a:t>When reviewing the code there is no reference to </a:t>
            </a:r>
            <a:r>
              <a:rPr lang="en-US" sz="2200" dirty="0" err="1"/>
              <a:t>errno</a:t>
            </a:r>
            <a:r>
              <a:rPr lang="en-US" sz="2200" dirty="0"/>
              <a:t> within the questionable code that was ran through the static analysis tool.</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Strategies to adopt for future use-</a:t>
            </a:r>
          </a:p>
          <a:p>
            <a:pPr marL="228600" lvl="0" indent="-228600" algn="l" rtl="0">
              <a:lnSpc>
                <a:spcPct val="90000"/>
              </a:lnSpc>
              <a:spcBef>
                <a:spcPts val="0"/>
              </a:spcBef>
              <a:spcAft>
                <a:spcPts val="0"/>
              </a:spcAft>
              <a:buClr>
                <a:schemeClr val="lt1"/>
              </a:buClr>
              <a:buSzPts val="2200"/>
              <a:buChar char="•"/>
            </a:pPr>
            <a:endParaRPr lang="en-US" sz="2000" dirty="0"/>
          </a:p>
          <a:p>
            <a:pPr marL="0" lvl="0" indent="0" algn="l" rtl="0">
              <a:lnSpc>
                <a:spcPct val="90000"/>
              </a:lnSpc>
              <a:spcBef>
                <a:spcPts val="0"/>
              </a:spcBef>
              <a:spcAft>
                <a:spcPts val="0"/>
              </a:spcAft>
              <a:buClr>
                <a:schemeClr val="lt1"/>
              </a:buClr>
              <a:buSzPts val="2200"/>
              <a:buNone/>
            </a:pPr>
            <a:endParaRPr lang="en-US" sz="2000" dirty="0"/>
          </a:p>
          <a:p>
            <a:pPr marL="685800" lvl="1" indent="-228600">
              <a:spcBef>
                <a:spcPts val="0"/>
              </a:spcBef>
              <a:buSzPts val="2200"/>
            </a:pPr>
            <a:r>
              <a:rPr lang="en-US" dirty="0"/>
              <a:t>A strategy that could be adopted to prevent future problems is to incorporate security within the initial development phase.</a:t>
            </a:r>
          </a:p>
          <a:p>
            <a:pPr marL="1143000" lvl="2" indent="-228600">
              <a:spcBef>
                <a:spcPts val="0"/>
              </a:spcBef>
              <a:buSzPts val="2200"/>
            </a:pPr>
            <a:r>
              <a:rPr lang="en-US" sz="2000" dirty="0"/>
              <a:t>This will allow the developers to save time as well as prevent rework and/or hours of looking for an issue that the Q&amp;A personnel was vague about</a:t>
            </a:r>
          </a:p>
          <a:p>
            <a:pPr marL="685800" lvl="1" indent="-228600">
              <a:spcBef>
                <a:spcPts val="0"/>
              </a:spcBef>
              <a:buSzPts val="2200"/>
            </a:pPr>
            <a:r>
              <a:rPr lang="en-US" dirty="0"/>
              <a:t>Running the code through multiple static analysis tools to ensure that multiple coverage analysis has been conducted.</a:t>
            </a:r>
          </a:p>
          <a:p>
            <a:pPr marL="1143000" lvl="2" indent="-228600">
              <a:spcBef>
                <a:spcPts val="0"/>
              </a:spcBef>
              <a:buSzPts val="2200"/>
            </a:pPr>
            <a:r>
              <a:rPr lang="en-US" sz="2000" dirty="0"/>
              <a:t>This will allow multiple tests to be ran on the code and a more general formality of the test results will interpreted.</a:t>
            </a:r>
          </a:p>
          <a:p>
            <a:pPr marL="685800" lvl="1" indent="-228600">
              <a:spcBef>
                <a:spcPts val="0"/>
              </a:spcBef>
              <a:buSzPts val="2200"/>
            </a:pPr>
            <a:endParaRPr lang="en-US" sz="2200" dirty="0"/>
          </a:p>
          <a:p>
            <a:pPr marL="1143000" lvl="2" indent="-228600">
              <a:spcBef>
                <a:spcPts val="0"/>
              </a:spcBef>
              <a:buSzPts val="2200"/>
            </a:pPr>
            <a:endParaRPr lang="en-US" sz="20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40000" lnSpcReduction="20000"/>
          </a:bodyPr>
          <a:lstStyle/>
          <a:p>
            <a:r>
              <a:rPr lang="en-US" dirty="0" err="1">
                <a:effectLst/>
              </a:rPr>
              <a:t>Ballman</a:t>
            </a:r>
            <a:r>
              <a:rPr lang="en-US" dirty="0">
                <a:effectLst/>
              </a:rPr>
              <a:t>, A., &amp; Britton, J. (2023, April 20). </a:t>
            </a:r>
            <a:r>
              <a:rPr lang="en-US" i="1" dirty="0">
                <a:effectLst/>
              </a:rPr>
              <a:t>Err51-CPP. handle all exceptions</a:t>
            </a:r>
            <a:r>
              <a:rPr lang="en-US" dirty="0">
                <a:effectLst/>
              </a:rPr>
              <a:t>. ERR51-CPP. Handle all exceptions - SEI CERT C++ Coding Standard - Confluence. https://wiki.sei.cmu.edu/confluence/display/cplusplus/ERR51-CPP.+Handle+all+exceptions </a:t>
            </a:r>
          </a:p>
          <a:p>
            <a:r>
              <a:rPr lang="en-US" dirty="0">
                <a:effectLst/>
              </a:rPr>
              <a:t>Britton, J. (2023, April 30). </a:t>
            </a:r>
            <a:r>
              <a:rPr lang="en-US" i="1" dirty="0">
                <a:effectLst/>
              </a:rPr>
              <a:t>FLP30-C. do not use floating-point variables as loop counters</a:t>
            </a:r>
            <a:r>
              <a:rPr lang="en-US" dirty="0">
                <a:effectLst/>
              </a:rPr>
              <a:t>. FLP30-C. Do not use floating-point variables as loop counters - SEI CERT C Coding Standard - Confluence. https://wiki.sei.cmu.edu/confluence/display/c/FLP30-C.+Do+not+use+floating-point+variables+as+loop+counters </a:t>
            </a:r>
          </a:p>
          <a:p>
            <a:r>
              <a:rPr lang="en-US" dirty="0" err="1">
                <a:effectLst/>
              </a:rPr>
              <a:t>Pincar</a:t>
            </a:r>
            <a:r>
              <a:rPr lang="en-US" dirty="0">
                <a:effectLst/>
              </a:rPr>
              <a:t>, J., &amp; Britton, J. (2023, January 19). </a:t>
            </a:r>
            <a:r>
              <a:rPr lang="en-US" i="1" dirty="0">
                <a:effectLst/>
              </a:rPr>
              <a:t>Fio50-CPP. do not alternately input and output from a file stream without an intervening positioning call</a:t>
            </a:r>
            <a:r>
              <a:rPr lang="en-US" dirty="0">
                <a:effectLst/>
              </a:rPr>
              <a:t>. FIO50-CPP. Do not alternately input and output from a file stream without an intervening positioning call - SEI CERT C++ Coding Standard - Confluence. https://wiki.sei.cmu.edu/confluence/display/cplusplus/FIO50-CPP.+Do+not+alternately+input+and+output+from+a+file+stream+without+an+intervening+positioning+call </a:t>
            </a:r>
          </a:p>
          <a:p>
            <a:r>
              <a:rPr lang="en-US" dirty="0" err="1">
                <a:effectLst/>
              </a:rPr>
              <a:t>Pudeyev</a:t>
            </a:r>
            <a:r>
              <a:rPr lang="en-US" dirty="0">
                <a:effectLst/>
              </a:rPr>
              <a:t>, V. (2019, August 3). </a:t>
            </a:r>
            <a:r>
              <a:rPr lang="en-US" i="1" dirty="0">
                <a:effectLst/>
              </a:rPr>
              <a:t>Definition of priority codes ( P0, P1, P2, P3, P4 ) in technical development</a:t>
            </a:r>
            <a:r>
              <a:rPr lang="en-US" dirty="0">
                <a:effectLst/>
              </a:rPr>
              <a:t>. LinkedIn. https://www.linkedin.com/pulse/definition-priority-codes-p0-p1-p2-p3-p4-technical-victor-pudeyev/ </a:t>
            </a:r>
          </a:p>
          <a:p>
            <a:r>
              <a:rPr lang="en-US" dirty="0" err="1">
                <a:effectLst/>
              </a:rPr>
              <a:t>Seacord</a:t>
            </a:r>
            <a:r>
              <a:rPr lang="en-US" dirty="0">
                <a:effectLst/>
              </a:rPr>
              <a:t>, R., &amp; Britton, J. (2023a, April 20). </a:t>
            </a:r>
            <a:r>
              <a:rPr lang="en-US" i="1" dirty="0">
                <a:effectLst/>
              </a:rPr>
              <a:t>Err32-C. do not rely on indeterminate values of </a:t>
            </a:r>
            <a:r>
              <a:rPr lang="en-US" i="1" dirty="0" err="1">
                <a:effectLst/>
              </a:rPr>
              <a:t>errno</a:t>
            </a:r>
            <a:r>
              <a:rPr lang="en-US" dirty="0">
                <a:effectLst/>
              </a:rPr>
              <a:t>. ERR32-C. Do not rely on indeterminate values of </a:t>
            </a:r>
            <a:r>
              <a:rPr lang="en-US" dirty="0" err="1">
                <a:effectLst/>
              </a:rPr>
              <a:t>errno</a:t>
            </a:r>
            <a:r>
              <a:rPr lang="en-US" dirty="0">
                <a:effectLst/>
              </a:rPr>
              <a:t> - SEI CERT C Coding Standard - Confluence. https://wiki.sei.cmu.edu/confluence/display/c/ERR32-C.+Do+not+rely+on+indeterminate+values+of+errno </a:t>
            </a:r>
          </a:p>
          <a:p>
            <a:r>
              <a:rPr lang="en-US" dirty="0" err="1">
                <a:effectLst/>
              </a:rPr>
              <a:t>Seacord</a:t>
            </a:r>
            <a:r>
              <a:rPr lang="en-US" dirty="0">
                <a:effectLst/>
              </a:rPr>
              <a:t>, R., &amp; Britton, J. (2023b, April 20). </a:t>
            </a:r>
            <a:r>
              <a:rPr lang="en-US" i="1" dirty="0">
                <a:effectLst/>
              </a:rPr>
              <a:t>Mem31-C. Free dynamically allocated memory when no longer needed</a:t>
            </a:r>
            <a:r>
              <a:rPr lang="en-US" dirty="0">
                <a:effectLst/>
              </a:rPr>
              <a:t>. MEM31-C. Free dynamically allocated memory when no longer needed - SEI CERT C Coding Standard - Confluence. https://wiki.sei.cmu.edu/confluence/display/c/MEM31-C.+Free+dynamically+allocated+memory+when+no+longer+needed </a:t>
            </a:r>
          </a:p>
          <a:p>
            <a:r>
              <a:rPr lang="en-US" dirty="0">
                <a:effectLst/>
              </a:rPr>
              <a:t>Svoboda, D. (2023a, May 19). </a:t>
            </a:r>
            <a:r>
              <a:rPr lang="en-US" i="1" dirty="0">
                <a:effectLst/>
              </a:rPr>
              <a:t>Str31-C. Guarantee that storage for strings has sufficient space for character data and the Null Terminator</a:t>
            </a:r>
            <a:r>
              <a:rPr lang="en-US" dirty="0">
                <a:effectLst/>
              </a:rPr>
              <a:t>. STR31-C. Guarantee that storage for strings has sufficient space for character data and the null terminator - SEI CERT C Coding Standard - Confluence. https://wiki.sei.cmu.edu/confluence/display/c/STR31-C.+Guarantee+that+storage+for+strings+has+sufficient+space+for+character+data+and+the+null+terminator </a:t>
            </a:r>
          </a:p>
          <a:p>
            <a:r>
              <a:rPr lang="en-US" dirty="0">
                <a:effectLst/>
              </a:rPr>
              <a:t>Svoboda, D. (2023b, December 20). </a:t>
            </a:r>
            <a:r>
              <a:rPr lang="en-US" i="1" dirty="0">
                <a:effectLst/>
              </a:rPr>
              <a:t>Err34-C. detect errors when converting a string to a number</a:t>
            </a:r>
            <a:r>
              <a:rPr lang="en-US" dirty="0">
                <a:effectLst/>
              </a:rPr>
              <a:t>. ERR34-C. Detect errors when converting a string to a number - SEI CERT C Coding Standard - Confluence. https://wiki.sei.cmu.edu/confluence/display/c/ERR34-C.+Detect+errors+when+converting+a+string+to+a+number </a:t>
            </a:r>
          </a:p>
          <a:p>
            <a:r>
              <a:rPr lang="en-US" dirty="0">
                <a:effectLst/>
              </a:rPr>
              <a:t>Svoboda, D., &amp; Britton, J. (2023). </a:t>
            </a:r>
            <a:r>
              <a:rPr lang="en-US" i="1" dirty="0">
                <a:effectLst/>
              </a:rPr>
              <a:t>Int35-C. use correct integer precisions</a:t>
            </a:r>
            <a:r>
              <a:rPr lang="en-US" dirty="0">
                <a:effectLst/>
              </a:rPr>
              <a:t>. INT35-C. Use correct integer precisions - SEI CERT C Coding Standard - Confluence. https://wiki.sei.cmu.edu/confluence/display/c/INT35-C.+Use+correct+integer+precisions </a:t>
            </a:r>
          </a:p>
          <a:p>
            <a:r>
              <a:rPr lang="en-US" dirty="0" err="1">
                <a:effectLst/>
              </a:rPr>
              <a:t>Wesie</a:t>
            </a:r>
            <a:r>
              <a:rPr lang="en-US" dirty="0">
                <a:effectLst/>
              </a:rPr>
              <a:t>, A., &amp; </a:t>
            </a:r>
            <a:r>
              <a:rPr lang="en-US" dirty="0" err="1">
                <a:effectLst/>
              </a:rPr>
              <a:t>Gangopadhyay</a:t>
            </a:r>
            <a:r>
              <a:rPr lang="en-US" dirty="0">
                <a:effectLst/>
              </a:rPr>
              <a:t>, A. (2023, December 1). </a:t>
            </a:r>
            <a:r>
              <a:rPr lang="en-US" i="1" dirty="0">
                <a:effectLst/>
              </a:rPr>
              <a:t>Int50-CPP. do not cast to an out-of-range enumeration value</a:t>
            </a:r>
            <a:r>
              <a:rPr lang="en-US" dirty="0">
                <a:effectLst/>
              </a:rPr>
              <a:t>. INT50-CPP. Do not cast to an out-of-range enumeration value - SEI CERT C++ Coding Standard - Confluence. https://wiki.sei.cmu.edu/confluence/display/cplusplus/INT50-CPP.+Do+not+cast+to+an+out-of-range+enumeration+value </a:t>
            </a:r>
          </a:p>
          <a:p>
            <a:r>
              <a:rPr lang="en-US" dirty="0">
                <a:effectLst/>
              </a:rPr>
              <a:t>Wikimedia Foundation. (2024, May 9). </a:t>
            </a:r>
            <a:r>
              <a:rPr lang="en-US" i="1" dirty="0">
                <a:effectLst/>
              </a:rPr>
              <a:t>Risk matrix</a:t>
            </a:r>
            <a:r>
              <a:rPr lang="en-US" dirty="0">
                <a:effectLst/>
              </a:rPr>
              <a:t>. Wikipedia. https://en.wikipedia.org/wiki/Risk_matrix </a:t>
            </a:r>
          </a:p>
          <a:p>
            <a:r>
              <a:rPr lang="en-US" dirty="0">
                <a:effectLst/>
              </a:rPr>
              <a:t>Yuga. (2024, February 15). </a:t>
            </a:r>
            <a:r>
              <a:rPr lang="en-US" i="1" dirty="0">
                <a:effectLst/>
              </a:rPr>
              <a:t>What is </a:t>
            </a:r>
            <a:r>
              <a:rPr lang="en-US" i="1" dirty="0" err="1">
                <a:effectLst/>
              </a:rPr>
              <a:t>DevSecOps</a:t>
            </a:r>
            <a:r>
              <a:rPr lang="en-US" i="1" dirty="0">
                <a:effectLst/>
              </a:rPr>
              <a:t> pipelines? - comprehensive guide</a:t>
            </a:r>
            <a:r>
              <a:rPr lang="en-US" dirty="0">
                <a:effectLst/>
              </a:rPr>
              <a:t>. Practical </a:t>
            </a:r>
            <a:r>
              <a:rPr lang="en-US" dirty="0" err="1">
                <a:effectLst/>
              </a:rPr>
              <a:t>DevSecOps</a:t>
            </a:r>
            <a:r>
              <a:rPr lang="en-US" dirty="0">
                <a:effectLst/>
              </a:rPr>
              <a:t>. https://www.practical-devsecops.com/what-is-devsecops-pipelines/#:~:text=In%20a%20nutshell%2C%20DevSecOps%20pipelines%20are%20automated%20workflows,but%20an%20inherent%20part%20of%20the%20development%20process. </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77500" lnSpcReduction="20000"/>
          </a:bodyPr>
          <a:lstStyle/>
          <a:p>
            <a:pPr marL="571500">
              <a:lnSpc>
                <a:spcPct val="107916"/>
              </a:lnSpc>
              <a:spcBef>
                <a:spcPts val="0"/>
              </a:spcBef>
            </a:pPr>
            <a:r>
              <a:rPr lang="en-US" sz="2000" dirty="0">
                <a:solidFill>
                  <a:srgbClr val="FFFFFF"/>
                </a:solidFill>
              </a:rPr>
              <a:t>The most likely vulnerability that this policy has would be STD-STR31-C.</a:t>
            </a:r>
          </a:p>
          <a:p>
            <a:pPr marL="571500">
              <a:lnSpc>
                <a:spcPct val="107916"/>
              </a:lnSpc>
              <a:spcBef>
                <a:spcPts val="0"/>
              </a:spcBef>
            </a:pPr>
            <a:r>
              <a:rPr lang="en-US" sz="2000" dirty="0">
                <a:solidFill>
                  <a:srgbClr val="FFFFFF"/>
                </a:solidFill>
              </a:rPr>
              <a:t>The priority of all the vulnerabilities are between 2-18.</a:t>
            </a:r>
          </a:p>
          <a:p>
            <a:pPr marL="571500">
              <a:lnSpc>
                <a:spcPct val="107916"/>
              </a:lnSpc>
              <a:spcBef>
                <a:spcPts val="0"/>
              </a:spcBef>
            </a:pPr>
            <a:r>
              <a:rPr lang="en-US" sz="2000" dirty="0">
                <a:solidFill>
                  <a:srgbClr val="FFFFFF"/>
                </a:solidFill>
              </a:rPr>
              <a:t>There is one with a lower priority than the rest (STD-INT35-C).</a:t>
            </a:r>
          </a:p>
          <a:p>
            <a:pPr marL="571500">
              <a:lnSpc>
                <a:spcPct val="107916"/>
              </a:lnSpc>
              <a:spcBef>
                <a:spcPts val="0"/>
              </a:spcBef>
            </a:pPr>
            <a:r>
              <a:rPr lang="en-US" sz="2000" dirty="0">
                <a:solidFill>
                  <a:srgbClr val="FFFFFF"/>
                </a:solidFill>
              </a:rPr>
              <a:t>There are 6 unlikely vulnerabilities, but they still exist within the system.</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031264193"/>
              </p:ext>
            </p:extLst>
          </p:nvPr>
        </p:nvGraphicFramePr>
        <p:xfrm>
          <a:off x="3171900" y="2561050"/>
          <a:ext cx="7835225" cy="399433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3600" b="0" u="none" strike="noStrike" cap="none" dirty="0">
                          <a:solidFill>
                            <a:schemeClr val="tx1"/>
                          </a:solidFill>
                        </a:rPr>
                        <a:t>STD—STR31-C</a:t>
                      </a:r>
                      <a:endParaRPr sz="1400" b="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P2 - P18</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 </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STD-INT35-C</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STD-MEM31-C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t>STD-ERR32-C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t>STD-ERR-34-C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t>STD-INT35-C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t>STD-FIO50-CPP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t>STD-INT50-CPP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Validate Input Data</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STD-STR31-C – Guarantee that storage for strings has sufficient space for character data and the null terminator</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 FIO50-CPP</a:t>
            </a:r>
            <a:r>
              <a:rPr lang="en-US" sz="1200" dirty="0">
                <a:latin typeface="Century Gothic" panose="020B0502020202020204" pitchFamily="34" charset="0"/>
                <a:ea typeface="Calibri" panose="020F0502020204030204" pitchFamily="34" charset="0"/>
              </a:rPr>
              <a:t> –  </a:t>
            </a:r>
            <a:r>
              <a:rPr lang="en-US" sz="1200" dirty="0">
                <a:effectLst/>
                <a:latin typeface="Century Gothic" panose="020B0502020202020204" pitchFamily="34" charset="0"/>
                <a:ea typeface="Calibri" panose="020F0502020204030204" pitchFamily="34" charset="0"/>
              </a:rPr>
              <a:t>Do not alternately input and output from a file stream without an intervening positioning call</a:t>
            </a:r>
          </a:p>
          <a:p>
            <a:pPr marL="1085850" lvl="2" indent="-171450">
              <a:spcBef>
                <a:spcPts val="0"/>
              </a:spcBef>
              <a:buSzPct val="150000"/>
            </a:pPr>
            <a:r>
              <a:rPr lang="en-US" sz="1200" dirty="0">
                <a:solidFill>
                  <a:srgbClr val="FFFFFF"/>
                </a:solidFill>
                <a:latin typeface="Century Gothic" panose="020B0502020202020204" pitchFamily="34" charset="0"/>
              </a:rPr>
              <a:t>STD-INT50-CPP – Do not cast to an out-of-range enumeration</a:t>
            </a:r>
          </a:p>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Heed Compiler Warnings</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STD-ERR51-CPP – Handle all exceptions</a:t>
            </a:r>
            <a:endParaRPr lang="en-US" sz="1200" dirty="0">
              <a:solidFill>
                <a:srgbClr val="FFFFFF"/>
              </a:solidFill>
              <a:latin typeface="Century Gothic" panose="020B050202020202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Architect and Design for Security Policies</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STD-ERR51-CPP – Handle all exceptions</a:t>
            </a:r>
            <a:endParaRPr lang="en-US" sz="1200" dirty="0">
              <a:solidFill>
                <a:srgbClr val="FFFFFF"/>
              </a:solidFill>
              <a:latin typeface="Century Gothic" panose="020B050202020202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Keep It Simple</a:t>
            </a:r>
          </a:p>
          <a:p>
            <a:pPr marL="1085850" lvl="2" indent="-171450">
              <a:spcBef>
                <a:spcPts val="0"/>
              </a:spcBef>
              <a:buSzPct val="150000"/>
            </a:pPr>
            <a:r>
              <a:rPr lang="en-US" sz="1200" dirty="0">
                <a:solidFill>
                  <a:srgbClr val="FFFFFF"/>
                </a:solidFill>
                <a:latin typeface="Century Gothic" panose="020B0502020202020204" pitchFamily="34" charset="0"/>
              </a:rPr>
              <a:t>STD-FLP30-C – Do not use floating-point variables as loop counters</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STD-ERR52-CPP – Do not use </a:t>
            </a:r>
            <a:r>
              <a:rPr lang="en-US" sz="1200" dirty="0" err="1">
                <a:effectLst/>
                <a:latin typeface="Century Gothic" panose="020B0502020202020204" pitchFamily="34" charset="0"/>
                <a:ea typeface="Calibri" panose="020F0502020204030204" pitchFamily="34" charset="0"/>
              </a:rPr>
              <a:t>setjmp</a:t>
            </a:r>
            <a:r>
              <a:rPr lang="en-US" sz="1200" dirty="0">
                <a:effectLst/>
                <a:latin typeface="Century Gothic" panose="020B0502020202020204" pitchFamily="34" charset="0"/>
                <a:ea typeface="Calibri" panose="020F0502020204030204" pitchFamily="34" charset="0"/>
              </a:rPr>
              <a:t>() or </a:t>
            </a:r>
            <a:r>
              <a:rPr lang="en-US" sz="1200" dirty="0" err="1">
                <a:effectLst/>
                <a:latin typeface="Century Gothic" panose="020B0502020202020204" pitchFamily="34" charset="0"/>
                <a:ea typeface="Calibri" panose="020F0502020204030204" pitchFamily="34" charset="0"/>
              </a:rPr>
              <a:t>longjmp</a:t>
            </a:r>
            <a:r>
              <a:rPr lang="en-US" sz="1200" dirty="0">
                <a:effectLst/>
                <a:latin typeface="Century Gothic" panose="020B0502020202020204" pitchFamily="34" charset="0"/>
                <a:ea typeface="Calibri" panose="020F0502020204030204" pitchFamily="34" charset="0"/>
              </a:rPr>
              <a:t>()</a:t>
            </a:r>
            <a:endParaRPr lang="en-US" sz="1200" dirty="0">
              <a:solidFill>
                <a:srgbClr val="FFFFFF"/>
              </a:solidFill>
              <a:latin typeface="Century Gothic" panose="020B050202020202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Default Deny</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STD-ERR32-C – Do not rely on indeterminate values of </a:t>
            </a:r>
            <a:r>
              <a:rPr lang="en-US" sz="1200" dirty="0" err="1">
                <a:effectLst/>
                <a:latin typeface="Century Gothic" panose="020B0502020202020204" pitchFamily="34" charset="0"/>
                <a:ea typeface="Calibri" panose="020F0502020204030204" pitchFamily="34" charset="0"/>
              </a:rPr>
              <a:t>errno</a:t>
            </a:r>
            <a:endParaRPr lang="en-US" sz="1200" dirty="0">
              <a:effectLst/>
              <a:latin typeface="Century Gothic" panose="020B0502020202020204" pitchFamily="34" charset="0"/>
              <a:ea typeface="Calibri" panose="020F0502020204030204" pitchFamily="34" charset="0"/>
            </a:endParaRPr>
          </a:p>
          <a:p>
            <a:pPr lvl="2" indent="-457200">
              <a:spcBef>
                <a:spcPts val="0"/>
              </a:spcBef>
              <a:buSzPts val="2200"/>
            </a:pPr>
            <a:endParaRPr lang="en-US" sz="800" dirty="0">
              <a:solidFill>
                <a:srgbClr val="FFFFFF"/>
              </a:solidFill>
              <a:latin typeface="Century Gothic" panose="020B050202020202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Adhere to the Principle of Least Privilege</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 FIO50-CPP –  Do not alternately input and output from a file stream without an intervening positioning call</a:t>
            </a:r>
            <a:endParaRPr lang="en-US" sz="1200" dirty="0">
              <a:solidFill>
                <a:srgbClr val="FFFFFF"/>
              </a:solidFill>
              <a:latin typeface="Century Gothic" panose="020B050202020202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Sanitize Data Sent to Other Systems</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STD-STR31-C – Guarantee that storage for strings has sufficient space for character data and the null terminator</a:t>
            </a:r>
            <a:endParaRPr lang="en-US" sz="1200" dirty="0">
              <a:solidFill>
                <a:srgbClr val="FFFFFF"/>
              </a:solidFill>
              <a:latin typeface="Century Gothic" panose="020B050202020202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Practice Defense in Depth</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STD-ERR32-C – Do not rely on indeterminate values of </a:t>
            </a:r>
            <a:r>
              <a:rPr lang="en-US" sz="1200" dirty="0" err="1">
                <a:effectLst/>
                <a:latin typeface="Century Gothic" panose="020B0502020202020204" pitchFamily="34" charset="0"/>
                <a:ea typeface="Calibri" panose="020F0502020204030204" pitchFamily="34" charset="0"/>
              </a:rPr>
              <a:t>errno</a:t>
            </a:r>
            <a:endParaRPr lang="en-US" sz="1200" dirty="0">
              <a:effectLst/>
              <a:latin typeface="Century Gothic" panose="020B0502020202020204" pitchFamily="34" charset="0"/>
              <a:ea typeface="Calibri" panose="020F0502020204030204" pitchFamily="34" charset="0"/>
            </a:endParaRPr>
          </a:p>
          <a:p>
            <a:pPr marL="1085850" lvl="2" indent="-171450">
              <a:spcBef>
                <a:spcPts val="0"/>
              </a:spcBef>
              <a:buSzPct val="150000"/>
            </a:pPr>
            <a:r>
              <a:rPr lang="en-US" sz="1200" dirty="0">
                <a:solidFill>
                  <a:srgbClr val="FFFFFF"/>
                </a:solidFill>
                <a:latin typeface="Century Gothic" panose="020B0502020202020204" pitchFamily="34" charset="0"/>
              </a:rPr>
              <a:t>STD-INT50-CPP – Do not cast to an out-of-range enumeration</a:t>
            </a:r>
            <a:r>
              <a:rPr lang="en-US" sz="1000" dirty="0">
                <a:solidFill>
                  <a:srgbClr val="FFFFFF"/>
                </a:solidFill>
                <a:latin typeface="Century Gothic" panose="020B0502020202020204" pitchFamily="34" charset="0"/>
              </a:rPr>
              <a:t> </a:t>
            </a:r>
            <a:endParaRPr lang="en-US" sz="1200" dirty="0">
              <a:solidFill>
                <a:srgbClr val="FFFFFF"/>
              </a:solidFill>
              <a:latin typeface="Century Gothic" panose="020B050202020202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Use Effective Quality Assurance Techniques</a:t>
            </a:r>
          </a:p>
          <a:p>
            <a:pPr marL="1085850" lvl="2" indent="-171450">
              <a:spcBef>
                <a:spcPts val="0"/>
              </a:spcBef>
              <a:buSzPct val="150000"/>
            </a:pPr>
            <a:r>
              <a:rPr lang="en-US" sz="1200" dirty="0">
                <a:solidFill>
                  <a:srgbClr val="FFFFFF"/>
                </a:solidFill>
                <a:latin typeface="Century Gothic" panose="020B0502020202020204" pitchFamily="34" charset="0"/>
              </a:rPr>
              <a:t>STD-INT35-C – Use correct Integer precisions</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STD-MEM31-C – Free dynamically allocated memory when no longer needed</a:t>
            </a:r>
            <a:endParaRPr lang="en-US" sz="1200" dirty="0">
              <a:solidFill>
                <a:srgbClr val="FFFFFF"/>
              </a:solidFill>
              <a:latin typeface="Century Gothic" panose="020B0502020202020204" pitchFamily="34" charset="0"/>
            </a:endParaRPr>
          </a:p>
          <a:p>
            <a:pPr lvl="0" indent="-457200" algn="l" rtl="0">
              <a:lnSpc>
                <a:spcPct val="90000"/>
              </a:lnSpc>
              <a:spcBef>
                <a:spcPts val="0"/>
              </a:spcBef>
              <a:spcAft>
                <a:spcPts val="0"/>
              </a:spcAft>
              <a:buClr>
                <a:schemeClr val="lt1"/>
              </a:buClr>
              <a:buSzPts val="2200"/>
              <a:buFont typeface="+mj-lt"/>
              <a:buAutoNum type="arabicPeriod"/>
            </a:pPr>
            <a:r>
              <a:rPr lang="en-US" sz="1200" dirty="0">
                <a:solidFill>
                  <a:srgbClr val="FFFFFF"/>
                </a:solidFill>
                <a:latin typeface="Century Gothic" panose="020B0502020202020204" pitchFamily="34" charset="0"/>
              </a:rPr>
              <a:t>Adopt a Secure Coding Standard</a:t>
            </a:r>
          </a:p>
          <a:p>
            <a:pPr marL="1085850" lvl="2" indent="-171450">
              <a:spcBef>
                <a:spcPts val="0"/>
              </a:spcBef>
              <a:buSzPct val="150000"/>
            </a:pPr>
            <a:r>
              <a:rPr lang="en-US" sz="1200" dirty="0">
                <a:effectLst/>
                <a:latin typeface="Century Gothic" panose="020B0502020202020204" pitchFamily="34" charset="0"/>
                <a:ea typeface="Calibri" panose="020F0502020204030204" pitchFamily="34" charset="0"/>
              </a:rPr>
              <a:t>STD-ERR34-C – Detect errors when converting a string to a number</a:t>
            </a:r>
            <a:endParaRPr lang="en-US" sz="1200" dirty="0">
              <a:solidFill>
                <a:srgbClr val="FFFFFF"/>
              </a:solidFill>
              <a:latin typeface="Century Gothic" panose="020B0502020202020204" pitchFamily="34" charset="0"/>
            </a:endParaRPr>
          </a:p>
          <a:p>
            <a:pPr lvl="0" indent="-457200" algn="l" rtl="0">
              <a:lnSpc>
                <a:spcPct val="90000"/>
              </a:lnSpc>
              <a:spcBef>
                <a:spcPts val="0"/>
              </a:spcBef>
              <a:spcAft>
                <a:spcPts val="0"/>
              </a:spcAft>
              <a:buClr>
                <a:schemeClr val="lt1"/>
              </a:buClr>
              <a:buSzPts val="2200"/>
              <a:buFont typeface="+mj-lt"/>
              <a:buAutoNum type="arabicPeriod"/>
            </a:pPr>
            <a:endParaRPr lang="en-US" sz="1200" dirty="0">
              <a:solidFill>
                <a:srgbClr val="FFFFFF"/>
              </a:solidFill>
              <a:latin typeface="Century Gothic" panose="020B0502020202020204" pitchFamily="34" charset="0"/>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lvl="0" indent="-457200" algn="l" rtl="0">
              <a:lnSpc>
                <a:spcPct val="90000"/>
              </a:lnSpc>
              <a:spcBef>
                <a:spcPts val="0"/>
              </a:spcBef>
              <a:spcAft>
                <a:spcPts val="0"/>
              </a:spcAft>
              <a:buClr>
                <a:schemeClr val="lt1"/>
              </a:buClr>
              <a:buSzPts val="2000"/>
              <a:buFont typeface="+mj-lt"/>
              <a:buAutoNum type="arabicPeriod"/>
            </a:pPr>
            <a:r>
              <a:rPr lang="en-US" sz="2000" dirty="0"/>
              <a:t>STD-STR31-C – </a:t>
            </a:r>
            <a:r>
              <a:rPr lang="en-US" sz="2000" dirty="0">
                <a:effectLst/>
                <a:latin typeface="Calibri" panose="020F0502020204030204" pitchFamily="34" charset="0"/>
                <a:ea typeface="Calibri" panose="020F0502020204030204" pitchFamily="34" charset="0"/>
              </a:rPr>
              <a:t>Guarantee that storage for strings has sufficient space for character data and the 		      null terminator</a:t>
            </a:r>
            <a:endParaRPr lang="en-US" sz="2000" dirty="0"/>
          </a:p>
          <a:p>
            <a:pPr lvl="0" indent="-457200" algn="l" rtl="0">
              <a:lnSpc>
                <a:spcPct val="90000"/>
              </a:lnSpc>
              <a:spcBef>
                <a:spcPts val="0"/>
              </a:spcBef>
              <a:spcAft>
                <a:spcPts val="0"/>
              </a:spcAft>
              <a:buClr>
                <a:schemeClr val="lt1"/>
              </a:buClr>
              <a:buSzPts val="2000"/>
              <a:buFont typeface="+mj-lt"/>
              <a:buAutoNum type="arabicPeriod"/>
            </a:pPr>
            <a:r>
              <a:rPr lang="en-US" sz="2000" dirty="0"/>
              <a:t>STD-FLP30-C – </a:t>
            </a:r>
            <a:r>
              <a:rPr lang="en-US" sz="2000" dirty="0">
                <a:effectLst/>
                <a:latin typeface="Calibri" panose="020F0502020204030204" pitchFamily="34" charset="0"/>
                <a:ea typeface="Calibri" panose="020F0502020204030204" pitchFamily="34" charset="0"/>
              </a:rPr>
              <a:t>Do not use floating-point variables as loop counters</a:t>
            </a:r>
            <a:endParaRPr lang="en-US" sz="2000" dirty="0"/>
          </a:p>
          <a:p>
            <a:pPr lvl="0" indent="-457200" algn="l" rtl="0">
              <a:lnSpc>
                <a:spcPct val="90000"/>
              </a:lnSpc>
              <a:spcBef>
                <a:spcPts val="0"/>
              </a:spcBef>
              <a:spcAft>
                <a:spcPts val="0"/>
              </a:spcAft>
              <a:buClr>
                <a:schemeClr val="lt1"/>
              </a:buClr>
              <a:buSzPts val="2000"/>
              <a:buFont typeface="+mj-lt"/>
              <a:buAutoNum type="arabicPeriod"/>
            </a:pPr>
            <a:r>
              <a:rPr lang="en-US" sz="2000" dirty="0"/>
              <a:t>STD-ERR51-CPP – </a:t>
            </a:r>
            <a:r>
              <a:rPr lang="en-US" sz="2000" dirty="0">
                <a:effectLst/>
                <a:latin typeface="Calibri" panose="020F0502020204030204" pitchFamily="34" charset="0"/>
                <a:ea typeface="Calibri" panose="020F0502020204030204" pitchFamily="34" charset="0"/>
              </a:rPr>
              <a:t>Handle all exceptions</a:t>
            </a:r>
            <a:endParaRPr lang="en-US" sz="2000" dirty="0"/>
          </a:p>
          <a:p>
            <a:pPr lvl="0" indent="-457200" algn="l" rtl="0">
              <a:lnSpc>
                <a:spcPct val="90000"/>
              </a:lnSpc>
              <a:spcBef>
                <a:spcPts val="0"/>
              </a:spcBef>
              <a:spcAft>
                <a:spcPts val="0"/>
              </a:spcAft>
              <a:buClr>
                <a:schemeClr val="lt1"/>
              </a:buClr>
              <a:buSzPts val="2000"/>
              <a:buFont typeface="+mj-lt"/>
              <a:buAutoNum type="arabicPeriod"/>
            </a:pPr>
            <a:r>
              <a:rPr lang="en-US" sz="2000" dirty="0"/>
              <a:t>STD-ERR52-CPP – </a:t>
            </a:r>
            <a:r>
              <a:rPr lang="en-US" sz="2000" dirty="0">
                <a:effectLst/>
                <a:latin typeface="Calibri" panose="020F0502020204030204" pitchFamily="34" charset="0"/>
                <a:ea typeface="Calibri" panose="020F0502020204030204" pitchFamily="34" charset="0"/>
              </a:rPr>
              <a:t>Do not use </a:t>
            </a:r>
            <a:r>
              <a:rPr lang="en-US" sz="2000" dirty="0" err="1">
                <a:effectLst/>
                <a:latin typeface="Calibri" panose="020F0502020204030204" pitchFamily="34" charset="0"/>
                <a:ea typeface="Calibri" panose="020F0502020204030204" pitchFamily="34" charset="0"/>
              </a:rPr>
              <a:t>setjmp</a:t>
            </a:r>
            <a:r>
              <a:rPr lang="en-US" sz="2000" dirty="0">
                <a:effectLst/>
                <a:latin typeface="Calibri" panose="020F0502020204030204" pitchFamily="34" charset="0"/>
                <a:ea typeface="Calibri" panose="020F0502020204030204" pitchFamily="34" charset="0"/>
              </a:rPr>
              <a:t>() or </a:t>
            </a:r>
            <a:r>
              <a:rPr lang="en-US" sz="2000" dirty="0" err="1">
                <a:effectLst/>
                <a:latin typeface="Calibri" panose="020F0502020204030204" pitchFamily="34" charset="0"/>
                <a:ea typeface="Calibri" panose="020F0502020204030204" pitchFamily="34" charset="0"/>
              </a:rPr>
              <a:t>longjmp</a:t>
            </a:r>
            <a:r>
              <a:rPr lang="en-US" sz="2000" dirty="0">
                <a:effectLst/>
                <a:latin typeface="Calibri" panose="020F0502020204030204" pitchFamily="34" charset="0"/>
                <a:ea typeface="Calibri" panose="020F0502020204030204" pitchFamily="34" charset="0"/>
              </a:rPr>
              <a:t>()</a:t>
            </a:r>
            <a:endParaRPr lang="en-US" sz="2000" dirty="0"/>
          </a:p>
          <a:p>
            <a:pPr lvl="0" indent="-457200" algn="l" rtl="0">
              <a:lnSpc>
                <a:spcPct val="90000"/>
              </a:lnSpc>
              <a:spcBef>
                <a:spcPts val="0"/>
              </a:spcBef>
              <a:spcAft>
                <a:spcPts val="0"/>
              </a:spcAft>
              <a:buClr>
                <a:schemeClr val="lt1"/>
              </a:buClr>
              <a:buSzPts val="2000"/>
              <a:buFont typeface="+mj-lt"/>
              <a:buAutoNum type="arabicPeriod"/>
            </a:pPr>
            <a:r>
              <a:rPr lang="en-US" sz="2000" dirty="0"/>
              <a:t>STD-MEM31-C – </a:t>
            </a:r>
            <a:r>
              <a:rPr lang="en-US" sz="2000" dirty="0">
                <a:effectLst/>
                <a:latin typeface="Calibri" panose="020F0502020204030204" pitchFamily="34" charset="0"/>
                <a:ea typeface="Calibri" panose="020F0502020204030204" pitchFamily="34" charset="0"/>
              </a:rPr>
              <a:t>Free Dynamically allocated memory when no longer needed</a:t>
            </a:r>
            <a:endParaRPr lang="en-US" sz="2000" dirty="0"/>
          </a:p>
          <a:p>
            <a:pPr lvl="0" indent="-457200" algn="l" rtl="0">
              <a:lnSpc>
                <a:spcPct val="90000"/>
              </a:lnSpc>
              <a:spcBef>
                <a:spcPts val="0"/>
              </a:spcBef>
              <a:spcAft>
                <a:spcPts val="0"/>
              </a:spcAft>
              <a:buClr>
                <a:schemeClr val="lt1"/>
              </a:buClr>
              <a:buSzPts val="2000"/>
              <a:buFont typeface="+mj-lt"/>
              <a:buAutoNum type="arabicPeriod"/>
            </a:pPr>
            <a:r>
              <a:rPr lang="en-US" sz="2000" dirty="0"/>
              <a:t>STD-ERR34-C – </a:t>
            </a:r>
            <a:r>
              <a:rPr lang="en-US" sz="2000" dirty="0">
                <a:effectLst/>
                <a:latin typeface="Calibri" panose="020F0502020204030204" pitchFamily="34" charset="0"/>
                <a:ea typeface="Calibri" panose="020F0502020204030204" pitchFamily="34" charset="0"/>
              </a:rPr>
              <a:t>Detect errors when converting a string to a number</a:t>
            </a:r>
            <a:endParaRPr lang="en-US" sz="2000" dirty="0"/>
          </a:p>
          <a:p>
            <a:pPr lvl="0" indent="-457200" algn="l" rtl="0">
              <a:lnSpc>
                <a:spcPct val="90000"/>
              </a:lnSpc>
              <a:spcBef>
                <a:spcPts val="0"/>
              </a:spcBef>
              <a:spcAft>
                <a:spcPts val="0"/>
              </a:spcAft>
              <a:buClr>
                <a:schemeClr val="lt1"/>
              </a:buClr>
              <a:buSzPts val="2000"/>
              <a:buFont typeface="+mj-lt"/>
              <a:buAutoNum type="arabicPeriod"/>
            </a:pPr>
            <a:r>
              <a:rPr lang="en-US" sz="2000" dirty="0"/>
              <a:t>STD-INT50-CPP – </a:t>
            </a:r>
            <a:r>
              <a:rPr lang="en-US" sz="2000" dirty="0">
                <a:effectLst/>
                <a:latin typeface="Calibri" panose="020F0502020204030204" pitchFamily="34" charset="0"/>
                <a:ea typeface="Calibri" panose="020F0502020204030204" pitchFamily="34" charset="0"/>
              </a:rPr>
              <a:t>Do not cast to an out-of-range enumeration value</a:t>
            </a:r>
            <a:endParaRPr lang="en-US" sz="2000" dirty="0"/>
          </a:p>
          <a:p>
            <a:pPr lvl="0" indent="-457200" algn="l" rtl="0">
              <a:lnSpc>
                <a:spcPct val="90000"/>
              </a:lnSpc>
              <a:spcBef>
                <a:spcPts val="0"/>
              </a:spcBef>
              <a:spcAft>
                <a:spcPts val="0"/>
              </a:spcAft>
              <a:buClr>
                <a:schemeClr val="lt1"/>
              </a:buClr>
              <a:buSzPts val="2000"/>
              <a:buFont typeface="+mj-lt"/>
              <a:buAutoNum type="arabicPeriod"/>
            </a:pPr>
            <a:r>
              <a:rPr lang="en-US" sz="2000" dirty="0"/>
              <a:t>STD-FIO50-CPP – </a:t>
            </a:r>
            <a:r>
              <a:rPr lang="en-US" sz="2000" dirty="0">
                <a:effectLst/>
                <a:latin typeface="Calibri" panose="020F0502020204030204" pitchFamily="34" charset="0"/>
                <a:ea typeface="Calibri" panose="020F0502020204030204" pitchFamily="34" charset="0"/>
              </a:rPr>
              <a:t>Do not alternately input and output from a file stream without an intervening 		            positioning call</a:t>
            </a:r>
            <a:endParaRPr lang="en-US" sz="2000" dirty="0"/>
          </a:p>
          <a:p>
            <a:pPr lvl="0" indent="-457200" algn="l" rtl="0">
              <a:lnSpc>
                <a:spcPct val="90000"/>
              </a:lnSpc>
              <a:spcBef>
                <a:spcPts val="0"/>
              </a:spcBef>
              <a:spcAft>
                <a:spcPts val="0"/>
              </a:spcAft>
              <a:buClr>
                <a:schemeClr val="lt1"/>
              </a:buClr>
              <a:buSzPts val="2000"/>
              <a:buFont typeface="+mj-lt"/>
              <a:buAutoNum type="arabicPeriod"/>
            </a:pPr>
            <a:r>
              <a:rPr lang="en-US" sz="2000" dirty="0"/>
              <a:t>STD-ERR32-C – </a:t>
            </a:r>
            <a:r>
              <a:rPr lang="en-US" sz="2000" dirty="0">
                <a:effectLst/>
                <a:latin typeface="Calibri" panose="020F0502020204030204" pitchFamily="34" charset="0"/>
                <a:ea typeface="Calibri" panose="020F0502020204030204" pitchFamily="34" charset="0"/>
              </a:rPr>
              <a:t>Do not rely on indeterminate values of </a:t>
            </a:r>
            <a:r>
              <a:rPr lang="en-US" sz="2000" dirty="0" err="1">
                <a:effectLst/>
                <a:latin typeface="Calibri" panose="020F0502020204030204" pitchFamily="34" charset="0"/>
                <a:ea typeface="Calibri" panose="020F0502020204030204" pitchFamily="34" charset="0"/>
              </a:rPr>
              <a:t>errno</a:t>
            </a:r>
            <a:endParaRPr lang="en-US" sz="2000" dirty="0"/>
          </a:p>
          <a:p>
            <a:pPr lvl="0" indent="-457200" algn="l" rtl="0">
              <a:lnSpc>
                <a:spcPct val="90000"/>
              </a:lnSpc>
              <a:spcBef>
                <a:spcPts val="0"/>
              </a:spcBef>
              <a:spcAft>
                <a:spcPts val="0"/>
              </a:spcAft>
              <a:buClr>
                <a:schemeClr val="lt1"/>
              </a:buClr>
              <a:buSzPts val="2000"/>
              <a:buFont typeface="+mj-lt"/>
              <a:buAutoNum type="arabicPeriod"/>
            </a:pPr>
            <a:r>
              <a:rPr lang="en-US" sz="2000" dirty="0"/>
              <a:t>STD-INT35-C – </a:t>
            </a:r>
            <a:r>
              <a:rPr lang="en-US" sz="2000" dirty="0">
                <a:effectLst/>
                <a:latin typeface="Calibri" panose="020F0502020204030204" pitchFamily="34" charset="0"/>
                <a:ea typeface="Calibri" panose="020F0502020204030204" pitchFamily="34" charset="0"/>
              </a:rPr>
              <a:t>Use correct integer precisions</a:t>
            </a:r>
            <a:endParaRPr lang="en-US" sz="2000" dirty="0"/>
          </a:p>
          <a:p>
            <a:pPr lvl="0" indent="-457200" algn="l" rtl="0">
              <a:lnSpc>
                <a:spcPct val="90000"/>
              </a:lnSpc>
              <a:spcBef>
                <a:spcPts val="0"/>
              </a:spcBef>
              <a:spcAft>
                <a:spcPts val="0"/>
              </a:spcAft>
              <a:buClr>
                <a:schemeClr val="lt1"/>
              </a:buClr>
              <a:buSzPts val="2000"/>
              <a:buFont typeface="+mj-lt"/>
              <a:buAutoNum type="arabicPeriod"/>
            </a:pPr>
            <a:endParaRPr lang="en-US" sz="2000" dirty="0"/>
          </a:p>
          <a:p>
            <a:pPr marL="0" lvl="0" indent="0" algn="l" rtl="0">
              <a:lnSpc>
                <a:spcPct val="90000"/>
              </a:lnSpc>
              <a:spcBef>
                <a:spcPts val="0"/>
              </a:spcBef>
              <a:spcAft>
                <a:spcPts val="0"/>
              </a:spcAft>
              <a:buClr>
                <a:schemeClr val="lt1"/>
              </a:buClr>
              <a:buSzPts val="2000"/>
              <a:buNone/>
            </a:pPr>
            <a:r>
              <a:rPr lang="en-US" sz="2000" dirty="0"/>
              <a:t>To prioritize the coding standards, I used the likelihood factor as well as the severity factor. I started with the most likely as well as the highest severity. Thus, lead me to determine that STD-STR31-C was the first on this list of standards.</a:t>
            </a:r>
          </a:p>
          <a:p>
            <a:pPr lvl="0" indent="-457200" algn="l" rtl="0">
              <a:lnSpc>
                <a:spcPct val="90000"/>
              </a:lnSpc>
              <a:spcBef>
                <a:spcPts val="0"/>
              </a:spcBef>
              <a:spcAft>
                <a:spcPts val="0"/>
              </a:spcAft>
              <a:buClr>
                <a:schemeClr val="lt1"/>
              </a:buClr>
              <a:buSzPts val="2000"/>
              <a:buFont typeface="+mj-lt"/>
              <a:buAutoNum type="arabicPeriod"/>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 Is the practice of protecting data by encoding it using encryption algorithms</a:t>
            </a:r>
          </a:p>
          <a:p>
            <a:pPr marL="685800" lvl="1" indent="-228600">
              <a:spcBef>
                <a:spcPts val="0"/>
              </a:spcBef>
              <a:buSzPts val="2000"/>
            </a:pPr>
            <a:r>
              <a:rPr lang="en-US" dirty="0"/>
              <a:t>The data within the database must be encrypted even when its not being used</a:t>
            </a:r>
          </a:p>
          <a:p>
            <a:pPr marL="228600" lvl="0" indent="-228600" algn="l" rtl="0">
              <a:lnSpc>
                <a:spcPct val="90000"/>
              </a:lnSpc>
              <a:spcBef>
                <a:spcPts val="0"/>
              </a:spcBef>
              <a:spcAft>
                <a:spcPts val="0"/>
              </a:spcAft>
              <a:buClr>
                <a:schemeClr val="lt1"/>
              </a:buClr>
              <a:buSzPts val="2000"/>
              <a:buChar char="•"/>
            </a:pPr>
            <a:r>
              <a:rPr lang="en-US" sz="2000" dirty="0"/>
              <a:t>Encryption in flight -  Is a technique used to keep the privacy of communication data when it travels between two points.</a:t>
            </a:r>
          </a:p>
          <a:p>
            <a:pPr marL="685800" lvl="1" indent="-228600">
              <a:spcBef>
                <a:spcPts val="0"/>
              </a:spcBef>
              <a:buSzPts val="2000"/>
            </a:pPr>
            <a:r>
              <a:rPr lang="en-US" dirty="0"/>
              <a:t>When the system is communicating between points, its very important that the information does not get intercepted. </a:t>
            </a:r>
          </a:p>
          <a:p>
            <a:pPr marL="1143000" lvl="2" indent="-228600">
              <a:spcBef>
                <a:spcPts val="0"/>
              </a:spcBef>
              <a:buSzPts val="2000"/>
            </a:pPr>
            <a:r>
              <a:rPr lang="en-US" sz="2000" dirty="0"/>
              <a:t>If it does for any reason, it needs to be encrypted so the interceptor cannot configure what that data might be</a:t>
            </a:r>
          </a:p>
          <a:p>
            <a:pPr marL="228600" lvl="0" indent="-228600" algn="l" rtl="0">
              <a:lnSpc>
                <a:spcPct val="90000"/>
              </a:lnSpc>
              <a:spcBef>
                <a:spcPts val="0"/>
              </a:spcBef>
              <a:spcAft>
                <a:spcPts val="0"/>
              </a:spcAft>
              <a:buClr>
                <a:schemeClr val="lt1"/>
              </a:buClr>
              <a:buSzPts val="2000"/>
              <a:buChar char="•"/>
            </a:pPr>
            <a:r>
              <a:rPr lang="en-US" sz="2000" dirty="0"/>
              <a:t>Encryption in use - The practice of encrypting the data as it is being accessed and/or processed</a:t>
            </a:r>
          </a:p>
          <a:p>
            <a:pPr marL="685800" lvl="1" indent="-228600">
              <a:spcBef>
                <a:spcPts val="0"/>
              </a:spcBef>
              <a:buSzPts val="2000"/>
            </a:pPr>
            <a:r>
              <a:rPr lang="en-US" dirty="0"/>
              <a:t>The data needs to be encrypted when it is accessed or processed to prevent attackers from being able to read/steal it.</a:t>
            </a:r>
            <a:endParaRPr dirty="0"/>
          </a:p>
          <a:p>
            <a:pPr marL="0" lvl="0" indent="0" algn="l" rtl="0">
              <a:lnSpc>
                <a:spcPct val="90000"/>
              </a:lnSpc>
              <a:spcBef>
                <a:spcPts val="1000"/>
              </a:spcBef>
              <a:spcAft>
                <a:spcPts val="0"/>
              </a:spcAft>
              <a:buClr>
                <a:schemeClr val="lt1"/>
              </a:buClr>
              <a:buSzPts val="1600"/>
              <a:buNone/>
            </a:pPr>
            <a:endParaRPr sz="2000" dirty="0"/>
          </a:p>
          <a:p>
            <a:pPr marL="228600" lvl="0" indent="-88900" algn="l" rtl="0">
              <a:lnSpc>
                <a:spcPct val="90000"/>
              </a:lnSpc>
              <a:spcBef>
                <a:spcPts val="1000"/>
              </a:spcBef>
              <a:spcAft>
                <a:spcPts val="0"/>
              </a:spcAft>
              <a:buClr>
                <a:schemeClr val="lt1"/>
              </a:buClr>
              <a:buSzPts val="2200"/>
              <a:buNone/>
            </a:pPr>
            <a:endParaRPr sz="20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sz="2200" dirty="0"/>
              <a:t>This is the first step within the Triple A framework</a:t>
            </a:r>
          </a:p>
          <a:p>
            <a:pPr marL="685800" lvl="1" indent="-228600">
              <a:spcBef>
                <a:spcPts val="0"/>
              </a:spcBef>
              <a:buSzPts val="2400"/>
            </a:pPr>
            <a:r>
              <a:rPr lang="en-US" sz="2200" dirty="0"/>
              <a:t>Identifies the user and ensures whom they claim to be</a:t>
            </a:r>
          </a:p>
          <a:p>
            <a:pPr marL="228600" lvl="0" indent="-228600" algn="l" rtl="0">
              <a:lnSpc>
                <a:spcPct val="90000"/>
              </a:lnSpc>
              <a:spcBef>
                <a:spcPts val="0"/>
              </a:spcBef>
              <a:spcAft>
                <a:spcPts val="0"/>
              </a:spcAft>
              <a:buClr>
                <a:schemeClr val="lt1"/>
              </a:buClr>
              <a:buSzPts val="2400"/>
              <a:buChar char="•"/>
            </a:pPr>
            <a:r>
              <a:rPr lang="en-US" sz="2400" dirty="0"/>
              <a:t>Authorization</a:t>
            </a:r>
          </a:p>
          <a:p>
            <a:pPr marL="685800" lvl="1" indent="-228600">
              <a:spcBef>
                <a:spcPts val="0"/>
              </a:spcBef>
              <a:buSzPts val="2400"/>
            </a:pPr>
            <a:r>
              <a:rPr lang="en-US" dirty="0"/>
              <a:t>Enforces policies and procedures</a:t>
            </a:r>
          </a:p>
          <a:p>
            <a:pPr marL="685800" lvl="1" indent="-228600">
              <a:spcBef>
                <a:spcPts val="0"/>
              </a:spcBef>
              <a:buSzPts val="2400"/>
            </a:pPr>
            <a:r>
              <a:rPr lang="en-US" dirty="0"/>
              <a:t>The authorization levels of the user</a:t>
            </a:r>
          </a:p>
          <a:p>
            <a:pPr marL="685800" lvl="1" indent="-228600">
              <a:spcBef>
                <a:spcPts val="0"/>
              </a:spcBef>
              <a:buSzPts val="2400"/>
            </a:pPr>
            <a:r>
              <a:rPr lang="en-US" dirty="0"/>
              <a:t>Extremely important when securing data</a:t>
            </a:r>
          </a:p>
          <a:p>
            <a:pPr marL="228600" lvl="0" indent="-228600" algn="l" rtl="0">
              <a:lnSpc>
                <a:spcPct val="90000"/>
              </a:lnSpc>
              <a:spcBef>
                <a:spcPts val="0"/>
              </a:spcBef>
              <a:spcAft>
                <a:spcPts val="0"/>
              </a:spcAft>
              <a:buClr>
                <a:schemeClr val="lt1"/>
              </a:buClr>
              <a:buSzPts val="2400"/>
              <a:buChar char="•"/>
            </a:pPr>
            <a:r>
              <a:rPr lang="en-US" sz="2400" dirty="0"/>
              <a:t>Accounting</a:t>
            </a:r>
          </a:p>
          <a:p>
            <a:pPr marL="685800" lvl="1" indent="-228600">
              <a:spcBef>
                <a:spcPts val="0"/>
              </a:spcBef>
              <a:buSzPts val="2400"/>
            </a:pPr>
            <a:r>
              <a:rPr lang="en-US" dirty="0"/>
              <a:t>Measures the resources that are consumed during the time within the system</a:t>
            </a:r>
          </a:p>
          <a:p>
            <a:pPr marL="1143000" lvl="2" indent="-228600">
              <a:spcBef>
                <a:spcPts val="0"/>
              </a:spcBef>
              <a:buSzPts val="2400"/>
            </a:pPr>
            <a:r>
              <a:rPr lang="en-US" dirty="0"/>
              <a:t>Logs data of what was accessed and when it was accessed.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coding vulnerability I am choosing to test is going to be to Guarantee that storage for strings has sufficient space for character data and the null terminator (STD-STR31-C)</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1230-8F2E-7C1E-8B2F-4D148E6B6E10}"/>
              </a:ext>
            </a:extLst>
          </p:cNvPr>
          <p:cNvSpPr>
            <a:spLocks noGrp="1"/>
          </p:cNvSpPr>
          <p:nvPr>
            <p:ph type="title"/>
          </p:nvPr>
        </p:nvSpPr>
        <p:spPr/>
        <p:txBody>
          <a:bodyPr/>
          <a:lstStyle/>
          <a:p>
            <a:r>
              <a:rPr lang="en-US" dirty="0"/>
              <a:t>Loop terminating with null-terminator</a:t>
            </a:r>
          </a:p>
        </p:txBody>
      </p:sp>
      <p:sp>
        <p:nvSpPr>
          <p:cNvPr id="3" name="Text Placeholder 2">
            <a:extLst>
              <a:ext uri="{FF2B5EF4-FFF2-40B4-BE49-F238E27FC236}">
                <a16:creationId xmlns:a16="http://schemas.microsoft.com/office/drawing/2014/main" id="{245357CB-AD97-C344-E12A-5020838747CA}"/>
              </a:ext>
            </a:extLst>
          </p:cNvPr>
          <p:cNvSpPr>
            <a:spLocks noGrp="1"/>
          </p:cNvSpPr>
          <p:nvPr>
            <p:ph type="body" idx="1"/>
          </p:nvPr>
        </p:nvSpPr>
        <p:spPr/>
        <p:txBody>
          <a:bodyPr/>
          <a:lstStyle/>
          <a:p>
            <a:r>
              <a:rPr lang="en-US" dirty="0"/>
              <a:t>Void string (</a:t>
            </a:r>
            <a:r>
              <a:rPr lang="en-US" dirty="0" err="1"/>
              <a:t>sixe_t</a:t>
            </a:r>
            <a:r>
              <a:rPr lang="en-US" dirty="0"/>
              <a:t> x, char </a:t>
            </a:r>
            <a:r>
              <a:rPr lang="en-US" dirty="0" err="1"/>
              <a:t>src</a:t>
            </a:r>
            <a:r>
              <a:rPr lang="en-US" dirty="0"/>
              <a:t>[x], char </a:t>
            </a:r>
            <a:r>
              <a:rPr lang="en-US" dirty="0" err="1"/>
              <a:t>dest</a:t>
            </a:r>
            <a:r>
              <a:rPr lang="en-US" dirty="0"/>
              <a:t>[x]{</a:t>
            </a:r>
          </a:p>
          <a:p>
            <a:pPr lvl="1"/>
            <a:r>
              <a:rPr lang="en-US" dirty="0" err="1"/>
              <a:t>Size_t</a:t>
            </a:r>
            <a:r>
              <a:rPr lang="en-US" dirty="0"/>
              <a:t> I;</a:t>
            </a:r>
          </a:p>
          <a:p>
            <a:pPr lvl="1"/>
            <a:r>
              <a:rPr lang="en-US" dirty="0"/>
              <a:t>for(</a:t>
            </a:r>
            <a:r>
              <a:rPr lang="en-US" dirty="0" err="1"/>
              <a:t>i</a:t>
            </a:r>
            <a:r>
              <a:rPr lang="en-US" dirty="0"/>
              <a:t> = 0; </a:t>
            </a:r>
            <a:r>
              <a:rPr lang="en-US" dirty="0" err="1"/>
              <a:t>i</a:t>
            </a:r>
            <a:r>
              <a:rPr lang="en-US" dirty="0"/>
              <a:t> &lt; x-1; ++</a:t>
            </a:r>
            <a:r>
              <a:rPr lang="en-US" dirty="0" err="1"/>
              <a:t>i</a:t>
            </a:r>
            <a:r>
              <a:rPr lang="en-US" dirty="0"/>
              <a:t>){</a:t>
            </a:r>
          </a:p>
          <a:p>
            <a:pPr lvl="2"/>
            <a:r>
              <a:rPr lang="en-US" dirty="0" err="1"/>
              <a:t>Dest</a:t>
            </a:r>
            <a:r>
              <a:rPr lang="en-US" dirty="0"/>
              <a:t>[</a:t>
            </a:r>
            <a:r>
              <a:rPr lang="en-US" dirty="0" err="1"/>
              <a:t>i</a:t>
            </a:r>
            <a:r>
              <a:rPr lang="en-US" dirty="0"/>
              <a:t>]=</a:t>
            </a:r>
            <a:r>
              <a:rPr lang="en-US" dirty="0" err="1"/>
              <a:t>src</a:t>
            </a:r>
            <a:r>
              <a:rPr lang="en-US" dirty="0"/>
              <a:t>[</a:t>
            </a:r>
            <a:r>
              <a:rPr lang="en-US" dirty="0" err="1"/>
              <a:t>i</a:t>
            </a:r>
            <a:r>
              <a:rPr lang="en-US" dirty="0"/>
              <a:t>];</a:t>
            </a:r>
          </a:p>
          <a:p>
            <a:pPr lvl="1"/>
            <a:r>
              <a:rPr lang="en-US" dirty="0"/>
              <a:t>}</a:t>
            </a:r>
          </a:p>
          <a:p>
            <a:pPr lvl="1"/>
            <a:r>
              <a:rPr lang="en-US" dirty="0" err="1"/>
              <a:t>Dest</a:t>
            </a:r>
            <a:r>
              <a:rPr lang="en-US" dirty="0"/>
              <a:t>[</a:t>
            </a:r>
            <a:r>
              <a:rPr lang="en-US" dirty="0" err="1"/>
              <a:t>i</a:t>
            </a:r>
            <a:r>
              <a:rPr lang="en-US" dirty="0"/>
              <a:t>] = ‘\0’</a:t>
            </a:r>
          </a:p>
          <a:p>
            <a:r>
              <a:rPr lang="en-US" dirty="0"/>
              <a:t>}</a:t>
            </a:r>
          </a:p>
        </p:txBody>
      </p:sp>
    </p:spTree>
    <p:extLst>
      <p:ext uri="{BB962C8B-B14F-4D97-AF65-F5344CB8AC3E}">
        <p14:creationId xmlns:p14="http://schemas.microsoft.com/office/powerpoint/2010/main" val="4249842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521</TotalTime>
  <Words>2494</Words>
  <Application>Microsoft Office PowerPoint</Application>
  <PresentationFormat>Widescreen</PresentationFormat>
  <Paragraphs>222</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Century Gothic</vt:lpstr>
      <vt:lpstr>Calibri</vt:lpstr>
      <vt:lpstr>Arial</vt:lpstr>
      <vt:lpstr>Vapor Trail</vt:lpstr>
      <vt:lpstr>Green Pace</vt:lpstr>
      <vt:lpstr>OVERVIEW: DEFENSE IN DEPTH based on 10 security principles</vt:lpstr>
      <vt:lpstr>THREATS MATRIX</vt:lpstr>
      <vt:lpstr>10 PRINCIPLES</vt:lpstr>
      <vt:lpstr>CODING STANDARDS</vt:lpstr>
      <vt:lpstr>ENCRYPTION POLICIES</vt:lpstr>
      <vt:lpstr>TRIPLE-A POLICIES</vt:lpstr>
      <vt:lpstr>Unit Testing</vt:lpstr>
      <vt:lpstr>Loop terminating with null-terminator</vt:lpstr>
      <vt:lpstr>Stopping at null character</vt:lpstr>
      <vt:lpstr>Testing if collection is empty</vt:lpstr>
      <vt:lpstr>Can add to empty string</vt:lpstr>
      <vt:lpstr>AUTOMATION SUMMARY</vt:lpstr>
      <vt:lpstr>TOOLS</vt:lpstr>
      <vt:lpstr>RISKS AND BENEFITS</vt:lpstr>
      <vt:lpstr>RISKS AND BENEFITS</vt:lpstr>
      <vt:lpstr>RISKS AND BENEFITS</vt:lpstr>
      <vt:lpstr>RISKS AND BENEFITS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Robert Lowrey</cp:lastModifiedBy>
  <cp:revision>4</cp:revision>
  <dcterms:created xsi:type="dcterms:W3CDTF">2020-08-19T17:59:24Z</dcterms:created>
  <dcterms:modified xsi:type="dcterms:W3CDTF">2024-06-23T01:15:51Z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