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308" r:id="rId3"/>
    <p:sldId id="302" r:id="rId4"/>
    <p:sldId id="306" r:id="rId5"/>
    <p:sldId id="309" r:id="rId6"/>
    <p:sldId id="310" r:id="rId7"/>
    <p:sldId id="311" r:id="rId8"/>
    <p:sldId id="312" r:id="rId9"/>
    <p:sldId id="315" r:id="rId10"/>
    <p:sldId id="313" r:id="rId11"/>
    <p:sldId id="314" r:id="rId12"/>
    <p:sldId id="316" r:id="rId13"/>
    <p:sldId id="317" r:id="rId14"/>
    <p:sldId id="318" r:id="rId15"/>
    <p:sldId id="319" r:id="rId16"/>
    <p:sldId id="320" r:id="rId17"/>
    <p:sldId id="307" r:id="rId18"/>
    <p:sldId id="297" r:id="rId19"/>
    <p:sldId id="26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333" autoAdjust="0"/>
  </p:normalViewPr>
  <p:slideViewPr>
    <p:cSldViewPr>
      <p:cViewPr varScale="1">
        <p:scale>
          <a:sx n="73" d="100"/>
          <a:sy n="73" d="100"/>
        </p:scale>
        <p:origin x="13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00C-6D75-48A8-A194-B96D46F0E30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04BC-D94E-4A4A-A5D3-5EDFD9255B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91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7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1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1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7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5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68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12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1295400"/>
            <a:ext cx="8077200" cy="9906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Damodar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Rajbhandari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Project - 07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4555958" y="-12032"/>
            <a:ext cx="4588042" cy="774032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6042" y="-12032"/>
            <a:ext cx="4572000" cy="774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895600" y="2819400"/>
            <a:ext cx="3429000" cy="18610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Project - 07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Damodar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Rajbhandari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82000" cy="43735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780047"/>
            <a:ext cx="9007642" cy="743953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Project - 07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495800" y="-12032"/>
            <a:ext cx="4648200" cy="774032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6016" y="-12032"/>
            <a:ext cx="4572000" cy="7920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-16042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Damodar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Rajbhandari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Project - 07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Damodar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Rajbhandari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Project - 07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Project - 07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Project - 07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Project - 07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Project - 07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Project - 07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Project - 07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amirezquispe1.blogspot.com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b8DFpX300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mirezquispe1.blogspot.com/2020/09/analisis-de-eventos-extremo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amirezquispe1.blogspot.com/2020/09/analisis-de-eventos-extremo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4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amirezquispe1.blogspot.com/2021/03/lenguajes-c-r-entorno-r-studio-y-pytho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cocalc.com/projects/d1e3a5b9-ecf3-498d-80bd-26e884f9d7bf/files/?session=defaul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studio.cloud/" TargetMode="External"/><Relationship Id="rId5" Type="http://schemas.openxmlformats.org/officeDocument/2006/relationships/hyperlink" Target="https://www.mycompiler.io/" TargetMode="External"/><Relationship Id="rId4" Type="http://schemas.openxmlformats.org/officeDocument/2006/relationships/hyperlink" Target="https://drive.google.com/drive/folders/16aL9mkKNmxTBXlrw-EndpdJ0DkllwEqd?usp=shari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amirezquispe1.blogspot.com/" TargetMode="External"/><Relationship Id="rId2" Type="http://schemas.openxmlformats.org/officeDocument/2006/relationships/hyperlink" Target="https://www.youtube.com/watch?v=G2FCfQj-9ig&amp;list=PLU8oAlHdN5BlvPxziopYZRd55pdqFwk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amirezquispe1.blogspot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hyperlink" Target="https://ramirezquispe1.blogspot.com/2020/09/neuronales-artificiales-redes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image" Target="../media/image7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ajasdepastillas.blogspot.com/2018/10/lenguaje-c.html" TargetMode="External"/><Relationship Id="rId5" Type="http://schemas.openxmlformats.org/officeDocument/2006/relationships/image" Target="../media/image24.jpeg"/><Relationship Id="rId10" Type="http://schemas.openxmlformats.org/officeDocument/2006/relationships/slide" Target="slide3.xml"/><Relationship Id="rId4" Type="http://schemas.openxmlformats.org/officeDocument/2006/relationships/image" Target="../media/image23.jpe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9.png"/><Relationship Id="rId7" Type="http://schemas.openxmlformats.org/officeDocument/2006/relationships/hyperlink" Target="https://ramirezquispe1.blogspot.com/2021/03/transporte-de-sedimentos-con-python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mirezquispe1.blogspot.com/2021/03/sediment-transport-with-python-english.html" TargetMode="External"/><Relationship Id="rId5" Type="http://schemas.openxmlformats.org/officeDocument/2006/relationships/hyperlink" Target="https://ramirezquispe1.blogspot.com/2020/09/hidraulica-de-canales-ramirez-quispe.html" TargetMode="Externa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youtube.com/watch?v=bVw2TW6ErD8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kpGGQ0YGJU" TargetMode="External"/><Relationship Id="rId7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3WcnDsTiP0" TargetMode="External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3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87086" y="6492875"/>
            <a:ext cx="7456714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Modelling Water Resources with programming Languages – Colombia         Ramirez Quispe, Robert Marlindo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42900" y="1676400"/>
            <a:ext cx="8458200" cy="57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28528" tIns="899829" rIns="228528" bIns="899829">
            <a:spAutoFit/>
          </a:bodyPr>
          <a:lstStyle/>
          <a:p>
            <a:pPr algn="ctr" eaLnBrk="0" hangingPunct="0"/>
            <a:endParaRPr lang="es-PE" altLang="en-US" sz="2500" b="1" dirty="0" smtClean="0">
              <a:solidFill>
                <a:srgbClr val="00206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 eaLnBrk="0" hangingPunct="0"/>
            <a:endParaRPr lang="es-PE" altLang="en-US" sz="2500" b="1" dirty="0">
              <a:solidFill>
                <a:srgbClr val="00206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 eaLnBrk="0" hangingPunct="0"/>
            <a:endParaRPr lang="es-PE" altLang="en-US" sz="2500" b="1" dirty="0">
              <a:solidFill>
                <a:srgbClr val="00206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 eaLnBrk="0" hangingPunct="0"/>
            <a:endParaRPr lang="es-PE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 eaLnBrk="0" hangingPunct="0"/>
            <a:r>
              <a:rPr lang="es-PE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Ramirez Quispe, Robert Marlindo</a:t>
            </a:r>
          </a:p>
          <a:p>
            <a:pPr algn="ctr" eaLnBrk="0" hangingPunct="0"/>
            <a:r>
              <a:rPr lang="es-ES" altLang="en-US" sz="1500" b="1" dirty="0">
                <a:solidFill>
                  <a:srgbClr val="00206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Maestría en Ingeniería </a:t>
            </a:r>
            <a:r>
              <a:rPr lang="es-ES" altLang="en-US" sz="15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Hidráulica</a:t>
            </a:r>
          </a:p>
          <a:p>
            <a:pPr algn="ctr" eaLnBrk="0" hangingPunct="0"/>
            <a:r>
              <a:rPr lang="es-ES" altLang="en-US" sz="15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Universidad </a:t>
            </a:r>
            <a:r>
              <a:rPr lang="es-ES" altLang="en-US" sz="1500" b="1" dirty="0">
                <a:solidFill>
                  <a:srgbClr val="00206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Nacional de </a:t>
            </a:r>
            <a:r>
              <a:rPr lang="es-ES" altLang="en-US" sz="15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Ingeniería</a:t>
            </a:r>
          </a:p>
          <a:p>
            <a:pPr algn="ctr" eaLnBrk="0" hangingPunct="0"/>
            <a:r>
              <a:rPr lang="es-ES" altLang="en-US" sz="15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Lima</a:t>
            </a:r>
            <a:r>
              <a:rPr lang="es-ES" altLang="en-US" sz="1500" b="1" dirty="0">
                <a:solidFill>
                  <a:srgbClr val="00206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Perú</a:t>
            </a:r>
            <a:r>
              <a:rPr lang="es-ES" altLang="en-US" sz="15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algn="ctr" eaLnBrk="0" hangingPunct="0"/>
            <a:endParaRPr lang="es-PE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 eaLnBrk="0" hangingPunct="0"/>
            <a:r>
              <a:rPr lang="en-US" altLang="en-US" b="1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March</a:t>
            </a:r>
            <a:r>
              <a:rPr lang="es-PE" altLang="en-US" b="1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24, 2021 </a:t>
            </a:r>
          </a:p>
          <a:p>
            <a:pPr algn="ctr" eaLnBrk="0" hangingPunct="0"/>
            <a:r>
              <a:rPr lang="en-US" sz="1500" b="1" u="sng" dirty="0">
                <a:solidFill>
                  <a:srgbClr val="00206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https://ramirezquispe1.blogspot.com</a:t>
            </a:r>
            <a:r>
              <a:rPr lang="en-US" sz="1500" b="1" u="sng" dirty="0" smtClean="0">
                <a:solidFill>
                  <a:srgbClr val="00206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sz="1500" b="1" u="sng" dirty="0" smtClean="0">
              <a:solidFill>
                <a:srgbClr val="00206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 eaLnBrk="0" hangingPunct="0"/>
            <a:r>
              <a:rPr lang="en-US" altLang="en-US" sz="1500" b="1" u="sng" dirty="0" smtClean="0">
                <a:solidFill>
                  <a:srgbClr val="00206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ramirezquispe1@gmail.com</a:t>
            </a:r>
            <a:endParaRPr lang="es-PE" altLang="en-US" sz="1500" b="1" u="sng" dirty="0">
              <a:solidFill>
                <a:srgbClr val="00206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 eaLnBrk="0" hangingPunct="0"/>
            <a:endParaRPr lang="es-PE" altLang="en-US" b="1" i="1" dirty="0">
              <a:solidFill>
                <a:srgbClr val="00206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990600" y="2057400"/>
            <a:ext cx="7620000" cy="18288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sz="45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Modelling Water Resources</a:t>
            </a:r>
          </a:p>
          <a:p>
            <a:pPr algn="ctr" eaLnBrk="0" hangingPunct="0"/>
            <a:r>
              <a:rPr lang="en-US" sz="4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 </a:t>
            </a:r>
            <a:r>
              <a:rPr lang="en-US" sz="45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programming languages</a:t>
            </a:r>
            <a:endParaRPr lang="es-PE" alt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Universidad Santo Tomá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3763"/>
            <a:ext cx="6153150" cy="92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24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(</a:t>
            </a:r>
            <a:r>
              <a:rPr lang="en-US" dirty="0" err="1" smtClean="0"/>
              <a:t>RCanales</a:t>
            </a:r>
            <a:r>
              <a:rPr lang="en-US" dirty="0" smtClean="0"/>
              <a:t>) in C++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723900" y="6524572"/>
            <a:ext cx="37338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228600" y="6524572"/>
            <a:ext cx="74567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Modelling Water Resources with programming Languages – Colombia         Ramirez Quispe, Robert Marlindo     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23900" y="5979474"/>
            <a:ext cx="59995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Download </a:t>
            </a:r>
            <a:r>
              <a:rPr lang="en-US" sz="1500" dirty="0" smtClean="0"/>
              <a:t>free</a:t>
            </a:r>
            <a:r>
              <a:rPr lang="es-PE" sz="1500" dirty="0" smtClean="0"/>
              <a:t>: </a:t>
            </a:r>
            <a:r>
              <a:rPr lang="es-PE" sz="1500" dirty="0" smtClean="0">
                <a:hlinkClick r:id="rId3"/>
              </a:rPr>
              <a:t>https</a:t>
            </a:r>
            <a:r>
              <a:rPr lang="es-PE" sz="1500" dirty="0">
                <a:hlinkClick r:id="rId3"/>
              </a:rPr>
              <a:t>://</a:t>
            </a:r>
            <a:r>
              <a:rPr lang="es-PE" sz="1500" dirty="0" smtClean="0">
                <a:hlinkClick r:id="rId3"/>
              </a:rPr>
              <a:t>www.youtube.com/watch?v=7b8DFpX300k</a:t>
            </a:r>
            <a:endParaRPr lang="es-PE" sz="1500" dirty="0" smtClean="0"/>
          </a:p>
          <a:p>
            <a:endParaRPr lang="es-PE" sz="15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r="2091"/>
          <a:stretch/>
        </p:blipFill>
        <p:spPr>
          <a:xfrm>
            <a:off x="723900" y="1650276"/>
            <a:ext cx="7308751" cy="410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event </a:t>
            </a:r>
            <a:r>
              <a:rPr lang="en-US" dirty="0" smtClean="0"/>
              <a:t>analysis – with Python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723900" y="6524572"/>
            <a:ext cx="37338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228600" y="6524572"/>
            <a:ext cx="74567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Modelling Water Resources with programming Languages – Colombia         Ramirez Quispe, Robert Marlindo     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81000" y="6101447"/>
            <a:ext cx="9448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500" dirty="0">
                <a:hlinkClick r:id="rId3"/>
              </a:rPr>
              <a:t>https://</a:t>
            </a:r>
            <a:r>
              <a:rPr lang="es-PE" sz="1500" dirty="0" smtClean="0">
                <a:hlinkClick r:id="rId3"/>
              </a:rPr>
              <a:t>ramirezquispe1.blogspot.com/2020/09/analisis-de-eventos-extremos.html</a:t>
            </a:r>
            <a:endParaRPr lang="es-PE" sz="1500" dirty="0" smtClean="0"/>
          </a:p>
          <a:p>
            <a:endParaRPr lang="es-PE" sz="15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783771" y="1945563"/>
            <a:ext cx="7293429" cy="40694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0" y="-76200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r"/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sz="1300" b="1" u="sng" dirty="0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                                                  </a:t>
            </a:r>
            <a:endParaRPr lang="en-US" sz="1300" b="1" u="sng" dirty="0" smtClean="0">
              <a:solidFill>
                <a:schemeClr val="bg1"/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  <a:hlinkClick r:id="rId5" action="ppaction://hlinksldjump"/>
            </a:endParaRPr>
          </a:p>
          <a:p>
            <a:pPr algn="r"/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programs</a:t>
            </a:r>
          </a:p>
          <a:p>
            <a:pPr algn="r"/>
            <a:r>
              <a:rPr lang="en-US" sz="1300" b="1" u="sng" dirty="0" smtClean="0">
                <a:solidFill>
                  <a:schemeClr val="bg1">
                    <a:lumMod val="65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Free programs</a:t>
            </a:r>
            <a:endParaRPr lang="en-US" sz="1300" b="1" u="sng" dirty="0">
              <a:solidFill>
                <a:schemeClr val="bg1">
                  <a:lumMod val="65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9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 </a:t>
            </a:r>
            <a:endParaRPr lang="en-US" sz="900" b="1" u="sng" dirty="0" smtClean="0">
              <a:solidFill>
                <a:schemeClr val="tx1">
                  <a:lumMod val="50000"/>
                  <a:lumOff val="50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event </a:t>
            </a:r>
            <a:r>
              <a:rPr lang="en-US" dirty="0" smtClean="0"/>
              <a:t>analysis – with Python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723900" y="6524572"/>
            <a:ext cx="37338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228600" y="6524572"/>
            <a:ext cx="74567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Modelling Water Resources with programming Languages – Colombia         Ramirez Quispe, Robert Marlindo     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48343" y="6033185"/>
            <a:ext cx="9448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500" dirty="0">
                <a:hlinkClick r:id="rId3"/>
              </a:rPr>
              <a:t>https://</a:t>
            </a:r>
            <a:r>
              <a:rPr lang="es-PE" sz="1500" dirty="0" smtClean="0">
                <a:hlinkClick r:id="rId3"/>
              </a:rPr>
              <a:t>ramirezquispe1.blogspot.com/2020/09/analisis-de-eventos-extremos.html</a:t>
            </a:r>
            <a:endParaRPr lang="es-PE" sz="1500" dirty="0" smtClean="0"/>
          </a:p>
          <a:p>
            <a:endParaRPr lang="es-PE" sz="15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923791"/>
            <a:ext cx="7848600" cy="39148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0" y="-76200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r"/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sz="1300" b="1" u="sng" dirty="0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                                                  </a:t>
            </a:r>
            <a:endParaRPr lang="en-US" sz="1300" b="1" u="sng" dirty="0" smtClean="0">
              <a:solidFill>
                <a:schemeClr val="bg1"/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  <a:hlinkClick r:id="rId5" action="ppaction://hlinksldjump"/>
            </a:endParaRPr>
          </a:p>
          <a:p>
            <a:pPr algn="r"/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programs</a:t>
            </a:r>
          </a:p>
          <a:p>
            <a:pPr algn="r"/>
            <a:r>
              <a:rPr lang="en-US" sz="1300" b="1" u="sng" dirty="0" smtClean="0">
                <a:solidFill>
                  <a:schemeClr val="bg1">
                    <a:lumMod val="65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Free programs</a:t>
            </a:r>
            <a:endParaRPr lang="en-US" sz="1300" b="1" u="sng" dirty="0">
              <a:solidFill>
                <a:schemeClr val="bg1">
                  <a:lumMod val="65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9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 </a:t>
            </a:r>
            <a:endParaRPr lang="en-US" sz="900" b="1" u="sng" dirty="0" smtClean="0">
              <a:solidFill>
                <a:schemeClr val="tx1">
                  <a:lumMod val="50000"/>
                  <a:lumOff val="50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r>
              <a:rPr lang="es-ES" dirty="0" smtClean="0"/>
              <a:t> </a:t>
            </a:r>
            <a:r>
              <a:rPr lang="es-ES" dirty="0"/>
              <a:t>C++, </a:t>
            </a:r>
            <a:r>
              <a:rPr lang="es-ES" dirty="0" smtClean="0"/>
              <a:t>R and </a:t>
            </a:r>
            <a:r>
              <a:rPr lang="es-ES" dirty="0"/>
              <a:t>Python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723900" y="6524572"/>
            <a:ext cx="37338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228600" y="6524572"/>
            <a:ext cx="74567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Modelling Water Resources with programming Languages – Colombia         Ramirez Quispe, Robert Marlindo     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77421" y="6082175"/>
            <a:ext cx="9448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500" dirty="0">
                <a:hlinkClick r:id="rId3"/>
              </a:rPr>
              <a:t>https://</a:t>
            </a:r>
            <a:r>
              <a:rPr lang="es-PE" sz="1500" dirty="0" smtClean="0">
                <a:hlinkClick r:id="rId3"/>
              </a:rPr>
              <a:t>ramirezquispe1.blogspot.com/2021/03/lenguajes-c-r-entorno-r-studio-y-python.html</a:t>
            </a:r>
            <a:endParaRPr lang="es-PE" sz="1500" dirty="0" smtClean="0"/>
          </a:p>
          <a:p>
            <a:endParaRPr lang="es-PE" sz="15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21" y="1900700"/>
            <a:ext cx="8342250" cy="4181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0" y="-76200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r"/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sz="1300" b="1" u="sng" dirty="0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                                                  </a:t>
            </a:r>
            <a:endParaRPr lang="en-US" sz="1300" b="1" u="sng" dirty="0" smtClean="0">
              <a:solidFill>
                <a:schemeClr val="bg1"/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  <a:hlinkClick r:id="rId5" action="ppaction://hlinksldjump"/>
            </a:endParaRPr>
          </a:p>
          <a:p>
            <a:pPr algn="r"/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programs</a:t>
            </a:r>
          </a:p>
          <a:p>
            <a:pPr algn="r"/>
            <a:r>
              <a:rPr lang="en-US" sz="1300" b="1" u="sng" dirty="0" smtClean="0">
                <a:solidFill>
                  <a:schemeClr val="bg1">
                    <a:lumMod val="65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Free programs</a:t>
            </a:r>
            <a:endParaRPr lang="en-US" sz="1300" b="1" u="sng" dirty="0">
              <a:solidFill>
                <a:schemeClr val="bg1">
                  <a:lumMod val="65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9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 </a:t>
            </a:r>
            <a:endParaRPr lang="en-US" sz="900" b="1" u="sng" dirty="0" smtClean="0">
              <a:solidFill>
                <a:schemeClr val="tx1">
                  <a:lumMod val="50000"/>
                  <a:lumOff val="50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</a:t>
            </a:r>
            <a:r>
              <a:rPr lang="en-US" dirty="0"/>
              <a:t>software on water resources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723900" y="6524572"/>
            <a:ext cx="37338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228600" y="6524572"/>
            <a:ext cx="74567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Modelling Water Resources with programming Languages – Colombia         Ramirez Quispe, Robert Marlindo     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Marcador de contenido 1"/>
          <p:cNvSpPr>
            <a:spLocks noGrp="1"/>
          </p:cNvSpPr>
          <p:nvPr>
            <p:ph idx="1"/>
          </p:nvPr>
        </p:nvSpPr>
        <p:spPr>
          <a:xfrm>
            <a:off x="274720" y="1676400"/>
            <a:ext cx="8771021" cy="4711647"/>
          </a:xfrm>
        </p:spPr>
        <p:txBody>
          <a:bodyPr/>
          <a:lstStyle/>
          <a:p>
            <a:r>
              <a:rPr lang="es-E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Hec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-Ras 1D/2D.</a:t>
            </a:r>
          </a:p>
          <a:p>
            <a:r>
              <a:rPr lang="es-E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Iber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2D.</a:t>
            </a:r>
          </a:p>
          <a:p>
            <a:r>
              <a:rPr lang="es-E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iRiC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E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OpenFoam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E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Telemac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2D/3D.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Delft3D.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Qgis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Saga-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By. Robert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PRMS (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Precipitation-Runoff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Swat (soil and water at basin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level)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Modflow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MT3DMS (simulates advection, scattering / diffusion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adsorption/absorption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reactions of contaminants in groundwater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676400"/>
            <a:ext cx="3541987" cy="2590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0" y="-76200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r"/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sz="1300" b="1" u="sng" dirty="0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                                                 </a:t>
            </a:r>
            <a:endParaRPr lang="en-US" sz="1300" b="1" u="sng" dirty="0" smtClean="0">
              <a:solidFill>
                <a:schemeClr val="bg1"/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  <a:hlinkClick r:id="rId4" action="ppaction://hlinksldjump"/>
            </a:endParaRPr>
          </a:p>
          <a:p>
            <a:pPr algn="r"/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programs</a:t>
            </a:r>
          </a:p>
          <a:p>
            <a:pPr algn="r"/>
            <a:r>
              <a:rPr lang="en-US" sz="1300" b="1" u="sng" dirty="0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Free programs</a:t>
            </a:r>
            <a:endParaRPr lang="en-US" sz="1300" b="1" u="sng" dirty="0">
              <a:solidFill>
                <a:schemeClr val="bg1"/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9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</a:t>
            </a:r>
            <a:endParaRPr lang="en-US" sz="900" b="1" u="sng" dirty="0" smtClean="0">
              <a:solidFill>
                <a:schemeClr val="tx1">
                  <a:lumMod val="50000"/>
                  <a:lumOff val="50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53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723900" y="6524572"/>
            <a:ext cx="37338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228600" y="6524572"/>
            <a:ext cx="74567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Modelling Water Resources with programming Languages – Colombia         Ramirez Quispe, Robert Marlindo     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1700" dirty="0" smtClean="0"/>
              <a:t>Python</a:t>
            </a:r>
          </a:p>
          <a:p>
            <a:pPr marL="0" indent="0">
              <a:buNone/>
            </a:pPr>
            <a:r>
              <a:rPr lang="es-PE" sz="1700" dirty="0" smtClean="0">
                <a:hlinkClick r:id="rId3"/>
              </a:rPr>
              <a:t>https</a:t>
            </a:r>
            <a:r>
              <a:rPr lang="es-PE" sz="1700" dirty="0">
                <a:hlinkClick r:id="rId3"/>
              </a:rPr>
              <a:t>://www.python.org</a:t>
            </a:r>
            <a:r>
              <a:rPr lang="es-PE" sz="1700" dirty="0" smtClean="0">
                <a:hlinkClick r:id="rId3"/>
              </a:rPr>
              <a:t>/</a:t>
            </a:r>
            <a:endParaRPr lang="es-PE" sz="1700" dirty="0" smtClean="0"/>
          </a:p>
          <a:p>
            <a:pPr marL="0" indent="0">
              <a:buNone/>
            </a:pPr>
            <a:r>
              <a:rPr lang="es-PE" sz="1700" dirty="0">
                <a:hlinkClick r:id="rId4"/>
              </a:rPr>
              <a:t>https://</a:t>
            </a:r>
            <a:r>
              <a:rPr lang="es-PE" sz="1700" dirty="0" smtClean="0">
                <a:hlinkClick r:id="rId4"/>
              </a:rPr>
              <a:t>drive.google.com/drive/folders/16aL9mkKNmxTBXlrw-EndpdJ0DkllwEqd?usp=sharing</a:t>
            </a:r>
            <a:endParaRPr lang="es-PE" sz="1700" dirty="0"/>
          </a:p>
          <a:p>
            <a:r>
              <a:rPr lang="es-ES" sz="1700" dirty="0" smtClean="0"/>
              <a:t>C++, Fortran. Python, </a:t>
            </a:r>
            <a:r>
              <a:rPr lang="es-ES" sz="1700" dirty="0"/>
              <a:t>Ruby and </a:t>
            </a:r>
            <a:r>
              <a:rPr lang="en-US" sz="1700" dirty="0" smtClean="0"/>
              <a:t>others</a:t>
            </a:r>
            <a:r>
              <a:rPr lang="es-ES" sz="1700" dirty="0" smtClean="0"/>
              <a:t> </a:t>
            </a:r>
          </a:p>
          <a:p>
            <a:pPr marL="0" indent="0">
              <a:buNone/>
            </a:pPr>
            <a:r>
              <a:rPr lang="es-PE" sz="1700" dirty="0">
                <a:hlinkClick r:id="rId5"/>
              </a:rPr>
              <a:t>https://www.mycompiler.io</a:t>
            </a:r>
            <a:r>
              <a:rPr lang="es-PE" sz="1700" dirty="0" smtClean="0">
                <a:hlinkClick r:id="rId5"/>
              </a:rPr>
              <a:t>/</a:t>
            </a:r>
            <a:endParaRPr lang="es-ES" sz="1700" dirty="0" smtClean="0"/>
          </a:p>
          <a:p>
            <a:r>
              <a:rPr lang="es-ES" sz="1700" dirty="0" smtClean="0"/>
              <a:t>R Online</a:t>
            </a:r>
            <a:r>
              <a:rPr lang="es-PE" sz="1700" dirty="0"/>
              <a:t> </a:t>
            </a:r>
            <a:r>
              <a:rPr lang="es-PE" sz="1700" dirty="0" smtClean="0"/>
              <a:t>– </a:t>
            </a:r>
            <a:r>
              <a:rPr lang="en-US" sz="1700" dirty="0" smtClean="0"/>
              <a:t>You can work </a:t>
            </a:r>
            <a:r>
              <a:rPr lang="en-US" sz="1700" dirty="0"/>
              <a:t>from </a:t>
            </a:r>
            <a:r>
              <a:rPr lang="es-PE" sz="1700" dirty="0"/>
              <a:t>GitHub</a:t>
            </a:r>
            <a:r>
              <a:rPr lang="en-US" sz="1700" dirty="0"/>
              <a:t> </a:t>
            </a:r>
          </a:p>
          <a:p>
            <a:pPr marL="0" indent="0">
              <a:buNone/>
            </a:pPr>
            <a:r>
              <a:rPr lang="es-PE" sz="1700" dirty="0" smtClean="0">
                <a:hlinkClick r:id="rId6"/>
              </a:rPr>
              <a:t>https://</a:t>
            </a:r>
            <a:r>
              <a:rPr lang="en-US" sz="1700" dirty="0" err="1" smtClean="0">
                <a:hlinkClick r:id="rId6"/>
              </a:rPr>
              <a:t>rstudio.cloud</a:t>
            </a:r>
            <a:r>
              <a:rPr lang="es-PE" sz="1700" dirty="0" smtClean="0">
                <a:hlinkClick r:id="rId6"/>
              </a:rPr>
              <a:t>/</a:t>
            </a:r>
            <a:endParaRPr lang="es-PE" sz="1700" dirty="0" smtClean="0"/>
          </a:p>
          <a:p>
            <a:r>
              <a:rPr lang="en-US" sz="1700" dirty="0" smtClean="0"/>
              <a:t>Anconda - Online</a:t>
            </a:r>
            <a:endParaRPr lang="es-PE" sz="1700" dirty="0" smtClean="0"/>
          </a:p>
          <a:p>
            <a:pPr marL="0" indent="0">
              <a:buNone/>
            </a:pPr>
            <a:r>
              <a:rPr lang="es-PE" sz="1700" dirty="0">
                <a:hlinkClick r:id="rId7"/>
              </a:rPr>
              <a:t>https://cocalc.com/projects/d1e3a5b9-ecf3-498d-80bd-26e884f9d7bf/files/?</a:t>
            </a:r>
            <a:r>
              <a:rPr lang="es-PE" sz="1700" dirty="0" smtClean="0">
                <a:hlinkClick r:id="rId7"/>
              </a:rPr>
              <a:t>session=default</a:t>
            </a:r>
            <a:endParaRPr lang="es-PE" sz="1700" dirty="0" smtClean="0"/>
          </a:p>
          <a:p>
            <a:pPr marL="0" indent="0">
              <a:buNone/>
            </a:pPr>
            <a:endParaRPr lang="es-PE" sz="2000" dirty="0"/>
          </a:p>
        </p:txBody>
      </p:sp>
      <p:sp>
        <p:nvSpPr>
          <p:cNvPr id="7" name="TextBox 7"/>
          <p:cNvSpPr txBox="1"/>
          <p:nvPr/>
        </p:nvSpPr>
        <p:spPr>
          <a:xfrm>
            <a:off x="1828800" y="-76200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r"/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sz="1300" b="1" u="sng" dirty="0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                                                  </a:t>
            </a:r>
            <a:endParaRPr lang="en-US" sz="1300" b="1" u="sng" dirty="0" smtClean="0">
              <a:solidFill>
                <a:schemeClr val="bg1"/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  <a:hlinkClick r:id="rId8" action="ppaction://hlinksldjump"/>
            </a:endParaRPr>
          </a:p>
          <a:p>
            <a:pPr algn="r"/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programs</a:t>
            </a:r>
          </a:p>
          <a:p>
            <a:pPr algn="r"/>
            <a:r>
              <a:rPr lang="en-US" sz="1300" b="1" u="sng" dirty="0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 online</a:t>
            </a:r>
            <a:endParaRPr lang="en-US" sz="1300" b="1" u="sng" dirty="0">
              <a:solidFill>
                <a:schemeClr val="bg1"/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9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 </a:t>
            </a:r>
            <a:endParaRPr lang="en-US" sz="900" b="1" u="sng" dirty="0" smtClean="0">
              <a:solidFill>
                <a:schemeClr val="tx1">
                  <a:lumMod val="50000"/>
                  <a:lumOff val="50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723900" y="6524572"/>
            <a:ext cx="37338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228600" y="6524572"/>
            <a:ext cx="74567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Modelling Water Resources with programming Languages – Colombia         Ramirez Quispe, Robert Marlindo     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Aprende a Programar Sin Temor Alguno | (Con PSI Mike) Vida de Programador  #154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8" y="1905000"/>
            <a:ext cx="745066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2"/>
          <p:cNvSpPr>
            <a:spLocks noGrp="1"/>
          </p:cNvSpPr>
          <p:nvPr>
            <p:ph type="title"/>
          </p:nvPr>
        </p:nvSpPr>
        <p:spPr>
          <a:xfrm>
            <a:off x="-46121" y="780047"/>
            <a:ext cx="6751721" cy="743953"/>
          </a:xfrm>
        </p:spPr>
        <p:txBody>
          <a:bodyPr/>
          <a:lstStyle/>
          <a:p>
            <a:pPr algn="ctr" eaLnBrk="0" hangingPunct="0"/>
            <a:r>
              <a:rPr lang="en-US" alt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 to start programming?</a:t>
            </a:r>
            <a:endParaRPr lang="es-PE" alt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1828800" y="-76200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r"/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sz="1300" b="1" u="sng" dirty="0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                                                 </a:t>
            </a:r>
            <a:endParaRPr lang="en-US" sz="1300" b="1" u="sng" dirty="0" smtClean="0">
              <a:solidFill>
                <a:schemeClr val="bg1"/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  <a:hlinkClick r:id="rId4" action="ppaction://hlinksldjump"/>
            </a:endParaRPr>
          </a:p>
          <a:p>
            <a:pPr algn="r"/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programs</a:t>
            </a:r>
          </a:p>
          <a:p>
            <a:pPr algn="r"/>
            <a:r>
              <a:rPr lang="en-US" sz="1300" b="1" u="sng" dirty="0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stars</a:t>
            </a:r>
            <a:endParaRPr lang="en-US" sz="1300" b="1" u="sng" dirty="0">
              <a:solidFill>
                <a:schemeClr val="bg1"/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9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</a:t>
            </a:r>
            <a:endParaRPr lang="en-US" sz="900" b="1" u="sng" dirty="0" smtClean="0">
              <a:solidFill>
                <a:schemeClr val="tx1">
                  <a:lumMod val="50000"/>
                  <a:lumOff val="50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-46121" y="780047"/>
            <a:ext cx="9007642" cy="743953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Corbel" panose="020B0503020204020204" pitchFamily="34" charset="0"/>
              </a:rPr>
              <a:t>Reflections.</a:t>
            </a:r>
            <a:endParaRPr lang="en-US" dirty="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723900" y="6524572"/>
            <a:ext cx="37338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228600" y="6524572"/>
            <a:ext cx="74567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Modelling Water Resources with programming Languages – Colombia         Ramirez Quispe, Robert Marlindo     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28476" y="1804585"/>
            <a:ext cx="674914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1" dirty="0">
                <a:latin typeface="Times New Roman" panose="02020603050405020304" pitchFamily="18" charset="0"/>
              </a:rPr>
              <a:t>Los ordenadores son increíblemente rápidos, precisos, y estúpidos; los humanos son increíblemente lentos, imprecisos, y brillantes. Juntos, su potencia está más allá de lo imaginable.</a:t>
            </a:r>
            <a:br>
              <a:rPr lang="es-ES" b="1" i="1" dirty="0">
                <a:latin typeface="Times New Roman" panose="02020603050405020304" pitchFamily="18" charset="0"/>
              </a:rPr>
            </a:br>
            <a:r>
              <a:rPr lang="es-ES" sz="1100" i="1" dirty="0">
                <a:solidFill>
                  <a:srgbClr val="009BCD"/>
                </a:solidFill>
                <a:latin typeface="TimesNewRomanPS-ItalicMT"/>
              </a:rPr>
              <a:t>(Albert Einstein)</a:t>
            </a:r>
            <a:endParaRPr lang="es-PE" sz="1100" i="1" dirty="0">
              <a:solidFill>
                <a:srgbClr val="009BCD"/>
              </a:solidFill>
              <a:latin typeface="TimesNewRomanPS-ItalicMT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304800" y="307630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i="1" dirty="0">
                <a:latin typeface="Times New Roman" panose="02020603050405020304" pitchFamily="18" charset="0"/>
              </a:rPr>
              <a:t>No importa cuán bueno sea, un modelo no es la realidad, una simulación no es</a:t>
            </a:r>
          </a:p>
          <a:p>
            <a:r>
              <a:rPr lang="es-ES" b="1" i="1" dirty="0">
                <a:latin typeface="Times New Roman" panose="02020603050405020304" pitchFamily="18" charset="0"/>
              </a:rPr>
              <a:t>un experimento, un modelo no brinda evidencia, a lo mucho brinda</a:t>
            </a:r>
          </a:p>
          <a:p>
            <a:r>
              <a:rPr lang="es-PE" b="1" i="1" dirty="0">
                <a:latin typeface="Times New Roman" panose="02020603050405020304" pitchFamily="18" charset="0"/>
              </a:rPr>
              <a:t>argumentos, ¡siendo ya demasiado</a:t>
            </a:r>
            <a:r>
              <a:rPr lang="es-PE" b="1" i="1" dirty="0" smtClean="0">
                <a:latin typeface="Times New Roman" panose="02020603050405020304" pitchFamily="18" charset="0"/>
              </a:rPr>
              <a:t>!</a:t>
            </a:r>
          </a:p>
          <a:p>
            <a:r>
              <a:rPr lang="es-PE" b="1" i="1" dirty="0" smtClean="0">
                <a:latin typeface="Times New Roman" panose="02020603050405020304" pitchFamily="18" charset="0"/>
              </a:rPr>
              <a:t> </a:t>
            </a:r>
            <a:r>
              <a:rPr lang="es-PE" sz="1100" i="1" dirty="0">
                <a:solidFill>
                  <a:srgbClr val="009BCD"/>
                </a:solidFill>
                <a:latin typeface="TimesNewRomanPS-ItalicMT"/>
              </a:rPr>
              <a:t>(</a:t>
            </a:r>
            <a:r>
              <a:rPr lang="es-PE" sz="1100" i="1" dirty="0" err="1">
                <a:solidFill>
                  <a:srgbClr val="009BCD"/>
                </a:solidFill>
                <a:latin typeface="TimesNewRomanPS-ItalicMT"/>
              </a:rPr>
              <a:t>Ambroise</a:t>
            </a:r>
            <a:r>
              <a:rPr lang="es-PE" sz="1100" i="1" dirty="0">
                <a:solidFill>
                  <a:srgbClr val="009BCD"/>
                </a:solidFill>
                <a:latin typeface="TimesNewRomanPS-ItalicMT"/>
              </a:rPr>
              <a:t>, B)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5105400" y="3171777"/>
            <a:ext cx="365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Más vale una silvestre medición, antes que una computarizada adivinación </a:t>
            </a:r>
            <a:r>
              <a:rPr lang="es-ES" sz="1100" i="1" dirty="0">
                <a:solidFill>
                  <a:srgbClr val="009BCD"/>
                </a:solidFill>
                <a:latin typeface="TimesNewRomanPS-ItalicMT"/>
              </a:rPr>
              <a:t>(Reyes, L)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304800" y="5151380"/>
            <a:ext cx="4572000" cy="5386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Una rana no se bebe la charca en la que vive </a:t>
            </a:r>
            <a:r>
              <a:rPr lang="es-ES" sz="1100" i="1" dirty="0">
                <a:solidFill>
                  <a:srgbClr val="009BCD"/>
                </a:solidFill>
                <a:latin typeface="TimesNewRomanPS-ItalicMT"/>
              </a:rPr>
              <a:t>(Proverbio Inca)</a:t>
            </a:r>
            <a:endParaRPr lang="es-PE" dirty="0"/>
          </a:p>
        </p:txBody>
      </p:sp>
      <p:sp>
        <p:nvSpPr>
          <p:cNvPr id="11" name="TextBox 7"/>
          <p:cNvSpPr txBox="1"/>
          <p:nvPr/>
        </p:nvSpPr>
        <p:spPr>
          <a:xfrm>
            <a:off x="1828800" y="-76200"/>
            <a:ext cx="2743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r"/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sz="1300" b="1" u="sng" dirty="0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                                                  </a:t>
            </a:r>
            <a:endParaRPr lang="en-US" sz="1300" b="1" u="sng" dirty="0" smtClean="0">
              <a:solidFill>
                <a:schemeClr val="bg1"/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sldjump"/>
            </a:endParaRPr>
          </a:p>
          <a:p>
            <a:pPr algn="r"/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algn="r"/>
            <a:r>
              <a:rPr lang="en-US" sz="1400" b="1" dirty="0" smtClean="0">
                <a:solidFill>
                  <a:srgbClr val="FFFFFF"/>
                </a:solidFill>
                <a:latin typeface="Corbel" panose="020B0503020204020204" pitchFamily="34" charset="0"/>
              </a:rPr>
              <a:t>Reflections</a:t>
            </a:r>
            <a:r>
              <a:rPr lang="en-US" sz="9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 </a:t>
            </a:r>
            <a:endParaRPr lang="en-US" sz="900" b="1" u="sng" dirty="0" smtClean="0">
              <a:solidFill>
                <a:schemeClr val="tx1">
                  <a:lumMod val="50000"/>
                  <a:lumOff val="50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3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s-PE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www.youtube.com/watch?v=G2FCfQj-9ig&amp;list=PLU8oAlHdN5BlvPxziopYZRd55pdqFwkeS</a:t>
            </a:r>
            <a:endParaRPr lang="es-P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Course about programing in Python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://ramirezquispe1.blogspot.com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FEBF-A170-470C-A369-F0D066FB58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723900" y="6524572"/>
            <a:ext cx="37338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228600" y="6524572"/>
            <a:ext cx="74567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Modelling Water Resources with programming Languages – Colombia         Ramirez Quispe, Robert Marlindo     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25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42900" y="990601"/>
            <a:ext cx="8191500" cy="594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28528" tIns="899829" rIns="228528" bIns="899829">
            <a:spAutoFit/>
          </a:bodyPr>
          <a:lstStyle/>
          <a:p>
            <a:pPr algn="ctr" eaLnBrk="0" hangingPunct="0"/>
            <a:endParaRPr lang="en-US" altLang="en-US" sz="5000" dirty="0" smtClean="0">
              <a:solidFill>
                <a:srgbClr val="00206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 eaLnBrk="0" hangingPunct="0"/>
            <a:r>
              <a:rPr lang="en-US" altLang="en-US" sz="5000" dirty="0" smtClean="0">
                <a:solidFill>
                  <a:srgbClr val="00206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Thanks so much.</a:t>
            </a:r>
            <a:endParaRPr lang="es-PE" altLang="en-US" sz="5000" dirty="0">
              <a:solidFill>
                <a:srgbClr val="00206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 eaLnBrk="0" hangingPunct="0"/>
            <a:endParaRPr lang="es-PE" altLang="en-US" sz="2400" b="1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 eaLnBrk="0" hangingPunct="0"/>
            <a:endParaRPr lang="es-PE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 eaLnBrk="0" hangingPunct="0"/>
            <a:endParaRPr lang="es-PE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 eaLnBrk="0" hangingPunct="0"/>
            <a:endParaRPr lang="es-PE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sz="2400" b="1" u="sng" dirty="0" smtClean="0">
              <a:solidFill>
                <a:srgbClr val="00206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hlinkClick r:id="rId2"/>
            </a:endParaRPr>
          </a:p>
          <a:p>
            <a:pPr algn="ctr" eaLnBrk="0" hangingPunct="0"/>
            <a:r>
              <a:rPr lang="en-US" sz="2400" b="1" u="sng" dirty="0" smtClean="0">
                <a:solidFill>
                  <a:srgbClr val="00206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://ramirezquispe1.blogspot.com/</a:t>
            </a: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 eaLnBrk="0" hangingPunct="0"/>
            <a:endParaRPr lang="es-PE" altLang="en-US" sz="2400" b="1" u="sng" dirty="0">
              <a:solidFill>
                <a:srgbClr val="00206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23900" y="6524572"/>
            <a:ext cx="37338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228600" y="6524572"/>
            <a:ext cx="74567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Modelling Water Resources with programming Languages – Colombia         Ramirez Quispe, Robert Marlindo     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6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-46121" y="780047"/>
            <a:ext cx="9007642" cy="743953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Corbel" panose="020B0503020204020204" pitchFamily="34" charset="0"/>
              </a:rPr>
              <a:t>Artificial neural networks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723900" y="6524572"/>
            <a:ext cx="37338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228600" y="6524572"/>
            <a:ext cx="74567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Modelling Water Resources with programming Languages – Colombia         Ramirez Quispe, Robert Marlindo     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179893"/>
            <a:ext cx="3075709" cy="3796347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169007"/>
            <a:ext cx="2855604" cy="387243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723900" y="1777904"/>
            <a:ext cx="7734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Arial Narrow" panose="020B0606020202030204" pitchFamily="34" charset="0"/>
              </a:rPr>
              <a:t>¿</a:t>
            </a:r>
            <a:r>
              <a:rPr lang="en-US" dirty="0" smtClean="0">
                <a:latin typeface="Arial Narrow" panose="020B0606020202030204" pitchFamily="34" charset="0"/>
              </a:rPr>
              <a:t>What </a:t>
            </a:r>
            <a:r>
              <a:rPr lang="en-US" dirty="0">
                <a:latin typeface="Arial Narrow" panose="020B0606020202030204" pitchFamily="34" charset="0"/>
              </a:rPr>
              <a:t>is observed in these images</a:t>
            </a:r>
            <a:r>
              <a:rPr lang="es-ES" dirty="0" smtClean="0">
                <a:latin typeface="Arial Narrow" panose="020B0606020202030204" pitchFamily="34" charset="0"/>
              </a:rPr>
              <a:t>?  ¿</a:t>
            </a:r>
            <a:r>
              <a:rPr lang="en-US" dirty="0" smtClean="0">
                <a:latin typeface="Arial Narrow" panose="020B0606020202030204" pitchFamily="34" charset="0"/>
              </a:rPr>
              <a:t>The computer </a:t>
            </a:r>
            <a:r>
              <a:rPr lang="en-US" dirty="0">
                <a:latin typeface="Arial Narrow" panose="020B0606020202030204" pitchFamily="34" charset="0"/>
              </a:rPr>
              <a:t>will be able to recognize</a:t>
            </a:r>
            <a:r>
              <a:rPr lang="es-ES" dirty="0" smtClean="0">
                <a:latin typeface="Arial Narrow" panose="020B0606020202030204" pitchFamily="34" charset="0"/>
              </a:rPr>
              <a:t>?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11233" y="6064882"/>
            <a:ext cx="85436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500" dirty="0">
                <a:hlinkClick r:id="rId4"/>
              </a:rPr>
              <a:t>https://</a:t>
            </a:r>
            <a:r>
              <a:rPr lang="es-PE" sz="1500" dirty="0" smtClean="0">
                <a:hlinkClick r:id="rId4"/>
              </a:rPr>
              <a:t>ramirezquispe1.blogspot.com/2020/09/neuronales-artificiales-redes.html</a:t>
            </a:r>
            <a:endParaRPr lang="es-PE" sz="1500" dirty="0" smtClean="0"/>
          </a:p>
          <a:p>
            <a:endParaRPr lang="es-PE" sz="1500" dirty="0"/>
          </a:p>
        </p:txBody>
      </p:sp>
      <p:sp>
        <p:nvSpPr>
          <p:cNvPr id="10" name="TextBox 7"/>
          <p:cNvSpPr txBox="1"/>
          <p:nvPr/>
        </p:nvSpPr>
        <p:spPr>
          <a:xfrm>
            <a:off x="1828800" y="-76200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sz="1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r"/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sz="1300" b="1" u="sng" dirty="0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                                                  </a:t>
            </a:r>
            <a:endParaRPr lang="en-US" sz="1300" b="1" u="sng" dirty="0" smtClean="0">
              <a:solidFill>
                <a:schemeClr val="bg1"/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  <a:hlinkClick r:id="rId5" action="ppaction://hlinksldjump"/>
            </a:endParaRPr>
          </a:p>
          <a:p>
            <a:pPr algn="r"/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programs</a:t>
            </a:r>
            <a:endParaRPr lang="en-US" sz="13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300" b="1" u="sng" dirty="0" smtClean="0">
                <a:solidFill>
                  <a:schemeClr val="bg1">
                    <a:lumMod val="65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Free programs</a:t>
            </a:r>
            <a:endParaRPr lang="en-US" sz="1300" b="1" u="sng" dirty="0">
              <a:solidFill>
                <a:schemeClr val="bg1">
                  <a:lumMod val="65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9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 </a:t>
            </a:r>
            <a:endParaRPr lang="en-US" sz="900" b="1" u="sng" dirty="0" smtClean="0">
              <a:solidFill>
                <a:schemeClr val="tx1">
                  <a:lumMod val="50000"/>
                  <a:lumOff val="50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9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04800" y="769054"/>
            <a:ext cx="6090667" cy="743953"/>
          </a:xfrm>
        </p:spPr>
        <p:txBody>
          <a:bodyPr/>
          <a:lstStyle/>
          <a:p>
            <a:pPr algn="ctr" eaLnBrk="0" hangingPunct="0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723900" y="6524572"/>
            <a:ext cx="37338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3697716"/>
            <a:ext cx="956450" cy="111674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793" y="3683402"/>
            <a:ext cx="1166437" cy="1063082"/>
          </a:xfrm>
          <a:prstGeom prst="rect">
            <a:avLst/>
          </a:prstGeom>
        </p:spPr>
      </p:pic>
      <p:pic>
        <p:nvPicPr>
          <p:cNvPr id="2054" name="Picture 6" descr="Julia, un lenguaje del futur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867" y="3766437"/>
            <a:ext cx="1323459" cy="89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482" y="3944546"/>
            <a:ext cx="2534027" cy="797172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6"/>
          <a:srcRect b="22447"/>
          <a:stretch/>
        </p:blipFill>
        <p:spPr>
          <a:xfrm>
            <a:off x="361549" y="4909472"/>
            <a:ext cx="966538" cy="760931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2841" y="4936484"/>
            <a:ext cx="790794" cy="73328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6075" y="4990419"/>
            <a:ext cx="2430851" cy="574322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549" y="1858356"/>
            <a:ext cx="1079831" cy="118964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5973" y="1840631"/>
            <a:ext cx="904600" cy="1148146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86075" y="1940421"/>
            <a:ext cx="878769" cy="1048355"/>
          </a:xfrm>
          <a:prstGeom prst="rect">
            <a:avLst/>
          </a:prstGeom>
        </p:spPr>
      </p:pic>
      <p:pic>
        <p:nvPicPr>
          <p:cNvPr id="2056" name="Picture 8" descr="Estructura de un programa hecho en lenguaje C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213" y="1795717"/>
            <a:ext cx="3810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17278" y="4847072"/>
            <a:ext cx="1774122" cy="80924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78764" y="3809929"/>
            <a:ext cx="494676" cy="906907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17079" y="3809929"/>
            <a:ext cx="922056" cy="1895180"/>
          </a:xfrm>
          <a:prstGeom prst="rect">
            <a:avLst/>
          </a:prstGeom>
        </p:spPr>
      </p:pic>
      <p:sp>
        <p:nvSpPr>
          <p:cNvPr id="30" name="TextBox 7"/>
          <p:cNvSpPr txBox="1"/>
          <p:nvPr/>
        </p:nvSpPr>
        <p:spPr>
          <a:xfrm>
            <a:off x="1828800" y="-76200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r"/>
            <a:r>
              <a:rPr lang="en-US" sz="1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sz="1300" b="1" u="sng" dirty="0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16" action="ppaction://hlinksldjump"/>
              </a:rPr>
              <a:t>                                                  </a:t>
            </a:r>
            <a:endParaRPr lang="en-US" sz="1300" b="1" u="sng" dirty="0" smtClean="0">
              <a:solidFill>
                <a:schemeClr val="bg1"/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  <a:hlinkClick r:id="rId16" action="ppaction://hlinksldjump"/>
            </a:endParaRPr>
          </a:p>
          <a:p>
            <a:pPr algn="r"/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programs</a:t>
            </a:r>
            <a:endParaRPr lang="en-US" sz="13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300" b="1" u="sng" dirty="0" smtClean="0">
                <a:solidFill>
                  <a:schemeClr val="bg1">
                    <a:lumMod val="65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Free programs</a:t>
            </a:r>
            <a:endParaRPr lang="en-US" sz="1300" b="1" u="sng" dirty="0">
              <a:solidFill>
                <a:schemeClr val="bg1">
                  <a:lumMod val="65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9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16" action="ppaction://hlinksldjump"/>
              </a:rPr>
              <a:t> </a:t>
            </a:r>
            <a:endParaRPr lang="en-US" sz="900" b="1" u="sng" dirty="0" smtClean="0">
              <a:solidFill>
                <a:schemeClr val="tx1">
                  <a:lumMod val="50000"/>
                  <a:lumOff val="50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228600" y="6524572"/>
            <a:ext cx="74567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Modelling Water Resources with programming Languages – Colombia         Ramirez Quispe, Robert Marlindo     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19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r>
              <a:rPr lang="es-PE" dirty="0" smtClean="0"/>
              <a:t> C </a:t>
            </a:r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646598"/>
            <a:ext cx="3107631" cy="246301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10219" t="1921" r="47034" b="11451"/>
          <a:stretch/>
        </p:blipFill>
        <p:spPr>
          <a:xfrm>
            <a:off x="4724400" y="-29359"/>
            <a:ext cx="528956" cy="754436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257800" y="267815"/>
            <a:ext cx="142859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500" dirty="0">
                <a:solidFill>
                  <a:schemeClr val="bg1"/>
                </a:solidFill>
                <a:latin typeface="Arial" panose="020B0604020202020204" pitchFamily="34" charset="0"/>
              </a:rPr>
              <a:t>Dennis </a:t>
            </a:r>
            <a:r>
              <a:rPr lang="es-ES" sz="1500" dirty="0" smtClean="0">
                <a:solidFill>
                  <a:schemeClr val="bg1"/>
                </a:solidFill>
                <a:latin typeface="Arial" panose="020B0604020202020204" pitchFamily="34" charset="0"/>
              </a:rPr>
              <a:t>Ritchie</a:t>
            </a:r>
            <a:endParaRPr lang="es-PE" sz="1500" dirty="0">
              <a:solidFill>
                <a:schemeClr val="bg1"/>
              </a:solidFill>
            </a:endParaRPr>
          </a:p>
        </p:txBody>
      </p:sp>
      <p:pic>
        <p:nvPicPr>
          <p:cNvPr id="3076" name="Picture 4" descr="https://4.bp.blogspot.com/-xy5NkKH1ROs/W85rY_QTuSI/AAAAAAAADW8/wopPk5S3ne8Rxm2JC-A-i6Ds8FkNEz49QCLcBGAs/s1600/elc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10" y="4091903"/>
            <a:ext cx="4002157" cy="200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4.bp.blogspot.com/-tFRr7CMQ7Xc/W85tWpGPJZI/AAAAAAAADXI/EqzW-5JHSfUovyNwV50c4nD4diZWId1bQCLcBGAs/s1600/elc0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6" y="1729703"/>
            <a:ext cx="4242144" cy="21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15240" y="6096000"/>
            <a:ext cx="680248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300" dirty="0">
                <a:hlinkClick r:id="rId6"/>
              </a:rPr>
              <a:t>http://</a:t>
            </a:r>
            <a:r>
              <a:rPr lang="es-PE" sz="1300" dirty="0" smtClean="0">
                <a:hlinkClick r:id="rId6"/>
              </a:rPr>
              <a:t>cajasdepastillas.blogspot.com/2018/10/lenguaje-c.html</a:t>
            </a:r>
            <a:endParaRPr lang="es-PE" sz="1300" dirty="0" smtClean="0"/>
          </a:p>
          <a:p>
            <a:endParaRPr lang="es-PE" sz="1300" dirty="0"/>
          </a:p>
        </p:txBody>
      </p:sp>
      <p:sp>
        <p:nvSpPr>
          <p:cNvPr id="14" name="Rectángulo 13"/>
          <p:cNvSpPr/>
          <p:nvPr/>
        </p:nvSpPr>
        <p:spPr>
          <a:xfrm>
            <a:off x="723900" y="6524572"/>
            <a:ext cx="37338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228600" y="6524572"/>
            <a:ext cx="74567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Modelling Water Resources with programming Languages – Colombia         Ramirez Quispe, Robert Marlindo     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452" y="4827008"/>
            <a:ext cx="1080904" cy="7998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3676" y="4731642"/>
            <a:ext cx="1084504" cy="1029453"/>
          </a:xfrm>
          <a:prstGeom prst="rect">
            <a:avLst/>
          </a:prstGeom>
        </p:spPr>
      </p:pic>
      <p:pic>
        <p:nvPicPr>
          <p:cNvPr id="3080" name="Picture 8" descr="Qué podemos hacer con GRASS GIS 7 - MappingGI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32" y="4928041"/>
            <a:ext cx="1240247" cy="68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5563317" y="6053343"/>
            <a:ext cx="254268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300" dirty="0" smtClean="0">
                <a:solidFill>
                  <a:srgbClr val="333333"/>
                </a:solidFill>
                <a:latin typeface="IBM Plex Sans"/>
              </a:rPr>
              <a:t>Software </a:t>
            </a:r>
            <a:r>
              <a:rPr lang="es-ES" sz="1300" dirty="0">
                <a:solidFill>
                  <a:srgbClr val="333333"/>
                </a:solidFill>
                <a:latin typeface="IBM Plex Sans"/>
              </a:rPr>
              <a:t>de GIS </a:t>
            </a:r>
            <a:r>
              <a:rPr lang="es-ES" sz="1300" dirty="0" smtClean="0">
                <a:solidFill>
                  <a:srgbClr val="333333"/>
                </a:solidFill>
                <a:latin typeface="IBM Plex Sans"/>
              </a:rPr>
              <a:t>escrito </a:t>
            </a:r>
            <a:r>
              <a:rPr lang="es-ES" sz="1300" dirty="0">
                <a:solidFill>
                  <a:srgbClr val="333333"/>
                </a:solidFill>
                <a:latin typeface="IBM Plex Sans"/>
              </a:rPr>
              <a:t>en C++</a:t>
            </a:r>
            <a:endParaRPr lang="es-PE" sz="1300" dirty="0"/>
          </a:p>
        </p:txBody>
      </p:sp>
      <p:sp>
        <p:nvSpPr>
          <p:cNvPr id="20" name="Rectángulo 19"/>
          <p:cNvSpPr/>
          <p:nvPr/>
        </p:nvSpPr>
        <p:spPr>
          <a:xfrm>
            <a:off x="5976404" y="4246317"/>
            <a:ext cx="205857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300" dirty="0" smtClean="0">
                <a:solidFill>
                  <a:srgbClr val="333333"/>
                </a:solidFill>
                <a:latin typeface="IBM Plex Sans"/>
              </a:rPr>
              <a:t>Aplicaciones escrito </a:t>
            </a:r>
            <a:r>
              <a:rPr lang="es-ES" sz="1300" dirty="0">
                <a:solidFill>
                  <a:srgbClr val="333333"/>
                </a:solidFill>
                <a:latin typeface="IBM Plex Sans"/>
              </a:rPr>
              <a:t>en </a:t>
            </a:r>
            <a:r>
              <a:rPr lang="es-ES" sz="1300" dirty="0" smtClean="0">
                <a:solidFill>
                  <a:srgbClr val="333333"/>
                </a:solidFill>
                <a:latin typeface="IBM Plex Sans"/>
              </a:rPr>
              <a:t>C</a:t>
            </a:r>
            <a:endParaRPr lang="es-PE" sz="1300" dirty="0"/>
          </a:p>
        </p:txBody>
      </p:sp>
      <p:sp>
        <p:nvSpPr>
          <p:cNvPr id="17" name="TextBox 7"/>
          <p:cNvSpPr txBox="1"/>
          <p:nvPr/>
        </p:nvSpPr>
        <p:spPr>
          <a:xfrm>
            <a:off x="1828800" y="-76200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r"/>
            <a:r>
              <a:rPr lang="en-US" sz="1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sz="1300" b="1" u="sng" dirty="0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                                                  </a:t>
            </a:r>
            <a:endParaRPr lang="en-US" sz="1300" b="1" u="sng" dirty="0" smtClean="0">
              <a:solidFill>
                <a:schemeClr val="bg1"/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  <a:hlinkClick r:id="rId10" action="ppaction://hlinksldjump"/>
            </a:endParaRPr>
          </a:p>
          <a:p>
            <a:pPr algn="r"/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programs</a:t>
            </a:r>
            <a:endParaRPr lang="en-US" sz="13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300" b="1" u="sng" dirty="0" smtClean="0">
                <a:solidFill>
                  <a:schemeClr val="bg1">
                    <a:lumMod val="65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Free programs</a:t>
            </a:r>
            <a:endParaRPr lang="en-US" sz="1300" b="1" u="sng" dirty="0">
              <a:solidFill>
                <a:schemeClr val="bg1">
                  <a:lumMod val="65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9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 </a:t>
            </a:r>
            <a:endParaRPr lang="en-US" sz="900" b="1" u="sng" dirty="0" smtClean="0">
              <a:solidFill>
                <a:schemeClr val="tx1">
                  <a:lumMod val="50000"/>
                  <a:lumOff val="50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books about Hydraulic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723900" y="6524572"/>
            <a:ext cx="37338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228600" y="6524572"/>
            <a:ext cx="74567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Modelling Water Resources with programming Languages – Colombia         Ramirez Quispe, Robert Marlindo     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8" name="Picture 2" descr="https://1.bp.blogspot.com/-bv_OgThlrDU/YEv90ht_iGI/AAAAAAAACd4/wicmW8D3bW48XHswqx6IV_3Xw38eC5pQACLcBGAsYHQ/w428-h640/Portada3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34865"/>
            <a:ext cx="2468287" cy="369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1.bp.blogspot.com/-NewnYU5DjCM/YD8H1BnBefI/AAAAAAAACTQ/O2CdvdYS0w4UFJJKUTwmM5QJvLGzPbEKQCLcBGAsYHQ/w474-h640/Portada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08" y="1727092"/>
            <a:ext cx="2919249" cy="393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1.bp.blogspot.com/-Gap3DtQC9ok/YDsYOuaIcGI/AAAAAAAACQo/afb2FF3XJuoLmLBXFvzUrqpDs5uV7i81wCLcBGAsYHQ/w490-h640/161448549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2" y="1891752"/>
            <a:ext cx="2779835" cy="363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36916" y="5659082"/>
            <a:ext cx="280544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>
                <a:hlinkClick r:id="rId5"/>
              </a:rPr>
              <a:t>https://</a:t>
            </a:r>
            <a:r>
              <a:rPr lang="es-PE" sz="1000" dirty="0" smtClean="0">
                <a:hlinkClick r:id="rId5"/>
              </a:rPr>
              <a:t>ramirezquispe1.blogspot.com/2020/09/hidraulica-de-canales-ramirez-quispe.html</a:t>
            </a:r>
            <a:endParaRPr lang="es-PE" sz="1000" dirty="0" smtClean="0"/>
          </a:p>
          <a:p>
            <a:endParaRPr lang="es-PE" sz="1000" dirty="0"/>
          </a:p>
        </p:txBody>
      </p:sp>
      <p:sp>
        <p:nvSpPr>
          <p:cNvPr id="4" name="Rectángulo 3"/>
          <p:cNvSpPr/>
          <p:nvPr/>
        </p:nvSpPr>
        <p:spPr>
          <a:xfrm>
            <a:off x="6122758" y="5648036"/>
            <a:ext cx="29229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>
                <a:hlinkClick r:id="rId6"/>
              </a:rPr>
              <a:t>https://</a:t>
            </a:r>
            <a:r>
              <a:rPr lang="es-PE" sz="1000" dirty="0" smtClean="0">
                <a:hlinkClick r:id="rId6"/>
              </a:rPr>
              <a:t>ramirezquispe1.blogspot.com/2021/03/sediment-transport-with-python-english.html</a:t>
            </a:r>
            <a:endParaRPr lang="es-PE" sz="1000" dirty="0" smtClean="0"/>
          </a:p>
          <a:p>
            <a:endParaRPr lang="es-PE" sz="1000" dirty="0"/>
          </a:p>
        </p:txBody>
      </p:sp>
      <p:sp>
        <p:nvSpPr>
          <p:cNvPr id="13" name="Rectángulo 12"/>
          <p:cNvSpPr/>
          <p:nvPr/>
        </p:nvSpPr>
        <p:spPr>
          <a:xfrm>
            <a:off x="3234678" y="5648036"/>
            <a:ext cx="27745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>
                <a:hlinkClick r:id="rId7"/>
              </a:rPr>
              <a:t>https://</a:t>
            </a:r>
            <a:r>
              <a:rPr lang="es-PE" sz="1000" dirty="0" smtClean="0">
                <a:hlinkClick r:id="rId7"/>
              </a:rPr>
              <a:t>ramirezquispe1.blogspot.com/2021/03/transporte-de-sedimentos-con-python.html</a:t>
            </a:r>
            <a:endParaRPr lang="es-PE" sz="1000" dirty="0" smtClean="0"/>
          </a:p>
          <a:p>
            <a:endParaRPr lang="es-PE" sz="1000" dirty="0"/>
          </a:p>
        </p:txBody>
      </p:sp>
      <p:sp>
        <p:nvSpPr>
          <p:cNvPr id="12" name="TextBox 7"/>
          <p:cNvSpPr txBox="1"/>
          <p:nvPr/>
        </p:nvSpPr>
        <p:spPr>
          <a:xfrm>
            <a:off x="1828800" y="-76200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r"/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sz="1300" b="1" u="sng" dirty="0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                                                  </a:t>
            </a:r>
            <a:endParaRPr lang="en-US" sz="1300" b="1" u="sng" dirty="0" smtClean="0">
              <a:solidFill>
                <a:schemeClr val="bg1"/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  <a:hlinkClick r:id="rId8" action="ppaction://hlinksldjump"/>
            </a:endParaRPr>
          </a:p>
          <a:p>
            <a:pPr algn="r"/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programs</a:t>
            </a:r>
          </a:p>
          <a:p>
            <a:pPr algn="r"/>
            <a:r>
              <a:rPr lang="en-US" sz="1300" b="1" u="sng" dirty="0" smtClean="0">
                <a:solidFill>
                  <a:schemeClr val="bg1">
                    <a:lumMod val="65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Free programs</a:t>
            </a:r>
            <a:endParaRPr lang="en-US" sz="1300" b="1" u="sng" dirty="0">
              <a:solidFill>
                <a:schemeClr val="bg1">
                  <a:lumMod val="65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9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 </a:t>
            </a:r>
            <a:endParaRPr lang="en-US" sz="900" b="1" u="sng" dirty="0" smtClean="0">
              <a:solidFill>
                <a:schemeClr val="tx1">
                  <a:lumMod val="50000"/>
                  <a:lumOff val="50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4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</a:t>
            </a:r>
            <a:r>
              <a:rPr lang="en-US" dirty="0" err="1"/>
              <a:t>Arcgis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723900" y="6524572"/>
            <a:ext cx="37338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228600" y="6524572"/>
            <a:ext cx="74567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Modelling Water Resources with programming Languages – Colombia         Ramirez Quispe, Robert Marlindo     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43000" y="6138247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1500" dirty="0">
                <a:hlinkClick r:id="rId2"/>
              </a:rPr>
              <a:t>https://</a:t>
            </a:r>
            <a:r>
              <a:rPr lang="es-PE" sz="1500" dirty="0" smtClean="0">
                <a:hlinkClick r:id="rId2"/>
              </a:rPr>
              <a:t>www.youtube.com/watch?v=bVw2TW6ErD8</a:t>
            </a:r>
            <a:endParaRPr lang="es-PE" sz="1500" dirty="0" smtClean="0"/>
          </a:p>
          <a:p>
            <a:endParaRPr lang="es-PE" sz="1500" dirty="0"/>
          </a:p>
        </p:txBody>
      </p:sp>
      <p:sp>
        <p:nvSpPr>
          <p:cNvPr id="16" name="Rectángulo 15"/>
          <p:cNvSpPr/>
          <p:nvPr/>
        </p:nvSpPr>
        <p:spPr>
          <a:xfrm>
            <a:off x="5181600" y="270034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1500" dirty="0" smtClean="0">
                <a:solidFill>
                  <a:schemeClr val="bg1"/>
                </a:solidFill>
              </a:rPr>
              <a:t>Data: curvas, ríos y punto de aforo.</a:t>
            </a:r>
            <a:endParaRPr lang="es-PE" sz="1500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64570"/>
            <a:ext cx="6400800" cy="4473677"/>
          </a:xfrm>
          <a:prstGeom prst="rect">
            <a:avLst/>
          </a:prstGeom>
        </p:spPr>
      </p:pic>
      <p:sp>
        <p:nvSpPr>
          <p:cNvPr id="10" name="TextBox 7"/>
          <p:cNvSpPr txBox="1"/>
          <p:nvPr/>
        </p:nvSpPr>
        <p:spPr>
          <a:xfrm>
            <a:off x="1828800" y="-76200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r"/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sz="1300" b="1" u="sng" dirty="0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                                                 </a:t>
            </a:r>
            <a:endParaRPr lang="en-US" sz="1300" b="1" u="sng" dirty="0" smtClean="0">
              <a:solidFill>
                <a:schemeClr val="bg1"/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  <a:hlinkClick r:id="rId4" action="ppaction://hlinksldjump"/>
            </a:endParaRPr>
          </a:p>
          <a:p>
            <a:pPr algn="r"/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programs</a:t>
            </a:r>
          </a:p>
          <a:p>
            <a:pPr algn="r"/>
            <a:r>
              <a:rPr lang="en-US" sz="1300" b="1" u="sng" dirty="0" smtClean="0">
                <a:solidFill>
                  <a:schemeClr val="bg1">
                    <a:lumMod val="65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Free programs</a:t>
            </a:r>
            <a:endParaRPr lang="en-US" sz="1300" b="1" u="sng" dirty="0">
              <a:solidFill>
                <a:schemeClr val="bg1">
                  <a:lumMod val="65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9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</a:t>
            </a:r>
            <a:endParaRPr lang="en-US" sz="900" b="1" u="sng" dirty="0" smtClean="0">
              <a:solidFill>
                <a:schemeClr val="tx1">
                  <a:lumMod val="50000"/>
                  <a:lumOff val="50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</a:t>
            </a:r>
            <a:r>
              <a:rPr lang="en-US" dirty="0" err="1" smtClean="0"/>
              <a:t>Hec</a:t>
            </a:r>
            <a:r>
              <a:rPr lang="en-US" dirty="0" smtClean="0"/>
              <a:t> </a:t>
            </a:r>
            <a:r>
              <a:rPr lang="en-US" dirty="0" err="1" smtClean="0"/>
              <a:t>Ras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723900" y="6524572"/>
            <a:ext cx="37338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228600" y="6524572"/>
            <a:ext cx="74567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Modelling Water Resources with programming Languages – Colombia         Ramirez Quispe, Robert Marlindo     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6499" y="6075131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1500" dirty="0">
                <a:hlinkClick r:id="rId3"/>
              </a:rPr>
              <a:t>https://</a:t>
            </a:r>
            <a:r>
              <a:rPr lang="es-PE" sz="1500" dirty="0" smtClean="0">
                <a:hlinkClick r:id="rId3"/>
              </a:rPr>
              <a:t>www.youtube.com/watch?v=nkpGGQ0YGJU</a:t>
            </a:r>
            <a:endParaRPr lang="es-PE" sz="1500" dirty="0" smtClean="0"/>
          </a:p>
          <a:p>
            <a:endParaRPr lang="es-PE" sz="15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b="7739"/>
          <a:stretch/>
        </p:blipFill>
        <p:spPr>
          <a:xfrm>
            <a:off x="304800" y="2047056"/>
            <a:ext cx="2514600" cy="350501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5"/>
          <a:srcRect b="62098"/>
          <a:stretch/>
        </p:blipFill>
        <p:spPr>
          <a:xfrm>
            <a:off x="4668499" y="163697"/>
            <a:ext cx="4399969" cy="429901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0" y="1917185"/>
            <a:ext cx="5161555" cy="3985504"/>
          </a:xfrm>
          <a:prstGeom prst="rect">
            <a:avLst/>
          </a:prstGeom>
        </p:spPr>
      </p:pic>
      <p:sp>
        <p:nvSpPr>
          <p:cNvPr id="10" name="TextBox 7"/>
          <p:cNvSpPr txBox="1"/>
          <p:nvPr/>
        </p:nvSpPr>
        <p:spPr>
          <a:xfrm>
            <a:off x="1828800" y="-76200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r"/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sz="1300" b="1" u="sng" dirty="0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                                                  </a:t>
            </a:r>
            <a:endParaRPr lang="en-US" sz="1300" b="1" u="sng" dirty="0" smtClean="0">
              <a:solidFill>
                <a:schemeClr val="bg1"/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  <a:hlinkClick r:id="rId7" action="ppaction://hlinksldjump"/>
            </a:endParaRPr>
          </a:p>
          <a:p>
            <a:pPr algn="r"/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programs</a:t>
            </a:r>
          </a:p>
          <a:p>
            <a:pPr algn="r"/>
            <a:r>
              <a:rPr lang="en-US" sz="1300" b="1" u="sng" dirty="0" smtClean="0">
                <a:solidFill>
                  <a:schemeClr val="bg1">
                    <a:lumMod val="65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Free programs</a:t>
            </a:r>
            <a:endParaRPr lang="en-US" sz="1300" b="1" u="sng" dirty="0">
              <a:solidFill>
                <a:schemeClr val="bg1">
                  <a:lumMod val="65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9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 </a:t>
            </a:r>
            <a:endParaRPr lang="en-US" sz="900" b="1" u="sng" dirty="0" smtClean="0">
              <a:solidFill>
                <a:schemeClr val="tx1">
                  <a:lumMod val="50000"/>
                  <a:lumOff val="50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</a:t>
            </a:r>
            <a:r>
              <a:rPr lang="en-US" dirty="0" err="1" smtClean="0"/>
              <a:t>Epanet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723900" y="6524572"/>
            <a:ext cx="37338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228600" y="6524572"/>
            <a:ext cx="74567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Modelling Water Resources with programming Languages – Colombia         Ramirez Quispe, Robert Marlindo     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6499" y="6075131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1500" dirty="0">
                <a:hlinkClick r:id="rId3"/>
              </a:rPr>
              <a:t>https://</a:t>
            </a:r>
            <a:r>
              <a:rPr lang="es-PE" sz="1500" dirty="0" smtClean="0">
                <a:hlinkClick r:id="rId3"/>
              </a:rPr>
              <a:t>www.youtube.com/watch?v=T3WcnDsTiP0</a:t>
            </a:r>
            <a:endParaRPr lang="es-PE" sz="1500" dirty="0" smtClean="0"/>
          </a:p>
          <a:p>
            <a:endParaRPr lang="es-PE" sz="15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t="11590"/>
          <a:stretch/>
        </p:blipFill>
        <p:spPr>
          <a:xfrm>
            <a:off x="235857" y="1660525"/>
            <a:ext cx="1571625" cy="1692621"/>
          </a:xfrm>
          <a:prstGeom prst="rect">
            <a:avLst/>
          </a:prstGeom>
        </p:spPr>
      </p:pic>
      <p:pic>
        <p:nvPicPr>
          <p:cNvPr id="7170" name="Picture 2" descr="EPANET, potente software gratuit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8" r="51267" b="90643"/>
          <a:stretch/>
        </p:blipFill>
        <p:spPr bwMode="auto">
          <a:xfrm>
            <a:off x="4856316" y="148315"/>
            <a:ext cx="3713501" cy="49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857" y="3271606"/>
            <a:ext cx="4114800" cy="2667000"/>
          </a:xfrm>
          <a:prstGeom prst="rect">
            <a:avLst/>
          </a:prstGeom>
        </p:spPr>
      </p:pic>
      <p:pic>
        <p:nvPicPr>
          <p:cNvPr id="7172" name="Picture 4" descr="EPANET, potente software gratuit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96"/>
          <a:stretch/>
        </p:blipFill>
        <p:spPr bwMode="auto">
          <a:xfrm>
            <a:off x="4380391" y="2286001"/>
            <a:ext cx="4665352" cy="365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 photo description available.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0" t="5587"/>
          <a:stretch/>
        </p:blipFill>
        <p:spPr bwMode="auto">
          <a:xfrm>
            <a:off x="2293257" y="1693181"/>
            <a:ext cx="1893226" cy="158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6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Epanet</a:t>
            </a:r>
            <a:r>
              <a:rPr lang="en-US" dirty="0" smtClean="0"/>
              <a:t> - R (R-studio)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723900" y="6524572"/>
            <a:ext cx="37338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228600" y="6524572"/>
            <a:ext cx="74567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Modelling Water Resources with programming Languages – Colombia         Ramirez Quispe, Robert Marlindo     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EPANET, potente software gratui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8" r="51267" b="90643"/>
          <a:stretch/>
        </p:blipFill>
        <p:spPr bwMode="auto">
          <a:xfrm>
            <a:off x="4856316" y="148315"/>
            <a:ext cx="3713501" cy="49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No photo description available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0"/>
          <a:stretch/>
        </p:blipFill>
        <p:spPr bwMode="auto">
          <a:xfrm>
            <a:off x="353479" y="1789853"/>
            <a:ext cx="8208442" cy="43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28800" y="-76200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r"/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sz="1300" b="1" u="sng" dirty="0" smtClean="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                                                  </a:t>
            </a:r>
            <a:endParaRPr lang="en-US" sz="1300" b="1" u="sng" dirty="0" smtClean="0">
              <a:solidFill>
                <a:schemeClr val="bg1"/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  <a:hlinkClick r:id="rId5" action="ppaction://hlinksldjump"/>
            </a:endParaRPr>
          </a:p>
          <a:p>
            <a:pPr algn="r"/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programs</a:t>
            </a:r>
          </a:p>
          <a:p>
            <a:pPr algn="r"/>
            <a:r>
              <a:rPr lang="en-US" sz="1300" b="1" u="sng" dirty="0" smtClean="0">
                <a:solidFill>
                  <a:schemeClr val="bg1">
                    <a:lumMod val="65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Free programs</a:t>
            </a:r>
            <a:endParaRPr lang="en-US" sz="1300" b="1" u="sng" dirty="0">
              <a:solidFill>
                <a:schemeClr val="bg1">
                  <a:lumMod val="65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9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 </a:t>
            </a:r>
            <a:endParaRPr lang="en-US" sz="900" b="1" u="sng" dirty="0" smtClean="0">
              <a:solidFill>
                <a:schemeClr val="tx1">
                  <a:lumMod val="50000"/>
                  <a:lumOff val="50000"/>
                </a:schemeClr>
              </a:solidFill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7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Reciprocal Lattice</Template>
  <TotalTime>0</TotalTime>
  <Words>785</Words>
  <Application>Microsoft Office PowerPoint</Application>
  <PresentationFormat>Presentación en pantalla (4:3)</PresentationFormat>
  <Paragraphs>208</Paragraphs>
  <Slides>19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Arial Narrow</vt:lpstr>
      <vt:lpstr>Calibri</vt:lpstr>
      <vt:lpstr>Cambria</vt:lpstr>
      <vt:lpstr>Corbel</vt:lpstr>
      <vt:lpstr>IBM Plex Sans</vt:lpstr>
      <vt:lpstr>Times New Roman</vt:lpstr>
      <vt:lpstr>TimesNewRomanPS-ItalicMT</vt:lpstr>
      <vt:lpstr>Beamer_Presentation_template</vt:lpstr>
      <vt:lpstr>Presentación de PowerPoint</vt:lpstr>
      <vt:lpstr>Artificial neural networks</vt:lpstr>
      <vt:lpstr>Programming Languages</vt:lpstr>
      <vt:lpstr>Language C </vt:lpstr>
      <vt:lpstr>My books about Hydraulic</vt:lpstr>
      <vt:lpstr>Python and Arcgis</vt:lpstr>
      <vt:lpstr>Python and Hec Ras</vt:lpstr>
      <vt:lpstr>Python and Epanet</vt:lpstr>
      <vt:lpstr>Epanet - R (R-studio)</vt:lpstr>
      <vt:lpstr>Software (RCanales) in C++</vt:lpstr>
      <vt:lpstr>Extreme event analysis – with Python</vt:lpstr>
      <vt:lpstr>Extreme event analysis – with Python</vt:lpstr>
      <vt:lpstr>Languages C++, R and Python</vt:lpstr>
      <vt:lpstr>Free software on water resources</vt:lpstr>
      <vt:lpstr>Programming languages</vt:lpstr>
      <vt:lpstr>How to start programming?</vt:lpstr>
      <vt:lpstr>Reflections.</vt:lpstr>
      <vt:lpstr>Bibliography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2017-08-08T09:50:48Z</dcterms:created>
  <dcterms:modified xsi:type="dcterms:W3CDTF">2021-03-24T05:07:24Z</dcterms:modified>
</cp:coreProperties>
</file>