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58" r:id="rId5"/>
    <p:sldId id="259" r:id="rId6"/>
    <p:sldId id="263" r:id="rId7"/>
    <p:sldId id="260"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5DE575-D34A-4734-824F-0AD0C902651B}">
          <p14:sldIdLst>
            <p14:sldId id="256"/>
            <p14:sldId id="262"/>
            <p14:sldId id="257"/>
            <p14:sldId id="258"/>
            <p14:sldId id="259"/>
            <p14:sldId id="263"/>
            <p14:sldId id="260"/>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89CC4EE-3945-4EFB-AFD2-BB1069A9F52A}" type="datetimeFigureOut">
              <a:rPr lang="en-GB" smtClean="0"/>
              <a:t>31/05/2024</a:t>
            </a:fld>
            <a:endParaRPr lang="en-GB"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GB"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A7FE427-C540-405B-A0A7-6212613BFB4D}" type="slidenum">
              <a:rPr lang="en-GB" smtClean="0"/>
              <a:t>‹#›</a:t>
            </a:fld>
            <a:endParaRPr lang="en-GB" dirty="0"/>
          </a:p>
        </p:txBody>
      </p:sp>
    </p:spTree>
    <p:extLst>
      <p:ext uri="{BB962C8B-B14F-4D97-AF65-F5344CB8AC3E}">
        <p14:creationId xmlns:p14="http://schemas.microsoft.com/office/powerpoint/2010/main" val="16255764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392506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157821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147546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89CC4EE-3945-4EFB-AFD2-BB1069A9F52A}" type="datetimeFigureOut">
              <a:rPr lang="en-GB" smtClean="0"/>
              <a:t>31/05/2024</a:t>
            </a:fld>
            <a:endParaRPr lang="en-GB"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GB" dirty="0"/>
          </a:p>
        </p:txBody>
      </p:sp>
      <p:sp>
        <p:nvSpPr>
          <p:cNvPr id="6" name="Slide Number Placeholder 5"/>
          <p:cNvSpPr>
            <a:spLocks noGrp="1"/>
          </p:cNvSpPr>
          <p:nvPr>
            <p:ph type="sldNum" sz="quarter" idx="12"/>
          </p:nvPr>
        </p:nvSpPr>
        <p:spPr>
          <a:xfrm>
            <a:off x="8604504" y="5211060"/>
            <a:ext cx="2112264" cy="228600"/>
          </a:xfrm>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147632225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164636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205687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100303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A7FE427-C540-405B-A0A7-6212613BFB4D}" type="slidenum">
              <a:rPr lang="en-GB" smtClean="0"/>
              <a:t>‹#›</a:t>
            </a:fld>
            <a:endParaRPr lang="en-GB" dirty="0"/>
          </a:p>
        </p:txBody>
      </p:sp>
    </p:spTree>
    <p:extLst>
      <p:ext uri="{BB962C8B-B14F-4D97-AF65-F5344CB8AC3E}">
        <p14:creationId xmlns:p14="http://schemas.microsoft.com/office/powerpoint/2010/main" val="34392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89CC4EE-3945-4EFB-AFD2-BB1069A9F52A}" type="datetimeFigureOut">
              <a:rPr lang="en-GB" smtClean="0"/>
              <a:t>31/05/2024</a:t>
            </a:fld>
            <a:endParaRPr lang="en-GB" dirty="0"/>
          </a:p>
        </p:txBody>
      </p:sp>
      <p:sp>
        <p:nvSpPr>
          <p:cNvPr id="9" name="Footer Placeholder 8"/>
          <p:cNvSpPr>
            <a:spLocks noGrp="1"/>
          </p:cNvSpPr>
          <p:nvPr>
            <p:ph type="ftr" sz="quarter" idx="11"/>
          </p:nvPr>
        </p:nvSpPr>
        <p:spPr/>
        <p:txBody>
          <a:bodyPr/>
          <a:lstStyle>
            <a:lvl1pPr algn="r">
              <a:defRPr/>
            </a:lvl1pPr>
          </a:lstStyle>
          <a:p>
            <a:endParaRPr lang="en-GB"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A7FE427-C540-405B-A0A7-6212613BFB4D}" type="slidenum">
              <a:rPr lang="en-GB" smtClean="0"/>
              <a:t>‹#›</a:t>
            </a:fld>
            <a:endParaRPr lang="en-GB"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609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89CC4EE-3945-4EFB-AFD2-BB1069A9F52A}" type="datetimeFigureOut">
              <a:rPr lang="en-GB" smtClean="0"/>
              <a:t>31/05/2024</a:t>
            </a:fld>
            <a:endParaRPr lang="en-GB"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GB"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A7FE427-C540-405B-A0A7-6212613BFB4D}" type="slidenum">
              <a:rPr lang="en-GB" smtClean="0"/>
              <a:t>‹#›</a:t>
            </a:fld>
            <a:endParaRPr lang="en-GB"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205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89CC4EE-3945-4EFB-AFD2-BB1069A9F52A}" type="datetimeFigureOut">
              <a:rPr lang="en-GB" smtClean="0"/>
              <a:t>31/05/2024</a:t>
            </a:fld>
            <a:endParaRPr lang="en-GB"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GB"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A7FE427-C540-405B-A0A7-6212613BFB4D}" type="slidenum">
              <a:rPr lang="en-GB" smtClean="0"/>
              <a:t>‹#›</a:t>
            </a:fld>
            <a:endParaRPr lang="en-GB" dirty="0"/>
          </a:p>
        </p:txBody>
      </p:sp>
    </p:spTree>
    <p:extLst>
      <p:ext uri="{BB962C8B-B14F-4D97-AF65-F5344CB8AC3E}">
        <p14:creationId xmlns:p14="http://schemas.microsoft.com/office/powerpoint/2010/main" val="4086911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70FAAA4-E1AA-9FD7-1006-6C73A8267797}"/>
              </a:ext>
            </a:extLst>
          </p:cNvPr>
          <p:cNvPicPr>
            <a:picLocks noChangeAspect="1"/>
          </p:cNvPicPr>
          <p:nvPr/>
        </p:nvPicPr>
        <p:blipFill rotWithShape="1">
          <a:blip r:embed="rId2">
            <a:alphaModFix amt="45000"/>
          </a:blip>
          <a:srcRect t="976" b="13797"/>
          <a:stretch/>
        </p:blipFill>
        <p:spPr>
          <a:xfrm>
            <a:off x="-1" y="10"/>
            <a:ext cx="12192001"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txBody>
          <a:bodyPr/>
          <a:lstStyle/>
          <a:p>
            <a:endParaRPr lang="en-GB" dirty="0"/>
          </a:p>
        </p:txBody>
      </p:sp>
      <p:sp>
        <p:nvSpPr>
          <p:cNvPr id="2" name="Title 1">
            <a:extLst>
              <a:ext uri="{FF2B5EF4-FFF2-40B4-BE49-F238E27FC236}">
                <a16:creationId xmlns:a16="http://schemas.microsoft.com/office/drawing/2014/main" id="{E8F2171C-A354-2083-37F7-42E5F3910EC2}"/>
              </a:ext>
            </a:extLst>
          </p:cNvPr>
          <p:cNvSpPr>
            <a:spLocks noGrp="1"/>
          </p:cNvSpPr>
          <p:nvPr>
            <p:ph type="ctrTitle"/>
          </p:nvPr>
        </p:nvSpPr>
        <p:spPr>
          <a:xfrm>
            <a:off x="1561708" y="2091263"/>
            <a:ext cx="9068586" cy="2461504"/>
          </a:xfrm>
        </p:spPr>
        <p:txBody>
          <a:bodyPr>
            <a:normAutofit/>
          </a:bodyPr>
          <a:lstStyle/>
          <a:p>
            <a:pPr>
              <a:spcAft>
                <a:spcPts val="800"/>
              </a:spcAft>
            </a:pPr>
            <a:r>
              <a:rPr lang="en-US" sz="6100" kern="100" dirty="0">
                <a:effectLst/>
                <a:latin typeface="Aptos" panose="020B0004020202020204" pitchFamily="34" charset="0"/>
                <a:ea typeface="Aptos" panose="020B0004020202020204" pitchFamily="34" charset="0"/>
                <a:cs typeface="Arial" panose="020B0604020202020204" pitchFamily="34" charset="0"/>
              </a:rPr>
              <a:t>Enhancing Healthcare Accessibility in Nairobi County</a:t>
            </a:r>
            <a:endParaRPr lang="en-GB" sz="61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txBody>
          <a:bodyPr/>
          <a:lstStyle/>
          <a:p>
            <a:endParaRPr lang="en-GB" dirty="0"/>
          </a:p>
        </p:txBody>
      </p:sp>
    </p:spTree>
    <p:extLst>
      <p:ext uri="{BB962C8B-B14F-4D97-AF65-F5344CB8AC3E}">
        <p14:creationId xmlns:p14="http://schemas.microsoft.com/office/powerpoint/2010/main" val="3190487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7B8E-A066-75DC-C233-B5F4A7567F19}"/>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AA0C0945-CE00-E46C-8515-EB68B041F111}"/>
              </a:ext>
            </a:extLst>
          </p:cNvPr>
          <p:cNvSpPr>
            <a:spLocks noGrp="1"/>
          </p:cNvSpPr>
          <p:nvPr>
            <p:ph idx="1"/>
          </p:nvPr>
        </p:nvSpPr>
        <p:spPr/>
        <p:txBody>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Having looked at the data the following recommendations can be made which align with the UN SDG3 of Good Health and Wellbeing</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More investment in government back health care facilities. Especially in highly populated low-income areas</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More National referral hospitals in Nairobi County for advanced healthcare needs</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Distribution of the health facilities to allow easier access by citizens.</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More drug recovery centers as no distinct ones were observed in the data.</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95811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erial view of a highway near the ocean">
            <a:extLst>
              <a:ext uri="{FF2B5EF4-FFF2-40B4-BE49-F238E27FC236}">
                <a16:creationId xmlns:a16="http://schemas.microsoft.com/office/drawing/2014/main" id="{F47AD294-5F07-AFFB-B7BC-49E18241EA9E}"/>
              </a:ext>
            </a:extLst>
          </p:cNvPr>
          <p:cNvPicPr>
            <a:picLocks noChangeAspect="1"/>
          </p:cNvPicPr>
          <p:nvPr/>
        </p:nvPicPr>
        <p:blipFill rotWithShape="1">
          <a:blip r:embed="rId2">
            <a:alphaModFix amt="45000"/>
          </a:blip>
          <a:srcRect t="11833" b="13167"/>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txBody>
          <a:bodyPr/>
          <a:lstStyle/>
          <a:p>
            <a:endParaRPr lang="en-GB" dirty="0"/>
          </a:p>
        </p:txBody>
      </p:sp>
      <p:sp>
        <p:nvSpPr>
          <p:cNvPr id="2" name="Title 1">
            <a:extLst>
              <a:ext uri="{FF2B5EF4-FFF2-40B4-BE49-F238E27FC236}">
                <a16:creationId xmlns:a16="http://schemas.microsoft.com/office/drawing/2014/main" id="{8F7FB12B-AB13-DAE9-FEA1-D1261615A86B}"/>
              </a:ext>
            </a:extLst>
          </p:cNvPr>
          <p:cNvSpPr>
            <a:spLocks noGrp="1"/>
          </p:cNvSpPr>
          <p:nvPr>
            <p:ph type="ctrTitle"/>
          </p:nvPr>
        </p:nvSpPr>
        <p:spPr>
          <a:xfrm>
            <a:off x="1561708" y="2091263"/>
            <a:ext cx="9068586" cy="2461504"/>
          </a:xfrm>
        </p:spPr>
        <p:txBody>
          <a:bodyPr>
            <a:normAutofit/>
          </a:bodyPr>
          <a:lstStyle/>
          <a:p>
            <a:r>
              <a:rPr lang="en-GB" dirty="0"/>
              <a:t>Thank You</a:t>
            </a:r>
          </a:p>
        </p:txBody>
      </p:sp>
      <p:sp>
        <p:nvSpPr>
          <p:cNvPr id="25" name="Rectangle 24">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txBody>
          <a:bodyPr/>
          <a:lstStyle/>
          <a:p>
            <a:endParaRPr lang="en-GB" dirty="0"/>
          </a:p>
        </p:txBody>
      </p:sp>
    </p:spTree>
    <p:extLst>
      <p:ext uri="{BB962C8B-B14F-4D97-AF65-F5344CB8AC3E}">
        <p14:creationId xmlns:p14="http://schemas.microsoft.com/office/powerpoint/2010/main" val="14026367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AB31-A62B-71C1-7063-27B8AD1EB8F6}"/>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63698DE5-FC14-22E9-907F-44DA194A4AC7}"/>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Health care in Nairobi has come a long way with increased healthcare facilities within the region in the last few years. This however does not give the full picture and therefore we cannot conclude that the increase in number directly correlates to an increase in accessibility.</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We will investigate if the number of health facilities directly correlates with healthcare accessibility in the County and Sub-counties.</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Our goals will be to</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Determine if the population has access to government-backed health facilities that can offer access to cheaper health services and when government sensitization and drives are required.</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What is the distribution of the health care facilities across the county and sub-counties? </a:t>
            </a:r>
          </a:p>
          <a:p>
            <a:pPr marL="342900" indent="-342900">
              <a:lnSpc>
                <a:spcPct val="107000"/>
              </a:lnSpc>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Determine the number and nature of health facilities accessible to a given population in the sub-counties.</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9223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e chart with different colored circles&#10;&#10;Description automatically generated">
            <a:extLst>
              <a:ext uri="{FF2B5EF4-FFF2-40B4-BE49-F238E27FC236}">
                <a16:creationId xmlns:a16="http://schemas.microsoft.com/office/drawing/2014/main" id="{05BB4315-5B94-8675-0F77-22186B0979E8}"/>
              </a:ext>
            </a:extLst>
          </p:cNvPr>
          <p:cNvPicPr>
            <a:picLocks noChangeAspect="1"/>
          </p:cNvPicPr>
          <p:nvPr/>
        </p:nvPicPr>
        <p:blipFill rotWithShape="1">
          <a:blip r:embed="rId2">
            <a:extLst>
              <a:ext uri="{28A0092B-C50C-407E-A947-70E740481C1C}">
                <a14:useLocalDpi xmlns:a14="http://schemas.microsoft.com/office/drawing/2010/main" val="0"/>
              </a:ext>
            </a:extLst>
          </a:blip>
          <a:srcRect t="9578" r="-2" b="8573"/>
          <a:stretch/>
        </p:blipFill>
        <p:spPr>
          <a:xfrm>
            <a:off x="4883025" y="10"/>
            <a:ext cx="7308975" cy="3492998"/>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7" name="Picture 6" descr="A pie chart with different colored circles&#10;&#10;Description automatically generated">
            <a:extLst>
              <a:ext uri="{FF2B5EF4-FFF2-40B4-BE49-F238E27FC236}">
                <a16:creationId xmlns:a16="http://schemas.microsoft.com/office/drawing/2014/main" id="{6EB714B1-0E21-6F19-AF69-1C764BAAC709}"/>
              </a:ext>
            </a:extLst>
          </p:cNvPr>
          <p:cNvPicPr>
            <a:picLocks noChangeAspect="1"/>
          </p:cNvPicPr>
          <p:nvPr/>
        </p:nvPicPr>
        <p:blipFill rotWithShape="1">
          <a:blip r:embed="rId3">
            <a:extLst>
              <a:ext uri="{28A0092B-C50C-407E-A947-70E740481C1C}">
                <a14:useLocalDpi xmlns:a14="http://schemas.microsoft.com/office/drawing/2010/main" val="0"/>
              </a:ext>
            </a:extLst>
          </a:blip>
          <a:srcRect t="7804" r="-2" b="10347"/>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p:nvSpPr>
          <p:cNvPr id="2" name="Title 1">
            <a:extLst>
              <a:ext uri="{FF2B5EF4-FFF2-40B4-BE49-F238E27FC236}">
                <a16:creationId xmlns:a16="http://schemas.microsoft.com/office/drawing/2014/main" id="{34CC3054-F384-2746-8BB5-E433EE0C0E90}"/>
              </a:ext>
            </a:extLst>
          </p:cNvPr>
          <p:cNvSpPr>
            <a:spLocks noGrp="1"/>
          </p:cNvSpPr>
          <p:nvPr>
            <p:ph type="title"/>
          </p:nvPr>
        </p:nvSpPr>
        <p:spPr>
          <a:xfrm>
            <a:off x="448056" y="859536"/>
            <a:ext cx="4832802" cy="980397"/>
          </a:xfrm>
        </p:spPr>
        <p:txBody>
          <a:bodyPr>
            <a:normAutofit/>
          </a:bodyPr>
          <a:lstStyle/>
          <a:p>
            <a:r>
              <a:rPr lang="en-GB" sz="3400" dirty="0"/>
              <a:t>County Level Analysis</a:t>
            </a:r>
          </a:p>
        </p:txBody>
      </p:sp>
      <p:sp>
        <p:nvSpPr>
          <p:cNvPr id="3" name="Content Placeholder 2">
            <a:extLst>
              <a:ext uri="{FF2B5EF4-FFF2-40B4-BE49-F238E27FC236}">
                <a16:creationId xmlns:a16="http://schemas.microsoft.com/office/drawing/2014/main" id="{70A4A3F1-51C6-701B-D456-D0EC8CB256E2}"/>
              </a:ext>
            </a:extLst>
          </p:cNvPr>
          <p:cNvSpPr>
            <a:spLocks noGrp="1"/>
          </p:cNvSpPr>
          <p:nvPr>
            <p:ph idx="1"/>
          </p:nvPr>
        </p:nvSpPr>
        <p:spPr>
          <a:xfrm>
            <a:off x="448055" y="2340864"/>
            <a:ext cx="4832803" cy="3840279"/>
          </a:xfrm>
        </p:spPr>
        <p:txBody>
          <a:bodyPr>
            <a:normAutofit fontScale="85000" lnSpcReduction="10000"/>
          </a:bodyPr>
          <a:lstStyle/>
          <a:p>
            <a:pPr>
              <a:spcAft>
                <a:spcPts val="800"/>
              </a:spcAft>
            </a:pPr>
            <a:r>
              <a:rPr lang="en-US" sz="1900" kern="100" dirty="0">
                <a:effectLst/>
                <a:latin typeface="Aptos" panose="020B0004020202020204" pitchFamily="34" charset="0"/>
                <a:ea typeface="Aptos" panose="020B0004020202020204" pitchFamily="34" charset="0"/>
                <a:cs typeface="Arial" panose="020B0604020202020204" pitchFamily="34" charset="0"/>
              </a:rPr>
              <a:t>Using the health facility data and filtering out facilities within the county, we can conclude that about 917 operational health facilities in Nairobi County serve a population of 4,397,073 people.</a:t>
            </a:r>
            <a:endParaRPr lang="en-GB" sz="19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900" kern="100" dirty="0">
                <a:effectLst/>
                <a:latin typeface="Aptos" panose="020B0004020202020204" pitchFamily="34" charset="0"/>
                <a:ea typeface="Aptos" panose="020B0004020202020204" pitchFamily="34" charset="0"/>
                <a:cs typeface="Arial" panose="020B0604020202020204" pitchFamily="34" charset="0"/>
              </a:rPr>
              <a:t>49% of the health facilities are medical clinics, 20% are Dispensaries and 10% are health centers. However, there are only 2 National referral hospitals in one of the country's most populated counties.</a:t>
            </a:r>
          </a:p>
          <a:p>
            <a:pPr>
              <a:spcAft>
                <a:spcPts val="800"/>
              </a:spcAft>
            </a:pPr>
            <a:r>
              <a:rPr lang="en-US" sz="2000" kern="100" dirty="0">
                <a:latin typeface="Aptos" panose="020B0004020202020204" pitchFamily="34" charset="0"/>
                <a:ea typeface="Aptos" panose="020B0004020202020204" pitchFamily="34" charset="0"/>
                <a:cs typeface="Arial" panose="020B0604020202020204" pitchFamily="34" charset="0"/>
              </a:rPr>
              <a:t>P</a:t>
            </a:r>
            <a:r>
              <a:rPr lang="en-US" sz="2000" kern="100" dirty="0">
                <a:effectLst/>
                <a:latin typeface="Aptos" panose="020B0004020202020204" pitchFamily="34" charset="0"/>
                <a:ea typeface="Aptos" panose="020B0004020202020204" pitchFamily="34" charset="0"/>
                <a:cs typeface="Arial" panose="020B0604020202020204" pitchFamily="34" charset="0"/>
              </a:rPr>
              <a:t>rivate institutions own 23% of all the hospitals, 17% are private practice facilities, 12% are owned by NGOs, while facilities owned by local authorities and the Ministry of Health are 5</a:t>
            </a:r>
            <a:r>
              <a:rPr lang="en-US" sz="2000" kern="100" baseline="30000" dirty="0">
                <a:effectLst/>
                <a:latin typeface="Aptos" panose="020B0004020202020204" pitchFamily="34" charset="0"/>
                <a:ea typeface="Aptos" panose="020B0004020202020204" pitchFamily="34" charset="0"/>
                <a:cs typeface="Arial" panose="020B0604020202020204" pitchFamily="34" charset="0"/>
              </a:rPr>
              <a:t>th</a:t>
            </a:r>
            <a:r>
              <a:rPr lang="en-US" sz="2000" kern="100" dirty="0">
                <a:effectLst/>
                <a:latin typeface="Aptos" panose="020B0004020202020204" pitchFamily="34" charset="0"/>
                <a:ea typeface="Aptos" panose="020B0004020202020204" pitchFamily="34" charset="0"/>
                <a:cs typeface="Arial" panose="020B0604020202020204" pitchFamily="34" charset="0"/>
              </a:rPr>
              <a:t> and 6</a:t>
            </a:r>
            <a:r>
              <a:rPr lang="en-US" sz="2000" kern="100" baseline="30000" dirty="0">
                <a:effectLst/>
                <a:latin typeface="Aptos" panose="020B0004020202020204" pitchFamily="34" charset="0"/>
                <a:ea typeface="Aptos" panose="020B0004020202020204" pitchFamily="34" charset="0"/>
                <a:cs typeface="Arial" panose="020B0604020202020204" pitchFamily="34" charset="0"/>
              </a:rPr>
              <a:t>th</a:t>
            </a:r>
            <a:r>
              <a:rPr lang="en-US" sz="2000" kern="100" dirty="0">
                <a:effectLst/>
                <a:latin typeface="Aptos" panose="020B0004020202020204" pitchFamily="34" charset="0"/>
                <a:ea typeface="Aptos" panose="020B0004020202020204" pitchFamily="34" charset="0"/>
                <a:cs typeface="Arial" panose="020B0604020202020204" pitchFamily="34" charset="0"/>
              </a:rPr>
              <a:t> with approximately 6% each. </a:t>
            </a:r>
            <a:endParaRPr lang="en-GB" sz="1900" kern="100" dirty="0">
              <a:effectLst/>
              <a:latin typeface="Aptos" panose="020B0004020202020204" pitchFamily="34" charset="0"/>
              <a:ea typeface="Aptos" panose="020B0004020202020204" pitchFamily="34" charset="0"/>
              <a:cs typeface="Arial" panose="020B0604020202020204" pitchFamily="34" charset="0"/>
            </a:endParaRPr>
          </a:p>
          <a:p>
            <a:endParaRPr lang="en-GB" sz="1900" dirty="0"/>
          </a:p>
        </p:txBody>
      </p:sp>
    </p:spTree>
    <p:extLst>
      <p:ext uri="{BB962C8B-B14F-4D97-AF65-F5344CB8AC3E}">
        <p14:creationId xmlns:p14="http://schemas.microsoft.com/office/powerpoint/2010/main" val="313045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1CC61-F3A5-14D0-F6B0-DBC884570A1B}"/>
              </a:ext>
            </a:extLst>
          </p:cNvPr>
          <p:cNvSpPr>
            <a:spLocks noGrp="1"/>
          </p:cNvSpPr>
          <p:nvPr>
            <p:ph idx="1"/>
          </p:nvPr>
        </p:nvSpPr>
        <p:spPr>
          <a:xfrm>
            <a:off x="838200" y="287867"/>
            <a:ext cx="10515600" cy="5889096"/>
          </a:xfrm>
        </p:spPr>
        <p:txBody>
          <a:bodyPr/>
          <a:lstStyle/>
          <a:p>
            <a:pPr>
              <a:lnSpc>
                <a:spcPct val="107000"/>
              </a:lnSpc>
              <a:spcAft>
                <a:spcPts val="800"/>
              </a:spcAft>
            </a:pPr>
            <a:r>
              <a:rPr lang="en-US" sz="1800" kern="100" dirty="0">
                <a:latin typeface="Aptos" panose="020B0004020202020204" pitchFamily="34" charset="0"/>
                <a:ea typeface="Aptos" panose="020B0004020202020204" pitchFamily="34" charset="0"/>
                <a:cs typeface="Arial" panose="020B0604020202020204" pitchFamily="34" charset="0"/>
              </a:rPr>
              <a:t>M</a:t>
            </a:r>
            <a:r>
              <a:rPr lang="en-US" sz="1800" kern="100" dirty="0">
                <a:effectLst/>
                <a:latin typeface="Aptos" panose="020B0004020202020204" pitchFamily="34" charset="0"/>
                <a:ea typeface="Aptos" panose="020B0004020202020204" pitchFamily="34" charset="0"/>
                <a:cs typeface="Arial" panose="020B0604020202020204" pitchFamily="34" charset="0"/>
              </a:rPr>
              <a:t>ost public health facilities are dispensaries while larger health centers, national, district and sub-district hospitals are fewer. This shows that the private sector has a larger presence which can lead to long queues for people looking to access cheaper public health services.</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pic>
        <p:nvPicPr>
          <p:cNvPr id="5" name="Picture 4" descr="A graph with different colored bars&#10;&#10;Description automatically generated">
            <a:extLst>
              <a:ext uri="{FF2B5EF4-FFF2-40B4-BE49-F238E27FC236}">
                <a16:creationId xmlns:a16="http://schemas.microsoft.com/office/drawing/2014/main" id="{7F62AC1F-0A7B-8024-9B2E-68349B498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448" y="1172887"/>
            <a:ext cx="9595104" cy="5397246"/>
          </a:xfrm>
          <a:prstGeom prst="rect">
            <a:avLst/>
          </a:prstGeom>
        </p:spPr>
      </p:pic>
    </p:spTree>
    <p:extLst>
      <p:ext uri="{BB962C8B-B14F-4D97-AF65-F5344CB8AC3E}">
        <p14:creationId xmlns:p14="http://schemas.microsoft.com/office/powerpoint/2010/main" val="132868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AD67-C694-1250-477A-5C5AE7B1F9AF}"/>
              </a:ext>
            </a:extLst>
          </p:cNvPr>
          <p:cNvSpPr>
            <a:spLocks noGrp="1"/>
          </p:cNvSpPr>
          <p:nvPr>
            <p:ph type="title"/>
          </p:nvPr>
        </p:nvSpPr>
        <p:spPr>
          <a:xfrm>
            <a:off x="572493" y="238539"/>
            <a:ext cx="11018520" cy="1434415"/>
          </a:xfrm>
        </p:spPr>
        <p:txBody>
          <a:bodyPr anchor="b">
            <a:normAutofit/>
          </a:bodyPr>
          <a:lstStyle/>
          <a:p>
            <a:r>
              <a:rPr lang="en-GB" sz="5400" dirty="0"/>
              <a:t>Sub County Analysis</a:t>
            </a:r>
          </a:p>
        </p:txBody>
      </p:sp>
      <p:sp>
        <p:nvSpPr>
          <p:cNvPr id="3" name="Content Placeholder 2">
            <a:extLst>
              <a:ext uri="{FF2B5EF4-FFF2-40B4-BE49-F238E27FC236}">
                <a16:creationId xmlns:a16="http://schemas.microsoft.com/office/drawing/2014/main" id="{1E72DB28-E451-E8B2-44DF-1CDE58633290}"/>
              </a:ext>
            </a:extLst>
          </p:cNvPr>
          <p:cNvSpPr>
            <a:spLocks noGrp="1"/>
          </p:cNvSpPr>
          <p:nvPr>
            <p:ph idx="1"/>
          </p:nvPr>
        </p:nvSpPr>
        <p:spPr>
          <a:xfrm>
            <a:off x="572493" y="2071316"/>
            <a:ext cx="6713552" cy="4119172"/>
          </a:xfrm>
        </p:spPr>
        <p:txBody>
          <a:bodyPr anchor="t">
            <a:normAutofit/>
          </a:bodyPr>
          <a:lstStyle/>
          <a:p>
            <a:pPr>
              <a:spcAft>
                <a:spcPts val="800"/>
              </a:spcAft>
            </a:pPr>
            <a:r>
              <a:rPr lang="en-US" sz="1700" kern="100" dirty="0">
                <a:effectLst/>
                <a:latin typeface="Aptos" panose="020B0004020202020204" pitchFamily="34" charset="0"/>
                <a:ea typeface="Aptos" panose="020B0004020202020204" pitchFamily="34" charset="0"/>
                <a:cs typeface="Arial" panose="020B0604020202020204" pitchFamily="34" charset="0"/>
              </a:rPr>
              <a:t>At the sub-county level, we can use our hospital data together with population data, I, however, add a disclaimer here in that, the population data collected in 2019 used older sub-county administrative boundaries which are not captured in the health facility data, As such, I merged the Dagoretti and Embakasi sub-counties to capture the total number of health facilities in those areas. Njiru sub-county population data however was not correlated with the health facilities. </a:t>
            </a:r>
            <a:endParaRPr lang="en-GB" sz="1700" kern="100" dirty="0">
              <a:effectLst/>
              <a:latin typeface="Aptos" panose="020B0004020202020204" pitchFamily="34" charset="0"/>
              <a:ea typeface="Aptos" panose="020B0004020202020204" pitchFamily="34" charset="0"/>
              <a:cs typeface="Arial" panose="020B0604020202020204" pitchFamily="34" charset="0"/>
            </a:endParaRPr>
          </a:p>
          <a:p>
            <a:r>
              <a:rPr lang="en-US" sz="1800" kern="100" dirty="0">
                <a:effectLst/>
                <a:latin typeface="Aptos" panose="020B0004020202020204" pitchFamily="34" charset="0"/>
                <a:ea typeface="Aptos" panose="020B0004020202020204" pitchFamily="34" charset="0"/>
                <a:cs typeface="Arial" panose="020B0604020202020204" pitchFamily="34" charset="0"/>
              </a:rPr>
              <a:t>Health facilities here are fairly distributed with </a:t>
            </a:r>
            <a:r>
              <a:rPr lang="en-US" sz="1800" kern="100" dirty="0" err="1">
                <a:effectLst/>
                <a:latin typeface="Aptos" panose="020B0004020202020204" pitchFamily="34" charset="0"/>
                <a:ea typeface="Aptos" panose="020B0004020202020204" pitchFamily="34" charset="0"/>
                <a:cs typeface="Arial" panose="020B0604020202020204" pitchFamily="34" charset="0"/>
              </a:rPr>
              <a:t>Starehe</a:t>
            </a:r>
            <a:r>
              <a:rPr lang="en-US" sz="1800" kern="100" dirty="0">
                <a:effectLst/>
                <a:latin typeface="Aptos" panose="020B0004020202020204" pitchFamily="34" charset="0"/>
                <a:ea typeface="Aptos" panose="020B0004020202020204" pitchFamily="34" charset="0"/>
                <a:cs typeface="Arial" panose="020B0604020202020204" pitchFamily="34" charset="0"/>
              </a:rPr>
              <a:t> having the most health facilities at 14%, Embakasi North and </a:t>
            </a:r>
            <a:r>
              <a:rPr lang="en-US" sz="1800" kern="100" dirty="0" err="1">
                <a:effectLst/>
                <a:latin typeface="Aptos" panose="020B0004020202020204" pitchFamily="34" charset="0"/>
                <a:ea typeface="Aptos" panose="020B0004020202020204" pitchFamily="34" charset="0"/>
                <a:cs typeface="Arial" panose="020B0604020202020204" pitchFamily="34" charset="0"/>
              </a:rPr>
              <a:t>Mathare</a:t>
            </a:r>
            <a:r>
              <a:rPr lang="en-US" sz="1800" kern="100" dirty="0">
                <a:effectLst/>
                <a:latin typeface="Aptos" panose="020B0004020202020204" pitchFamily="34" charset="0"/>
                <a:ea typeface="Aptos" panose="020B0004020202020204" pitchFamily="34" charset="0"/>
                <a:cs typeface="Arial" panose="020B0604020202020204" pitchFamily="34" charset="0"/>
              </a:rPr>
              <a:t> at the tail end with 1.3% and 1.7%, respectively.</a:t>
            </a:r>
            <a:endParaRPr lang="en-GB" sz="1700" dirty="0"/>
          </a:p>
        </p:txBody>
      </p:sp>
      <p:pic>
        <p:nvPicPr>
          <p:cNvPr id="7" name="Picture 6" descr="A colorful circle with different colored lines&#10;&#10;Description automatically generated">
            <a:extLst>
              <a:ext uri="{FF2B5EF4-FFF2-40B4-BE49-F238E27FC236}">
                <a16:creationId xmlns:a16="http://schemas.microsoft.com/office/drawing/2014/main" id="{9B6157FF-69AC-48DB-4AF0-4B7C459631A7}"/>
              </a:ext>
            </a:extLst>
          </p:cNvPr>
          <p:cNvPicPr>
            <a:picLocks noChangeAspect="1"/>
          </p:cNvPicPr>
          <p:nvPr/>
        </p:nvPicPr>
        <p:blipFill rotWithShape="1">
          <a:blip r:embed="rId2">
            <a:extLst>
              <a:ext uri="{28A0092B-C50C-407E-A947-70E740481C1C}">
                <a14:useLocalDpi xmlns:a14="http://schemas.microsoft.com/office/drawing/2010/main" val="0"/>
              </a:ext>
            </a:extLst>
          </a:blip>
          <a:srcRect l="17399" r="28487" b="2"/>
          <a:stretch/>
        </p:blipFill>
        <p:spPr>
          <a:xfrm>
            <a:off x="7146535" y="1742149"/>
            <a:ext cx="4635890" cy="4818744"/>
          </a:xfrm>
          <a:prstGeom prst="rect">
            <a:avLst/>
          </a:prstGeom>
        </p:spPr>
      </p:pic>
    </p:spTree>
    <p:extLst>
      <p:ext uri="{BB962C8B-B14F-4D97-AF65-F5344CB8AC3E}">
        <p14:creationId xmlns:p14="http://schemas.microsoft.com/office/powerpoint/2010/main" val="411687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571D2-4E2B-BC4F-0623-4D6D10C28B0F}"/>
              </a:ext>
            </a:extLst>
          </p:cNvPr>
          <p:cNvSpPr>
            <a:spLocks noGrp="1"/>
          </p:cNvSpPr>
          <p:nvPr>
            <p:ph idx="1"/>
          </p:nvPr>
        </p:nvSpPr>
        <p:spPr>
          <a:xfrm>
            <a:off x="457593" y="1402808"/>
            <a:ext cx="2699753" cy="3899198"/>
          </a:xfrm>
        </p:spPr>
        <p:txBody>
          <a:bodyPr anchor="t">
            <a:normAutofit/>
          </a:bodyPr>
          <a:lstStyle/>
          <a:p>
            <a:r>
              <a:rPr lang="en-US" sz="1600" kern="100" dirty="0">
                <a:effectLst/>
                <a:latin typeface="Aptos" panose="020B0004020202020204" pitchFamily="34" charset="0"/>
                <a:ea typeface="Aptos" panose="020B0004020202020204" pitchFamily="34" charset="0"/>
                <a:cs typeface="Arial" panose="020B0604020202020204" pitchFamily="34" charset="0"/>
              </a:rPr>
              <a:t>Taken together with population data we observe that Embakasi has the highest population and the highest facilities, with Starehe having a high number of facilities but low population and Mathare having a low population and low facilities but the highest population density.</a:t>
            </a:r>
            <a:endParaRPr lang="en-GB" sz="1600" kern="100" dirty="0">
              <a:effectLst/>
              <a:latin typeface="Aptos" panose="020B0004020202020204" pitchFamily="34" charset="0"/>
              <a:ea typeface="Aptos" panose="020B0004020202020204" pitchFamily="34" charset="0"/>
              <a:cs typeface="Arial" panose="020B0604020202020204" pitchFamily="34" charset="0"/>
            </a:endParaRPr>
          </a:p>
          <a:p>
            <a:endParaRPr lang="en-GB" sz="1600" dirty="0"/>
          </a:p>
        </p:txBody>
      </p:sp>
      <p:pic>
        <p:nvPicPr>
          <p:cNvPr id="5" name="Picture 4" descr="A graph with colorful circles&#10;&#10;Description automatically generated">
            <a:extLst>
              <a:ext uri="{FF2B5EF4-FFF2-40B4-BE49-F238E27FC236}">
                <a16:creationId xmlns:a16="http://schemas.microsoft.com/office/drawing/2014/main" id="{4103C102-B64A-E7C6-6617-D37DB743A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901" y="1006177"/>
            <a:ext cx="8342156" cy="4692461"/>
          </a:xfrm>
          <a:prstGeom prst="rect">
            <a:avLst/>
          </a:prstGeom>
        </p:spPr>
      </p:pic>
    </p:spTree>
    <p:extLst>
      <p:ext uri="{BB962C8B-B14F-4D97-AF65-F5344CB8AC3E}">
        <p14:creationId xmlns:p14="http://schemas.microsoft.com/office/powerpoint/2010/main" val="44798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37BBF-B0DA-A5CD-900E-1360F1D59C99}"/>
              </a:ext>
            </a:extLst>
          </p:cNvPr>
          <p:cNvSpPr>
            <a:spLocks noGrp="1"/>
          </p:cNvSpPr>
          <p:nvPr>
            <p:ph idx="1"/>
          </p:nvPr>
        </p:nvSpPr>
        <p:spPr>
          <a:xfrm>
            <a:off x="838200" y="457200"/>
            <a:ext cx="10515600" cy="5719763"/>
          </a:xfrm>
        </p:spPr>
        <p:txBody>
          <a:bodyPr/>
          <a:lstStyle/>
          <a:p>
            <a:r>
              <a:rPr lang="en-US" sz="1800" kern="100" dirty="0">
                <a:effectLst/>
                <a:latin typeface="Aptos" panose="020B0004020202020204" pitchFamily="34" charset="0"/>
                <a:ea typeface="Aptos" panose="020B0004020202020204" pitchFamily="34" charset="0"/>
                <a:cs typeface="Arial" panose="020B0604020202020204" pitchFamily="34" charset="0"/>
              </a:rPr>
              <a:t>Looking at the different types of health facilities, medical clinics are well distributed across the sub-counties followed by dispensaries. </a:t>
            </a:r>
            <a:endParaRPr lang="en-GB" dirty="0"/>
          </a:p>
        </p:txBody>
      </p:sp>
      <p:pic>
        <p:nvPicPr>
          <p:cNvPr id="5" name="Picture 4" descr="A graph with different colored bars&#10;&#10;Description automatically generated">
            <a:extLst>
              <a:ext uri="{FF2B5EF4-FFF2-40B4-BE49-F238E27FC236}">
                <a16:creationId xmlns:a16="http://schemas.microsoft.com/office/drawing/2014/main" id="{562CEC15-7207-EABF-F15C-46486BD81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87" y="1203523"/>
            <a:ext cx="9420225" cy="5298877"/>
          </a:xfrm>
          <a:prstGeom prst="rect">
            <a:avLst/>
          </a:prstGeom>
        </p:spPr>
      </p:pic>
    </p:spTree>
    <p:extLst>
      <p:ext uri="{BB962C8B-B14F-4D97-AF65-F5344CB8AC3E}">
        <p14:creationId xmlns:p14="http://schemas.microsoft.com/office/powerpoint/2010/main" val="317711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columns&#10;&#10;Description automatically generated">
            <a:extLst>
              <a:ext uri="{FF2B5EF4-FFF2-40B4-BE49-F238E27FC236}">
                <a16:creationId xmlns:a16="http://schemas.microsoft.com/office/drawing/2014/main" id="{5FCFEABA-F6E6-3F8D-1984-000E8139E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D1CF9FA1-1026-5FA2-E466-467AFA7D325F}"/>
              </a:ext>
            </a:extLst>
          </p:cNvPr>
          <p:cNvSpPr>
            <a:spLocks noGrp="1"/>
          </p:cNvSpPr>
          <p:nvPr>
            <p:ph idx="1"/>
          </p:nvPr>
        </p:nvSpPr>
        <p:spPr>
          <a:xfrm>
            <a:off x="10306051" y="2562226"/>
            <a:ext cx="1885949" cy="3362324"/>
          </a:xfrm>
        </p:spPr>
        <p:txBody>
          <a:bodyPr>
            <a:normAutofit fontScale="62500" lnSpcReduction="20000"/>
          </a:bodyPr>
          <a:lstStyle/>
          <a:p>
            <a:pPr marL="0" indent="0">
              <a:buNone/>
            </a:pPr>
            <a:r>
              <a:rPr lang="en-US" sz="2800" kern="100" dirty="0">
                <a:effectLst/>
                <a:latin typeface="Aptos" panose="020B0004020202020204" pitchFamily="34" charset="0"/>
                <a:ea typeface="Aptos" panose="020B0004020202020204" pitchFamily="34" charset="0"/>
                <a:cs typeface="Arial" panose="020B0604020202020204" pitchFamily="34" charset="0"/>
              </a:rPr>
              <a:t>However, looking at the distribution of government-backed health facilities across the sub-counties, we can observe that there are less than ten facilities in most counties serving many people.</a:t>
            </a:r>
            <a:endParaRPr lang="en-GB" sz="2800" kern="1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79289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with blue and red dots&#10;&#10;Description automatically generated">
            <a:extLst>
              <a:ext uri="{FF2B5EF4-FFF2-40B4-BE49-F238E27FC236}">
                <a16:creationId xmlns:a16="http://schemas.microsoft.com/office/drawing/2014/main" id="{63568368-B061-7C16-6B95-FE235BBD4C48}"/>
              </a:ext>
            </a:extLst>
          </p:cNvPr>
          <p:cNvPicPr>
            <a:picLocks noChangeAspect="1"/>
          </p:cNvPicPr>
          <p:nvPr/>
        </p:nvPicPr>
        <p:blipFill rotWithShape="1">
          <a:blip r:embed="rId2">
            <a:extLst>
              <a:ext uri="{28A0092B-C50C-407E-A947-70E740481C1C}">
                <a14:useLocalDpi xmlns:a14="http://schemas.microsoft.com/office/drawing/2010/main" val="0"/>
              </a:ext>
            </a:extLst>
          </a:blip>
          <a:srcRect l="15657" r="24843" b="1"/>
          <a:stretch/>
        </p:blipFill>
        <p:spPr>
          <a:xfrm>
            <a:off x="580298" y="216295"/>
            <a:ext cx="6439627" cy="6439627"/>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 name="Content Placeholder 2">
            <a:extLst>
              <a:ext uri="{FF2B5EF4-FFF2-40B4-BE49-F238E27FC236}">
                <a16:creationId xmlns:a16="http://schemas.microsoft.com/office/drawing/2014/main" id="{D5D23C7B-FE28-C7D9-EE6E-CE17C4FA1456}"/>
              </a:ext>
            </a:extLst>
          </p:cNvPr>
          <p:cNvSpPr>
            <a:spLocks noGrp="1"/>
          </p:cNvSpPr>
          <p:nvPr>
            <p:ph idx="1"/>
          </p:nvPr>
        </p:nvSpPr>
        <p:spPr>
          <a:xfrm>
            <a:off x="7229215" y="705400"/>
            <a:ext cx="4195673" cy="2913872"/>
          </a:xfrm>
        </p:spPr>
        <p:txBody>
          <a:bodyPr anchor="t">
            <a:normAutofit lnSpcReduction="10000"/>
          </a:bodyPr>
          <a:lstStyle/>
          <a:p>
            <a:r>
              <a:rPr lang="en-US" sz="1600" kern="100" dirty="0">
                <a:solidFill>
                  <a:schemeClr val="tx1">
                    <a:alpha val="80000"/>
                  </a:schemeClr>
                </a:solidFill>
                <a:effectLst/>
                <a:latin typeface="Aptos" panose="020B0004020202020204" pitchFamily="34" charset="0"/>
                <a:ea typeface="Aptos" panose="020B0004020202020204" pitchFamily="34" charset="0"/>
                <a:cs typeface="Arial" panose="020B0604020202020204" pitchFamily="34" charset="0"/>
              </a:rPr>
              <a:t>To see how the hospitals are distributed across the county and sub-counties the hospital data was geocoded using Google Maps API, this resorted to 610 facilities out of the 917 being geocoded and losing out on 307 of the hospitals. </a:t>
            </a:r>
          </a:p>
          <a:p>
            <a:r>
              <a:rPr lang="en-US" sz="1600" kern="100" dirty="0">
                <a:solidFill>
                  <a:schemeClr val="tx1">
                    <a:alpha val="80000"/>
                  </a:schemeClr>
                </a:solidFill>
                <a:effectLst/>
                <a:latin typeface="Aptos" panose="020B0004020202020204" pitchFamily="34" charset="0"/>
                <a:ea typeface="Aptos" panose="020B0004020202020204" pitchFamily="34" charset="0"/>
                <a:cs typeface="Arial" panose="020B0604020202020204" pitchFamily="34" charset="0"/>
              </a:rPr>
              <a:t>These were mapped onto a Nairobi Sub Counties shapefile. Most of the facilities are located towards the central and northeastern side of the county. The trailing edges of the county have fewer facilities. This however is inconclusive data.</a:t>
            </a:r>
            <a:endParaRPr lang="en-GB" sz="1600" kern="100" dirty="0">
              <a:solidFill>
                <a:schemeClr val="tx1">
                  <a:alpha val="80000"/>
                </a:schemeClr>
              </a:solidFill>
              <a:effectLst/>
              <a:latin typeface="Aptos" panose="020B0004020202020204" pitchFamily="34" charset="0"/>
              <a:ea typeface="Aptos" panose="020B0004020202020204" pitchFamily="34" charset="0"/>
              <a:cs typeface="Arial" panose="020B0604020202020204" pitchFamily="34" charset="0"/>
            </a:endParaRPr>
          </a:p>
          <a:p>
            <a:endParaRPr lang="en-GB" sz="1600" dirty="0">
              <a:solidFill>
                <a:schemeClr val="tx1">
                  <a:alpha val="80000"/>
                </a:schemeClr>
              </a:solidFill>
            </a:endParaRPr>
          </a:p>
        </p:txBody>
      </p:sp>
    </p:spTree>
    <p:extLst>
      <p:ext uri="{BB962C8B-B14F-4D97-AF65-F5344CB8AC3E}">
        <p14:creationId xmlns:p14="http://schemas.microsoft.com/office/powerpoint/2010/main" val="3042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248</TotalTime>
  <Words>680</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Century Gothic</vt:lpstr>
      <vt:lpstr>Garamond</vt:lpstr>
      <vt:lpstr>Savon</vt:lpstr>
      <vt:lpstr>Enhancing Healthcare Accessibility in Nairobi County</vt:lpstr>
      <vt:lpstr>Introduction</vt:lpstr>
      <vt:lpstr>County Level Analysis</vt:lpstr>
      <vt:lpstr>PowerPoint Presentation</vt:lpstr>
      <vt:lpstr>Sub County Analysis</vt:lpstr>
      <vt:lpstr>PowerPoint Presentation</vt:lpstr>
      <vt:lpstr>PowerPoint Presentation</vt:lpstr>
      <vt:lpstr>PowerPoint Presentation</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Healthcare Accessibility in Nairobi County</dc:title>
  <dc:creator>Robert Muturi</dc:creator>
  <cp:lastModifiedBy>Robert Muturi</cp:lastModifiedBy>
  <cp:revision>6</cp:revision>
  <dcterms:created xsi:type="dcterms:W3CDTF">2024-05-31T07:31:24Z</dcterms:created>
  <dcterms:modified xsi:type="dcterms:W3CDTF">2024-05-31T11:58:13Z</dcterms:modified>
</cp:coreProperties>
</file>