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1" autoAdjust="0"/>
    <p:restoredTop sz="94660"/>
  </p:normalViewPr>
  <p:slideViewPr>
    <p:cSldViewPr>
      <p:cViewPr>
        <p:scale>
          <a:sx n="80" d="100"/>
          <a:sy n="80" d="100"/>
        </p:scale>
        <p:origin x="51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3748" y="2426207"/>
            <a:ext cx="5814059" cy="13563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8611" y="2888233"/>
            <a:ext cx="4642485" cy="8083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2216" y="173482"/>
            <a:ext cx="1042035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0" y="2034530"/>
            <a:ext cx="3581400" cy="330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8145" y="363142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PYTHON BASIC DATA TYPES</a:t>
            </a:r>
            <a:endParaRPr 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2254" y="5984131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Lesson 3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75050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solidFill>
                  <a:srgbClr val="C00000"/>
                </a:solidFill>
              </a:rPr>
              <a:t>Li</a:t>
            </a:r>
            <a:r>
              <a:rPr sz="2800" spc="-50" dirty="0" smtClean="0">
                <a:solidFill>
                  <a:srgbClr val="C00000"/>
                </a:solidFill>
              </a:rPr>
              <a:t>s</a:t>
            </a:r>
            <a:r>
              <a:rPr sz="2800" spc="-5" dirty="0" smtClean="0">
                <a:solidFill>
                  <a:srgbClr val="C00000"/>
                </a:solidFill>
              </a:rPr>
              <a:t>t</a:t>
            </a:r>
            <a:r>
              <a:rPr lang="en-US" sz="2800" spc="-5" dirty="0" smtClean="0">
                <a:solidFill>
                  <a:srgbClr val="C00000"/>
                </a:solidFill>
              </a:rPr>
              <a:t>- More Concepts to covered Later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686435"/>
            <a:ext cx="6438265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The List is </a:t>
            </a:r>
            <a:r>
              <a:rPr sz="2100" spc="-20" dirty="0">
                <a:solidFill>
                  <a:srgbClr val="072328"/>
                </a:solidFill>
                <a:latin typeface="Times New Roman"/>
                <a:cs typeface="Times New Roman"/>
              </a:rPr>
              <a:t>Python’s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compound data type. A List in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Python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represents a list of 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comma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separated values of any data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type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between square brackets. Lists are Mutable.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1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100" spc="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List-</a:t>
            </a:r>
            <a:r>
              <a:rPr sz="21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Program</a:t>
            </a:r>
            <a:r>
              <a:rPr sz="2100" spc="-5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1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z="21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2</a:t>
            </a:r>
            <a:r>
              <a:rPr sz="2100" spc="-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list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&amp;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join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it </a:t>
            </a:r>
            <a:r>
              <a:rPr sz="2100" spc="-5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List1=eval(input("Enter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 List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1:"))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List2=eval(input("Enter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 List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2:"))</a:t>
            </a:r>
            <a:endParaRPr sz="2100" dirty="0">
              <a:latin typeface="Times New Roman"/>
              <a:cs typeface="Times New Roman"/>
            </a:endParaRPr>
          </a:p>
          <a:p>
            <a:pPr marL="12700" marR="4146550">
              <a:lnSpc>
                <a:spcPct val="120000"/>
              </a:lnSpc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List=List1+List2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print("List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1</a:t>
            </a:r>
            <a:r>
              <a:rPr sz="2100" spc="-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:",List1)</a:t>
            </a:r>
            <a:endParaRPr sz="2100" dirty="0">
              <a:latin typeface="Times New Roman"/>
              <a:cs typeface="Times New Roman"/>
            </a:endParaRPr>
          </a:p>
          <a:p>
            <a:pPr marL="12700" marR="3717290">
              <a:lnSpc>
                <a:spcPct val="120000"/>
              </a:lnSpc>
            </a:pP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print("List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2 :",List2)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print("Joined</a:t>
            </a:r>
            <a:r>
              <a:rPr sz="2100" spc="-5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List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:",List)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sz="2100" dirty="0">
              <a:latin typeface="Times New Roman"/>
              <a:cs typeface="Times New Roman"/>
            </a:endParaRPr>
          </a:p>
          <a:p>
            <a:pPr marL="12700" marR="1861185">
              <a:lnSpc>
                <a:spcPct val="120000"/>
              </a:lnSpc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List 1:[12,78,45,30]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List 2:[80,50,56,77,95] </a:t>
            </a:r>
            <a:r>
              <a:rPr sz="2100" spc="-5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1 :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[12,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78, 45,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30]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[80,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56,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95]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Joined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[12,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78,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45,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30, 80,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50, 56,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 95]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-54324"/>
            <a:ext cx="62236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 smtClean="0">
                <a:solidFill>
                  <a:srgbClr val="C00000"/>
                </a:solidFill>
              </a:rPr>
              <a:t>T</a:t>
            </a:r>
            <a:r>
              <a:rPr sz="2800" spc="-10" dirty="0" smtClean="0">
                <a:solidFill>
                  <a:srgbClr val="C00000"/>
                </a:solidFill>
              </a:rPr>
              <a:t>up</a:t>
            </a:r>
            <a:r>
              <a:rPr sz="2800" spc="-20" dirty="0" smtClean="0">
                <a:solidFill>
                  <a:srgbClr val="C00000"/>
                </a:solidFill>
              </a:rPr>
              <a:t>l</a:t>
            </a:r>
            <a:r>
              <a:rPr sz="2800" spc="-5" dirty="0" smtClean="0">
                <a:solidFill>
                  <a:srgbClr val="C00000"/>
                </a:solidFill>
              </a:rPr>
              <a:t>e</a:t>
            </a:r>
            <a:r>
              <a:rPr lang="en-US" sz="2800" spc="-5" dirty="0">
                <a:solidFill>
                  <a:srgbClr val="C00000"/>
                </a:solidFill>
              </a:rPr>
              <a:t> - More Concepts to covered Later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8388909" cy="470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20000"/>
              </a:lnSpc>
              <a:spcBef>
                <a:spcPts val="100"/>
              </a:spcBef>
              <a:tabLst>
                <a:tab pos="3429000" algn="l"/>
              </a:tabLst>
            </a:pP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The</a:t>
            </a:r>
            <a:r>
              <a:rPr spc="-5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75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pc="10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le is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spc="-125" dirty="0">
                <a:solidFill>
                  <a:srgbClr val="072328"/>
                </a:solidFill>
                <a:latin typeface="Times New Roman"/>
                <a:cs typeface="Times New Roman"/>
              </a:rPr>
              <a:t>’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s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pc="-25" dirty="0">
                <a:solidFill>
                  <a:srgbClr val="072328"/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pc="10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d data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type.</a:t>
            </a:r>
            <a:r>
              <a:rPr spc="-114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pc="-13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75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pc="10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le</a:t>
            </a: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in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on  represents a list of </a:t>
            </a: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comma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separated values of any data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type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Within</a:t>
            </a: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parentheses.</a:t>
            </a:r>
            <a:r>
              <a:rPr spc="-3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Tuples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 are	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Immutable</a:t>
            </a:r>
            <a:r>
              <a:rPr spc="-5" dirty="0" smtClean="0">
                <a:solidFill>
                  <a:srgbClr val="072328"/>
                </a:solidFill>
                <a:latin typeface="Times New Roman"/>
                <a:cs typeface="Times New Roman"/>
              </a:rPr>
              <a:t>.</a:t>
            </a:r>
            <a:endParaRPr lang="en-US" spc="-5" dirty="0" smtClean="0">
              <a:solidFill>
                <a:srgbClr val="072328"/>
              </a:solidFill>
              <a:latin typeface="Times New Roman"/>
              <a:cs typeface="Times New Roman"/>
            </a:endParaRPr>
          </a:p>
          <a:p>
            <a:pPr marL="12700" marR="234315">
              <a:lnSpc>
                <a:spcPct val="120000"/>
              </a:lnSpc>
              <a:spcBef>
                <a:spcPts val="100"/>
              </a:spcBef>
              <a:tabLst>
                <a:tab pos="3429000" algn="l"/>
              </a:tabLst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pc="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pc="-35" dirty="0">
                <a:solidFill>
                  <a:srgbClr val="6F2F9F"/>
                </a:solidFill>
                <a:latin typeface="Constantia"/>
                <a:cs typeface="Constantia"/>
              </a:rPr>
              <a:t>Tuple-</a:t>
            </a:r>
            <a:r>
              <a:rPr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6F2F9F"/>
                </a:solidFill>
                <a:latin typeface="Constantia"/>
                <a:cs typeface="Constantia"/>
              </a:rPr>
              <a:t>Program</a:t>
            </a:r>
            <a:r>
              <a:rPr spc="-5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6F2F9F"/>
                </a:solidFill>
                <a:latin typeface="Constantia"/>
                <a:cs typeface="Constantia"/>
              </a:rPr>
              <a:t>2</a:t>
            </a:r>
            <a:r>
              <a:rPr spc="-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6F2F9F"/>
                </a:solidFill>
                <a:latin typeface="Constantia"/>
                <a:cs typeface="Constantia"/>
              </a:rPr>
              <a:t>tuple</a:t>
            </a:r>
            <a:r>
              <a:rPr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6F2F9F"/>
                </a:solidFill>
                <a:latin typeface="Constantia"/>
                <a:cs typeface="Constantia"/>
              </a:rPr>
              <a:t>&amp;</a:t>
            </a:r>
            <a:r>
              <a:rPr spc="-5" dirty="0">
                <a:solidFill>
                  <a:srgbClr val="6F2F9F"/>
                </a:solidFill>
                <a:latin typeface="Constantia"/>
                <a:cs typeface="Constantia"/>
              </a:rPr>
              <a:t> join</a:t>
            </a:r>
            <a:r>
              <a:rPr spc="-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pc="-5" dirty="0">
                <a:solidFill>
                  <a:srgbClr val="6F2F9F"/>
                </a:solidFill>
                <a:latin typeface="Constantia"/>
                <a:cs typeface="Constantia"/>
              </a:rPr>
              <a:t>it</a:t>
            </a:r>
            <a:endParaRPr dirty="0">
              <a:latin typeface="Constantia"/>
              <a:cs typeface="Constantia"/>
            </a:endParaRPr>
          </a:p>
          <a:p>
            <a:pPr marL="12700" marR="1515745">
              <a:lnSpc>
                <a:spcPct val="120000"/>
              </a:lnSpc>
              <a:spcBef>
                <a:spcPts val="60"/>
              </a:spcBef>
            </a:pP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tuple1=eval(input("Enter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for 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Tuple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1:")) </a:t>
            </a:r>
            <a:r>
              <a:rPr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tuple2=eval(input("Enter</a:t>
            </a:r>
            <a:r>
              <a:rPr spc="-4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for</a:t>
            </a:r>
            <a:r>
              <a:rPr spc="-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Tuple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2:"))</a:t>
            </a:r>
            <a:endParaRPr dirty="0">
              <a:latin typeface="Times New Roman"/>
              <a:cs typeface="Times New Roman"/>
            </a:endParaRPr>
          </a:p>
          <a:p>
            <a:pPr marL="12700" marR="4263390">
              <a:lnSpc>
                <a:spcPct val="120000"/>
              </a:lnSpc>
            </a:pP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Tuple=tuple1+tuple2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print(“Tuple</a:t>
            </a:r>
            <a:r>
              <a:rPr spc="-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1</a:t>
            </a:r>
            <a:r>
              <a:rPr spc="-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:“,tuple1)</a:t>
            </a:r>
            <a:endParaRPr dirty="0">
              <a:latin typeface="Times New Roman"/>
              <a:cs typeface="Times New Roman"/>
            </a:endParaRPr>
          </a:p>
          <a:p>
            <a:pPr marL="12700" marR="3700779">
              <a:lnSpc>
                <a:spcPct val="120000"/>
              </a:lnSpc>
              <a:tabLst>
                <a:tab pos="1539875" algn="l"/>
              </a:tabLst>
            </a:pP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print(“Tuple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2</a:t>
            </a:r>
            <a:r>
              <a:rPr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:“,tuple2) </a:t>
            </a:r>
            <a:r>
              <a:rPr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72328"/>
                </a:solidFill>
                <a:latin typeface="Times New Roman"/>
                <a:cs typeface="Times New Roman"/>
              </a:rPr>
              <a:t>print("Joined	</a:t>
            </a:r>
            <a:r>
              <a:rPr spc="-15" dirty="0">
                <a:solidFill>
                  <a:srgbClr val="072328"/>
                </a:solidFill>
                <a:latin typeface="Times New Roman"/>
                <a:cs typeface="Times New Roman"/>
              </a:rPr>
              <a:t>Tuple</a:t>
            </a:r>
            <a:r>
              <a:rPr spc="-6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72328"/>
                </a:solidFill>
                <a:latin typeface="Times New Roman"/>
                <a:cs typeface="Times New Roman"/>
              </a:rPr>
              <a:t>:“,Tuple) </a:t>
            </a:r>
            <a:r>
              <a:rPr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dirty="0">
              <a:latin typeface="Times New Roman"/>
              <a:cs typeface="Times New Roman"/>
            </a:endParaRPr>
          </a:p>
          <a:p>
            <a:pPr marL="12700" marR="2121535">
              <a:lnSpc>
                <a:spcPct val="120000"/>
              </a:lnSpc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Tuple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1:(12,78,45,30) 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Tuple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2:(80,50,56,77,95) </a:t>
            </a:r>
            <a:r>
              <a:rPr spc="-5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1 : (12,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78, 45,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30)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(80,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50,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56,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77,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95)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Joined</a:t>
            </a:r>
            <a:r>
              <a:rPr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(12, 78,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45,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30, 80,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50, 56,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77, 95)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306" y="24063"/>
            <a:ext cx="64949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solidFill>
                  <a:srgbClr val="C00000"/>
                </a:solidFill>
              </a:rPr>
              <a:t>D</a:t>
            </a:r>
            <a:r>
              <a:rPr sz="2800" spc="-20" dirty="0" smtClean="0">
                <a:solidFill>
                  <a:srgbClr val="C00000"/>
                </a:solidFill>
              </a:rPr>
              <a:t>i</a:t>
            </a:r>
            <a:r>
              <a:rPr sz="2800" spc="-5" dirty="0" smtClean="0">
                <a:solidFill>
                  <a:srgbClr val="C00000"/>
                </a:solidFill>
              </a:rPr>
              <a:t>ctiona</a:t>
            </a:r>
            <a:r>
              <a:rPr sz="2800" dirty="0" smtClean="0">
                <a:solidFill>
                  <a:srgbClr val="C00000"/>
                </a:solidFill>
              </a:rPr>
              <a:t>r</a:t>
            </a:r>
            <a:r>
              <a:rPr sz="2800" spc="-5" dirty="0" smtClean="0">
                <a:solidFill>
                  <a:srgbClr val="C00000"/>
                </a:solidFill>
              </a:rPr>
              <a:t>y</a:t>
            </a:r>
            <a:r>
              <a:rPr lang="en-US" sz="2800" spc="-5" dirty="0">
                <a:solidFill>
                  <a:srgbClr val="C00000"/>
                </a:solidFill>
              </a:rPr>
              <a:t>- More Concepts to covered Later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066800"/>
            <a:ext cx="860552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080">
              <a:lnSpc>
                <a:spcPct val="120000"/>
              </a:lnSpc>
              <a:spcBef>
                <a:spcPts val="100"/>
              </a:spcBef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Dictionaries are unordered collection of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in curly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braces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in the form of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y:v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e p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irs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sso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ci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ys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to v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es.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D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are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ut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b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e.</a:t>
            </a:r>
            <a:r>
              <a:rPr sz="2100" spc="-14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As 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dictionary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does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not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have index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value ,the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are</a:t>
            </a:r>
            <a:r>
              <a:rPr sz="2100" spc="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accessed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through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the keys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defined in</a:t>
            </a:r>
            <a:r>
              <a:rPr sz="2100" spc="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key:value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pairs.</a:t>
            </a:r>
            <a:endParaRPr sz="210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445"/>
              </a:spcBef>
            </a:pP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100" spc="-114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1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Dictionary-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 Program</a:t>
            </a:r>
            <a:r>
              <a:rPr sz="21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100" spc="-9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5" dirty="0">
                <a:solidFill>
                  <a:srgbClr val="6F2F9F"/>
                </a:solidFill>
                <a:latin typeface="Constantia"/>
                <a:cs typeface="Constantia"/>
              </a:rPr>
              <a:t>save</a:t>
            </a:r>
            <a:r>
              <a:rPr sz="2100" spc="-7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Phone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nos.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 in</a:t>
            </a:r>
            <a:r>
              <a:rPr sz="2100" spc="-7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dictionary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&amp; </a:t>
            </a:r>
            <a:r>
              <a:rPr sz="2100" spc="-509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print</a:t>
            </a:r>
            <a:r>
              <a:rPr sz="2100" spc="-7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it</a:t>
            </a:r>
            <a:endParaRPr sz="2100" dirty="0">
              <a:latin typeface="Constantia"/>
              <a:cs typeface="Constantia"/>
            </a:endParaRPr>
          </a:p>
          <a:p>
            <a:pPr marL="285115" marR="99695" indent="-273050">
              <a:lnSpc>
                <a:spcPct val="100000"/>
              </a:lnSpc>
              <a:spcBef>
                <a:spcPts val="565"/>
              </a:spcBef>
            </a:pP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Phonedict={“Madhav”:9876567843,”Dilpreet”:7650983457,”Murugan”:90672 </a:t>
            </a:r>
            <a:r>
              <a:rPr sz="2100" spc="-5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08769,”Abhinav”:9870987067}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print(Phonedict)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{'Madhav':</a:t>
            </a:r>
            <a:r>
              <a:rPr sz="21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9876567843,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'Dilpreet':</a:t>
            </a:r>
            <a:r>
              <a:rPr sz="21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7650983457,</a:t>
            </a:r>
            <a:r>
              <a:rPr sz="21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'Murugan':</a:t>
            </a:r>
            <a:r>
              <a:rPr sz="21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9067208769,</a:t>
            </a:r>
            <a:endParaRPr sz="2100" dirty="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'Abhinav':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9870987067}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419" y="125984"/>
            <a:ext cx="44164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C00000"/>
                </a:solidFill>
              </a:rPr>
              <a:t>Python</a:t>
            </a:r>
            <a:r>
              <a:rPr sz="2700" spc="-10" dirty="0">
                <a:solidFill>
                  <a:srgbClr val="C00000"/>
                </a:solidFill>
              </a:rPr>
              <a:t> </a:t>
            </a:r>
            <a:r>
              <a:rPr sz="2700" spc="-5" dirty="0">
                <a:solidFill>
                  <a:srgbClr val="C00000"/>
                </a:solidFill>
              </a:rPr>
              <a:t>Built-in</a:t>
            </a:r>
            <a:r>
              <a:rPr sz="2700" spc="-10" dirty="0">
                <a:solidFill>
                  <a:srgbClr val="C00000"/>
                </a:solidFill>
              </a:rPr>
              <a:t> </a:t>
            </a:r>
            <a:r>
              <a:rPr sz="2700" spc="-15" dirty="0">
                <a:solidFill>
                  <a:srgbClr val="C00000"/>
                </a:solidFill>
              </a:rPr>
              <a:t>Core</a:t>
            </a:r>
            <a:r>
              <a:rPr sz="2700" spc="-20" dirty="0">
                <a:solidFill>
                  <a:srgbClr val="C00000"/>
                </a:solidFill>
              </a:rPr>
              <a:t> Data</a:t>
            </a:r>
            <a:r>
              <a:rPr sz="2700" spc="-15" dirty="0">
                <a:solidFill>
                  <a:srgbClr val="C00000"/>
                </a:solidFill>
              </a:rPr>
              <a:t> </a:t>
            </a:r>
            <a:r>
              <a:rPr sz="2700" spc="-25" dirty="0">
                <a:solidFill>
                  <a:srgbClr val="C00000"/>
                </a:solidFill>
              </a:rPr>
              <a:t>Types</a:t>
            </a:r>
            <a:endParaRPr sz="27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2864" y="1787651"/>
            <a:ext cx="8146187" cy="3980180"/>
            <a:chOff x="262864" y="1787651"/>
            <a:chExt cx="8146187" cy="3980180"/>
          </a:xfrm>
        </p:grpSpPr>
        <p:sp>
          <p:nvSpPr>
            <p:cNvPr id="4" name="object 4"/>
            <p:cNvSpPr/>
            <p:nvPr/>
          </p:nvSpPr>
          <p:spPr>
            <a:xfrm>
              <a:off x="2690876" y="2448432"/>
              <a:ext cx="5718175" cy="508000"/>
            </a:xfrm>
            <a:custGeom>
              <a:avLst/>
              <a:gdLst/>
              <a:ahLst/>
              <a:cxnLst/>
              <a:rect l="l" t="t" r="r" b="b"/>
              <a:pathLst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5717667" y="383413"/>
                  </a:lnTo>
                  <a:lnTo>
                    <a:pt x="5717667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4288282" y="383413"/>
                  </a:lnTo>
                  <a:lnTo>
                    <a:pt x="4288282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2858897" y="383413"/>
                  </a:lnTo>
                  <a:lnTo>
                    <a:pt x="2858897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1429385" y="383413"/>
                  </a:lnTo>
                  <a:lnTo>
                    <a:pt x="1429385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0" y="383413"/>
                  </a:lnTo>
                  <a:lnTo>
                    <a:pt x="0" y="507491"/>
                  </a:lnTo>
                </a:path>
              </a:pathLst>
            </a:custGeom>
            <a:ln w="25400">
              <a:solidFill>
                <a:srgbClr val="095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787651"/>
              <a:ext cx="3003802" cy="763524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6" name="object 6"/>
            <p:cNvSpPr/>
            <p:nvPr/>
          </p:nvSpPr>
          <p:spPr>
            <a:xfrm>
              <a:off x="262864" y="3546601"/>
              <a:ext cx="4105275" cy="2221230"/>
            </a:xfrm>
            <a:custGeom>
              <a:avLst/>
              <a:gdLst/>
              <a:ahLst/>
              <a:cxnLst/>
              <a:rect l="l" t="t" r="r" b="b"/>
              <a:pathLst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4105173" y="123952"/>
                  </a:lnTo>
                  <a:lnTo>
                    <a:pt x="4105173" y="248031"/>
                  </a:lnTo>
                </a:path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2149754" y="123952"/>
                  </a:lnTo>
                  <a:lnTo>
                    <a:pt x="2149754" y="248031"/>
                  </a:lnTo>
                </a:path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472541" y="123952"/>
                  </a:lnTo>
                  <a:lnTo>
                    <a:pt x="472541" y="248031"/>
                  </a:lnTo>
                </a:path>
                <a:path w="4105275" h="2221229">
                  <a:moveTo>
                    <a:pt x="0" y="838708"/>
                  </a:moveTo>
                  <a:lnTo>
                    <a:pt x="0" y="2220887"/>
                  </a:lnTo>
                  <a:lnTo>
                    <a:pt x="177203" y="2220887"/>
                  </a:lnTo>
                </a:path>
                <a:path w="4105275" h="2221229">
                  <a:moveTo>
                    <a:pt x="0" y="838708"/>
                  </a:moveTo>
                  <a:lnTo>
                    <a:pt x="0" y="1382141"/>
                  </a:lnTo>
                  <a:lnTo>
                    <a:pt x="177203" y="1382141"/>
                  </a:lnTo>
                </a:path>
              </a:pathLst>
            </a:custGeom>
            <a:ln w="25400">
              <a:solidFill>
                <a:srgbClr val="0C6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3823" y="633498"/>
            <a:ext cx="7841615" cy="12715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onstantia"/>
                <a:cs typeface="Constantia"/>
              </a:rPr>
              <a:t>Python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offers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built-in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core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800860" algn="l"/>
                <a:tab pos="3266440" algn="l"/>
                <a:tab pos="4497705" algn="l"/>
                <a:tab pos="6084570" algn="l"/>
              </a:tabLst>
            </a:pPr>
            <a:r>
              <a:rPr sz="2400" spc="-5" dirty="0">
                <a:latin typeface="Constantia"/>
                <a:cs typeface="Constantia"/>
              </a:rPr>
              <a:t>i)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Numbers	</a:t>
            </a:r>
            <a:r>
              <a:rPr sz="2400" dirty="0">
                <a:latin typeface="Constantia"/>
                <a:cs typeface="Constantia"/>
              </a:rPr>
              <a:t>ii)</a:t>
            </a:r>
            <a:r>
              <a:rPr sz="2400" spc="-5" dirty="0">
                <a:latin typeface="Constantia"/>
                <a:cs typeface="Constantia"/>
              </a:rPr>
              <a:t> String	iii)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List	</a:t>
            </a:r>
            <a:r>
              <a:rPr sz="2400" spc="-10" dirty="0">
                <a:latin typeface="Constantia"/>
                <a:cs typeface="Constantia"/>
              </a:rPr>
              <a:t>iv)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Tuple	</a:t>
            </a:r>
            <a:r>
              <a:rPr sz="2400" dirty="0">
                <a:latin typeface="Constantia"/>
                <a:cs typeface="Constantia"/>
              </a:rPr>
              <a:t>v)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 smtClean="0">
                <a:latin typeface="Constantia"/>
                <a:cs typeface="Constantia"/>
              </a:rPr>
              <a:t>Dictionary</a:t>
            </a:r>
            <a:r>
              <a:rPr lang="en-US" sz="2400" dirty="0" smtClean="0">
                <a:latin typeface="Constantia"/>
                <a:cs typeface="Constantia"/>
              </a:rPr>
              <a:t> vi) Sets</a:t>
            </a:r>
            <a:endParaRPr sz="3050" dirty="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392" y="2921507"/>
            <a:ext cx="1389887" cy="7269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96210" y="3065525"/>
            <a:ext cx="9880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5" dirty="0">
                <a:latin typeface="Constantia"/>
                <a:cs typeface="Constantia"/>
              </a:rPr>
              <a:t>N</a:t>
            </a:r>
            <a:r>
              <a:rPr sz="1900" spc="-10" dirty="0">
                <a:latin typeface="Constantia"/>
                <a:cs typeface="Constantia"/>
              </a:rPr>
              <a:t>umb</a:t>
            </a:r>
            <a:r>
              <a:rPr sz="1900" dirty="0">
                <a:latin typeface="Constantia"/>
                <a:cs typeface="Constantia"/>
              </a:rPr>
              <a:t>e</a:t>
            </a:r>
            <a:r>
              <a:rPr sz="1900" spc="-5" dirty="0">
                <a:latin typeface="Constantia"/>
                <a:cs typeface="Constantia"/>
              </a:rPr>
              <a:t>rs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" y="3762755"/>
            <a:ext cx="1321308" cy="7223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1243" y="3904234"/>
            <a:ext cx="86804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In</a:t>
            </a:r>
            <a:r>
              <a:rPr sz="1900" spc="-25" dirty="0">
                <a:latin typeface="Constantia"/>
                <a:cs typeface="Constantia"/>
              </a:rPr>
              <a:t>t</a:t>
            </a:r>
            <a:r>
              <a:rPr sz="1900" spc="-5" dirty="0">
                <a:latin typeface="Constantia"/>
                <a:cs typeface="Constantia"/>
              </a:rPr>
              <a:t>e</a:t>
            </a:r>
            <a:r>
              <a:rPr sz="1900" spc="-55" dirty="0">
                <a:latin typeface="Constantia"/>
                <a:cs typeface="Constantia"/>
              </a:rPr>
              <a:t>g</a:t>
            </a:r>
            <a:r>
              <a:rPr sz="1900" spc="-5" dirty="0">
                <a:latin typeface="Constantia"/>
                <a:cs typeface="Constantia"/>
              </a:rPr>
              <a:t>e</a:t>
            </a:r>
            <a:r>
              <a:rPr sz="1900" dirty="0">
                <a:latin typeface="Constantia"/>
                <a:cs typeface="Constantia"/>
              </a:rPr>
              <a:t>r</a:t>
            </a:r>
            <a:r>
              <a:rPr sz="1900" spc="-5" dirty="0">
                <a:latin typeface="Constantia"/>
                <a:cs typeface="Constantia"/>
              </a:rPr>
              <a:t>s</a:t>
            </a:r>
            <a:endParaRPr sz="1900" dirty="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0331" y="4599432"/>
            <a:ext cx="2647315" cy="1568450"/>
            <a:chOff x="370331" y="4599432"/>
            <a:chExt cx="2647315" cy="15684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1" y="4599432"/>
              <a:ext cx="2647188" cy="7269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331" y="5440680"/>
              <a:ext cx="2647188" cy="72694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8794" y="4743450"/>
            <a:ext cx="1751964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Integers(Signed)</a:t>
            </a:r>
            <a:endParaRPr sz="19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9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tantia"/>
              <a:cs typeface="Constantia"/>
            </a:endParaRPr>
          </a:p>
          <a:p>
            <a:pPr marL="1905" algn="ctr">
              <a:lnSpc>
                <a:spcPct val="100000"/>
              </a:lnSpc>
            </a:pPr>
            <a:r>
              <a:rPr sz="1900" spc="-5" dirty="0">
                <a:latin typeface="Constantia"/>
                <a:cs typeface="Constantia"/>
              </a:rPr>
              <a:t>Boolean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9324" y="3689603"/>
            <a:ext cx="1979676" cy="800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53032" y="3771646"/>
            <a:ext cx="1525905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10" dirty="0" smtClean="0">
                <a:latin typeface="Constantia"/>
                <a:cs typeface="Constantia"/>
              </a:rPr>
              <a:t>Floating-Point</a:t>
            </a:r>
            <a:endParaRPr sz="1900" dirty="0">
              <a:latin typeface="Constantia"/>
              <a:cs typeface="Constantia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latin typeface="Constantia"/>
                <a:cs typeface="Constantia"/>
              </a:rPr>
              <a:t>Numbers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9000" y="3689603"/>
            <a:ext cx="1874520" cy="8001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73753" y="3771646"/>
            <a:ext cx="988694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ts val="2185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Complex</a:t>
            </a:r>
            <a:endParaRPr sz="1900" dirty="0">
              <a:latin typeface="Constantia"/>
              <a:cs typeface="Constantia"/>
            </a:endParaRPr>
          </a:p>
          <a:p>
            <a:pPr marL="12700">
              <a:lnSpc>
                <a:spcPts val="2185"/>
              </a:lnSpc>
            </a:pPr>
            <a:r>
              <a:rPr sz="1900" spc="-40" dirty="0">
                <a:latin typeface="Constantia"/>
                <a:cs typeface="Constantia"/>
              </a:rPr>
              <a:t>N</a:t>
            </a:r>
            <a:r>
              <a:rPr sz="1900" spc="-10" dirty="0">
                <a:latin typeface="Constantia"/>
                <a:cs typeface="Constantia"/>
              </a:rPr>
              <a:t>umbe</a:t>
            </a:r>
            <a:r>
              <a:rPr sz="1900" spc="-5" dirty="0">
                <a:latin typeface="Constantia"/>
                <a:cs typeface="Constantia"/>
              </a:rPr>
              <a:t>rs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61003" y="2921507"/>
            <a:ext cx="1316736" cy="72694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91839" y="3065525"/>
            <a:ext cx="6572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S</a:t>
            </a:r>
            <a:r>
              <a:rPr sz="1900" dirty="0">
                <a:latin typeface="Constantia"/>
                <a:cs typeface="Constantia"/>
              </a:rPr>
              <a:t>t</a:t>
            </a:r>
            <a:r>
              <a:rPr sz="1900" spc="-5" dirty="0">
                <a:latin typeface="Constantia"/>
                <a:cs typeface="Constantia"/>
              </a:rPr>
              <a:t>r</a:t>
            </a:r>
            <a:r>
              <a:rPr sz="1900" spc="-10" dirty="0">
                <a:latin typeface="Constantia"/>
                <a:cs typeface="Constantia"/>
              </a:rPr>
              <a:t>ing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87467" y="2921507"/>
            <a:ext cx="1316736" cy="726947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3" name="object 23"/>
          <p:cNvSpPr txBox="1"/>
          <p:nvPr/>
        </p:nvSpPr>
        <p:spPr>
          <a:xfrm>
            <a:off x="5345048" y="3065525"/>
            <a:ext cx="4102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List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18503" y="2921507"/>
            <a:ext cx="1316736" cy="726947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5" name="object 25"/>
          <p:cNvSpPr txBox="1"/>
          <p:nvPr/>
        </p:nvSpPr>
        <p:spPr>
          <a:xfrm>
            <a:off x="6677025" y="3065525"/>
            <a:ext cx="605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75" dirty="0">
                <a:latin typeface="Constantia"/>
                <a:cs typeface="Constantia"/>
              </a:rPr>
              <a:t>T</a:t>
            </a:r>
            <a:r>
              <a:rPr sz="1900" spc="-10" dirty="0">
                <a:latin typeface="Constantia"/>
                <a:cs typeface="Constantia"/>
              </a:rPr>
              <a:t>up</a:t>
            </a:r>
            <a:r>
              <a:rPr sz="1900" spc="-20" dirty="0">
                <a:latin typeface="Constantia"/>
                <a:cs typeface="Constantia"/>
              </a:rPr>
              <a:t>l</a:t>
            </a:r>
            <a:r>
              <a:rPr sz="1900" spc="-5" dirty="0">
                <a:latin typeface="Constantia"/>
                <a:cs typeface="Constantia"/>
              </a:rPr>
              <a:t>e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25981" y="2921507"/>
            <a:ext cx="1318018" cy="726947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7" name="object 27"/>
          <p:cNvSpPr txBox="1"/>
          <p:nvPr/>
        </p:nvSpPr>
        <p:spPr>
          <a:xfrm>
            <a:off x="7839836" y="3065525"/>
            <a:ext cx="11372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Dictionary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7200" y="1949286"/>
            <a:ext cx="263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>
                <a:latin typeface="Constantia"/>
                <a:cs typeface="Constantia"/>
              </a:rPr>
              <a:t>Built-in</a:t>
            </a:r>
            <a:r>
              <a:rPr lang="en-US" spc="-70" dirty="0">
                <a:latin typeface="Constantia"/>
                <a:cs typeface="Constantia"/>
              </a:rPr>
              <a:t> </a:t>
            </a:r>
            <a:r>
              <a:rPr lang="en-US" spc="-15" dirty="0">
                <a:latin typeface="Constantia"/>
                <a:cs typeface="Constantia"/>
              </a:rPr>
              <a:t>Core</a:t>
            </a:r>
            <a:r>
              <a:rPr lang="en-US" spc="-80" dirty="0">
                <a:latin typeface="Constantia"/>
                <a:cs typeface="Constantia"/>
              </a:rPr>
              <a:t> </a:t>
            </a:r>
            <a:r>
              <a:rPr lang="en-US" spc="-10" dirty="0">
                <a:latin typeface="Constantia"/>
                <a:cs typeface="Constantia"/>
              </a:rPr>
              <a:t>Data</a:t>
            </a:r>
            <a:r>
              <a:rPr lang="en-US" spc="-95" dirty="0">
                <a:latin typeface="Constantia"/>
                <a:cs typeface="Constantia"/>
              </a:rPr>
              <a:t> </a:t>
            </a:r>
            <a:r>
              <a:rPr lang="en-US" spc="-35" dirty="0">
                <a:latin typeface="Constantia"/>
                <a:cs typeface="Constantia"/>
              </a:rPr>
              <a:t>Types</a:t>
            </a:r>
            <a:endParaRPr lang="en-US" dirty="0">
              <a:latin typeface="Constantia"/>
              <a:cs typeface="Constantia"/>
            </a:endParaRPr>
          </a:p>
          <a:p>
            <a:endParaRPr lang="en-US" dirty="0"/>
          </a:p>
        </p:txBody>
      </p:sp>
      <p:pic>
        <p:nvPicPr>
          <p:cNvPr id="29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90726" y="3915178"/>
            <a:ext cx="1316736" cy="726947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35239" y="2797556"/>
            <a:ext cx="13855" cy="111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25"/>
          <p:cNvSpPr txBox="1"/>
          <p:nvPr/>
        </p:nvSpPr>
        <p:spPr>
          <a:xfrm>
            <a:off x="7346516" y="4121171"/>
            <a:ext cx="605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175" dirty="0" smtClean="0">
                <a:latin typeface="Constantia"/>
                <a:cs typeface="Constantia"/>
              </a:rPr>
              <a:t>Set</a:t>
            </a:r>
            <a:endParaRPr sz="19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245" y="188213"/>
            <a:ext cx="1358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Integers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273301"/>
            <a:ext cx="888047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numbers.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fractional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parts.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sit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egat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Python:</a:t>
            </a:r>
            <a:endParaRPr sz="2600">
              <a:latin typeface="Constantia"/>
              <a:cs typeface="Constantia"/>
            </a:endParaRPr>
          </a:p>
          <a:p>
            <a:pPr marL="285115" marR="62865" indent="-27305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309880" algn="l"/>
              </a:tabLst>
            </a:pPr>
            <a:r>
              <a:rPr sz="2600" spc="-5" dirty="0">
                <a:latin typeface="Constantia"/>
                <a:cs typeface="Constantia"/>
              </a:rPr>
              <a:t>Integers(Signed) </a:t>
            </a:r>
            <a:r>
              <a:rPr sz="2600" dirty="0">
                <a:latin typeface="Constantia"/>
                <a:cs typeface="Constantia"/>
              </a:rPr>
              <a:t>: </a:t>
            </a:r>
            <a:r>
              <a:rPr sz="2600" spc="-30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the normal </a:t>
            </a:r>
            <a:r>
              <a:rPr sz="2600" spc="-15" dirty="0">
                <a:latin typeface="Constantia"/>
                <a:cs typeface="Constantia"/>
              </a:rPr>
              <a:t>integer </a:t>
            </a:r>
            <a:r>
              <a:rPr sz="2600" spc="-5" dirty="0">
                <a:latin typeface="Constantia"/>
                <a:cs typeface="Constantia"/>
              </a:rPr>
              <a:t>representation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whole numbers using the digits </a:t>
            </a:r>
            <a:r>
              <a:rPr sz="2600" dirty="0">
                <a:latin typeface="Constantia"/>
                <a:cs typeface="Constantia"/>
              </a:rPr>
              <a:t>0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9. Python </a:t>
            </a:r>
            <a:r>
              <a:rPr sz="2600" spc="-10" dirty="0">
                <a:latin typeface="Constantia"/>
                <a:cs typeface="Constantia"/>
              </a:rPr>
              <a:t>provides </a:t>
            </a:r>
            <a:r>
              <a:rPr sz="2600" spc="-5" dirty="0">
                <a:latin typeface="Constantia"/>
                <a:cs typeface="Constantia"/>
              </a:rPr>
              <a:t> single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store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integer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whether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small.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sig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esentation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i.e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sit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egat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403860" algn="l"/>
              </a:tabLst>
            </a:pPr>
            <a:r>
              <a:rPr sz="2600" spc="-5" dirty="0">
                <a:latin typeface="Constantia"/>
                <a:cs typeface="Constantia"/>
              </a:rPr>
              <a:t>Boolean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truth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True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False.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subtype of </a:t>
            </a:r>
            <a:r>
              <a:rPr sz="2600" spc="-15" dirty="0">
                <a:latin typeface="Constantia"/>
                <a:cs typeface="Constantia"/>
              </a:rPr>
              <a:t>integers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Boolean values </a:t>
            </a:r>
            <a:r>
              <a:rPr sz="2600" spc="-45" dirty="0">
                <a:latin typeface="Constantia"/>
                <a:cs typeface="Constantia"/>
              </a:rPr>
              <a:t>True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False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951" y="37846"/>
            <a:ext cx="5185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Demonstration</a:t>
            </a:r>
            <a:r>
              <a:rPr sz="2800" spc="5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15" dirty="0"/>
              <a:t>Integer</a:t>
            </a:r>
            <a:r>
              <a:rPr sz="2800" spc="-40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0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47293"/>
            <a:ext cx="8470900" cy="4806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#Demonst</a:t>
            </a:r>
            <a:r>
              <a:rPr sz="2600" spc="-50" dirty="0">
                <a:solidFill>
                  <a:srgbClr val="6F2F9F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ation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In</a:t>
            </a:r>
            <a:r>
              <a:rPr sz="2600" spc="-40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er-</a:t>
            </a:r>
            <a:r>
              <a:rPr sz="2600" spc="-30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dditi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spc="-55" dirty="0">
                <a:solidFill>
                  <a:srgbClr val="6F2F9F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8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um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ber  a=int(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u</a:t>
            </a:r>
            <a:r>
              <a:rPr sz="2600" spc="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("En</a:t>
            </a:r>
            <a:r>
              <a:rPr sz="2600" spc="-40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alue</a:t>
            </a:r>
            <a:r>
              <a:rPr sz="2600" spc="-1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a:"))</a:t>
            </a:r>
            <a:endParaRPr sz="2600" dirty="0">
              <a:latin typeface="Constantia"/>
              <a:cs typeface="Constantia"/>
            </a:endParaRPr>
          </a:p>
          <a:p>
            <a:pPr marL="12700" marR="3344545">
              <a:lnSpc>
                <a:spcPct val="120000"/>
              </a:lnSpc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b=int(i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put("En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alue</a:t>
            </a:r>
            <a:r>
              <a:rPr sz="2600" spc="-1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b:")) 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sum=a+b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print("The</a:t>
            </a:r>
            <a:r>
              <a:rPr sz="2600" spc="-1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sum</a:t>
            </a:r>
            <a:r>
              <a:rPr sz="26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6F2F9F"/>
                </a:solidFill>
                <a:latin typeface="Constantia"/>
                <a:cs typeface="Constantia"/>
              </a:rPr>
              <a:t>two</a:t>
            </a:r>
            <a:r>
              <a:rPr sz="2600" spc="-10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integers=",sum)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 dirty="0">
              <a:latin typeface="Constantia"/>
              <a:cs typeface="Constantia"/>
            </a:endParaRPr>
          </a:p>
          <a:p>
            <a:pPr marL="12700" marR="5344795">
              <a:lnSpc>
                <a:spcPct val="120000"/>
              </a:lnSpc>
              <a:spcBef>
                <a:spcPts val="7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Enter the value of a: 45 </a:t>
            </a:r>
            <a:r>
              <a:rPr sz="2600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Enter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b: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67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sum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integers=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112</a:t>
            </a:r>
            <a:endParaRPr lang="en-US" sz="2600" spc="-3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57" y="164083"/>
            <a:ext cx="352615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Floating</a:t>
            </a:r>
            <a:r>
              <a:rPr spc="-85" dirty="0"/>
              <a:t> </a:t>
            </a:r>
            <a:r>
              <a:rPr spc="-20" dirty="0"/>
              <a:t>Point</a:t>
            </a:r>
            <a:r>
              <a:rPr spc="-50" dirty="0"/>
              <a:t> </a:t>
            </a:r>
            <a:r>
              <a:rPr spc="-10"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812" y="3810000"/>
            <a:ext cx="228600" cy="219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05" y="4270964"/>
            <a:ext cx="228600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724144"/>
            <a:ext cx="228600" cy="219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5505" y="762000"/>
            <a:ext cx="8278495" cy="570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having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fractional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onstantia"/>
                <a:cs typeface="Constantia"/>
              </a:rPr>
              <a:t>floating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point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number.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decimal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point.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written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</a:p>
          <a:p>
            <a:pPr marL="309245" indent="-297180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309880" algn="l"/>
              </a:tabLst>
            </a:pPr>
            <a:r>
              <a:rPr sz="2600" spc="-15" dirty="0">
                <a:latin typeface="Constantia"/>
                <a:cs typeface="Constantia"/>
              </a:rPr>
              <a:t>Fractional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Form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 </a:t>
            </a:r>
            <a:r>
              <a:rPr sz="2600" spc="-10" dirty="0">
                <a:latin typeface="Constantia"/>
                <a:cs typeface="Constantia"/>
              </a:rPr>
              <a:t>Normal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decimal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e.g.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675.45</a:t>
            </a:r>
            <a:r>
              <a:rPr sz="2600" spc="5" dirty="0">
                <a:latin typeface="Constantia"/>
                <a:cs typeface="Constantia"/>
              </a:rPr>
              <a:t>6</a:t>
            </a:r>
            <a:endParaRPr sz="2600" dirty="0">
              <a:latin typeface="Constantia"/>
              <a:cs typeface="Constantia"/>
            </a:endParaRPr>
          </a:p>
          <a:p>
            <a:pPr marL="403860" marR="906144" indent="-403860">
              <a:lnSpc>
                <a:spcPts val="3760"/>
              </a:lnSpc>
              <a:spcBef>
                <a:spcPts val="204"/>
              </a:spcBef>
              <a:buAutoNum type="romanLcParenR"/>
              <a:tabLst>
                <a:tab pos="403860" algn="l"/>
              </a:tabLst>
            </a:pPr>
            <a:r>
              <a:rPr sz="2600" spc="-10" dirty="0">
                <a:latin typeface="Constantia"/>
                <a:cs typeface="Constantia"/>
              </a:rPr>
              <a:t>Exponent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Notation:</a:t>
            </a:r>
            <a:r>
              <a:rPr sz="2600" spc="-30" dirty="0">
                <a:latin typeface="Constantia"/>
                <a:cs typeface="Constantia"/>
              </a:rPr>
              <a:t> 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mantissa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exponent.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e.g. </a:t>
            </a:r>
            <a:r>
              <a:rPr sz="2600" dirty="0" smtClean="0">
                <a:latin typeface="Times New Roman"/>
                <a:cs typeface="Times New Roman"/>
              </a:rPr>
              <a:t>6.75456E2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sz="2600" dirty="0" smtClean="0">
                <a:latin typeface="Times New Roman"/>
                <a:cs typeface="Times New Roman"/>
              </a:rPr>
              <a:t>A</a:t>
            </a:r>
            <a:r>
              <a:rPr sz="2600" dirty="0" smtClean="0">
                <a:latin typeface="Times New Roman"/>
                <a:cs typeface="Times New Roman"/>
              </a:rPr>
              <a:t>dvantage</a:t>
            </a:r>
            <a:r>
              <a:rPr sz="2600" spc="-2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Floating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numbers:</a:t>
            </a:r>
            <a:endParaRPr sz="2600" dirty="0">
              <a:latin typeface="Times New Roman"/>
              <a:cs typeface="Times New Roman"/>
            </a:endParaRPr>
          </a:p>
          <a:p>
            <a:pPr marL="285115" marR="1409065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can represent </a:t>
            </a:r>
            <a:r>
              <a:rPr sz="2600" dirty="0">
                <a:latin typeface="Times New Roman"/>
                <a:cs typeface="Times New Roman"/>
              </a:rPr>
              <a:t>values between the </a:t>
            </a:r>
            <a:r>
              <a:rPr sz="2600" spc="-5" dirty="0">
                <a:latin typeface="Times New Roman"/>
                <a:cs typeface="Times New Roman"/>
              </a:rPr>
              <a:t>integers. </a:t>
            </a:r>
            <a:r>
              <a:rPr sz="2600" dirty="0">
                <a:latin typeface="Times New Roman"/>
                <a:cs typeface="Times New Roman"/>
              </a:rPr>
              <a:t> They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 represent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greater </a:t>
            </a:r>
            <a:r>
              <a:rPr sz="2600" dirty="0">
                <a:latin typeface="Times New Roman"/>
                <a:cs typeface="Times New Roman"/>
              </a:rPr>
              <a:t>range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values.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Disadvantage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Floating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numbers:</a:t>
            </a:r>
          </a:p>
          <a:p>
            <a:pPr marL="285115" marR="65659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Floating-point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usually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slower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integer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938" y="37846"/>
            <a:ext cx="6139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Demonstration</a:t>
            </a:r>
            <a:r>
              <a:rPr sz="2800" spc="15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10" dirty="0"/>
              <a:t>Floating </a:t>
            </a:r>
            <a:r>
              <a:rPr sz="2800" spc="-25" dirty="0"/>
              <a:t>Point</a:t>
            </a:r>
            <a:r>
              <a:rPr sz="2800" spc="10" dirty="0"/>
              <a:t> </a:t>
            </a:r>
            <a:r>
              <a:rPr sz="2800" spc="-20" dirty="0"/>
              <a:t>Data</a:t>
            </a:r>
            <a:r>
              <a:rPr sz="2800" spc="-10" dirty="0"/>
              <a:t> </a:t>
            </a:r>
            <a:r>
              <a:rPr sz="2800" spc="-40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47293"/>
            <a:ext cx="8566150" cy="574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#Demonstration</a:t>
            </a:r>
            <a:r>
              <a:rPr sz="2600" spc="-16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5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Float</a:t>
            </a:r>
            <a:r>
              <a:rPr sz="2600" spc="-7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Number-</a:t>
            </a:r>
            <a:r>
              <a:rPr sz="2600" spc="-2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Calculate</a:t>
            </a:r>
            <a:r>
              <a:rPr sz="2600" spc="-9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Simple</a:t>
            </a:r>
            <a:r>
              <a:rPr sz="2600" spc="-9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Interest </a:t>
            </a:r>
            <a:r>
              <a:rPr sz="2600" spc="-64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pr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nc=</a:t>
            </a:r>
            <a:r>
              <a:rPr sz="2600" spc="19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loat(i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put("En</a:t>
            </a:r>
            <a:r>
              <a:rPr sz="2600" spc="-4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Pr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nc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3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Amount:"))</a:t>
            </a:r>
            <a:endParaRPr sz="2600" dirty="0">
              <a:solidFill>
                <a:schemeClr val="tx2">
                  <a:lumMod val="50000"/>
                </a:schemeClr>
              </a:solidFill>
              <a:latin typeface="Constantia"/>
              <a:cs typeface="Constantia"/>
            </a:endParaRPr>
          </a:p>
          <a:p>
            <a:pPr marL="12700" marR="2007870">
              <a:lnSpc>
                <a:spcPct val="120000"/>
              </a:lnSpc>
            </a:pP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rate=float(input("Enter</a:t>
            </a:r>
            <a:r>
              <a:rPr sz="2600" spc="-16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4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Rate</a:t>
            </a:r>
            <a:r>
              <a:rPr sz="2600" spc="-14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6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interest:")) </a:t>
            </a:r>
            <a:r>
              <a:rPr sz="2600" spc="-63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time=</a:t>
            </a:r>
            <a:r>
              <a:rPr sz="2600" spc="2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loat(i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(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"En</a:t>
            </a:r>
            <a:r>
              <a:rPr sz="2600" spc="-3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Tim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0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od:")) 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si=(princ*rate*time)/100</a:t>
            </a:r>
            <a:endParaRPr sz="2600" dirty="0">
              <a:solidFill>
                <a:schemeClr val="tx2">
                  <a:lumMod val="50000"/>
                </a:schemeClr>
              </a:solidFill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print("The</a:t>
            </a:r>
            <a:r>
              <a:rPr sz="2600" spc="-9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Simple</a:t>
            </a:r>
            <a:r>
              <a:rPr sz="2600" spc="-10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Interest=",si)</a:t>
            </a:r>
            <a:endParaRPr sz="2600" dirty="0">
              <a:solidFill>
                <a:schemeClr val="tx2">
                  <a:lumMod val="50000"/>
                </a:schemeClr>
              </a:solidFill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 dirty="0">
              <a:latin typeface="Constantia"/>
              <a:cs typeface="Constantia"/>
            </a:endParaRPr>
          </a:p>
          <a:p>
            <a:pPr marL="12700" marR="4169410">
              <a:lnSpc>
                <a:spcPct val="120000"/>
              </a:lnSpc>
              <a:spcBef>
                <a:spcPts val="70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 Pr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ncipal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Amou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00  Enter 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interest:8.5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Enter the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600" spc="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period:5.5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 Interest=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2337.5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409" y="47371"/>
            <a:ext cx="254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Complex</a:t>
            </a:r>
            <a:r>
              <a:rPr sz="2800" spc="-45" dirty="0"/>
              <a:t> </a:t>
            </a:r>
            <a:r>
              <a:rPr sz="2800" spc="-5" dirty="0"/>
              <a:t>Number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1691" y="654812"/>
            <a:ext cx="8499475" cy="510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Python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complex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a+bj.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#Demonstration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Complex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Number-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endParaRPr sz="2600">
              <a:latin typeface="Constantia"/>
              <a:cs typeface="Constantia"/>
            </a:endParaRPr>
          </a:p>
          <a:p>
            <a:pPr marL="12700" marR="732282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latin typeface="Constantia"/>
                <a:cs typeface="Constantia"/>
              </a:rPr>
              <a:t>a=7+8j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b=3.</a:t>
            </a:r>
            <a:r>
              <a:rPr sz="2600" dirty="0">
                <a:latin typeface="Constantia"/>
                <a:cs typeface="Constantia"/>
              </a:rPr>
              <a:t>1+6j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Constantia"/>
                <a:cs typeface="Constantia"/>
              </a:rPr>
              <a:t>c=a+b</a:t>
            </a:r>
            <a:endParaRPr sz="2600">
              <a:latin typeface="Constantia"/>
              <a:cs typeface="Constantia"/>
            </a:endParaRPr>
          </a:p>
          <a:p>
            <a:pPr marL="12700" marR="2938780">
              <a:lnSpc>
                <a:spcPct val="120000"/>
              </a:lnSpc>
            </a:pPr>
            <a:r>
              <a:rPr sz="2600" spc="-5" dirty="0">
                <a:latin typeface="Constantia"/>
                <a:cs typeface="Constantia"/>
              </a:rPr>
              <a:t>print("Sum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Numbers")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print(a,"+",b,"=",c)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(7+8j)</a:t>
            </a:r>
            <a:r>
              <a:rPr sz="2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(3.1+6j)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(10.1+14j)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416425"/>
            <a:ext cx="2097405" cy="454025"/>
            <a:chOff x="-12700" y="4416425"/>
            <a:chExt cx="2097405" cy="454025"/>
          </a:xfrm>
        </p:grpSpPr>
        <p:sp>
          <p:nvSpPr>
            <p:cNvPr id="4" name="object 4"/>
            <p:cNvSpPr/>
            <p:nvPr/>
          </p:nvSpPr>
          <p:spPr>
            <a:xfrm>
              <a:off x="0" y="4429125"/>
              <a:ext cx="2072005" cy="428625"/>
            </a:xfrm>
            <a:custGeom>
              <a:avLst/>
              <a:gdLst/>
              <a:ahLst/>
              <a:cxnLst/>
              <a:rect l="l" t="t" r="r" b="b"/>
              <a:pathLst>
                <a:path w="2072005" h="428625">
                  <a:moveTo>
                    <a:pt x="185737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1857375" y="428625"/>
                  </a:lnTo>
                  <a:lnTo>
                    <a:pt x="2071751" y="214249"/>
                  </a:lnTo>
                  <a:lnTo>
                    <a:pt x="18573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429125"/>
              <a:ext cx="2072005" cy="428625"/>
            </a:xfrm>
            <a:custGeom>
              <a:avLst/>
              <a:gdLst/>
              <a:ahLst/>
              <a:cxnLst/>
              <a:rect l="l" t="t" r="r" b="b"/>
              <a:pathLst>
                <a:path w="2072005" h="428625">
                  <a:moveTo>
                    <a:pt x="0" y="0"/>
                  </a:moveTo>
                  <a:lnTo>
                    <a:pt x="1857375" y="0"/>
                  </a:lnTo>
                  <a:lnTo>
                    <a:pt x="2071751" y="214249"/>
                  </a:lnTo>
                  <a:lnTo>
                    <a:pt x="1857375" y="428625"/>
                  </a:lnTo>
                  <a:lnTo>
                    <a:pt x="0" y="4286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47585" y="5291073"/>
            <a:ext cx="2106930" cy="576580"/>
            <a:chOff x="6847585" y="5291073"/>
            <a:chExt cx="2106930" cy="576580"/>
          </a:xfrm>
        </p:grpSpPr>
        <p:sp>
          <p:nvSpPr>
            <p:cNvPr id="7" name="object 7"/>
            <p:cNvSpPr/>
            <p:nvPr/>
          </p:nvSpPr>
          <p:spPr>
            <a:xfrm>
              <a:off x="6860285" y="5303773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79">
                  <a:moveTo>
                    <a:pt x="228092" y="0"/>
                  </a:moveTo>
                  <a:lnTo>
                    <a:pt x="0" y="199644"/>
                  </a:lnTo>
                  <a:lnTo>
                    <a:pt x="199644" y="427723"/>
                  </a:lnTo>
                  <a:lnTo>
                    <a:pt x="2052955" y="550875"/>
                  </a:lnTo>
                  <a:lnTo>
                    <a:pt x="2081276" y="123189"/>
                  </a:lnTo>
                  <a:lnTo>
                    <a:pt x="22809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60285" y="5303773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79">
                  <a:moveTo>
                    <a:pt x="2052955" y="550875"/>
                  </a:moveTo>
                  <a:lnTo>
                    <a:pt x="199644" y="427723"/>
                  </a:lnTo>
                  <a:lnTo>
                    <a:pt x="0" y="199644"/>
                  </a:lnTo>
                  <a:lnTo>
                    <a:pt x="228092" y="0"/>
                  </a:lnTo>
                  <a:lnTo>
                    <a:pt x="2081276" y="123189"/>
                  </a:lnTo>
                  <a:lnTo>
                    <a:pt x="2052955" y="55087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576173"/>
            <a:ext cx="8935720" cy="509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String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group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valid </a:t>
            </a:r>
            <a:r>
              <a:rPr sz="2600" spc="-10" dirty="0">
                <a:latin typeface="Constantia"/>
                <a:cs typeface="Constantia"/>
              </a:rPr>
              <a:t>characters </a:t>
            </a:r>
            <a:r>
              <a:rPr sz="2600" dirty="0">
                <a:latin typeface="Constantia"/>
                <a:cs typeface="Constantia"/>
              </a:rPr>
              <a:t>enclosed </a:t>
            </a:r>
            <a:r>
              <a:rPr sz="2600" spc="-5" dirty="0">
                <a:latin typeface="Constantia"/>
                <a:cs typeface="Constantia"/>
              </a:rPr>
              <a:t>in Single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Double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quotation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marks.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group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i.e.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,numbers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special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characters.</a:t>
            </a:r>
            <a:endParaRPr sz="2600">
              <a:latin typeface="Constantia"/>
              <a:cs typeface="Constantia"/>
            </a:endParaRPr>
          </a:p>
          <a:p>
            <a:pPr marL="12700" marR="125730">
              <a:lnSpc>
                <a:spcPct val="12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Python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 be </a:t>
            </a:r>
            <a:r>
              <a:rPr sz="2600" spc="-15" dirty="0">
                <a:latin typeface="Constantia"/>
                <a:cs typeface="Constantia"/>
              </a:rPr>
              <a:t>accessed by </a:t>
            </a:r>
            <a:r>
              <a:rPr sz="2600" spc="-10" dirty="0">
                <a:latin typeface="Constantia"/>
                <a:cs typeface="Constantia"/>
              </a:rPr>
              <a:t>its </a:t>
            </a:r>
            <a:r>
              <a:rPr sz="2600" spc="-5" dirty="0">
                <a:latin typeface="Constantia"/>
                <a:cs typeface="Constantia"/>
              </a:rPr>
              <a:t>index </a:t>
            </a:r>
            <a:r>
              <a:rPr sz="2600" dirty="0">
                <a:latin typeface="Constantia"/>
                <a:cs typeface="Constantia"/>
              </a:rPr>
              <a:t>either </a:t>
            </a:r>
            <a:r>
              <a:rPr sz="2600" spc="-15" dirty="0">
                <a:latin typeface="Constantia"/>
                <a:cs typeface="Constantia"/>
              </a:rPr>
              <a:t>by forward </a:t>
            </a:r>
            <a:r>
              <a:rPr sz="2600" spc="-5" dirty="0">
                <a:latin typeface="Constantia"/>
                <a:cs typeface="Constantia"/>
              </a:rPr>
              <a:t>indexing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 backward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indexing.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-15" dirty="0">
                <a:latin typeface="Constantia"/>
                <a:cs typeface="Constantia"/>
              </a:rPr>
              <a:t>e.g.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subj=“Computer”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Forwar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>
              <a:latin typeface="Constantia"/>
              <a:cs typeface="Constantia"/>
            </a:endParaRPr>
          </a:p>
          <a:p>
            <a:pPr marR="187325" algn="r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ackward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indexing</a:t>
            </a:r>
            <a:endParaRPr sz="180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0354" y="4551806"/>
          <a:ext cx="6287762" cy="994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695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d</a:t>
                      </a:r>
                      <a:r>
                        <a:rPr sz="18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indexing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675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Subj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C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o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u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marR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sz="1800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-26234" dirty="0">
                          <a:latin typeface="Constantia"/>
                          <a:cs typeface="Constantia"/>
                        </a:rPr>
                        <a:t>B</a:t>
                      </a: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5451348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3914" y="37846"/>
            <a:ext cx="499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Demonstration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of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String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Data</a:t>
            </a:r>
            <a:r>
              <a:rPr sz="2800" spc="-10" dirty="0">
                <a:solidFill>
                  <a:srgbClr val="C00000"/>
                </a:solidFill>
              </a:rPr>
              <a:t> </a:t>
            </a:r>
            <a:r>
              <a:rPr sz="2800" spc="-40" dirty="0">
                <a:solidFill>
                  <a:srgbClr val="C00000"/>
                </a:solidFill>
              </a:rPr>
              <a:t>Type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647293"/>
            <a:ext cx="7358380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String-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14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6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z="2600" spc="-1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string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&amp;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</a:t>
            </a:r>
            <a:r>
              <a:rPr sz="26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it </a:t>
            </a:r>
            <a:r>
              <a:rPr sz="2600" spc="-6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my_name=input("What is </a:t>
            </a:r>
            <a:r>
              <a:rPr sz="2600" spc="-2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your 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Name?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:") </a:t>
            </a:r>
            <a:r>
              <a:rPr sz="2600" spc="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print("Greetings!!!")</a:t>
            </a:r>
            <a:endParaRPr sz="2600" dirty="0">
              <a:solidFill>
                <a:schemeClr val="tx2">
                  <a:lumMod val="50000"/>
                </a:schemeClr>
              </a:solidFill>
              <a:latin typeface="Constantia"/>
              <a:cs typeface="Constantia"/>
            </a:endParaRPr>
          </a:p>
          <a:p>
            <a:pPr marL="12700" marR="378587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pr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nt("</a:t>
            </a:r>
            <a:r>
              <a:rPr sz="2600" spc="-4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ello!",</a:t>
            </a:r>
            <a:r>
              <a:rPr sz="2600" spc="-4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y_name)  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t("</a:t>
            </a:r>
            <a:r>
              <a:rPr sz="2600" spc="-5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Ho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spc="-14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6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7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ou</a:t>
            </a:r>
            <a:r>
              <a:rPr sz="2600" spc="-114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50000"/>
                  </a:schemeClr>
                </a:solidFill>
                <a:latin typeface="Constantia"/>
                <a:cs typeface="Constantia"/>
              </a:rPr>
              <a:t>?")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</a:t>
            </a:r>
            <a:endParaRPr sz="2600" dirty="0">
              <a:latin typeface="Constantia"/>
              <a:cs typeface="Constantia"/>
            </a:endParaRPr>
          </a:p>
          <a:p>
            <a:pPr marL="12700" marR="2159000">
              <a:lnSpc>
                <a:spcPct val="120000"/>
              </a:lnSpc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your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Name?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:Ananya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Inkane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Greetings!!!</a:t>
            </a:r>
            <a:endParaRPr sz="2600" dirty="0">
              <a:latin typeface="Constantia"/>
              <a:cs typeface="Constantia"/>
            </a:endParaRPr>
          </a:p>
          <a:p>
            <a:pPr marL="12700" marR="4254500">
              <a:lnSpc>
                <a:spcPts val="3750"/>
              </a:lnSpc>
              <a:spcBef>
                <a:spcPts val="90"/>
              </a:spcBef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Hello!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Ananya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Inkane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Ho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ou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do?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880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Times New Roman</vt:lpstr>
      <vt:lpstr>Office Theme</vt:lpstr>
      <vt:lpstr>PowerPoint Presentation</vt:lpstr>
      <vt:lpstr>Python Built-in Core Data Types</vt:lpstr>
      <vt:lpstr>Integers</vt:lpstr>
      <vt:lpstr>Demonstration of Integer Data Type</vt:lpstr>
      <vt:lpstr>Floating Point Numbers</vt:lpstr>
      <vt:lpstr>Demonstration of Floating Point Data Type</vt:lpstr>
      <vt:lpstr>Complex Number</vt:lpstr>
      <vt:lpstr>Strings</vt:lpstr>
      <vt:lpstr>Demonstration of String Data Type</vt:lpstr>
      <vt:lpstr>List- More Concepts to covered Later</vt:lpstr>
      <vt:lpstr>Tuple - More Concepts to covered Later</vt:lpstr>
      <vt:lpstr>Dictionary- More Concepts to covered Later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 Data Types</dc:title>
  <dc:creator>sony</dc:creator>
  <cp:lastModifiedBy>A</cp:lastModifiedBy>
  <cp:revision>5</cp:revision>
  <dcterms:created xsi:type="dcterms:W3CDTF">2023-02-18T07:01:40Z</dcterms:created>
  <dcterms:modified xsi:type="dcterms:W3CDTF">2023-02-18T09:21:16Z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2023-02-18T00:00:00Z</vt:filetime>
  </property>
</Properties>
</file>