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1" r:id="rId2"/>
    <p:sldId id="326" r:id="rId3"/>
    <p:sldId id="327" r:id="rId4"/>
    <p:sldId id="328" r:id="rId5"/>
    <p:sldId id="329" r:id="rId6"/>
    <p:sldId id="331" r:id="rId7"/>
    <p:sldId id="330" r:id="rId8"/>
    <p:sldId id="332" r:id="rId9"/>
    <p:sldId id="333" r:id="rId10"/>
    <p:sldId id="334" r:id="rId11"/>
    <p:sldId id="335" r:id="rId12"/>
    <p:sldId id="336" r:id="rId13"/>
    <p:sldId id="337" r:id="rId14"/>
    <p:sldId id="343" r:id="rId15"/>
    <p:sldId id="338" r:id="rId16"/>
    <p:sldId id="344" r:id="rId17"/>
    <p:sldId id="347" r:id="rId18"/>
    <p:sldId id="348" r:id="rId19"/>
    <p:sldId id="350" r:id="rId20"/>
    <p:sldId id="353" r:id="rId21"/>
    <p:sldId id="351" r:id="rId22"/>
    <p:sldId id="349" r:id="rId23"/>
    <p:sldId id="355" r:id="rId24"/>
    <p:sldId id="339" r:id="rId25"/>
    <p:sldId id="34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84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5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0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94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9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8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DD214F-8CE3-4065-A88C-7437013CB04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5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214F-8CE3-4065-A88C-7437013CB04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3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DD214F-8CE3-4065-A88C-7437013CB04F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9D87F4-0002-4316-97BC-85963007A4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96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rogramiz.com/python-programming/variables-datatyp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programiz.com/python-programming/for-loo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tring-formatting-in-python-usin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string-format-method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programiz.com/python-programming/methods/strin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rogramiz.com/python-programming/li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rogramiz.com/python-programming/list#negative-index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389" y="339633"/>
            <a:ext cx="10058400" cy="3278777"/>
          </a:xfrm>
          <a:solidFill>
            <a:schemeClr val="bg2">
              <a:lumMod val="90000"/>
            </a:schemeClr>
          </a:solidFill>
        </p:spPr>
        <p:txBody>
          <a:bodyPr anchor="ctr">
            <a:no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</a:rPr>
              <a:t>STRINGS</a:t>
            </a:r>
            <a:r>
              <a:rPr lang="en-US" sz="4400" b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44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4400" b="1" dirty="0" smtClean="0">
                <a:solidFill>
                  <a:srgbClr val="FF0000"/>
                </a:solidFill>
              </a:rPr>
              <a:t>(String Operations)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408" y="4789059"/>
            <a:ext cx="9376360" cy="449148"/>
          </a:xfrm>
          <a:solidFill>
            <a:schemeClr val="bg2">
              <a:lumMod val="90000"/>
            </a:schemeClr>
          </a:solidFill>
        </p:spPr>
        <p:txBody>
          <a:bodyPr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LESSON 4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9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1863433"/>
            <a:ext cx="5081452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Python String Operations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718457" y="2290562"/>
            <a:ext cx="8098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euclid_circular_a"/>
              </a:rPr>
              <a:t>There are many operations that can be performed with strings which makes it one of the most used </a:t>
            </a:r>
            <a:r>
              <a:rPr lang="en-US" sz="2400" dirty="0">
                <a:solidFill>
                  <a:srgbClr val="0556F3"/>
                </a:solidFill>
                <a:latin typeface="euclid_circular_a"/>
                <a:hlinkClick r:id="rId2"/>
              </a:rPr>
              <a:t>data types</a:t>
            </a:r>
            <a:r>
              <a:rPr lang="en-US" sz="2400" dirty="0">
                <a:latin typeface="euclid_circular_a"/>
              </a:rPr>
              <a:t> in Python.</a:t>
            </a:r>
            <a:endParaRPr lang="en-US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8457" y="3918020"/>
            <a:ext cx="4969649" cy="16004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1. Compare Two Strings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use the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==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operator to compare two strings. If two strings are equal, the operator returns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Otherwise, it returns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For example,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570" y="3490891"/>
            <a:ext cx="4398030" cy="27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5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1863433"/>
            <a:ext cx="5081452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Python String Operations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0260" y="2971527"/>
            <a:ext cx="4969649" cy="19082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800" b="1" dirty="0">
                <a:solidFill>
                  <a:srgbClr val="25265E"/>
                </a:solidFill>
                <a:latin typeface="euclid_circular_a"/>
              </a:rPr>
              <a:t>2. Join Two or More Strings</a:t>
            </a:r>
          </a:p>
          <a:p>
            <a:pPr lvl="0"/>
            <a:r>
              <a:rPr lang="en-US" altLang="en-US" sz="3200" dirty="0">
                <a:latin typeface="euclid_circular_a"/>
              </a:rPr>
              <a:t>In Python, we can join (concatenate) two or more strings using the </a:t>
            </a:r>
            <a:r>
              <a:rPr lang="en-US" altLang="en-US" dirty="0">
                <a:latin typeface="Droid Sans Mono"/>
              </a:rPr>
              <a:t>+</a:t>
            </a:r>
            <a:r>
              <a:rPr lang="en-US" altLang="en-US" sz="3200" dirty="0">
                <a:latin typeface="euclid_circular_a"/>
              </a:rPr>
              <a:t> operator.</a:t>
            </a:r>
            <a:endParaRPr lang="en-US" alt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342" y="2492468"/>
            <a:ext cx="4792089" cy="30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5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1863433"/>
            <a:ext cx="5081452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smtClean="0">
                <a:solidFill>
                  <a:srgbClr val="25265E"/>
                </a:solidFill>
                <a:latin typeface="euclid_circular_a"/>
              </a:rPr>
              <a:t>Iterate through a String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8457" y="2534200"/>
            <a:ext cx="93791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euclid_circular_a"/>
              </a:rPr>
              <a:t>We can iterate through a string using a </a:t>
            </a:r>
            <a:r>
              <a:rPr lang="en-US" sz="3200" dirty="0">
                <a:solidFill>
                  <a:srgbClr val="0556F3"/>
                </a:solidFill>
                <a:latin typeface="euclid_circular_a"/>
                <a:hlinkClick r:id="rId2"/>
              </a:rPr>
              <a:t>for loop</a:t>
            </a:r>
            <a:r>
              <a:rPr lang="en-US" sz="3200" dirty="0">
                <a:latin typeface="euclid_circular_a"/>
              </a:rPr>
              <a:t>. For example,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85" y="3789742"/>
            <a:ext cx="5802321" cy="207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0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1863433"/>
            <a:ext cx="5081452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solidFill>
                  <a:srgbClr val="25265E"/>
                </a:solidFill>
                <a:latin typeface="euclid_circular_a"/>
              </a:rPr>
              <a:t>String Length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8457" y="2436626"/>
            <a:ext cx="93791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Arial" panose="020B0604020202020204" pitchFamily="34" charset="0"/>
              </a:rPr>
              <a:t>In Python, we use the</a:t>
            </a:r>
            <a:r>
              <a:rPr lang="en-US" altLang="en-US" sz="4000" b="1" dirty="0">
                <a:solidFill>
                  <a:srgbClr val="FF0000"/>
                </a:solidFill>
                <a:latin typeface="Arial" panose="020B0604020202020204" pitchFamily="34" charset="0"/>
              </a:rPr>
              <a:t> </a:t>
            </a:r>
            <a:r>
              <a:rPr lang="en-US" altLang="en-US" sz="2400" b="1" dirty="0" err="1">
                <a:solidFill>
                  <a:srgbClr val="FF0000"/>
                </a:solidFill>
                <a:latin typeface="Droid Sans Mono"/>
              </a:rPr>
              <a:t>len</a:t>
            </a:r>
            <a:r>
              <a:rPr lang="en-US" altLang="en-US" sz="2400" b="1" dirty="0">
                <a:solidFill>
                  <a:srgbClr val="FF0000"/>
                </a:solidFill>
                <a:latin typeface="Droid Sans Mono"/>
              </a:rPr>
              <a:t>()</a:t>
            </a:r>
            <a:r>
              <a:rPr lang="en-US" altLang="en-US" sz="4000" b="1" dirty="0">
                <a:solidFill>
                  <a:srgbClr val="FF0000"/>
                </a:solidFill>
              </a:rPr>
              <a:t> </a:t>
            </a:r>
            <a:r>
              <a:rPr lang="en-US" altLang="en-US" sz="3200" dirty="0">
                <a:latin typeface="Arial" panose="020B0604020202020204" pitchFamily="34" charset="0"/>
              </a:rPr>
              <a:t>method to find the length of a string. For example</a:t>
            </a:r>
            <a:r>
              <a:rPr lang="en-US" altLang="en-US" sz="3200" dirty="0" smtClean="0">
                <a:latin typeface="Arial" panose="020B0604020202020204" pitchFamily="34" charset="0"/>
              </a:rPr>
              <a:t>,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57200"/>
            <a:ext cx="6783388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97" y="3769946"/>
            <a:ext cx="6129943" cy="240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1863433"/>
            <a:ext cx="5081452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solidFill>
                  <a:srgbClr val="25265E"/>
                </a:solidFill>
                <a:latin typeface="euclid_circular_a"/>
              </a:rPr>
              <a:t>Membership Test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57200"/>
            <a:ext cx="6783388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8457" y="2575357"/>
            <a:ext cx="10319352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can test if a substring exists within a string or not, using the keyword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Droid Sans Mono"/>
              </a:rPr>
              <a:t>in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29" y="3507786"/>
            <a:ext cx="8658228" cy="1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4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33703" y="1079662"/>
            <a:ext cx="5904412" cy="492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solidFill>
                  <a:srgbClr val="25265E"/>
                </a:solidFill>
                <a:latin typeface="euclid_circular_a"/>
              </a:rPr>
              <a:t>Formatting Python Strings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57200"/>
            <a:ext cx="6783388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9612" y="1907957"/>
            <a:ext cx="889580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3200" b="1" dirty="0">
                <a:solidFill>
                  <a:srgbClr val="273239"/>
                </a:solidFill>
                <a:latin typeface="urw-din"/>
              </a:rPr>
              <a:t>There are four different ways to perform string formatting in Python</a:t>
            </a:r>
            <a:r>
              <a:rPr lang="en-US" sz="3200" b="1" dirty="0" smtClean="0">
                <a:solidFill>
                  <a:srgbClr val="273239"/>
                </a:solidFill>
                <a:latin typeface="urw-din"/>
              </a:rPr>
              <a:t>:</a:t>
            </a:r>
          </a:p>
          <a:p>
            <a:pPr algn="just" fontAlgn="base"/>
            <a:endParaRPr lang="en-US" sz="3200" b="1" dirty="0">
              <a:solidFill>
                <a:srgbClr val="273239"/>
              </a:solidFill>
              <a:latin typeface="urw-din"/>
            </a:endParaRP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73239"/>
                </a:solidFill>
                <a:latin typeface="urw-din"/>
              </a:rPr>
              <a:t> Formatting </a:t>
            </a:r>
            <a:r>
              <a:rPr lang="en-US" sz="3200" dirty="0">
                <a:solidFill>
                  <a:srgbClr val="273239"/>
                </a:solidFill>
                <a:latin typeface="urw-din"/>
              </a:rPr>
              <a:t>with % Operator.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73239"/>
                </a:solidFill>
                <a:latin typeface="urw-din"/>
              </a:rPr>
              <a:t> Formatting </a:t>
            </a:r>
            <a:r>
              <a:rPr lang="en-US" sz="3200" dirty="0">
                <a:solidFill>
                  <a:srgbClr val="273239"/>
                </a:solidFill>
                <a:latin typeface="urw-din"/>
              </a:rPr>
              <a:t>with format() string method.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73239"/>
                </a:solidFill>
                <a:latin typeface="urw-din"/>
              </a:rPr>
              <a:t> Formatting </a:t>
            </a:r>
            <a:r>
              <a:rPr lang="en-US" sz="3200" dirty="0">
                <a:solidFill>
                  <a:srgbClr val="273239"/>
                </a:solidFill>
                <a:latin typeface="urw-din"/>
              </a:rPr>
              <a:t>with string literals, called f-strings.</a:t>
            </a:r>
          </a:p>
          <a:p>
            <a:pPr lvl="1" algn="just" fontAlgn="base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73239"/>
                </a:solidFill>
                <a:latin typeface="urw-din"/>
              </a:rPr>
              <a:t> Formatting with String Template Class</a:t>
            </a:r>
            <a:endParaRPr lang="en-US" sz="32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142632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25143" y="1090147"/>
            <a:ext cx="5904412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solidFill>
                  <a:srgbClr val="25265E"/>
                </a:solidFill>
                <a:latin typeface="euclid_circular_a"/>
              </a:rPr>
              <a:t>Using % operator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57200"/>
            <a:ext cx="6783388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5029" y="1972514"/>
            <a:ext cx="78856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800" dirty="0"/>
              <a:t>It is the oldest method of string formatting. Here we use the modulo </a:t>
            </a:r>
            <a:r>
              <a:rPr lang="en-US" sz="2800" b="1" u="sng" dirty="0">
                <a:hlinkClick r:id="rId2"/>
              </a:rPr>
              <a:t>%</a:t>
            </a:r>
            <a:r>
              <a:rPr lang="en-US" sz="2800" u="sng" dirty="0">
                <a:hlinkClick r:id="rId2"/>
              </a:rPr>
              <a:t> operator</a:t>
            </a:r>
            <a:r>
              <a:rPr lang="en-US" sz="2800" dirty="0"/>
              <a:t>. The modulo </a:t>
            </a:r>
            <a:r>
              <a:rPr lang="en-US" sz="2800" b="1" dirty="0"/>
              <a:t>%</a:t>
            </a:r>
            <a:r>
              <a:rPr lang="en-US" sz="2800" dirty="0"/>
              <a:t> is also known as the “string-formatting operator”.</a:t>
            </a:r>
            <a:endParaRPr lang="en-US" sz="44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64919" y="3644914"/>
            <a:ext cx="744582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print</a:t>
            </a:r>
            <a:r>
              <a:rPr lang="en-US" dirty="0" smtClean="0"/>
              <a:t>(“Glad to see you in the %s today." %‘you')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25143" y="1090147"/>
            <a:ext cx="6466114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solidFill>
                  <a:srgbClr val="25265E"/>
                </a:solidFill>
                <a:latin typeface="euclid_circular_a"/>
              </a:rPr>
              <a:t>Multiple strings u</a:t>
            </a:r>
            <a:r>
              <a:rPr lang="en-US" altLang="en-US" sz="3200" b="1" dirty="0" smtClean="0">
                <a:solidFill>
                  <a:srgbClr val="25265E"/>
                </a:solidFill>
                <a:latin typeface="euclid_circular_a"/>
              </a:rPr>
              <a:t>sing % operator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57200"/>
            <a:ext cx="6783388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25897" y="2121804"/>
          <a:ext cx="9751406" cy="1546860"/>
        </p:xfrm>
        <a:graphic>
          <a:graphicData uri="http://schemas.openxmlformats.org/drawingml/2006/table">
            <a:tbl>
              <a:tblPr/>
              <a:tblGrid>
                <a:gridCol w="9751406">
                  <a:extLst>
                    <a:ext uri="{9D8B030D-6E8A-4147-A177-3AD203B41FA5}">
                      <a16:colId xmlns:a16="http://schemas.microsoft.com/office/drawing/2014/main" val="935590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800" b="0" i="0" dirty="0" smtClean="0">
                          <a:effectLst/>
                          <a:latin typeface="Consolas" panose="020B0609020204030204" pitchFamily="49" charset="0"/>
                        </a:rPr>
                        <a:t>name </a:t>
                      </a:r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n-US" sz="2800" b="0" i="0" dirty="0" smtClean="0">
                          <a:effectLst/>
                          <a:latin typeface="Consolas" panose="020B0609020204030204" pitchFamily="49" charset="0"/>
                        </a:rPr>
                        <a:t>‘Jack'</a:t>
                      </a:r>
                      <a:endParaRPr lang="en-US" sz="2800" b="0" i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l" rtl="0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2800" b="0" i="0" dirty="0" smtClean="0">
                          <a:effectLst/>
                          <a:latin typeface="Consolas" panose="020B0609020204030204" pitchFamily="49" charset="0"/>
                        </a:rPr>
                        <a:t>(" </a:t>
                      </a:r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%s </a:t>
                      </a:r>
                      <a:r>
                        <a:rPr lang="en-US" sz="2800" b="0" i="0" dirty="0" smtClean="0"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US" sz="2800" b="0" i="0" baseline="0" dirty="0" smtClean="0">
                          <a:effectLst/>
                          <a:latin typeface="Consolas" panose="020B0609020204030204" pitchFamily="49" charset="0"/>
                        </a:rPr>
                        <a:t> coding in</a:t>
                      </a:r>
                      <a:r>
                        <a:rPr lang="en-US" sz="2800" b="0" i="0" dirty="0" smtClean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b="0" i="0" dirty="0">
                          <a:effectLst/>
                          <a:latin typeface="Consolas" panose="020B0609020204030204" pitchFamily="49" charset="0"/>
                        </a:rPr>
                        <a:t>%s </a:t>
                      </a:r>
                      <a:r>
                        <a:rPr lang="en-US" sz="2800" b="0" i="0" dirty="0" smtClean="0">
                          <a:effectLst/>
                          <a:latin typeface="Consolas" panose="020B0609020204030204" pitchFamily="49" charset="0"/>
                        </a:rPr>
                        <a:t>"%(‘</a:t>
                      </a:r>
                      <a:r>
                        <a:rPr lang="en-US" sz="2800" b="0" i="0" dirty="0" err="1" smtClean="0">
                          <a:effectLst/>
                          <a:latin typeface="Consolas" panose="020B0609020204030204" pitchFamily="49" charset="0"/>
                        </a:rPr>
                        <a:t>python',name</a:t>
                      </a:r>
                      <a:r>
                        <a:rPr lang="en-US" sz="2800" b="0" i="0" dirty="0" smtClean="0">
                          <a:effectLst/>
                          <a:latin typeface="Consolas" panose="020B0609020204030204" pitchFamily="49" charset="0"/>
                        </a:rPr>
                        <a:t>))</a:t>
                      </a:r>
                      <a:endParaRPr lang="en-US" sz="2800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0221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34043" y="4368467"/>
            <a:ext cx="6859088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273239"/>
                </a:solidFill>
                <a:latin typeface="urw-din"/>
              </a:rPr>
              <a:t>‘%s’ 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is used to inject strings similarly</a:t>
            </a:r>
            <a:r>
              <a:rPr lang="en-US" sz="2400" b="1" dirty="0">
                <a:solidFill>
                  <a:srgbClr val="273239"/>
                </a:solidFill>
                <a:latin typeface="urw-din"/>
              </a:rPr>
              <a:t> ‘%d’ 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for integers,</a:t>
            </a:r>
            <a:r>
              <a:rPr lang="en-US" sz="2400" b="1" dirty="0">
                <a:solidFill>
                  <a:srgbClr val="273239"/>
                </a:solidFill>
                <a:latin typeface="urw-din"/>
              </a:rPr>
              <a:t> ‘%f’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 for floating-point values, </a:t>
            </a:r>
            <a:r>
              <a:rPr lang="en-US" sz="2400" b="1" dirty="0">
                <a:solidFill>
                  <a:srgbClr val="273239"/>
                </a:solidFill>
                <a:latin typeface="urw-din"/>
              </a:rPr>
              <a:t>‘%b’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 for binary format. For all formats, conversion methods visit the official documentation.</a:t>
            </a:r>
            <a:endParaRPr lang="en-US" sz="24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76012" y="4537744"/>
            <a:ext cx="4650377" cy="123110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variable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"Variable as integer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 \n\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Variable as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f"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(variable, variable)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(string)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5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25143" y="1090147"/>
            <a:ext cx="4010297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solidFill>
                  <a:srgbClr val="25265E"/>
                </a:solidFill>
                <a:latin typeface="euclid_circular_a"/>
              </a:rPr>
              <a:t>f</a:t>
            </a:r>
            <a:r>
              <a:rPr lang="en-US" altLang="en-US" sz="3200" b="1" dirty="0" smtClean="0">
                <a:solidFill>
                  <a:srgbClr val="25265E"/>
                </a:solidFill>
                <a:latin typeface="euclid_circular_a"/>
              </a:rPr>
              <a:t>ormat() function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57200"/>
            <a:ext cx="6783388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6731" y="2037806"/>
            <a:ext cx="753726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u="sng" dirty="0">
                <a:latin typeface="urw-din"/>
                <a:hlinkClick r:id="rId2"/>
              </a:rPr>
              <a:t>Format() method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 was introduced with Python3 for handling complex string formatting more </a:t>
            </a:r>
            <a:r>
              <a:rPr lang="en-US" sz="2400" dirty="0" smtClean="0">
                <a:solidFill>
                  <a:srgbClr val="273239"/>
                </a:solidFill>
                <a:latin typeface="urw-din"/>
              </a:rPr>
              <a:t>efficiently.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 smtClean="0">
              <a:solidFill>
                <a:srgbClr val="273239"/>
              </a:solidFill>
              <a:latin typeface="urw-din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273239"/>
                </a:solidFill>
                <a:latin typeface="urw-din"/>
              </a:rPr>
              <a:t>Formatters 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work by putting in one or more replacement fields and placeholders defined by a pair of curly braces </a:t>
            </a:r>
            <a:r>
              <a:rPr lang="en-US" sz="2400" dirty="0">
                <a:solidFill>
                  <a:srgbClr val="FF0000"/>
                </a:solidFill>
                <a:latin typeface="urw-din"/>
              </a:rPr>
              <a:t>{ } 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into a string and calling the </a:t>
            </a:r>
            <a:r>
              <a:rPr lang="en-US" sz="2400" dirty="0" err="1">
                <a:solidFill>
                  <a:srgbClr val="FF0000"/>
                </a:solidFill>
                <a:latin typeface="urw-din"/>
              </a:rPr>
              <a:t>str.format</a:t>
            </a:r>
            <a:r>
              <a:rPr lang="en-US" sz="2400" dirty="0">
                <a:solidFill>
                  <a:srgbClr val="FF0000"/>
                </a:solidFill>
                <a:latin typeface="urw-din"/>
              </a:rPr>
              <a:t>(). </a:t>
            </a:r>
            <a:endParaRPr lang="en-US" sz="2400" dirty="0" smtClean="0">
              <a:solidFill>
                <a:srgbClr val="FF0000"/>
              </a:solidFill>
              <a:latin typeface="urw-din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273239"/>
                </a:solidFill>
                <a:latin typeface="urw-din"/>
              </a:rPr>
              <a:t>The 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value we wish to put into the placeholders and concatenate with the string passed as parameters into the format function.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261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25143" y="1090147"/>
            <a:ext cx="4010297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solidFill>
                  <a:srgbClr val="25265E"/>
                </a:solidFill>
                <a:latin typeface="euclid_circular_a"/>
              </a:rPr>
              <a:t>f</a:t>
            </a:r>
            <a:r>
              <a:rPr lang="en-US" altLang="en-US" sz="3200" b="1" dirty="0" smtClean="0">
                <a:solidFill>
                  <a:srgbClr val="25265E"/>
                </a:solidFill>
                <a:latin typeface="euclid_circular_a"/>
              </a:rPr>
              <a:t>ormat() function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57200"/>
            <a:ext cx="6783388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8721" y="2056445"/>
            <a:ext cx="6737148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print('We all are {}.'.format('equal'))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0343" y="3137152"/>
            <a:ext cx="8229599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print('{2} {1} {0}'.</a:t>
            </a:r>
            <a:r>
              <a:rPr lang="en-US" sz="2800" dirty="0" smtClean="0"/>
              <a:t>format</a:t>
            </a:r>
            <a:r>
              <a:rPr lang="en-US" sz="2800" dirty="0"/>
              <a:t>('directions</a:t>
            </a:r>
            <a:r>
              <a:rPr lang="en-US" sz="2800" dirty="0" smtClean="0"/>
              <a:t>', ’the</a:t>
            </a:r>
            <a:r>
              <a:rPr lang="en-US" sz="2800" dirty="0"/>
              <a:t>', 'Read'))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0343" y="3998802"/>
            <a:ext cx="857794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print('a: {a}, b: {b}, c: {c}'.format(a = </a:t>
            </a:r>
            <a:r>
              <a:rPr lang="en-US" sz="2400" dirty="0" smtClean="0"/>
              <a:t>1, b </a:t>
            </a:r>
            <a:r>
              <a:rPr lang="en-US" sz="2400" dirty="0"/>
              <a:t>= 'Two</a:t>
            </a:r>
            <a:r>
              <a:rPr lang="en-US" sz="2400" dirty="0" smtClean="0"/>
              <a:t>', c </a:t>
            </a:r>
            <a:r>
              <a:rPr lang="en-US" sz="2400" dirty="0"/>
              <a:t>= 12.3))</a:t>
            </a:r>
          </a:p>
        </p:txBody>
      </p:sp>
    </p:spTree>
    <p:extLst>
      <p:ext uri="{BB962C8B-B14F-4D97-AF65-F5344CB8AC3E}">
        <p14:creationId xmlns:p14="http://schemas.microsoft.com/office/powerpoint/2010/main" val="144723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92777" y="1611667"/>
            <a:ext cx="9980024" cy="1231106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In computer programming, a string is a sequence of characters.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For example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"hello"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a string containing a sequence of characters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'h'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'e'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'l'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'l'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 and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'o'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use single quotes or double quotes to represent a string in Python. For example,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62" y="3062424"/>
            <a:ext cx="7550505" cy="23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2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25143" y="1090147"/>
            <a:ext cx="4010297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solidFill>
                  <a:srgbClr val="25265E"/>
                </a:solidFill>
                <a:latin typeface="euclid_circular_a"/>
              </a:rPr>
              <a:t>f</a:t>
            </a:r>
            <a:r>
              <a:rPr lang="en-US" altLang="en-US" sz="3200" b="1" dirty="0" smtClean="0">
                <a:solidFill>
                  <a:srgbClr val="25265E"/>
                </a:solidFill>
                <a:latin typeface="euclid_circular_a"/>
              </a:rPr>
              <a:t>ormat() function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57200"/>
            <a:ext cx="6783388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0640" y="2318055"/>
            <a:ext cx="6096000" cy="13849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sz="2800" dirty="0"/>
              <a:t>name = '</a:t>
            </a:r>
            <a:r>
              <a:rPr lang="en-US" sz="2800" dirty="0" err="1"/>
              <a:t>Ele</a:t>
            </a:r>
            <a:r>
              <a:rPr lang="en-US" sz="2800" dirty="0"/>
              <a:t>'</a:t>
            </a:r>
          </a:p>
          <a:p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f"My</a:t>
            </a:r>
            <a:r>
              <a:rPr lang="en-US" sz="2800" dirty="0"/>
              <a:t> name is {name}.")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699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55326" y="1090147"/>
            <a:ext cx="6858000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solidFill>
                  <a:srgbClr val="25265E"/>
                </a:solidFill>
                <a:latin typeface="euclid_circular_a"/>
              </a:rPr>
              <a:t>f</a:t>
            </a:r>
            <a:r>
              <a:rPr lang="en-US" altLang="en-US" sz="3200" b="1" dirty="0" smtClean="0">
                <a:solidFill>
                  <a:srgbClr val="25265E"/>
                </a:solidFill>
                <a:latin typeface="euclid_circular_a"/>
              </a:rPr>
              <a:t>ormat() function for floating point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57200"/>
            <a:ext cx="6783388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6766" y="2540904"/>
            <a:ext cx="7872548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print('The </a:t>
            </a:r>
            <a:r>
              <a:rPr lang="en-US" sz="2400" dirty="0" smtClean="0"/>
              <a:t>value of </a:t>
            </a:r>
            <a:r>
              <a:rPr lang="en-US" sz="2400" dirty="0"/>
              <a:t>pi is: %1.5f' %3.141592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# vs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print('The </a:t>
            </a:r>
            <a:r>
              <a:rPr lang="en-US" sz="2400" dirty="0" smtClean="0"/>
              <a:t>value of </a:t>
            </a:r>
            <a:r>
              <a:rPr lang="en-US" sz="2400" dirty="0"/>
              <a:t>pi is: {0:1.5f}'.format(3.141592))</a:t>
            </a:r>
          </a:p>
        </p:txBody>
      </p:sp>
    </p:spTree>
    <p:extLst>
      <p:ext uri="{BB962C8B-B14F-4D97-AF65-F5344CB8AC3E}">
        <p14:creationId xmlns:p14="http://schemas.microsoft.com/office/powerpoint/2010/main" val="288356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25143" y="1090147"/>
            <a:ext cx="4010297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solidFill>
                  <a:srgbClr val="25265E"/>
                </a:solidFill>
                <a:latin typeface="euclid_circular_a"/>
              </a:rPr>
              <a:t>Change case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57200"/>
            <a:ext cx="6783388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62594" y="1672046"/>
            <a:ext cx="7746274" cy="46782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working of upper() function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Python </a:t>
            </a:r>
            <a:r>
              <a:rPr lang="en-US" altLang="en-US" sz="16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rogramming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Class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upper() function to convert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string to upper case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nConverted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String:"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text.upper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lower() function to convert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string to lower case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nConverted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String:"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text.lower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lvl="0"/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  <a:endParaRPr lang="en-US" altLang="en-US" sz="1600" dirty="0"/>
          </a:p>
          <a:p>
            <a:pPr lvl="0"/>
            <a:r>
              <a:rPr lang="en-US" altLang="en-US" sz="1600" dirty="0">
                <a:solidFill>
                  <a:srgbClr val="75715E"/>
                </a:solidFill>
                <a:latin typeface="Consolas" panose="020B0609020204030204" pitchFamily="49" charset="0"/>
              </a:rPr>
              <a:t># </a:t>
            </a:r>
            <a:r>
              <a:rPr lang="en-US" altLang="en-US" sz="1600" dirty="0" smtClean="0">
                <a:solidFill>
                  <a:srgbClr val="75715E"/>
                </a:solidFill>
                <a:latin typeface="Consolas" panose="020B0609020204030204" pitchFamily="49" charset="0"/>
              </a:rPr>
              <a:t>title() </a:t>
            </a:r>
            <a:r>
              <a:rPr lang="en-US" altLang="en-US" sz="1600" dirty="0">
                <a:solidFill>
                  <a:srgbClr val="75715E"/>
                </a:solidFill>
                <a:latin typeface="Consolas" panose="020B0609020204030204" pitchFamily="49" charset="0"/>
              </a:rPr>
              <a:t>function to convert</a:t>
            </a:r>
            <a:endParaRPr lang="en-US" altLang="en-US" sz="1600" dirty="0"/>
          </a:p>
          <a:p>
            <a:pPr lvl="0"/>
            <a:r>
              <a:rPr lang="en-US" altLang="en-US" sz="1600" dirty="0">
                <a:solidFill>
                  <a:srgbClr val="75715E"/>
                </a:solidFill>
                <a:latin typeface="Consolas" panose="020B0609020204030204" pitchFamily="49" charset="0"/>
              </a:rPr>
              <a:t># string to </a:t>
            </a:r>
            <a:r>
              <a:rPr lang="en-US" altLang="en-US" sz="1600" dirty="0" smtClean="0">
                <a:solidFill>
                  <a:srgbClr val="75715E"/>
                </a:solidFill>
                <a:latin typeface="Consolas" panose="020B0609020204030204" pitchFamily="49" charset="0"/>
              </a:rPr>
              <a:t>title case</a:t>
            </a:r>
            <a:endParaRPr lang="en-US" altLang="en-US" sz="1600" dirty="0"/>
          </a:p>
          <a:p>
            <a:pPr lvl="0"/>
            <a:r>
              <a:rPr lang="en-US" altLang="en-US" sz="1600" b="1" dirty="0">
                <a:solidFill>
                  <a:srgbClr val="F92672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>
                <a:solidFill>
                  <a:srgbClr val="E6DB74"/>
                </a:solidFill>
                <a:latin typeface="Consolas" panose="020B0609020204030204" pitchFamily="49" charset="0"/>
              </a:rPr>
              <a:t>"\</a:t>
            </a:r>
            <a:r>
              <a:rPr lang="en-US" altLang="en-US" sz="1600" dirty="0" err="1">
                <a:solidFill>
                  <a:srgbClr val="E6DB74"/>
                </a:solidFill>
                <a:latin typeface="Consolas" panose="020B0609020204030204" pitchFamily="49" charset="0"/>
              </a:rPr>
              <a:t>nConverted</a:t>
            </a:r>
            <a:r>
              <a:rPr lang="en-US" altLang="en-US" sz="1600" dirty="0">
                <a:solidFill>
                  <a:srgbClr val="E6DB74"/>
                </a:solidFill>
                <a:latin typeface="Consolas" panose="020B0609020204030204" pitchFamily="49" charset="0"/>
              </a:rPr>
              <a:t> String:"</a:t>
            </a:r>
            <a:r>
              <a:rPr lang="en-US" alt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en-US" sz="1600" dirty="0"/>
          </a:p>
          <a:p>
            <a:pPr lvl="0"/>
            <a:r>
              <a:rPr lang="en-US" altLang="en-US" sz="16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text.title</a:t>
            </a:r>
            <a:r>
              <a:rPr lang="en-US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())</a:t>
            </a:r>
            <a:endParaRPr lang="en-US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73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25143" y="1090147"/>
            <a:ext cx="4010297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err="1" smtClean="0">
                <a:solidFill>
                  <a:srgbClr val="25265E"/>
                </a:solidFill>
                <a:latin typeface="euclid_circular_a"/>
              </a:rPr>
              <a:t>lstrip</a:t>
            </a:r>
            <a:r>
              <a:rPr lang="en-US" altLang="en-US" sz="3200" b="1" dirty="0" smtClean="0">
                <a:solidFill>
                  <a:srgbClr val="25265E"/>
                </a:solidFill>
                <a:latin typeface="euclid_circular_a"/>
              </a:rPr>
              <a:t>() and </a:t>
            </a:r>
            <a:r>
              <a:rPr lang="en-US" altLang="en-US" sz="3200" b="1" dirty="0" err="1" smtClean="0">
                <a:solidFill>
                  <a:srgbClr val="25265E"/>
                </a:solidFill>
                <a:latin typeface="euclid_circular_a"/>
              </a:rPr>
              <a:t>rstrip</a:t>
            </a:r>
            <a:r>
              <a:rPr lang="en-US" altLang="en-US" sz="3200" b="1" dirty="0" smtClean="0">
                <a:solidFill>
                  <a:srgbClr val="25265E"/>
                </a:solidFill>
                <a:latin typeface="euclid_circular_a"/>
              </a:rPr>
              <a:t>()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57200"/>
            <a:ext cx="6783388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4400" y="1899135"/>
            <a:ext cx="7746274" cy="369331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“    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ython </a:t>
            </a:r>
            <a:r>
              <a:rPr lang="en-US" altLang="en-US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rogramming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Class      ”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lstrip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"Removed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left whitespace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string.lstrip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lang="en-US" altLang="en-US" sz="2400" dirty="0">
                <a:solidFill>
                  <a:srgbClr val="75715E"/>
                </a:solidFill>
                <a:latin typeface="Consolas" panose="020B0609020204030204" pitchFamily="49" charset="0"/>
              </a:rPr>
              <a:t># </a:t>
            </a:r>
            <a:r>
              <a:rPr lang="en-US" altLang="en-US" sz="2400" dirty="0" err="1" smtClean="0">
                <a:solidFill>
                  <a:srgbClr val="75715E"/>
                </a:solidFill>
                <a:latin typeface="Consolas" panose="020B0609020204030204" pitchFamily="49" charset="0"/>
              </a:rPr>
              <a:t>rstrip</a:t>
            </a:r>
            <a:r>
              <a:rPr lang="en-US" altLang="en-US" sz="2400" dirty="0">
                <a:solidFill>
                  <a:srgbClr val="75715E"/>
                </a:solidFill>
                <a:latin typeface="Consolas" panose="020B0609020204030204" pitchFamily="49" charset="0"/>
              </a:rPr>
              <a:t>() </a:t>
            </a:r>
          </a:p>
          <a:p>
            <a:pPr lvl="0"/>
            <a:r>
              <a:rPr lang="en-US" altLang="en-US" sz="2400" b="1" dirty="0">
                <a:solidFill>
                  <a:srgbClr val="F92672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smtClean="0">
                <a:solidFill>
                  <a:srgbClr val="E6DB74"/>
                </a:solidFill>
                <a:latin typeface="Consolas" panose="020B0609020204030204" pitchFamily="49" charset="0"/>
              </a:rPr>
              <a:t>"Removed right </a:t>
            </a:r>
            <a:r>
              <a:rPr lang="en-US" altLang="en-US" sz="2400" dirty="0">
                <a:solidFill>
                  <a:srgbClr val="E6DB74"/>
                </a:solidFill>
                <a:latin typeface="Consolas" panose="020B0609020204030204" pitchFamily="49" charset="0"/>
              </a:rPr>
              <a:t>whitespace:"</a:t>
            </a:r>
            <a:r>
              <a:rPr lang="en-US" alt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en-US" sz="2400" dirty="0"/>
          </a:p>
          <a:p>
            <a:pPr lvl="0"/>
            <a:r>
              <a:rPr lang="en-US" altLang="en-US" sz="24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string.rstrip</a:t>
            </a:r>
            <a:r>
              <a:rPr lang="en-US" alt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())</a:t>
            </a: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559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1863433"/>
            <a:ext cx="1802674" cy="49244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solidFill>
                  <a:srgbClr val="25265E"/>
                </a:solidFill>
                <a:latin typeface="euclid_circular_a"/>
              </a:rPr>
              <a:t>Methods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57200"/>
            <a:ext cx="6783388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25634" y="1798734"/>
            <a:ext cx="7576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euclid_circular_a"/>
              </a:rPr>
              <a:t>Besides those mentioned above, there are various </a:t>
            </a:r>
            <a:r>
              <a:rPr lang="en-US" dirty="0">
                <a:solidFill>
                  <a:srgbClr val="0556F3"/>
                </a:solidFill>
                <a:latin typeface="euclid_circular_a"/>
                <a:hlinkClick r:id="rId2"/>
              </a:rPr>
              <a:t>string methods</a:t>
            </a:r>
            <a:r>
              <a:rPr lang="en-US" dirty="0">
                <a:latin typeface="euclid_circular_a"/>
              </a:rPr>
              <a:t> present in Python. Here are some of those methods: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466" y="2623389"/>
            <a:ext cx="8368490" cy="383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1863433"/>
            <a:ext cx="1815737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solidFill>
                  <a:srgbClr val="25265E"/>
                </a:solidFill>
                <a:latin typeface="euclid_circular_a"/>
              </a:rPr>
              <a:t>Methods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57200"/>
            <a:ext cx="6783388" cy="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2534200"/>
            <a:ext cx="9296472" cy="32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4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0" y="1888310"/>
            <a:ext cx="73413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5265E"/>
                </a:solidFill>
                <a:latin typeface="euclid_circular_a"/>
              </a:rPr>
              <a:t>Access String Characters in Python</a:t>
            </a:r>
          </a:p>
          <a:p>
            <a:r>
              <a:rPr lang="en-US" dirty="0" smtClean="0">
                <a:latin typeface="euclid_circular_a"/>
              </a:rPr>
              <a:t>      We </a:t>
            </a:r>
            <a:r>
              <a:rPr lang="en-US" dirty="0">
                <a:latin typeface="euclid_circular_a"/>
              </a:rPr>
              <a:t>can access the characters in a string </a:t>
            </a:r>
            <a:r>
              <a:rPr lang="en-US" b="1" dirty="0">
                <a:solidFill>
                  <a:srgbClr val="FF0000"/>
                </a:solidFill>
                <a:latin typeface="euclid_circular_a"/>
              </a:rPr>
              <a:t>in three ways</a:t>
            </a:r>
            <a:r>
              <a:rPr lang="en-US" dirty="0" smtClean="0">
                <a:latin typeface="euclid_circular_a"/>
              </a:rPr>
              <a:t>.</a:t>
            </a:r>
          </a:p>
          <a:p>
            <a:endParaRPr lang="en-US" dirty="0">
              <a:latin typeface="euclid_circular_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euclid_circular_a"/>
              </a:rPr>
              <a:t> Indexing</a:t>
            </a:r>
            <a:r>
              <a:rPr lang="en-US" b="1" dirty="0">
                <a:latin typeface="euclid_circular_a"/>
              </a:rPr>
              <a:t>:</a:t>
            </a:r>
            <a:r>
              <a:rPr lang="en-US" dirty="0">
                <a:latin typeface="euclid_circular_a"/>
              </a:rPr>
              <a:t> One way is to treat strings as a </a:t>
            </a:r>
            <a:r>
              <a:rPr lang="en-US" dirty="0">
                <a:solidFill>
                  <a:srgbClr val="0556F3"/>
                </a:solidFill>
                <a:latin typeface="euclid_circular_a"/>
                <a:hlinkClick r:id="rId2"/>
              </a:rPr>
              <a:t>list</a:t>
            </a:r>
            <a:r>
              <a:rPr lang="en-US" dirty="0">
                <a:latin typeface="euclid_circular_a"/>
              </a:rPr>
              <a:t> and use index values. For example,</a:t>
            </a:r>
            <a:endParaRPr lang="en-US" b="0" i="0" dirty="0">
              <a:effectLst/>
              <a:latin typeface="euclid_circular_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317" y="3608920"/>
            <a:ext cx="5845445" cy="199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0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0" y="1888310"/>
            <a:ext cx="734132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5265E"/>
                </a:solidFill>
                <a:latin typeface="euclid_circular_a"/>
              </a:rPr>
              <a:t>Access String Characters in Python</a:t>
            </a:r>
          </a:p>
          <a:p>
            <a:r>
              <a:rPr lang="en-US" dirty="0" smtClean="0">
                <a:latin typeface="euclid_circular_a"/>
              </a:rPr>
              <a:t>    </a:t>
            </a:r>
            <a:endParaRPr lang="en-US" dirty="0">
              <a:latin typeface="euclid_circular_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latin typeface="euclid_circular_a"/>
              </a:rPr>
              <a:t> Negative Indexing</a:t>
            </a:r>
            <a:r>
              <a:rPr lang="en-US" b="1" dirty="0">
                <a:latin typeface="euclid_circular_a"/>
              </a:rPr>
              <a:t>:</a:t>
            </a:r>
            <a:r>
              <a:rPr lang="en-US" dirty="0">
                <a:latin typeface="euclid_circular_a"/>
              </a:rPr>
              <a:t> </a:t>
            </a:r>
            <a:r>
              <a:rPr lang="en-US" dirty="0"/>
              <a:t>Similar to a list, Python allows </a:t>
            </a:r>
            <a:r>
              <a:rPr lang="en-US" dirty="0">
                <a:hlinkClick r:id="rId2"/>
              </a:rPr>
              <a:t>negative indexing</a:t>
            </a:r>
            <a:r>
              <a:rPr lang="en-US" dirty="0"/>
              <a:t> for its strings. For </a:t>
            </a:r>
            <a:r>
              <a:rPr lang="en-US" dirty="0" smtClean="0"/>
              <a:t>example:</a:t>
            </a:r>
            <a:endParaRPr lang="en-US" b="0" i="0" dirty="0">
              <a:effectLst/>
              <a:latin typeface="euclid_circular_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499" y="3180972"/>
            <a:ext cx="7077192" cy="221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4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0" y="1888310"/>
            <a:ext cx="73413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5265E"/>
                </a:solidFill>
                <a:latin typeface="euclid_circular_a"/>
              </a:rPr>
              <a:t>Access String Characters in Python</a:t>
            </a:r>
          </a:p>
          <a:p>
            <a:r>
              <a:rPr lang="en-US" dirty="0" smtClean="0">
                <a:latin typeface="euclid_circular_a"/>
              </a:rPr>
              <a:t>    </a:t>
            </a:r>
            <a:endParaRPr lang="en-US" dirty="0">
              <a:latin typeface="euclid_circular_a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euclid_circular_a"/>
              </a:rPr>
              <a:t> Slicing: </a:t>
            </a:r>
            <a:r>
              <a:rPr lang="en-US" altLang="en-US" dirty="0">
                <a:latin typeface="euclid_circular_a"/>
              </a:rPr>
              <a:t>Access a range of characters in a string by using the slicing operator colon </a:t>
            </a:r>
            <a:r>
              <a:rPr lang="en-US" altLang="en-US" sz="1100" dirty="0">
                <a:latin typeface="Droid Sans Mono"/>
              </a:rPr>
              <a:t>:</a:t>
            </a:r>
            <a:r>
              <a:rPr lang="en-US" altLang="en-US" dirty="0">
                <a:latin typeface="euclid_circular_a"/>
              </a:rPr>
              <a:t>. For example,</a:t>
            </a:r>
            <a:r>
              <a:rPr lang="en-US" altLang="en-US" sz="1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euclid_circular_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41" y="3360012"/>
            <a:ext cx="7878536" cy="196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2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0" y="1888310"/>
            <a:ext cx="73413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5265E"/>
                </a:solidFill>
                <a:latin typeface="euclid_circular_a"/>
              </a:rPr>
              <a:t>Access String Characters in Python</a:t>
            </a:r>
          </a:p>
          <a:p>
            <a:r>
              <a:rPr lang="en-US" dirty="0" smtClean="0">
                <a:latin typeface="euclid_circular_a"/>
              </a:rPr>
              <a:t>   </a:t>
            </a:r>
            <a:endParaRPr lang="en-US" dirty="0">
              <a:latin typeface="euclid_circular_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0971" y="2777924"/>
            <a:ext cx="7785463" cy="15696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b="1" dirty="0">
                <a:latin typeface="euclid_circular_a"/>
              </a:rPr>
              <a:t>Note</a:t>
            </a:r>
            <a:r>
              <a:rPr lang="en-US" sz="3200" dirty="0">
                <a:latin typeface="euclid_circular_a"/>
              </a:rPr>
              <a:t>: If we try to access an index out of the range or use numbers other than an integer, we will get errors.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88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4034" y="2195447"/>
            <a:ext cx="7785463" cy="18158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/>
              <a:t>Python Strings are immutable</a:t>
            </a:r>
          </a:p>
          <a:p>
            <a:r>
              <a:rPr lang="en-US" sz="2800" dirty="0"/>
              <a:t>In Python, strings are immutable. That means the characters of a string </a:t>
            </a:r>
            <a:r>
              <a:rPr lang="en-US" sz="2800" dirty="0">
                <a:solidFill>
                  <a:srgbClr val="FF0000"/>
                </a:solidFill>
              </a:rPr>
              <a:t>cannot be changed</a:t>
            </a:r>
            <a:r>
              <a:rPr lang="en-US" sz="2800" dirty="0"/>
              <a:t>. For example,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4352269"/>
            <a:ext cx="5602470" cy="16522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50" y="5178396"/>
            <a:ext cx="5124450" cy="3905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4531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0" y="1888310"/>
            <a:ext cx="7341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5265E"/>
                </a:solidFill>
                <a:latin typeface="euclid_circular_a"/>
              </a:rPr>
              <a:t>We can Assign New String to String Variable</a:t>
            </a:r>
            <a:endParaRPr lang="en-US" dirty="0">
              <a:latin typeface="euclid_circular_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31" y="2631554"/>
            <a:ext cx="6106059" cy="220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9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234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PYTHON STRINGS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457" y="1947541"/>
            <a:ext cx="7707086" cy="1107996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Python Multiline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can also create a multiline string in Python. For this, we use triple double quotes """ or triple single quotes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'''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For example,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67" y="3194413"/>
            <a:ext cx="4796996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0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1036</TotalTime>
  <Words>546</Words>
  <Application>Microsoft Office PowerPoint</Application>
  <PresentationFormat>Widescreen</PresentationFormat>
  <Paragraphs>143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Droid Sans Mono</vt:lpstr>
      <vt:lpstr>euclid_circular_a</vt:lpstr>
      <vt:lpstr>urw-din</vt:lpstr>
      <vt:lpstr>Wingdings</vt:lpstr>
      <vt:lpstr>Retrospect</vt:lpstr>
      <vt:lpstr>STRINGS (String Operations)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  <vt:lpstr>PYTHON 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>A</dc:creator>
  <cp:lastModifiedBy>A</cp:lastModifiedBy>
  <cp:revision>79</cp:revision>
  <dcterms:created xsi:type="dcterms:W3CDTF">2023-02-02T20:46:31Z</dcterms:created>
  <dcterms:modified xsi:type="dcterms:W3CDTF">2023-02-21T16:21:50Z</dcterms:modified>
</cp:coreProperties>
</file>