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1" r:id="rId2"/>
    <p:sldId id="326" r:id="rId3"/>
    <p:sldId id="327" r:id="rId4"/>
    <p:sldId id="328" r:id="rId5"/>
    <p:sldId id="329" r:id="rId6"/>
    <p:sldId id="331" r:id="rId7"/>
    <p:sldId id="330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84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5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0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94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9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8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DD214F-8CE3-4065-A88C-7437013CB04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5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3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DD214F-8CE3-4065-A88C-7437013CB04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96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programiz.com/python-programming/variables-datatyp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programiz.com/python-programming/for-loo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programiz.com/python-programming/methods/str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rogramiz.com/python-programming/li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rogramiz.com/python-programming/list#negative-index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389" y="339633"/>
            <a:ext cx="10058400" cy="3278777"/>
          </a:xfrm>
          <a:solidFill>
            <a:schemeClr val="bg2">
              <a:lumMod val="90000"/>
            </a:schemeClr>
          </a:solidFill>
        </p:spPr>
        <p:txBody>
          <a:bodyPr anchor="ctr">
            <a:no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</a:rPr>
              <a:t>STRINGS</a:t>
            </a:r>
            <a:r>
              <a:rPr lang="en-US" sz="4400" b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4400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4400" b="1" dirty="0" smtClean="0">
                <a:solidFill>
                  <a:srgbClr val="FF0000"/>
                </a:solidFill>
              </a:rPr>
              <a:t>(String Operations)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408" y="4789059"/>
            <a:ext cx="9376360" cy="449148"/>
          </a:xfrm>
          <a:solidFill>
            <a:schemeClr val="bg2">
              <a:lumMod val="90000"/>
            </a:schemeClr>
          </a:solidFill>
        </p:spPr>
        <p:txBody>
          <a:bodyPr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LESSON </a:t>
            </a:r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9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457" y="1863433"/>
            <a:ext cx="5081452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Python String Operations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718457" y="2290562"/>
            <a:ext cx="8098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euclid_circular_a"/>
              </a:rPr>
              <a:t>There are many operations that can be performed with strings which makes it one of the most used </a:t>
            </a:r>
            <a:r>
              <a:rPr lang="en-US" sz="2400" dirty="0">
                <a:solidFill>
                  <a:srgbClr val="0556F3"/>
                </a:solidFill>
                <a:latin typeface="euclid_circular_a"/>
                <a:hlinkClick r:id="rId2"/>
              </a:rPr>
              <a:t>data types</a:t>
            </a:r>
            <a:r>
              <a:rPr lang="en-US" sz="2400" dirty="0">
                <a:latin typeface="euclid_circular_a"/>
              </a:rPr>
              <a:t> in Python.</a:t>
            </a:r>
            <a:endParaRPr lang="en-US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8457" y="3918020"/>
            <a:ext cx="4969649" cy="16004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1. Compare Two Strings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We use the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==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operator to compare two strings. If two strings are equal, the operator returns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 Otherwise, it returns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 For example,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570" y="3490891"/>
            <a:ext cx="4398030" cy="27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5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457" y="1863433"/>
            <a:ext cx="5081452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Python String Operations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0260" y="2971527"/>
            <a:ext cx="4969649" cy="19082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800" b="1" dirty="0">
                <a:solidFill>
                  <a:srgbClr val="25265E"/>
                </a:solidFill>
                <a:latin typeface="euclid_circular_a"/>
              </a:rPr>
              <a:t>2. Join Two or More Strings</a:t>
            </a:r>
          </a:p>
          <a:p>
            <a:pPr lvl="0"/>
            <a:r>
              <a:rPr lang="en-US" altLang="en-US" sz="3200" dirty="0">
                <a:latin typeface="euclid_circular_a"/>
              </a:rPr>
              <a:t>In Python, we can join (concatenate) two or more strings using the </a:t>
            </a:r>
            <a:r>
              <a:rPr lang="en-US" altLang="en-US" dirty="0">
                <a:latin typeface="Droid Sans Mono"/>
              </a:rPr>
              <a:t>+</a:t>
            </a:r>
            <a:r>
              <a:rPr lang="en-US" altLang="en-US" sz="3200" dirty="0">
                <a:latin typeface="euclid_circular_a"/>
              </a:rPr>
              <a:t> operator.</a:t>
            </a:r>
            <a:endParaRPr lang="en-US" alt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342" y="2492468"/>
            <a:ext cx="4792089" cy="306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5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457" y="1863433"/>
            <a:ext cx="5081452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smtClean="0">
                <a:solidFill>
                  <a:srgbClr val="25265E"/>
                </a:solidFill>
                <a:latin typeface="euclid_circular_a"/>
              </a:rPr>
              <a:t>Iterate through a String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8457" y="2534200"/>
            <a:ext cx="9379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euclid_circular_a"/>
              </a:rPr>
              <a:t>We can iterate through a string using a </a:t>
            </a:r>
            <a:r>
              <a:rPr lang="en-US" sz="3200" dirty="0">
                <a:solidFill>
                  <a:srgbClr val="0556F3"/>
                </a:solidFill>
                <a:latin typeface="euclid_circular_a"/>
                <a:hlinkClick r:id="rId2"/>
              </a:rPr>
              <a:t>for loop</a:t>
            </a:r>
            <a:r>
              <a:rPr lang="en-US" sz="3200" dirty="0">
                <a:latin typeface="euclid_circular_a"/>
              </a:rPr>
              <a:t>. For example,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085" y="3789742"/>
            <a:ext cx="5802321" cy="207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0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457" y="1863433"/>
            <a:ext cx="5081452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smtClean="0">
                <a:solidFill>
                  <a:srgbClr val="25265E"/>
                </a:solidFill>
                <a:latin typeface="euclid_circular_a"/>
              </a:rPr>
              <a:t>String Length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8457" y="2436626"/>
            <a:ext cx="93791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Arial" panose="020B0604020202020204" pitchFamily="34" charset="0"/>
              </a:rPr>
              <a:t>In Python, we use the</a:t>
            </a:r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</a:rPr>
              <a:t> </a:t>
            </a:r>
            <a:r>
              <a:rPr lang="en-US" altLang="en-US" sz="2400" b="1" dirty="0" err="1">
                <a:solidFill>
                  <a:srgbClr val="FF0000"/>
                </a:solidFill>
                <a:latin typeface="Droid Sans Mono"/>
              </a:rPr>
              <a:t>len</a:t>
            </a:r>
            <a:r>
              <a:rPr lang="en-US" altLang="en-US" sz="2400" b="1" dirty="0">
                <a:solidFill>
                  <a:srgbClr val="FF0000"/>
                </a:solidFill>
                <a:latin typeface="Droid Sans Mono"/>
              </a:rPr>
              <a:t>()</a:t>
            </a:r>
            <a:r>
              <a:rPr lang="en-US" altLang="en-US" sz="4000" b="1" dirty="0">
                <a:solidFill>
                  <a:srgbClr val="FF0000"/>
                </a:solidFill>
              </a:rPr>
              <a:t> </a:t>
            </a:r>
            <a:r>
              <a:rPr lang="en-US" altLang="en-US" sz="3200" dirty="0">
                <a:latin typeface="Arial" panose="020B0604020202020204" pitchFamily="34" charset="0"/>
              </a:rPr>
              <a:t>method to find the length of a string. For example</a:t>
            </a:r>
            <a:r>
              <a:rPr lang="en-US" altLang="en-US" sz="3200" dirty="0" smtClean="0">
                <a:latin typeface="Arial" panose="020B0604020202020204" pitchFamily="34" charset="0"/>
              </a:rPr>
              <a:t>,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57200"/>
            <a:ext cx="6783388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97" y="3769946"/>
            <a:ext cx="6129943" cy="240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457" y="1863433"/>
            <a:ext cx="5081452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smtClean="0">
                <a:solidFill>
                  <a:srgbClr val="25265E"/>
                </a:solidFill>
                <a:latin typeface="euclid_circular_a"/>
              </a:rPr>
              <a:t>Membership Test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57200"/>
            <a:ext cx="6783388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8457" y="2575357"/>
            <a:ext cx="10319352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We can test if a substring exists within a string or not, using the keyword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in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  <a:t>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29" y="3507786"/>
            <a:ext cx="8658228" cy="14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2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457" y="1863433"/>
            <a:ext cx="1802674" cy="49244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smtClean="0">
                <a:solidFill>
                  <a:srgbClr val="25265E"/>
                </a:solidFill>
                <a:latin typeface="euclid_circular_a"/>
              </a:rPr>
              <a:t>Methods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57200"/>
            <a:ext cx="6783388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25634" y="1798734"/>
            <a:ext cx="7576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euclid_circular_a"/>
              </a:rPr>
              <a:t>Besides those mentioned above, there are various </a:t>
            </a:r>
            <a:r>
              <a:rPr lang="en-US" dirty="0">
                <a:solidFill>
                  <a:srgbClr val="0556F3"/>
                </a:solidFill>
                <a:latin typeface="euclid_circular_a"/>
                <a:hlinkClick r:id="rId2"/>
              </a:rPr>
              <a:t>string methods</a:t>
            </a:r>
            <a:r>
              <a:rPr lang="en-US" dirty="0">
                <a:latin typeface="euclid_circular_a"/>
              </a:rPr>
              <a:t> present in Python. Here are some of those methods: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466" y="2623389"/>
            <a:ext cx="8368490" cy="383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457" y="1863433"/>
            <a:ext cx="1815737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smtClean="0">
                <a:solidFill>
                  <a:srgbClr val="25265E"/>
                </a:solidFill>
                <a:latin typeface="euclid_circular_a"/>
              </a:rPr>
              <a:t>Methods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57200"/>
            <a:ext cx="6783388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2534200"/>
            <a:ext cx="9296472" cy="32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4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3120" y="3583095"/>
            <a:ext cx="7589520" cy="374952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STRING FORMATTING --- lower()/upper() -----  rstrip () ----- lstrip()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92777" y="1611667"/>
            <a:ext cx="9980024" cy="1231106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In computer programming, a string is a sequence of characters.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For example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"hello"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a string containing a sequence of characters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'h'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'e'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'l'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'l'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 and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'o'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We use single quotes or double quotes to represent a string in Python. For example,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62" y="3062424"/>
            <a:ext cx="7550505" cy="233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2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80" y="1888310"/>
            <a:ext cx="73413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5265E"/>
                </a:solidFill>
                <a:latin typeface="euclid_circular_a"/>
              </a:rPr>
              <a:t>Access String Characters in Python</a:t>
            </a:r>
          </a:p>
          <a:p>
            <a:r>
              <a:rPr lang="en-US" dirty="0" smtClean="0">
                <a:latin typeface="euclid_circular_a"/>
              </a:rPr>
              <a:t>      We </a:t>
            </a:r>
            <a:r>
              <a:rPr lang="en-US" dirty="0">
                <a:latin typeface="euclid_circular_a"/>
              </a:rPr>
              <a:t>can access the characters in a string </a:t>
            </a:r>
            <a:r>
              <a:rPr lang="en-US" b="1" dirty="0">
                <a:solidFill>
                  <a:srgbClr val="FF0000"/>
                </a:solidFill>
                <a:latin typeface="euclid_circular_a"/>
              </a:rPr>
              <a:t>in three ways</a:t>
            </a:r>
            <a:r>
              <a:rPr lang="en-US" dirty="0" smtClean="0">
                <a:latin typeface="euclid_circular_a"/>
              </a:rPr>
              <a:t>.</a:t>
            </a:r>
          </a:p>
          <a:p>
            <a:endParaRPr lang="en-US" dirty="0">
              <a:latin typeface="euclid_circular_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euclid_circular_a"/>
              </a:rPr>
              <a:t> Indexing</a:t>
            </a:r>
            <a:r>
              <a:rPr lang="en-US" b="1" dirty="0">
                <a:latin typeface="euclid_circular_a"/>
              </a:rPr>
              <a:t>:</a:t>
            </a:r>
            <a:r>
              <a:rPr lang="en-US" dirty="0">
                <a:latin typeface="euclid_circular_a"/>
              </a:rPr>
              <a:t> One way is to treat strings as a </a:t>
            </a:r>
            <a:r>
              <a:rPr lang="en-US" dirty="0">
                <a:solidFill>
                  <a:srgbClr val="0556F3"/>
                </a:solidFill>
                <a:latin typeface="euclid_circular_a"/>
                <a:hlinkClick r:id="rId2"/>
              </a:rPr>
              <a:t>list</a:t>
            </a:r>
            <a:r>
              <a:rPr lang="en-US" dirty="0">
                <a:latin typeface="euclid_circular_a"/>
              </a:rPr>
              <a:t> and use index values. For example,</a:t>
            </a:r>
            <a:endParaRPr lang="en-US" b="0" i="0" dirty="0">
              <a:effectLst/>
              <a:latin typeface="euclid_circular_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317" y="3608920"/>
            <a:ext cx="5845445" cy="199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0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80" y="1888310"/>
            <a:ext cx="734132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5265E"/>
                </a:solidFill>
                <a:latin typeface="euclid_circular_a"/>
              </a:rPr>
              <a:t>Access String Characters in Python</a:t>
            </a:r>
          </a:p>
          <a:p>
            <a:r>
              <a:rPr lang="en-US" dirty="0" smtClean="0">
                <a:latin typeface="euclid_circular_a"/>
              </a:rPr>
              <a:t>    </a:t>
            </a:r>
            <a:endParaRPr lang="en-US" dirty="0">
              <a:latin typeface="euclid_circular_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euclid_circular_a"/>
              </a:rPr>
              <a:t> Negative Indexing</a:t>
            </a:r>
            <a:r>
              <a:rPr lang="en-US" b="1" dirty="0">
                <a:latin typeface="euclid_circular_a"/>
              </a:rPr>
              <a:t>:</a:t>
            </a:r>
            <a:r>
              <a:rPr lang="en-US" dirty="0">
                <a:latin typeface="euclid_circular_a"/>
              </a:rPr>
              <a:t> </a:t>
            </a:r>
            <a:r>
              <a:rPr lang="en-US" dirty="0"/>
              <a:t>Similar to a list, Python allows </a:t>
            </a:r>
            <a:r>
              <a:rPr lang="en-US" dirty="0">
                <a:hlinkClick r:id="rId2"/>
              </a:rPr>
              <a:t>negative indexing</a:t>
            </a:r>
            <a:r>
              <a:rPr lang="en-US" dirty="0"/>
              <a:t> for its strings. For </a:t>
            </a:r>
            <a:r>
              <a:rPr lang="en-US" dirty="0" smtClean="0"/>
              <a:t>example:</a:t>
            </a:r>
            <a:endParaRPr lang="en-US" b="0" i="0" dirty="0">
              <a:effectLst/>
              <a:latin typeface="euclid_circular_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499" y="3180972"/>
            <a:ext cx="7077192" cy="221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4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80" y="1888310"/>
            <a:ext cx="73413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5265E"/>
                </a:solidFill>
                <a:latin typeface="euclid_circular_a"/>
              </a:rPr>
              <a:t>Access String Characters in Python</a:t>
            </a:r>
          </a:p>
          <a:p>
            <a:r>
              <a:rPr lang="en-US" dirty="0" smtClean="0">
                <a:latin typeface="euclid_circular_a"/>
              </a:rPr>
              <a:t>    </a:t>
            </a:r>
            <a:endParaRPr lang="en-US" dirty="0">
              <a:latin typeface="euclid_circular_a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euclid_circular_a"/>
              </a:rPr>
              <a:t> Slicing: </a:t>
            </a:r>
            <a:r>
              <a:rPr lang="en-US" altLang="en-US" dirty="0">
                <a:latin typeface="euclid_circular_a"/>
              </a:rPr>
              <a:t>Access a range of characters in a string by using the slicing operator colon </a:t>
            </a:r>
            <a:r>
              <a:rPr lang="en-US" altLang="en-US" sz="1100" dirty="0">
                <a:latin typeface="Droid Sans Mono"/>
              </a:rPr>
              <a:t>:</a:t>
            </a:r>
            <a:r>
              <a:rPr lang="en-US" altLang="en-US" dirty="0">
                <a:latin typeface="euclid_circular_a"/>
              </a:rPr>
              <a:t>. For example,</a:t>
            </a:r>
            <a:r>
              <a:rPr lang="en-US" altLang="en-US" sz="1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euclid_circular_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41" y="3360012"/>
            <a:ext cx="7878536" cy="196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2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80" y="1888310"/>
            <a:ext cx="73413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5265E"/>
                </a:solidFill>
                <a:latin typeface="euclid_circular_a"/>
              </a:rPr>
              <a:t>Access String Characters in Python</a:t>
            </a:r>
          </a:p>
          <a:p>
            <a:r>
              <a:rPr lang="en-US" dirty="0" smtClean="0">
                <a:latin typeface="euclid_circular_a"/>
              </a:rPr>
              <a:t>   </a:t>
            </a:r>
            <a:endParaRPr lang="en-US" dirty="0">
              <a:latin typeface="euclid_circular_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0971" y="2777924"/>
            <a:ext cx="7785463" cy="15696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dirty="0">
                <a:latin typeface="euclid_circular_a"/>
              </a:rPr>
              <a:t>Note</a:t>
            </a:r>
            <a:r>
              <a:rPr lang="en-US" sz="3200" dirty="0">
                <a:latin typeface="euclid_circular_a"/>
              </a:rPr>
              <a:t>: If we try to access an index out of the range or use numbers other than an integer, we will get errors.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88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4034" y="2195447"/>
            <a:ext cx="7785463" cy="18158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/>
              <a:t>Python Strings are immutable</a:t>
            </a:r>
          </a:p>
          <a:p>
            <a:r>
              <a:rPr lang="en-US" sz="2800" dirty="0"/>
              <a:t>In Python, strings are immutable. That means the characters of a string </a:t>
            </a:r>
            <a:r>
              <a:rPr lang="en-US" sz="2800" dirty="0">
                <a:solidFill>
                  <a:srgbClr val="FF0000"/>
                </a:solidFill>
              </a:rPr>
              <a:t>cannot be changed</a:t>
            </a:r>
            <a:r>
              <a:rPr lang="en-US" sz="2800" dirty="0"/>
              <a:t>. For example,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4" y="4352269"/>
            <a:ext cx="5602470" cy="16522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0" y="5178396"/>
            <a:ext cx="5124450" cy="3905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4531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80" y="1888310"/>
            <a:ext cx="734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5265E"/>
                </a:solidFill>
                <a:latin typeface="euclid_circular_a"/>
              </a:rPr>
              <a:t>We can Assign New String to String Variable</a:t>
            </a:r>
            <a:endParaRPr lang="en-US" dirty="0">
              <a:latin typeface="euclid_circular_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31" y="2631554"/>
            <a:ext cx="6106059" cy="220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9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457" y="1947541"/>
            <a:ext cx="7707086" cy="1107996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Python Multiline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We can also create a multiline string in Python. For this, we use triple double quotes """ or triple single quotes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'''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 For example,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67" y="3194413"/>
            <a:ext cx="4796996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0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944</TotalTime>
  <Words>308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Droid Sans Mono</vt:lpstr>
      <vt:lpstr>euclid_circular_a</vt:lpstr>
      <vt:lpstr>Wingdings</vt:lpstr>
      <vt:lpstr>Retrospect</vt:lpstr>
      <vt:lpstr>STRINGS (String Operations)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>A</dc:creator>
  <cp:lastModifiedBy>A</cp:lastModifiedBy>
  <cp:revision>70</cp:revision>
  <dcterms:created xsi:type="dcterms:W3CDTF">2023-02-02T20:46:31Z</dcterms:created>
  <dcterms:modified xsi:type="dcterms:W3CDTF">2023-02-20T17:39:19Z</dcterms:modified>
</cp:coreProperties>
</file>