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5" r:id="rId69"/>
    <p:sldId id="323" r:id="rId70"/>
    <p:sldId id="326" r:id="rId71"/>
    <p:sldId id="327" r:id="rId72"/>
    <p:sldId id="328" r:id="rId73"/>
    <p:sldId id="329" r:id="rId74"/>
    <p:sldId id="331" r:id="rId75"/>
    <p:sldId id="330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DD214F-8CE3-4065-A88C-7437013CB04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python/python_dictionaries.as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sets.as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tuple_index.asp" TargetMode="External"/><Relationship Id="rId2" Type="http://schemas.openxmlformats.org/officeDocument/2006/relationships/hyperlink" Target="https://www.w3schools.com/python/ref_tuple_count.as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dictionary" TargetMode="External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www.programiz.com/python-programming/list#negative-indexing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hyperlink" Target="https://www.programiz.com/python-programming/for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hyperlink" Target="https://www.programiz.com/python-programming/methods/string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339634"/>
            <a:ext cx="10058400" cy="1310918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Python Data Structures </a:t>
            </a: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(Collection Data Types)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408" y="4789059"/>
            <a:ext cx="9376360" cy="449148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LESSON 2-6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7417" y="1650552"/>
            <a:ext cx="339634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Lists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Tuples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</a:rPr>
              <a:t>Dictionaries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143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91553"/>
            <a:ext cx="10058400" cy="75842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9625"/>
            <a:ext cx="10058400" cy="4023360"/>
          </a:xfrm>
        </p:spPr>
        <p:txBody>
          <a:bodyPr/>
          <a:lstStyle/>
          <a:p>
            <a:r>
              <a:rPr lang="en-US" b="1" dirty="0"/>
              <a:t>Append Items</a:t>
            </a:r>
          </a:p>
          <a:p>
            <a:pPr lvl="1"/>
            <a:r>
              <a:rPr lang="en-US" dirty="0" smtClean="0"/>
              <a:t>To add an item to the end of the list, use the </a:t>
            </a:r>
            <a:r>
              <a:rPr lang="en-US" b="1" dirty="0" smtClean="0">
                <a:solidFill>
                  <a:srgbClr val="FF0000"/>
                </a:solidFill>
              </a:rPr>
              <a:t>append()</a:t>
            </a:r>
            <a:r>
              <a:rPr lang="en-US" dirty="0" smtClean="0"/>
              <a:t> method: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7" y="2584058"/>
            <a:ext cx="6649266" cy="1357247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40971" y="4017833"/>
            <a:ext cx="10202092" cy="887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insert a list item at a specified index, use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insert()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insert()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inserts an item at the specified index: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17" y="4981727"/>
            <a:ext cx="5684657" cy="10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70099"/>
            <a:ext cx="10058400" cy="75842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4663" y="1646102"/>
            <a:ext cx="8843554" cy="718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Extend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append elements from 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the current list, use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2368145"/>
            <a:ext cx="5865223" cy="1774228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84663" y="3968068"/>
            <a:ext cx="7916091" cy="887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Any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does not have to append 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you can add any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(tuples, sets, dictionaries etc.)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10" y="4855434"/>
            <a:ext cx="4686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1828984"/>
            <a:ext cx="7628709" cy="718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Remove Specified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remove()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specified item.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38" y="2547073"/>
            <a:ext cx="4057650" cy="132397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8002" y="4128878"/>
            <a:ext cx="4367620" cy="718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Remove Specified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specified index.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47" y="4842336"/>
            <a:ext cx="4067175" cy="129540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3234" y="2046788"/>
            <a:ext cx="5648661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specify the index,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last item.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51" y="2304594"/>
            <a:ext cx="3810000" cy="1285875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13236" y="3639139"/>
            <a:ext cx="5917655" cy="27109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also removes the specified index: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36" y="4019148"/>
            <a:ext cx="3895725" cy="1295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13088" y="5384129"/>
            <a:ext cx="6017804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 also delete the list completely.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643" y="5798098"/>
            <a:ext cx="3962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1884822"/>
            <a:ext cx="8072846" cy="1102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Clear the List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empties the list.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still remains, but it has no content.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3" y="3261048"/>
            <a:ext cx="6636867" cy="2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638771"/>
            <a:ext cx="6113417" cy="795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 Through a List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62" y="2455632"/>
            <a:ext cx="3829050" cy="126682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3806281"/>
            <a:ext cx="7942217" cy="9796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 Through the Index Numbers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loop through the list items by referring to their index number.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functions to create a suitable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62" y="4812844"/>
            <a:ext cx="4524375" cy="1285875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41861" y="6001709"/>
            <a:ext cx="4498249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created in the example above is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[0, 1, 2]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60815"/>
            <a:ext cx="9339943" cy="15336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a While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list items by using 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determine the length of the list, then start at 0 and loop your way through the list items by referring to their indexes.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 to increase the index by 1 after each iteration.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01525"/>
            <a:ext cx="7563394" cy="21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021342"/>
            <a:ext cx="9339943" cy="887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/>
              <a:t>Looping Using List Comprehension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Comprehension offers the shortest syntax for looping through lists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29" y="2910975"/>
            <a:ext cx="8216205" cy="19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73127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/>
              <a:t>Looping Using List </a:t>
            </a:r>
            <a:r>
              <a:rPr lang="en-US" sz="2800" b="1" dirty="0" smtClean="0"/>
              <a:t>Comprehension</a:t>
            </a:r>
            <a:endParaRPr lang="en-US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4" y="2535010"/>
            <a:ext cx="7315337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16" y="4463823"/>
            <a:ext cx="5457825" cy="1777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3662" y="4002158"/>
            <a:ext cx="4899662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With list comprehension you can do all that with only one line of code:</a:t>
            </a:r>
            <a:endParaRPr lang="en-US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77" y="2224862"/>
            <a:ext cx="542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73127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/>
              <a:t>More with List Comprehension</a:t>
            </a:r>
            <a:endParaRPr lang="en-US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19498"/>
            <a:ext cx="5056843" cy="1111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17572"/>
            <a:ext cx="5237654" cy="1237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41424"/>
            <a:ext cx="7407598" cy="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443094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Sort Lists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2099560"/>
            <a:ext cx="10045337" cy="9796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 List Alphanumerically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objects have 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sort()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that will sort the list alphanumerically, ascending, by default: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8" y="3319938"/>
            <a:ext cx="7877641" cy="1688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9" y="4930476"/>
            <a:ext cx="5447211" cy="14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8011"/>
            <a:ext cx="10058400" cy="705395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 List</a:t>
            </a:r>
            <a:r>
              <a:rPr lang="en-US" dirty="0" smtClean="0"/>
              <a:t>: Lists </a:t>
            </a:r>
            <a:r>
              <a:rPr lang="en-US" dirty="0"/>
              <a:t>are used to store multiple items in a single variable.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Lists </a:t>
            </a:r>
            <a:r>
              <a:rPr lang="en-US" dirty="0"/>
              <a:t>are one of 4 built-in data types in Python used to store collections of data,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Others: </a:t>
            </a:r>
            <a:r>
              <a:rPr lang="en-US" b="1" dirty="0" smtClean="0">
                <a:hlinkClick r:id="rId2"/>
              </a:rPr>
              <a:t>Tuple</a:t>
            </a:r>
            <a:r>
              <a:rPr lang="en-US" dirty="0"/>
              <a:t>, </a:t>
            </a:r>
            <a:r>
              <a:rPr lang="en-US" b="1" dirty="0">
                <a:hlinkClick r:id="rId3"/>
              </a:rPr>
              <a:t>Set</a:t>
            </a:r>
            <a:r>
              <a:rPr lang="en-US" dirty="0"/>
              <a:t>, and </a:t>
            </a:r>
            <a:r>
              <a:rPr lang="en-US" b="1" dirty="0">
                <a:hlinkClick r:id="rId4"/>
              </a:rPr>
              <a:t>Dictionary</a:t>
            </a:r>
            <a:r>
              <a:rPr lang="en-US" dirty="0"/>
              <a:t>, all with </a:t>
            </a:r>
            <a:r>
              <a:rPr lang="en-US" b="1" u="sng" dirty="0"/>
              <a:t>different qualities </a:t>
            </a:r>
            <a:r>
              <a:rPr lang="en-US" b="1" dirty="0"/>
              <a:t>and </a:t>
            </a:r>
            <a:r>
              <a:rPr lang="en-US" b="1" u="sng" dirty="0"/>
              <a:t>usage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Lists </a:t>
            </a:r>
            <a:r>
              <a:rPr lang="en-US" dirty="0"/>
              <a:t>are created using square brackets: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785" y="3961917"/>
            <a:ext cx="9751390" cy="14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443094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Sort Lists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35" y="2186258"/>
            <a:ext cx="6961281" cy="23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443094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Sort Lists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Lists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2053461"/>
            <a:ext cx="8307977" cy="19030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Customize Sort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customize your own function by using the keyword argument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key =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 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will return a number that will be used to sort the list (the lowest number first):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2" y="3956489"/>
            <a:ext cx="6719630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443094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Sort Lists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2053460"/>
            <a:ext cx="8307977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Case Insensitive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Sorting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2567211"/>
            <a:ext cx="89353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sort()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is case sensitive, resulting in all capital letters being sorted before lower case letters: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6900" y="3550090"/>
            <a:ext cx="760628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Case sensitive sorting can give an unexpected result: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78" y="3903645"/>
            <a:ext cx="5732734" cy="1112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78" y="5172892"/>
            <a:ext cx="6300002" cy="17392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8962" y="4812710"/>
            <a:ext cx="7478115" cy="3079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if you want a case-insensitive sort function, use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str.lower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as a key function: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89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443094"/>
            <a:ext cx="9339943" cy="610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Sort Lists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2238126"/>
            <a:ext cx="8307977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Reverse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Order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12371" y="2786938"/>
            <a:ext cx="9509760" cy="1118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if you want to reverse the order of a list, regardless of the alphabet?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reverse()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reverses the current sorting order of the elements.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0" y="4097525"/>
            <a:ext cx="8582297" cy="19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7280" y="1356054"/>
            <a:ext cx="8647611" cy="2395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Copy a List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copy a list simply by typing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 = list1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because: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only be a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changes made in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automatically also be made in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ways to make a copy, one way is to use the built-in List method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18355"/>
            <a:ext cx="9424150" cy="20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7280" y="2094717"/>
            <a:ext cx="8647611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Copy 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7280" y="2671355"/>
            <a:ext cx="5604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use the built-in method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3464"/>
            <a:ext cx="7131922" cy="18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7280" y="2094717"/>
            <a:ext cx="8647611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Two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471386"/>
            <a:ext cx="8255726" cy="1291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ways to join, or concatenate, two or more lists in Python.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of the easiest ways are by using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20" y="3907035"/>
            <a:ext cx="5758414" cy="22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7280" y="1855250"/>
            <a:ext cx="8647611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Two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2079" y="2378405"/>
            <a:ext cx="7245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Another way to join two lists is by appending all the items from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list2 into list1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one by one: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81" y="3200120"/>
            <a:ext cx="6493193" cy="29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670099"/>
            <a:ext cx="10058400" cy="7584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11" y="1696402"/>
            <a:ext cx="7453720" cy="466100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277396" y="1421996"/>
            <a:ext cx="24035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methods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04949"/>
            <a:ext cx="10058400" cy="97971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972" y="23290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Access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Update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Unpack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Join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1547299"/>
            <a:ext cx="8553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23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232809"/>
            <a:ext cx="8242663" cy="4272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List Items</a:t>
            </a:r>
          </a:p>
          <a:p>
            <a:pPr>
              <a:lnSpc>
                <a:spcPct val="100000"/>
              </a:lnSpc>
              <a:buClrTx/>
              <a:buSzTx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 items are 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ordered, changeable, and allow duplicate values.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kumimoji="0" lang="en-US" altLang="en-US" sz="2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 items are indexed, the first item has index 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[0]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the second item has index 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[1]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etc.</a:t>
            </a:r>
          </a:p>
          <a:p>
            <a:pPr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v"/>
            </a:pPr>
            <a:endParaRPr lang="en-US" altLang="en-US" sz="2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1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04949"/>
            <a:ext cx="10058400" cy="97971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88" y="4777310"/>
            <a:ext cx="8553450" cy="619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1877423"/>
            <a:ext cx="86040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uples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are used to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store multiple items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a single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Tuple is one of 4 built-in data types in Python used to store collections of data, the other 3 are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hlinkClick r:id="rId4"/>
              </a:rPr>
              <a:t>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all with different qualities and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tuple is a collection which is ordered and 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unchangeable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Tuples are written with round brackets.</a:t>
            </a:r>
          </a:p>
        </p:txBody>
      </p:sp>
    </p:spTree>
    <p:extLst>
      <p:ext uri="{BB962C8B-B14F-4D97-AF65-F5344CB8AC3E}">
        <p14:creationId xmlns:p14="http://schemas.microsoft.com/office/powerpoint/2010/main" val="20343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04949"/>
            <a:ext cx="10058400" cy="97971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645920" y="1786293"/>
            <a:ext cx="9235440" cy="39343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Tuple Items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items are ordered, unchangeable, and allow duplicate values.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items are indexed, the first item has index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second item has index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etc.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say that tuples are ordered, it means that the items have a defined order, and that order will not change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Unchangeable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Tuples are unchangeable, meaning that </a:t>
            </a:r>
            <a:r>
              <a:rPr lang="en-US" dirty="0">
                <a:solidFill>
                  <a:srgbClr val="FF0000"/>
                </a:solidFill>
              </a:rPr>
              <a:t>we cannot </a:t>
            </a:r>
            <a:r>
              <a:rPr lang="en-US" dirty="0"/>
              <a:t>change, 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remove </a:t>
            </a:r>
            <a:r>
              <a:rPr lang="en-US" dirty="0"/>
              <a:t>items </a:t>
            </a:r>
            <a:r>
              <a:rPr lang="en-US" dirty="0" smtClean="0"/>
              <a:t>after the </a:t>
            </a:r>
            <a:r>
              <a:rPr lang="en-US" dirty="0"/>
              <a:t>tuple has been created</a:t>
            </a:r>
            <a:r>
              <a:rPr lang="en-US" dirty="0" smtClean="0"/>
              <a:t>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Allow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tuples are indexed, they can have items with the same </a:t>
            </a:r>
            <a:r>
              <a:rPr lang="en-US" dirty="0" smtClean="0"/>
              <a:t>value</a:t>
            </a:r>
            <a:r>
              <a:rPr lang="en-US" dirty="0"/>
              <a:t>/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8" y="5693652"/>
            <a:ext cx="54006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04949"/>
            <a:ext cx="10058400" cy="97971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89166" y="2037804"/>
            <a:ext cx="721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Tuple Length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len()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Tuple with one 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use a coma after the item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44" y="2284859"/>
            <a:ext cx="3724275" cy="1352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2526" y="2967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Tuple Items - Data Types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Tuple items can be of any data type: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3817890"/>
            <a:ext cx="6880680" cy="9707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81505" y="4790446"/>
            <a:ext cx="8503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</a:rPr>
              <a:t>type()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From Python's perspective, tuples are defined as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objects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with 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data type 'tuple':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576" y="5645435"/>
            <a:ext cx="3790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04949"/>
            <a:ext cx="10058400" cy="97971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67394" y="1909244"/>
            <a:ext cx="788561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The tuple() Constructor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is also possible to use the </a:t>
            </a:r>
            <a:r>
              <a:rPr lang="en-US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tuple()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constructor to make a tuple.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39" y="3310283"/>
            <a:ext cx="10916366" cy="13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Accessing Tuple Items</a:t>
            </a:r>
          </a:p>
          <a:p>
            <a:r>
              <a:rPr lang="en-US" b="1" u="sng" dirty="0" smtClean="0"/>
              <a:t>Indexing</a:t>
            </a:r>
            <a:r>
              <a:rPr lang="en-US" dirty="0" smtClean="0"/>
              <a:t>: Retrieve item in a specific position</a:t>
            </a:r>
          </a:p>
          <a:p>
            <a:pPr lvl="1"/>
            <a:r>
              <a:rPr lang="en-US" dirty="0" smtClean="0"/>
              <a:t>Positive Indexing: </a:t>
            </a:r>
            <a:r>
              <a:rPr lang="en-US" b="1" dirty="0" smtClean="0"/>
              <a:t>[0] is the first, [1] </a:t>
            </a:r>
            <a:r>
              <a:rPr lang="en-US" dirty="0" smtClean="0"/>
              <a:t>the second and so on</a:t>
            </a:r>
          </a:p>
          <a:p>
            <a:pPr lvl="1"/>
            <a:r>
              <a:rPr lang="en-US" b="1" dirty="0" smtClean="0"/>
              <a:t>Negative</a:t>
            </a:r>
            <a:r>
              <a:rPr lang="en-US" dirty="0" smtClean="0"/>
              <a:t> Indexing: Start from the end of the</a:t>
            </a:r>
            <a:r>
              <a:rPr lang="en-US" b="1" dirty="0" smtClean="0"/>
              <a:t> list [-1] is the last item, [-2] second last </a:t>
            </a:r>
            <a:r>
              <a:rPr lang="en-US" dirty="0" smtClean="0"/>
              <a:t>and so on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b="1" u="sng" dirty="0" smtClean="0"/>
              <a:t>Slicing : </a:t>
            </a:r>
            <a:r>
              <a:rPr lang="en-US" dirty="0" smtClean="0"/>
              <a:t>Extract part of a list 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start : end </a:t>
            </a:r>
            <a:r>
              <a:rPr lang="en-US" b="1" dirty="0" smtClean="0"/>
              <a:t>(exclude item at this position)]</a:t>
            </a:r>
          </a:p>
          <a:p>
            <a:pPr lvl="1"/>
            <a:r>
              <a:rPr lang="en-US" b="1" dirty="0" smtClean="0"/>
              <a:t>[: end]   </a:t>
            </a:r>
          </a:p>
          <a:p>
            <a:pPr lvl="1"/>
            <a:r>
              <a:rPr lang="en-US" b="1" dirty="0" smtClean="0"/>
              <a:t>[start : end] </a:t>
            </a:r>
          </a:p>
          <a:p>
            <a:pPr lvl="1"/>
            <a:r>
              <a:rPr lang="en-US" b="1" dirty="0" smtClean="0"/>
              <a:t>[start:]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17" y="4153444"/>
            <a:ext cx="683895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17" y="5148731"/>
            <a:ext cx="70389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17" y="5869094"/>
            <a:ext cx="6638925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417" y="6362700"/>
            <a:ext cx="7400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97280" y="1707485"/>
            <a:ext cx="9810206" cy="856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 if Item Exists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if a specified item is present in a tuple use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02" y="2694701"/>
            <a:ext cx="10079109" cy="25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21377" y="1110894"/>
            <a:ext cx="9810206" cy="38727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Updating a Tuple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it to list: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list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Append item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back to tu</a:t>
            </a: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ple: </a:t>
            </a:r>
            <a:r>
              <a:rPr lang="en-US" altLang="en-US" sz="20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tuple</a:t>
            </a: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keyword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Adding Tuple to Tuple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16" y="4936375"/>
            <a:ext cx="5307054" cy="134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1" y="2668902"/>
            <a:ext cx="42767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21377" y="1866123"/>
            <a:ext cx="9810206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Remove Items: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List, Remove, Convert to Tuple</a:t>
            </a:r>
            <a:endParaRPr kumimoji="0" lang="en-US" altLang="en-US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76" y="2340584"/>
            <a:ext cx="7178040" cy="2117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77" y="5057775"/>
            <a:ext cx="7553325" cy="134302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1377" y="4457610"/>
            <a:ext cx="7553325" cy="54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Delete Tuple: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Erase Tuple Completely</a:t>
            </a:r>
            <a:endParaRPr kumimoji="0" lang="en-US" altLang="en-US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88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21377" y="1404459"/>
            <a:ext cx="9810206" cy="1472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Unpacking tuple: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Packing is the creation of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tuple with items/values</a:t>
            </a:r>
            <a:endParaRPr lang="en-US" alt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kumimoji="0" lang="en-US" altLang="en-US" sz="240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Python, we are also allowed to extract the values back into variables. This is called </a:t>
            </a:r>
            <a:r>
              <a:rPr lang="en-US" b="1" dirty="0">
                <a:solidFill>
                  <a:srgbClr val="FF0000"/>
                </a:solidFill>
              </a:rPr>
              <a:t>"unpacking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":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77" y="3040087"/>
            <a:ext cx="7164745" cy="29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1185" y="1431393"/>
            <a:ext cx="4460966" cy="918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Unpacking tuple: </a:t>
            </a:r>
            <a:endParaRPr lang="en-US" altLang="en-US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185" y="2099384"/>
            <a:ext cx="6844937" cy="1209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Asterisk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*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number of variables is less than the number of values, you can add an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the variable name and the values will be assigned to the variable as a list: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85" y="3517745"/>
            <a:ext cx="8131198" cy="2621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56" y="4644118"/>
            <a:ext cx="5056958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3987"/>
            <a:ext cx="10058400" cy="706174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Ordered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When we say that lists are ordered, it means that the </a:t>
            </a:r>
            <a:r>
              <a:rPr lang="en-US" b="1" dirty="0"/>
              <a:t>items have a defined order</a:t>
            </a:r>
            <a:r>
              <a:rPr lang="en-US" dirty="0"/>
              <a:t>, and </a:t>
            </a:r>
            <a:r>
              <a:rPr lang="en-US" b="1" dirty="0"/>
              <a:t>that order will not change.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If you add new items to a list, the new items will be placed at the end of the list</a:t>
            </a:r>
            <a:r>
              <a:rPr lang="en-US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r>
              <a:rPr lang="en-US" b="1" dirty="0"/>
              <a:t>Changeable</a:t>
            </a:r>
          </a:p>
          <a:p>
            <a:pPr lvl="1"/>
            <a:r>
              <a:rPr lang="en-US" dirty="0"/>
              <a:t>The list is changeable, meaning that we </a:t>
            </a:r>
            <a:r>
              <a:rPr lang="en-US" b="1" dirty="0"/>
              <a:t>can change, add, and remove items in a list after it has been created.</a:t>
            </a:r>
          </a:p>
          <a:p>
            <a:endParaRPr lang="en-US" dirty="0" smtClean="0"/>
          </a:p>
          <a:p>
            <a:r>
              <a:rPr lang="en-US" b="1" dirty="0"/>
              <a:t>Allow Duplicates</a:t>
            </a:r>
          </a:p>
          <a:p>
            <a:pPr lvl="1"/>
            <a:r>
              <a:rPr lang="en-US" dirty="0"/>
              <a:t>Since lists are indexed, lists can have items with the same value: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5" y="5194179"/>
            <a:ext cx="9261648" cy="10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1185" y="1616059"/>
            <a:ext cx="4460966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Looping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185" y="2371638"/>
            <a:ext cx="6844937" cy="664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Refer to Lists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85" y="3012796"/>
            <a:ext cx="4524375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0" y="3859744"/>
            <a:ext cx="453390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85" y="5049592"/>
            <a:ext cx="6153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1185" y="1616059"/>
            <a:ext cx="4460966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Join Two Tuples: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185" y="2162630"/>
            <a:ext cx="6844937" cy="664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Refer to Lists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85" y="2844324"/>
            <a:ext cx="5143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11" y="4575584"/>
            <a:ext cx="5117374" cy="1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16457"/>
              </p:ext>
            </p:extLst>
          </p:nvPr>
        </p:nvGraphicFramePr>
        <p:xfrm>
          <a:off x="2129247" y="3080385"/>
          <a:ext cx="7602582" cy="2915466"/>
        </p:xfrm>
        <a:graphic>
          <a:graphicData uri="http://schemas.openxmlformats.org/drawingml/2006/table">
            <a:tbl>
              <a:tblPr/>
              <a:tblGrid>
                <a:gridCol w="1518671">
                  <a:extLst>
                    <a:ext uri="{9D8B030D-6E8A-4147-A177-3AD203B41FA5}">
                      <a16:colId xmlns:a16="http://schemas.microsoft.com/office/drawing/2014/main" val="691860536"/>
                    </a:ext>
                  </a:extLst>
                </a:gridCol>
                <a:gridCol w="6083911">
                  <a:extLst>
                    <a:ext uri="{9D8B030D-6E8A-4147-A177-3AD203B41FA5}">
                      <a16:colId xmlns:a16="http://schemas.microsoft.com/office/drawing/2014/main" val="2360651063"/>
                    </a:ext>
                  </a:extLst>
                </a:gridCol>
              </a:tblGrid>
              <a:tr h="59154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459245"/>
                  </a:ext>
                </a:extLst>
              </a:tr>
              <a:tr h="97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2"/>
                        </a:rPr>
                        <a:t>count()</a:t>
                      </a:r>
                      <a:endParaRPr lang="en-US" sz="200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number of times a specified value occurs in a tuple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44221"/>
                  </a:ext>
                </a:extLst>
              </a:tr>
              <a:tr h="13521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3"/>
                        </a:rPr>
                        <a:t>index()</a:t>
                      </a:r>
                      <a:endParaRPr lang="en-US" sz="20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Searches the tuple for a specified value and returns the position of where it was found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385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65038" y="1240972"/>
            <a:ext cx="6730999" cy="1256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Tuple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two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built-in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methods that you can use on tuples.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TUPLES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11976" y="1770412"/>
            <a:ext cx="81860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euclid_circular_a"/>
              </a:rPr>
              <a:t>Advantages of Tuple over List in Python</a:t>
            </a:r>
          </a:p>
          <a:p>
            <a:pPr lvl="1"/>
            <a:r>
              <a:rPr lang="en-US" sz="2000" b="1" dirty="0">
                <a:latin typeface="euclid_circular_a"/>
              </a:rPr>
              <a:t>Since tuples are quite similar to lists, both of them are used in similar situations.</a:t>
            </a:r>
          </a:p>
          <a:p>
            <a:r>
              <a:rPr lang="en-US" sz="2000" dirty="0">
                <a:latin typeface="euclid_circular_a"/>
              </a:rPr>
              <a:t>However, there are certain advantages of implementing a tuple over a list: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euclid_circular_a"/>
              </a:rPr>
              <a:t>We generally use tuples for heterogeneous (different) data types and lists for homogeneous (similar) data types.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euclid_circular_a"/>
              </a:rPr>
              <a:t>Since tuples are immutable, iterating through a tuple is faster than with a list. So there is a slight </a:t>
            </a:r>
            <a:r>
              <a:rPr lang="en-US" sz="2000" dirty="0">
                <a:solidFill>
                  <a:srgbClr val="FF0000"/>
                </a:solidFill>
                <a:latin typeface="euclid_circular_a"/>
              </a:rPr>
              <a:t>performance boost.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euclid_circular_a"/>
              </a:rPr>
              <a:t>Tuples that contain immutable elements can be </a:t>
            </a:r>
            <a:r>
              <a:rPr lang="en-US" sz="2000" dirty="0">
                <a:solidFill>
                  <a:srgbClr val="FF0000"/>
                </a:solidFill>
                <a:latin typeface="euclid_circular_a"/>
              </a:rPr>
              <a:t>used as a key for a dictionary</a:t>
            </a:r>
            <a:r>
              <a:rPr lang="en-US" sz="2000" dirty="0">
                <a:latin typeface="euclid_circular_a"/>
              </a:rPr>
              <a:t>. With lists, this is not possible.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euclid_circular_a"/>
              </a:rPr>
              <a:t>If you have data that doesn't change, </a:t>
            </a:r>
            <a:r>
              <a:rPr lang="en-US" sz="2000" dirty="0">
                <a:solidFill>
                  <a:srgbClr val="FF0000"/>
                </a:solidFill>
                <a:latin typeface="euclid_circular_a"/>
              </a:rPr>
              <a:t>implementing it as tuple will guarantee that it remains write-protected.</a:t>
            </a:r>
            <a:endParaRPr lang="en-US" sz="2000" b="0" i="0" dirty="0">
              <a:solidFill>
                <a:srgbClr val="FF0000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41638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123441"/>
            <a:ext cx="8046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euclid_circular_a"/>
              </a:rPr>
              <a:t>A set is a collection of unique data. That is, elements of a set cannot be duplicate. </a:t>
            </a:r>
            <a:endParaRPr lang="en-US" sz="2400" dirty="0" smtClean="0">
              <a:latin typeface="euclid_circular_a"/>
            </a:endParaRPr>
          </a:p>
          <a:p>
            <a:endParaRPr lang="en-US" sz="2400" dirty="0">
              <a:latin typeface="euclid_circular_a"/>
            </a:endParaRPr>
          </a:p>
          <a:p>
            <a:pPr lvl="1"/>
            <a:r>
              <a:rPr lang="en-US" sz="2400" b="1" dirty="0" smtClean="0">
                <a:latin typeface="euclid_circular_a"/>
              </a:rPr>
              <a:t>For </a:t>
            </a:r>
            <a:r>
              <a:rPr lang="en-US" sz="2400" b="1" dirty="0">
                <a:latin typeface="euclid_circular_a"/>
              </a:rPr>
              <a:t>example,</a:t>
            </a:r>
          </a:p>
          <a:p>
            <a:r>
              <a:rPr lang="en-US" sz="2400" dirty="0">
                <a:latin typeface="euclid_circular_a"/>
              </a:rPr>
              <a:t>Suppose we want to store information about </a:t>
            </a:r>
            <a:r>
              <a:rPr lang="en-US" sz="2400" b="1" dirty="0">
                <a:latin typeface="euclid_circular_a"/>
              </a:rPr>
              <a:t>student IDs</a:t>
            </a:r>
            <a:r>
              <a:rPr lang="en-US" sz="2400" dirty="0">
                <a:latin typeface="euclid_circular_a"/>
              </a:rPr>
              <a:t>. Since </a:t>
            </a:r>
            <a:r>
              <a:rPr lang="en-US" sz="2400" b="1" dirty="0">
                <a:latin typeface="euclid_circular_a"/>
              </a:rPr>
              <a:t>student IDs</a:t>
            </a:r>
            <a:r>
              <a:rPr lang="en-US" sz="2400" dirty="0">
                <a:latin typeface="euclid_circular_a"/>
              </a:rPr>
              <a:t> cannot be duplicate, we can use a set.</a:t>
            </a:r>
            <a:endParaRPr lang="en-US" sz="2400" b="0" i="0" dirty="0">
              <a:effectLst/>
              <a:latin typeface="euclid_circular_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03" y="4558665"/>
            <a:ext cx="5495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4844" y="1890276"/>
            <a:ext cx="8112035" cy="424731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Python, we create sets by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placing all the elements inside curly braces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{}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separated by comma.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 set can have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any number of items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and they may be of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different types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(integer, float, tuple, string etc.).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But a set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cannot have mutable elements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like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lists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sets or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dictionaries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its elements.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" y="2250213"/>
            <a:ext cx="7879081" cy="336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342" y="1721810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834" y="5617455"/>
            <a:ext cx="77724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euclid_circular_a"/>
              </a:rPr>
              <a:t>Note:</a:t>
            </a:r>
            <a:r>
              <a:rPr lang="en-US" sz="1600" dirty="0">
                <a:latin typeface="euclid_circular_a"/>
              </a:rPr>
              <a:t> When you run this code, you might get output in a different order. </a:t>
            </a:r>
            <a:endParaRPr lang="en-US" sz="1600" dirty="0" smtClean="0">
              <a:latin typeface="euclid_circular_a"/>
            </a:endParaRPr>
          </a:p>
          <a:p>
            <a:r>
              <a:rPr lang="en-US" sz="1600" dirty="0">
                <a:latin typeface="euclid_circular_a"/>
              </a:rPr>
              <a:t> </a:t>
            </a:r>
            <a:r>
              <a:rPr lang="en-US" sz="1600" dirty="0" smtClean="0">
                <a:latin typeface="euclid_circular_a"/>
              </a:rPr>
              <a:t>          This </a:t>
            </a:r>
            <a:r>
              <a:rPr lang="en-US" sz="1600" dirty="0">
                <a:latin typeface="euclid_circular_a"/>
              </a:rPr>
              <a:t>is because the </a:t>
            </a:r>
            <a:r>
              <a:rPr lang="en-US" sz="1600" b="1" dirty="0">
                <a:solidFill>
                  <a:srgbClr val="FF0000"/>
                </a:solidFill>
                <a:latin typeface="euclid_circular_a"/>
              </a:rPr>
              <a:t>set has no particular order</a:t>
            </a:r>
            <a:r>
              <a:rPr lang="en-US" sz="1600" dirty="0">
                <a:latin typeface="euclid_circular_a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40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7908" y="1689242"/>
            <a:ext cx="8921932" cy="449353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Create an Empty Set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Creating an empty set is a bit tricky.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Empty curly braces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{}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will make an empty dictionary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Python.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To make a set without any elements, we use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euclid_circular_a"/>
              </a:rPr>
              <a:t>set()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without any argument’.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euclid_circular_a"/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empty_set = set 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3234" y="5813448"/>
            <a:ext cx="23251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mpty_dictionary = {}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62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132818"/>
            <a:ext cx="7248661" cy="1908215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Item Duplication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Set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does not allow duplicates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12809"/>
            <a:ext cx="7248661" cy="16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9308" y="1878366"/>
            <a:ext cx="7248661" cy="233910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Add and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 Update Set Items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0000"/>
                </a:solidFill>
              </a:rPr>
              <a:t>Sets are mutable</a:t>
            </a:r>
            <a:r>
              <a:rPr lang="en-US" sz="1400" dirty="0"/>
              <a:t>. However, since they are unordered, </a:t>
            </a:r>
            <a:r>
              <a:rPr lang="en-US" sz="1400" dirty="0">
                <a:solidFill>
                  <a:srgbClr val="FF0000"/>
                </a:solidFill>
              </a:rPr>
              <a:t>indexing has no meaning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 smtClean="0"/>
              <a:t>We </a:t>
            </a:r>
            <a:r>
              <a:rPr lang="en-US" sz="1400" dirty="0" smtClean="0">
                <a:solidFill>
                  <a:srgbClr val="FF0000"/>
                </a:solidFill>
              </a:rPr>
              <a:t>cannot access or change an element of a set using indexing or slicing</a:t>
            </a:r>
            <a:r>
              <a:rPr lang="en-US" sz="1400" dirty="0" smtClean="0"/>
              <a:t>. </a:t>
            </a:r>
            <a:r>
              <a:rPr lang="en-US" sz="1400" dirty="0"/>
              <a:t>Set data type does not support it</a:t>
            </a:r>
            <a:r>
              <a:rPr lang="en-US" sz="1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3909692"/>
            <a:ext cx="7052719" cy="61555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Python, we use 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add()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method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to add an item to a set. For exam</a:t>
            </a:r>
            <a:r>
              <a:rPr lang="en-US" altLang="en-US" dirty="0" smtClean="0"/>
              <a:t>ple: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71" y="4525515"/>
            <a:ext cx="4248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986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06546"/>
            <a:ext cx="10058400" cy="4023360"/>
          </a:xfrm>
        </p:spPr>
        <p:txBody>
          <a:bodyPr/>
          <a:lstStyle/>
          <a:p>
            <a:r>
              <a:rPr lang="en-US" b="1" dirty="0" smtClean="0"/>
              <a:t>Length of a list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len()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__________________________________________________________________________</a:t>
            </a:r>
            <a:endParaRPr lang="en-US" dirty="0"/>
          </a:p>
          <a:p>
            <a:r>
              <a:rPr lang="en-US" b="1" dirty="0"/>
              <a:t>List Items - Data Types</a:t>
            </a:r>
          </a:p>
          <a:p>
            <a:r>
              <a:rPr lang="en-US" dirty="0"/>
              <a:t>List items can be of any data type: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9814"/>
            <a:ext cx="5891349" cy="860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75116"/>
            <a:ext cx="6233433" cy="1536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244" y="4425809"/>
            <a:ext cx="3990975" cy="6110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51669" y="5364986"/>
            <a:ext cx="35325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use keyword </a:t>
            </a:r>
            <a:r>
              <a:rPr lang="en-US" dirty="0" smtClean="0">
                <a:solidFill>
                  <a:srgbClr val="FF0000"/>
                </a:solidFill>
              </a:rPr>
              <a:t>type() </a:t>
            </a:r>
            <a:r>
              <a:rPr lang="en-US" dirty="0" smtClean="0"/>
              <a:t>to check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9308" y="2153399"/>
            <a:ext cx="7248661" cy="292387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Add and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 Update Set Items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Sets are mutable</a:t>
            </a:r>
            <a:r>
              <a:rPr lang="en-US" dirty="0"/>
              <a:t>. However, since they are unordered, </a:t>
            </a:r>
            <a:r>
              <a:rPr lang="en-US" dirty="0">
                <a:solidFill>
                  <a:srgbClr val="FF0000"/>
                </a:solidFill>
              </a:rPr>
              <a:t>indexing has no meaning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cannot access or change an element of a set using indexing or slicing</a:t>
            </a:r>
            <a:r>
              <a:rPr lang="en-US" dirty="0" smtClean="0"/>
              <a:t>. </a:t>
            </a:r>
            <a:r>
              <a:rPr lang="en-US" dirty="0"/>
              <a:t>Set data type does not support it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lvl="0"/>
            <a:r>
              <a:rPr lang="en-US" altLang="en-US" b="1" dirty="0">
                <a:solidFill>
                  <a:srgbClr val="25265E"/>
                </a:solidFill>
                <a:latin typeface="euclid_circular_a"/>
              </a:rPr>
              <a:t>Add </a:t>
            </a: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Set </a:t>
            </a:r>
            <a:r>
              <a:rPr lang="en-US" altLang="en-US" b="1" dirty="0">
                <a:solidFill>
                  <a:srgbClr val="25265E"/>
                </a:solidFill>
                <a:latin typeface="euclid_circular_a"/>
              </a:rPr>
              <a:t>Items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9308" y="4345233"/>
            <a:ext cx="7052719" cy="61555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Python, we use 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add()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method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to add an item to a set. For exam</a:t>
            </a:r>
            <a:r>
              <a:rPr lang="en-US" altLang="en-US" dirty="0" smtClean="0"/>
              <a:t>ple: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82" y="4757514"/>
            <a:ext cx="4248150" cy="15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1986261"/>
            <a:ext cx="7248661" cy="196977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Update Set Items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altLang="en-US" dirty="0">
                <a:latin typeface="euclid_circular_a"/>
              </a:rPr>
              <a:t>The</a:t>
            </a:r>
            <a:r>
              <a:rPr lang="en-US" altLang="en-US" sz="3200" dirty="0">
                <a:solidFill>
                  <a:srgbClr val="FF0000"/>
                </a:solidFill>
                <a:latin typeface="euclid_circular_a"/>
              </a:rPr>
              <a:t> </a:t>
            </a:r>
            <a:r>
              <a:rPr lang="en-US" altLang="en-US" dirty="0">
                <a:solidFill>
                  <a:srgbClr val="FF0000"/>
                </a:solidFill>
                <a:latin typeface="Droid Sans Mono"/>
              </a:rPr>
              <a:t>update()</a:t>
            </a:r>
            <a:r>
              <a:rPr lang="en-US" altLang="en-US" sz="3200" dirty="0">
                <a:solidFill>
                  <a:srgbClr val="FF0000"/>
                </a:solidFill>
                <a:latin typeface="euclid_circular_a"/>
              </a:rPr>
              <a:t> </a:t>
            </a:r>
            <a:r>
              <a:rPr lang="en-US" altLang="en-US" dirty="0">
                <a:latin typeface="euclid_circular_a"/>
              </a:rPr>
              <a:t>method is used to update the set with items other collection types (lists, tuples, sets, </a:t>
            </a:r>
            <a:r>
              <a:rPr lang="en-US" altLang="en-US" dirty="0" err="1">
                <a:latin typeface="euclid_circular_a"/>
              </a:rPr>
              <a:t>etc</a:t>
            </a:r>
            <a:r>
              <a:rPr lang="en-US" altLang="en-US" dirty="0">
                <a:latin typeface="euclid_circular_a"/>
              </a:rPr>
              <a:t>). For example,</a:t>
            </a:r>
            <a:r>
              <a:rPr lang="en-US" altLang="en-US" sz="1400" dirty="0"/>
              <a:t> </a:t>
            </a:r>
            <a:endParaRPr lang="en-US" altLang="en-US" sz="2400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14" y="3699436"/>
            <a:ext cx="6689143" cy="197450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27548" y="5879589"/>
            <a:ext cx="793357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all the unique elements of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tech_companies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added to the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companies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001650"/>
            <a:ext cx="7248661" cy="193899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 smtClean="0">
                <a:solidFill>
                  <a:srgbClr val="25265E"/>
                </a:solidFill>
                <a:latin typeface="euclid_circular_a"/>
              </a:rPr>
              <a:t>Remove Set </a:t>
            </a:r>
            <a:r>
              <a:rPr kumimoji="0" lang="en-US" altLang="en-US" sz="3600" b="1" i="0" u="none" strike="noStrike" cap="none" normalizeH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Elements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lvl="0"/>
            <a:r>
              <a:rPr lang="en-US" altLang="en-US" sz="2400" dirty="0" smtClean="0">
                <a:latin typeface="euclid_circular_a"/>
              </a:rPr>
              <a:t>We </a:t>
            </a:r>
            <a:r>
              <a:rPr lang="en-US" altLang="en-US" sz="2400" dirty="0">
                <a:latin typeface="euclid_circular_a"/>
              </a:rPr>
              <a:t>use the </a:t>
            </a:r>
            <a:r>
              <a:rPr lang="en-US" altLang="en-US" sz="2400" b="1" dirty="0">
                <a:solidFill>
                  <a:srgbClr val="FF0000"/>
                </a:solidFill>
                <a:latin typeface="Droid Sans Mono"/>
              </a:rPr>
              <a:t>discard()</a:t>
            </a:r>
            <a:r>
              <a:rPr lang="en-US" altLang="en-US" sz="2400" dirty="0">
                <a:latin typeface="euclid_circular_a"/>
              </a:rPr>
              <a:t> method to remove the specified element from a set. For example,</a:t>
            </a: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76" y="3810013"/>
            <a:ext cx="5738677" cy="22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31966"/>
            <a:ext cx="1632857" cy="666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1" y="1713539"/>
            <a:ext cx="1491540" cy="738664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25265E"/>
                </a:solidFill>
                <a:latin typeface="euclid_circular_a"/>
              </a:rPr>
              <a:t>Built-in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25265E"/>
                </a:solidFill>
                <a:latin typeface="euclid_circular_a"/>
              </a:rPr>
              <a:t>functions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17" y="74413"/>
            <a:ext cx="8454782" cy="60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852628"/>
            <a:ext cx="2243137" cy="738664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25265E"/>
                </a:solidFill>
                <a:latin typeface="euclid_circular_a"/>
              </a:rPr>
              <a:t>Iterate over Set Elements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17" y="2677887"/>
            <a:ext cx="4429124" cy="1095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79" y="4145672"/>
            <a:ext cx="2243137" cy="11079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25265E"/>
                </a:solidFill>
                <a:latin typeface="euclid_circular_a"/>
              </a:rPr>
              <a:t>Get Number of Set Elements use </a:t>
            </a:r>
            <a:r>
              <a:rPr lang="en-US" altLang="en-US" sz="2400" b="1" dirty="0" smtClean="0">
                <a:solidFill>
                  <a:srgbClr val="FF0000"/>
                </a:solidFill>
                <a:latin typeface="euclid_circular_a"/>
              </a:rPr>
              <a:t>len()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16" y="4141707"/>
            <a:ext cx="4429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7908" y="1694400"/>
            <a:ext cx="9927772" cy="27699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Set Operations: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Union: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A | B </a:t>
            </a: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or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A.union(B)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chemeClr val="bg2">
                    <a:lumMod val="25000"/>
                  </a:schemeClr>
                </a:solidFill>
                <a:latin typeface="euclid_circular_a"/>
              </a:rPr>
              <a:t>Intersection:  </a:t>
            </a:r>
            <a:r>
              <a:rPr lang="en-US" altLang="en-US" b="1" dirty="0">
                <a:solidFill>
                  <a:srgbClr val="FF0000"/>
                </a:solidFill>
                <a:latin typeface="euclid_circular_a"/>
              </a:rPr>
              <a:t>A &amp;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euclid_circular_a"/>
              </a:rPr>
              <a:t>B </a:t>
            </a:r>
            <a:r>
              <a:rPr lang="en-US" altLang="en-US" b="1" dirty="0">
                <a:solidFill>
                  <a:srgbClr val="25265E"/>
                </a:solidFill>
                <a:latin typeface="euclid_circular_a"/>
              </a:rPr>
              <a:t>or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A.intersection(B)</a:t>
            </a:r>
            <a:endParaRPr lang="en-US" altLang="en-US" b="1" dirty="0" smtClean="0">
              <a:solidFill>
                <a:schemeClr val="bg2">
                  <a:lumMod val="25000"/>
                </a:schemeClr>
              </a:solidFill>
              <a:latin typeface="euclid_circular_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Subtraction: </a:t>
            </a:r>
            <a:r>
              <a:rPr lang="en-US" altLang="en-US" b="1" dirty="0">
                <a:solidFill>
                  <a:srgbClr val="FF0000"/>
                </a:solidFill>
                <a:latin typeface="euclid_circular_a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- B </a:t>
            </a:r>
            <a:r>
              <a:rPr lang="en-US" altLang="en-US" b="1" dirty="0">
                <a:solidFill>
                  <a:srgbClr val="25265E"/>
                </a:solidFill>
                <a:latin typeface="euclid_circular_a"/>
              </a:rPr>
              <a:t>or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A.difference(B)</a:t>
            </a:r>
            <a:endParaRPr lang="en-US" altLang="en-US" b="1" dirty="0" smtClean="0">
              <a:solidFill>
                <a:srgbClr val="25265E"/>
              </a:solidFill>
              <a:latin typeface="euclid_circular_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Symmetric Difference: </a:t>
            </a:r>
            <a:r>
              <a:rPr lang="en-US" altLang="en-US" b="1" dirty="0">
                <a:solidFill>
                  <a:srgbClr val="FF0000"/>
                </a:solidFill>
                <a:latin typeface="euclid_circular_a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^ </a:t>
            </a:r>
            <a:r>
              <a:rPr lang="en-US" altLang="en-US" b="1" dirty="0">
                <a:solidFill>
                  <a:srgbClr val="FF0000"/>
                </a:solidFill>
                <a:latin typeface="euclid_circular_a"/>
              </a:rPr>
              <a:t>B </a:t>
            </a:r>
            <a:r>
              <a:rPr lang="en-US" altLang="en-US" b="1" dirty="0">
                <a:solidFill>
                  <a:srgbClr val="25265E"/>
                </a:solidFill>
                <a:latin typeface="euclid_circular_a"/>
              </a:rPr>
              <a:t>or </a:t>
            </a:r>
            <a:r>
              <a:rPr lang="en-US" altLang="en-US" b="1" dirty="0" smtClean="0">
                <a:solidFill>
                  <a:srgbClr val="FF0000"/>
                </a:solidFill>
                <a:latin typeface="euclid_circular_a"/>
              </a:rPr>
              <a:t>A.symmetric_difference(B)</a:t>
            </a:r>
            <a:endParaRPr lang="en-US" altLang="en-US" b="1" dirty="0">
              <a:solidFill>
                <a:schemeClr val="bg2">
                  <a:lumMod val="25000"/>
                </a:schemeClr>
              </a:solidFill>
              <a:latin typeface="euclid_circular_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501398"/>
            <a:ext cx="2035901" cy="167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08" y="4464389"/>
            <a:ext cx="1926976" cy="1714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21" y="4464389"/>
            <a:ext cx="1831521" cy="1684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743" y="4473840"/>
            <a:ext cx="1826590" cy="17051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27908" y="5930537"/>
            <a:ext cx="1926976" cy="2484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Union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29466" y="5900057"/>
            <a:ext cx="1926976" cy="2484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Intersection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4816" y="5967546"/>
            <a:ext cx="1926976" cy="2484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Difference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56374" y="5872185"/>
            <a:ext cx="2704011" cy="3438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Symmetric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7908" y="1737360"/>
            <a:ext cx="9927772" cy="11079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Check if 2 sets are equal: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euclid_circular_a"/>
              </a:rPr>
              <a:t>We can use the </a:t>
            </a:r>
            <a:r>
              <a:rPr lang="en-US" altLang="en-US" sz="1100" dirty="0">
                <a:latin typeface="Droid Sans Mono"/>
              </a:rPr>
              <a:t>==</a:t>
            </a:r>
            <a:r>
              <a:rPr lang="en-US" altLang="en-US" dirty="0">
                <a:latin typeface="euclid_circular_a"/>
              </a:rPr>
              <a:t> operator to check whether two sets are equal or not. For example</a:t>
            </a:r>
            <a:r>
              <a:rPr lang="en-US" altLang="en-US" dirty="0" smtClean="0">
                <a:latin typeface="euclid_circular_a"/>
              </a:rPr>
              <a:t>,</a:t>
            </a:r>
            <a:endParaRPr lang="en-US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12" y="2845355"/>
            <a:ext cx="6825342" cy="34420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9216" y="3920069"/>
            <a:ext cx="317735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Droid Sans Mono"/>
              </a:rPr>
              <a:t>A</a:t>
            </a:r>
            <a:r>
              <a:rPr lang="en-US" dirty="0">
                <a:latin typeface="euclid_circular_a"/>
              </a:rPr>
              <a:t> and </a:t>
            </a:r>
            <a:r>
              <a:rPr lang="en-US" dirty="0">
                <a:latin typeface="Droid Sans Mono"/>
              </a:rPr>
              <a:t>B</a:t>
            </a:r>
            <a:r>
              <a:rPr lang="en-US" dirty="0">
                <a:latin typeface="euclid_circular_a"/>
              </a:rPr>
              <a:t> have the same elements, so the </a:t>
            </a:r>
            <a:r>
              <a:rPr lang="en-US" dirty="0" smtClean="0">
                <a:latin typeface="euclid_circular_a"/>
              </a:rPr>
              <a:t>condition evaluates to True: </a:t>
            </a:r>
            <a:r>
              <a:rPr lang="en-US" b="1" dirty="0" smtClean="0">
                <a:latin typeface="euclid_circular_a"/>
              </a:rPr>
              <a:t>the order of elements does not matter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5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1823280"/>
            <a:ext cx="9927772" cy="4680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Other Set Methods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58" y="2291357"/>
            <a:ext cx="72675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1823280"/>
            <a:ext cx="9927772" cy="4680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solidFill>
                  <a:srgbClr val="25265E"/>
                </a:solidFill>
                <a:latin typeface="euclid_circular_a"/>
              </a:rPr>
              <a:t>Other Set Methods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43" y="2291357"/>
            <a:ext cx="6449378" cy="45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/>
              <a:t>Python dictionary is an ordered collection (starting from </a:t>
            </a:r>
            <a:r>
              <a:rPr lang="en-US" sz="3600" b="1" dirty="0"/>
              <a:t>Python 3.7</a:t>
            </a:r>
            <a:r>
              <a:rPr lang="en-US" sz="3600" dirty="0"/>
              <a:t>) of items. 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It </a:t>
            </a:r>
            <a:r>
              <a:rPr lang="en-US" sz="3600" dirty="0"/>
              <a:t>stores elements in </a:t>
            </a:r>
            <a:r>
              <a:rPr lang="en-US" sz="3600" b="1" dirty="0"/>
              <a:t>key/value</a:t>
            </a:r>
            <a:r>
              <a:rPr lang="en-US" sz="3600" dirty="0"/>
              <a:t> pairs. 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Here</a:t>
            </a:r>
            <a:r>
              <a:rPr lang="en-US" sz="3600" dirty="0"/>
              <a:t>, </a:t>
            </a:r>
            <a:r>
              <a:rPr lang="en-US" sz="3600" b="1" dirty="0"/>
              <a:t>keys</a:t>
            </a:r>
            <a:r>
              <a:rPr lang="en-US" sz="3600" dirty="0"/>
              <a:t> are unique identifiers that are associated with each </a:t>
            </a:r>
            <a:r>
              <a:rPr lang="en-US" sz="3600" b="1" dirty="0"/>
              <a:t>value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23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list() </a:t>
            </a:r>
            <a:r>
              <a:rPr lang="en-US" dirty="0"/>
              <a:t>Constructor</a:t>
            </a:r>
          </a:p>
          <a:p>
            <a:pPr lvl="1"/>
            <a:r>
              <a:rPr lang="en-US" dirty="0"/>
              <a:t>It is also possible to use the list() constructor when creating a new list.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14" y="2868793"/>
            <a:ext cx="9339263" cy="20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5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</a:t>
            </a:r>
            <a:r>
              <a:rPr lang="en-US" dirty="0" smtClean="0"/>
              <a:t>If </a:t>
            </a:r>
            <a:r>
              <a:rPr lang="en-US" dirty="0"/>
              <a:t>we want to store information about </a:t>
            </a:r>
            <a:r>
              <a:rPr lang="en-US" b="1" dirty="0">
                <a:solidFill>
                  <a:srgbClr val="FF0000"/>
                </a:solidFill>
              </a:rPr>
              <a:t>countries and their capitals</a:t>
            </a:r>
            <a:r>
              <a:rPr lang="en-US" dirty="0"/>
              <a:t>, we can create a dictionary with country names as </a:t>
            </a:r>
            <a:r>
              <a:rPr lang="en-US" b="1" dirty="0"/>
              <a:t>keys</a:t>
            </a:r>
            <a:r>
              <a:rPr lang="en-US" dirty="0"/>
              <a:t> and capitals as 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3007314"/>
            <a:ext cx="6463921" cy="28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</a:t>
            </a:r>
            <a:r>
              <a:rPr lang="en-US" dirty="0" smtClean="0"/>
              <a:t>If </a:t>
            </a:r>
            <a:r>
              <a:rPr lang="en-US" dirty="0"/>
              <a:t>we want to store information about </a:t>
            </a:r>
            <a:r>
              <a:rPr lang="en-US" b="1" dirty="0">
                <a:solidFill>
                  <a:srgbClr val="FF0000"/>
                </a:solidFill>
              </a:rPr>
              <a:t>countries and their capitals</a:t>
            </a:r>
            <a:r>
              <a:rPr lang="en-US" dirty="0"/>
              <a:t>, we can create a dictionary with country names as </a:t>
            </a:r>
            <a:r>
              <a:rPr lang="en-US" b="1" dirty="0"/>
              <a:t>keys</a:t>
            </a:r>
            <a:r>
              <a:rPr lang="en-US" dirty="0"/>
              <a:t> and capitals as 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75" y="2683981"/>
            <a:ext cx="4130796" cy="1828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51" y="4578128"/>
            <a:ext cx="6841302" cy="1770421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26924" y="3241861"/>
            <a:ext cx="4036425" cy="61555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Keys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are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"Nepal"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"Italy"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"England"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are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"Kathmandu"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"Rome"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"London"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157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97280" y="1661051"/>
            <a:ext cx="9705702" cy="92333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Add Elements to a Python Dictionary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add elements to a dictionary using the name of the dictionary with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8" y="2949892"/>
            <a:ext cx="8245221" cy="23013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35886" y="2978866"/>
            <a:ext cx="2011680" cy="11234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have added a  new element with key “Japan” and Value “Tokyo”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1988781"/>
            <a:ext cx="4167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Change Value of Dictionary</a:t>
            </a:r>
            <a:endParaRPr lang="en-US" sz="24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563367"/>
            <a:ext cx="9679577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also use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change the value associated with a particular key. For example,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18" y="3206848"/>
            <a:ext cx="7804362" cy="20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31519" y="2001570"/>
            <a:ext cx="62115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25265E"/>
                </a:solidFill>
                <a:latin typeface="euclid_circular_a"/>
              </a:rPr>
              <a:t>Accessing Values of a Dictionary</a:t>
            </a:r>
            <a:endParaRPr lang="en-US" sz="30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7463" y="2789722"/>
            <a:ext cx="7785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euclid_circular_a"/>
              </a:rPr>
              <a:t>In Python, we use the keys to access their corresponding values. For example,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4070539"/>
            <a:ext cx="7141975" cy="1616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12926" y="3927774"/>
            <a:ext cx="259804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Here, we have used the keys to access their corresponding values.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95361" y="5225143"/>
            <a:ext cx="338328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euclid_circular_a"/>
              </a:rPr>
              <a:t>Trying to access an key that does not exist, raise a </a:t>
            </a:r>
            <a:r>
              <a:rPr lang="en-US" b="1" dirty="0" err="1" smtClean="0">
                <a:latin typeface="euclid_circular_a"/>
              </a:rPr>
              <a:t>KeyError</a:t>
            </a:r>
            <a:r>
              <a:rPr lang="en-US" b="1" dirty="0" smtClean="0">
                <a:latin typeface="euclid_circular_a"/>
              </a:rPr>
              <a:t>: value of 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35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964174"/>
            <a:ext cx="6336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5265E"/>
                </a:solidFill>
                <a:latin typeface="euclid_circular_a"/>
              </a:rPr>
              <a:t>Removing elements from Dictionary</a:t>
            </a:r>
            <a:endParaRPr lang="en-US" sz="28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683430"/>
            <a:ext cx="7449400" cy="30777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the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del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statement to remove an element from the dictionary. For example,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97" y="3187243"/>
            <a:ext cx="6374924" cy="24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964174"/>
            <a:ext cx="4299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5265E"/>
                </a:solidFill>
                <a:latin typeface="euclid_circular_a"/>
              </a:rPr>
              <a:t>Delete Whole Dictionary</a:t>
            </a:r>
            <a:endParaRPr lang="en-US" sz="28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051259"/>
            <a:ext cx="6918913" cy="2418261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8720" y="2615438"/>
            <a:ext cx="7365980" cy="30777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also delete the whole dictionary using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5728192"/>
            <a:ext cx="854310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euclid_circular_a"/>
              </a:rPr>
              <a:t>We are getting an error message because we have deleted the </a:t>
            </a:r>
            <a:r>
              <a:rPr lang="en-US" sz="1200" b="1" dirty="0" err="1">
                <a:latin typeface="Droid Sans Mono"/>
              </a:rPr>
              <a:t>student_id</a:t>
            </a:r>
            <a:r>
              <a:rPr lang="en-US" sz="1200" b="1" dirty="0">
                <a:latin typeface="euclid_circular_a"/>
              </a:rPr>
              <a:t> </a:t>
            </a:r>
            <a:r>
              <a:rPr lang="en-US" sz="1200" dirty="0">
                <a:latin typeface="euclid_circular_a"/>
              </a:rPr>
              <a:t>dictionary and </a:t>
            </a:r>
            <a:r>
              <a:rPr lang="en-US" sz="1200" dirty="0" err="1">
                <a:latin typeface="Droid Sans Mono"/>
              </a:rPr>
              <a:t>student_id</a:t>
            </a:r>
            <a:r>
              <a:rPr lang="en-US" sz="1200" dirty="0">
                <a:latin typeface="euclid_circular_a"/>
              </a:rPr>
              <a:t> doesn't exist anymore.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98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01783" y="1781014"/>
            <a:ext cx="4283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Dictionary Membership Test</a:t>
            </a:r>
            <a:endParaRPr lang="en-US" sz="24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1783" y="2212088"/>
            <a:ext cx="7824651" cy="9233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test if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key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is in a dictionary or not using the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keyword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Notice that the membership test is only for the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keys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 not for 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55" y="3292171"/>
            <a:ext cx="5787847" cy="28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01783" y="1781014"/>
            <a:ext cx="4575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5265E"/>
                </a:solidFill>
                <a:latin typeface="euclid_circular_a"/>
              </a:rPr>
              <a:t>Iterating Through a Dictionary</a:t>
            </a:r>
            <a:endParaRPr lang="en-US" sz="24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1783" y="2301037"/>
            <a:ext cx="7414070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iterate through each key in a dictionary using a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for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loop.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3034718"/>
            <a:ext cx="9516798" cy="2215921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93223" y="5630009"/>
            <a:ext cx="9287691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we have iterated through each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squares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dictionary using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loop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and retrieved the associated 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DICTIONARY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850767"/>
            <a:ext cx="352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5265E"/>
                </a:solidFill>
                <a:latin typeface="euclid_circular_a"/>
              </a:rPr>
              <a:t>Dictionary Methods</a:t>
            </a:r>
            <a:endParaRPr lang="en-US" sz="28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1448"/>
            <a:ext cx="8126730" cy="45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3326"/>
            <a:ext cx="10058400" cy="75764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Accessing List Items</a:t>
            </a:r>
          </a:p>
          <a:p>
            <a:r>
              <a:rPr lang="en-US" b="1" u="sng" dirty="0" smtClean="0"/>
              <a:t>Indexing</a:t>
            </a:r>
            <a:r>
              <a:rPr lang="en-US" dirty="0" smtClean="0"/>
              <a:t>: Retrieve item in a specific position</a:t>
            </a:r>
          </a:p>
          <a:p>
            <a:pPr lvl="1"/>
            <a:r>
              <a:rPr lang="en-US" dirty="0" smtClean="0"/>
              <a:t>Positive Indexing: </a:t>
            </a:r>
            <a:r>
              <a:rPr lang="en-US" b="1" dirty="0" smtClean="0"/>
              <a:t>[0] is the first, [1] </a:t>
            </a:r>
            <a:r>
              <a:rPr lang="en-US" dirty="0" smtClean="0"/>
              <a:t>the second and so on</a:t>
            </a:r>
          </a:p>
          <a:p>
            <a:pPr lvl="1"/>
            <a:r>
              <a:rPr lang="en-US" b="1" dirty="0" smtClean="0"/>
              <a:t>Negative</a:t>
            </a:r>
            <a:r>
              <a:rPr lang="en-US" dirty="0" smtClean="0"/>
              <a:t> Indexing: Start from the end of the</a:t>
            </a:r>
            <a:r>
              <a:rPr lang="en-US" b="1" dirty="0" smtClean="0"/>
              <a:t> list [-1] is the last item, [-2] second last </a:t>
            </a:r>
            <a:r>
              <a:rPr lang="en-US" dirty="0" smtClean="0"/>
              <a:t>and so on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b="1" u="sng" dirty="0" smtClean="0"/>
              <a:t>Slicing : </a:t>
            </a:r>
            <a:r>
              <a:rPr lang="en-US" dirty="0" smtClean="0"/>
              <a:t>Extract part of a list 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start : end </a:t>
            </a:r>
            <a:r>
              <a:rPr lang="en-US" b="1" dirty="0" smtClean="0"/>
              <a:t>(exclude item at this position)]</a:t>
            </a:r>
          </a:p>
          <a:p>
            <a:pPr lvl="1"/>
            <a:r>
              <a:rPr lang="en-US" b="1" dirty="0" smtClean="0"/>
              <a:t>[: end]   </a:t>
            </a:r>
          </a:p>
          <a:p>
            <a:pPr lvl="1"/>
            <a:r>
              <a:rPr lang="en-US" b="1" dirty="0" smtClean="0"/>
              <a:t>[start : end] </a:t>
            </a:r>
          </a:p>
          <a:p>
            <a:pPr lvl="1"/>
            <a:r>
              <a:rPr lang="en-US" b="1" dirty="0" smtClean="0"/>
              <a:t>[start:]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05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777" y="1611667"/>
            <a:ext cx="9980024" cy="123110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computer programming, a string is a sequence of characters.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 string containing a sequence of characters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'h'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'e'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'o'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single quotes or double quotes to represent a string in Python.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2" y="3062424"/>
            <a:ext cx="7550505" cy="23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  We </a:t>
            </a:r>
            <a:r>
              <a:rPr lang="en-US" dirty="0">
                <a:latin typeface="euclid_circular_a"/>
              </a:rPr>
              <a:t>can access the characters in a string </a:t>
            </a:r>
            <a:r>
              <a:rPr lang="en-US" b="1" dirty="0">
                <a:solidFill>
                  <a:srgbClr val="FF0000"/>
                </a:solidFill>
                <a:latin typeface="euclid_circular_a"/>
              </a:rPr>
              <a:t>in three ways</a:t>
            </a:r>
            <a:r>
              <a:rPr lang="en-US" dirty="0" smtClean="0">
                <a:latin typeface="euclid_circular_a"/>
              </a:rPr>
              <a:t>.</a:t>
            </a:r>
          </a:p>
          <a:p>
            <a:endParaRPr lang="en-US" dirty="0">
              <a:latin typeface="euclid_circular_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Indexing</a:t>
            </a:r>
            <a:r>
              <a:rPr lang="en-US" b="1" dirty="0">
                <a:latin typeface="euclid_circular_a"/>
              </a:rPr>
              <a:t>:</a:t>
            </a:r>
            <a:r>
              <a:rPr lang="en-US" dirty="0">
                <a:latin typeface="euclid_circular_a"/>
              </a:rPr>
              <a:t> One way is to treat strings as a </a:t>
            </a:r>
            <a:r>
              <a:rPr lang="en-US" dirty="0">
                <a:solidFill>
                  <a:srgbClr val="0556F3"/>
                </a:solidFill>
                <a:latin typeface="euclid_circular_a"/>
                <a:hlinkClick r:id="rId2"/>
              </a:rPr>
              <a:t>list</a:t>
            </a:r>
            <a:r>
              <a:rPr lang="en-US" dirty="0">
                <a:latin typeface="euclid_circular_a"/>
              </a:rPr>
              <a:t> and use index values. For example,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17" y="3608920"/>
            <a:ext cx="5845445" cy="19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</a:t>
            </a:r>
            <a:endParaRPr lang="en-US" dirty="0">
              <a:latin typeface="euclid_circular_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Negative Indexing</a:t>
            </a:r>
            <a:r>
              <a:rPr lang="en-US" b="1" dirty="0">
                <a:latin typeface="euclid_circular_a"/>
              </a:rPr>
              <a:t>:</a:t>
            </a:r>
            <a:r>
              <a:rPr lang="en-US" dirty="0">
                <a:latin typeface="euclid_circular_a"/>
              </a:rPr>
              <a:t> </a:t>
            </a:r>
            <a:r>
              <a:rPr lang="en-US" dirty="0"/>
              <a:t>Similar to a list, Python allows </a:t>
            </a:r>
            <a:r>
              <a:rPr lang="en-US" dirty="0">
                <a:hlinkClick r:id="rId2"/>
              </a:rPr>
              <a:t>negative indexing</a:t>
            </a:r>
            <a:r>
              <a:rPr lang="en-US" dirty="0"/>
              <a:t> for its strings. For </a:t>
            </a:r>
            <a:r>
              <a:rPr lang="en-US" dirty="0" smtClean="0"/>
              <a:t>example: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99" y="3180972"/>
            <a:ext cx="7077192" cy="22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</a:t>
            </a:r>
            <a:endParaRPr lang="en-US" dirty="0">
              <a:latin typeface="euclid_circular_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Slicing: </a:t>
            </a:r>
            <a:r>
              <a:rPr lang="en-US" altLang="en-US" dirty="0">
                <a:latin typeface="euclid_circular_a"/>
              </a:rPr>
              <a:t>Access a range of characters in a string by using the slicing operator colon </a:t>
            </a:r>
            <a:r>
              <a:rPr lang="en-US" altLang="en-US" sz="1100" dirty="0">
                <a:latin typeface="Droid Sans Mono"/>
              </a:rPr>
              <a:t>:</a:t>
            </a:r>
            <a:r>
              <a:rPr lang="en-US" altLang="en-US" dirty="0">
                <a:latin typeface="euclid_circular_a"/>
              </a:rPr>
              <a:t>. For example,</a:t>
            </a:r>
            <a:r>
              <a:rPr lang="en-US" altLang="en-US" sz="1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1" y="3360012"/>
            <a:ext cx="7878536" cy="19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</a:t>
            </a:r>
            <a:endParaRPr lang="en-US" dirty="0">
              <a:latin typeface="euclid_circular_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0971" y="2777924"/>
            <a:ext cx="7785463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euclid_circular_a"/>
              </a:rPr>
              <a:t>Note</a:t>
            </a:r>
            <a:r>
              <a:rPr lang="en-US" sz="3200" dirty="0">
                <a:latin typeface="euclid_circular_a"/>
              </a:rPr>
              <a:t>: If we try to access an index out of the range or use numbers other than an integer, we will get errors.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88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4" y="2195447"/>
            <a:ext cx="7785463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Python Strings are immutable</a:t>
            </a:r>
          </a:p>
          <a:p>
            <a:r>
              <a:rPr lang="en-US" sz="2800" dirty="0"/>
              <a:t>In Python, strings are immutable. That means the characters of a string </a:t>
            </a:r>
            <a:r>
              <a:rPr lang="en-US" sz="2800" dirty="0">
                <a:solidFill>
                  <a:srgbClr val="FF0000"/>
                </a:solidFill>
              </a:rPr>
              <a:t>cannot be changed</a:t>
            </a:r>
            <a:r>
              <a:rPr lang="en-US" sz="2800" dirty="0"/>
              <a:t>. For example,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96" y="4469416"/>
            <a:ext cx="5602470" cy="1652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5178396"/>
            <a:ext cx="5124450" cy="3905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45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265E"/>
                </a:solidFill>
                <a:latin typeface="euclid_circular_a"/>
              </a:rPr>
              <a:t>We can Assign New String to String Variable</a:t>
            </a:r>
            <a:endParaRPr lang="en-US" dirty="0"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2631554"/>
            <a:ext cx="6106059" cy="220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947541"/>
            <a:ext cx="7707086" cy="110799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Multiline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also create a multiline string in Python. For this, we use triple double quotes """ or triple single quotes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67" y="3194413"/>
            <a:ext cx="4796996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String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457" y="2290562"/>
            <a:ext cx="8098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euclid_circular_a"/>
              </a:rPr>
              <a:t>There are many operations that can be performed with strings which makes it one of the most used </a:t>
            </a:r>
            <a:r>
              <a:rPr lang="en-US" sz="2400" dirty="0">
                <a:solidFill>
                  <a:srgbClr val="0556F3"/>
                </a:solidFill>
                <a:latin typeface="euclid_circular_a"/>
                <a:hlinkClick r:id="rId2"/>
              </a:rPr>
              <a:t>data types</a:t>
            </a:r>
            <a:r>
              <a:rPr lang="en-US" sz="2400" dirty="0">
                <a:latin typeface="euclid_circular_a"/>
              </a:rPr>
              <a:t> in Python.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8457" y="3918020"/>
            <a:ext cx="4969649" cy="1600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1. Compare Two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operator to compare two strings. If two strings are equal, the operator returns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Otherwise, it returns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70" y="3490891"/>
            <a:ext cx="4398030" cy="27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String Operations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0260" y="2971527"/>
            <a:ext cx="4969649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800" b="1" dirty="0">
                <a:solidFill>
                  <a:srgbClr val="25265E"/>
                </a:solidFill>
                <a:latin typeface="euclid_circular_a"/>
              </a:rPr>
              <a:t>2. Join Two or More Strings</a:t>
            </a:r>
          </a:p>
          <a:p>
            <a:pPr lvl="0"/>
            <a:r>
              <a:rPr lang="en-US" altLang="en-US" sz="3200" dirty="0">
                <a:latin typeface="euclid_circular_a"/>
              </a:rPr>
              <a:t>In Python, we can join (concatenate) two or more strings using the </a:t>
            </a:r>
            <a:r>
              <a:rPr lang="en-US" altLang="en-US" dirty="0">
                <a:latin typeface="Droid Sans Mono"/>
              </a:rPr>
              <a:t>+</a:t>
            </a:r>
            <a:r>
              <a:rPr lang="en-US" altLang="en-US" sz="3200" dirty="0">
                <a:latin typeface="euclid_circular_a"/>
              </a:rPr>
              <a:t> operator.</a:t>
            </a:r>
            <a:endParaRPr lang="en-US" alt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42" y="2492468"/>
            <a:ext cx="4792089" cy="30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7521"/>
            <a:ext cx="10058400" cy="68004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Item Value</a:t>
            </a:r>
          </a:p>
          <a:p>
            <a:pPr lvl="1"/>
            <a:r>
              <a:rPr lang="en-US" dirty="0"/>
              <a:t>To change the value of a specific item, refer to the index number: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2805310"/>
            <a:ext cx="4448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smtClean="0">
                <a:solidFill>
                  <a:srgbClr val="25265E"/>
                </a:solidFill>
                <a:latin typeface="euclid_circular_a"/>
              </a:rPr>
              <a:t>Iterate through a String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2534200"/>
            <a:ext cx="9379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euclid_circular_a"/>
              </a:rPr>
              <a:t>We can iterate through a string using a </a:t>
            </a:r>
            <a:r>
              <a:rPr lang="en-US" sz="3200" dirty="0">
                <a:solidFill>
                  <a:srgbClr val="0556F3"/>
                </a:solidFill>
                <a:latin typeface="euclid_circular_a"/>
                <a:hlinkClick r:id="rId2"/>
              </a:rPr>
              <a:t>for loop</a:t>
            </a:r>
            <a:r>
              <a:rPr lang="en-US" sz="3200" dirty="0">
                <a:latin typeface="euclid_circular_a"/>
              </a:rPr>
              <a:t>. For example,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85" y="3789742"/>
            <a:ext cx="5802321" cy="20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String Length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2436626"/>
            <a:ext cx="9379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In Python, we use the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2400" b="1" dirty="0" err="1">
                <a:solidFill>
                  <a:srgbClr val="FF0000"/>
                </a:solidFill>
                <a:latin typeface="Droid Sans Mono"/>
              </a:rPr>
              <a:t>len</a:t>
            </a:r>
            <a:r>
              <a:rPr lang="en-US" altLang="en-US" sz="2400" b="1" dirty="0">
                <a:solidFill>
                  <a:srgbClr val="FF0000"/>
                </a:solidFill>
                <a:latin typeface="Droid Sans Mono"/>
              </a:rPr>
              <a:t>()</a:t>
            </a:r>
            <a:r>
              <a:rPr lang="en-US" altLang="en-US" sz="4000" b="1" dirty="0">
                <a:solidFill>
                  <a:srgbClr val="FF0000"/>
                </a:solidFill>
              </a:rPr>
              <a:t> </a:t>
            </a:r>
            <a:r>
              <a:rPr lang="en-US" altLang="en-US" sz="3200" dirty="0">
                <a:latin typeface="Arial" panose="020B0604020202020204" pitchFamily="34" charset="0"/>
              </a:rPr>
              <a:t>method to find the length of a string. For example</a:t>
            </a:r>
            <a:r>
              <a:rPr lang="en-US" altLang="en-US" sz="3200" dirty="0" smtClean="0">
                <a:latin typeface="Arial" panose="020B0604020202020204" pitchFamily="34" charset="0"/>
              </a:rPr>
              <a:t>,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" y="3769946"/>
            <a:ext cx="6129943" cy="24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Membership Test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8457" y="2575357"/>
            <a:ext cx="103193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test if a substring exists within a string or not, using the keyword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in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9" y="3507786"/>
            <a:ext cx="8658228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1802674" cy="4924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Methods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5634" y="1798734"/>
            <a:ext cx="757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Besides those mentioned above, there are various </a:t>
            </a:r>
            <a:r>
              <a:rPr lang="en-US" dirty="0">
                <a:solidFill>
                  <a:srgbClr val="0556F3"/>
                </a:solidFill>
                <a:latin typeface="euclid_circular_a"/>
                <a:hlinkClick r:id="rId2"/>
              </a:rPr>
              <a:t>string methods</a:t>
            </a:r>
            <a:r>
              <a:rPr lang="en-US" dirty="0">
                <a:latin typeface="euclid_circular_a"/>
              </a:rPr>
              <a:t> present in Python. Here are some of those methods: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66" y="2623389"/>
            <a:ext cx="8368490" cy="38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181573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Methods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534200"/>
            <a:ext cx="9296472" cy="32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07521"/>
            <a:ext cx="10058400" cy="68004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Change </a:t>
            </a:r>
            <a:r>
              <a:rPr lang="en-US" b="1" dirty="0"/>
              <a:t>a Range of Item Values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change the value of items within a specific range, define a list with the new values, and refer to the range of index numbers where you want to insert the new values: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25" y="2815182"/>
            <a:ext cx="8467725" cy="1724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9473" y="5559257"/>
            <a:ext cx="904943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If you insert 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more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items than you replace, the new items will be inserted where you specified, and the remaining items will move accordingly: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40" y="4495937"/>
            <a:ext cx="4295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9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822</TotalTime>
  <Words>2006</Words>
  <Application>Microsoft Office PowerPoint</Application>
  <PresentationFormat>Widescreen</PresentationFormat>
  <Paragraphs>414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Calibri</vt:lpstr>
      <vt:lpstr>Calibri Light</vt:lpstr>
      <vt:lpstr>Comic Sans MS</vt:lpstr>
      <vt:lpstr>Consolas</vt:lpstr>
      <vt:lpstr>Droid Sans Mono</vt:lpstr>
      <vt:lpstr>euclid_circular_a</vt:lpstr>
      <vt:lpstr>Segoe UI</vt:lpstr>
      <vt:lpstr>Verdana</vt:lpstr>
      <vt:lpstr>Wingdings</vt:lpstr>
      <vt:lpstr>Retrospect</vt:lpstr>
      <vt:lpstr>Python Data Structures  (Collection Data Types)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DICTIONARY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>A</dc:creator>
  <cp:lastModifiedBy>A</cp:lastModifiedBy>
  <cp:revision>67</cp:revision>
  <dcterms:created xsi:type="dcterms:W3CDTF">2023-02-02T20:46:31Z</dcterms:created>
  <dcterms:modified xsi:type="dcterms:W3CDTF">2023-02-13T14:17:52Z</dcterms:modified>
</cp:coreProperties>
</file>