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3" r:id="rId6"/>
    <p:sldId id="260" r:id="rId7"/>
    <p:sldId id="264"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5" autoAdjust="0"/>
    <p:restoredTop sz="94660"/>
  </p:normalViewPr>
  <p:slideViewPr>
    <p:cSldViewPr snapToGrid="0">
      <p:cViewPr varScale="1">
        <p:scale>
          <a:sx n="75" d="100"/>
          <a:sy n="75" d="100"/>
        </p:scale>
        <p:origin x="44" y="9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10/16/2016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10/16/2016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Predicting Student Success of Finishing their Major</a:t>
            </a:r>
          </a:p>
        </p:txBody>
      </p:sp>
      <p:sp>
        <p:nvSpPr>
          <p:cNvPr id="3" name="Subtitle 2"/>
          <p:cNvSpPr>
            <a:spLocks noGrp="1"/>
          </p:cNvSpPr>
          <p:nvPr>
            <p:ph type="subTitle" idx="1"/>
          </p:nvPr>
        </p:nvSpPr>
        <p:spPr/>
        <p:txBody>
          <a:bodyPr>
            <a:normAutofit fontScale="92500" lnSpcReduction="10000"/>
          </a:bodyPr>
          <a:lstStyle/>
          <a:p>
            <a:r>
              <a:rPr lang="en-US" dirty="0"/>
              <a:t>Client: 	Dr. Nancy Floyd, Institutional Analytics</a:t>
            </a:r>
          </a:p>
          <a:p>
            <a:r>
              <a:rPr lang="en-US" dirty="0"/>
              <a:t>Statistics Consultants:  Katherine Allen, Andrew </a:t>
            </a:r>
            <a:r>
              <a:rPr lang="en-US" dirty="0" err="1"/>
              <a:t>Giffin</a:t>
            </a:r>
            <a:r>
              <a:rPr lang="en-US" dirty="0"/>
              <a:t>, and Robert </a:t>
            </a:r>
            <a:r>
              <a:rPr lang="en-US" dirty="0" err="1"/>
              <a:t>Pehlman</a:t>
            </a:r>
            <a:r>
              <a:rPr lang="en-US" dirty="0"/>
              <a:t> </a:t>
            </a:r>
          </a:p>
          <a:p>
            <a:r>
              <a:rPr lang="en-US" dirty="0"/>
              <a:t>Adviser:  Dr. Consuelo Arellano</a:t>
            </a:r>
          </a:p>
          <a:p>
            <a:endParaRPr lang="en-US" dirty="0"/>
          </a:p>
        </p:txBody>
      </p:sp>
    </p:spTree>
    <p:extLst>
      <p:ext uri="{BB962C8B-B14F-4D97-AF65-F5344CB8AC3E}">
        <p14:creationId xmlns:p14="http://schemas.microsoft.com/office/powerpoint/2010/main" val="3092141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3" name="Content Placeholder 2"/>
          <p:cNvSpPr>
            <a:spLocks noGrp="1"/>
          </p:cNvSpPr>
          <p:nvPr>
            <p:ph idx="1"/>
          </p:nvPr>
        </p:nvSpPr>
        <p:spPr/>
        <p:txBody>
          <a:bodyPr>
            <a:normAutofit/>
          </a:bodyPr>
          <a:lstStyle/>
          <a:p>
            <a:r>
              <a:rPr lang="en-US" sz="2800" dirty="0" smtClean="0"/>
              <a:t>The Office of Institutional Analytics is interested in identifying “pressure points” in academic major programs – courses or course combinations that have a gatekeeper effect in determining whether a student would be able to finish their major. </a:t>
            </a:r>
          </a:p>
          <a:p>
            <a:endParaRPr lang="en-US" dirty="0"/>
          </a:p>
        </p:txBody>
      </p:sp>
    </p:spTree>
    <p:extLst>
      <p:ext uri="{BB962C8B-B14F-4D97-AF65-F5344CB8AC3E}">
        <p14:creationId xmlns:p14="http://schemas.microsoft.com/office/powerpoint/2010/main" val="613102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Content Placeholder 2"/>
          <p:cNvSpPr>
            <a:spLocks noGrp="1"/>
          </p:cNvSpPr>
          <p:nvPr>
            <p:ph idx="1"/>
          </p:nvPr>
        </p:nvSpPr>
        <p:spPr/>
        <p:txBody>
          <a:bodyPr>
            <a:normAutofit/>
          </a:bodyPr>
          <a:lstStyle/>
          <a:p>
            <a:r>
              <a:rPr lang="en-US" sz="2800" dirty="0" smtClean="0"/>
              <a:t>Goal: the ability to advise students mid-college on the likely success of their chosen majors;  recommend interventions when necessary.</a:t>
            </a:r>
            <a:endParaRPr lang="en-US" sz="2800" dirty="0"/>
          </a:p>
        </p:txBody>
      </p:sp>
    </p:spTree>
    <p:extLst>
      <p:ext uri="{BB962C8B-B14F-4D97-AF65-F5344CB8AC3E}">
        <p14:creationId xmlns:p14="http://schemas.microsoft.com/office/powerpoint/2010/main" val="1237650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All undergraduate student course enrollments, with grades, majors and major changes, and degree awarded for all students at NCSU from 2001 to 2013.</a:t>
            </a:r>
          </a:p>
          <a:p>
            <a:r>
              <a:rPr lang="en-US" sz="2800" dirty="0" smtClean="0"/>
              <a:t>Sorted into 19 files: 3 main files of student information by term, (700k rows of student info) course level student information, (3.7 million rows of student info) information on graduation details, (50k rows of student info) and 16 lookup dictionaries.</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1627161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US" sz="2800" dirty="0" smtClean="0"/>
              <a:t>Examining student GPA, course level, year, and major on both the term level and throughout a student’s entire career at NCSU</a:t>
            </a:r>
          </a:p>
          <a:p>
            <a:endParaRPr lang="en-US" dirty="0" smtClean="0"/>
          </a:p>
        </p:txBody>
      </p:sp>
    </p:spTree>
    <p:extLst>
      <p:ext uri="{BB962C8B-B14F-4D97-AF65-F5344CB8AC3E}">
        <p14:creationId xmlns:p14="http://schemas.microsoft.com/office/powerpoint/2010/main" val="2483862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lstStyle/>
          <a:p>
            <a:r>
              <a:rPr lang="en-US" sz="2800" dirty="0" smtClean="0"/>
              <a:t>Possible strategies:</a:t>
            </a:r>
          </a:p>
          <a:p>
            <a:pPr lvl="1"/>
            <a:r>
              <a:rPr lang="en-US" sz="2800" dirty="0" smtClean="0"/>
              <a:t>LASSO logistic regression, for each major</a:t>
            </a:r>
          </a:p>
          <a:p>
            <a:pPr lvl="1"/>
            <a:r>
              <a:rPr lang="en-US" sz="2800" dirty="0" smtClean="0"/>
              <a:t>(regular) logistic regression (increased predictive ability;  decreased interpretability)</a:t>
            </a:r>
          </a:p>
          <a:p>
            <a:pPr lvl="1"/>
            <a:r>
              <a:rPr lang="en-US" sz="2800" dirty="0" smtClean="0"/>
              <a:t>Instead of SUCCESS/FAILURE </a:t>
            </a:r>
            <a:r>
              <a:rPr lang="en-US" sz="2800" dirty="0"/>
              <a:t>prediction</a:t>
            </a:r>
            <a:r>
              <a:rPr lang="en-US" sz="2800" dirty="0" smtClean="0"/>
              <a:t>, attempting to predict numeric final grade</a:t>
            </a:r>
          </a:p>
          <a:p>
            <a:pPr lvl="1"/>
            <a:endParaRPr lang="en-US" dirty="0" smtClean="0"/>
          </a:p>
          <a:p>
            <a:pPr lvl="1"/>
            <a:endParaRPr lang="en-US" dirty="0"/>
          </a:p>
        </p:txBody>
      </p:sp>
    </p:spTree>
    <p:extLst>
      <p:ext uri="{BB962C8B-B14F-4D97-AF65-F5344CB8AC3E}">
        <p14:creationId xmlns:p14="http://schemas.microsoft.com/office/powerpoint/2010/main" val="3586623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Initial Analysis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4092" y="2342621"/>
            <a:ext cx="5486400" cy="318135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0492" y="2342621"/>
            <a:ext cx="5486400" cy="3181350"/>
          </a:xfrm>
          <a:prstGeom prst="rect">
            <a:avLst/>
          </a:prstGeom>
        </p:spPr>
      </p:pic>
    </p:spTree>
    <p:extLst>
      <p:ext uri="{BB962C8B-B14F-4D97-AF65-F5344CB8AC3E}">
        <p14:creationId xmlns:p14="http://schemas.microsoft.com/office/powerpoint/2010/main" val="740971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a:t>
            </a:r>
            <a:endParaRPr lang="en-US" dirty="0"/>
          </a:p>
        </p:txBody>
      </p:sp>
      <p:sp>
        <p:nvSpPr>
          <p:cNvPr id="3" name="Content Placeholder 2"/>
          <p:cNvSpPr>
            <a:spLocks noGrp="1"/>
          </p:cNvSpPr>
          <p:nvPr>
            <p:ph idx="1"/>
          </p:nvPr>
        </p:nvSpPr>
        <p:spPr/>
        <p:txBody>
          <a:bodyPr>
            <a:normAutofit/>
          </a:bodyPr>
          <a:lstStyle/>
          <a:p>
            <a:endParaRPr lang="en-US" sz="2800" dirty="0" smtClean="0"/>
          </a:p>
          <a:p>
            <a:pPr lvl="1"/>
            <a:r>
              <a:rPr lang="en-US" sz="2800" dirty="0" smtClean="0"/>
              <a:t>Data size (800MB of data)</a:t>
            </a:r>
          </a:p>
          <a:p>
            <a:pPr lvl="1"/>
            <a:r>
              <a:rPr lang="en-US" sz="2800" dirty="0" smtClean="0"/>
              <a:t>Non-identifiable data </a:t>
            </a:r>
          </a:p>
          <a:p>
            <a:pPr lvl="1"/>
            <a:r>
              <a:rPr lang="en-US" sz="2800" dirty="0" smtClean="0"/>
              <a:t>Confounders:  individual professors;  </a:t>
            </a:r>
            <a:r>
              <a:rPr lang="en-US" sz="2800" smtClean="0"/>
              <a:t>curriculum changes</a:t>
            </a:r>
            <a:endParaRPr lang="en-US" sz="2800" dirty="0"/>
          </a:p>
        </p:txBody>
      </p:sp>
    </p:spTree>
    <p:extLst>
      <p:ext uri="{BB962C8B-B14F-4D97-AF65-F5344CB8AC3E}">
        <p14:creationId xmlns:p14="http://schemas.microsoft.com/office/powerpoint/2010/main" val="724353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119768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53</TotalTime>
  <Words>235</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Tw Cen MT</vt:lpstr>
      <vt:lpstr>Circuit</vt:lpstr>
      <vt:lpstr>Predicting Student Success of Finishing their Major</vt:lpstr>
      <vt:lpstr>Project description</vt:lpstr>
      <vt:lpstr>Project description</vt:lpstr>
      <vt:lpstr>data</vt:lpstr>
      <vt:lpstr>Data</vt:lpstr>
      <vt:lpstr>METHODS</vt:lpstr>
      <vt:lpstr>Initial Analysis </vt:lpstr>
      <vt:lpstr>Considerations</vt:lpstr>
      <vt:lpstr>Questions?</vt:lpstr>
    </vt:vector>
  </TitlesOfParts>
  <Company>NCSU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Student Success of Finishing their Major</dc:title>
  <dc:creator>knallen4</dc:creator>
  <cp:lastModifiedBy>knallen4</cp:lastModifiedBy>
  <cp:revision>12</cp:revision>
  <dcterms:created xsi:type="dcterms:W3CDTF">2016-10-16T17:02:48Z</dcterms:created>
  <dcterms:modified xsi:type="dcterms:W3CDTF">2016-10-16T19:38:08Z</dcterms:modified>
</cp:coreProperties>
</file>