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8" autoAdjust="0"/>
  </p:normalViewPr>
  <p:slideViewPr>
    <p:cSldViewPr snapToGrid="0">
      <p:cViewPr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9ACB-1773-4239-BD37-4ACDEE4333C6}" type="datetimeFigureOut">
              <a:rPr lang="en-AU" smtClean="0"/>
              <a:t>15/10/2023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ACE3-1BC3-415F-AA96-D9541624CA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06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9ACE3-1BC3-415F-AA96-D9541624CAF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56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564" y="3428998"/>
            <a:ext cx="6310310" cy="226855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 Predicting Melbourne </a:t>
            </a:r>
            <a:r>
              <a:rPr lang="en-AU" dirty="0"/>
              <a:t>Housing Prices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026" y="6412346"/>
            <a:ext cx="1677773" cy="445654"/>
          </a:xfrm>
        </p:spPr>
        <p:txBody>
          <a:bodyPr/>
          <a:lstStyle/>
          <a:p>
            <a:r>
              <a:rPr lang="en-AU" dirty="0" smtClean="0"/>
              <a:t>Robert Riddell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3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Executive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aim was to ascertain if adding data from the </a:t>
            </a:r>
            <a:r>
              <a:rPr lang="en-AU" dirty="0"/>
              <a:t>Australian </a:t>
            </a:r>
            <a:r>
              <a:rPr lang="en-AU" dirty="0" smtClean="0"/>
              <a:t>Bureau of Statistics (ABS) to some publically available housing data would increase the predictive power of the model.</a:t>
            </a:r>
          </a:p>
          <a:p>
            <a:r>
              <a:rPr lang="en-AU" dirty="0" smtClean="0"/>
              <a:t>Melbourne housing data was enriched with data from the ABS, this data was then modelled with two different regression models to predict the selling price. </a:t>
            </a:r>
          </a:p>
          <a:p>
            <a:r>
              <a:rPr lang="en-AU" dirty="0" smtClean="0"/>
              <a:t>The additional data added some value to the models but the final results was insufficient to accurately predict house prices.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66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Melbourne Housing Data from </a:t>
            </a:r>
            <a:r>
              <a:rPr lang="en-AU" dirty="0" err="1" smtClean="0"/>
              <a:t>Kaggle</a:t>
            </a:r>
            <a:endParaRPr lang="en-AU" dirty="0" smtClean="0"/>
          </a:p>
          <a:p>
            <a:pPr lvl="1"/>
            <a:r>
              <a:rPr lang="en-AU" dirty="0" smtClean="0"/>
              <a:t>150,000 observations, 25 variables </a:t>
            </a:r>
          </a:p>
          <a:p>
            <a:r>
              <a:rPr lang="en-AU" dirty="0" smtClean="0"/>
              <a:t>Economy and Industry from ABS</a:t>
            </a:r>
          </a:p>
          <a:p>
            <a:pPr lvl="1"/>
            <a:r>
              <a:rPr lang="en-AU" dirty="0" smtClean="0"/>
              <a:t>Three variables around house transfers and motor vehicles</a:t>
            </a:r>
          </a:p>
          <a:p>
            <a:r>
              <a:rPr lang="en-AU" dirty="0" smtClean="0"/>
              <a:t>Employment and Education from ABS</a:t>
            </a:r>
          </a:p>
          <a:p>
            <a:pPr lvl="1"/>
            <a:r>
              <a:rPr lang="en-AU" dirty="0" smtClean="0"/>
              <a:t>Three variables on jobs and occupation</a:t>
            </a:r>
          </a:p>
          <a:p>
            <a:r>
              <a:rPr lang="en-AU" dirty="0" smtClean="0"/>
              <a:t>Postcode to LGA Mapping from ABS</a:t>
            </a:r>
          </a:p>
          <a:p>
            <a:pPr lvl="1"/>
            <a:r>
              <a:rPr lang="en-AU" dirty="0" smtClean="0"/>
              <a:t>Used to map the LGA from the ABS to the postcode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4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Manipulation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Economy and Industry</a:t>
            </a:r>
          </a:p>
          <a:p>
            <a:pPr lvl="1"/>
            <a:r>
              <a:rPr lang="en-AU" dirty="0" smtClean="0"/>
              <a:t>Number of house transfers, % of vehicles under five years old, Total number of vehicles</a:t>
            </a:r>
          </a:p>
          <a:p>
            <a:r>
              <a:rPr lang="en-AU" dirty="0" smtClean="0"/>
              <a:t>Education and Employment</a:t>
            </a:r>
          </a:p>
          <a:p>
            <a:pPr lvl="1"/>
            <a:r>
              <a:rPr lang="en-AU" dirty="0" smtClean="0"/>
              <a:t>Total number of jobs, Popular occupation, Popular job category</a:t>
            </a:r>
          </a:p>
          <a:p>
            <a:r>
              <a:rPr lang="en-AU" dirty="0" smtClean="0"/>
              <a:t>Postcode to LGA Mapping</a:t>
            </a:r>
          </a:p>
          <a:p>
            <a:pPr lvl="1"/>
            <a:r>
              <a:rPr lang="en-AU" dirty="0" smtClean="0"/>
              <a:t>Used to join the ABS data to the Melbourne housing data</a:t>
            </a:r>
          </a:p>
          <a:p>
            <a:pPr lvl="1"/>
            <a:r>
              <a:rPr lang="en-AU" dirty="0" smtClean="0"/>
              <a:t>Housing Data (Postcode) -&gt; Postcode to LGA -&gt; ABS Data </a:t>
            </a:r>
            <a:r>
              <a:rPr lang="en-AU" dirty="0"/>
              <a:t>(LGA Code) </a:t>
            </a:r>
            <a:endParaRPr lang="en-AU" dirty="0" smtClean="0"/>
          </a:p>
          <a:p>
            <a:r>
              <a:rPr lang="en-AU" dirty="0" smtClean="0"/>
              <a:t>ABS data added to Melbourne Housing Data</a:t>
            </a:r>
          </a:p>
          <a:p>
            <a:pPr lvl="1"/>
            <a:r>
              <a:rPr lang="en-AU" dirty="0" smtClean="0"/>
              <a:t>Once aggregated data is assessed for NA values, distribution and then modelled against the Price</a:t>
            </a:r>
          </a:p>
        </p:txBody>
      </p:sp>
    </p:spTree>
    <p:extLst>
      <p:ext uri="{BB962C8B-B14F-4D97-AF65-F5344CB8AC3E}">
        <p14:creationId xmlns:p14="http://schemas.microsoft.com/office/powerpoint/2010/main" val="26722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Data Exploration</a:t>
            </a:r>
          </a:p>
          <a:p>
            <a:pPr lvl="1"/>
            <a:r>
              <a:rPr lang="en-AU" dirty="0" smtClean="0"/>
              <a:t>Distribution of numeric variables and relationship of price for categorical variables is visually assessed</a:t>
            </a:r>
          </a:p>
          <a:p>
            <a:r>
              <a:rPr lang="en-AU" dirty="0" smtClean="0"/>
              <a:t>Assumption Testing</a:t>
            </a:r>
          </a:p>
          <a:p>
            <a:pPr lvl="1"/>
            <a:r>
              <a:rPr lang="en-AU" dirty="0" smtClean="0"/>
              <a:t>Data is tested for underlying issues such as outliers, suitability for linear modelling</a:t>
            </a:r>
          </a:p>
          <a:p>
            <a:pPr lvl="1"/>
            <a:r>
              <a:rPr lang="en-AU" dirty="0" smtClean="0"/>
              <a:t>It was clear the data was unsuitable for linear modelling</a:t>
            </a:r>
          </a:p>
          <a:p>
            <a:r>
              <a:rPr lang="en-AU" dirty="0" smtClean="0"/>
              <a:t>Modelling </a:t>
            </a:r>
          </a:p>
          <a:p>
            <a:pPr lvl="1"/>
            <a:r>
              <a:rPr lang="en-AU" dirty="0" smtClean="0"/>
              <a:t>Random forest and KNN regression were chosen as they are more suitable for non-linear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14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The evaluation metrics for both models were R squared and Root Mean Square Error (RMSE)</a:t>
            </a:r>
          </a:p>
          <a:p>
            <a:r>
              <a:rPr lang="en-AU" dirty="0" smtClean="0"/>
              <a:t>Model Comparison</a:t>
            </a:r>
          </a:p>
          <a:p>
            <a:pPr lvl="1"/>
            <a:r>
              <a:rPr lang="en-AU" dirty="0" smtClean="0"/>
              <a:t>The evaluation metrics for both models were less than ideal with the KNN regression giving the better result of the two</a:t>
            </a:r>
          </a:p>
          <a:p>
            <a:r>
              <a:rPr lang="en-AU" dirty="0" smtClean="0"/>
              <a:t>Results of the ABS Data</a:t>
            </a:r>
          </a:p>
          <a:p>
            <a:pPr lvl="1"/>
            <a:r>
              <a:rPr lang="en-AU" dirty="0" smtClean="0"/>
              <a:t>House transfers, age of vehicle and number of registered vehicle shows some importance in the final models</a:t>
            </a:r>
          </a:p>
          <a:p>
            <a:pPr lvl="1"/>
            <a:r>
              <a:rPr lang="en-AU" dirty="0" smtClean="0"/>
              <a:t>Job category and occupation were included in the final models but seemed less important</a:t>
            </a:r>
          </a:p>
          <a:p>
            <a:pPr lvl="1"/>
            <a:r>
              <a:rPr lang="en-AU" dirty="0" smtClean="0"/>
              <a:t>Number of jobs was dropped during analysis as it has almost zero correlation</a:t>
            </a:r>
          </a:p>
        </p:txBody>
      </p:sp>
    </p:spTree>
    <p:extLst>
      <p:ext uri="{BB962C8B-B14F-4D97-AF65-F5344CB8AC3E}">
        <p14:creationId xmlns:p14="http://schemas.microsoft.com/office/powerpoint/2010/main" val="38027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Impact of the ABS Data</a:t>
            </a:r>
          </a:p>
          <a:p>
            <a:pPr lvl="1"/>
            <a:r>
              <a:rPr lang="en-AU" dirty="0" smtClean="0"/>
              <a:t>As the KNN model gave the best result it was used to test the impact of the ABS data a version of the model was built without the ABS metrics</a:t>
            </a:r>
          </a:p>
          <a:p>
            <a:pPr lvl="1"/>
            <a:r>
              <a:rPr lang="en-AU" dirty="0" smtClean="0"/>
              <a:t>The model built without the ABS data had slightly worse evaluation metrics showing that the ABS data does add some additional detail and has some value</a:t>
            </a:r>
          </a:p>
          <a:p>
            <a:pPr lvl="1"/>
            <a:r>
              <a:rPr lang="en-AU" dirty="0" smtClean="0"/>
              <a:t>As overall model performance wasn’t strong, more work could be done around additional feature engineering and hyper parameter tuning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43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8E1234B49F643893919969B8D5D02" ma:contentTypeVersion="15" ma:contentTypeDescription="Create a new document." ma:contentTypeScope="" ma:versionID="82045407d7fd2fa25bc84ce9ac2205ee">
  <xsd:schema xmlns:xsd="http://www.w3.org/2001/XMLSchema" xmlns:xs="http://www.w3.org/2001/XMLSchema" xmlns:p="http://schemas.microsoft.com/office/2006/metadata/properties" xmlns:ns3="a161f655-de07-42c1-b8e2-6bd7c9378883" xmlns:ns4="ecaae422-067c-40ab-9ece-ce4c9c8aaeb3" targetNamespace="http://schemas.microsoft.com/office/2006/metadata/properties" ma:root="true" ma:fieldsID="117c039b3883551b694ee3bb65cd82b0" ns3:_="" ns4:_="">
    <xsd:import namespace="a161f655-de07-42c1-b8e2-6bd7c9378883"/>
    <xsd:import namespace="ecaae422-067c-40ab-9ece-ce4c9c8a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1f655-de07-42c1-b8e2-6bd7c9378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e422-067c-40ab-9ece-ce4c9c8a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61f655-de07-42c1-b8e2-6bd7c9378883" xsi:nil="true"/>
  </documentManagement>
</p:properties>
</file>

<file path=customXml/itemProps1.xml><?xml version="1.0" encoding="utf-8"?>
<ds:datastoreItem xmlns:ds="http://schemas.openxmlformats.org/officeDocument/2006/customXml" ds:itemID="{47B91AF0-F266-4DD3-884D-8EF87802B3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1f655-de07-42c1-b8e2-6bd7c9378883"/>
    <ds:schemaRef ds:uri="ecaae422-067c-40ab-9ece-ce4c9c8a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C6204-93B7-4569-B9D0-41A5B46E4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DE7CF-520E-4982-B161-D490C641AA78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161f655-de07-42c1-b8e2-6bd7c9378883"/>
    <ds:schemaRef ds:uri="ecaae422-067c-40ab-9ece-ce4c9c8aaeb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974</TotalTime>
  <Words>466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 Predicting Melbourne Housing Prices </vt:lpstr>
      <vt:lpstr>Executive Summary</vt:lpstr>
      <vt:lpstr>Data Sources</vt:lpstr>
      <vt:lpstr>Data Manipulation</vt:lpstr>
      <vt:lpstr>Analysis</vt:lpstr>
      <vt:lpstr>Results</vt:lpstr>
      <vt:lpstr>Conclusion</vt:lpstr>
    </vt:vector>
  </TitlesOfParts>
  <Company>Geoscience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Housing Prices</dc:title>
  <dc:creator>Anna Riddell</dc:creator>
  <cp:lastModifiedBy>Anna Riddell</cp:lastModifiedBy>
  <cp:revision>11</cp:revision>
  <dcterms:created xsi:type="dcterms:W3CDTF">2023-10-14T05:29:56Z</dcterms:created>
  <dcterms:modified xsi:type="dcterms:W3CDTF">2023-10-14T21:44:03Z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0x01010088F8E1234B49F643893919969B8D5D02</vt:lpwstr>
  </property>
</Properties>
</file>