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2"/>
  </p:notesMasterIdLst>
  <p:sldIdLst>
    <p:sldId id="256" r:id="rId5"/>
    <p:sldId id="257" r:id="rId6"/>
    <p:sldId id="258" r:id="rId7"/>
    <p:sldId id="261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48" autoAdjust="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F9ACB-1773-4239-BD37-4ACDEE4333C6}" type="datetimeFigureOut">
              <a:rPr lang="en-AU" smtClean="0"/>
              <a:t>15/10/2023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9ACE3-1BC3-415F-AA96-D9541624CA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706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9ACE3-1BC3-415F-AA96-D9541624CAF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9562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66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57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6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6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35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89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85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4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0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7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9295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9564" y="3428998"/>
            <a:ext cx="6310310" cy="2268559"/>
          </a:xfrm>
        </p:spPr>
        <p:txBody>
          <a:bodyPr>
            <a:normAutofit fontScale="90000"/>
          </a:bodyPr>
          <a:lstStyle/>
          <a:p>
            <a:r>
              <a:rPr lang="en-AU" dirty="0"/>
              <a:t> Predicting Melbourne Housing Prices</a:t>
            </a:r>
            <a:br>
              <a:rPr lang="en-AU" dirty="0"/>
            </a:b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1026" y="6412346"/>
            <a:ext cx="1677773" cy="445654"/>
          </a:xfrm>
        </p:spPr>
        <p:txBody>
          <a:bodyPr/>
          <a:lstStyle/>
          <a:p>
            <a:r>
              <a:rPr lang="en-AU" dirty="0"/>
              <a:t>Robert Riddell</a:t>
            </a:r>
          </a:p>
        </p:txBody>
      </p:sp>
    </p:spTree>
    <p:extLst>
      <p:ext uri="{BB962C8B-B14F-4D97-AF65-F5344CB8AC3E}">
        <p14:creationId xmlns:p14="http://schemas.microsoft.com/office/powerpoint/2010/main" val="281036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aim was to ascertain if adding publicly available data from the Australian Bureau of Statistics (ABS) to some housing data would increase the model's predictive power.</a:t>
            </a:r>
          </a:p>
          <a:p>
            <a:r>
              <a:rPr lang="en-AU" dirty="0"/>
              <a:t>Melbourne housing data was enriched with data from the ABS. This data was then modelled with two regression models to predict the selling price. </a:t>
            </a:r>
          </a:p>
          <a:p>
            <a:r>
              <a:rPr lang="en-AU" dirty="0"/>
              <a:t>The additional data may have added some value to the models, but the results did not accurately predict house prices.</a:t>
            </a:r>
          </a:p>
        </p:txBody>
      </p:sp>
    </p:spTree>
    <p:extLst>
      <p:ext uri="{BB962C8B-B14F-4D97-AF65-F5344CB8AC3E}">
        <p14:creationId xmlns:p14="http://schemas.microsoft.com/office/powerpoint/2010/main" val="105669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Melbourne Housing Data from </a:t>
            </a:r>
            <a:r>
              <a:rPr lang="en-AU" dirty="0" err="1"/>
              <a:t>Kaggle</a:t>
            </a:r>
            <a:endParaRPr lang="en-AU" dirty="0"/>
          </a:p>
          <a:p>
            <a:pPr lvl="1"/>
            <a:r>
              <a:rPr lang="en-AU"/>
              <a:t>34,857 Observations </a:t>
            </a:r>
            <a:r>
              <a:rPr lang="en-AU" dirty="0"/>
              <a:t>and 31 Variable</a:t>
            </a:r>
          </a:p>
          <a:p>
            <a:r>
              <a:rPr lang="en-AU" dirty="0"/>
              <a:t>Economy and Industry from ABS</a:t>
            </a:r>
          </a:p>
          <a:p>
            <a:pPr lvl="1"/>
            <a:r>
              <a:rPr lang="en-AU" dirty="0"/>
              <a:t>Three variables around house transfers and motor vehicles</a:t>
            </a:r>
          </a:p>
          <a:p>
            <a:r>
              <a:rPr lang="en-AU" dirty="0"/>
              <a:t>Employment and Education from ABS</a:t>
            </a:r>
          </a:p>
          <a:p>
            <a:pPr lvl="1"/>
            <a:r>
              <a:rPr lang="en-AU" dirty="0"/>
              <a:t>Three variables on jobs and occupation</a:t>
            </a:r>
          </a:p>
          <a:p>
            <a:r>
              <a:rPr lang="en-AU" dirty="0"/>
              <a:t>Postcode to LGA Mapping from ABS</a:t>
            </a:r>
          </a:p>
          <a:p>
            <a:pPr lvl="1"/>
            <a:r>
              <a:rPr lang="en-AU" dirty="0"/>
              <a:t>Used to map the LGA from the ABS to the postcode </a:t>
            </a:r>
          </a:p>
        </p:txBody>
      </p:sp>
    </p:spTree>
    <p:extLst>
      <p:ext uri="{BB962C8B-B14F-4D97-AF65-F5344CB8AC3E}">
        <p14:creationId xmlns:p14="http://schemas.microsoft.com/office/powerpoint/2010/main" val="116443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Economy and Industry</a:t>
            </a:r>
          </a:p>
          <a:p>
            <a:pPr lvl="1"/>
            <a:r>
              <a:rPr lang="en-AU" dirty="0"/>
              <a:t>Number of house transfers, % of vehicles under five years old, Total number of vehicles</a:t>
            </a:r>
          </a:p>
          <a:p>
            <a:r>
              <a:rPr lang="en-AU" dirty="0"/>
              <a:t>Education and Employment</a:t>
            </a:r>
          </a:p>
          <a:p>
            <a:pPr lvl="1"/>
            <a:r>
              <a:rPr lang="en-AU" dirty="0"/>
              <a:t>Total number of jobs, Popular occupation, Popular job category</a:t>
            </a:r>
          </a:p>
          <a:p>
            <a:r>
              <a:rPr lang="en-AU" dirty="0"/>
              <a:t>Postcode to LGA Mapping</a:t>
            </a:r>
          </a:p>
          <a:p>
            <a:pPr lvl="1"/>
            <a:r>
              <a:rPr lang="en-AU" dirty="0"/>
              <a:t>Used to join the ABS data to the Melbourne housing data</a:t>
            </a:r>
          </a:p>
          <a:p>
            <a:pPr lvl="1"/>
            <a:r>
              <a:rPr lang="en-AU" dirty="0"/>
              <a:t>Housing Data (Postcode, </a:t>
            </a:r>
            <a:r>
              <a:rPr lang="en-AU" dirty="0" err="1"/>
              <a:t>CouncilArea</a:t>
            </a:r>
            <a:r>
              <a:rPr lang="en-AU" dirty="0"/>
              <a:t>) -&gt; Postcode to LGA -&gt; ABS Data (LGA Code, Label) </a:t>
            </a:r>
          </a:p>
          <a:p>
            <a:r>
              <a:rPr lang="en-AU" dirty="0"/>
              <a:t>ABS data added to Melbourne Housing Data</a:t>
            </a:r>
          </a:p>
          <a:p>
            <a:pPr lvl="1"/>
            <a:r>
              <a:rPr lang="en-AU" dirty="0"/>
              <a:t>Once aggregated data is assessed for NA values, distribution and then modelled against the Price</a:t>
            </a:r>
          </a:p>
        </p:txBody>
      </p:sp>
    </p:spTree>
    <p:extLst>
      <p:ext uri="{BB962C8B-B14F-4D97-AF65-F5344CB8AC3E}">
        <p14:creationId xmlns:p14="http://schemas.microsoft.com/office/powerpoint/2010/main" val="267221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Data Exploration</a:t>
            </a:r>
          </a:p>
          <a:p>
            <a:pPr lvl="1"/>
            <a:r>
              <a:rPr lang="en-AU" dirty="0"/>
              <a:t>Distribution of numeric variables and relationship of price for categorical variables is visually assessed</a:t>
            </a:r>
          </a:p>
          <a:p>
            <a:r>
              <a:rPr lang="en-AU" dirty="0"/>
              <a:t>Assumption Testing</a:t>
            </a:r>
          </a:p>
          <a:p>
            <a:pPr lvl="1"/>
            <a:r>
              <a:rPr lang="en-AU" dirty="0"/>
              <a:t>Data is tested for underlying issues such as outliers, suitability for linear modelling</a:t>
            </a:r>
          </a:p>
          <a:p>
            <a:pPr lvl="1"/>
            <a:r>
              <a:rPr lang="en-AU" dirty="0"/>
              <a:t>It was clear the data was unsuitable for linear modelling</a:t>
            </a:r>
          </a:p>
          <a:p>
            <a:r>
              <a:rPr lang="en-AU" dirty="0"/>
              <a:t>Modelling </a:t>
            </a:r>
          </a:p>
          <a:p>
            <a:pPr lvl="1"/>
            <a:r>
              <a:rPr lang="en-AU" dirty="0"/>
              <a:t>Random forest and KNN regression were chosen as they are more suitable for non-linear data</a:t>
            </a:r>
          </a:p>
        </p:txBody>
      </p:sp>
    </p:spTree>
    <p:extLst>
      <p:ext uri="{BB962C8B-B14F-4D97-AF65-F5344CB8AC3E}">
        <p14:creationId xmlns:p14="http://schemas.microsoft.com/office/powerpoint/2010/main" val="170143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/>
              <a:t>The evaluation metrics for both models were R squared and Root Mean Square Error (RMSE)</a:t>
            </a:r>
          </a:p>
          <a:p>
            <a:r>
              <a:rPr lang="en-AU" dirty="0"/>
              <a:t>Model Comparison</a:t>
            </a:r>
          </a:p>
          <a:p>
            <a:pPr lvl="1"/>
            <a:r>
              <a:rPr lang="en-AU" dirty="0"/>
              <a:t>The evaluation metrics for both models were less than ideal with the KNN regression giving the better result of the two</a:t>
            </a:r>
          </a:p>
          <a:p>
            <a:r>
              <a:rPr lang="en-AU" dirty="0"/>
              <a:t>Results of the ABS Data</a:t>
            </a:r>
          </a:p>
          <a:p>
            <a:pPr lvl="1"/>
            <a:r>
              <a:rPr lang="en-AU" dirty="0"/>
              <a:t>House transfers, age of vehicle and number of registered vehicle shows some importance in the final models</a:t>
            </a:r>
          </a:p>
          <a:p>
            <a:pPr lvl="1"/>
            <a:r>
              <a:rPr lang="en-AU" dirty="0"/>
              <a:t>Job category and occupation were included in the final models but seemed less important</a:t>
            </a:r>
          </a:p>
          <a:p>
            <a:pPr lvl="1"/>
            <a:r>
              <a:rPr lang="en-AU" dirty="0"/>
              <a:t>Number of jobs was dropped during analysis as it has almost zero correlation</a:t>
            </a:r>
          </a:p>
        </p:txBody>
      </p:sp>
    </p:spTree>
    <p:extLst>
      <p:ext uri="{BB962C8B-B14F-4D97-AF65-F5344CB8AC3E}">
        <p14:creationId xmlns:p14="http://schemas.microsoft.com/office/powerpoint/2010/main" val="380271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Impact of the ABS Data</a:t>
            </a:r>
          </a:p>
          <a:p>
            <a:pPr lvl="1"/>
            <a:r>
              <a:rPr lang="en-AU" dirty="0"/>
              <a:t>As the KNN model gave the best result, it was used to test the impact of the ABS data. A version of the model was built without the ABS metrics</a:t>
            </a:r>
          </a:p>
          <a:p>
            <a:pPr lvl="1"/>
            <a:r>
              <a:rPr lang="en-AU" dirty="0"/>
              <a:t>The model built without the ABS data had slightly better evaluation metrics, showing that the ABS data may not add additional detail</a:t>
            </a:r>
          </a:p>
          <a:p>
            <a:pPr lvl="1"/>
            <a:r>
              <a:rPr lang="en-AU" dirty="0"/>
              <a:t>As overall model performance wasn’t strong, more work could be done around additional feature engineering and hyper 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524309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F8E1234B49F643893919969B8D5D02" ma:contentTypeVersion="15" ma:contentTypeDescription="Create a new document." ma:contentTypeScope="" ma:versionID="82045407d7fd2fa25bc84ce9ac2205ee">
  <xsd:schema xmlns:xsd="http://www.w3.org/2001/XMLSchema" xmlns:xs="http://www.w3.org/2001/XMLSchema" xmlns:p="http://schemas.microsoft.com/office/2006/metadata/properties" xmlns:ns3="a161f655-de07-42c1-b8e2-6bd7c9378883" xmlns:ns4="ecaae422-067c-40ab-9ece-ce4c9c8aaeb3" targetNamespace="http://schemas.microsoft.com/office/2006/metadata/properties" ma:root="true" ma:fieldsID="117c039b3883551b694ee3bb65cd82b0" ns3:_="" ns4:_="">
    <xsd:import namespace="a161f655-de07-42c1-b8e2-6bd7c9378883"/>
    <xsd:import namespace="ecaae422-067c-40ab-9ece-ce4c9c8aaeb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61f655-de07-42c1-b8e2-6bd7c93788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aae422-067c-40ab-9ece-ce4c9c8aaeb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161f655-de07-42c1-b8e2-6bd7c9378883" xsi:nil="true"/>
  </documentManagement>
</p:properties>
</file>

<file path=customXml/itemProps1.xml><?xml version="1.0" encoding="utf-8"?>
<ds:datastoreItem xmlns:ds="http://schemas.openxmlformats.org/officeDocument/2006/customXml" ds:itemID="{47B91AF0-F266-4DD3-884D-8EF87802B3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61f655-de07-42c1-b8e2-6bd7c9378883"/>
    <ds:schemaRef ds:uri="ecaae422-067c-40ab-9ece-ce4c9c8aae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5C6204-93B7-4569-B9D0-41A5B46E42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5DE7CF-520E-4982-B161-D490C641AA78}">
  <ds:schemaRefs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161f655-de07-42c1-b8e2-6bd7c9378883"/>
    <ds:schemaRef ds:uri="ecaae422-067c-40ab-9ece-ce4c9c8aaeb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986</TotalTime>
  <Words>467</Words>
  <Application>Microsoft Office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MS Shell Dlg 2</vt:lpstr>
      <vt:lpstr>Wingdings</vt:lpstr>
      <vt:lpstr>Wingdings 3</vt:lpstr>
      <vt:lpstr>Madison</vt:lpstr>
      <vt:lpstr> Predicting Melbourne Housing Prices </vt:lpstr>
      <vt:lpstr>Executive Summary</vt:lpstr>
      <vt:lpstr>Data Sources</vt:lpstr>
      <vt:lpstr>Data Manipulation</vt:lpstr>
      <vt:lpstr>Analysis</vt:lpstr>
      <vt:lpstr>Results</vt:lpstr>
      <vt:lpstr>Conclusion</vt:lpstr>
    </vt:vector>
  </TitlesOfParts>
  <Company>Geoscience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Melbourne Housing Prices</dc:title>
  <dc:creator>Anna Riddell</dc:creator>
  <cp:lastModifiedBy>Robert</cp:lastModifiedBy>
  <cp:revision>14</cp:revision>
  <dcterms:created xsi:type="dcterms:W3CDTF">2023-10-14T05:29:56Z</dcterms:created>
  <dcterms:modified xsi:type="dcterms:W3CDTF">2023-10-15T11:52:39Z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0x01010088F8E1234B49F643893919969B8D5D02</vt:lpwstr>
  </property>
</Properties>
</file>