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2" r:id="rId7"/>
    <p:sldId id="268" r:id="rId8"/>
    <p:sldId id="269" r:id="rId9"/>
    <p:sldId id="260" r:id="rId10"/>
    <p:sldId id="263" r:id="rId11"/>
    <p:sldId id="264" r:id="rId12"/>
    <p:sldId id="267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91DE8-2BDD-41FB-AA5F-371F2ACDF2ED}" v="3" dt="2021-08-10T23:21:22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ugh Riddell" userId="10b8bca60ec8b3c5" providerId="LiveId" clId="{7E891DE8-2BDD-41FB-AA5F-371F2ACDF2ED}"/>
    <pc:docChg chg="undo custSel addSld modSld sldOrd">
      <pc:chgData name="Robert Hugh Riddell" userId="10b8bca60ec8b3c5" providerId="LiveId" clId="{7E891DE8-2BDD-41FB-AA5F-371F2ACDF2ED}" dt="2021-08-10T23:29:29.253" v="229" actId="20577"/>
      <pc:docMkLst>
        <pc:docMk/>
      </pc:docMkLst>
      <pc:sldChg chg="modSp mod">
        <pc:chgData name="Robert Hugh Riddell" userId="10b8bca60ec8b3c5" providerId="LiveId" clId="{7E891DE8-2BDD-41FB-AA5F-371F2ACDF2ED}" dt="2021-08-10T23:29:29.253" v="229" actId="20577"/>
        <pc:sldMkLst>
          <pc:docMk/>
          <pc:sldMk cId="3209674386" sldId="256"/>
        </pc:sldMkLst>
        <pc:spChg chg="mod">
          <ac:chgData name="Robert Hugh Riddell" userId="10b8bca60ec8b3c5" providerId="LiveId" clId="{7E891DE8-2BDD-41FB-AA5F-371F2ACDF2ED}" dt="2021-08-10T23:29:29.253" v="229" actId="20577"/>
          <ac:spMkLst>
            <pc:docMk/>
            <pc:sldMk cId="3209674386" sldId="256"/>
            <ac:spMk id="2" creationId="{6CC84052-797F-44D1-983F-CF05C347ACAC}"/>
          </ac:spMkLst>
        </pc:spChg>
      </pc:sldChg>
      <pc:sldChg chg="modSp mod">
        <pc:chgData name="Robert Hugh Riddell" userId="10b8bca60ec8b3c5" providerId="LiveId" clId="{7E891DE8-2BDD-41FB-AA5F-371F2ACDF2ED}" dt="2021-08-10T23:22:27.320" v="194" actId="20577"/>
        <pc:sldMkLst>
          <pc:docMk/>
          <pc:sldMk cId="572762935" sldId="258"/>
        </pc:sldMkLst>
        <pc:spChg chg="mod">
          <ac:chgData name="Robert Hugh Riddell" userId="10b8bca60ec8b3c5" providerId="LiveId" clId="{7E891DE8-2BDD-41FB-AA5F-371F2ACDF2ED}" dt="2021-08-10T23:22:27.320" v="194" actId="20577"/>
          <ac:spMkLst>
            <pc:docMk/>
            <pc:sldMk cId="572762935" sldId="258"/>
            <ac:spMk id="3" creationId="{9639F742-9508-49D0-9E8E-8739B2807BBB}"/>
          </ac:spMkLst>
        </pc:spChg>
      </pc:sldChg>
      <pc:sldChg chg="modSp mod">
        <pc:chgData name="Robert Hugh Riddell" userId="10b8bca60ec8b3c5" providerId="LiveId" clId="{7E891DE8-2BDD-41FB-AA5F-371F2ACDF2ED}" dt="2021-08-10T23:03:24.469" v="2" actId="20577"/>
        <pc:sldMkLst>
          <pc:docMk/>
          <pc:sldMk cId="1803103129" sldId="259"/>
        </pc:sldMkLst>
        <pc:spChg chg="mod">
          <ac:chgData name="Robert Hugh Riddell" userId="10b8bca60ec8b3c5" providerId="LiveId" clId="{7E891DE8-2BDD-41FB-AA5F-371F2ACDF2ED}" dt="2021-08-10T23:03:24.469" v="2" actId="20577"/>
          <ac:spMkLst>
            <pc:docMk/>
            <pc:sldMk cId="1803103129" sldId="259"/>
            <ac:spMk id="3" creationId="{6F199A25-3830-43C6-831B-0711B7D55BD7}"/>
          </ac:spMkLst>
        </pc:spChg>
      </pc:sldChg>
      <pc:sldChg chg="modSp mod">
        <pc:chgData name="Robert Hugh Riddell" userId="10b8bca60ec8b3c5" providerId="LiveId" clId="{7E891DE8-2BDD-41FB-AA5F-371F2ACDF2ED}" dt="2021-08-10T23:03:33.486" v="5" actId="20577"/>
        <pc:sldMkLst>
          <pc:docMk/>
          <pc:sldMk cId="2207873735" sldId="260"/>
        </pc:sldMkLst>
        <pc:spChg chg="mod">
          <ac:chgData name="Robert Hugh Riddell" userId="10b8bca60ec8b3c5" providerId="LiveId" clId="{7E891DE8-2BDD-41FB-AA5F-371F2ACDF2ED}" dt="2021-08-10T23:03:33.486" v="5" actId="20577"/>
          <ac:spMkLst>
            <pc:docMk/>
            <pc:sldMk cId="2207873735" sldId="260"/>
            <ac:spMk id="3" creationId="{D82A870F-BB65-4BDF-8BDF-32B459F1C617}"/>
          </ac:spMkLst>
        </pc:spChg>
      </pc:sldChg>
      <pc:sldChg chg="modSp mod ord">
        <pc:chgData name="Robert Hugh Riddell" userId="10b8bca60ec8b3c5" providerId="LiveId" clId="{7E891DE8-2BDD-41FB-AA5F-371F2ACDF2ED}" dt="2021-08-10T23:29:21.440" v="209"/>
        <pc:sldMkLst>
          <pc:docMk/>
          <pc:sldMk cId="4204713045" sldId="261"/>
        </pc:sldMkLst>
        <pc:spChg chg="mod">
          <ac:chgData name="Robert Hugh Riddell" userId="10b8bca60ec8b3c5" providerId="LiveId" clId="{7E891DE8-2BDD-41FB-AA5F-371F2ACDF2ED}" dt="2021-08-10T23:29:12.177" v="207" actId="20577"/>
          <ac:spMkLst>
            <pc:docMk/>
            <pc:sldMk cId="4204713045" sldId="261"/>
            <ac:spMk id="3" creationId="{99D2CD7D-E641-4C15-8047-53B63B9917BB}"/>
          </ac:spMkLst>
        </pc:spChg>
      </pc:sldChg>
      <pc:sldChg chg="modSp mod">
        <pc:chgData name="Robert Hugh Riddell" userId="10b8bca60ec8b3c5" providerId="LiveId" clId="{7E891DE8-2BDD-41FB-AA5F-371F2ACDF2ED}" dt="2021-08-10T23:10:22.173" v="116" actId="20577"/>
        <pc:sldMkLst>
          <pc:docMk/>
          <pc:sldMk cId="1426936972" sldId="262"/>
        </pc:sldMkLst>
        <pc:spChg chg="mod">
          <ac:chgData name="Robert Hugh Riddell" userId="10b8bca60ec8b3c5" providerId="LiveId" clId="{7E891DE8-2BDD-41FB-AA5F-371F2ACDF2ED}" dt="2021-08-10T23:10:22.173" v="116" actId="20577"/>
          <ac:spMkLst>
            <pc:docMk/>
            <pc:sldMk cId="1426936972" sldId="262"/>
            <ac:spMk id="3" creationId="{3A0A1C64-9558-4358-BA4C-93F9FF959F61}"/>
          </ac:spMkLst>
        </pc:spChg>
      </pc:sldChg>
      <pc:sldChg chg="modSp mod">
        <pc:chgData name="Robert Hugh Riddell" userId="10b8bca60ec8b3c5" providerId="LiveId" clId="{7E891DE8-2BDD-41FB-AA5F-371F2ACDF2ED}" dt="2021-08-10T23:03:50.738" v="6" actId="1076"/>
        <pc:sldMkLst>
          <pc:docMk/>
          <pc:sldMk cId="766201651" sldId="263"/>
        </pc:sldMkLst>
        <pc:graphicFrameChg chg="mod">
          <ac:chgData name="Robert Hugh Riddell" userId="10b8bca60ec8b3c5" providerId="LiveId" clId="{7E891DE8-2BDD-41FB-AA5F-371F2ACDF2ED}" dt="2021-08-10T23:03:50.738" v="6" actId="1076"/>
          <ac:graphicFrameMkLst>
            <pc:docMk/>
            <pc:sldMk cId="766201651" sldId="263"/>
            <ac:graphicFrameMk id="5" creationId="{A1487942-0221-44E5-8635-79B70652B791}"/>
          </ac:graphicFrameMkLst>
        </pc:graphicFrameChg>
      </pc:sldChg>
      <pc:sldChg chg="modSp mod">
        <pc:chgData name="Robert Hugh Riddell" userId="10b8bca60ec8b3c5" providerId="LiveId" clId="{7E891DE8-2BDD-41FB-AA5F-371F2ACDF2ED}" dt="2021-08-10T23:11:09.216" v="120" actId="20577"/>
        <pc:sldMkLst>
          <pc:docMk/>
          <pc:sldMk cId="190544514" sldId="267"/>
        </pc:sldMkLst>
        <pc:spChg chg="mod">
          <ac:chgData name="Robert Hugh Riddell" userId="10b8bca60ec8b3c5" providerId="LiveId" clId="{7E891DE8-2BDD-41FB-AA5F-371F2ACDF2ED}" dt="2021-08-10T23:11:09.216" v="120" actId="20577"/>
          <ac:spMkLst>
            <pc:docMk/>
            <pc:sldMk cId="190544514" sldId="267"/>
            <ac:spMk id="3" creationId="{2EAC1CF5-E4D6-44B9-995F-1246CA557A9C}"/>
          </ac:spMkLst>
        </pc:spChg>
      </pc:sldChg>
      <pc:sldChg chg="modSp new mod">
        <pc:chgData name="Robert Hugh Riddell" userId="10b8bca60ec8b3c5" providerId="LiveId" clId="{7E891DE8-2BDD-41FB-AA5F-371F2ACDF2ED}" dt="2021-08-10T23:21:22.427" v="193" actId="20577"/>
        <pc:sldMkLst>
          <pc:docMk/>
          <pc:sldMk cId="3580445860" sldId="270"/>
        </pc:sldMkLst>
        <pc:spChg chg="mod">
          <ac:chgData name="Robert Hugh Riddell" userId="10b8bca60ec8b3c5" providerId="LiveId" clId="{7E891DE8-2BDD-41FB-AA5F-371F2ACDF2ED}" dt="2021-08-10T23:21:22.427" v="193" actId="20577"/>
          <ac:spMkLst>
            <pc:docMk/>
            <pc:sldMk cId="3580445860" sldId="270"/>
            <ac:spMk id="3" creationId="{E31C5A37-96B4-4C2D-8BA6-77BA4CED91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0666-9438-44C7-A93D-9F05961DBF40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33FC-D05A-46E4-9116-CA5E48DBF3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3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four plots on the right show a high correlation with points but no distinct similarity with teams that finish in the top 4. I see this as evidence that there is no clear answer and instead it is important to used some models to better understand the data. I will either overlay the plots in successive slide or I have build a Shiny that I could pull up and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433FC-D05A-46E4-9116-CA5E48DBF3D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11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058-6D87-4EF6-B1C3-E18E180A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A1AD-CCB3-4715-8490-E9B9D5AB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A8CD9-EB6E-498F-AEAC-1780C92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268B-A11E-4A2A-AAF3-35E1BF8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CFBA-9169-4B2C-932C-29C51EB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34-8F97-4A40-B581-AE841889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CA907-F463-4659-9495-907AC4E8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B6611-7D4F-4FAA-BFA7-1B3417E4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72F9-8F29-401C-A61D-FC57E04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EFCB-B94A-4CE2-A3E1-040333DB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EC7C-ED45-4656-A1E4-B64030C4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20201-B3AC-470C-8139-209BEF9E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284-8A29-43E2-9B6A-191865C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169E-BADD-4632-ADA7-1E14D29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CB36-5988-44D9-8313-11BB373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C324-1549-4287-BB83-41BD59B8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B3E-C251-4C9B-B030-24193E9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5FC4-E983-4EFA-BD13-92EB0624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D195-D19F-4115-80CD-DB15D75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CB18-E04F-4496-8F8F-77A45534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A7D9-8229-497E-8BF6-B590E8D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90F41-60D0-4BD9-9B34-238F8936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DD7B-9FED-4214-A143-6700E7B9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5685-4857-40FA-BF31-1CD6E51B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16FD-9E11-486A-9479-72DF08A6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E704-A982-4F34-9419-4E639BB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FB6C-2A64-48E3-B96C-C16DF997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4B64-FCF1-4E0C-A1FA-8BC6D587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BA6A-9A0E-481F-AED7-5FA6D4A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28A0-5BFD-4A89-B7F6-2B3C660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8F1BB-ECF3-4888-9045-69508B0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39E-BB05-44E6-A796-9658684F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CEFC-5C52-4252-ABBE-5D975EE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B28C-B2BB-4BA7-9160-1AC312FA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385A7-2898-4FD3-A89D-FCD53D2B5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9DE30-D4D8-435A-9ED9-DCAD16CC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7FEA9-FA87-4B60-839D-364777B6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3999-8E46-41E6-9D27-3DCD874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27259-2ED8-4C58-9549-A0C1264A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9E4-030A-4390-B736-1F4753C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35C8C-31F0-441C-8BC8-8869D67B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6221-28CD-49F6-B9A6-90E3FB7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21D2A-9963-41C4-BC2E-BC3F95D7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72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0BD6-2C53-4528-B17C-881BC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82BD-ACBF-4849-81BC-816E15F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842F-9B2A-44AF-AB58-228B6907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7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2572-8B97-4DE8-9E44-312ED7B3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5C85-65EA-4B3B-BD92-2A2B30B7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9BD56-3DBE-4A88-A675-C81A21EB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57B2-6985-43E9-A741-D46046F5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DCB5A-BDB9-4C4A-B9EA-C25B09C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CCB9-39FC-4AED-B312-73AE4D3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1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87A-F6D7-41ED-8660-3E95F7B2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D55E5-DD78-45A8-BD97-998D8CFB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1075-B30E-45AD-BFAA-9A98CF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F1D4D-5F23-4DCC-804F-4A22C1F4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376C-AF02-4303-BB34-D93C47A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3F0E-EED7-4407-90BE-BC5C0F24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7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E5360-EFCD-4452-882E-D8647B2D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BB2F-3F7A-4297-8FE7-EAB5275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128F-AC7F-4A47-9C85-CFCF1464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BEAF-400E-41CA-B8D2-154B85B7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5C63-E024-42A4-B232-868F917FB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Riddell/Olympic-Basketball" TargetMode="External"/><Relationship Id="rId2" Type="http://schemas.openxmlformats.org/officeDocument/2006/relationships/hyperlink" Target="https://sport-data-insights.shinyapps.io/Basketball_Exploratory_Data_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-data-insights.shinyapps.io/Basketball_Exploratory_Data_Analysi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-data-insights.shinyapps.io/Basketball_Exploratory_Data_Analys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4052-797F-44D1-983F-CF05C347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IT TAKES TO 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D05D-B2E7-41DB-9AF9-E7CF891F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67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EEE-3EAD-48C5-A8C0-00718BD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results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A4C-D4A9-46A4-B315-27A869C8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a the classification algorithms decision tree, random forest and logistic regression the win loss was predicted </a:t>
            </a:r>
          </a:p>
          <a:p>
            <a:r>
              <a:rPr lang="en-AU" dirty="0"/>
              <a:t>the best performing model was logistic regression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Predicting 120 losses, 121 Wins correctly</a:t>
            </a:r>
          </a:p>
          <a:p>
            <a:r>
              <a:rPr lang="en-AU" dirty="0"/>
              <a:t>predicted 13 Losses as wins and 12 Wins as Losses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487942-0221-44E5-8635-79B70652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80295"/>
              </p:ext>
            </p:extLst>
          </p:nvPr>
        </p:nvGraphicFramePr>
        <p:xfrm>
          <a:off x="7731612" y="3204773"/>
          <a:ext cx="3543441" cy="1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47">
                  <a:extLst>
                    <a:ext uri="{9D8B030D-6E8A-4147-A177-3AD203B41FA5}">
                      <a16:colId xmlns:a16="http://schemas.microsoft.com/office/drawing/2014/main" val="2881338532"/>
                    </a:ext>
                  </a:extLst>
                </a:gridCol>
                <a:gridCol w="1181147">
                  <a:extLst>
                    <a:ext uri="{9D8B030D-6E8A-4147-A177-3AD203B41FA5}">
                      <a16:colId xmlns:a16="http://schemas.microsoft.com/office/drawing/2014/main" val="2512511642"/>
                    </a:ext>
                  </a:extLst>
                </a:gridCol>
                <a:gridCol w="1181147">
                  <a:extLst>
                    <a:ext uri="{9D8B030D-6E8A-4147-A177-3AD203B41FA5}">
                      <a16:colId xmlns:a16="http://schemas.microsoft.com/office/drawing/2014/main" val="3002228322"/>
                    </a:ext>
                  </a:extLst>
                </a:gridCol>
              </a:tblGrid>
              <a:tr h="44848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9180"/>
                  </a:ext>
                </a:extLst>
              </a:tr>
              <a:tr h="448480">
                <a:tc>
                  <a:txBody>
                    <a:bodyPr/>
                    <a:lstStyle/>
                    <a:p>
                      <a:r>
                        <a:rPr lang="en-AU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96579"/>
                  </a:ext>
                </a:extLst>
              </a:tr>
              <a:tr h="448480">
                <a:tc>
                  <a:txBody>
                    <a:bodyPr/>
                    <a:lstStyle/>
                    <a:p>
                      <a:r>
                        <a:rPr lang="en-AU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6EA-98D1-49B8-88EE-B9E807E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importance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ECF6-A722-4B67-A393-6C36FC36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r>
              <a:rPr lang="en-AU" dirty="0"/>
              <a:t>These are the values the logistic regression model regards as important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1AB037-D3C1-4A98-8BBD-40B3C25E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976473"/>
            <a:ext cx="7177357" cy="40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F9FD-12AA-43CC-A83F-E3912A2F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Areas to assess to predict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1CF5-E4D6-44B9-995F-1246CA55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AU" dirty="0"/>
              <a:t>Based on the variable importance from the models the stats that are the best predictors of points </a:t>
            </a:r>
            <a:r>
              <a:rPr lang="en-AU"/>
              <a:t>and W/</a:t>
            </a:r>
            <a:r>
              <a:rPr lang="en-AU" dirty="0"/>
              <a:t>L</a:t>
            </a:r>
            <a:r>
              <a:rPr lang="en-AU"/>
              <a:t> </a:t>
            </a:r>
            <a:r>
              <a:rPr lang="en-AU" dirty="0"/>
              <a:t>is PER, DRB, Ft-P, FTA, </a:t>
            </a:r>
            <a:r>
              <a:rPr lang="en-AU" dirty="0" err="1"/>
              <a:t>stl</a:t>
            </a:r>
            <a:r>
              <a:rPr lang="en-AU" dirty="0"/>
              <a:t>, </a:t>
            </a:r>
            <a:r>
              <a:rPr lang="en-AU" dirty="0" err="1"/>
              <a:t>fg_p</a:t>
            </a:r>
            <a:r>
              <a:rPr lang="en-AU" dirty="0"/>
              <a:t>, </a:t>
            </a:r>
            <a:r>
              <a:rPr lang="en-AU" dirty="0" err="1"/>
              <a:t>tsa</a:t>
            </a:r>
            <a:r>
              <a:rPr lang="en-AU" dirty="0"/>
              <a:t>, 3p</a:t>
            </a:r>
          </a:p>
          <a:p>
            <a:r>
              <a:rPr lang="en-AU" dirty="0"/>
              <a:t>The average rating in those categories from teams that finished in the top 4 is: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 would be using this as a bench mark to evaluate the likelihood of a team making the top 4.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34B502-E03D-4BAC-97D0-300B1001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4001294"/>
            <a:ext cx="1178407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663-631B-41F3-BFC6-9A7FD093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CD7D-E641-4C15-8047-53B63B99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of the domestic leagues the medal winning players compete in</a:t>
            </a:r>
          </a:p>
          <a:p>
            <a:r>
              <a:rPr lang="en-AU" dirty="0"/>
              <a:t>Translation of domestic league statistics to international game</a:t>
            </a:r>
          </a:p>
          <a:p>
            <a:pPr lvl="1"/>
            <a:r>
              <a:rPr lang="en-AU" dirty="0"/>
              <a:t>league coefficients</a:t>
            </a:r>
          </a:p>
          <a:p>
            <a:r>
              <a:rPr lang="en-AU" dirty="0"/>
              <a:t>Does Junior international success translate to senior success.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C08-8379-4840-AC08-173AE2D3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5A37-96B4-4C2D-8BA6-77BA4CED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Shiny URL</a:t>
            </a:r>
          </a:p>
          <a:p>
            <a:r>
              <a:rPr lang="en-AU" dirty="0">
                <a:hlinkClick r:id="rId2"/>
              </a:rPr>
              <a:t>https://sport-data-insights.shinyapps.io/Basketball_Exploratory_Data_Analysis/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Github</a:t>
            </a:r>
            <a:r>
              <a:rPr lang="en-AU" dirty="0"/>
              <a:t> repository</a:t>
            </a:r>
          </a:p>
          <a:p>
            <a:r>
              <a:rPr lang="en-AU" dirty="0">
                <a:hlinkClick r:id="rId3"/>
              </a:rPr>
              <a:t>https://github.com/RobertRiddell/Olympic-Basketball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044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B03C-22E9-4D2F-A0BD-49F49F05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6504-26BC-465E-B9E2-ADD97B45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Scraped from Basketball Reference. Taken as player box scores then combined. </a:t>
            </a:r>
          </a:p>
          <a:p>
            <a:r>
              <a:rPr lang="en-AU" dirty="0"/>
              <a:t>Olympic Games 2000 – 2016 containing 198 games</a:t>
            </a:r>
          </a:p>
          <a:p>
            <a:r>
              <a:rPr lang="en-AU" dirty="0" err="1"/>
              <a:t>Fiba</a:t>
            </a:r>
            <a:r>
              <a:rPr lang="en-AU" dirty="0"/>
              <a:t> World Cup 2010,2014 and 2019 containing 248 games</a:t>
            </a:r>
          </a:p>
          <a:p>
            <a:r>
              <a:rPr lang="en-AU" dirty="0"/>
              <a:t>total of 448 games from 42 individual teams</a:t>
            </a:r>
          </a:p>
          <a:p>
            <a:pPr lvl="1"/>
            <a:r>
              <a:rPr lang="en-AU" dirty="0"/>
              <a:t>minimum games played 5</a:t>
            </a:r>
          </a:p>
          <a:p>
            <a:pPr lvl="1"/>
            <a:r>
              <a:rPr lang="en-AU" dirty="0"/>
              <a:t>maximum played 66	</a:t>
            </a:r>
          </a:p>
          <a:p>
            <a:r>
              <a:rPr lang="en-AU" dirty="0"/>
              <a:t>15 initial statistics provided and 11 more created from existing data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54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01A3-921C-4BF9-9302-717BE864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742-9508-49D0-9E8E-8739B280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 the statistical similarity teams that have a top 4 finish</a:t>
            </a:r>
          </a:p>
          <a:p>
            <a:r>
              <a:rPr lang="en-AU" dirty="0"/>
              <a:t>Build multiple models to predict points scored based on statistics provided and compare</a:t>
            </a:r>
          </a:p>
          <a:p>
            <a:r>
              <a:rPr lang="en-AU" dirty="0"/>
              <a:t>Build multiple model to predict the outcome of the game based on statistics provided and compare</a:t>
            </a:r>
          </a:p>
          <a:p>
            <a:r>
              <a:rPr lang="en-AU" dirty="0"/>
              <a:t>Analyse the results and what statistics are valuable in predicting performance.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76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F81-9C06-450E-8EAE-535CC7E5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Commonality of top 4 finishes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25E76C-258B-420D-9F8F-81EC6B707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93239"/>
              </p:ext>
            </p:extLst>
          </p:nvPr>
        </p:nvGraphicFramePr>
        <p:xfrm>
          <a:off x="838200" y="1496854"/>
          <a:ext cx="2908301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870">
                  <a:extLst>
                    <a:ext uri="{9D8B030D-6E8A-4147-A177-3AD203B41FA5}">
                      <a16:colId xmlns:a16="http://schemas.microsoft.com/office/drawing/2014/main" val="2680729515"/>
                    </a:ext>
                  </a:extLst>
                </a:gridCol>
                <a:gridCol w="608272">
                  <a:extLst>
                    <a:ext uri="{9D8B030D-6E8A-4147-A177-3AD203B41FA5}">
                      <a16:colId xmlns:a16="http://schemas.microsoft.com/office/drawing/2014/main" val="1118671813"/>
                    </a:ext>
                  </a:extLst>
                </a:gridCol>
                <a:gridCol w="864887">
                  <a:extLst>
                    <a:ext uri="{9D8B030D-6E8A-4147-A177-3AD203B41FA5}">
                      <a16:colId xmlns:a16="http://schemas.microsoft.com/office/drawing/2014/main" val="1103223688"/>
                    </a:ext>
                  </a:extLst>
                </a:gridCol>
                <a:gridCol w="608272">
                  <a:extLst>
                    <a:ext uri="{9D8B030D-6E8A-4147-A177-3AD203B41FA5}">
                      <a16:colId xmlns:a16="http://schemas.microsoft.com/office/drawing/2014/main" val="1370795914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Top 4 Finishes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5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Country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World Cups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Olympics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Total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2105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United States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1665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Lithuania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8805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Spain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9347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France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9676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Serbia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3306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Argentina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4553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Australia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11072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Turkey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52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Greece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9098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Puerto Rico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891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Russia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9607943"/>
                  </a:ext>
                </a:extLst>
              </a:tr>
            </a:tbl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B913808-8540-41CA-8F08-B7A9F09A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661" y="4496772"/>
            <a:ext cx="3432728" cy="2134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9B4B2-5F08-4964-91C1-A80C4CB44AC6}"/>
              </a:ext>
            </a:extLst>
          </p:cNvPr>
          <p:cNvSpPr txBox="1"/>
          <p:nvPr/>
        </p:nvSpPr>
        <p:spPr>
          <a:xfrm>
            <a:off x="5524500" y="1381125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Looking for patterns in the number of points scored and the relationship with other variables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1CAC40-3E50-4407-9AC8-C05BE85F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" y="4496772"/>
            <a:ext cx="3739882" cy="2278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984D8-646A-4789-B4FC-B7389D1C1BE5}"/>
              </a:ext>
            </a:extLst>
          </p:cNvPr>
          <p:cNvSpPr txBox="1"/>
          <p:nvPr/>
        </p:nvSpPr>
        <p:spPr>
          <a:xfrm>
            <a:off x="323850" y="4048284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Points Distribution of top 4 vs the rest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FB8FDEB-8575-453D-8530-F66669367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01" y="2027456"/>
            <a:ext cx="3496888" cy="2134033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493D1C70-BC8D-49ED-ABB3-0CB64F1A8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32" y="2070535"/>
            <a:ext cx="3322669" cy="204787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552CD5E-4F0E-40B3-BB2B-82E6BA7D7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45" y="4181189"/>
            <a:ext cx="3739882" cy="23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8D1A-36FA-442E-88B2-11C093D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Points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9A25-3830-43C6-831B-0711B7D5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the shiny </a:t>
            </a:r>
            <a:r>
              <a:rPr lang="en-AU" dirty="0">
                <a:hlinkClick r:id="rId2"/>
              </a:rPr>
              <a:t>https://sport-data-insights.shinyapps.io/Basketball_Exploratory_Data_Analysis/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show the lower relationship with pts and ORB , BLK, </a:t>
            </a:r>
            <a:r>
              <a:rPr lang="en-AU" dirty="0" err="1"/>
              <a:t>ft_p</a:t>
            </a:r>
            <a:endParaRPr lang="en-AU" dirty="0"/>
          </a:p>
          <a:p>
            <a:r>
              <a:rPr lang="en-AU" dirty="0"/>
              <a:t>and the higher correlation with </a:t>
            </a:r>
            <a:r>
              <a:rPr lang="en-AU" dirty="0" err="1"/>
              <a:t>ts_p</a:t>
            </a:r>
            <a:r>
              <a:rPr lang="en-AU" dirty="0"/>
              <a:t>, </a:t>
            </a:r>
            <a:r>
              <a:rPr lang="en-AU" dirty="0" err="1"/>
              <a:t>efg_p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10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7BD8-D0CB-4E17-8BE5-1AD8241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points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1C64-9558-4358-BA4C-93F9FF95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712" cy="4351338"/>
          </a:xfrm>
        </p:spPr>
        <p:txBody>
          <a:bodyPr/>
          <a:lstStyle/>
          <a:p>
            <a:r>
              <a:rPr lang="en-AU" dirty="0"/>
              <a:t>Explain that I put a smaller number of features through a KNN, Decision tree, Random forest and Multiple linear regression model</a:t>
            </a:r>
          </a:p>
          <a:p>
            <a:r>
              <a:rPr lang="en-AU" dirty="0"/>
              <a:t>explain the RMSE and </a:t>
            </a:r>
            <a:r>
              <a:rPr lang="en-AU" dirty="0" err="1"/>
              <a:t>Rsqaured</a:t>
            </a:r>
            <a:r>
              <a:rPr lang="en-AU" dirty="0"/>
              <a:t> values </a:t>
            </a:r>
          </a:p>
          <a:p>
            <a:r>
              <a:rPr lang="en-AU" dirty="0"/>
              <a:t>The final results being the linear model can predict a teams points to ~1.9 each time.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957298-2787-4E69-B0F9-5840622F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62" y="1825625"/>
            <a:ext cx="7022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CBBE-B53B-4164-8AE3-A6A3641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LM model results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4C6C-D992-4527-BAD4-8C7D1CD9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red line represents the perfect linear model, the further from the line the more incorrect the prediction is. </a:t>
            </a:r>
          </a:p>
          <a:p>
            <a:endParaRPr lang="en-AU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D6A1C5F-6B71-4CED-BA32-7DDBA01A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2796829"/>
            <a:ext cx="6490282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6EA-98D1-49B8-88EE-B9E807E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importance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ECF6-A722-4B67-A393-6C36FC36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r>
              <a:rPr lang="en-AU" dirty="0"/>
              <a:t>These are the values the linear regression model regards as important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F596132-BA55-4349-A434-850275B8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63" y="1795234"/>
            <a:ext cx="663985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C6C-F662-4A53-B3A6-63830ECD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Wins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70F-BB65-4BDF-8BDF-32B459F1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the shiny to point out a few key similarities and differences. </a:t>
            </a:r>
            <a:r>
              <a:rPr lang="en-AU" dirty="0">
                <a:hlinkClick r:id="rId2"/>
              </a:rPr>
              <a:t>https://sport-data-insights.shinyapps.io/Basketball_Exploratory_Data_Analysis/</a:t>
            </a:r>
            <a:endParaRPr lang="en-AU" dirty="0"/>
          </a:p>
          <a:p>
            <a:endParaRPr lang="en-AU" dirty="0"/>
          </a:p>
          <a:p>
            <a:r>
              <a:rPr lang="en-AU" dirty="0"/>
              <a:t>Winning teams have a higher number of made FT, FTA, Total rebound, </a:t>
            </a:r>
            <a:r>
              <a:rPr lang="en-AU" dirty="0" err="1"/>
              <a:t>ast</a:t>
            </a:r>
            <a:r>
              <a:rPr lang="en-AU" dirty="0"/>
              <a:t>, </a:t>
            </a:r>
            <a:r>
              <a:rPr lang="en-AU" dirty="0" err="1"/>
              <a:t>stl</a:t>
            </a:r>
            <a:r>
              <a:rPr lang="en-AU" dirty="0"/>
              <a:t>, blk, </a:t>
            </a:r>
          </a:p>
          <a:p>
            <a:r>
              <a:rPr lang="en-AU" dirty="0"/>
              <a:t>similar </a:t>
            </a:r>
            <a:r>
              <a:rPr lang="en-AU" dirty="0" err="1"/>
              <a:t>ft_p</a:t>
            </a:r>
            <a:r>
              <a:rPr lang="en-AU" dirty="0"/>
              <a:t>, </a:t>
            </a:r>
            <a:r>
              <a:rPr lang="en-AU" dirty="0" err="1"/>
              <a:t>tsa</a:t>
            </a:r>
            <a:r>
              <a:rPr lang="en-AU" dirty="0"/>
              <a:t>, </a:t>
            </a:r>
            <a:r>
              <a:rPr lang="en-AU" dirty="0" err="1"/>
              <a:t>fga</a:t>
            </a:r>
            <a:r>
              <a:rPr lang="en-AU" dirty="0"/>
              <a:t>,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78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689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IT TAKES TO WIN</vt:lpstr>
      <vt:lpstr>The data</vt:lpstr>
      <vt:lpstr>Method</vt:lpstr>
      <vt:lpstr>Commonality of top 4 finishes</vt:lpstr>
      <vt:lpstr>Predicting Points - EDA</vt:lpstr>
      <vt:lpstr>Predicting points - Results</vt:lpstr>
      <vt:lpstr>LM model results on training</vt:lpstr>
      <vt:lpstr>Variable importance Points</vt:lpstr>
      <vt:lpstr>Predicting Wins - EDA</vt:lpstr>
      <vt:lpstr>Predicting results - results</vt:lpstr>
      <vt:lpstr>Variable importance Wins</vt:lpstr>
      <vt:lpstr>Areas to assess to predict success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Robert.Riddell</dc:creator>
  <cp:lastModifiedBy>Robert.Riddell</cp:lastModifiedBy>
  <cp:revision>1</cp:revision>
  <dcterms:created xsi:type="dcterms:W3CDTF">2021-08-10T06:39:15Z</dcterms:created>
  <dcterms:modified xsi:type="dcterms:W3CDTF">2021-08-10T23:29:34Z</dcterms:modified>
</cp:coreProperties>
</file>