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1.jpeg" ContentType="image/jpe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80000" y="-36000"/>
            <a:ext cx="6543000" cy="448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80000" y="-36000"/>
            <a:ext cx="6543000" cy="448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990000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914400"/>
            <a:ext cx="9142920" cy="106920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274680" y="217800"/>
            <a:ext cx="4584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Chair of Computing in Civil Engineering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4860000" y="217800"/>
            <a:ext cx="4008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Bauhaus-Universität Weimar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813600" y="2838600"/>
            <a:ext cx="7515720" cy="1826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800">
                <a:solidFill>
                  <a:srgbClr val="990000"/>
                </a:solidFill>
                <a:latin typeface="Arial"/>
              </a:rPr>
              <a:t>Decentralized autonomous sensor fault detection using neural networks</a:t>
            </a:r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3526920" y="1628640"/>
            <a:ext cx="2088360" cy="394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Katrin Jahr B.Sc.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Robert Schlich B.Sc.</a:t>
            </a:r>
            <a:endParaRPr/>
          </a:p>
        </p:txBody>
      </p:sp>
      <p:sp>
        <p:nvSpPr>
          <p:cNvPr id="6" name="Line 7"/>
          <p:cNvSpPr/>
          <p:nvPr/>
        </p:nvSpPr>
        <p:spPr>
          <a:xfrm>
            <a:off x="894600" y="2757600"/>
            <a:ext cx="7354800" cy="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7" name="Line 8"/>
          <p:cNvSpPr/>
          <p:nvPr/>
        </p:nvSpPr>
        <p:spPr>
          <a:xfrm>
            <a:off x="913320" y="4766760"/>
            <a:ext cx="7317000" cy="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2044440" y="5229000"/>
            <a:ext cx="5064840" cy="394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Anleitung zu wissenschaftlichem Arbeiten”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395000" y="7140600"/>
            <a:ext cx="8229960" cy="108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44240" y="630936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1834920" y="6580080"/>
            <a:ext cx="6981840" cy="0"/>
          </a:xfrm>
          <a:prstGeom prst="line">
            <a:avLst/>
          </a:prstGeom>
          <a:ln w="9360">
            <a:solidFill>
              <a:srgbClr val="990000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>
            <a:off x="1787400" y="6200640"/>
            <a:ext cx="175140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Line 3"/>
          <p:cNvSpPr/>
          <p:nvPr/>
        </p:nvSpPr>
        <p:spPr>
          <a:xfrm>
            <a:off x="358560" y="6029280"/>
            <a:ext cx="84582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" name="Line 4"/>
          <p:cNvSpPr/>
          <p:nvPr/>
        </p:nvSpPr>
        <p:spPr>
          <a:xfrm>
            <a:off x="8816760" y="6327720"/>
            <a:ext cx="0" cy="252360"/>
          </a:xfrm>
          <a:prstGeom prst="line">
            <a:avLst/>
          </a:prstGeom>
          <a:ln w="9360">
            <a:solidFill>
              <a:srgbClr val="990000"/>
            </a:solidFill>
            <a:round/>
          </a:ln>
        </p:spPr>
      </p:sp>
      <p:sp>
        <p:nvSpPr>
          <p:cNvPr id="49" name="CustomShape 5"/>
          <p:cNvSpPr/>
          <p:nvPr/>
        </p:nvSpPr>
        <p:spPr>
          <a:xfrm>
            <a:off x="8100000" y="6270480"/>
            <a:ext cx="753480" cy="241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12F0E36-F925-473A-B7CC-29D2358A3D6F}" type="slidenum">
              <a:rPr lang="en-US" sz="1000">
                <a:solidFill>
                  <a:srgbClr val="99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494280" y="6048000"/>
            <a:ext cx="4199040" cy="394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Decentralized autonomous sensor fault detection using neural networks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Katrin Jahr; Robert Schlich</a:t>
            </a:r>
            <a:endParaRPr/>
          </a:p>
        </p:txBody>
      </p:sp>
      <p:sp>
        <p:nvSpPr>
          <p:cNvPr id="51" name="Line 7"/>
          <p:cNvSpPr/>
          <p:nvPr/>
        </p:nvSpPr>
        <p:spPr>
          <a:xfrm>
            <a:off x="358560" y="60292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1080" y="0"/>
            <a:ext cx="9142920" cy="913320"/>
          </a:xfrm>
          <a:prstGeom prst="rect">
            <a:avLst/>
          </a:prstGeom>
          <a:solidFill>
            <a:srgbClr val="990000"/>
          </a:solidFill>
          <a:ln>
            <a:noFill/>
          </a:ln>
        </p:spPr>
      </p:sp>
      <p:sp>
        <p:nvSpPr>
          <p:cNvPr id="53" name="CustomShape 9"/>
          <p:cNvSpPr/>
          <p:nvPr/>
        </p:nvSpPr>
        <p:spPr>
          <a:xfrm>
            <a:off x="0" y="914400"/>
            <a:ext cx="9142920" cy="106920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sp>
        <p:nvSpPr>
          <p:cNvPr id="54" name="PlaceHolder 10"/>
          <p:cNvSpPr>
            <a:spLocks noGrp="1"/>
          </p:cNvSpPr>
          <p:nvPr>
            <p:ph type="title"/>
          </p:nvPr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Chair of Computing in Civil Engineering</a:t>
            </a:r>
            <a:endParaRPr/>
          </a:p>
        </p:txBody>
      </p:sp>
      <p:sp>
        <p:nvSpPr>
          <p:cNvPr id="5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56" name="CustomShape 12"/>
          <p:cNvSpPr/>
          <p:nvPr/>
        </p:nvSpPr>
        <p:spPr>
          <a:xfrm>
            <a:off x="6422760" y="125640"/>
            <a:ext cx="262296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Arial"/>
              </a:rPr>
              <a:t>Bauhaus-Universität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Arial"/>
              </a:rPr>
              <a:t>Weimar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Chair of Computing in Civil Engineering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568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815040" y="2695320"/>
            <a:ext cx="7515720" cy="1826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800">
                <a:solidFill>
                  <a:srgbClr val="990000"/>
                </a:solidFill>
                <a:latin typeface="Arial"/>
              </a:rPr>
              <a:t>Decentralized autonomous sensor fault detection using neural networks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3528360" y="1485360"/>
            <a:ext cx="2088360" cy="394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Katrin Jahr B.Sc.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Robert Schlich B.Sc.</a:t>
            </a:r>
            <a:endParaRPr/>
          </a:p>
        </p:txBody>
      </p:sp>
      <p:sp>
        <p:nvSpPr>
          <p:cNvPr id="95" name="Line 5"/>
          <p:cNvSpPr/>
          <p:nvPr/>
        </p:nvSpPr>
        <p:spPr>
          <a:xfrm>
            <a:off x="896040" y="2614320"/>
            <a:ext cx="7354800" cy="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96" name="Line 6"/>
          <p:cNvSpPr/>
          <p:nvPr/>
        </p:nvSpPr>
        <p:spPr>
          <a:xfrm>
            <a:off x="914760" y="4623480"/>
            <a:ext cx="7317000" cy="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97" name="CustomShape 7"/>
          <p:cNvSpPr/>
          <p:nvPr/>
        </p:nvSpPr>
        <p:spPr>
          <a:xfrm>
            <a:off x="2045880" y="5085720"/>
            <a:ext cx="5064840" cy="394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Anleitung zu wissenschaftlichem Arbeiten”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8242920" y="6228360"/>
            <a:ext cx="529920" cy="247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Sensor fault detection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723680"/>
            <a:ext cx="4015800" cy="37389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73880" y="1723680"/>
            <a:ext cx="4015800" cy="373896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352080" y="5462640"/>
            <a:ext cx="8791920" cy="3463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lang="en-US">
                <a:latin typeface="Arial"/>
              </a:rPr>
              <a:t>Laboratory setup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               Simulated sensor fault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Sensor fault simulation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Sensor fault detection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2120040"/>
            <a:ext cx="8229240" cy="258588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Deviation after fault detection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Structural health monitoring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4520"/>
            <a:ext cx="8229240" cy="501372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Structural health monitoring (SHM):</a:t>
            </a:r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structural evaluation method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that uses any of several sensors 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which are attached to [...] a structure”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1" name="TextShape 3"/>
          <p:cNvSpPr txBox="1"/>
          <p:nvPr/>
        </p:nvSpPr>
        <p:spPr>
          <a:xfrm rot="16200000">
            <a:off x="5998320" y="3193920"/>
            <a:ext cx="5037840" cy="48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Luke A. Bisby. An introduction to structural health monitoring. </a:t>
            </a:r>
            <a:endParaRPr/>
          </a:p>
          <a:p>
            <a:r>
              <a:rPr lang="en-US" sz="1400">
                <a:latin typeface="Arial"/>
              </a:rPr>
              <a:t>Canada, 2014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Structural health monitoring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723680"/>
            <a:ext cx="4015800" cy="37389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73880" y="1723680"/>
            <a:ext cx="4015800" cy="373896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352080" y="5462640"/>
            <a:ext cx="8791920" cy="3463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lang="en-US">
                <a:latin typeface="Arial"/>
              </a:rPr>
              <a:t>Laboratory setup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               Simulated sensor fault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352080" y="117864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Laboratory setup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Structural health monitoring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cxnSp>
        <p:nvCxnSpPr>
          <p:cNvPr id="109" name="Line 3"/>
          <p:cNvCxnSpPr/>
          <p:nvPr/>
        </p:nvCxnSpPr>
        <p:spPr>
          <a:xfrm>
            <a:off x="2411640" y="3445560"/>
            <a:ext cx="1008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0" name="Line 4"/>
          <p:cNvCxnSpPr/>
          <p:nvPr/>
        </p:nvCxnSpPr>
        <p:spPr>
          <a:xfrm>
            <a:off x="4643640" y="3445560"/>
            <a:ext cx="972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1" name="Line 5"/>
          <p:cNvSpPr/>
          <p:nvPr/>
        </p:nvSpPr>
        <p:spPr>
          <a:xfrm flipV="1">
            <a:off x="3829680" y="2473560"/>
            <a:ext cx="8640" cy="54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2" name="Line 6"/>
          <p:cNvSpPr/>
          <p:nvPr/>
        </p:nvSpPr>
        <p:spPr>
          <a:xfrm>
            <a:off x="4283640" y="2473560"/>
            <a:ext cx="0" cy="54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CustomShape 7"/>
          <p:cNvSpPr/>
          <p:nvPr/>
        </p:nvSpPr>
        <p:spPr>
          <a:xfrm>
            <a:off x="118800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acquisition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3420000" y="1609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Fault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detection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342000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processing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561600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transmission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2323440" y="4622040"/>
            <a:ext cx="56174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storage</a:t>
            </a:r>
            <a:endParaRPr/>
          </a:p>
        </p:txBody>
      </p:sp>
      <p:cxnSp>
        <p:nvCxnSpPr>
          <p:cNvPr id="118" name="Line 12"/>
          <p:cNvCxnSpPr/>
          <p:nvPr/>
        </p:nvCxnSpPr>
        <p:spPr>
          <a:xfrm flipH="1">
            <a:off x="2323440" y="3450600"/>
            <a:ext cx="4509720" cy="1603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9" name="TextShape 13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SHM Tasks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Structural health monitoring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188000" y="301392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Sensor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values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3420000" y="301392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Natural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frequency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5609160" y="301392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Natural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frequency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2323440" y="461700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Natural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frequency</a:t>
            </a:r>
            <a:endParaRPr/>
          </a:p>
        </p:txBody>
      </p:sp>
      <p:sp>
        <p:nvSpPr>
          <p:cNvPr id="125" name="CustomShape 6"/>
          <p:cNvSpPr/>
          <p:nvPr/>
        </p:nvSpPr>
        <p:spPr>
          <a:xfrm>
            <a:off x="4503960" y="461700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MySQL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Database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6717240" y="461700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application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2442600" y="552204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Host computer</a:t>
            </a:r>
            <a:endParaRPr/>
          </a:p>
        </p:txBody>
      </p:sp>
      <p:cxnSp>
        <p:nvCxnSpPr>
          <p:cNvPr id="128" name="Line 9"/>
          <p:cNvCxnSpPr>
            <a:stCxn id="121" idx="3"/>
            <a:endCxn id="122" idx="1"/>
          </p:cNvCxnSpPr>
          <p:nvPr/>
        </p:nvCxnSpPr>
        <p:spPr>
          <a:xfrm>
            <a:off x="2411640" y="3445560"/>
            <a:ext cx="1008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9" name="Line 10"/>
          <p:cNvCxnSpPr>
            <a:stCxn id="122" idx="3"/>
            <a:endCxn id="123" idx="1"/>
          </p:cNvCxnSpPr>
          <p:nvPr/>
        </p:nvCxnSpPr>
        <p:spPr>
          <a:xfrm>
            <a:off x="4643640" y="3445560"/>
            <a:ext cx="9658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0" name="Line 11"/>
          <p:cNvCxnSpPr>
            <a:stCxn id="124" idx="3"/>
            <a:endCxn id="125" idx="1"/>
          </p:cNvCxnSpPr>
          <p:nvPr/>
        </p:nvCxnSpPr>
        <p:spPr>
          <a:xfrm>
            <a:off x="3547080" y="5048640"/>
            <a:ext cx="95724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1" name="Line 12"/>
          <p:cNvCxnSpPr>
            <a:stCxn id="125" idx="3"/>
            <a:endCxn id="126" idx="1"/>
          </p:cNvCxnSpPr>
          <p:nvPr/>
        </p:nvCxnSpPr>
        <p:spPr>
          <a:xfrm>
            <a:off x="5727600" y="5048640"/>
            <a:ext cx="99000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32" name="CustomShape 13"/>
          <p:cNvSpPr/>
          <p:nvPr/>
        </p:nvSpPr>
        <p:spPr>
          <a:xfrm>
            <a:off x="3458880" y="394992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Sensor nodes</a:t>
            </a:r>
            <a:endParaRPr/>
          </a:p>
        </p:txBody>
      </p:sp>
      <p:sp>
        <p:nvSpPr>
          <p:cNvPr id="133" name="CustomShape 14"/>
          <p:cNvSpPr/>
          <p:nvPr/>
        </p:nvSpPr>
        <p:spPr>
          <a:xfrm>
            <a:off x="4538880" y="552204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Host computer</a:t>
            </a:r>
            <a:endParaRPr/>
          </a:p>
        </p:txBody>
      </p:sp>
      <p:sp>
        <p:nvSpPr>
          <p:cNvPr id="134" name="CustomShape 15"/>
          <p:cNvSpPr/>
          <p:nvPr/>
        </p:nvSpPr>
        <p:spPr>
          <a:xfrm>
            <a:off x="6815160" y="552204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Host computer</a:t>
            </a:r>
            <a:endParaRPr/>
          </a:p>
        </p:txBody>
      </p:sp>
      <p:sp>
        <p:nvSpPr>
          <p:cNvPr id="135" name="CustomShape 16"/>
          <p:cNvSpPr/>
          <p:nvPr/>
        </p:nvSpPr>
        <p:spPr>
          <a:xfrm>
            <a:off x="1229760" y="395028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Sensor nodes</a:t>
            </a:r>
            <a:endParaRPr/>
          </a:p>
        </p:txBody>
      </p:sp>
      <p:sp>
        <p:nvSpPr>
          <p:cNvPr id="136" name="CustomShape 17"/>
          <p:cNvSpPr/>
          <p:nvPr/>
        </p:nvSpPr>
        <p:spPr>
          <a:xfrm>
            <a:off x="5693760" y="395028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Basestation</a:t>
            </a:r>
            <a:endParaRPr/>
          </a:p>
        </p:txBody>
      </p:sp>
      <p:sp>
        <p:nvSpPr>
          <p:cNvPr id="137" name="CustomShape 18"/>
          <p:cNvSpPr/>
          <p:nvPr/>
        </p:nvSpPr>
        <p:spPr>
          <a:xfrm>
            <a:off x="3420000" y="1609920"/>
            <a:ext cx="1223640" cy="863640"/>
          </a:xfrm>
          <a:prstGeom prst="rect">
            <a:avLst/>
          </a:prstGeom>
          <a:solidFill>
            <a:srgbClr val="dddddd"/>
          </a:solidFill>
          <a:ln w="36720">
            <a:solidFill>
              <a:srgbClr val="00000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Neural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network</a:t>
            </a:r>
            <a:endParaRPr/>
          </a:p>
        </p:txBody>
      </p:sp>
      <p:sp>
        <p:nvSpPr>
          <p:cNvPr id="138" name="Line 19"/>
          <p:cNvSpPr/>
          <p:nvPr/>
        </p:nvSpPr>
        <p:spPr>
          <a:xfrm flipV="1">
            <a:off x="3829680" y="2473560"/>
            <a:ext cx="8640" cy="54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20"/>
          <p:cNvSpPr/>
          <p:nvPr/>
        </p:nvSpPr>
        <p:spPr>
          <a:xfrm>
            <a:off x="4283640" y="2473560"/>
            <a:ext cx="0" cy="54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0" name="CustomShape 21"/>
          <p:cNvSpPr/>
          <p:nvPr/>
        </p:nvSpPr>
        <p:spPr>
          <a:xfrm>
            <a:off x="3461760" y="1286280"/>
            <a:ext cx="11516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Sensor nodes</a:t>
            </a:r>
            <a:endParaRPr/>
          </a:p>
        </p:txBody>
      </p:sp>
      <p:sp>
        <p:nvSpPr>
          <p:cNvPr id="141" name="CustomShape 22"/>
          <p:cNvSpPr/>
          <p:nvPr/>
        </p:nvSpPr>
        <p:spPr>
          <a:xfrm>
            <a:off x="118800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acquisition</a:t>
            </a:r>
            <a:endParaRPr/>
          </a:p>
        </p:txBody>
      </p:sp>
      <p:sp>
        <p:nvSpPr>
          <p:cNvPr id="142" name="CustomShape 23"/>
          <p:cNvSpPr/>
          <p:nvPr/>
        </p:nvSpPr>
        <p:spPr>
          <a:xfrm>
            <a:off x="3420000" y="1609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Fault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detection</a:t>
            </a:r>
            <a:endParaRPr/>
          </a:p>
        </p:txBody>
      </p:sp>
      <p:sp>
        <p:nvSpPr>
          <p:cNvPr id="143" name="CustomShape 24"/>
          <p:cNvSpPr/>
          <p:nvPr/>
        </p:nvSpPr>
        <p:spPr>
          <a:xfrm>
            <a:off x="342000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processing</a:t>
            </a:r>
            <a:endParaRPr/>
          </a:p>
        </p:txBody>
      </p:sp>
      <p:sp>
        <p:nvSpPr>
          <p:cNvPr id="144" name="CustomShape 25"/>
          <p:cNvSpPr/>
          <p:nvPr/>
        </p:nvSpPr>
        <p:spPr>
          <a:xfrm>
            <a:off x="5609160" y="3013920"/>
            <a:ext cx="12236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transmission</a:t>
            </a:r>
            <a:endParaRPr/>
          </a:p>
        </p:txBody>
      </p:sp>
      <p:sp>
        <p:nvSpPr>
          <p:cNvPr id="145" name="CustomShape 26"/>
          <p:cNvSpPr/>
          <p:nvPr/>
        </p:nvSpPr>
        <p:spPr>
          <a:xfrm>
            <a:off x="2323440" y="4617000"/>
            <a:ext cx="5617440" cy="86364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txBody>
          <a:bodyPr wrap="none" lIns="18000" rIns="18000" tIns="18000" bIns="18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storage</a:t>
            </a:r>
            <a:endParaRPr/>
          </a:p>
        </p:txBody>
      </p:sp>
      <p:cxnSp>
        <p:nvCxnSpPr>
          <p:cNvPr id="14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7" name="Line 28"/>
          <p:cNvCxnSpPr/>
          <p:nvPr/>
        </p:nvCxnSpPr>
        <p:spPr>
          <a:xfrm flipH="1">
            <a:off x="2323440" y="3450600"/>
            <a:ext cx="4509720" cy="1603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8" name="TextShape 29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Dataflow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Structural health monitoring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1240" y="1712520"/>
            <a:ext cx="5860440" cy="3977280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Data processing – frequency spectrum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Sensor fault detection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4520"/>
            <a:ext cx="8229240" cy="501372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Sensor fault detection</a:t>
            </a:r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Analytical redundancy is realized 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through training neural Networks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to predict sensor measurements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Sensor fault detection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860840"/>
            <a:ext cx="8229240" cy="346464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Neural network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80000" y="-36000"/>
            <a:ext cx="654300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>
                <a:latin typeface="Arial"/>
              </a:rPr>
              <a:t>Sensor fault detection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8080" y="1748520"/>
            <a:ext cx="5306040" cy="397728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352080" y="1179000"/>
            <a:ext cx="8791920" cy="3769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1" lang="en-US" sz="2000">
                <a:latin typeface="Arial"/>
              </a:rPr>
              <a:t>Mean error after training phase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