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4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8DFD5-8C0A-4218-9B4D-E1510EDF5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EB53548-383C-557C-FE9E-96D6EB7AF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2" b="600"/>
          <a:stretch/>
        </p:blipFill>
        <p:spPr>
          <a:xfrm>
            <a:off x="443947" y="2"/>
            <a:ext cx="11748053" cy="6096001"/>
          </a:xfrm>
          <a:custGeom>
            <a:avLst/>
            <a:gdLst/>
            <a:ahLst/>
            <a:cxnLst/>
            <a:rect l="l" t="t" r="r" b="b"/>
            <a:pathLst>
              <a:path w="11748053" h="6096001">
                <a:moveTo>
                  <a:pt x="0" y="0"/>
                </a:moveTo>
                <a:lnTo>
                  <a:pt x="11748053" y="0"/>
                </a:lnTo>
                <a:lnTo>
                  <a:pt x="11748053" y="3115695"/>
                </a:lnTo>
                <a:lnTo>
                  <a:pt x="11639045" y="3158487"/>
                </a:lnTo>
                <a:cubicBezTo>
                  <a:pt x="10929467" y="3469962"/>
                  <a:pt x="10395700" y="4095793"/>
                  <a:pt x="9920972" y="4658749"/>
                </a:cubicBezTo>
                <a:cubicBezTo>
                  <a:pt x="9288001" y="5409364"/>
                  <a:pt x="8372311" y="6211884"/>
                  <a:pt x="7259858" y="6082100"/>
                </a:cubicBezTo>
                <a:cubicBezTo>
                  <a:pt x="6862357" y="6035488"/>
                  <a:pt x="6502908" y="5870749"/>
                  <a:pt x="6161167" y="5696996"/>
                </a:cubicBezTo>
                <a:cubicBezTo>
                  <a:pt x="5142420" y="5179280"/>
                  <a:pt x="859625" y="2131629"/>
                  <a:pt x="40219" y="117066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68EA0E8-7D5E-4DA0-A471-465D313B1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5067" y="-2780582"/>
            <a:ext cx="6346816" cy="11927052"/>
          </a:xfrm>
          <a:custGeom>
            <a:avLst/>
            <a:gdLst>
              <a:gd name="connsiteX0" fmla="*/ 0 w 6356351"/>
              <a:gd name="connsiteY0" fmla="*/ 11875032 h 11875032"/>
              <a:gd name="connsiteX1" fmla="*/ 0 w 6356351"/>
              <a:gd name="connsiteY1" fmla="*/ 0 h 11875032"/>
              <a:gd name="connsiteX2" fmla="*/ 3123527 w 6356351"/>
              <a:gd name="connsiteY2" fmla="*/ 0 h 11875032"/>
              <a:gd name="connsiteX3" fmla="*/ 3151268 w 6356351"/>
              <a:gd name="connsiteY3" fmla="*/ 124864 h 11875032"/>
              <a:gd name="connsiteX4" fmla="*/ 4853562 w 6356351"/>
              <a:gd name="connsiteY4" fmla="*/ 2168895 h 11875032"/>
              <a:gd name="connsiteX5" fmla="*/ 6341816 w 6356351"/>
              <a:gd name="connsiteY5" fmla="*/ 4773903 h 11875032"/>
              <a:gd name="connsiteX6" fmla="*/ 5939151 w 6356351"/>
              <a:gd name="connsiteY6" fmla="*/ 5849430 h 11875032"/>
              <a:gd name="connsiteX7" fmla="*/ 104785 w 6356351"/>
              <a:gd name="connsiteY7" fmla="*/ 11841327 h 11875032"/>
              <a:gd name="connsiteX0" fmla="*/ 0 w 6356351"/>
              <a:gd name="connsiteY0" fmla="*/ 0 h 11966472"/>
              <a:gd name="connsiteX1" fmla="*/ 3123527 w 6356351"/>
              <a:gd name="connsiteY1" fmla="*/ 0 h 11966472"/>
              <a:gd name="connsiteX2" fmla="*/ 3151268 w 6356351"/>
              <a:gd name="connsiteY2" fmla="*/ 124864 h 11966472"/>
              <a:gd name="connsiteX3" fmla="*/ 4853562 w 6356351"/>
              <a:gd name="connsiteY3" fmla="*/ 2168895 h 11966472"/>
              <a:gd name="connsiteX4" fmla="*/ 6341816 w 6356351"/>
              <a:gd name="connsiteY4" fmla="*/ 4773903 h 11966472"/>
              <a:gd name="connsiteX5" fmla="*/ 5939151 w 6356351"/>
              <a:gd name="connsiteY5" fmla="*/ 5849430 h 11966472"/>
              <a:gd name="connsiteX6" fmla="*/ 104785 w 6356351"/>
              <a:gd name="connsiteY6" fmla="*/ 11841327 h 11966472"/>
              <a:gd name="connsiteX7" fmla="*/ 91440 w 6356351"/>
              <a:gd name="connsiteY7" fmla="*/ 11966472 h 11966472"/>
              <a:gd name="connsiteX0" fmla="*/ 0 w 6356351"/>
              <a:gd name="connsiteY0" fmla="*/ 0 h 11841327"/>
              <a:gd name="connsiteX1" fmla="*/ 3123527 w 6356351"/>
              <a:gd name="connsiteY1" fmla="*/ 0 h 11841327"/>
              <a:gd name="connsiteX2" fmla="*/ 3151268 w 6356351"/>
              <a:gd name="connsiteY2" fmla="*/ 124864 h 11841327"/>
              <a:gd name="connsiteX3" fmla="*/ 4853562 w 6356351"/>
              <a:gd name="connsiteY3" fmla="*/ 2168895 h 11841327"/>
              <a:gd name="connsiteX4" fmla="*/ 6341816 w 6356351"/>
              <a:gd name="connsiteY4" fmla="*/ 4773903 h 11841327"/>
              <a:gd name="connsiteX5" fmla="*/ 5939151 w 6356351"/>
              <a:gd name="connsiteY5" fmla="*/ 5849430 h 11841327"/>
              <a:gd name="connsiteX6" fmla="*/ 104785 w 6356351"/>
              <a:gd name="connsiteY6" fmla="*/ 11841327 h 11841327"/>
              <a:gd name="connsiteX0" fmla="*/ 0 w 6356351"/>
              <a:gd name="connsiteY0" fmla="*/ 0 h 11927052"/>
              <a:gd name="connsiteX1" fmla="*/ 3123527 w 6356351"/>
              <a:gd name="connsiteY1" fmla="*/ 0 h 11927052"/>
              <a:gd name="connsiteX2" fmla="*/ 3151268 w 6356351"/>
              <a:gd name="connsiteY2" fmla="*/ 124864 h 11927052"/>
              <a:gd name="connsiteX3" fmla="*/ 4853562 w 6356351"/>
              <a:gd name="connsiteY3" fmla="*/ 2168895 h 11927052"/>
              <a:gd name="connsiteX4" fmla="*/ 6341816 w 6356351"/>
              <a:gd name="connsiteY4" fmla="*/ 4773903 h 11927052"/>
              <a:gd name="connsiteX5" fmla="*/ 5939151 w 6356351"/>
              <a:gd name="connsiteY5" fmla="*/ 5849430 h 11927052"/>
              <a:gd name="connsiteX6" fmla="*/ 9535 w 6356351"/>
              <a:gd name="connsiteY6" fmla="*/ 11927052 h 11927052"/>
              <a:gd name="connsiteX0" fmla="*/ 3113992 w 6346816"/>
              <a:gd name="connsiteY0" fmla="*/ 0 h 11927052"/>
              <a:gd name="connsiteX1" fmla="*/ 3141733 w 6346816"/>
              <a:gd name="connsiteY1" fmla="*/ 124864 h 11927052"/>
              <a:gd name="connsiteX2" fmla="*/ 4844027 w 6346816"/>
              <a:gd name="connsiteY2" fmla="*/ 2168895 h 11927052"/>
              <a:gd name="connsiteX3" fmla="*/ 6332281 w 6346816"/>
              <a:gd name="connsiteY3" fmla="*/ 4773903 h 11927052"/>
              <a:gd name="connsiteX4" fmla="*/ 5929616 w 6346816"/>
              <a:gd name="connsiteY4" fmla="*/ 5849430 h 11927052"/>
              <a:gd name="connsiteX5" fmla="*/ 0 w 6346816"/>
              <a:gd name="connsiteY5" fmla="*/ 11927052 h 1192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6816" h="11927052">
                <a:moveTo>
                  <a:pt x="3113992" y="0"/>
                </a:moveTo>
                <a:lnTo>
                  <a:pt x="3141733" y="124864"/>
                </a:lnTo>
                <a:cubicBezTo>
                  <a:pt x="3381085" y="1005885"/>
                  <a:pt x="4157298" y="1626722"/>
                  <a:pt x="4844027" y="2168895"/>
                </a:cubicBezTo>
                <a:cubicBezTo>
                  <a:pt x="5628869" y="2788521"/>
                  <a:pt x="6467983" y="3684905"/>
                  <a:pt x="6332281" y="4773903"/>
                </a:cubicBezTo>
                <a:cubicBezTo>
                  <a:pt x="6283543" y="5163024"/>
                  <a:pt x="6111293" y="5514894"/>
                  <a:pt x="5929616" y="5849430"/>
                </a:cubicBezTo>
                <a:cubicBezTo>
                  <a:pt x="5388293" y="6846699"/>
                  <a:pt x="2106424" y="11124922"/>
                  <a:pt x="0" y="11927052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4D3A10-EBC4-4C40-B103-797C8398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9544" y="3798447"/>
            <a:ext cx="1269992" cy="484909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32D9B79-0E05-4058-92C0-8FE5C684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031998" y="3555992"/>
            <a:ext cx="1269994" cy="5334005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9365CEE-7947-2382-BE11-F2FD43F6EE25}"/>
              </a:ext>
            </a:extLst>
          </p:cNvPr>
          <p:cNvSpPr/>
          <p:nvPr/>
        </p:nvSpPr>
        <p:spPr>
          <a:xfrm>
            <a:off x="1" y="1568532"/>
            <a:ext cx="10866268" cy="1199419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B990D3E-655D-32FB-EAFC-40B36DC283CB}"/>
              </a:ext>
            </a:extLst>
          </p:cNvPr>
          <p:cNvSpPr txBox="1"/>
          <p:nvPr/>
        </p:nvSpPr>
        <p:spPr>
          <a:xfrm>
            <a:off x="137111" y="1719330"/>
            <a:ext cx="10729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2022. évi magyar országgyűlési választási eredmények elemzése</a:t>
            </a:r>
          </a:p>
          <a:p>
            <a:r>
              <a:rPr lang="hu-HU" sz="2800" dirty="0"/>
              <a:t>Python segítségével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FF79BA8C-1895-CF13-286C-90D7AEEB6818}"/>
              </a:ext>
            </a:extLst>
          </p:cNvPr>
          <p:cNvSpPr/>
          <p:nvPr/>
        </p:nvSpPr>
        <p:spPr>
          <a:xfrm>
            <a:off x="7492761" y="3164120"/>
            <a:ext cx="4699239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C863552-EF4F-EDA6-8F5D-FDB459CB8093}"/>
              </a:ext>
            </a:extLst>
          </p:cNvPr>
          <p:cNvSpPr txBox="1"/>
          <p:nvPr/>
        </p:nvSpPr>
        <p:spPr>
          <a:xfrm>
            <a:off x="7677336" y="3333115"/>
            <a:ext cx="424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Készítette: Szujó Róbert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0B0A6E-D431-36C0-8ACF-69AAB525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6898" y="6176325"/>
            <a:ext cx="1784412" cy="52905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53EFEFB-317C-549B-01E3-7B9498F99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15" y="4839252"/>
            <a:ext cx="1158536" cy="11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C2F8DE18-2F46-37E5-91CC-6922D1FF38A2}"/>
              </a:ext>
            </a:extLst>
          </p:cNvPr>
          <p:cNvSpPr/>
          <p:nvPr/>
        </p:nvSpPr>
        <p:spPr>
          <a:xfrm>
            <a:off x="0" y="5270063"/>
            <a:ext cx="12192000" cy="1471843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79DBEFA-7172-2A0C-72D2-3F51DFB1402F}"/>
              </a:ext>
            </a:extLst>
          </p:cNvPr>
          <p:cNvSpPr/>
          <p:nvPr/>
        </p:nvSpPr>
        <p:spPr>
          <a:xfrm>
            <a:off x="-1" y="306242"/>
            <a:ext cx="6987398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D9DC17B-C4D6-C415-7D54-3CBA89BF48B4}"/>
              </a:ext>
            </a:extLst>
          </p:cNvPr>
          <p:cNvSpPr txBox="1"/>
          <p:nvPr/>
        </p:nvSpPr>
        <p:spPr>
          <a:xfrm>
            <a:off x="200083" y="475237"/>
            <a:ext cx="670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Országos szintű eredmények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EF26A0B-378C-CBBF-6072-6F7DC3EF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9" y="1336447"/>
            <a:ext cx="4855404" cy="376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3F3E6A8-F07B-B38A-C6A2-377806A3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18" y="1336448"/>
            <a:ext cx="4841586" cy="376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AAC0BC3-EABE-8872-74B3-FDC4D3DA2135}"/>
              </a:ext>
            </a:extLst>
          </p:cNvPr>
          <p:cNvSpPr txBox="1"/>
          <p:nvPr/>
        </p:nvSpPr>
        <p:spPr>
          <a:xfrm>
            <a:off x="1127185" y="5310746"/>
            <a:ext cx="993763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szavazásra jogosultak 67,3%-a elment szavazni, ÉS érvényes szavazatot adott 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legtöbb szavazatot a FIDESZ-KDNP koalíciója kapta, összesen 64,2%-ot.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második legtöbb szavazatot az ellenzéki koalíció kapta, 24,4%-ot.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többi párt 11,4%-</a:t>
            </a:r>
            <a:r>
              <a:rPr lang="hu-HU" dirty="0" err="1"/>
              <a:t>nyi</a:t>
            </a:r>
            <a:r>
              <a:rPr lang="hu-HU" dirty="0"/>
              <a:t> szavazaton osztozik (a nemzetiségi szavazatokat is beleértve)</a:t>
            </a:r>
          </a:p>
        </p:txBody>
      </p:sp>
    </p:spTree>
    <p:extLst>
      <p:ext uri="{BB962C8B-B14F-4D97-AF65-F5344CB8AC3E}">
        <p14:creationId xmlns:p14="http://schemas.microsoft.com/office/powerpoint/2010/main" val="346119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17CC02A-ACD2-2194-80D2-0072F4FD15D0}"/>
              </a:ext>
            </a:extLst>
          </p:cNvPr>
          <p:cNvSpPr/>
          <p:nvPr/>
        </p:nvSpPr>
        <p:spPr>
          <a:xfrm>
            <a:off x="-2" y="306242"/>
            <a:ext cx="9687465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F134BE4-32BF-F285-AC95-5956B3C64118}"/>
              </a:ext>
            </a:extLst>
          </p:cNvPr>
          <p:cNvSpPr txBox="1"/>
          <p:nvPr/>
        </p:nvSpPr>
        <p:spPr>
          <a:xfrm>
            <a:off x="200083" y="475237"/>
            <a:ext cx="948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Legtöbb szavazatot kapott pártok az egyes településeken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E16E2D-8712-3D0B-7FBE-2EDB8A23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62" y="1817218"/>
            <a:ext cx="8842075" cy="2134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60F6C3F-9A74-5F70-5463-C01F7CC2738A}"/>
              </a:ext>
            </a:extLst>
          </p:cNvPr>
          <p:cNvSpPr/>
          <p:nvPr/>
        </p:nvSpPr>
        <p:spPr>
          <a:xfrm>
            <a:off x="0" y="4432700"/>
            <a:ext cx="12192000" cy="1554032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5DCB87F-6258-6C34-AAA2-0332E7686D87}"/>
              </a:ext>
            </a:extLst>
          </p:cNvPr>
          <p:cNvSpPr txBox="1"/>
          <p:nvPr/>
        </p:nvSpPr>
        <p:spPr>
          <a:xfrm>
            <a:off x="1026542" y="4534939"/>
            <a:ext cx="1013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települések ~97,7%-án (3105 db) a FIDESZ-KDNP szerezte a legtöbb szavazatot.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Az ellenzéki koalíció mindössze a települések ~2,1%-án (66 db) tudott „többségbe kerülni”.</a:t>
            </a:r>
            <a:br>
              <a:rPr lang="hu-HU" dirty="0"/>
            </a:br>
            <a:r>
              <a:rPr lang="hu-HU" dirty="0"/>
              <a:t>Ezek között szerepel a legtöbb (21 db) fővárosi kerület.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6  településen (~0,02%) valamely nemzetiség képviselője kapta a szavazatok többségét.</a:t>
            </a:r>
          </a:p>
        </p:txBody>
      </p:sp>
    </p:spTree>
    <p:extLst>
      <p:ext uri="{BB962C8B-B14F-4D97-AF65-F5344CB8AC3E}">
        <p14:creationId xmlns:p14="http://schemas.microsoft.com/office/powerpoint/2010/main" val="99359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CA79231F-A7DA-6B96-7224-D1097F75116D}"/>
              </a:ext>
            </a:extLst>
          </p:cNvPr>
          <p:cNvSpPr/>
          <p:nvPr/>
        </p:nvSpPr>
        <p:spPr>
          <a:xfrm>
            <a:off x="0" y="4582691"/>
            <a:ext cx="12192000" cy="1554032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E85E617-1C06-3638-1304-CE3091D38839}"/>
              </a:ext>
            </a:extLst>
          </p:cNvPr>
          <p:cNvSpPr/>
          <p:nvPr/>
        </p:nvSpPr>
        <p:spPr>
          <a:xfrm>
            <a:off x="-2" y="306242"/>
            <a:ext cx="9687465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AF1211-62B6-6AA0-5A98-2EFBCB633939}"/>
              </a:ext>
            </a:extLst>
          </p:cNvPr>
          <p:cNvSpPr txBox="1"/>
          <p:nvPr/>
        </p:nvSpPr>
        <p:spPr>
          <a:xfrm>
            <a:off x="200083" y="475237"/>
            <a:ext cx="948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Hol született abszolút (&gt;50%) FIDESZ-KDNP többség?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390811-386D-1904-61C1-F5DF2E8FE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0" t="59657"/>
          <a:stretch/>
        </p:blipFill>
        <p:spPr>
          <a:xfrm>
            <a:off x="2161631" y="1731374"/>
            <a:ext cx="7558176" cy="861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16FD39-EE4C-82E3-8872-896570D63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73"/>
          <a:stretch/>
        </p:blipFill>
        <p:spPr>
          <a:xfrm>
            <a:off x="1519682" y="3243532"/>
            <a:ext cx="8842075" cy="1178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6FDE65D-6534-D444-9704-88816ABDCD45}"/>
              </a:ext>
            </a:extLst>
          </p:cNvPr>
          <p:cNvSpPr txBox="1"/>
          <p:nvPr/>
        </p:nvSpPr>
        <p:spPr>
          <a:xfrm>
            <a:off x="871264" y="1280073"/>
            <a:ext cx="101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Települések, ahol a FIDESZ-KDNP kapta a legtöbb szavazatot </a:t>
            </a:r>
            <a:r>
              <a:rPr lang="hu-HU" b="1" dirty="0"/>
              <a:t>(~97,7%)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88238A7-CEDE-CCA5-DF46-122F8F3C2D95}"/>
              </a:ext>
            </a:extLst>
          </p:cNvPr>
          <p:cNvSpPr txBox="1"/>
          <p:nvPr/>
        </p:nvSpPr>
        <p:spPr>
          <a:xfrm>
            <a:off x="871263" y="2761579"/>
            <a:ext cx="101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Települések, ahol a szavazatok több, mint 50%-át a FIDESZ-KDNP kapta </a:t>
            </a:r>
            <a:r>
              <a:rPr lang="hu-HU" b="1" dirty="0"/>
              <a:t>(~89,8%)</a:t>
            </a:r>
            <a:r>
              <a:rPr lang="hu-HU" dirty="0"/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2313319-AE7E-5E7B-CB29-0189D6CC2E1A}"/>
              </a:ext>
            </a:extLst>
          </p:cNvPr>
          <p:cNvSpPr txBox="1"/>
          <p:nvPr/>
        </p:nvSpPr>
        <p:spPr>
          <a:xfrm>
            <a:off x="674290" y="4759543"/>
            <a:ext cx="1053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települések további ~7,9%-án nyerhetett volna az ellenzék, ha minden párt összefogott volna a FIDESZ-KDNP ellen.(***)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***: persze, csak ha a választók is elfogadták volna ezt</a:t>
            </a:r>
          </a:p>
        </p:txBody>
      </p:sp>
    </p:spTree>
    <p:extLst>
      <p:ext uri="{BB962C8B-B14F-4D97-AF65-F5344CB8AC3E}">
        <p14:creationId xmlns:p14="http://schemas.microsoft.com/office/powerpoint/2010/main" val="305355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B47482-D388-7C90-D5E1-29A1E4AB0F37}"/>
              </a:ext>
            </a:extLst>
          </p:cNvPr>
          <p:cNvSpPr/>
          <p:nvPr/>
        </p:nvSpPr>
        <p:spPr>
          <a:xfrm>
            <a:off x="-1" y="306242"/>
            <a:ext cx="6996026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36803A6-8462-4FFA-D83A-D51E599A5FDB}"/>
              </a:ext>
            </a:extLst>
          </p:cNvPr>
          <p:cNvSpPr txBox="1"/>
          <p:nvPr/>
        </p:nvSpPr>
        <p:spPr>
          <a:xfrm>
            <a:off x="200084" y="475237"/>
            <a:ext cx="6795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Részvételi arány településtípusok szerint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94F44A-64DD-F49B-1D9D-2F824A59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54" y="1568544"/>
            <a:ext cx="9315091" cy="231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465B6E5-6801-227F-3DBE-A1C6ACCAD0B4}"/>
              </a:ext>
            </a:extLst>
          </p:cNvPr>
          <p:cNvSpPr/>
          <p:nvPr/>
        </p:nvSpPr>
        <p:spPr>
          <a:xfrm>
            <a:off x="0" y="4432701"/>
            <a:ext cx="12192000" cy="1950062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F40B1C7-FA30-0A6C-4F56-F8ADE0EE7A35}"/>
              </a:ext>
            </a:extLst>
          </p:cNvPr>
          <p:cNvSpPr txBox="1"/>
          <p:nvPr/>
        </p:nvSpPr>
        <p:spPr>
          <a:xfrm>
            <a:off x="1026541" y="4573411"/>
            <a:ext cx="1013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fővárosban az emberek 74%-a szavazott, itt alakult ki a legmagasabb részvételi arány.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kisebb települések (község, nagyközség, város) esetében 70%-</a:t>
            </a:r>
            <a:r>
              <a:rPr lang="hu-HU" dirty="0" err="1"/>
              <a:t>nál</a:t>
            </a:r>
            <a:r>
              <a:rPr lang="hu-HU" dirty="0"/>
              <a:t> alacsonyabb volt a részvétel.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Legkevesebben a nagyközségekben szavaztak, itt a jogosultak 64,8%-a adta le voksát. Ez közel 10%-kal alacsonyabb a fővároshoz képest.</a:t>
            </a:r>
          </a:p>
        </p:txBody>
      </p:sp>
    </p:spTree>
    <p:extLst>
      <p:ext uri="{BB962C8B-B14F-4D97-AF65-F5344CB8AC3E}">
        <p14:creationId xmlns:p14="http://schemas.microsoft.com/office/powerpoint/2010/main" val="215456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3248BE97-EA41-8534-8E55-B7406EFB684C}"/>
              </a:ext>
            </a:extLst>
          </p:cNvPr>
          <p:cNvSpPr/>
          <p:nvPr/>
        </p:nvSpPr>
        <p:spPr>
          <a:xfrm>
            <a:off x="329480" y="2176726"/>
            <a:ext cx="5148294" cy="3490829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713B154-0597-FE92-FF65-DBE06AE8C745}"/>
              </a:ext>
            </a:extLst>
          </p:cNvPr>
          <p:cNvSpPr/>
          <p:nvPr/>
        </p:nvSpPr>
        <p:spPr>
          <a:xfrm>
            <a:off x="-2" y="306242"/>
            <a:ext cx="5607173" cy="1263766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F73342C-A2E4-20C0-4B64-5337DC81EABC}"/>
              </a:ext>
            </a:extLst>
          </p:cNvPr>
          <p:cNvSpPr txBox="1"/>
          <p:nvPr/>
        </p:nvSpPr>
        <p:spPr>
          <a:xfrm>
            <a:off x="200083" y="475237"/>
            <a:ext cx="5407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Szavazatok megoszlása az egyes településtípusokon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276930A-13C1-2EE5-7A6C-0787CC16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69" y="77734"/>
            <a:ext cx="6159259" cy="209899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63F1513-3F1E-82CB-D25E-99AE6DE8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69" y="2358949"/>
            <a:ext cx="6159259" cy="201517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B37F9E2-6879-EADA-0973-46A2614F0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469" y="4551870"/>
            <a:ext cx="6159259" cy="2229021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709A54E-8DDE-2E28-7F0B-2A57D59D40C8}"/>
              </a:ext>
            </a:extLst>
          </p:cNvPr>
          <p:cNvSpPr txBox="1"/>
          <p:nvPr/>
        </p:nvSpPr>
        <p:spPr>
          <a:xfrm>
            <a:off x="583121" y="2439456"/>
            <a:ext cx="46410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Minél kisebb a település, annál nagyobb a FIDESZ-KDNP, és annál kisebb az ellenzéki koalíció (és az MKKP) támogatottsága.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Mi Hazánk elsősorban a vidéki szavazók körében volt „népszerű”, de ott településmérettől függetlenül.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kisebb pártok (MEMO, NP) teljesítménye „független” volt a település jellegétől.</a:t>
            </a:r>
          </a:p>
        </p:txBody>
      </p:sp>
    </p:spTree>
    <p:extLst>
      <p:ext uri="{BB962C8B-B14F-4D97-AF65-F5344CB8AC3E}">
        <p14:creationId xmlns:p14="http://schemas.microsoft.com/office/powerpoint/2010/main" val="352779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12949DF-30B5-C2AA-63D2-9C0BEC44493D}"/>
              </a:ext>
            </a:extLst>
          </p:cNvPr>
          <p:cNvSpPr/>
          <p:nvPr/>
        </p:nvSpPr>
        <p:spPr>
          <a:xfrm>
            <a:off x="-2" y="306242"/>
            <a:ext cx="10067028" cy="1263766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97DE19D-B09A-4F0C-6F7A-551AB10DA664}"/>
              </a:ext>
            </a:extLst>
          </p:cNvPr>
          <p:cNvSpPr txBox="1"/>
          <p:nvPr/>
        </p:nvSpPr>
        <p:spPr>
          <a:xfrm>
            <a:off x="199244" y="414905"/>
            <a:ext cx="96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Mely pártoknak (nem) kedvezett a magas részvételi arány?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6FF1E1F-A80E-C409-8E8E-20619B65367D}"/>
              </a:ext>
            </a:extLst>
          </p:cNvPr>
          <p:cNvSpPr txBox="1"/>
          <p:nvPr/>
        </p:nvSpPr>
        <p:spPr>
          <a:xfrm>
            <a:off x="199244" y="938125"/>
            <a:ext cx="96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Mely pártok vonták el a legtöbb szavazatot egymástól?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E8A77BF-6B1D-19D4-C16C-52EB33F9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5" y="1678671"/>
            <a:ext cx="4923800" cy="49895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122F6F72-5D89-BCC0-D4D5-B01680063A81}"/>
              </a:ext>
            </a:extLst>
          </p:cNvPr>
          <p:cNvSpPr/>
          <p:nvPr/>
        </p:nvSpPr>
        <p:spPr>
          <a:xfrm>
            <a:off x="6096000" y="2159475"/>
            <a:ext cx="5699185" cy="4096832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FB8FAA-E3F9-AF74-E49E-C5E6BF4FF7D2}"/>
              </a:ext>
            </a:extLst>
          </p:cNvPr>
          <p:cNvSpPr txBox="1"/>
          <p:nvPr/>
        </p:nvSpPr>
        <p:spPr>
          <a:xfrm>
            <a:off x="6276556" y="2257326"/>
            <a:ext cx="542949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részvételi arány egyik pártnak sem okozott komoly előnyt/hátrányt (MKKP határeset).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legnagyobb ellentét (érthető módon) a FIDESZ-KDNP és az ellenzéki koalícióra szavazók között volt.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Az „ellenzéki régióban” az MKKP is jobban teljesített, a FIDESZ-KDNP tőlük is számos szavazatot tudott elvonni.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Érdekes módon, a Mi Hazánk is hátrányt szenvedett a „</a:t>
            </a:r>
            <a:r>
              <a:rPr lang="hu-HU" dirty="0" err="1"/>
              <a:t>fideszes</a:t>
            </a:r>
            <a:r>
              <a:rPr lang="hu-HU" dirty="0"/>
              <a:t>” körzetekben.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 kisebb pártok teljesítménye kevésbé függött a nagyobb pártoktól.</a:t>
            </a:r>
          </a:p>
        </p:txBody>
      </p:sp>
    </p:spTree>
    <p:extLst>
      <p:ext uri="{BB962C8B-B14F-4D97-AF65-F5344CB8AC3E}">
        <p14:creationId xmlns:p14="http://schemas.microsoft.com/office/powerpoint/2010/main" val="73930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F6E91C8A-C818-D742-1E34-C9F19AF34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6" t="1" r="-698" b="22420"/>
          <a:stretch/>
        </p:blipFill>
        <p:spPr>
          <a:xfrm>
            <a:off x="4608946" y="1545969"/>
            <a:ext cx="876313" cy="52639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D58407AA-86C5-CC72-0C77-9C3EC471011C}"/>
              </a:ext>
            </a:extLst>
          </p:cNvPr>
          <p:cNvSpPr/>
          <p:nvPr/>
        </p:nvSpPr>
        <p:spPr>
          <a:xfrm>
            <a:off x="0" y="179838"/>
            <a:ext cx="9668536" cy="1263766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7C4EFBF-4E68-3814-0BC7-2F822C7D1464}"/>
              </a:ext>
            </a:extLst>
          </p:cNvPr>
          <p:cNvSpPr txBox="1"/>
          <p:nvPr/>
        </p:nvSpPr>
        <p:spPr>
          <a:xfrm>
            <a:off x="134589" y="334667"/>
            <a:ext cx="9668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Kapcsolat a települések társadalmi mutatói, és a leadott szavazatok között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B473040-ED84-F253-B5E8-EE302FBF9A88}"/>
              </a:ext>
            </a:extLst>
          </p:cNvPr>
          <p:cNvSpPr txBox="1"/>
          <p:nvPr/>
        </p:nvSpPr>
        <p:spPr>
          <a:xfrm>
            <a:off x="258617" y="1698420"/>
            <a:ext cx="3980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u="sng" dirty="0"/>
              <a:t>A „legerősebb” összefüggés:</a:t>
            </a:r>
            <a:br>
              <a:rPr lang="hu-HU" dirty="0"/>
            </a:br>
            <a:r>
              <a:rPr lang="hu-HU" dirty="0"/>
              <a:t>Ahol a legalább érettségivel rendelkezők száma nagyobb volt, ott nagyobb volt az ellenzéki koalícióra szavazók száma is.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E7471D1-365B-E2D3-654E-9DAD3C39B12A}"/>
              </a:ext>
            </a:extLst>
          </p:cNvPr>
          <p:cNvSpPr txBox="1"/>
          <p:nvPr/>
        </p:nvSpPr>
        <p:spPr>
          <a:xfrm>
            <a:off x="258617" y="3248053"/>
            <a:ext cx="398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nagyobb lélekszámú településeken általánosan nagyobb volt az ellenzéki koalíció támogatottsága.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8E88D2E-C895-F08E-FF33-B41B6B0CD0CF}"/>
              </a:ext>
            </a:extLst>
          </p:cNvPr>
          <p:cNvSpPr txBox="1"/>
          <p:nvPr/>
        </p:nvSpPr>
        <p:spPr>
          <a:xfrm>
            <a:off x="258617" y="4520687"/>
            <a:ext cx="398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szélesebb körű internet-hozzáférés szintén segítette az ellenzéket.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40FF3F94-CC4E-53B0-23E6-B5B550BD3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67" b="89286"/>
          <a:stretch/>
        </p:blipFill>
        <p:spPr>
          <a:xfrm>
            <a:off x="5471926" y="1540394"/>
            <a:ext cx="6238826" cy="7779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D1DC30E2-D877-49E4-0534-14DB16FEA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4" b="89732"/>
          <a:stretch/>
        </p:blipFill>
        <p:spPr>
          <a:xfrm>
            <a:off x="5485259" y="4483479"/>
            <a:ext cx="6212160" cy="74308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56D64458-9601-36A3-D758-0FC23F3C1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46" r="12367"/>
          <a:stretch/>
        </p:blipFill>
        <p:spPr>
          <a:xfrm>
            <a:off x="5485259" y="2318325"/>
            <a:ext cx="6225493" cy="15761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AE0A13DA-6C5B-39D5-82E3-A590E9DD04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7" r="12454"/>
          <a:stretch/>
        </p:blipFill>
        <p:spPr>
          <a:xfrm>
            <a:off x="5485260" y="5216889"/>
            <a:ext cx="6212160" cy="1593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A41746FF-8634-0C7B-E14E-9DCE60FF1BF5}"/>
              </a:ext>
            </a:extLst>
          </p:cNvPr>
          <p:cNvSpPr txBox="1"/>
          <p:nvPr/>
        </p:nvSpPr>
        <p:spPr>
          <a:xfrm>
            <a:off x="258617" y="5600003"/>
            <a:ext cx="398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családosok magasabb aránya azonban inkább a FIDESZ-KDNP-</a:t>
            </a:r>
            <a:r>
              <a:rPr lang="hu-HU" dirty="0" err="1"/>
              <a:t>nek</a:t>
            </a:r>
            <a:r>
              <a:rPr lang="hu-HU" dirty="0"/>
              <a:t> kedvezett.</a:t>
            </a:r>
          </a:p>
        </p:txBody>
      </p:sp>
    </p:spTree>
    <p:extLst>
      <p:ext uri="{BB962C8B-B14F-4D97-AF65-F5344CB8AC3E}">
        <p14:creationId xmlns:p14="http://schemas.microsoft.com/office/powerpoint/2010/main" val="419922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E73685A-4F54-5ECE-829E-202D120F7682}"/>
              </a:ext>
            </a:extLst>
          </p:cNvPr>
          <p:cNvSpPr/>
          <p:nvPr/>
        </p:nvSpPr>
        <p:spPr>
          <a:xfrm>
            <a:off x="0" y="179838"/>
            <a:ext cx="9668536" cy="1263766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88E510-E69F-C23C-0520-17FBA5C18F86}"/>
              </a:ext>
            </a:extLst>
          </p:cNvPr>
          <p:cNvSpPr txBox="1"/>
          <p:nvPr/>
        </p:nvSpPr>
        <p:spPr>
          <a:xfrm>
            <a:off x="134589" y="334667"/>
            <a:ext cx="9668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Döntsük el döntési fával, mely településeken várható 50% feletti FIDESZ-KDNP győzelem!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406CE2E-210D-5453-D231-27CEE906252C}"/>
              </a:ext>
            </a:extLst>
          </p:cNvPr>
          <p:cNvSpPr txBox="1"/>
          <p:nvPr/>
        </p:nvSpPr>
        <p:spPr>
          <a:xfrm>
            <a:off x="806075" y="2902129"/>
            <a:ext cx="464101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Az előbb látott mutatókat próbáljuk meg felhasználni arra, hogy </a:t>
            </a:r>
            <a:r>
              <a:rPr lang="hu-HU" dirty="0" err="1"/>
              <a:t>predikciót</a:t>
            </a:r>
            <a:r>
              <a:rPr lang="hu-HU" dirty="0"/>
              <a:t> készítsünk egy-egy településre vonatkozóan.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Először nézzük meg, mekkora mélységgel érhetjük el a legnagyobb pontosságot!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A4E964F-CCCD-8EDC-4790-37D2DDE4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15" y="2241305"/>
            <a:ext cx="4466258" cy="36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BB8FBC-4C7F-9FF8-A042-2A591A105EE1}"/>
              </a:ext>
            </a:extLst>
          </p:cNvPr>
          <p:cNvSpPr/>
          <p:nvPr/>
        </p:nvSpPr>
        <p:spPr>
          <a:xfrm>
            <a:off x="0" y="179838"/>
            <a:ext cx="9668536" cy="678049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8F697DA-9AD7-321D-0FA8-15AA9BEB7B3B}"/>
              </a:ext>
            </a:extLst>
          </p:cNvPr>
          <p:cNvSpPr txBox="1"/>
          <p:nvPr/>
        </p:nvSpPr>
        <p:spPr>
          <a:xfrm>
            <a:off x="143920" y="257253"/>
            <a:ext cx="96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Ábrázoljuk az „optimális” döntési fát!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807DE8-3AC4-AC95-32CC-98214F91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1" y="997405"/>
            <a:ext cx="11409458" cy="56033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2160550-7884-8FB2-F4FF-CD1E5A221B5A}"/>
              </a:ext>
            </a:extLst>
          </p:cNvPr>
          <p:cNvSpPr txBox="1"/>
          <p:nvPr/>
        </p:nvSpPr>
        <p:spPr>
          <a:xfrm>
            <a:off x="526211" y="1130060"/>
            <a:ext cx="52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50% feletti FIDESZ-KDNP győzelem? [Igen, Nem]</a:t>
            </a:r>
          </a:p>
        </p:txBody>
      </p:sp>
    </p:spTree>
    <p:extLst>
      <p:ext uri="{BB962C8B-B14F-4D97-AF65-F5344CB8AC3E}">
        <p14:creationId xmlns:p14="http://schemas.microsoft.com/office/powerpoint/2010/main" val="311540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6D4D836-9E2C-2D95-A003-36EA0D2F005B}"/>
              </a:ext>
            </a:extLst>
          </p:cNvPr>
          <p:cNvSpPr/>
          <p:nvPr/>
        </p:nvSpPr>
        <p:spPr>
          <a:xfrm>
            <a:off x="0" y="179838"/>
            <a:ext cx="9668536" cy="678049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BBE378F-5A11-12D0-88FC-1BC2706DEC53}"/>
              </a:ext>
            </a:extLst>
          </p:cNvPr>
          <p:cNvSpPr txBox="1"/>
          <p:nvPr/>
        </p:nvSpPr>
        <p:spPr>
          <a:xfrm>
            <a:off x="143920" y="257253"/>
            <a:ext cx="96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Próbáljuk ki a döntési fát a teszt adathalmazon!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E94989CA-997F-D833-14B8-2F0B9D86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87" y="1276617"/>
            <a:ext cx="8913625" cy="501946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45E843A-1E0E-18D0-EE6D-F684B71326D7}"/>
              </a:ext>
            </a:extLst>
          </p:cNvPr>
          <p:cNvSpPr txBox="1"/>
          <p:nvPr/>
        </p:nvSpPr>
        <p:spPr>
          <a:xfrm>
            <a:off x="3001991" y="3580920"/>
            <a:ext cx="48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Várható-e az adott településen 50% feletti FIDESZ-KDNP győzelem?</a:t>
            </a:r>
          </a:p>
        </p:txBody>
      </p:sp>
    </p:spTree>
    <p:extLst>
      <p:ext uri="{BB962C8B-B14F-4D97-AF65-F5344CB8AC3E}">
        <p14:creationId xmlns:p14="http://schemas.microsoft.com/office/powerpoint/2010/main" val="21365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BC28195-3132-66AC-9E2A-5C6587B3AA27}"/>
              </a:ext>
            </a:extLst>
          </p:cNvPr>
          <p:cNvSpPr/>
          <p:nvPr/>
        </p:nvSpPr>
        <p:spPr>
          <a:xfrm>
            <a:off x="0" y="306242"/>
            <a:ext cx="4589755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B8AC987-5A95-B12D-829A-47C44056C7DC}"/>
              </a:ext>
            </a:extLst>
          </p:cNvPr>
          <p:cNvSpPr txBox="1"/>
          <p:nvPr/>
        </p:nvSpPr>
        <p:spPr>
          <a:xfrm>
            <a:off x="363985" y="475237"/>
            <a:ext cx="52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Miért ezt választottam?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279CC45-68EE-DE05-93E3-C34D7798D2B2}"/>
              </a:ext>
            </a:extLst>
          </p:cNvPr>
          <p:cNvSpPr txBox="1"/>
          <p:nvPr/>
        </p:nvSpPr>
        <p:spPr>
          <a:xfrm>
            <a:off x="550414" y="1268853"/>
            <a:ext cx="5376909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2400" dirty="0"/>
              <a:t>„Olyan témát kerestem, ami…”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7406C9C-82B9-A6FD-F22A-BF41B70D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91" y="2135525"/>
            <a:ext cx="2228744" cy="2924941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BED36291-F887-7E6B-14C9-1FCB897FAD34}"/>
              </a:ext>
            </a:extLst>
          </p:cNvPr>
          <p:cNvSpPr/>
          <p:nvPr/>
        </p:nvSpPr>
        <p:spPr>
          <a:xfrm>
            <a:off x="889581" y="5207765"/>
            <a:ext cx="3036164" cy="3813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/>
              <a:t>Aktuális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0FD1607-BD6A-7218-726B-7D9723B7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68" b="89769" l="7273" r="94773">
                        <a14:foregroundMark x1="9545" y1="14982" x2="6705" y2="26553"/>
                        <a14:foregroundMark x1="6705" y1="26553" x2="11591" y2="37759"/>
                        <a14:foregroundMark x1="11591" y1="37759" x2="7386" y2="55664"/>
                        <a14:foregroundMark x1="7386" y1="55664" x2="7614" y2="58831"/>
                        <a14:foregroundMark x1="8523" y1="19732" x2="22955" y2="16931"/>
                        <a14:foregroundMark x1="22955" y1="16931" x2="24545" y2="16931"/>
                        <a14:foregroundMark x1="19773" y1="15225" x2="11250" y2="15347"/>
                        <a14:foregroundMark x1="19773" y1="78076" x2="23182" y2="84409"/>
                        <a14:foregroundMark x1="15341" y1="78806" x2="12727" y2="84166"/>
                        <a14:foregroundMark x1="34091" y1="62363" x2="33864" y2="77832"/>
                        <a14:foregroundMark x1="39318" y1="63094" x2="41023" y2="55298"/>
                        <a14:foregroundMark x1="88182" y1="14373" x2="76364" y2="10840"/>
                        <a14:foregroundMark x1="76364" y1="10840" x2="75795" y2="10962"/>
                        <a14:foregroundMark x1="76477" y1="11449" x2="70682" y2="19488"/>
                        <a14:foregroundMark x1="70682" y1="19488" x2="69205" y2="26797"/>
                        <a14:foregroundMark x1="69205" y1="26797" x2="72159" y2="35201"/>
                        <a14:foregroundMark x1="72159" y1="35201" x2="82955" y2="35932"/>
                        <a14:foregroundMark x1="82955" y1="35932" x2="89886" y2="34836"/>
                        <a14:foregroundMark x1="89886" y1="34836" x2="91818" y2="26066"/>
                        <a14:foregroundMark x1="91818" y1="26066" x2="89773" y2="13886"/>
                        <a14:foregroundMark x1="89773" y1="13886" x2="72500" y2="11449"/>
                        <a14:foregroundMark x1="83750" y1="10475" x2="83182" y2="6090"/>
                        <a14:foregroundMark x1="77500" y1="5968" x2="77500" y2="5968"/>
                        <a14:foregroundMark x1="37841" y1="36784" x2="34773" y2="37272"/>
                        <a14:foregroundMark x1="42273" y1="89647" x2="41818" y2="87698"/>
                        <a14:foregroundMark x1="33182" y1="89038" x2="33182" y2="89038"/>
                        <a14:foregroundMark x1="94773" y1="34105" x2="93750" y2="36663"/>
                        <a14:foregroundMark x1="61136" y1="32765" x2="56932" y2="30451"/>
                        <a14:backgroundMark x1="54318" y1="37759" x2="54318" y2="37759"/>
                        <a14:backgroundMark x1="63409" y1="37393" x2="63409" y2="37393"/>
                        <a14:backgroundMark x1="69432" y1="42022" x2="69432" y2="42022"/>
                        <a14:backgroundMark x1="94205" y1="32521" x2="94205" y2="32521"/>
                        <a14:backgroundMark x1="94318" y1="26553" x2="94318" y2="265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6106" y="2012072"/>
            <a:ext cx="3399785" cy="3171845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749B328D-8F38-10BE-3387-E4378904DDE0}"/>
              </a:ext>
            </a:extLst>
          </p:cNvPr>
          <p:cNvSpPr/>
          <p:nvPr/>
        </p:nvSpPr>
        <p:spPr>
          <a:xfrm>
            <a:off x="4577917" y="5207765"/>
            <a:ext cx="3036164" cy="3813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/>
              <a:t>Sok embert érdekelhet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A958A57C-3E5D-2664-B755-0F22324BDBA2}"/>
              </a:ext>
            </a:extLst>
          </p:cNvPr>
          <p:cNvSpPr/>
          <p:nvPr/>
        </p:nvSpPr>
        <p:spPr>
          <a:xfrm>
            <a:off x="8266255" y="5207765"/>
            <a:ext cx="3036164" cy="3813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/>
              <a:t>A mi életünkre is hatással van</a:t>
            </a:r>
          </a:p>
        </p:txBody>
      </p:sp>
      <p:pic>
        <p:nvPicPr>
          <p:cNvPr id="22" name="Kép 21" descr="A képen szöveg látható&#10;&#10;Automatikusan generált leírás">
            <a:extLst>
              <a:ext uri="{FF2B5EF4-FFF2-40B4-BE49-F238E27FC236}">
                <a16:creationId xmlns:a16="http://schemas.microsoft.com/office/drawing/2014/main" id="{B592AB99-CCFC-01A0-396E-217392791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55" y="2571563"/>
            <a:ext cx="3036165" cy="20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71F79E4-C617-0431-924F-55657B4C76D1}"/>
              </a:ext>
            </a:extLst>
          </p:cNvPr>
          <p:cNvSpPr/>
          <p:nvPr/>
        </p:nvSpPr>
        <p:spPr>
          <a:xfrm>
            <a:off x="1261732" y="2797117"/>
            <a:ext cx="9668536" cy="1263766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97327B-C60E-4371-C8BA-11BE711AE956}"/>
              </a:ext>
            </a:extLst>
          </p:cNvPr>
          <p:cNvSpPr txBox="1"/>
          <p:nvPr/>
        </p:nvSpPr>
        <p:spPr>
          <a:xfrm>
            <a:off x="1261732" y="3167390"/>
            <a:ext cx="966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6624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E9DFE75-A007-DD16-4B1F-43FF50DB0297}"/>
              </a:ext>
            </a:extLst>
          </p:cNvPr>
          <p:cNvSpPr/>
          <p:nvPr/>
        </p:nvSpPr>
        <p:spPr>
          <a:xfrm>
            <a:off x="-1" y="306242"/>
            <a:ext cx="6754483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2BD4679-6F98-C2FE-CEB1-E5F39EF7EE9B}"/>
              </a:ext>
            </a:extLst>
          </p:cNvPr>
          <p:cNvSpPr txBox="1"/>
          <p:nvPr/>
        </p:nvSpPr>
        <p:spPr>
          <a:xfrm>
            <a:off x="363984" y="475237"/>
            <a:ext cx="611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Mely kérdésekre kerestem a választ?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D4B2ED6E-4736-9E9E-040A-EC617BCBC6C8}"/>
              </a:ext>
            </a:extLst>
          </p:cNvPr>
          <p:cNvSpPr/>
          <p:nvPr/>
        </p:nvSpPr>
        <p:spPr>
          <a:xfrm rot="1334431">
            <a:off x="7737236" y="1038909"/>
            <a:ext cx="334669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3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48336F4-9DCD-F7B4-5E71-BFDD4896D801}"/>
              </a:ext>
            </a:extLst>
          </p:cNvPr>
          <p:cNvSpPr txBox="1"/>
          <p:nvPr/>
        </p:nvSpPr>
        <p:spPr>
          <a:xfrm>
            <a:off x="569343" y="1535000"/>
            <a:ext cx="590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Átlagosan mennyien szavaztak az egyes pártokra?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Mely pártoknak kedvezett a magas részvételi arány?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Hogyan alakult a pártokra leadott szavazatok megoszlása a különböző típusú településeken?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 kisebb pártokra leadott szavazatok valóban az ellenzéki koalíciónak okoztak hátrányt?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Van-e kapcsolat az egy-egy településre jellemző, különböző társadalmi mutatók, és a pártokra adott szavazatok megoszlása között?</a:t>
            </a:r>
          </a:p>
        </p:txBody>
      </p:sp>
    </p:spTree>
    <p:extLst>
      <p:ext uri="{BB962C8B-B14F-4D97-AF65-F5344CB8AC3E}">
        <p14:creationId xmlns:p14="http://schemas.microsoft.com/office/powerpoint/2010/main" val="26633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658DE7E-9901-6854-2F0A-E79C2B92B922}"/>
              </a:ext>
            </a:extLst>
          </p:cNvPr>
          <p:cNvSpPr/>
          <p:nvPr/>
        </p:nvSpPr>
        <p:spPr>
          <a:xfrm>
            <a:off x="-1" y="306242"/>
            <a:ext cx="2337759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01E3856-8783-EBF7-63A0-3249D728197D}"/>
              </a:ext>
            </a:extLst>
          </p:cNvPr>
          <p:cNvSpPr txBox="1"/>
          <p:nvPr/>
        </p:nvSpPr>
        <p:spPr>
          <a:xfrm>
            <a:off x="363984" y="475237"/>
            <a:ext cx="611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Fontos!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D17F92E-46BE-715A-5177-642A69A5491A}"/>
              </a:ext>
            </a:extLst>
          </p:cNvPr>
          <p:cNvSpPr txBox="1"/>
          <p:nvPr/>
        </p:nvSpPr>
        <p:spPr>
          <a:xfrm>
            <a:off x="517584" y="1235787"/>
            <a:ext cx="7384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u="sng" dirty="0"/>
              <a:t>Lehetséges torzító hatások: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Csak a pártlistára leadott szavazatokat vettem figyelembe!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NEM vettem figyelembe a külföldön/levélben leadott szavazatokat!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eredményeken településenként, összesített formában végeztem elemzést (az egyes fővárosi kerületek külön településnek számítottak).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elemzés során használt, KSH-ról származó statisztikai mutatók csak megyékre és/vagy településtípusokra volt elérhető (és nem a választás évére, hanem 2016-2021 között).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felhasznált statisztikai mutatókat saját meglátásom szerint gyűjtöttem össze, nem feltétlenül állnak tényleges kapcsolatban a választás végeredményével!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1E1CA77-3E2F-B6FD-1241-FC13FA7E634C}"/>
              </a:ext>
            </a:extLst>
          </p:cNvPr>
          <p:cNvSpPr/>
          <p:nvPr/>
        </p:nvSpPr>
        <p:spPr>
          <a:xfrm rot="1334431">
            <a:off x="7856330" y="739243"/>
            <a:ext cx="334669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3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91D524C-43C7-44BD-4778-2D03579F085F}"/>
              </a:ext>
            </a:extLst>
          </p:cNvPr>
          <p:cNvSpPr txBox="1"/>
          <p:nvPr/>
        </p:nvSpPr>
        <p:spPr>
          <a:xfrm>
            <a:off x="517584" y="5274440"/>
            <a:ext cx="64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Az elemzés kizárólag tanulási célból jött létre, a torzító hatások miatt nem feltétlenül tükrözi a valós körülményeket!</a:t>
            </a:r>
          </a:p>
        </p:txBody>
      </p:sp>
    </p:spTree>
    <p:extLst>
      <p:ext uri="{BB962C8B-B14F-4D97-AF65-F5344CB8AC3E}">
        <p14:creationId xmlns:p14="http://schemas.microsoft.com/office/powerpoint/2010/main" val="1801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3CD23B8-BD5E-060E-166C-DA3564094C4A}"/>
              </a:ext>
            </a:extLst>
          </p:cNvPr>
          <p:cNvSpPr/>
          <p:nvPr/>
        </p:nvSpPr>
        <p:spPr>
          <a:xfrm>
            <a:off x="-1" y="306242"/>
            <a:ext cx="8065699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EDF494-5497-7E04-EF34-C352D68688CD}"/>
              </a:ext>
            </a:extLst>
          </p:cNvPr>
          <p:cNvSpPr txBox="1"/>
          <p:nvPr/>
        </p:nvSpPr>
        <p:spPr>
          <a:xfrm>
            <a:off x="363984" y="475237"/>
            <a:ext cx="611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1. lépés: Eredmények összegyűjtése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605ECFD-F03A-2A62-86D2-C15123165902}"/>
              </a:ext>
            </a:extLst>
          </p:cNvPr>
          <p:cNvSpPr txBox="1"/>
          <p:nvPr/>
        </p:nvSpPr>
        <p:spPr>
          <a:xfrm>
            <a:off x="466663" y="1538591"/>
            <a:ext cx="59090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 Nemzeti Választási Iroda weboldalán megtalálhatjuk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Az összesített listás eredményeket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Választókerületenként és szavazókörönként az egyéni képviselők eredményeit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/>
              <a:t>Választókerületenként és </a:t>
            </a:r>
            <a:r>
              <a:rPr lang="hu-HU" sz="2000" b="1" dirty="0"/>
              <a:t>szavazókörönként a listás szavazatok eredményeit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Az elemzés során csak a </a:t>
            </a:r>
            <a:r>
              <a:rPr lang="hu-HU" sz="2000" b="1" dirty="0"/>
              <a:t>listára adott szavazatokkal</a:t>
            </a:r>
            <a:r>
              <a:rPr lang="hu-HU" sz="2000" dirty="0"/>
              <a:t> foglalkoztam, mivel ez minden szavazókör esetén egységes volt.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153AFDE-7AD0-BD34-DEE2-DA8780A5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7" y="1249607"/>
            <a:ext cx="5340635" cy="26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3D3440E-A137-0B55-ADAD-5D80B906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7" y="4045513"/>
            <a:ext cx="5340635" cy="2681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1820B28-7ABC-7228-8E79-C4FE569143B2}"/>
              </a:ext>
            </a:extLst>
          </p:cNvPr>
          <p:cNvSpPr/>
          <p:nvPr/>
        </p:nvSpPr>
        <p:spPr>
          <a:xfrm>
            <a:off x="-1" y="306242"/>
            <a:ext cx="5124092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DE7D0A8-D91B-221D-13CA-461ABFDA1351}"/>
              </a:ext>
            </a:extLst>
          </p:cNvPr>
          <p:cNvSpPr txBox="1"/>
          <p:nvPr/>
        </p:nvSpPr>
        <p:spPr>
          <a:xfrm>
            <a:off x="363984" y="475237"/>
            <a:ext cx="451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Nehézségek, megoldások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71917E0-ED7C-5B93-869E-D4C80D19BE13}"/>
              </a:ext>
            </a:extLst>
          </p:cNvPr>
          <p:cNvSpPr txBox="1"/>
          <p:nvPr/>
        </p:nvSpPr>
        <p:spPr>
          <a:xfrm>
            <a:off x="493381" y="1225689"/>
            <a:ext cx="5476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Az eredmények megtekinthetőek, de nem „tölthetőek 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Települési szinten nem érhetőek el az adatok, pedig az elemzéshez ez lenne a legjobb.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r>
              <a:rPr lang="hu-HU" sz="2000" b="1" u="sng" dirty="0"/>
              <a:t>Azonban: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weboldal .</a:t>
            </a:r>
            <a:r>
              <a:rPr lang="hu-HU" sz="2000" dirty="0" err="1"/>
              <a:t>json</a:t>
            </a:r>
            <a:r>
              <a:rPr lang="hu-HU" sz="2000" dirty="0"/>
              <a:t> formátumban kapja meg a szavazókörök adatait, ezt Python segítségével összegyűjthetjük és </a:t>
            </a:r>
            <a:r>
              <a:rPr lang="hu-HU" sz="2000" dirty="0" err="1"/>
              <a:t>Dataframe</a:t>
            </a:r>
            <a:r>
              <a:rPr lang="hu-HU" sz="2000" dirty="0"/>
              <a:t>-be rendezhetjük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A szavazókörök adatait összesíthetjük, ezzel az egyes települések eredményeit megkapjuk.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DFE7D3A-9500-18C8-F64B-E51E2225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25" y="197074"/>
            <a:ext cx="5124093" cy="4121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303886C-0858-C258-ABB7-69F27170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26" y="4535205"/>
            <a:ext cx="5124093" cy="1956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1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E95B4E0-EE4A-7D73-0E34-FFB6E844AD45}"/>
              </a:ext>
            </a:extLst>
          </p:cNvPr>
          <p:cNvSpPr/>
          <p:nvPr/>
        </p:nvSpPr>
        <p:spPr>
          <a:xfrm>
            <a:off x="-1" y="306242"/>
            <a:ext cx="3726612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27F9C2-4411-4CFA-F1BD-63E81641F9FE}"/>
              </a:ext>
            </a:extLst>
          </p:cNvPr>
          <p:cNvSpPr txBox="1"/>
          <p:nvPr/>
        </p:nvSpPr>
        <p:spPr>
          <a:xfrm>
            <a:off x="200084" y="475237"/>
            <a:ext cx="401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 kiinduló táblázat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1EF8A27-28FC-FA0F-8A06-BA13B288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34" y="1258809"/>
            <a:ext cx="8729932" cy="2944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F97E43C-D746-20DB-C617-1D9CD02CF89D}"/>
              </a:ext>
            </a:extLst>
          </p:cNvPr>
          <p:cNvSpPr txBox="1"/>
          <p:nvPr/>
        </p:nvSpPr>
        <p:spPr>
          <a:xfrm>
            <a:off x="639792" y="4442604"/>
            <a:ext cx="10912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Az összeállított táblázat tartalmazza: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összes települést, a hozzá tartozó megyével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egyes pártokra leadott szavazatok </a:t>
            </a:r>
            <a:r>
              <a:rPr lang="hu-HU" u="sng" dirty="0"/>
              <a:t>darabszámát</a:t>
            </a:r>
            <a:r>
              <a:rPr lang="hu-HU" dirty="0"/>
              <a:t> (az Egyéb kategória a különböző nemzetiségi szavazatokat jelenti)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választásra jogosult személyek számát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ténylegesen leadott szavazatok számát (= az érvényes szavazatot leadott személyek száma)</a:t>
            </a:r>
          </a:p>
        </p:txBody>
      </p:sp>
    </p:spTree>
    <p:extLst>
      <p:ext uri="{BB962C8B-B14F-4D97-AF65-F5344CB8AC3E}">
        <p14:creationId xmlns:p14="http://schemas.microsoft.com/office/powerpoint/2010/main" val="11298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3B30C72-55DC-D687-A066-23CED6C42AB9}"/>
              </a:ext>
            </a:extLst>
          </p:cNvPr>
          <p:cNvSpPr/>
          <p:nvPr/>
        </p:nvSpPr>
        <p:spPr>
          <a:xfrm>
            <a:off x="-1" y="306242"/>
            <a:ext cx="4218320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0D2843-6DD4-9C3F-BD17-E1E3A2AE23BF}"/>
              </a:ext>
            </a:extLst>
          </p:cNvPr>
          <p:cNvSpPr txBox="1"/>
          <p:nvPr/>
        </p:nvSpPr>
        <p:spPr>
          <a:xfrm>
            <a:off x="200084" y="475237"/>
            <a:ext cx="401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Adatok átalakítása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5AFC195-B55C-135F-5482-64A42CEECF52}"/>
              </a:ext>
            </a:extLst>
          </p:cNvPr>
          <p:cNvSpPr txBox="1"/>
          <p:nvPr/>
        </p:nvSpPr>
        <p:spPr>
          <a:xfrm>
            <a:off x="359777" y="1336447"/>
            <a:ext cx="116133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Minden településen a </a:t>
            </a:r>
            <a:r>
              <a:rPr lang="hu-HU" sz="2000" b="1" dirty="0"/>
              <a:t>legtöbb szavazatot </a:t>
            </a:r>
            <a:r>
              <a:rPr lang="hu-HU" sz="2000" dirty="0"/>
              <a:t>kapott párt kigyűjtése (hasznos lehet a további elemzésekhez)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A szavazatszámok önmagukban nem hasonlíthatóak össze -&gt; </a:t>
            </a:r>
            <a:r>
              <a:rPr lang="hu-HU" sz="2000" b="1" dirty="0"/>
              <a:t>százalékos formára </a:t>
            </a:r>
            <a:r>
              <a:rPr lang="hu-HU" sz="2000" dirty="0"/>
              <a:t>alakítjuk őket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Ugyanígy, a szavazókra jogosultak és a leadott szavazatok száma alapján megállapítjuk a </a:t>
            </a:r>
            <a:r>
              <a:rPr lang="hu-HU" sz="2000" b="1" dirty="0"/>
              <a:t>részvételi arányt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3BE788D-0C4A-EB85-54BE-43BA4392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0" y="3459541"/>
            <a:ext cx="11754239" cy="243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3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F07DF3-3C8A-AC10-4C6E-ACC7FE636732}"/>
              </a:ext>
            </a:extLst>
          </p:cNvPr>
          <p:cNvSpPr/>
          <p:nvPr/>
        </p:nvSpPr>
        <p:spPr>
          <a:xfrm>
            <a:off x="-1" y="306242"/>
            <a:ext cx="6987398" cy="861210"/>
          </a:xfrm>
          <a:prstGeom prst="rect">
            <a:avLst/>
          </a:prstGeom>
          <a:solidFill>
            <a:srgbClr val="36433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0DDD6EA-3A99-FB67-2F77-8A7B4488EFC8}"/>
              </a:ext>
            </a:extLst>
          </p:cNvPr>
          <p:cNvSpPr txBox="1"/>
          <p:nvPr/>
        </p:nvSpPr>
        <p:spPr>
          <a:xfrm>
            <a:off x="200083" y="475237"/>
            <a:ext cx="670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Különböző statisztikai mutatók gyűjtése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F0A4C23-F53F-F3B7-26C8-2F25F9F869EA}"/>
              </a:ext>
            </a:extLst>
          </p:cNvPr>
          <p:cNvSpPr txBox="1"/>
          <p:nvPr/>
        </p:nvSpPr>
        <p:spPr>
          <a:xfrm>
            <a:off x="474453" y="1241557"/>
            <a:ext cx="8195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választás eredményein túl, szeretném megvizsgálni az adott településeken: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iskolázottság mértékét (érettségivel rendelkező 18 év felettiek %-a)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munkanélküliségi rátát (%-ban)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átlagéletkort (évben)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interneteléréssel rendelkező háztartások arányát (%-ban)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családos (gyermekkel rendelkező) háztartások arányát (%-ban)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súlyos anyagi deprivációban (~”szegénységben”) élők arányát (%-ban)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… és ezeknek az adatoknak a </a:t>
            </a:r>
            <a:r>
              <a:rPr lang="hu-HU" b="1" dirty="0"/>
              <a:t>szavazatokra gyakorolt hatását</a:t>
            </a:r>
            <a:r>
              <a:rPr lang="hu-HU" dirty="0"/>
              <a:t>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B105B08-5797-CF8C-0654-3E5199960717}"/>
              </a:ext>
            </a:extLst>
          </p:cNvPr>
          <p:cNvSpPr txBox="1"/>
          <p:nvPr/>
        </p:nvSpPr>
        <p:spPr>
          <a:xfrm>
            <a:off x="474453" y="4177984"/>
            <a:ext cx="56215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Ezek az adatok a KSH </a:t>
            </a:r>
            <a:r>
              <a:rPr lang="hu-HU" b="1" dirty="0"/>
              <a:t>2016-os </a:t>
            </a:r>
            <a:r>
              <a:rPr lang="hu-HU" b="1" dirty="0" err="1"/>
              <a:t>mikrocenzusából</a:t>
            </a:r>
            <a:r>
              <a:rPr lang="hu-HU" dirty="0"/>
              <a:t>, illetve a </a:t>
            </a:r>
            <a:r>
              <a:rPr lang="hu-HU" b="1" dirty="0"/>
              <a:t>legfrissebb STADAT-táblákból </a:t>
            </a:r>
            <a:r>
              <a:rPr lang="hu-HU" dirty="0"/>
              <a:t>származnak.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adatok </a:t>
            </a:r>
            <a:r>
              <a:rPr lang="hu-HU" b="1" dirty="0" err="1"/>
              <a:t>megyénként</a:t>
            </a:r>
            <a:r>
              <a:rPr lang="hu-HU" dirty="0"/>
              <a:t>, illetve </a:t>
            </a:r>
            <a:r>
              <a:rPr lang="hu-HU" b="1" dirty="0"/>
              <a:t>településtípusonként</a:t>
            </a:r>
            <a:r>
              <a:rPr lang="hu-HU" dirty="0"/>
              <a:t> állnak rendelkezésre, ezek alapján kötöttem őket az egyes településekhez.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 egy adat megyére és településtípusra is elérhető volt, a két adat </a:t>
            </a:r>
            <a:r>
              <a:rPr lang="hu-HU" b="1" dirty="0"/>
              <a:t>átlagát</a:t>
            </a:r>
            <a:r>
              <a:rPr lang="hu-HU" dirty="0"/>
              <a:t> vettem a település besorolásának megfelelően.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D5731D3-FD3E-65F2-3BE5-BF2D6533F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3947" y="5121930"/>
            <a:ext cx="2133600" cy="9245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9F64766-33C1-FA03-ACA4-9873DEFE6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3944" y="3873057"/>
            <a:ext cx="2133601" cy="8747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8BCD683-4A6D-47E2-6E2D-432E443EE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077" y="430244"/>
            <a:ext cx="2441334" cy="3068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46434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1D32"/>
      </a:dk2>
      <a:lt2>
        <a:srgbClr val="F0F3F2"/>
      </a:lt2>
      <a:accent1>
        <a:srgbClr val="DD3381"/>
      </a:accent1>
      <a:accent2>
        <a:srgbClr val="CB21B6"/>
      </a:accent2>
      <a:accent3>
        <a:srgbClr val="AB33DD"/>
      </a:accent3>
      <a:accent4>
        <a:srgbClr val="5727CC"/>
      </a:accent4>
      <a:accent5>
        <a:srgbClr val="3348DD"/>
      </a:accent5>
      <a:accent6>
        <a:srgbClr val="217DCB"/>
      </a:accent6>
      <a:hlink>
        <a:srgbClr val="44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1114</Words>
  <Application>Microsoft Office PowerPoint</Application>
  <PresentationFormat>Szélesvásznú</PresentationFormat>
  <Paragraphs>112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Avenir Next LT Pro Light</vt:lpstr>
      <vt:lpstr>Sitka Subheading</vt:lpstr>
      <vt:lpstr>PebbleVTI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Szujó Róbert</dc:creator>
  <cp:lastModifiedBy>Szujó Róbert</cp:lastModifiedBy>
  <cp:revision>20</cp:revision>
  <dcterms:created xsi:type="dcterms:W3CDTF">2022-05-07T12:41:43Z</dcterms:created>
  <dcterms:modified xsi:type="dcterms:W3CDTF">2022-05-07T20:02:32Z</dcterms:modified>
</cp:coreProperties>
</file>