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 id="269" r:id="rId15"/>
    <p:sldId id="270" r:id="rId1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396109-458D-8B0D-3D3A-11ADEEF9A9CF}" v="30" dt="2021-02-16T11:20:04.807"/>
    <p1510:client id="{B7DEC6FA-2D3B-4FE7-BCC9-D9B06E03D442}" v="1634" dt="2021-02-16T10:45:06.1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C005C8-BDFB-47E7-B3D1-1CC2A7AAECD7}"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1D2294D-55EA-47C9-8599-E89363A414F0}">
      <dgm:prSet/>
      <dgm:spPr/>
      <dgm:t>
        <a:bodyPr/>
        <a:lstStyle/>
        <a:p>
          <a:pPr>
            <a:defRPr cap="all"/>
          </a:pPr>
          <a:r>
            <a:rPr lang="en-GB"/>
            <a:t>Project success – MVP completed</a:t>
          </a:r>
          <a:endParaRPr lang="en-US"/>
        </a:p>
      </dgm:t>
    </dgm:pt>
    <dgm:pt modelId="{C43907F5-CF3F-4C39-8710-800297A6C8B8}" type="parTrans" cxnId="{84429E5E-C9F5-4353-9F8C-D200A10A4FD1}">
      <dgm:prSet/>
      <dgm:spPr/>
      <dgm:t>
        <a:bodyPr/>
        <a:lstStyle/>
        <a:p>
          <a:endParaRPr lang="en-US"/>
        </a:p>
      </dgm:t>
    </dgm:pt>
    <dgm:pt modelId="{23E52EA4-0085-4BF5-BB0B-EA8384E1B5C1}" type="sibTrans" cxnId="{84429E5E-C9F5-4353-9F8C-D200A10A4FD1}">
      <dgm:prSet/>
      <dgm:spPr/>
      <dgm:t>
        <a:bodyPr/>
        <a:lstStyle/>
        <a:p>
          <a:endParaRPr lang="en-US"/>
        </a:p>
      </dgm:t>
    </dgm:pt>
    <dgm:pt modelId="{F3B1AF33-0111-4F01-93C2-C210716E7AF0}">
      <dgm:prSet/>
      <dgm:spPr/>
      <dgm:t>
        <a:bodyPr/>
        <a:lstStyle/>
        <a:p>
          <a:pPr>
            <a:defRPr cap="all"/>
          </a:pPr>
          <a:r>
            <a:rPr lang="en-GB"/>
            <a:t>Able to utilise all new technology provided to me</a:t>
          </a:r>
          <a:endParaRPr lang="en-US"/>
        </a:p>
      </dgm:t>
    </dgm:pt>
    <dgm:pt modelId="{7CE11EE9-5593-4641-8A15-20AB5F33A5F6}" type="parTrans" cxnId="{83B1D20C-976B-409A-B0B6-F0F4D761EC2C}">
      <dgm:prSet/>
      <dgm:spPr/>
      <dgm:t>
        <a:bodyPr/>
        <a:lstStyle/>
        <a:p>
          <a:endParaRPr lang="en-US"/>
        </a:p>
      </dgm:t>
    </dgm:pt>
    <dgm:pt modelId="{DA5B360D-75C9-4F46-9820-905C1B03B6E9}" type="sibTrans" cxnId="{83B1D20C-976B-409A-B0B6-F0F4D761EC2C}">
      <dgm:prSet/>
      <dgm:spPr/>
      <dgm:t>
        <a:bodyPr/>
        <a:lstStyle/>
        <a:p>
          <a:endParaRPr lang="en-US"/>
        </a:p>
      </dgm:t>
    </dgm:pt>
    <dgm:pt modelId="{EECED4D2-BD23-4B5D-BFD1-FF40C4FFD9AE}">
      <dgm:prSet/>
      <dgm:spPr/>
      <dgm:t>
        <a:bodyPr/>
        <a:lstStyle/>
        <a:p>
          <a:pPr>
            <a:defRPr cap="all"/>
          </a:pPr>
          <a:r>
            <a:rPr lang="en-GB"/>
            <a:t>General code etiquette has improved </a:t>
          </a:r>
          <a:endParaRPr lang="en-US"/>
        </a:p>
      </dgm:t>
    </dgm:pt>
    <dgm:pt modelId="{A91676A2-10AB-408D-B2F6-4D8A0A9F8EB8}" type="parTrans" cxnId="{62236FE2-E70A-4129-8B15-D7854CEA443E}">
      <dgm:prSet/>
      <dgm:spPr/>
      <dgm:t>
        <a:bodyPr/>
        <a:lstStyle/>
        <a:p>
          <a:endParaRPr lang="en-US"/>
        </a:p>
      </dgm:t>
    </dgm:pt>
    <dgm:pt modelId="{40640213-4159-4A32-9860-07D9720F54FD}" type="sibTrans" cxnId="{62236FE2-E70A-4129-8B15-D7854CEA443E}">
      <dgm:prSet/>
      <dgm:spPr/>
      <dgm:t>
        <a:bodyPr/>
        <a:lstStyle/>
        <a:p>
          <a:endParaRPr lang="en-US"/>
        </a:p>
      </dgm:t>
    </dgm:pt>
    <dgm:pt modelId="{42252AE4-C9AF-4ED1-A07E-A8935B4FFE08}">
      <dgm:prSet/>
      <dgm:spPr/>
      <dgm:t>
        <a:bodyPr/>
        <a:lstStyle/>
        <a:p>
          <a:pPr>
            <a:defRPr cap="all"/>
          </a:pPr>
          <a:r>
            <a:rPr lang="en-GB"/>
            <a:t>Comfortable with html and javascript language </a:t>
          </a:r>
          <a:endParaRPr lang="en-US"/>
        </a:p>
      </dgm:t>
    </dgm:pt>
    <dgm:pt modelId="{5C8AB161-8181-478D-8825-6471021708AD}" type="parTrans" cxnId="{312BDF68-8B89-496F-8B2D-197928C42647}">
      <dgm:prSet/>
      <dgm:spPr/>
      <dgm:t>
        <a:bodyPr/>
        <a:lstStyle/>
        <a:p>
          <a:endParaRPr lang="en-US"/>
        </a:p>
      </dgm:t>
    </dgm:pt>
    <dgm:pt modelId="{59DB250E-FD29-4D64-A5AD-F87A6BA2DDCE}" type="sibTrans" cxnId="{312BDF68-8B89-496F-8B2D-197928C42647}">
      <dgm:prSet/>
      <dgm:spPr/>
      <dgm:t>
        <a:bodyPr/>
        <a:lstStyle/>
        <a:p>
          <a:endParaRPr lang="en-US"/>
        </a:p>
      </dgm:t>
    </dgm:pt>
    <dgm:pt modelId="{F7782E5B-AB3D-4B0B-8F84-82BDD8D4912D}" type="pres">
      <dgm:prSet presAssocID="{6FC005C8-BDFB-47E7-B3D1-1CC2A7AAECD7}" presName="root" presStyleCnt="0">
        <dgm:presLayoutVars>
          <dgm:dir/>
          <dgm:resizeHandles val="exact"/>
        </dgm:presLayoutVars>
      </dgm:prSet>
      <dgm:spPr/>
    </dgm:pt>
    <dgm:pt modelId="{C7BEA262-CD28-456E-AF9A-EB9747518FAD}" type="pres">
      <dgm:prSet presAssocID="{A1D2294D-55EA-47C9-8599-E89363A414F0}" presName="compNode" presStyleCnt="0"/>
      <dgm:spPr/>
    </dgm:pt>
    <dgm:pt modelId="{19660878-60F7-4B67-AE8D-13C887882907}" type="pres">
      <dgm:prSet presAssocID="{A1D2294D-55EA-47C9-8599-E89363A414F0}" presName="iconBgRect" presStyleLbl="bgShp" presStyleIdx="0" presStyleCnt="4"/>
      <dgm:spPr>
        <a:prstGeom prst="round2DiagRect">
          <a:avLst>
            <a:gd name="adj1" fmla="val 29727"/>
            <a:gd name="adj2" fmla="val 0"/>
          </a:avLst>
        </a:prstGeom>
      </dgm:spPr>
    </dgm:pt>
    <dgm:pt modelId="{08BCB76E-461F-4B8D-BBE5-6D27BE910C2B}" type="pres">
      <dgm:prSet presAssocID="{A1D2294D-55EA-47C9-8599-E89363A414F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ick"/>
        </a:ext>
      </dgm:extLst>
    </dgm:pt>
    <dgm:pt modelId="{B6483E76-0CDF-43F5-95D6-F73CA81D91A2}" type="pres">
      <dgm:prSet presAssocID="{A1D2294D-55EA-47C9-8599-E89363A414F0}" presName="spaceRect" presStyleCnt="0"/>
      <dgm:spPr/>
    </dgm:pt>
    <dgm:pt modelId="{274883A3-3167-46E8-A430-72397E70CC45}" type="pres">
      <dgm:prSet presAssocID="{A1D2294D-55EA-47C9-8599-E89363A414F0}" presName="textRect" presStyleLbl="revTx" presStyleIdx="0" presStyleCnt="4">
        <dgm:presLayoutVars>
          <dgm:chMax val="1"/>
          <dgm:chPref val="1"/>
        </dgm:presLayoutVars>
      </dgm:prSet>
      <dgm:spPr/>
    </dgm:pt>
    <dgm:pt modelId="{38B0194D-D109-4269-AA7C-34B4B17D80D4}" type="pres">
      <dgm:prSet presAssocID="{23E52EA4-0085-4BF5-BB0B-EA8384E1B5C1}" presName="sibTrans" presStyleCnt="0"/>
      <dgm:spPr/>
    </dgm:pt>
    <dgm:pt modelId="{C422AA8A-66DE-4F14-94FB-D80B9D466078}" type="pres">
      <dgm:prSet presAssocID="{F3B1AF33-0111-4F01-93C2-C210716E7AF0}" presName="compNode" presStyleCnt="0"/>
      <dgm:spPr/>
    </dgm:pt>
    <dgm:pt modelId="{02478FA9-8E97-49EC-97AF-AB60F9AF07CE}" type="pres">
      <dgm:prSet presAssocID="{F3B1AF33-0111-4F01-93C2-C210716E7AF0}" presName="iconBgRect" presStyleLbl="bgShp" presStyleIdx="1" presStyleCnt="4"/>
      <dgm:spPr>
        <a:prstGeom prst="round2DiagRect">
          <a:avLst>
            <a:gd name="adj1" fmla="val 29727"/>
            <a:gd name="adj2" fmla="val 0"/>
          </a:avLst>
        </a:prstGeom>
      </dgm:spPr>
    </dgm:pt>
    <dgm:pt modelId="{FFF5B776-CF74-493F-9868-4AB771FD7075}" type="pres">
      <dgm:prSet presAssocID="{F3B1AF33-0111-4F01-93C2-C210716E7AF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a:ext>
      </dgm:extLst>
    </dgm:pt>
    <dgm:pt modelId="{4E7FA076-E068-4386-A70D-51C2638A3BCB}" type="pres">
      <dgm:prSet presAssocID="{F3B1AF33-0111-4F01-93C2-C210716E7AF0}" presName="spaceRect" presStyleCnt="0"/>
      <dgm:spPr/>
    </dgm:pt>
    <dgm:pt modelId="{B77352E8-CBC7-4E80-85B7-C25F263E5F4F}" type="pres">
      <dgm:prSet presAssocID="{F3B1AF33-0111-4F01-93C2-C210716E7AF0}" presName="textRect" presStyleLbl="revTx" presStyleIdx="1" presStyleCnt="4">
        <dgm:presLayoutVars>
          <dgm:chMax val="1"/>
          <dgm:chPref val="1"/>
        </dgm:presLayoutVars>
      </dgm:prSet>
      <dgm:spPr/>
    </dgm:pt>
    <dgm:pt modelId="{2B4DEC44-4EFA-42FE-87F7-8784FD059412}" type="pres">
      <dgm:prSet presAssocID="{DA5B360D-75C9-4F46-9820-905C1B03B6E9}" presName="sibTrans" presStyleCnt="0"/>
      <dgm:spPr/>
    </dgm:pt>
    <dgm:pt modelId="{78F16E8A-D2C8-4D2F-A334-DE0AA439FE9E}" type="pres">
      <dgm:prSet presAssocID="{EECED4D2-BD23-4B5D-BFD1-FF40C4FFD9AE}" presName="compNode" presStyleCnt="0"/>
      <dgm:spPr/>
    </dgm:pt>
    <dgm:pt modelId="{AF450337-762D-4CBD-ACB0-A5F05C050537}" type="pres">
      <dgm:prSet presAssocID="{EECED4D2-BD23-4B5D-BFD1-FF40C4FFD9AE}" presName="iconBgRect" presStyleLbl="bgShp" presStyleIdx="2" presStyleCnt="4"/>
      <dgm:spPr>
        <a:prstGeom prst="round2DiagRect">
          <a:avLst>
            <a:gd name="adj1" fmla="val 29727"/>
            <a:gd name="adj2" fmla="val 0"/>
          </a:avLst>
        </a:prstGeom>
      </dgm:spPr>
    </dgm:pt>
    <dgm:pt modelId="{752E1C8B-4022-4B87-A45B-8960D8425CBA}" type="pres">
      <dgm:prSet presAssocID="{EECED4D2-BD23-4B5D-BFD1-FF40C4FFD9A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humbs Up Sign"/>
        </a:ext>
      </dgm:extLst>
    </dgm:pt>
    <dgm:pt modelId="{7FEC1594-36ED-488D-A5DE-D4EA32380EAB}" type="pres">
      <dgm:prSet presAssocID="{EECED4D2-BD23-4B5D-BFD1-FF40C4FFD9AE}" presName="spaceRect" presStyleCnt="0"/>
      <dgm:spPr/>
    </dgm:pt>
    <dgm:pt modelId="{D26E2AAC-A18D-40E5-A459-4A4A5F48B2D0}" type="pres">
      <dgm:prSet presAssocID="{EECED4D2-BD23-4B5D-BFD1-FF40C4FFD9AE}" presName="textRect" presStyleLbl="revTx" presStyleIdx="2" presStyleCnt="4">
        <dgm:presLayoutVars>
          <dgm:chMax val="1"/>
          <dgm:chPref val="1"/>
        </dgm:presLayoutVars>
      </dgm:prSet>
      <dgm:spPr/>
    </dgm:pt>
    <dgm:pt modelId="{2939B1B1-E82F-47CA-B7FB-F69C7578DF90}" type="pres">
      <dgm:prSet presAssocID="{40640213-4159-4A32-9860-07D9720F54FD}" presName="sibTrans" presStyleCnt="0"/>
      <dgm:spPr/>
    </dgm:pt>
    <dgm:pt modelId="{5F94505F-AF90-4C6F-922D-899705141CE7}" type="pres">
      <dgm:prSet presAssocID="{42252AE4-C9AF-4ED1-A07E-A8935B4FFE08}" presName="compNode" presStyleCnt="0"/>
      <dgm:spPr/>
    </dgm:pt>
    <dgm:pt modelId="{0EF83E22-530B-4CB9-895C-66ACA0B32095}" type="pres">
      <dgm:prSet presAssocID="{42252AE4-C9AF-4ED1-A07E-A8935B4FFE08}" presName="iconBgRect" presStyleLbl="bgShp" presStyleIdx="3" presStyleCnt="4"/>
      <dgm:spPr>
        <a:prstGeom prst="round2DiagRect">
          <a:avLst>
            <a:gd name="adj1" fmla="val 29727"/>
            <a:gd name="adj2" fmla="val 0"/>
          </a:avLst>
        </a:prstGeom>
      </dgm:spPr>
    </dgm:pt>
    <dgm:pt modelId="{7AB899DE-46EF-4FCD-AE8E-B07CDB95DD0A}" type="pres">
      <dgm:prSet presAssocID="{42252AE4-C9AF-4ED1-A07E-A8935B4FFE0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itor"/>
        </a:ext>
      </dgm:extLst>
    </dgm:pt>
    <dgm:pt modelId="{1122FC6E-BFBA-4335-8E80-914A2B8DB4D3}" type="pres">
      <dgm:prSet presAssocID="{42252AE4-C9AF-4ED1-A07E-A8935B4FFE08}" presName="spaceRect" presStyleCnt="0"/>
      <dgm:spPr/>
    </dgm:pt>
    <dgm:pt modelId="{6B1A8C78-9961-4849-9F07-6DC3E0EB9A35}" type="pres">
      <dgm:prSet presAssocID="{42252AE4-C9AF-4ED1-A07E-A8935B4FFE08}" presName="textRect" presStyleLbl="revTx" presStyleIdx="3" presStyleCnt="4">
        <dgm:presLayoutVars>
          <dgm:chMax val="1"/>
          <dgm:chPref val="1"/>
        </dgm:presLayoutVars>
      </dgm:prSet>
      <dgm:spPr/>
    </dgm:pt>
  </dgm:ptLst>
  <dgm:cxnLst>
    <dgm:cxn modelId="{83B1D20C-976B-409A-B0B6-F0F4D761EC2C}" srcId="{6FC005C8-BDFB-47E7-B3D1-1CC2A7AAECD7}" destId="{F3B1AF33-0111-4F01-93C2-C210716E7AF0}" srcOrd="1" destOrd="0" parTransId="{7CE11EE9-5593-4641-8A15-20AB5F33A5F6}" sibTransId="{DA5B360D-75C9-4F46-9820-905C1B03B6E9}"/>
    <dgm:cxn modelId="{84429E5E-C9F5-4353-9F8C-D200A10A4FD1}" srcId="{6FC005C8-BDFB-47E7-B3D1-1CC2A7AAECD7}" destId="{A1D2294D-55EA-47C9-8599-E89363A414F0}" srcOrd="0" destOrd="0" parTransId="{C43907F5-CF3F-4C39-8710-800297A6C8B8}" sibTransId="{23E52EA4-0085-4BF5-BB0B-EA8384E1B5C1}"/>
    <dgm:cxn modelId="{E17D6762-8BAF-41FD-98F8-AC7E3729ED32}" type="presOf" srcId="{EECED4D2-BD23-4B5D-BFD1-FF40C4FFD9AE}" destId="{D26E2AAC-A18D-40E5-A459-4A4A5F48B2D0}" srcOrd="0" destOrd="0" presId="urn:microsoft.com/office/officeart/2018/5/layout/IconLeafLabelList"/>
    <dgm:cxn modelId="{55E24762-929A-4EA8-BDCD-701178B212BB}" type="presOf" srcId="{F3B1AF33-0111-4F01-93C2-C210716E7AF0}" destId="{B77352E8-CBC7-4E80-85B7-C25F263E5F4F}" srcOrd="0" destOrd="0" presId="urn:microsoft.com/office/officeart/2018/5/layout/IconLeafLabelList"/>
    <dgm:cxn modelId="{312BDF68-8B89-496F-8B2D-197928C42647}" srcId="{6FC005C8-BDFB-47E7-B3D1-1CC2A7AAECD7}" destId="{42252AE4-C9AF-4ED1-A07E-A8935B4FFE08}" srcOrd="3" destOrd="0" parTransId="{5C8AB161-8181-478D-8825-6471021708AD}" sibTransId="{59DB250E-FD29-4D64-A5AD-F87A6BA2DDCE}"/>
    <dgm:cxn modelId="{B4D73D81-6C42-4D4D-B81A-EE3B5717E230}" type="presOf" srcId="{6FC005C8-BDFB-47E7-B3D1-1CC2A7AAECD7}" destId="{F7782E5B-AB3D-4B0B-8F84-82BDD8D4912D}" srcOrd="0" destOrd="0" presId="urn:microsoft.com/office/officeart/2018/5/layout/IconLeafLabelList"/>
    <dgm:cxn modelId="{86E4FCE1-9499-463C-9208-157E4F8E0334}" type="presOf" srcId="{42252AE4-C9AF-4ED1-A07E-A8935B4FFE08}" destId="{6B1A8C78-9961-4849-9F07-6DC3E0EB9A35}" srcOrd="0" destOrd="0" presId="urn:microsoft.com/office/officeart/2018/5/layout/IconLeafLabelList"/>
    <dgm:cxn modelId="{62236FE2-E70A-4129-8B15-D7854CEA443E}" srcId="{6FC005C8-BDFB-47E7-B3D1-1CC2A7AAECD7}" destId="{EECED4D2-BD23-4B5D-BFD1-FF40C4FFD9AE}" srcOrd="2" destOrd="0" parTransId="{A91676A2-10AB-408D-B2F6-4D8A0A9F8EB8}" sibTransId="{40640213-4159-4A32-9860-07D9720F54FD}"/>
    <dgm:cxn modelId="{733D2CEA-D866-4D25-897E-F3CD7E54A7FD}" type="presOf" srcId="{A1D2294D-55EA-47C9-8599-E89363A414F0}" destId="{274883A3-3167-46E8-A430-72397E70CC45}" srcOrd="0" destOrd="0" presId="urn:microsoft.com/office/officeart/2018/5/layout/IconLeafLabelList"/>
    <dgm:cxn modelId="{57575395-0BB4-4732-AB1A-5F38402089AA}" type="presParOf" srcId="{F7782E5B-AB3D-4B0B-8F84-82BDD8D4912D}" destId="{C7BEA262-CD28-456E-AF9A-EB9747518FAD}" srcOrd="0" destOrd="0" presId="urn:microsoft.com/office/officeart/2018/5/layout/IconLeafLabelList"/>
    <dgm:cxn modelId="{58ADC89A-9B00-4D98-B785-161BA14130B0}" type="presParOf" srcId="{C7BEA262-CD28-456E-AF9A-EB9747518FAD}" destId="{19660878-60F7-4B67-AE8D-13C887882907}" srcOrd="0" destOrd="0" presId="urn:microsoft.com/office/officeart/2018/5/layout/IconLeafLabelList"/>
    <dgm:cxn modelId="{2BA0772F-A218-4FED-8A64-C18FE23B4258}" type="presParOf" srcId="{C7BEA262-CD28-456E-AF9A-EB9747518FAD}" destId="{08BCB76E-461F-4B8D-BBE5-6D27BE910C2B}" srcOrd="1" destOrd="0" presId="urn:microsoft.com/office/officeart/2018/5/layout/IconLeafLabelList"/>
    <dgm:cxn modelId="{EBBD531B-25AA-4F65-8000-4280015D552C}" type="presParOf" srcId="{C7BEA262-CD28-456E-AF9A-EB9747518FAD}" destId="{B6483E76-0CDF-43F5-95D6-F73CA81D91A2}" srcOrd="2" destOrd="0" presId="urn:microsoft.com/office/officeart/2018/5/layout/IconLeafLabelList"/>
    <dgm:cxn modelId="{4AEAA2BA-1B1A-4886-B29A-3EE1A0C7ECE2}" type="presParOf" srcId="{C7BEA262-CD28-456E-AF9A-EB9747518FAD}" destId="{274883A3-3167-46E8-A430-72397E70CC45}" srcOrd="3" destOrd="0" presId="urn:microsoft.com/office/officeart/2018/5/layout/IconLeafLabelList"/>
    <dgm:cxn modelId="{C5B79C80-95A9-49B3-A643-4B2FDC0B0312}" type="presParOf" srcId="{F7782E5B-AB3D-4B0B-8F84-82BDD8D4912D}" destId="{38B0194D-D109-4269-AA7C-34B4B17D80D4}" srcOrd="1" destOrd="0" presId="urn:microsoft.com/office/officeart/2018/5/layout/IconLeafLabelList"/>
    <dgm:cxn modelId="{C235CF7F-F3A3-4591-994F-6A97CB600E82}" type="presParOf" srcId="{F7782E5B-AB3D-4B0B-8F84-82BDD8D4912D}" destId="{C422AA8A-66DE-4F14-94FB-D80B9D466078}" srcOrd="2" destOrd="0" presId="urn:microsoft.com/office/officeart/2018/5/layout/IconLeafLabelList"/>
    <dgm:cxn modelId="{43FD1B88-6440-42C5-BDC1-ACD414922F53}" type="presParOf" srcId="{C422AA8A-66DE-4F14-94FB-D80B9D466078}" destId="{02478FA9-8E97-49EC-97AF-AB60F9AF07CE}" srcOrd="0" destOrd="0" presId="urn:microsoft.com/office/officeart/2018/5/layout/IconLeafLabelList"/>
    <dgm:cxn modelId="{71DA4042-1BB5-467B-B5B0-2D0B2EEA985C}" type="presParOf" srcId="{C422AA8A-66DE-4F14-94FB-D80B9D466078}" destId="{FFF5B776-CF74-493F-9868-4AB771FD7075}" srcOrd="1" destOrd="0" presId="urn:microsoft.com/office/officeart/2018/5/layout/IconLeafLabelList"/>
    <dgm:cxn modelId="{88F0F6CB-84B7-4AC4-9A11-7C8F8C2BBE09}" type="presParOf" srcId="{C422AA8A-66DE-4F14-94FB-D80B9D466078}" destId="{4E7FA076-E068-4386-A70D-51C2638A3BCB}" srcOrd="2" destOrd="0" presId="urn:microsoft.com/office/officeart/2018/5/layout/IconLeafLabelList"/>
    <dgm:cxn modelId="{12FB1F10-4765-4790-9A12-4CBAD593F453}" type="presParOf" srcId="{C422AA8A-66DE-4F14-94FB-D80B9D466078}" destId="{B77352E8-CBC7-4E80-85B7-C25F263E5F4F}" srcOrd="3" destOrd="0" presId="urn:microsoft.com/office/officeart/2018/5/layout/IconLeafLabelList"/>
    <dgm:cxn modelId="{2025849F-275B-4756-9DD5-34CD6FCAED6A}" type="presParOf" srcId="{F7782E5B-AB3D-4B0B-8F84-82BDD8D4912D}" destId="{2B4DEC44-4EFA-42FE-87F7-8784FD059412}" srcOrd="3" destOrd="0" presId="urn:microsoft.com/office/officeart/2018/5/layout/IconLeafLabelList"/>
    <dgm:cxn modelId="{AF13F230-1DBD-4D81-BA67-ECA792E9B55E}" type="presParOf" srcId="{F7782E5B-AB3D-4B0B-8F84-82BDD8D4912D}" destId="{78F16E8A-D2C8-4D2F-A334-DE0AA439FE9E}" srcOrd="4" destOrd="0" presId="urn:microsoft.com/office/officeart/2018/5/layout/IconLeafLabelList"/>
    <dgm:cxn modelId="{0498D1C0-B4E1-4766-8764-E8906E16ECC7}" type="presParOf" srcId="{78F16E8A-D2C8-4D2F-A334-DE0AA439FE9E}" destId="{AF450337-762D-4CBD-ACB0-A5F05C050537}" srcOrd="0" destOrd="0" presId="urn:microsoft.com/office/officeart/2018/5/layout/IconLeafLabelList"/>
    <dgm:cxn modelId="{44A9B1F0-13FA-475F-BF93-8045CCFC7428}" type="presParOf" srcId="{78F16E8A-D2C8-4D2F-A334-DE0AA439FE9E}" destId="{752E1C8B-4022-4B87-A45B-8960D8425CBA}" srcOrd="1" destOrd="0" presId="urn:microsoft.com/office/officeart/2018/5/layout/IconLeafLabelList"/>
    <dgm:cxn modelId="{2C8577B0-8E68-4C71-BE7B-C086C6ACBF41}" type="presParOf" srcId="{78F16E8A-D2C8-4D2F-A334-DE0AA439FE9E}" destId="{7FEC1594-36ED-488D-A5DE-D4EA32380EAB}" srcOrd="2" destOrd="0" presId="urn:microsoft.com/office/officeart/2018/5/layout/IconLeafLabelList"/>
    <dgm:cxn modelId="{7CCCCF0B-EFA8-4F64-BD44-E8F2E7B5F1D0}" type="presParOf" srcId="{78F16E8A-D2C8-4D2F-A334-DE0AA439FE9E}" destId="{D26E2AAC-A18D-40E5-A459-4A4A5F48B2D0}" srcOrd="3" destOrd="0" presId="urn:microsoft.com/office/officeart/2018/5/layout/IconLeafLabelList"/>
    <dgm:cxn modelId="{698BA308-71A9-47F5-82C1-799C790C23FB}" type="presParOf" srcId="{F7782E5B-AB3D-4B0B-8F84-82BDD8D4912D}" destId="{2939B1B1-E82F-47CA-B7FB-F69C7578DF90}" srcOrd="5" destOrd="0" presId="urn:microsoft.com/office/officeart/2018/5/layout/IconLeafLabelList"/>
    <dgm:cxn modelId="{ECC506AE-0458-4B5B-B824-86F2AB8DC417}" type="presParOf" srcId="{F7782E5B-AB3D-4B0B-8F84-82BDD8D4912D}" destId="{5F94505F-AF90-4C6F-922D-899705141CE7}" srcOrd="6" destOrd="0" presId="urn:microsoft.com/office/officeart/2018/5/layout/IconLeafLabelList"/>
    <dgm:cxn modelId="{92479070-795E-4CB7-9D33-91448BEAC470}" type="presParOf" srcId="{5F94505F-AF90-4C6F-922D-899705141CE7}" destId="{0EF83E22-530B-4CB9-895C-66ACA0B32095}" srcOrd="0" destOrd="0" presId="urn:microsoft.com/office/officeart/2018/5/layout/IconLeafLabelList"/>
    <dgm:cxn modelId="{0689525C-31BD-4F0F-B68B-70BE7F2AE469}" type="presParOf" srcId="{5F94505F-AF90-4C6F-922D-899705141CE7}" destId="{7AB899DE-46EF-4FCD-AE8E-B07CDB95DD0A}" srcOrd="1" destOrd="0" presId="urn:microsoft.com/office/officeart/2018/5/layout/IconLeafLabelList"/>
    <dgm:cxn modelId="{A9F7B549-A62C-4E6E-8678-F8226DF785E6}" type="presParOf" srcId="{5F94505F-AF90-4C6F-922D-899705141CE7}" destId="{1122FC6E-BFBA-4335-8E80-914A2B8DB4D3}" srcOrd="2" destOrd="0" presId="urn:microsoft.com/office/officeart/2018/5/layout/IconLeafLabelList"/>
    <dgm:cxn modelId="{2C1AE4BB-2598-4445-8CA9-90E2B98D3BCC}" type="presParOf" srcId="{5F94505F-AF90-4C6F-922D-899705141CE7}" destId="{6B1A8C78-9961-4849-9F07-6DC3E0EB9A35}"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660878-60F7-4B67-AE8D-13C887882907}">
      <dsp:nvSpPr>
        <dsp:cNvPr id="0" name=""/>
        <dsp:cNvSpPr/>
      </dsp:nvSpPr>
      <dsp:spPr>
        <a:xfrm>
          <a:off x="583046" y="828475"/>
          <a:ext cx="1448067" cy="144806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BCB76E-461F-4B8D-BBE5-6D27BE910C2B}">
      <dsp:nvSpPr>
        <dsp:cNvPr id="0" name=""/>
        <dsp:cNvSpPr/>
      </dsp:nvSpPr>
      <dsp:spPr>
        <a:xfrm>
          <a:off x="891651" y="1137079"/>
          <a:ext cx="830858" cy="8308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4883A3-3167-46E8-A430-72397E70CC45}">
      <dsp:nvSpPr>
        <dsp:cNvPr id="0" name=""/>
        <dsp:cNvSpPr/>
      </dsp:nvSpPr>
      <dsp:spPr>
        <a:xfrm>
          <a:off x="120140" y="2727579"/>
          <a:ext cx="23738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GB" sz="1600" kern="1200"/>
            <a:t>Project success – MVP completed</a:t>
          </a:r>
          <a:endParaRPr lang="en-US" sz="1600" kern="1200"/>
        </a:p>
      </dsp:txBody>
      <dsp:txXfrm>
        <a:off x="120140" y="2727579"/>
        <a:ext cx="2373880" cy="720000"/>
      </dsp:txXfrm>
    </dsp:sp>
    <dsp:sp modelId="{02478FA9-8E97-49EC-97AF-AB60F9AF07CE}">
      <dsp:nvSpPr>
        <dsp:cNvPr id="0" name=""/>
        <dsp:cNvSpPr/>
      </dsp:nvSpPr>
      <dsp:spPr>
        <a:xfrm>
          <a:off x="3372356" y="828475"/>
          <a:ext cx="1448067" cy="144806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F5B776-CF74-493F-9868-4AB771FD7075}">
      <dsp:nvSpPr>
        <dsp:cNvPr id="0" name=""/>
        <dsp:cNvSpPr/>
      </dsp:nvSpPr>
      <dsp:spPr>
        <a:xfrm>
          <a:off x="3680961" y="1137079"/>
          <a:ext cx="830858" cy="8308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7352E8-CBC7-4E80-85B7-C25F263E5F4F}">
      <dsp:nvSpPr>
        <dsp:cNvPr id="0" name=""/>
        <dsp:cNvSpPr/>
      </dsp:nvSpPr>
      <dsp:spPr>
        <a:xfrm>
          <a:off x="2909449" y="2727579"/>
          <a:ext cx="23738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GB" sz="1600" kern="1200"/>
            <a:t>Able to utilise all new technology provided to me</a:t>
          </a:r>
          <a:endParaRPr lang="en-US" sz="1600" kern="1200"/>
        </a:p>
      </dsp:txBody>
      <dsp:txXfrm>
        <a:off x="2909449" y="2727579"/>
        <a:ext cx="2373880" cy="720000"/>
      </dsp:txXfrm>
    </dsp:sp>
    <dsp:sp modelId="{AF450337-762D-4CBD-ACB0-A5F05C050537}">
      <dsp:nvSpPr>
        <dsp:cNvPr id="0" name=""/>
        <dsp:cNvSpPr/>
      </dsp:nvSpPr>
      <dsp:spPr>
        <a:xfrm>
          <a:off x="6161666" y="828475"/>
          <a:ext cx="1448067" cy="144806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2E1C8B-4022-4B87-A45B-8960D8425CBA}">
      <dsp:nvSpPr>
        <dsp:cNvPr id="0" name=""/>
        <dsp:cNvSpPr/>
      </dsp:nvSpPr>
      <dsp:spPr>
        <a:xfrm>
          <a:off x="6470270" y="1137079"/>
          <a:ext cx="830858" cy="8308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6E2AAC-A18D-40E5-A459-4A4A5F48B2D0}">
      <dsp:nvSpPr>
        <dsp:cNvPr id="0" name=""/>
        <dsp:cNvSpPr/>
      </dsp:nvSpPr>
      <dsp:spPr>
        <a:xfrm>
          <a:off x="5698759" y="2727579"/>
          <a:ext cx="23738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GB" sz="1600" kern="1200"/>
            <a:t>General code etiquette has improved </a:t>
          </a:r>
          <a:endParaRPr lang="en-US" sz="1600" kern="1200"/>
        </a:p>
      </dsp:txBody>
      <dsp:txXfrm>
        <a:off x="5698759" y="2727579"/>
        <a:ext cx="2373880" cy="720000"/>
      </dsp:txXfrm>
    </dsp:sp>
    <dsp:sp modelId="{0EF83E22-530B-4CB9-895C-66ACA0B32095}">
      <dsp:nvSpPr>
        <dsp:cNvPr id="0" name=""/>
        <dsp:cNvSpPr/>
      </dsp:nvSpPr>
      <dsp:spPr>
        <a:xfrm>
          <a:off x="8950976" y="828475"/>
          <a:ext cx="1448067" cy="1448067"/>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B899DE-46EF-4FCD-AE8E-B07CDB95DD0A}">
      <dsp:nvSpPr>
        <dsp:cNvPr id="0" name=""/>
        <dsp:cNvSpPr/>
      </dsp:nvSpPr>
      <dsp:spPr>
        <a:xfrm>
          <a:off x="9259580" y="1137079"/>
          <a:ext cx="830858" cy="8308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1A8C78-9961-4849-9F07-6DC3E0EB9A35}">
      <dsp:nvSpPr>
        <dsp:cNvPr id="0" name=""/>
        <dsp:cNvSpPr/>
      </dsp:nvSpPr>
      <dsp:spPr>
        <a:xfrm>
          <a:off x="8488069" y="2727579"/>
          <a:ext cx="23738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GB" sz="1600" kern="1200"/>
            <a:t>Comfortable with html and javascript language </a:t>
          </a:r>
          <a:endParaRPr lang="en-US" sz="1600" kern="1200"/>
        </a:p>
      </dsp:txBody>
      <dsp:txXfrm>
        <a:off x="8488069" y="2727579"/>
        <a:ext cx="237388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BE943F-45BC-4C2E-8972-F0D38B8338D5}" type="datetimeFigureOut">
              <a:rPr lang="en-GB"/>
              <a:t>16/02/2021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D2AB24-63E2-4FAE-97E3-E1C2C4ECBA2D}" type="slidenum">
              <a:rPr lang="en-GB"/>
              <a:t>‹#›</a:t>
            </a:fld>
            <a:endParaRPr lang="en-GB"/>
          </a:p>
        </p:txBody>
      </p:sp>
    </p:spTree>
    <p:extLst>
      <p:ext uri="{BB962C8B-B14F-4D97-AF65-F5344CB8AC3E}">
        <p14:creationId xmlns:p14="http://schemas.microsoft.com/office/powerpoint/2010/main" val="66702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61D2AB24-63E2-4FAE-97E3-E1C2C4ECBA2D}" type="slidenum">
              <a:rPr lang="en-GB"/>
              <a:t>‹#›</a:t>
            </a:fld>
            <a:endParaRPr lang="en-GB"/>
          </a:p>
        </p:txBody>
      </p:sp>
    </p:spTree>
    <p:extLst>
      <p:ext uri="{BB962C8B-B14F-4D97-AF65-F5344CB8AC3E}">
        <p14:creationId xmlns:p14="http://schemas.microsoft.com/office/powerpoint/2010/main" val="2982432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Once I was coming towards the end of all of my java script within spring, I used </a:t>
            </a:r>
            <a:r>
              <a:rPr lang="en-US" dirty="0" err="1">
                <a:cs typeface="Calibri"/>
              </a:rPr>
              <a:t>sonarqube</a:t>
            </a:r>
            <a:r>
              <a:rPr lang="en-US" dirty="0">
                <a:cs typeface="Calibri"/>
              </a:rPr>
              <a:t> to </a:t>
            </a:r>
            <a:r>
              <a:rPr lang="en-US" dirty="0" err="1">
                <a:cs typeface="Calibri"/>
              </a:rPr>
              <a:t>evaulate</a:t>
            </a:r>
            <a:r>
              <a:rPr lang="en-US" dirty="0">
                <a:cs typeface="Calibri"/>
              </a:rPr>
              <a:t> my code, this provided me with a few weakness which I looked into and solved, in the end receiving 3 A's for my code. </a:t>
            </a:r>
            <a:endParaRPr lang="en-US">
              <a:cs typeface="Calibri"/>
            </a:endParaRPr>
          </a:p>
        </p:txBody>
      </p:sp>
      <p:sp>
        <p:nvSpPr>
          <p:cNvPr id="4" name="Slide Number Placeholder 3"/>
          <p:cNvSpPr>
            <a:spLocks noGrp="1"/>
          </p:cNvSpPr>
          <p:nvPr>
            <p:ph type="sldNum" sz="quarter" idx="5"/>
          </p:nvPr>
        </p:nvSpPr>
        <p:spPr/>
        <p:txBody>
          <a:bodyPr/>
          <a:lstStyle/>
          <a:p>
            <a:fld id="{61D2AB24-63E2-4FAE-97E3-E1C2C4ECBA2D}" type="slidenum">
              <a:rPr lang="en-GB"/>
              <a:t>‹#›</a:t>
            </a:fld>
            <a:endParaRPr lang="en-GB"/>
          </a:p>
        </p:txBody>
      </p:sp>
    </p:spTree>
    <p:extLst>
      <p:ext uri="{BB962C8B-B14F-4D97-AF65-F5344CB8AC3E}">
        <p14:creationId xmlns:p14="http://schemas.microsoft.com/office/powerpoint/2010/main" val="2800829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here is what it would look like if there was a few more tasks and a few more departments already implemented into the database, at the top you can see departments group together tasks that have been assigned the same department ID</a:t>
            </a:r>
          </a:p>
        </p:txBody>
      </p:sp>
      <p:sp>
        <p:nvSpPr>
          <p:cNvPr id="4" name="Slide Number Placeholder 3"/>
          <p:cNvSpPr>
            <a:spLocks noGrp="1"/>
          </p:cNvSpPr>
          <p:nvPr>
            <p:ph type="sldNum" sz="quarter" idx="5"/>
          </p:nvPr>
        </p:nvSpPr>
        <p:spPr/>
        <p:txBody>
          <a:bodyPr/>
          <a:lstStyle/>
          <a:p>
            <a:fld id="{61D2AB24-63E2-4FAE-97E3-E1C2C4ECBA2D}" type="slidenum">
              <a:rPr lang="en-GB"/>
              <a:t>‹#›</a:t>
            </a:fld>
            <a:endParaRPr lang="en-GB"/>
          </a:p>
        </p:txBody>
      </p:sp>
    </p:spTree>
    <p:extLst>
      <p:ext uri="{BB962C8B-B14F-4D97-AF65-F5344CB8AC3E}">
        <p14:creationId xmlns:p14="http://schemas.microsoft.com/office/powerpoint/2010/main" val="900838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 believe I was able to achieve a completed minimum viable product, the </a:t>
            </a:r>
            <a:r>
              <a:rPr lang="en-US" dirty="0" err="1">
                <a:cs typeface="Calibri"/>
              </a:rPr>
              <a:t>rroute</a:t>
            </a:r>
            <a:r>
              <a:rPr lang="en-US" dirty="0">
                <a:cs typeface="Calibri"/>
              </a:rPr>
              <a:t> I took to do these seemed effective and I was able to use the rating system to focus on some tasks more than others. By the end of the </a:t>
            </a:r>
            <a:r>
              <a:rPr lang="en-US" dirty="0" err="1">
                <a:cs typeface="Calibri"/>
              </a:rPr>
              <a:t>mvp</a:t>
            </a:r>
            <a:r>
              <a:rPr lang="en-US" dirty="0">
                <a:cs typeface="Calibri"/>
              </a:rPr>
              <a:t> I still has some addition time to provide some quality of life adjustments for the project.</a:t>
            </a:r>
          </a:p>
          <a:p>
            <a:r>
              <a:rPr lang="en-US" dirty="0">
                <a:cs typeface="Calibri"/>
              </a:rPr>
              <a:t>The only changes think I could make would be to provide more detail to the user stories when creating the sprints as well as creating some new stories when I had the time to work on additional features, as I believe I could have got more done if I had planned it.</a:t>
            </a:r>
          </a:p>
        </p:txBody>
      </p:sp>
      <p:sp>
        <p:nvSpPr>
          <p:cNvPr id="4" name="Slide Number Placeholder 3"/>
          <p:cNvSpPr>
            <a:spLocks noGrp="1"/>
          </p:cNvSpPr>
          <p:nvPr>
            <p:ph type="sldNum" sz="quarter" idx="5"/>
          </p:nvPr>
        </p:nvSpPr>
        <p:spPr/>
        <p:txBody>
          <a:bodyPr/>
          <a:lstStyle/>
          <a:p>
            <a:fld id="{61D2AB24-63E2-4FAE-97E3-E1C2C4ECBA2D}" type="slidenum">
              <a:rPr lang="en-GB"/>
              <a:t>‹#›</a:t>
            </a:fld>
            <a:endParaRPr lang="en-GB"/>
          </a:p>
        </p:txBody>
      </p:sp>
    </p:spTree>
    <p:extLst>
      <p:ext uri="{BB962C8B-B14F-4D97-AF65-F5344CB8AC3E}">
        <p14:creationId xmlns:p14="http://schemas.microsoft.com/office/powerpoint/2010/main" val="1220246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to conclude. I believe the project has been a success, the </a:t>
            </a:r>
            <a:r>
              <a:rPr lang="en-US" dirty="0" err="1">
                <a:cs typeface="Calibri"/>
              </a:rPr>
              <a:t>mvp</a:t>
            </a:r>
            <a:r>
              <a:rPr lang="en-US" dirty="0">
                <a:cs typeface="Calibri"/>
              </a:rPr>
              <a:t> was delivered. I was able to utilize all the new technology that was provided to me, Throughout working on my project I have been improving my code etiquette and general techniques through every language used, and I also feel comfortable now with these two new languages I have learnt as I was able to implement them both successfully.</a:t>
            </a:r>
          </a:p>
        </p:txBody>
      </p:sp>
      <p:sp>
        <p:nvSpPr>
          <p:cNvPr id="4" name="Slide Number Placeholder 3"/>
          <p:cNvSpPr>
            <a:spLocks noGrp="1"/>
          </p:cNvSpPr>
          <p:nvPr>
            <p:ph type="sldNum" sz="quarter" idx="5"/>
          </p:nvPr>
        </p:nvSpPr>
        <p:spPr/>
        <p:txBody>
          <a:bodyPr/>
          <a:lstStyle/>
          <a:p>
            <a:fld id="{61D2AB24-63E2-4FAE-97E3-E1C2C4ECBA2D}" type="slidenum">
              <a:rPr lang="en-GB"/>
              <a:t>‹#›</a:t>
            </a:fld>
            <a:endParaRPr lang="en-GB"/>
          </a:p>
        </p:txBody>
      </p:sp>
    </p:spTree>
    <p:extLst>
      <p:ext uri="{BB962C8B-B14F-4D97-AF65-F5344CB8AC3E}">
        <p14:creationId xmlns:p14="http://schemas.microsoft.com/office/powerpoint/2010/main" val="2875404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general overview for this project was two main aspects: </a:t>
            </a:r>
          </a:p>
          <a:p>
            <a:r>
              <a:rPr lang="en-US" dirty="0">
                <a:cs typeface="Calibri"/>
              </a:rPr>
              <a:t>The back end which used Spring </a:t>
            </a:r>
            <a:r>
              <a:rPr lang="en-US" dirty="0" err="1">
                <a:cs typeface="Calibri"/>
              </a:rPr>
              <a:t>ToolSuite</a:t>
            </a:r>
            <a:r>
              <a:rPr lang="en-US" dirty="0">
                <a:cs typeface="Calibri"/>
              </a:rPr>
              <a:t> to provide a connection between the front-end and a database</a:t>
            </a:r>
          </a:p>
          <a:p>
            <a:r>
              <a:rPr lang="en-US" dirty="0">
                <a:cs typeface="Calibri"/>
              </a:rPr>
              <a:t>And the front-end which would provide a user interface to input new tasks to a desired group</a:t>
            </a:r>
          </a:p>
        </p:txBody>
      </p:sp>
      <p:sp>
        <p:nvSpPr>
          <p:cNvPr id="4" name="Slide Number Placeholder 3"/>
          <p:cNvSpPr>
            <a:spLocks noGrp="1"/>
          </p:cNvSpPr>
          <p:nvPr>
            <p:ph type="sldNum" sz="quarter" idx="5"/>
          </p:nvPr>
        </p:nvSpPr>
        <p:spPr/>
        <p:txBody>
          <a:bodyPr/>
          <a:lstStyle/>
          <a:p>
            <a:fld id="{61D2AB24-63E2-4FAE-97E3-E1C2C4ECBA2D}" type="slidenum">
              <a:rPr lang="en-GB"/>
              <a:t>‹#›</a:t>
            </a:fld>
            <a:endParaRPr lang="en-GB"/>
          </a:p>
        </p:txBody>
      </p:sp>
    </p:spTree>
    <p:extLst>
      <p:ext uri="{BB962C8B-B14F-4D97-AF65-F5344CB8AC3E}">
        <p14:creationId xmlns:p14="http://schemas.microsoft.com/office/powerpoint/2010/main" val="2170100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Here you can see the first look at the Minimum viable product converted into user stories and sub groups, On the right we have the </a:t>
            </a:r>
            <a:r>
              <a:rPr lang="en-US" dirty="0" err="1">
                <a:cs typeface="Calibri"/>
              </a:rPr>
              <a:t>moscow</a:t>
            </a:r>
            <a:r>
              <a:rPr lang="en-US" dirty="0">
                <a:cs typeface="Calibri"/>
              </a:rPr>
              <a:t> methodology to show the importance of each task, black diamonds represent the larger objectives, red being the highest, then to orange then to </a:t>
            </a:r>
            <a:r>
              <a:rPr lang="en-US" dirty="0" err="1">
                <a:cs typeface="Calibri"/>
              </a:rPr>
              <a:t>greem</a:t>
            </a:r>
            <a:r>
              <a:rPr lang="en-US" dirty="0">
                <a:cs typeface="Calibri"/>
              </a:rPr>
              <a:t>.</a:t>
            </a:r>
          </a:p>
        </p:txBody>
      </p:sp>
      <p:sp>
        <p:nvSpPr>
          <p:cNvPr id="4" name="Slide Number Placeholder 3"/>
          <p:cNvSpPr>
            <a:spLocks noGrp="1"/>
          </p:cNvSpPr>
          <p:nvPr>
            <p:ph type="sldNum" sz="quarter" idx="5"/>
          </p:nvPr>
        </p:nvSpPr>
        <p:spPr/>
        <p:txBody>
          <a:bodyPr/>
          <a:lstStyle/>
          <a:p>
            <a:fld id="{61D2AB24-63E2-4FAE-97E3-E1C2C4ECBA2D}" type="slidenum">
              <a:rPr lang="en-GB"/>
              <a:t>‹#›</a:t>
            </a:fld>
            <a:endParaRPr lang="en-GB"/>
          </a:p>
        </p:txBody>
      </p:sp>
    </p:spTree>
    <p:extLst>
      <p:ext uri="{BB962C8B-B14F-4D97-AF65-F5344CB8AC3E}">
        <p14:creationId xmlns:p14="http://schemas.microsoft.com/office/powerpoint/2010/main" val="351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This is the first sprint created, starting with the first goal which is to complete spring for the tasks section, with all the requirements to do this below. That would then be followed up by working on the spring section for the department entity.</a:t>
            </a:r>
          </a:p>
          <a:p>
            <a:r>
              <a:rPr lang="en-US" dirty="0">
                <a:cs typeface="Calibri"/>
              </a:rPr>
              <a:t>At the bottom is a basic ERD showing the values the tasks domain and the department domain would have.</a:t>
            </a:r>
          </a:p>
        </p:txBody>
      </p:sp>
      <p:sp>
        <p:nvSpPr>
          <p:cNvPr id="4" name="Slide Number Placeholder 3"/>
          <p:cNvSpPr>
            <a:spLocks noGrp="1"/>
          </p:cNvSpPr>
          <p:nvPr>
            <p:ph type="sldNum" sz="quarter" idx="5"/>
          </p:nvPr>
        </p:nvSpPr>
        <p:spPr/>
        <p:txBody>
          <a:bodyPr/>
          <a:lstStyle/>
          <a:p>
            <a:fld id="{61D2AB24-63E2-4FAE-97E3-E1C2C4ECBA2D}" type="slidenum">
              <a:rPr lang="en-GB"/>
              <a:t>‹#›</a:t>
            </a:fld>
            <a:endParaRPr lang="en-GB"/>
          </a:p>
        </p:txBody>
      </p:sp>
    </p:spTree>
    <p:extLst>
      <p:ext uri="{BB962C8B-B14F-4D97-AF65-F5344CB8AC3E}">
        <p14:creationId xmlns:p14="http://schemas.microsoft.com/office/powerpoint/2010/main" val="1797465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Moving onto the html sprint, I began working on the crud functionality for tasks first, once the html code was completed for this, I would then move onto working with the </a:t>
            </a:r>
            <a:r>
              <a:rPr lang="en-US" dirty="0" err="1">
                <a:cs typeface="Calibri"/>
              </a:rPr>
              <a:t>javascript</a:t>
            </a:r>
            <a:r>
              <a:rPr lang="en-US" dirty="0">
                <a:cs typeface="Calibri"/>
              </a:rPr>
              <a:t> for the task section, ensuring tasks was fully up and functional before working on departments</a:t>
            </a:r>
          </a:p>
        </p:txBody>
      </p:sp>
      <p:sp>
        <p:nvSpPr>
          <p:cNvPr id="4" name="Slide Number Placeholder 3"/>
          <p:cNvSpPr>
            <a:spLocks noGrp="1"/>
          </p:cNvSpPr>
          <p:nvPr>
            <p:ph type="sldNum" sz="quarter" idx="5"/>
          </p:nvPr>
        </p:nvSpPr>
        <p:spPr/>
        <p:txBody>
          <a:bodyPr/>
          <a:lstStyle/>
          <a:p>
            <a:fld id="{61D2AB24-63E2-4FAE-97E3-E1C2C4ECBA2D}" type="slidenum">
              <a:rPr lang="en-GB"/>
              <a:t>‹#›</a:t>
            </a:fld>
            <a:endParaRPr lang="en-GB"/>
          </a:p>
        </p:txBody>
      </p:sp>
    </p:spTree>
    <p:extLst>
      <p:ext uri="{BB962C8B-B14F-4D97-AF65-F5344CB8AC3E}">
        <p14:creationId xmlns:p14="http://schemas.microsoft.com/office/powerpoint/2010/main" val="1746157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Here we have my final sprint for the </a:t>
            </a:r>
            <a:r>
              <a:rPr lang="en-US" dirty="0" err="1">
                <a:cs typeface="Calibri"/>
              </a:rPr>
              <a:t>mvp</a:t>
            </a:r>
            <a:r>
              <a:rPr lang="en-US" dirty="0">
                <a:cs typeface="Calibri"/>
              </a:rPr>
              <a:t>, which would be working on both the html and </a:t>
            </a:r>
            <a:r>
              <a:rPr lang="en-US" dirty="0" err="1">
                <a:cs typeface="Calibri"/>
              </a:rPr>
              <a:t>javascript</a:t>
            </a:r>
            <a:r>
              <a:rPr lang="en-US" dirty="0">
                <a:cs typeface="Calibri"/>
              </a:rPr>
              <a:t> for departments, this wasn’t much different to the tasks as all the backend was already completed which would bring forth all the information and links between the two entities when requested.</a:t>
            </a:r>
          </a:p>
        </p:txBody>
      </p:sp>
      <p:sp>
        <p:nvSpPr>
          <p:cNvPr id="4" name="Slide Number Placeholder 3"/>
          <p:cNvSpPr>
            <a:spLocks noGrp="1"/>
          </p:cNvSpPr>
          <p:nvPr>
            <p:ph type="sldNum" sz="quarter" idx="5"/>
          </p:nvPr>
        </p:nvSpPr>
        <p:spPr/>
        <p:txBody>
          <a:bodyPr/>
          <a:lstStyle/>
          <a:p>
            <a:fld id="{61D2AB24-63E2-4FAE-97E3-E1C2C4ECBA2D}" type="slidenum">
              <a:rPr lang="en-GB"/>
              <a:t>‹#›</a:t>
            </a:fld>
            <a:endParaRPr lang="en-GB"/>
          </a:p>
        </p:txBody>
      </p:sp>
    </p:spTree>
    <p:extLst>
      <p:ext uri="{BB962C8B-B14F-4D97-AF65-F5344CB8AC3E}">
        <p14:creationId xmlns:p14="http://schemas.microsoft.com/office/powerpoint/2010/main" val="3613412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These are some of the new technologies and techniques I have learnt and developed during this project, Spring being the main foundation for my back-end, html and </a:t>
            </a:r>
            <a:r>
              <a:rPr lang="en-US" dirty="0" err="1">
                <a:cs typeface="Calibri"/>
              </a:rPr>
              <a:t>javascript</a:t>
            </a:r>
            <a:r>
              <a:rPr lang="en-US" dirty="0">
                <a:cs typeface="Calibri"/>
              </a:rPr>
              <a:t> for the front end.</a:t>
            </a:r>
          </a:p>
          <a:p>
            <a:r>
              <a:rPr lang="en-US" dirty="0">
                <a:cs typeface="Calibri"/>
              </a:rPr>
              <a:t>On the right you can see them, as well as implementation of behavior driven development which consists of the code separation and my own improved code etiquette as this project has gone on.</a:t>
            </a:r>
          </a:p>
        </p:txBody>
      </p:sp>
      <p:sp>
        <p:nvSpPr>
          <p:cNvPr id="4" name="Slide Number Placeholder 3"/>
          <p:cNvSpPr>
            <a:spLocks noGrp="1"/>
          </p:cNvSpPr>
          <p:nvPr>
            <p:ph type="sldNum" sz="quarter" idx="5"/>
          </p:nvPr>
        </p:nvSpPr>
        <p:spPr/>
        <p:txBody>
          <a:bodyPr/>
          <a:lstStyle/>
          <a:p>
            <a:fld id="{61D2AB24-63E2-4FAE-97E3-E1C2C4ECBA2D}" type="slidenum">
              <a:rPr lang="en-GB"/>
              <a:t>‹#›</a:t>
            </a:fld>
            <a:endParaRPr lang="en-GB"/>
          </a:p>
        </p:txBody>
      </p:sp>
    </p:spTree>
    <p:extLst>
      <p:ext uri="{BB962C8B-B14F-4D97-AF65-F5344CB8AC3E}">
        <p14:creationId xmlns:p14="http://schemas.microsoft.com/office/powerpoint/2010/main" val="1634332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For version control began this whole project off by creating a git repository. as I was working on </a:t>
            </a:r>
            <a:r>
              <a:rPr lang="en-US" dirty="0" err="1">
                <a:cs typeface="Calibri"/>
              </a:rPr>
              <a:t>seperate</a:t>
            </a:r>
            <a:r>
              <a:rPr lang="en-US" dirty="0">
                <a:cs typeface="Calibri"/>
              </a:rPr>
              <a:t> features I would create new branches,  and within those branches create even more for specific branch features I was working on.</a:t>
            </a:r>
          </a:p>
          <a:p>
            <a:r>
              <a:rPr lang="en-US" dirty="0">
                <a:cs typeface="Calibri"/>
              </a:rPr>
              <a:t>Whenever these features were completed they would be merged up as far as they needed to be but no further than the dev branch which would act as the current snapshot I was working on.</a:t>
            </a:r>
          </a:p>
        </p:txBody>
      </p:sp>
      <p:sp>
        <p:nvSpPr>
          <p:cNvPr id="4" name="Slide Number Placeholder 3"/>
          <p:cNvSpPr>
            <a:spLocks noGrp="1"/>
          </p:cNvSpPr>
          <p:nvPr>
            <p:ph type="sldNum" sz="quarter" idx="5"/>
          </p:nvPr>
        </p:nvSpPr>
        <p:spPr/>
        <p:txBody>
          <a:bodyPr/>
          <a:lstStyle/>
          <a:p>
            <a:fld id="{61D2AB24-63E2-4FAE-97E3-E1C2C4ECBA2D}" type="slidenum">
              <a:rPr lang="en-GB"/>
              <a:t>‹#›</a:t>
            </a:fld>
            <a:endParaRPr lang="en-GB"/>
          </a:p>
        </p:txBody>
      </p:sp>
    </p:spTree>
    <p:extLst>
      <p:ext uri="{BB962C8B-B14F-4D97-AF65-F5344CB8AC3E}">
        <p14:creationId xmlns:p14="http://schemas.microsoft.com/office/powerpoint/2010/main" val="3976098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 was able to achieve 86% coverage with my unit and </a:t>
            </a:r>
            <a:r>
              <a:rPr lang="en-US" dirty="0" err="1">
                <a:cs typeface="Calibri"/>
              </a:rPr>
              <a:t>intergration</a:t>
            </a:r>
            <a:r>
              <a:rPr lang="en-US" dirty="0">
                <a:cs typeface="Calibri"/>
              </a:rPr>
              <a:t> tests, this was done via </a:t>
            </a:r>
            <a:r>
              <a:rPr lang="en-US" dirty="0" err="1">
                <a:cs typeface="Calibri"/>
              </a:rPr>
              <a:t>junit</a:t>
            </a:r>
            <a:r>
              <a:rPr lang="en-US" dirty="0">
                <a:cs typeface="Calibri"/>
              </a:rPr>
              <a:t> and </a:t>
            </a:r>
            <a:r>
              <a:rPr lang="en-US" dirty="0" err="1">
                <a:cs typeface="Calibri"/>
              </a:rPr>
              <a:t>mockito</a:t>
            </a:r>
            <a:r>
              <a:rPr lang="en-US" dirty="0">
                <a:cs typeface="Calibri"/>
              </a:rPr>
              <a:t> </a:t>
            </a:r>
          </a:p>
          <a:p>
            <a:r>
              <a:rPr lang="en-US" dirty="0">
                <a:cs typeface="Calibri"/>
              </a:rPr>
              <a:t>On the right you can see my automated testing which was done via selenium this has  100% pass rate for a large range of potential user interactions for each of the 3 pages, 1 being the index, the second being the tasks page and the third being the department page.</a:t>
            </a:r>
          </a:p>
        </p:txBody>
      </p:sp>
      <p:sp>
        <p:nvSpPr>
          <p:cNvPr id="4" name="Slide Number Placeholder 3"/>
          <p:cNvSpPr>
            <a:spLocks noGrp="1"/>
          </p:cNvSpPr>
          <p:nvPr>
            <p:ph type="sldNum" sz="quarter" idx="5"/>
          </p:nvPr>
        </p:nvSpPr>
        <p:spPr/>
        <p:txBody>
          <a:bodyPr/>
          <a:lstStyle/>
          <a:p>
            <a:fld id="{61D2AB24-63E2-4FAE-97E3-E1C2C4ECBA2D}" type="slidenum">
              <a:rPr lang="en-GB"/>
              <a:t>‹#›</a:t>
            </a:fld>
            <a:endParaRPr lang="en-GB"/>
          </a:p>
        </p:txBody>
      </p:sp>
    </p:spTree>
    <p:extLst>
      <p:ext uri="{BB962C8B-B14F-4D97-AF65-F5344CB8AC3E}">
        <p14:creationId xmlns:p14="http://schemas.microsoft.com/office/powerpoint/2010/main" val="2195316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2/16/2021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84217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2/16/2021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9085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2/16/2021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82883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2/16/2021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72612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2/16/2021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88217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2/16/2021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77682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2/16/2021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51783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2/16/2021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2307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2/16/2021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46346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2/16/2021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85089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2/16/2021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83515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2/16/2021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56136602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F99A87B6-0764-47AD-BF24-B54A16F944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C50E14B7-3770-407C-A359-030533E14B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4F5BFEC0-D7AC-4F30-9697-1A7804BE7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1D47A7E9-69C2-466A-8E0A-1E82502C74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37B64B2C-0074-40A5-AD7B-10234F3673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B4EAC4AF-90F7-4D5B-9D52-8B5CC855B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FC772208-699E-460A-B31E-D49D3EFE3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899AB563-7EE7-4EB1-A6C7-E885E4774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2A4ABF96-0400-4F13-B053-5AB9AB2902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p:cNvSpPr>
            <a:spLocks noGrp="1"/>
          </p:cNvSpPr>
          <p:nvPr>
            <p:ph type="ctrTitle"/>
          </p:nvPr>
        </p:nvSpPr>
        <p:spPr>
          <a:xfrm>
            <a:off x="1005653" y="744909"/>
            <a:ext cx="4798447" cy="3155419"/>
          </a:xfrm>
        </p:spPr>
        <p:txBody>
          <a:bodyPr anchor="b">
            <a:normAutofit/>
          </a:bodyPr>
          <a:lstStyle/>
          <a:p>
            <a:pPr algn="l"/>
            <a:r>
              <a:rPr lang="en-GB" sz="4200">
                <a:cs typeface="Calibri Light"/>
              </a:rPr>
              <a:t>The ToDoList Project</a:t>
            </a:r>
            <a:endParaRPr lang="en-GB" sz="4200"/>
          </a:p>
        </p:txBody>
      </p:sp>
      <p:sp>
        <p:nvSpPr>
          <p:cNvPr id="3" name="Subtitle 2"/>
          <p:cNvSpPr>
            <a:spLocks noGrp="1"/>
          </p:cNvSpPr>
          <p:nvPr>
            <p:ph type="subTitle" idx="1"/>
          </p:nvPr>
        </p:nvSpPr>
        <p:spPr>
          <a:xfrm>
            <a:off x="1012785" y="4074784"/>
            <a:ext cx="4798446" cy="2054306"/>
          </a:xfrm>
        </p:spPr>
        <p:txBody>
          <a:bodyPr vert="horz" lIns="91440" tIns="45720" rIns="91440" bIns="45720" rtlCol="0" anchor="t">
            <a:normAutofit/>
          </a:bodyPr>
          <a:lstStyle/>
          <a:p>
            <a:pPr algn="l"/>
            <a:r>
              <a:rPr lang="en-GB" sz="2200" dirty="0">
                <a:cs typeface="Calibri"/>
              </a:rPr>
              <a:t>By Robert Tolley</a:t>
            </a:r>
            <a:endParaRPr lang="en-GB" sz="2200" dirty="0"/>
          </a:p>
        </p:txBody>
      </p:sp>
      <p:pic>
        <p:nvPicPr>
          <p:cNvPr id="7" name="Picture 3">
            <a:extLst>
              <a:ext uri="{FF2B5EF4-FFF2-40B4-BE49-F238E27FC236}">
                <a16:creationId xmlns:a16="http://schemas.microsoft.com/office/drawing/2014/main" id="{433C6E84-BEA4-46E0-8D40-5267DE39028F}"/>
              </a:ext>
            </a:extLst>
          </p:cNvPr>
          <p:cNvPicPr>
            <a:picLocks noChangeAspect="1"/>
          </p:cNvPicPr>
          <p:nvPr/>
        </p:nvPicPr>
        <p:blipFill rotWithShape="1">
          <a:blip r:embed="rId3"/>
          <a:srcRect r="39787" b="-3"/>
          <a:stretch/>
        </p:blipFill>
        <p:spPr>
          <a:xfrm>
            <a:off x="5996628" y="10"/>
            <a:ext cx="6195372" cy="6857990"/>
          </a:xfrm>
          <a:prstGeom prst="rect">
            <a:avLst/>
          </a:prstGeom>
        </p:spPr>
      </p:pic>
      <p:grpSp>
        <p:nvGrpSpPr>
          <p:cNvPr id="23" name="Cross">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37192" y="3369564"/>
            <a:ext cx="118872" cy="118872"/>
            <a:chOff x="1175347" y="3733800"/>
            <a:chExt cx="118872" cy="118872"/>
          </a:xfrm>
        </p:grpSpPr>
        <p:cxnSp>
          <p:nvCxnSpPr>
            <p:cNvPr id="24" name="Straight Connector 23">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7" name="Bottom Right">
            <a:extLst>
              <a:ext uri="{FF2B5EF4-FFF2-40B4-BE49-F238E27FC236}">
                <a16:creationId xmlns:a16="http://schemas.microsoft.com/office/drawing/2014/main" id="{EE8A2E90-75F0-4F59-AE03-FE737F410E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8" name="Graphic 157">
              <a:extLst>
                <a:ext uri="{FF2B5EF4-FFF2-40B4-BE49-F238E27FC236}">
                  <a16:creationId xmlns:a16="http://schemas.microsoft.com/office/drawing/2014/main" id="{291613E8-1172-4437-97E9-F15A295649C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0" name="Freeform: Shape 29">
                <a:extLst>
                  <a:ext uri="{FF2B5EF4-FFF2-40B4-BE49-F238E27FC236}">
                    <a16:creationId xmlns:a16="http://schemas.microsoft.com/office/drawing/2014/main" id="{CE1404A3-DA0A-451F-80F9-341A400102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D9F30DE-11BA-476B-B25D-CED39DBB6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253755C4-9D54-4D38-856A-7D1D31BC46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F2D176F7-5471-4C65-B496-F05544AF3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E3541E62-142A-4078-8B35-723AF8B13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B2037584-8C21-4B8F-9EC5-5F978F32E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318287BF-F368-4F91-A36C-A729B478EF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9" name="Freeform: Shape 28">
              <a:extLst>
                <a:ext uri="{FF2B5EF4-FFF2-40B4-BE49-F238E27FC236}">
                  <a16:creationId xmlns:a16="http://schemas.microsoft.com/office/drawing/2014/main" id="{A54A80ED-1507-4424-AE0D-E8B52DAC01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1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9" name="Freeform: Shape 1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1" name="Freeform: Shape 1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9" name="Freeform: Shape 1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5"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8" name="Freeform: Shape 2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7" name="Rectangle 35">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6" name="Rectangle 37">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2B44CB64-E251-4414-AC4F-AA5E08F32816}"/>
              </a:ext>
            </a:extLst>
          </p:cNvPr>
          <p:cNvSpPr>
            <a:spLocks noGrp="1"/>
          </p:cNvSpPr>
          <p:nvPr>
            <p:ph type="title"/>
          </p:nvPr>
        </p:nvSpPr>
        <p:spPr>
          <a:xfrm>
            <a:off x="996275" y="4098524"/>
            <a:ext cx="5996628" cy="2226076"/>
          </a:xfrm>
        </p:spPr>
        <p:txBody>
          <a:bodyPr vert="horz" lIns="91440" tIns="45720" rIns="91440" bIns="45720" rtlCol="0" anchor="ctr">
            <a:normAutofit/>
          </a:bodyPr>
          <a:lstStyle/>
          <a:p>
            <a:r>
              <a:rPr lang="en-US" sz="5400" dirty="0" err="1"/>
              <a:t>Sonarqube</a:t>
            </a:r>
            <a:endParaRPr lang="en-US" sz="5400" kern="1200" dirty="0" err="1">
              <a:solidFill>
                <a:schemeClr val="tx2"/>
              </a:solidFill>
              <a:latin typeface="+mj-lt"/>
              <a:ea typeface="+mj-ea"/>
              <a:cs typeface="+mj-cs"/>
            </a:endParaRPr>
          </a:p>
        </p:txBody>
      </p:sp>
      <p:grpSp>
        <p:nvGrpSpPr>
          <p:cNvPr id="35" name="Bottom Right">
            <a:extLst>
              <a:ext uri="{FF2B5EF4-FFF2-40B4-BE49-F238E27FC236}">
                <a16:creationId xmlns:a16="http://schemas.microsoft.com/office/drawing/2014/main" id="{DF89A4D1-4CBB-4A75-9768-DB182FA109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41" name="Freeform: Shape 40">
              <a:extLst>
                <a:ext uri="{FF2B5EF4-FFF2-40B4-BE49-F238E27FC236}">
                  <a16:creationId xmlns:a16="http://schemas.microsoft.com/office/drawing/2014/main" id="{7952C822-EC12-4019-960B-B21DB915E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2" name="Graphic 157">
              <a:extLst>
                <a:ext uri="{FF2B5EF4-FFF2-40B4-BE49-F238E27FC236}">
                  <a16:creationId xmlns:a16="http://schemas.microsoft.com/office/drawing/2014/main" id="{96C3C7D4-CDAE-4A2B-9744-E354D0BC902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4" name="Freeform: Shape 43">
                <a:extLst>
                  <a:ext uri="{FF2B5EF4-FFF2-40B4-BE49-F238E27FC236}">
                    <a16:creationId xmlns:a16="http://schemas.microsoft.com/office/drawing/2014/main" id="{17360B2D-3859-4FDF-B5B1-5FCFFD237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F0612228-D8B1-46EC-9E7B-72D3AFE5F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B51B932F-9620-4FC3-9371-EFA9E6E0C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850C984D-5AFD-40F8-BEA5-B667643B15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A8E5FE82-19AE-4F04-8259-0086B5207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A1E53672-D8A4-4B25-970E-C4B96055C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6A672710-BE3C-4AEA-B885-AD6A12458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43" name="Freeform: Shape 42">
              <a:extLst>
                <a:ext uri="{FF2B5EF4-FFF2-40B4-BE49-F238E27FC236}">
                  <a16:creationId xmlns:a16="http://schemas.microsoft.com/office/drawing/2014/main" id="{C63E1E50-14BE-45E8-8C06-D8B060B79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Picture 5" descr="Graphical user interface, application&#10;&#10;Description automatically generated">
            <a:extLst>
              <a:ext uri="{FF2B5EF4-FFF2-40B4-BE49-F238E27FC236}">
                <a16:creationId xmlns:a16="http://schemas.microsoft.com/office/drawing/2014/main" id="{03296D47-E730-4C72-B007-5925DE2E491C}"/>
              </a:ext>
            </a:extLst>
          </p:cNvPr>
          <p:cNvPicPr>
            <a:picLocks noChangeAspect="1"/>
          </p:cNvPicPr>
          <p:nvPr/>
        </p:nvPicPr>
        <p:blipFill rotWithShape="1">
          <a:blip r:embed="rId3"/>
          <a:srcRect r="23269" b="-1"/>
          <a:stretch/>
        </p:blipFill>
        <p:spPr>
          <a:xfrm>
            <a:off x="230491" y="10"/>
            <a:ext cx="5897259" cy="3919684"/>
          </a:xfrm>
          <a:prstGeom prst="rect">
            <a:avLst/>
          </a:prstGeom>
        </p:spPr>
      </p:pic>
      <p:grpSp>
        <p:nvGrpSpPr>
          <p:cNvPr id="37" name="Top left">
            <a:extLst>
              <a:ext uri="{FF2B5EF4-FFF2-40B4-BE49-F238E27FC236}">
                <a16:creationId xmlns:a16="http://schemas.microsoft.com/office/drawing/2014/main" id="{5A4C98E1-6234-4F35-9F19-781012CBB1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53" name="Freeform: Shape 52">
              <a:extLst>
                <a:ext uri="{FF2B5EF4-FFF2-40B4-BE49-F238E27FC236}">
                  <a16:creationId xmlns:a16="http://schemas.microsoft.com/office/drawing/2014/main" id="{D47E608C-013B-489D-8BD2-C54562118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57473F2C-3848-4B54-BCA3-5851A8EA0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78F6ACE6-072E-4EDC-AE15-DCBCDCF3C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DF8A98F2-2F3B-4131-9604-28C70817B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441D12D9-FB99-4D6C-9CE7-579790C9E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B3611866-CB0B-47AA-AF4D-D23E42CD1F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8CB0DDC4-DDDF-4228-B57F-37DB850F9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39" name="Cross">
            <a:extLst>
              <a:ext uri="{FF2B5EF4-FFF2-40B4-BE49-F238E27FC236}">
                <a16:creationId xmlns:a16="http://schemas.microsoft.com/office/drawing/2014/main" id="{60A0C64F-1571-4BFF-8115-021AB010D8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 y="3919728"/>
            <a:ext cx="118872" cy="118872"/>
            <a:chOff x="1175347" y="3733800"/>
            <a:chExt cx="118872" cy="118872"/>
          </a:xfrm>
        </p:grpSpPr>
        <p:cxnSp>
          <p:nvCxnSpPr>
            <p:cNvPr id="62" name="Straight Connector 61">
              <a:extLst>
                <a:ext uri="{FF2B5EF4-FFF2-40B4-BE49-F238E27FC236}">
                  <a16:creationId xmlns:a16="http://schemas.microsoft.com/office/drawing/2014/main" id="{D61F1AFD-130D-4267-A606-47BA80A9B5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63" name="Straight Connector 62">
              <a:extLst>
                <a:ext uri="{FF2B5EF4-FFF2-40B4-BE49-F238E27FC236}">
                  <a16:creationId xmlns:a16="http://schemas.microsoft.com/office/drawing/2014/main" id="{F4DD09FE-1220-4180-A1AE-CC6ACE860C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4" name="Picture 4" descr="Graphical user interface, application&#10;&#10;Description automatically generated">
            <a:extLst>
              <a:ext uri="{FF2B5EF4-FFF2-40B4-BE49-F238E27FC236}">
                <a16:creationId xmlns:a16="http://schemas.microsoft.com/office/drawing/2014/main" id="{C26FDA83-11A6-439A-8E44-16341DDD02D1}"/>
              </a:ext>
            </a:extLst>
          </p:cNvPr>
          <p:cNvPicPr>
            <a:picLocks noGrp="1" noChangeAspect="1"/>
          </p:cNvPicPr>
          <p:nvPr>
            <p:ph idx="1"/>
          </p:nvPr>
        </p:nvPicPr>
        <p:blipFill rotWithShape="1">
          <a:blip r:embed="rId4"/>
          <a:srcRect r="2208" b="2"/>
          <a:stretch/>
        </p:blipFill>
        <p:spPr>
          <a:xfrm>
            <a:off x="6096000" y="10"/>
            <a:ext cx="5897259" cy="3919684"/>
          </a:xfrm>
          <a:prstGeom prst="rect">
            <a:avLst/>
          </a:prstGeom>
        </p:spPr>
      </p:pic>
    </p:spTree>
    <p:extLst>
      <p:ext uri="{BB962C8B-B14F-4D97-AF65-F5344CB8AC3E}">
        <p14:creationId xmlns:p14="http://schemas.microsoft.com/office/powerpoint/2010/main" val="3630219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Top Left">
            <a:extLst>
              <a:ext uri="{FF2B5EF4-FFF2-40B4-BE49-F238E27FC236}">
                <a16:creationId xmlns:a16="http://schemas.microsoft.com/office/drawing/2014/main" id="{6F410C21-CD43-45A5-A726-CF8B01FD88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0" y="-3087"/>
            <a:chExt cx="7921775" cy="6887020"/>
          </a:xfrm>
        </p:grpSpPr>
        <p:sp>
          <p:nvSpPr>
            <p:cNvPr id="13" name="Freeform: Shape 12">
              <a:extLst>
                <a:ext uri="{FF2B5EF4-FFF2-40B4-BE49-F238E27FC236}">
                  <a16:creationId xmlns:a16="http://schemas.microsoft.com/office/drawing/2014/main" id="{F030EA9A-BC9B-4A24-8288-BD332A6A4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14" name="Freeform: Shape 13">
              <a:extLst>
                <a:ext uri="{FF2B5EF4-FFF2-40B4-BE49-F238E27FC236}">
                  <a16:creationId xmlns:a16="http://schemas.microsoft.com/office/drawing/2014/main" id="{D2C02E7B-E3A7-4649-B0DF-7111FC4D9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0919" y="61392"/>
              <a:ext cx="4450856" cy="6822541"/>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4A466D70-407D-4A6C-887C-F213B76625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274" y="1582560"/>
              <a:ext cx="4133888" cy="5301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accent2">
                  <a:alpha val="3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AD419DCF-E52E-4774-921F-1A9E589C0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087"/>
              <a:ext cx="17103" cy="17103"/>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D56887A1-BF5F-455B-B3D0-A0FA7B7DD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087"/>
              <a:ext cx="17103" cy="17103"/>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5376C740-196E-47D9-97DD-FA626C705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931" y="3518322"/>
              <a:ext cx="2880722" cy="3317378"/>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3A7BFC62-FABD-4718-9C08-C31EF1745B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69" y="2957679"/>
              <a:ext cx="2196245" cy="3010367"/>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C78C2B3B-42DE-4307-A7F5-3C51DD2D99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34043" y="2855696"/>
              <a:ext cx="1200999" cy="3994030"/>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E0C6FE7A-5F50-46A9-B473-A40F60CF9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7437" y="5668418"/>
              <a:ext cx="1982111" cy="1181308"/>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6D2BF817-B70D-4687-9A70-09C0C6CF84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25817"/>
              <a:ext cx="2282549" cy="5138883"/>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CFCAC004-4B7F-45C4-834A-116FD2D03F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53524"/>
              <a:ext cx="1650357" cy="4733534"/>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D193C743-6F98-4322-B366-AD0353B10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379002"/>
              <a:ext cx="1123546" cy="411627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FD3C2310-33DE-4B73-A297-67D5721A8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798206"/>
              <a:ext cx="756945" cy="3350210"/>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E78B8B6B-A236-4752-937C-83AF1C4EC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1247513"/>
              <a:ext cx="515229" cy="2438941"/>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416B9790-C202-4F5D-8BEC-130557782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1752232"/>
              <a:ext cx="300409" cy="1599679"/>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FE0884AE-BEEF-4D8B-B59B-1EFC91429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31253" y="14016"/>
              <a:ext cx="5523537" cy="3012568"/>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DC19431-34DB-4F62-A4D8-ED38ECCB9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87455" y="75587"/>
              <a:ext cx="4681672" cy="2637228"/>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5BF5735E-2BC7-4236-B830-616EBBBC7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0305" y="31802"/>
              <a:ext cx="3763077" cy="2110194"/>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accent2">
                  <a:alpha val="35000"/>
                </a:schemeClr>
              </a:solidFill>
              <a:prstDash val="lgDash"/>
              <a:round/>
            </a:ln>
          </p:spPr>
          <p:txBody>
            <a:bodyPr rtlCol="0" anchor="ctr"/>
            <a:lstStyle/>
            <a:p>
              <a:endParaRPr lang="en-US"/>
            </a:p>
          </p:txBody>
        </p:sp>
      </p:grpSp>
      <p:grpSp>
        <p:nvGrpSpPr>
          <p:cNvPr id="32" name="Bottom Right">
            <a:extLst>
              <a:ext uri="{FF2B5EF4-FFF2-40B4-BE49-F238E27FC236}">
                <a16:creationId xmlns:a16="http://schemas.microsoft.com/office/drawing/2014/main" id="{83664CB5-2BA0-493E-BEC5-BACF868A12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33" name="Freeform: Shape 32">
              <a:extLst>
                <a:ext uri="{FF2B5EF4-FFF2-40B4-BE49-F238E27FC236}">
                  <a16:creationId xmlns:a16="http://schemas.microsoft.com/office/drawing/2014/main" id="{44DC3445-FC3D-4F90-BC75-AD8EDD18A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34" name="Graphic 157">
              <a:extLst>
                <a:ext uri="{FF2B5EF4-FFF2-40B4-BE49-F238E27FC236}">
                  <a16:creationId xmlns:a16="http://schemas.microsoft.com/office/drawing/2014/main" id="{70D6C503-0ABE-48A7-BA0B-D5A26B558BE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6" name="Freeform: Shape 35">
                <a:extLst>
                  <a:ext uri="{FF2B5EF4-FFF2-40B4-BE49-F238E27FC236}">
                    <a16:creationId xmlns:a16="http://schemas.microsoft.com/office/drawing/2014/main" id="{6DEB1DC4-C3A0-4645-B456-02A9FFA2C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2ECF4175-31D6-4A9B-87A4-4C29667497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508D2906-75CA-4435-A320-08EBBA06B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51B8B373-782A-4568-BDF3-093F398F1A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707C3AD9-7FDD-480C-91FF-0D3A977DF2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A8EF16B5-D539-41A0-9FDE-164CE88FE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92FFF8CB-E294-4944-A954-FC2866B25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5" name="Freeform: Shape 34">
              <a:extLst>
                <a:ext uri="{FF2B5EF4-FFF2-40B4-BE49-F238E27FC236}">
                  <a16:creationId xmlns:a16="http://schemas.microsoft.com/office/drawing/2014/main" id="{B2CD3167-A8E1-4652-8AFE-0E5D9A90C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23C2C3B-00F2-4239-B725-3499EE6C70AC}"/>
              </a:ext>
            </a:extLst>
          </p:cNvPr>
          <p:cNvSpPr>
            <a:spLocks noGrp="1"/>
          </p:cNvSpPr>
          <p:nvPr>
            <p:ph type="title"/>
          </p:nvPr>
        </p:nvSpPr>
        <p:spPr>
          <a:xfrm>
            <a:off x="1198181" y="559813"/>
            <a:ext cx="9988166" cy="2785797"/>
          </a:xfrm>
        </p:spPr>
        <p:txBody>
          <a:bodyPr anchor="b">
            <a:normAutofit/>
          </a:bodyPr>
          <a:lstStyle/>
          <a:p>
            <a:pPr algn="ctr"/>
            <a:r>
              <a:rPr lang="en-GB" sz="6000"/>
              <a:t>Demonstration</a:t>
            </a:r>
          </a:p>
        </p:txBody>
      </p:sp>
      <p:sp>
        <p:nvSpPr>
          <p:cNvPr id="3" name="Content Placeholder 2">
            <a:extLst>
              <a:ext uri="{FF2B5EF4-FFF2-40B4-BE49-F238E27FC236}">
                <a16:creationId xmlns:a16="http://schemas.microsoft.com/office/drawing/2014/main" id="{18B4B1D0-F813-48CE-B733-53E353B729DF}"/>
              </a:ext>
            </a:extLst>
          </p:cNvPr>
          <p:cNvSpPr>
            <a:spLocks noGrp="1"/>
          </p:cNvSpPr>
          <p:nvPr>
            <p:ph idx="1"/>
          </p:nvPr>
        </p:nvSpPr>
        <p:spPr>
          <a:xfrm>
            <a:off x="2005091" y="3498856"/>
            <a:ext cx="8188033" cy="2614231"/>
          </a:xfrm>
        </p:spPr>
        <p:txBody>
          <a:bodyPr vert="horz" lIns="91440" tIns="45720" rIns="91440" bIns="45720" rtlCol="0" anchor="t">
            <a:normAutofit/>
          </a:bodyPr>
          <a:lstStyle/>
          <a:p>
            <a:pPr marL="0" indent="0" algn="ctr">
              <a:buNone/>
            </a:pPr>
            <a:r>
              <a:rPr lang="en-GB" sz="1800" b="1" dirty="0">
                <a:cs typeface="Arial"/>
              </a:rPr>
              <a:t>User stories:</a:t>
            </a:r>
          </a:p>
          <a:p>
            <a:pPr marL="0" indent="0" algn="ctr">
              <a:buNone/>
            </a:pPr>
            <a:r>
              <a:rPr lang="en-GB" sz="1800" dirty="0">
                <a:cs typeface="Arial"/>
              </a:rPr>
              <a:t>1. Create a department</a:t>
            </a:r>
          </a:p>
          <a:p>
            <a:pPr marL="0" indent="0" algn="ctr">
              <a:buNone/>
            </a:pPr>
            <a:r>
              <a:rPr lang="en-GB" sz="1800" dirty="0">
                <a:cs typeface="Arial"/>
              </a:rPr>
              <a:t>2. Create a task and assign a department</a:t>
            </a:r>
          </a:p>
        </p:txBody>
      </p:sp>
    </p:spTree>
    <p:extLst>
      <p:ext uri="{BB962C8B-B14F-4D97-AF65-F5344CB8AC3E}">
        <p14:creationId xmlns:p14="http://schemas.microsoft.com/office/powerpoint/2010/main" val="2184021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application&#10;&#10;Description automatically generated">
            <a:extLst>
              <a:ext uri="{FF2B5EF4-FFF2-40B4-BE49-F238E27FC236}">
                <a16:creationId xmlns:a16="http://schemas.microsoft.com/office/drawing/2014/main" id="{5AE2174A-9AE6-4040-8D09-6849B32D4A72}"/>
              </a:ext>
            </a:extLst>
          </p:cNvPr>
          <p:cNvPicPr>
            <a:picLocks noGrp="1" noChangeAspect="1"/>
          </p:cNvPicPr>
          <p:nvPr>
            <p:ph idx="1"/>
          </p:nvPr>
        </p:nvPicPr>
        <p:blipFill rotWithShape="1">
          <a:blip r:embed="rId3"/>
          <a:srcRect l="19" r="32062"/>
          <a:stretch/>
        </p:blipFill>
        <p:spPr>
          <a:xfrm>
            <a:off x="4711700" y="2542"/>
            <a:ext cx="7427320" cy="3427690"/>
          </a:xfrm>
        </p:spPr>
      </p:pic>
      <p:pic>
        <p:nvPicPr>
          <p:cNvPr id="5" name="Picture 5" descr="Graphical user interface, text, application&#10;&#10;Description automatically generated">
            <a:extLst>
              <a:ext uri="{FF2B5EF4-FFF2-40B4-BE49-F238E27FC236}">
                <a16:creationId xmlns:a16="http://schemas.microsoft.com/office/drawing/2014/main" id="{D17F84DA-759C-4A47-8034-4097F627D217}"/>
              </a:ext>
            </a:extLst>
          </p:cNvPr>
          <p:cNvPicPr>
            <a:picLocks noChangeAspect="1"/>
          </p:cNvPicPr>
          <p:nvPr/>
        </p:nvPicPr>
        <p:blipFill rotWithShape="1">
          <a:blip r:embed="rId4"/>
          <a:srcRect r="32196"/>
          <a:stretch/>
        </p:blipFill>
        <p:spPr>
          <a:xfrm>
            <a:off x="4711700" y="3470275"/>
            <a:ext cx="7451185" cy="3429000"/>
          </a:xfrm>
          <a:prstGeom prst="rect">
            <a:avLst/>
          </a:prstGeom>
        </p:spPr>
      </p:pic>
      <p:sp>
        <p:nvSpPr>
          <p:cNvPr id="7" name="TextBox 6">
            <a:extLst>
              <a:ext uri="{FF2B5EF4-FFF2-40B4-BE49-F238E27FC236}">
                <a16:creationId xmlns:a16="http://schemas.microsoft.com/office/drawing/2014/main" id="{4F3E96CE-21B9-4202-8B89-F1AB934B2743}"/>
              </a:ext>
            </a:extLst>
          </p:cNvPr>
          <p:cNvSpPr txBox="1"/>
          <p:nvPr/>
        </p:nvSpPr>
        <p:spPr>
          <a:xfrm>
            <a:off x="685800" y="2184400"/>
            <a:ext cx="368935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6000" dirty="0">
                <a:latin typeface="Sagona Book"/>
              </a:rPr>
              <a:t>Example</a:t>
            </a:r>
            <a:endParaRPr lang="en-GB" sz="6000" dirty="0">
              <a:latin typeface="Sagona Book"/>
              <a:cs typeface="Arial"/>
            </a:endParaRPr>
          </a:p>
        </p:txBody>
      </p:sp>
    </p:spTree>
    <p:extLst>
      <p:ext uri="{BB962C8B-B14F-4D97-AF65-F5344CB8AC3E}">
        <p14:creationId xmlns:p14="http://schemas.microsoft.com/office/powerpoint/2010/main" val="271199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1"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3" name="Top Left">
            <a:extLst>
              <a:ext uri="{FF2B5EF4-FFF2-40B4-BE49-F238E27FC236}">
                <a16:creationId xmlns:a16="http://schemas.microsoft.com/office/drawing/2014/main" id="{E54A7B28-A391-4BFC-953E-5DF24D6BDC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3" name="Freeform: Shape 12">
              <a:extLst>
                <a:ext uri="{FF2B5EF4-FFF2-40B4-BE49-F238E27FC236}">
                  <a16:creationId xmlns:a16="http://schemas.microsoft.com/office/drawing/2014/main" id="{1E099992-3658-4D7B-ADFE-30B9096AA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14" name="Freeform: Shape 13">
              <a:extLst>
                <a:ext uri="{FF2B5EF4-FFF2-40B4-BE49-F238E27FC236}">
                  <a16:creationId xmlns:a16="http://schemas.microsoft.com/office/drawing/2014/main" id="{6BA2E6CA-C69C-4FEE-9299-386A47693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27492BAF-B8CE-4B92-A72A-3D486B388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960DC166-AACF-4EB9-AD76-13DD273433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AEAFE36E-5B92-4BE0-92D0-9A8F3F22A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63BF7690-EEA3-425E-945F-F8A317351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D0DD1082-823B-4665-9BCD-CCBD9D91E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1B73A85-A6CE-4C2D-9C5E-CB0407AE8B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grpSp>
        <p:nvGrpSpPr>
          <p:cNvPr id="34" name="Bottom Right">
            <a:extLst>
              <a:ext uri="{FF2B5EF4-FFF2-40B4-BE49-F238E27FC236}">
                <a16:creationId xmlns:a16="http://schemas.microsoft.com/office/drawing/2014/main" id="{10B150AD-0A98-4043-A011-ADCFE88E1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3" name="Freeform: Shape 22">
              <a:extLst>
                <a:ext uri="{FF2B5EF4-FFF2-40B4-BE49-F238E27FC236}">
                  <a16:creationId xmlns:a16="http://schemas.microsoft.com/office/drawing/2014/main" id="{D3790B0E-5CCB-49AE-8896-5D99203AA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4" name="Graphic 157">
              <a:extLst>
                <a:ext uri="{FF2B5EF4-FFF2-40B4-BE49-F238E27FC236}">
                  <a16:creationId xmlns:a16="http://schemas.microsoft.com/office/drawing/2014/main" id="{CA57A2C9-FE59-4213-BC83-663D05E3D55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6" name="Freeform: Shape 25">
                <a:extLst>
                  <a:ext uri="{FF2B5EF4-FFF2-40B4-BE49-F238E27FC236}">
                    <a16:creationId xmlns:a16="http://schemas.microsoft.com/office/drawing/2014/main" id="{947B98F2-AF60-4CB9-AA64-B183A38735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C02BB36E-6E6C-427A-B6B5-AA1D56D99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07B85CC2-7C75-48D3-B7C9-820072D425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5B74C54-0B43-4132-88D5-0506178A1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204C071E-AAA7-47C0-8808-E3F7A98DC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A07CDBFD-E921-4D96-97E3-CFBA71E07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49E8AC8C-0516-4380-9DE9-E3E34DF6C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5" name="Freeform: Shape 24">
              <a:extLst>
                <a:ext uri="{FF2B5EF4-FFF2-40B4-BE49-F238E27FC236}">
                  <a16:creationId xmlns:a16="http://schemas.microsoft.com/office/drawing/2014/main" id="{8226F5B9-102D-4511-8F32-CE1A3211B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2DE3FF5-2FAA-4904-8498-4037D66028C7}"/>
              </a:ext>
            </a:extLst>
          </p:cNvPr>
          <p:cNvSpPr>
            <a:spLocks noGrp="1"/>
          </p:cNvSpPr>
          <p:nvPr>
            <p:ph type="title"/>
          </p:nvPr>
        </p:nvSpPr>
        <p:spPr>
          <a:xfrm>
            <a:off x="7192408" y="716365"/>
            <a:ext cx="3993938" cy="5421381"/>
          </a:xfrm>
        </p:spPr>
        <p:txBody>
          <a:bodyPr anchor="t">
            <a:normAutofit/>
          </a:bodyPr>
          <a:lstStyle/>
          <a:p>
            <a:r>
              <a:rPr lang="en-GB" dirty="0"/>
              <a:t>My review:</a:t>
            </a:r>
          </a:p>
        </p:txBody>
      </p:sp>
      <p:sp>
        <p:nvSpPr>
          <p:cNvPr id="3" name="Content Placeholder 2">
            <a:extLst>
              <a:ext uri="{FF2B5EF4-FFF2-40B4-BE49-F238E27FC236}">
                <a16:creationId xmlns:a16="http://schemas.microsoft.com/office/drawing/2014/main" id="{27CF851F-4D64-4395-A641-7AED1E1BC40F}"/>
              </a:ext>
            </a:extLst>
          </p:cNvPr>
          <p:cNvSpPr>
            <a:spLocks noGrp="1"/>
          </p:cNvSpPr>
          <p:nvPr>
            <p:ph idx="1"/>
          </p:nvPr>
        </p:nvSpPr>
        <p:spPr>
          <a:xfrm>
            <a:off x="1012507" y="716366"/>
            <a:ext cx="5970490" cy="5396722"/>
          </a:xfrm>
        </p:spPr>
        <p:txBody>
          <a:bodyPr vert="horz" lIns="91440" tIns="45720" rIns="91440" bIns="45720" rtlCol="0" anchor="b">
            <a:normAutofit/>
          </a:bodyPr>
          <a:lstStyle/>
          <a:p>
            <a:pPr marL="0" indent="0">
              <a:buNone/>
            </a:pPr>
            <a:r>
              <a:rPr lang="en-GB" sz="1800">
                <a:cs typeface="Arial"/>
              </a:rPr>
              <a:t>Sprint:</a:t>
            </a:r>
          </a:p>
          <a:p>
            <a:pPr marL="457200" indent="-457200">
              <a:buFont typeface="Wingdings" panose="020B0504020202020204" pitchFamily="34" charset="0"/>
              <a:buChar char="ü"/>
            </a:pPr>
            <a:r>
              <a:rPr lang="en-GB" sz="1800">
                <a:cs typeface="Arial"/>
              </a:rPr>
              <a:t>MVP completed</a:t>
            </a:r>
          </a:p>
          <a:p>
            <a:pPr marL="457200" indent="-457200">
              <a:buFont typeface="Wingdings" panose="020B0504020202020204" pitchFamily="34" charset="0"/>
              <a:buChar char="ü"/>
            </a:pPr>
            <a:r>
              <a:rPr lang="en-GB" sz="1800">
                <a:cs typeface="Arial"/>
              </a:rPr>
              <a:t>Effective route taken</a:t>
            </a:r>
          </a:p>
          <a:p>
            <a:pPr marL="457200" indent="-457200">
              <a:buFont typeface="Wingdings" panose="020B0504020202020204" pitchFamily="34" charset="0"/>
              <a:buChar char="ü"/>
            </a:pPr>
            <a:r>
              <a:rPr lang="en-GB" sz="1800">
                <a:cs typeface="Arial"/>
              </a:rPr>
              <a:t>Clear MoSCoW methodology</a:t>
            </a:r>
          </a:p>
          <a:p>
            <a:pPr marL="457200" indent="-457200">
              <a:buFont typeface="Wingdings" panose="020B0504020202020204" pitchFamily="34" charset="0"/>
              <a:buChar char="ü"/>
            </a:pPr>
            <a:r>
              <a:rPr lang="en-GB" sz="1800">
                <a:cs typeface="Arial"/>
              </a:rPr>
              <a:t>Available time for additional tweaks to be added</a:t>
            </a:r>
          </a:p>
          <a:p>
            <a:pPr marL="0" indent="0">
              <a:buNone/>
            </a:pPr>
            <a:r>
              <a:rPr lang="en-GB" sz="1800">
                <a:cs typeface="Arial"/>
              </a:rPr>
              <a:t>Changes:</a:t>
            </a:r>
          </a:p>
          <a:p>
            <a:pPr marL="457200" indent="-457200">
              <a:buFont typeface="Courier New" panose="020B0504020202020204" pitchFamily="34" charset="0"/>
              <a:buChar char="o"/>
            </a:pPr>
            <a:r>
              <a:rPr lang="en-GB" sz="1800">
                <a:cs typeface="Arial"/>
              </a:rPr>
              <a:t>Provide more detail to user stories</a:t>
            </a:r>
          </a:p>
          <a:p>
            <a:pPr marL="457200" indent="-457200">
              <a:buFont typeface="Courier New" panose="020B0504020202020204" pitchFamily="34" charset="0"/>
              <a:buChar char="o"/>
            </a:pPr>
            <a:r>
              <a:rPr lang="en-GB" sz="1800">
                <a:cs typeface="Arial"/>
              </a:rPr>
              <a:t>Create a new sprint for additional features</a:t>
            </a:r>
          </a:p>
        </p:txBody>
      </p:sp>
    </p:spTree>
    <p:extLst>
      <p:ext uri="{BB962C8B-B14F-4D97-AF65-F5344CB8AC3E}">
        <p14:creationId xmlns:p14="http://schemas.microsoft.com/office/powerpoint/2010/main" val="1635217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32D15CB3-AC64-41F7-86F8-22A111F3D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4" name="Freeform: Shape 13">
              <a:extLst>
                <a:ext uri="{FF2B5EF4-FFF2-40B4-BE49-F238E27FC236}">
                  <a16:creationId xmlns:a16="http://schemas.microsoft.com/office/drawing/2014/main" id="{9B8FAC53-55F6-4B51-8FAD-977E5E7D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BC29D267-CD4D-4FD7-8F45-1C8FB4235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0EFC9A2B-D1CA-4247-836D-EAB80EB5E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F4F9AB28-B3F0-425B-8E51-E16DDB853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891B00CE-2CF5-4DF1-A345-4516E2E83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8B332657-F1E9-428F-BA70-8DD848E55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766A6EF8-94C7-4127-9EF9-584AD6885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3B1C2001-8549-4C7B-86AB-049B0C99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F356E100-A627-4C78-B88C-FC5FDAE2096E}"/>
              </a:ext>
            </a:extLst>
          </p:cNvPr>
          <p:cNvSpPr>
            <a:spLocks noGrp="1"/>
          </p:cNvSpPr>
          <p:nvPr>
            <p:ph type="title"/>
          </p:nvPr>
        </p:nvSpPr>
        <p:spPr>
          <a:xfrm>
            <a:off x="1198181" y="168425"/>
            <a:ext cx="9988166" cy="1499401"/>
          </a:xfrm>
        </p:spPr>
        <p:txBody>
          <a:bodyPr>
            <a:normAutofit/>
          </a:bodyPr>
          <a:lstStyle/>
          <a:p>
            <a:pPr algn="ctr"/>
            <a:r>
              <a:rPr lang="en-GB" dirty="0"/>
              <a:t>Conclusion</a:t>
            </a:r>
            <a:endParaRPr lang="en-GB"/>
          </a:p>
        </p:txBody>
      </p:sp>
      <p:grpSp>
        <p:nvGrpSpPr>
          <p:cNvPr id="23" name="Bottom Right">
            <a:extLst>
              <a:ext uri="{FF2B5EF4-FFF2-40B4-BE49-F238E27FC236}">
                <a16:creationId xmlns:a16="http://schemas.microsoft.com/office/drawing/2014/main" id="{921D9B61-CDA2-49D1-82AA-534691496F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A202591B-301C-460E-801A-4C116AC08C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6" name="Freeform: Shape 25">
                <a:extLst>
                  <a:ext uri="{FF2B5EF4-FFF2-40B4-BE49-F238E27FC236}">
                    <a16:creationId xmlns:a16="http://schemas.microsoft.com/office/drawing/2014/main" id="{257EC7EC-4934-4A65-B3AA-6AE3BD073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201FEC27-F3E2-41E5-8C3B-FF66A13D8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CBFE67A7-A995-43D6-8414-EBB2A758A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6DB28E40-FF5E-459D-B516-A16554BB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9724247A-6615-4D27-80F0-339276282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495168B2-CEF6-486B-AD0C-D063CDD98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E27C133D-9749-4B34-9018-29F3FF86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Shape 24">
              <a:extLst>
                <a:ext uri="{FF2B5EF4-FFF2-40B4-BE49-F238E27FC236}">
                  <a16:creationId xmlns:a16="http://schemas.microsoft.com/office/drawing/2014/main" id="{10388060-18B7-4BD6-A3C5-F6B8E1467E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Content Placeholder 2">
            <a:extLst>
              <a:ext uri="{FF2B5EF4-FFF2-40B4-BE49-F238E27FC236}">
                <a16:creationId xmlns:a16="http://schemas.microsoft.com/office/drawing/2014/main" id="{E0C4854A-FA0A-437F-99DC-A2BD4B475C7C}"/>
              </a:ext>
            </a:extLst>
          </p:cNvPr>
          <p:cNvGraphicFramePr>
            <a:graphicFrameLocks noGrp="1"/>
          </p:cNvGraphicFramePr>
          <p:nvPr>
            <p:ph idx="1"/>
            <p:extLst>
              <p:ext uri="{D42A27DB-BD31-4B8C-83A1-F6EECF244321}">
                <p14:modId xmlns:p14="http://schemas.microsoft.com/office/powerpoint/2010/main" val="3631678972"/>
              </p:ext>
            </p:extLst>
          </p:nvPr>
        </p:nvGraphicFramePr>
        <p:xfrm>
          <a:off x="600306" y="1847031"/>
          <a:ext cx="10982090" cy="42760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5919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E115A-B1A6-4DC8-B35A-8B96DD4D3FCB}"/>
              </a:ext>
            </a:extLst>
          </p:cNvPr>
          <p:cNvSpPr>
            <a:spLocks noGrp="1"/>
          </p:cNvSpPr>
          <p:nvPr>
            <p:ph type="title"/>
          </p:nvPr>
        </p:nvSpPr>
        <p:spPr>
          <a:xfrm>
            <a:off x="438150" y="2733675"/>
            <a:ext cx="10922000" cy="1884363"/>
          </a:xfrm>
        </p:spPr>
        <p:txBody>
          <a:bodyPr vert="horz" lIns="91440" tIns="45720" rIns="91440" bIns="45720" rtlCol="0" anchor="ctr">
            <a:noAutofit/>
          </a:bodyPr>
          <a:lstStyle/>
          <a:p>
            <a:pPr algn="ctr"/>
            <a:r>
              <a:rPr lang="en-GB" sz="6000" dirty="0"/>
              <a:t>Thank you for listening</a:t>
            </a:r>
            <a:br>
              <a:rPr lang="en-GB" sz="6000" dirty="0"/>
            </a:br>
            <a:br>
              <a:rPr lang="en-GB" sz="6000" dirty="0"/>
            </a:br>
            <a:r>
              <a:rPr lang="en-GB" sz="6000" dirty="0"/>
              <a:t>Questions?</a:t>
            </a:r>
            <a:endParaRPr lang="en-US" sz="6000"/>
          </a:p>
        </p:txBody>
      </p:sp>
    </p:spTree>
    <p:extLst>
      <p:ext uri="{BB962C8B-B14F-4D97-AF65-F5344CB8AC3E}">
        <p14:creationId xmlns:p14="http://schemas.microsoft.com/office/powerpoint/2010/main" val="1306048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61" name="Rectangle 6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63" name="Top Left">
            <a:extLst>
              <a:ext uri="{FF2B5EF4-FFF2-40B4-BE49-F238E27FC236}">
                <a16:creationId xmlns:a16="http://schemas.microsoft.com/office/drawing/2014/main" id="{A97C5526-E5B9-4185-A5C6-455B9ABEE9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64" name="Freeform: Shape 63">
              <a:extLst>
                <a:ext uri="{FF2B5EF4-FFF2-40B4-BE49-F238E27FC236}">
                  <a16:creationId xmlns:a16="http://schemas.microsoft.com/office/drawing/2014/main" id="{32618F2D-150A-4462-AA3E-0DCDD0557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65" name="Freeform: Shape 64">
              <a:extLst>
                <a:ext uri="{FF2B5EF4-FFF2-40B4-BE49-F238E27FC236}">
                  <a16:creationId xmlns:a16="http://schemas.microsoft.com/office/drawing/2014/main" id="{0283139B-883B-4734-8A26-BC623F91A4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EBFCB3D8-7588-4755-B29B-5F97290D7C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EF46A7B4-02F2-4C37-8C5E-6D825E95D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B9D6B09A-3EDF-421A-AE6D-76FEFB45C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C20CF77B-DB97-4B8D-9400-E4E8ED6B0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5EEEE768-C64B-4296-8921-8D9F342AF9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399A0EBB-E594-42E3-9628-D6F0E625D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188F958A-7FF1-42BC-9EFA-EB6741DEB4C5}"/>
              </a:ext>
            </a:extLst>
          </p:cNvPr>
          <p:cNvSpPr>
            <a:spLocks noGrp="1"/>
          </p:cNvSpPr>
          <p:nvPr>
            <p:ph type="title"/>
          </p:nvPr>
        </p:nvSpPr>
        <p:spPr>
          <a:xfrm>
            <a:off x="1198181" y="559813"/>
            <a:ext cx="9988166" cy="1664573"/>
          </a:xfrm>
        </p:spPr>
        <p:txBody>
          <a:bodyPr>
            <a:normAutofit/>
          </a:bodyPr>
          <a:lstStyle/>
          <a:p>
            <a:r>
              <a:rPr lang="en-GB"/>
              <a:t>What needed to be done?</a:t>
            </a:r>
          </a:p>
        </p:txBody>
      </p:sp>
      <p:grpSp>
        <p:nvGrpSpPr>
          <p:cNvPr id="73" name="Bottom Right">
            <a:extLst>
              <a:ext uri="{FF2B5EF4-FFF2-40B4-BE49-F238E27FC236}">
                <a16:creationId xmlns:a16="http://schemas.microsoft.com/office/drawing/2014/main" id="{92EC3874-05DD-47EE-9CA4-F0534A9468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74" name="Freeform: Shape 73">
              <a:extLst>
                <a:ext uri="{FF2B5EF4-FFF2-40B4-BE49-F238E27FC236}">
                  <a16:creationId xmlns:a16="http://schemas.microsoft.com/office/drawing/2014/main" id="{170FD15C-3AF3-48D2-BB71-1E8F0EA5D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75" name="Graphic 157">
              <a:extLst>
                <a:ext uri="{FF2B5EF4-FFF2-40B4-BE49-F238E27FC236}">
                  <a16:creationId xmlns:a16="http://schemas.microsoft.com/office/drawing/2014/main" id="{4E831CDE-CEE1-496B-AEDB-FB2A196FCA7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7"/>
              <a:chOff x="4114800" y="1423987"/>
              <a:chExt cx="3961542" cy="4007547"/>
            </a:xfrm>
            <a:noFill/>
          </p:grpSpPr>
          <p:sp>
            <p:nvSpPr>
              <p:cNvPr id="77" name="Freeform: Shape 76">
                <a:extLst>
                  <a:ext uri="{FF2B5EF4-FFF2-40B4-BE49-F238E27FC236}">
                    <a16:creationId xmlns:a16="http://schemas.microsoft.com/office/drawing/2014/main" id="{93AA54E4-E5E3-435E-8667-AE6F80B5A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59585BA2-83E2-46ED-B377-86D4F1655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C15FDA69-033D-45F7-8CB5-4BC51040E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id="{E8307457-2BDD-4E1B-86B0-0B11C1B14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ABE53357-59FC-47FD-A904-1DDBC0E15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1DC07FFC-92FC-4B86-91D7-44BD070FB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3" name="Freeform: Shape 82">
                <a:extLst>
                  <a:ext uri="{FF2B5EF4-FFF2-40B4-BE49-F238E27FC236}">
                    <a16:creationId xmlns:a16="http://schemas.microsoft.com/office/drawing/2014/main" id="{BDA817E7-2BA6-4DDA-A9BE-B3CE938B0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76" name="Freeform: Shape 75">
              <a:extLst>
                <a:ext uri="{FF2B5EF4-FFF2-40B4-BE49-F238E27FC236}">
                  <a16:creationId xmlns:a16="http://schemas.microsoft.com/office/drawing/2014/main" id="{C6A443FE-CA29-481D-BD91-3440C734B7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C4CFFCAB-A113-4748-9056-17CDF80DA91A}"/>
              </a:ext>
            </a:extLst>
          </p:cNvPr>
          <p:cNvSpPr>
            <a:spLocks noGrp="1"/>
          </p:cNvSpPr>
          <p:nvPr>
            <p:ph idx="1"/>
          </p:nvPr>
        </p:nvSpPr>
        <p:spPr>
          <a:xfrm>
            <a:off x="1185754" y="2384474"/>
            <a:ext cx="9987523" cy="3728613"/>
          </a:xfrm>
        </p:spPr>
        <p:txBody>
          <a:bodyPr vert="horz" lIns="91440" tIns="45720" rIns="91440" bIns="45720" rtlCol="0" anchor="t">
            <a:normAutofit/>
          </a:bodyPr>
          <a:lstStyle/>
          <a:p>
            <a:pPr marL="0" indent="0">
              <a:buNone/>
            </a:pPr>
            <a:r>
              <a:rPr lang="en-GB" sz="2000" b="1" dirty="0">
                <a:cs typeface="Arial"/>
              </a:rPr>
              <a:t>Back-End</a:t>
            </a:r>
            <a:endParaRPr lang="en-US" sz="1800">
              <a:cs typeface="Arial"/>
            </a:endParaRPr>
          </a:p>
          <a:p>
            <a:pPr lvl="1">
              <a:buFont typeface="Wingdings" panose="020B0504020202020204" pitchFamily="34" charset="0"/>
              <a:buChar char="ü"/>
            </a:pPr>
            <a:r>
              <a:rPr lang="en-GB" sz="1800" dirty="0">
                <a:cs typeface="Arial"/>
              </a:rPr>
              <a:t>Spring </a:t>
            </a:r>
            <a:r>
              <a:rPr lang="en-GB" sz="1800" dirty="0" err="1">
                <a:cs typeface="Arial"/>
              </a:rPr>
              <a:t>ToolSuite</a:t>
            </a:r>
            <a:r>
              <a:rPr lang="en-GB" sz="1800" dirty="0">
                <a:cs typeface="Arial"/>
              </a:rPr>
              <a:t> – provide the link between the front – end and a database</a:t>
            </a:r>
            <a:endParaRPr lang="en-GB" sz="1800">
              <a:cs typeface="Arial"/>
            </a:endParaRPr>
          </a:p>
          <a:p>
            <a:pPr lvl="1">
              <a:buFont typeface="Wingdings" panose="020B0504020202020204" pitchFamily="34" charset="0"/>
              <a:buChar char="ü"/>
            </a:pPr>
            <a:r>
              <a:rPr lang="en-GB" sz="1800" dirty="0">
                <a:cs typeface="Arial"/>
              </a:rPr>
              <a:t>Coded with Java</a:t>
            </a:r>
            <a:endParaRPr lang="en-GB" sz="1800">
              <a:cs typeface="Arial"/>
            </a:endParaRPr>
          </a:p>
          <a:p>
            <a:pPr marL="0" indent="0">
              <a:buNone/>
            </a:pPr>
            <a:r>
              <a:rPr lang="en-GB" sz="2000" b="1" dirty="0">
                <a:cs typeface="Arial"/>
              </a:rPr>
              <a:t>Front-End</a:t>
            </a:r>
            <a:endParaRPr lang="en-GB" sz="1800">
              <a:cs typeface="Arial"/>
            </a:endParaRPr>
          </a:p>
          <a:p>
            <a:pPr lvl="1">
              <a:buFont typeface="Wingdings" panose="020B0504020202020204" pitchFamily="34" charset="0"/>
              <a:buChar char="ü"/>
            </a:pPr>
            <a:r>
              <a:rPr lang="en-GB" sz="1800" dirty="0">
                <a:cs typeface="Arial"/>
              </a:rPr>
              <a:t>JavaScript + Html</a:t>
            </a:r>
          </a:p>
          <a:p>
            <a:pPr lvl="1">
              <a:buFont typeface="Wingdings" panose="020B0504020202020204" pitchFamily="34" charset="0"/>
              <a:buChar char="ü"/>
            </a:pPr>
            <a:r>
              <a:rPr lang="en-GB" sz="1800" dirty="0">
                <a:cs typeface="Arial"/>
              </a:rPr>
              <a:t>Provide a UI for to input tasks to a desired group</a:t>
            </a:r>
          </a:p>
        </p:txBody>
      </p:sp>
    </p:spTree>
    <p:extLst>
      <p:ext uri="{BB962C8B-B14F-4D97-AF65-F5344CB8AC3E}">
        <p14:creationId xmlns:p14="http://schemas.microsoft.com/office/powerpoint/2010/main" val="1166018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1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3" name="Rectangle 1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4" name="Top left">
            <a:extLst>
              <a:ext uri="{FF2B5EF4-FFF2-40B4-BE49-F238E27FC236}">
                <a16:creationId xmlns:a16="http://schemas.microsoft.com/office/drawing/2014/main" id="{30C2D420-03A9-4AB5-9C8A-784654664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5" name="Freeform: Shape 15">
              <a:extLst>
                <a:ext uri="{FF2B5EF4-FFF2-40B4-BE49-F238E27FC236}">
                  <a16:creationId xmlns:a16="http://schemas.microsoft.com/office/drawing/2014/main" id="{8ACABB24-F7CD-4FB6-ADC2-BA8B6090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6" name="Freeform: Shape 16">
              <a:extLst>
                <a:ext uri="{FF2B5EF4-FFF2-40B4-BE49-F238E27FC236}">
                  <a16:creationId xmlns:a16="http://schemas.microsoft.com/office/drawing/2014/main" id="{F63CD70C-B739-42A7-9846-79FB2804E2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C0BC00AE-5BBE-4063-8F83-D4A141B489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3EECB1B8-9A34-47D7-B4F5-0D8B80D86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CDCDB07-106E-4AD6-8CD4-927831694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283BD4B-51FB-4643-A52C-2E4111966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5F1AD6CE-5252-4F04-9CA4-6B5B26CB7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A2D29-8DB1-44B7-8310-7FA36270A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1ACCD9CA-8203-480B-97BF-0230F20822A0}"/>
              </a:ext>
            </a:extLst>
          </p:cNvPr>
          <p:cNvSpPr>
            <a:spLocks noGrp="1"/>
          </p:cNvSpPr>
          <p:nvPr>
            <p:ph type="title"/>
          </p:nvPr>
        </p:nvSpPr>
        <p:spPr>
          <a:xfrm>
            <a:off x="2909558" y="-637296"/>
            <a:ext cx="7562216" cy="2091782"/>
          </a:xfrm>
        </p:spPr>
        <p:txBody>
          <a:bodyPr anchor="ctr">
            <a:normAutofit/>
          </a:bodyPr>
          <a:lstStyle/>
          <a:p>
            <a:r>
              <a:rPr lang="en-GB" dirty="0"/>
              <a:t>Project management</a:t>
            </a:r>
          </a:p>
        </p:txBody>
      </p:sp>
      <p:pic>
        <p:nvPicPr>
          <p:cNvPr id="4" name="Picture 4" descr="Graphical user interface, text, application, email&#10;&#10;Description automatically generated">
            <a:extLst>
              <a:ext uri="{FF2B5EF4-FFF2-40B4-BE49-F238E27FC236}">
                <a16:creationId xmlns:a16="http://schemas.microsoft.com/office/drawing/2014/main" id="{9CD748C8-9ACB-4E57-9DC4-59553F6A915F}"/>
              </a:ext>
            </a:extLst>
          </p:cNvPr>
          <p:cNvPicPr>
            <a:picLocks noChangeAspect="1"/>
          </p:cNvPicPr>
          <p:nvPr/>
        </p:nvPicPr>
        <p:blipFill>
          <a:blip r:embed="rId3"/>
          <a:stretch>
            <a:fillRect/>
          </a:stretch>
        </p:blipFill>
        <p:spPr>
          <a:xfrm>
            <a:off x="352097" y="760306"/>
            <a:ext cx="11574687" cy="5932497"/>
          </a:xfrm>
          <a:prstGeom prst="rect">
            <a:avLst/>
          </a:prstGeom>
        </p:spPr>
      </p:pic>
      <p:grpSp>
        <p:nvGrpSpPr>
          <p:cNvPr id="51" name="Bottom Right">
            <a:extLst>
              <a:ext uri="{FF2B5EF4-FFF2-40B4-BE49-F238E27FC236}">
                <a16:creationId xmlns:a16="http://schemas.microsoft.com/office/drawing/2014/main" id="{B1974323-6061-403E-B0D1-A73F283752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4" name="Freeform: Shape 25">
              <a:extLst>
                <a:ext uri="{FF2B5EF4-FFF2-40B4-BE49-F238E27FC236}">
                  <a16:creationId xmlns:a16="http://schemas.microsoft.com/office/drawing/2014/main" id="{8361968C-F531-4231-BBDC-3415177EA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715784"/>
              <a:ext cx="1488347" cy="142216"/>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7" name="Graphic 157">
              <a:extLst>
                <a:ext uri="{FF2B5EF4-FFF2-40B4-BE49-F238E27FC236}">
                  <a16:creationId xmlns:a16="http://schemas.microsoft.com/office/drawing/2014/main" id="{E72294A1-7036-4100-8596-574E6EEB0BB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9" name="Freeform: Shape 28">
                <a:extLst>
                  <a:ext uri="{FF2B5EF4-FFF2-40B4-BE49-F238E27FC236}">
                    <a16:creationId xmlns:a16="http://schemas.microsoft.com/office/drawing/2014/main" id="{BEDBF857-3C89-44F9-9C0D-B5439C63DB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3F3B354C-0CC2-421F-89E2-6AA4EB15C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0AB573DB-6079-4DBA-A027-A37A6FB6E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CBCC42A-F810-45E8-A0E4-7659F0B3E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772F30E3-9A21-43C2-97B8-2209BE7D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33">
                <a:extLst>
                  <a:ext uri="{FF2B5EF4-FFF2-40B4-BE49-F238E27FC236}">
                    <a16:creationId xmlns:a16="http://schemas.microsoft.com/office/drawing/2014/main" id="{A2E54461-65B3-4F28-9F39-F68AE0C7E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34">
                <a:extLst>
                  <a:ext uri="{FF2B5EF4-FFF2-40B4-BE49-F238E27FC236}">
                    <a16:creationId xmlns:a16="http://schemas.microsoft.com/office/drawing/2014/main" id="{542231B2-F2ED-49B7-A9A1-60A0C3A31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8" name="Freeform: Shape 27">
              <a:extLst>
                <a:ext uri="{FF2B5EF4-FFF2-40B4-BE49-F238E27FC236}">
                  <a16:creationId xmlns:a16="http://schemas.microsoft.com/office/drawing/2014/main" id="{7A628F82-CF87-44D1-A6D8-8C000BFE63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338268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Rectangle 15">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3" name="Top left">
            <a:extLst>
              <a:ext uri="{FF2B5EF4-FFF2-40B4-BE49-F238E27FC236}">
                <a16:creationId xmlns:a16="http://schemas.microsoft.com/office/drawing/2014/main" id="{C1417085-7224-404E-9D3E-269477E61F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45" name="Freeform: Shape 18">
              <a:extLst>
                <a:ext uri="{FF2B5EF4-FFF2-40B4-BE49-F238E27FC236}">
                  <a16:creationId xmlns:a16="http://schemas.microsoft.com/office/drawing/2014/main" id="{E684DD15-D48B-4D40-BA4B-9012D7A55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6" name="Freeform: Shape 19">
              <a:extLst>
                <a:ext uri="{FF2B5EF4-FFF2-40B4-BE49-F238E27FC236}">
                  <a16:creationId xmlns:a16="http://schemas.microsoft.com/office/drawing/2014/main" id="{B01B91E3-4178-4CD7-9C50-4F7D6797C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08BE1E54-3A19-4F50-AD37-D2D2B5EE4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4D987A71-72C5-41B1-B5EB-46F42239F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E4E09007-5920-4E40-B869-34BFE5C67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4" name="Freeform: Shape 23">
              <a:extLst>
                <a:ext uri="{FF2B5EF4-FFF2-40B4-BE49-F238E27FC236}">
                  <a16:creationId xmlns:a16="http://schemas.microsoft.com/office/drawing/2014/main" id="{00B9F8EB-385F-4740-AA07-516C1CF36A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5" name="Freeform: Shape 24">
              <a:extLst>
                <a:ext uri="{FF2B5EF4-FFF2-40B4-BE49-F238E27FC236}">
                  <a16:creationId xmlns:a16="http://schemas.microsoft.com/office/drawing/2014/main" id="{A98CE05E-585B-45D6-8F63-C01C40730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Shape 25">
              <a:extLst>
                <a:ext uri="{FF2B5EF4-FFF2-40B4-BE49-F238E27FC236}">
                  <a16:creationId xmlns:a16="http://schemas.microsoft.com/office/drawing/2014/main" id="{571081E5-5CEC-4F77-928E-360773A7D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B23C0245-8E38-4C4B-865A-4290703B5875}"/>
              </a:ext>
            </a:extLst>
          </p:cNvPr>
          <p:cNvSpPr>
            <a:spLocks noGrp="1"/>
          </p:cNvSpPr>
          <p:nvPr>
            <p:ph type="title"/>
          </p:nvPr>
        </p:nvSpPr>
        <p:spPr>
          <a:xfrm>
            <a:off x="1060771" y="-1018296"/>
            <a:ext cx="9795638" cy="1645419"/>
          </a:xfrm>
        </p:spPr>
        <p:txBody>
          <a:bodyPr anchor="b">
            <a:normAutofit/>
          </a:bodyPr>
          <a:lstStyle/>
          <a:p>
            <a:pPr algn="ctr"/>
            <a:r>
              <a:rPr lang="en-GB" dirty="0"/>
              <a:t>Day 1</a:t>
            </a:r>
          </a:p>
        </p:txBody>
      </p:sp>
      <p:grpSp>
        <p:nvGrpSpPr>
          <p:cNvPr id="47" name="Bottom Right">
            <a:extLst>
              <a:ext uri="{FF2B5EF4-FFF2-40B4-BE49-F238E27FC236}">
                <a16:creationId xmlns:a16="http://schemas.microsoft.com/office/drawing/2014/main" id="{8C3B0FEB-AA13-4B61-B9DC-8D9E08171E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48" name="Graphic 157">
              <a:extLst>
                <a:ext uri="{FF2B5EF4-FFF2-40B4-BE49-F238E27FC236}">
                  <a16:creationId xmlns:a16="http://schemas.microsoft.com/office/drawing/2014/main" id="{EF6C25BB-68A2-4B52-ADE2-CE34A6C5B9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31" name="Freeform: Shape 30">
                <a:extLst>
                  <a:ext uri="{FF2B5EF4-FFF2-40B4-BE49-F238E27FC236}">
                    <a16:creationId xmlns:a16="http://schemas.microsoft.com/office/drawing/2014/main" id="{F5ED1DA8-01F1-4C75-95D7-18EA18788E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9969528A-8CF2-4902-AFB8-AC490F3E33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Freeform: Shape 32">
                <a:extLst>
                  <a:ext uri="{FF2B5EF4-FFF2-40B4-BE49-F238E27FC236}">
                    <a16:creationId xmlns:a16="http://schemas.microsoft.com/office/drawing/2014/main" id="{530BEE45-0FFA-45ED-9D74-8199F5B2E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 name="Freeform: Shape 33">
                <a:extLst>
                  <a:ext uri="{FF2B5EF4-FFF2-40B4-BE49-F238E27FC236}">
                    <a16:creationId xmlns:a16="http://schemas.microsoft.com/office/drawing/2014/main" id="{7D81C120-99E8-4419-AF8A-0D6B883E0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5" name="Freeform: Shape 34">
                <a:extLst>
                  <a:ext uri="{FF2B5EF4-FFF2-40B4-BE49-F238E27FC236}">
                    <a16:creationId xmlns:a16="http://schemas.microsoft.com/office/drawing/2014/main" id="{2DCFBA1D-3B32-4D7B-B896-BF9116C53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6" name="Freeform: Shape 35">
                <a:extLst>
                  <a:ext uri="{FF2B5EF4-FFF2-40B4-BE49-F238E27FC236}">
                    <a16:creationId xmlns:a16="http://schemas.microsoft.com/office/drawing/2014/main" id="{44F4CC35-967A-47C5-A827-4E2782AC2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9" name="Freeform: Shape 36">
                <a:extLst>
                  <a:ext uri="{FF2B5EF4-FFF2-40B4-BE49-F238E27FC236}">
                    <a16:creationId xmlns:a16="http://schemas.microsoft.com/office/drawing/2014/main" id="{BB895AFD-229B-41CA-8F7D-1F26AD709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30" name="Freeform: Shape 29">
              <a:extLst>
                <a:ext uri="{FF2B5EF4-FFF2-40B4-BE49-F238E27FC236}">
                  <a16:creationId xmlns:a16="http://schemas.microsoft.com/office/drawing/2014/main" id="{F77D1093-0AA4-4A7F-B19C-B14F0593F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pic>
        <p:nvPicPr>
          <p:cNvPr id="8" name="Picture 53" descr="Graphical user interface, text, application, email&#10;&#10;Description automatically generated">
            <a:extLst>
              <a:ext uri="{FF2B5EF4-FFF2-40B4-BE49-F238E27FC236}">
                <a16:creationId xmlns:a16="http://schemas.microsoft.com/office/drawing/2014/main" id="{BC2AF5EF-185D-4645-9739-525CAFC95013}"/>
              </a:ext>
            </a:extLst>
          </p:cNvPr>
          <p:cNvPicPr>
            <a:picLocks noGrp="1" noChangeAspect="1"/>
          </p:cNvPicPr>
          <p:nvPr>
            <p:ph idx="1"/>
          </p:nvPr>
        </p:nvPicPr>
        <p:blipFill>
          <a:blip r:embed="rId3"/>
          <a:stretch>
            <a:fillRect/>
          </a:stretch>
        </p:blipFill>
        <p:spPr>
          <a:xfrm>
            <a:off x="350039" y="622653"/>
            <a:ext cx="11610590" cy="3698882"/>
          </a:xfrm>
        </p:spPr>
      </p:pic>
      <p:pic>
        <p:nvPicPr>
          <p:cNvPr id="54" name="Picture 62" descr="Diagram&#10;&#10;Description automatically generated">
            <a:extLst>
              <a:ext uri="{FF2B5EF4-FFF2-40B4-BE49-F238E27FC236}">
                <a16:creationId xmlns:a16="http://schemas.microsoft.com/office/drawing/2014/main" id="{DA928F99-BDD1-4154-8BF3-51C81991AE32}"/>
              </a:ext>
            </a:extLst>
          </p:cNvPr>
          <p:cNvPicPr>
            <a:picLocks noChangeAspect="1"/>
          </p:cNvPicPr>
          <p:nvPr/>
        </p:nvPicPr>
        <p:blipFill>
          <a:blip r:embed="rId4"/>
          <a:stretch>
            <a:fillRect/>
          </a:stretch>
        </p:blipFill>
        <p:spPr>
          <a:xfrm>
            <a:off x="3325318" y="4596229"/>
            <a:ext cx="5072921" cy="1869034"/>
          </a:xfrm>
          <a:prstGeom prst="rect">
            <a:avLst/>
          </a:prstGeom>
        </p:spPr>
      </p:pic>
    </p:spTree>
    <p:extLst>
      <p:ext uri="{BB962C8B-B14F-4D97-AF65-F5344CB8AC3E}">
        <p14:creationId xmlns:p14="http://schemas.microsoft.com/office/powerpoint/2010/main" val="2102734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 name="Freeform: Shape 13">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0" name="Freeform: Shape 15">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 name="Freeform: Shape 17">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1" name="Freeform: Shape 20">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9"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0" name="Freeform: Shape 29">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8" name="Rectangle 37">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39">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2" name="Top left">
            <a:extLst>
              <a:ext uri="{FF2B5EF4-FFF2-40B4-BE49-F238E27FC236}">
                <a16:creationId xmlns:a16="http://schemas.microsoft.com/office/drawing/2014/main" id="{E4A71F22-0E43-4930-8185-0D8C173634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3" name="Freeform: Shape 42">
              <a:extLst>
                <a:ext uri="{FF2B5EF4-FFF2-40B4-BE49-F238E27FC236}">
                  <a16:creationId xmlns:a16="http://schemas.microsoft.com/office/drawing/2014/main" id="{E337B2BE-9368-41E7-B9D3-4F1F971F94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4" name="Freeform: Shape 43">
              <a:extLst>
                <a:ext uri="{FF2B5EF4-FFF2-40B4-BE49-F238E27FC236}">
                  <a16:creationId xmlns:a16="http://schemas.microsoft.com/office/drawing/2014/main" id="{C7EDF3EA-3138-4266-8511-D57CECF0A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EA12DCF8-5403-4AA2-818F-2DF853DC1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AD89B414-72F6-4409-A12B-4F23F1CE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214BA161-43C1-4B9D-A341-694B88127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B211E8CC-9B3E-4E58-821A-069B7C109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B29FA542-0294-4239-B976-E5D20656C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EA9045A3-208C-4023-9F44-D62234135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5BE17450-FBAC-4309-A4D2-B20A681E3268}"/>
              </a:ext>
            </a:extLst>
          </p:cNvPr>
          <p:cNvSpPr>
            <a:spLocks noGrp="1"/>
          </p:cNvSpPr>
          <p:nvPr>
            <p:ph type="title"/>
          </p:nvPr>
        </p:nvSpPr>
        <p:spPr>
          <a:xfrm>
            <a:off x="902587" y="-367551"/>
            <a:ext cx="7077159" cy="2078380"/>
          </a:xfrm>
        </p:spPr>
        <p:txBody>
          <a:bodyPr vert="horz" lIns="91440" tIns="45720" rIns="91440" bIns="45720" rtlCol="0" anchor="ctr">
            <a:normAutofit/>
          </a:bodyPr>
          <a:lstStyle/>
          <a:p>
            <a:r>
              <a:rPr lang="en-US" sz="5400" dirty="0"/>
              <a:t>First sprint for html</a:t>
            </a:r>
            <a:endParaRPr lang="en-US" sz="5400" kern="1200" dirty="0">
              <a:solidFill>
                <a:schemeClr val="tx2"/>
              </a:solidFill>
              <a:latin typeface="+mj-lt"/>
            </a:endParaRPr>
          </a:p>
        </p:txBody>
      </p:sp>
      <p:grpSp>
        <p:nvGrpSpPr>
          <p:cNvPr id="52" name="Cross">
            <a:extLst>
              <a:ext uri="{FF2B5EF4-FFF2-40B4-BE49-F238E27FC236}">
                <a16:creationId xmlns:a16="http://schemas.microsoft.com/office/drawing/2014/main" id="{1EDF0462-C0C2-4E84-A7EA-8EE60CEFF6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3" name="Straight Connector 52">
              <a:extLst>
                <a:ext uri="{FF2B5EF4-FFF2-40B4-BE49-F238E27FC236}">
                  <a16:creationId xmlns:a16="http://schemas.microsoft.com/office/drawing/2014/main" id="{DD5894EA-1641-49CE-AE6E-B9522736A0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8C6415EB-8C9A-4F1B-A459-64B94A8651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7" name="Picture 7" descr="Graphical user interface, application&#10;&#10;Description automatically generated">
            <a:extLst>
              <a:ext uri="{FF2B5EF4-FFF2-40B4-BE49-F238E27FC236}">
                <a16:creationId xmlns:a16="http://schemas.microsoft.com/office/drawing/2014/main" id="{DE59FBFE-EE75-47B4-AEEA-FB534E3D453B}"/>
              </a:ext>
            </a:extLst>
          </p:cNvPr>
          <p:cNvPicPr>
            <a:picLocks noGrp="1" noChangeAspect="1"/>
          </p:cNvPicPr>
          <p:nvPr>
            <p:ph idx="1"/>
          </p:nvPr>
        </p:nvPicPr>
        <p:blipFill rotWithShape="1">
          <a:blip r:embed="rId3"/>
          <a:srcRect t="6753" r="69" b="7615"/>
          <a:stretch/>
        </p:blipFill>
        <p:spPr>
          <a:xfrm>
            <a:off x="319358" y="1461323"/>
            <a:ext cx="11547037" cy="4750398"/>
          </a:xfrm>
          <a:prstGeom prst="rect">
            <a:avLst/>
          </a:prstGeom>
        </p:spPr>
      </p:pic>
      <p:grpSp>
        <p:nvGrpSpPr>
          <p:cNvPr id="56" name="Bottom Right">
            <a:extLst>
              <a:ext uri="{FF2B5EF4-FFF2-40B4-BE49-F238E27FC236}">
                <a16:creationId xmlns:a16="http://schemas.microsoft.com/office/drawing/2014/main" id="{B798A610-8506-4BC1-8108-8E1A31CAB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7" name="Freeform: Shape 56">
              <a:extLst>
                <a:ext uri="{FF2B5EF4-FFF2-40B4-BE49-F238E27FC236}">
                  <a16:creationId xmlns:a16="http://schemas.microsoft.com/office/drawing/2014/main" id="{5C72D714-A610-482A-B26E-C679E9535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8" name="Graphic 157">
              <a:extLst>
                <a:ext uri="{FF2B5EF4-FFF2-40B4-BE49-F238E27FC236}">
                  <a16:creationId xmlns:a16="http://schemas.microsoft.com/office/drawing/2014/main" id="{D7EF30A6-8E6C-417A-B645-4EC7F0B3824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0" name="Freeform: Shape 59">
                <a:extLst>
                  <a:ext uri="{FF2B5EF4-FFF2-40B4-BE49-F238E27FC236}">
                    <a16:creationId xmlns:a16="http://schemas.microsoft.com/office/drawing/2014/main" id="{17D377E0-C3CC-48DC-B73B-09CEEDE39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80E2DF20-A9FD-4B82-8673-1091B4C00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2425BAEB-7B00-4394-8302-CF2DEA744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4917EE8E-E8BC-42F3-BEE3-2F84E8F64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B8647303-59FF-4A2B-8D6D-FB229E659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7BD597AB-C6D9-437D-BBFE-8007D4ED0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4FA09AC9-DA2A-4216-BBFD-96E701FB8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9" name="Freeform: Shape 58">
              <a:extLst>
                <a:ext uri="{FF2B5EF4-FFF2-40B4-BE49-F238E27FC236}">
                  <a16:creationId xmlns:a16="http://schemas.microsoft.com/office/drawing/2014/main" id="{A8AD4A98-C6D7-49C8-A31E-29C6DB7C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716985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9" name="Freeform: Shape 68">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71" name="Freeform: Shape 70">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73" name="Freeform: Shape 72">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5"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76" name="Freeform: Shape 75">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84"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85" name="Freeform: Shape 84">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93" name="Rectangle 92">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5" name="Rectangle 94">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97" name="Top left">
            <a:extLst>
              <a:ext uri="{FF2B5EF4-FFF2-40B4-BE49-F238E27FC236}">
                <a16:creationId xmlns:a16="http://schemas.microsoft.com/office/drawing/2014/main" id="{E4A71F22-0E43-4930-8185-0D8C173634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98" name="Freeform: Shape 97">
              <a:extLst>
                <a:ext uri="{FF2B5EF4-FFF2-40B4-BE49-F238E27FC236}">
                  <a16:creationId xmlns:a16="http://schemas.microsoft.com/office/drawing/2014/main" id="{E337B2BE-9368-41E7-B9D3-4F1F971F94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9" name="Freeform: Shape 98">
              <a:extLst>
                <a:ext uri="{FF2B5EF4-FFF2-40B4-BE49-F238E27FC236}">
                  <a16:creationId xmlns:a16="http://schemas.microsoft.com/office/drawing/2014/main" id="{C7EDF3EA-3138-4266-8511-D57CECF0A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0" name="Freeform: Shape 99">
              <a:extLst>
                <a:ext uri="{FF2B5EF4-FFF2-40B4-BE49-F238E27FC236}">
                  <a16:creationId xmlns:a16="http://schemas.microsoft.com/office/drawing/2014/main" id="{EA12DCF8-5403-4AA2-818F-2DF853DC1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1" name="Freeform: Shape 100">
              <a:extLst>
                <a:ext uri="{FF2B5EF4-FFF2-40B4-BE49-F238E27FC236}">
                  <a16:creationId xmlns:a16="http://schemas.microsoft.com/office/drawing/2014/main" id="{AD89B414-72F6-4409-A12B-4F23F1CE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02" name="Freeform: Shape 101">
              <a:extLst>
                <a:ext uri="{FF2B5EF4-FFF2-40B4-BE49-F238E27FC236}">
                  <a16:creationId xmlns:a16="http://schemas.microsoft.com/office/drawing/2014/main" id="{214BA161-43C1-4B9D-A341-694B88127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3" name="Freeform: Shape 102">
              <a:extLst>
                <a:ext uri="{FF2B5EF4-FFF2-40B4-BE49-F238E27FC236}">
                  <a16:creationId xmlns:a16="http://schemas.microsoft.com/office/drawing/2014/main" id="{B211E8CC-9B3E-4E58-821A-069B7C109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04" name="Freeform: Shape 103">
              <a:extLst>
                <a:ext uri="{FF2B5EF4-FFF2-40B4-BE49-F238E27FC236}">
                  <a16:creationId xmlns:a16="http://schemas.microsoft.com/office/drawing/2014/main" id="{B29FA542-0294-4239-B976-E5D20656C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5" name="Freeform: Shape 104">
              <a:extLst>
                <a:ext uri="{FF2B5EF4-FFF2-40B4-BE49-F238E27FC236}">
                  <a16:creationId xmlns:a16="http://schemas.microsoft.com/office/drawing/2014/main" id="{EA9045A3-208C-4023-9F44-D62234135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7D7E02D4-1BB9-4E8D-B125-16AC22618C5F}"/>
              </a:ext>
            </a:extLst>
          </p:cNvPr>
          <p:cNvSpPr>
            <a:spLocks noGrp="1"/>
          </p:cNvSpPr>
          <p:nvPr>
            <p:ph type="title"/>
          </p:nvPr>
        </p:nvSpPr>
        <p:spPr>
          <a:xfrm>
            <a:off x="1033751" y="-355059"/>
            <a:ext cx="5996619" cy="2065889"/>
          </a:xfrm>
        </p:spPr>
        <p:txBody>
          <a:bodyPr vert="horz" lIns="91440" tIns="45720" rIns="91440" bIns="45720" rtlCol="0" anchor="ctr">
            <a:normAutofit/>
          </a:bodyPr>
          <a:lstStyle/>
          <a:p>
            <a:r>
              <a:rPr lang="en-US" sz="5400" kern="1200">
                <a:solidFill>
                  <a:schemeClr val="tx2"/>
                </a:solidFill>
                <a:latin typeface="+mj-lt"/>
                <a:ea typeface="+mj-ea"/>
                <a:cs typeface="+mj-cs"/>
              </a:rPr>
              <a:t>Final sprint</a:t>
            </a:r>
          </a:p>
        </p:txBody>
      </p:sp>
      <p:grpSp>
        <p:nvGrpSpPr>
          <p:cNvPr id="107" name="Cross">
            <a:extLst>
              <a:ext uri="{FF2B5EF4-FFF2-40B4-BE49-F238E27FC236}">
                <a16:creationId xmlns:a16="http://schemas.microsoft.com/office/drawing/2014/main" id="{1EDF0462-C0C2-4E84-A7EA-8EE60CEFF6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108" name="Straight Connector 107">
              <a:extLst>
                <a:ext uri="{FF2B5EF4-FFF2-40B4-BE49-F238E27FC236}">
                  <a16:creationId xmlns:a16="http://schemas.microsoft.com/office/drawing/2014/main" id="{DD5894EA-1641-49CE-AE6E-B9522736A0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09" name="Straight Connector 108">
              <a:extLst>
                <a:ext uri="{FF2B5EF4-FFF2-40B4-BE49-F238E27FC236}">
                  <a16:creationId xmlns:a16="http://schemas.microsoft.com/office/drawing/2014/main" id="{8C6415EB-8C9A-4F1B-A459-64B94A8651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111" name="Bottom Right">
            <a:extLst>
              <a:ext uri="{FF2B5EF4-FFF2-40B4-BE49-F238E27FC236}">
                <a16:creationId xmlns:a16="http://schemas.microsoft.com/office/drawing/2014/main" id="{B798A610-8506-4BC1-8108-8E1A31CAB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12" name="Freeform: Shape 111">
              <a:extLst>
                <a:ext uri="{FF2B5EF4-FFF2-40B4-BE49-F238E27FC236}">
                  <a16:creationId xmlns:a16="http://schemas.microsoft.com/office/drawing/2014/main" id="{5C72D714-A610-482A-B26E-C679E9535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13" name="Graphic 157">
              <a:extLst>
                <a:ext uri="{FF2B5EF4-FFF2-40B4-BE49-F238E27FC236}">
                  <a16:creationId xmlns:a16="http://schemas.microsoft.com/office/drawing/2014/main" id="{D7EF30A6-8E6C-417A-B645-4EC7F0B3824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15" name="Freeform: Shape 114">
                <a:extLst>
                  <a:ext uri="{FF2B5EF4-FFF2-40B4-BE49-F238E27FC236}">
                    <a16:creationId xmlns:a16="http://schemas.microsoft.com/office/drawing/2014/main" id="{17D377E0-C3CC-48DC-B73B-09CEEDE39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6" name="Freeform: Shape 115">
                <a:extLst>
                  <a:ext uri="{FF2B5EF4-FFF2-40B4-BE49-F238E27FC236}">
                    <a16:creationId xmlns:a16="http://schemas.microsoft.com/office/drawing/2014/main" id="{80E2DF20-A9FD-4B82-8673-1091B4C00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7" name="Freeform: Shape 116">
                <a:extLst>
                  <a:ext uri="{FF2B5EF4-FFF2-40B4-BE49-F238E27FC236}">
                    <a16:creationId xmlns:a16="http://schemas.microsoft.com/office/drawing/2014/main" id="{2425BAEB-7B00-4394-8302-CF2DEA744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8" name="Freeform: Shape 117">
                <a:extLst>
                  <a:ext uri="{FF2B5EF4-FFF2-40B4-BE49-F238E27FC236}">
                    <a16:creationId xmlns:a16="http://schemas.microsoft.com/office/drawing/2014/main" id="{4917EE8E-E8BC-42F3-BEE3-2F84E8F64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9" name="Freeform: Shape 118">
                <a:extLst>
                  <a:ext uri="{FF2B5EF4-FFF2-40B4-BE49-F238E27FC236}">
                    <a16:creationId xmlns:a16="http://schemas.microsoft.com/office/drawing/2014/main" id="{B8647303-59FF-4A2B-8D6D-FB229E659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0" name="Freeform: Shape 119">
                <a:extLst>
                  <a:ext uri="{FF2B5EF4-FFF2-40B4-BE49-F238E27FC236}">
                    <a16:creationId xmlns:a16="http://schemas.microsoft.com/office/drawing/2014/main" id="{7BD597AB-C6D9-437D-BBFE-8007D4ED0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1" name="Freeform: Shape 120">
                <a:extLst>
                  <a:ext uri="{FF2B5EF4-FFF2-40B4-BE49-F238E27FC236}">
                    <a16:creationId xmlns:a16="http://schemas.microsoft.com/office/drawing/2014/main" id="{4FA09AC9-DA2A-4216-BBFD-96E701FB8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14" name="Freeform: Shape 113">
              <a:extLst>
                <a:ext uri="{FF2B5EF4-FFF2-40B4-BE49-F238E27FC236}">
                  <a16:creationId xmlns:a16="http://schemas.microsoft.com/office/drawing/2014/main" id="{A8AD4A98-C6D7-49C8-A31E-29C6DB7C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2" name="Picture 63" descr="Graphical user interface, application, email&#10;&#10;Description automatically generated">
            <a:extLst>
              <a:ext uri="{FF2B5EF4-FFF2-40B4-BE49-F238E27FC236}">
                <a16:creationId xmlns:a16="http://schemas.microsoft.com/office/drawing/2014/main" id="{D0C46259-E971-4782-8B62-E78574F03720}"/>
              </a:ext>
            </a:extLst>
          </p:cNvPr>
          <p:cNvPicPr>
            <a:picLocks noGrp="1" noChangeAspect="1"/>
          </p:cNvPicPr>
          <p:nvPr>
            <p:ph idx="1"/>
          </p:nvPr>
        </p:nvPicPr>
        <p:blipFill>
          <a:blip r:embed="rId3"/>
          <a:stretch>
            <a:fillRect/>
          </a:stretch>
        </p:blipFill>
        <p:spPr>
          <a:xfrm>
            <a:off x="463074" y="1201035"/>
            <a:ext cx="11147180" cy="5363174"/>
          </a:xfrm>
        </p:spPr>
      </p:pic>
    </p:spTree>
    <p:extLst>
      <p:ext uri="{BB962C8B-B14F-4D97-AF65-F5344CB8AC3E}">
        <p14:creationId xmlns:p14="http://schemas.microsoft.com/office/powerpoint/2010/main" val="1014279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20601144-EDFA-487E-A61E-9C53B555381E}"/>
              </a:ext>
            </a:extLst>
          </p:cNvPr>
          <p:cNvSpPr>
            <a:spLocks noGrp="1"/>
          </p:cNvSpPr>
          <p:nvPr>
            <p:ph type="title"/>
          </p:nvPr>
        </p:nvSpPr>
        <p:spPr>
          <a:xfrm>
            <a:off x="1198182" y="559813"/>
            <a:ext cx="4987809" cy="1664573"/>
          </a:xfrm>
        </p:spPr>
        <p:txBody>
          <a:bodyPr>
            <a:normAutofit/>
          </a:bodyPr>
          <a:lstStyle/>
          <a:p>
            <a:r>
              <a:rPr lang="en-GB" dirty="0"/>
              <a:t>New technologies used</a:t>
            </a:r>
          </a:p>
        </p:txBody>
      </p:sp>
      <p:sp>
        <p:nvSpPr>
          <p:cNvPr id="3" name="Content Placeholder 2">
            <a:extLst>
              <a:ext uri="{FF2B5EF4-FFF2-40B4-BE49-F238E27FC236}">
                <a16:creationId xmlns:a16="http://schemas.microsoft.com/office/drawing/2014/main" id="{2B99B17F-2645-47B9-911F-CA356CDE8CB7}"/>
              </a:ext>
            </a:extLst>
          </p:cNvPr>
          <p:cNvSpPr>
            <a:spLocks noGrp="1"/>
          </p:cNvSpPr>
          <p:nvPr>
            <p:ph idx="1"/>
          </p:nvPr>
        </p:nvSpPr>
        <p:spPr>
          <a:xfrm>
            <a:off x="1185435" y="2384474"/>
            <a:ext cx="4987809" cy="3728613"/>
          </a:xfrm>
        </p:spPr>
        <p:txBody>
          <a:bodyPr vert="horz" lIns="91440" tIns="45720" rIns="91440" bIns="45720" rtlCol="0" anchor="t">
            <a:normAutofit/>
          </a:bodyPr>
          <a:lstStyle/>
          <a:p>
            <a:r>
              <a:rPr lang="en-GB" sz="1800" dirty="0">
                <a:cs typeface="Arial"/>
              </a:rPr>
              <a:t>Spring</a:t>
            </a:r>
          </a:p>
          <a:p>
            <a:r>
              <a:rPr lang="en-GB" sz="1800" dirty="0">
                <a:cs typeface="Arial"/>
              </a:rPr>
              <a:t>Html + </a:t>
            </a:r>
            <a:r>
              <a:rPr lang="en-GB" sz="1800" dirty="0" err="1">
                <a:cs typeface="Arial"/>
              </a:rPr>
              <a:t>Javascript</a:t>
            </a:r>
            <a:endParaRPr lang="en-GB" sz="1800" dirty="0">
              <a:cs typeface="Arial"/>
            </a:endParaRPr>
          </a:p>
          <a:p>
            <a:r>
              <a:rPr lang="en-GB" sz="1800" dirty="0">
                <a:cs typeface="Arial"/>
              </a:rPr>
              <a:t>BDD</a:t>
            </a:r>
          </a:p>
          <a:p>
            <a:r>
              <a:rPr lang="en-GB" sz="1800" dirty="0" err="1">
                <a:cs typeface="Arial"/>
              </a:rPr>
              <a:t>Sonarqube</a:t>
            </a:r>
            <a:endParaRPr lang="en-GB" sz="1800" dirty="0">
              <a:cs typeface="Arial"/>
            </a:endParaRPr>
          </a:p>
          <a:p>
            <a:r>
              <a:rPr lang="en-GB" sz="1800" dirty="0">
                <a:cs typeface="Arial"/>
              </a:rPr>
              <a:t>Selenium – Automated testing</a:t>
            </a:r>
          </a:p>
        </p:txBody>
      </p:sp>
      <p:grpSp>
        <p:nvGrpSpPr>
          <p:cNvPr id="14" name="Top left">
            <a:extLst>
              <a:ext uri="{FF2B5EF4-FFF2-40B4-BE49-F238E27FC236}">
                <a16:creationId xmlns:a16="http://schemas.microsoft.com/office/drawing/2014/main" id="{A258A097-6133-4B30-BEEA-8B01FC075C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5" name="Freeform: Shape 14">
              <a:extLst>
                <a:ext uri="{FF2B5EF4-FFF2-40B4-BE49-F238E27FC236}">
                  <a16:creationId xmlns:a16="http://schemas.microsoft.com/office/drawing/2014/main" id="{6443760F-17EA-42FD-B5B5-F28B74D7F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4EB72FEE-D2F8-4B74-8D9B-E6D9C9C0B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DE7AEDBA-CEF0-40CA-8E09-7A0C376853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22D507F9-A9F3-4E1A-83D8-FDDF036E3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DAC39B7-68A7-46E9-91C9-640439DBC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67B354C-E76E-4897-B55A-62A488BAC5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86DB6361-8FFC-4F23-8355-A1018756B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91AEC79A-5C3D-423E-A82A-2CC4B7BEB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pic>
        <p:nvPicPr>
          <p:cNvPr id="5" name="Picture 5" descr="Text&#10;&#10;Description automatically generated">
            <a:extLst>
              <a:ext uri="{FF2B5EF4-FFF2-40B4-BE49-F238E27FC236}">
                <a16:creationId xmlns:a16="http://schemas.microsoft.com/office/drawing/2014/main" id="{DCC88F84-0B7A-4E7E-983C-9FCD5B4E9A66}"/>
              </a:ext>
            </a:extLst>
          </p:cNvPr>
          <p:cNvPicPr>
            <a:picLocks noChangeAspect="1"/>
          </p:cNvPicPr>
          <p:nvPr/>
        </p:nvPicPr>
        <p:blipFill rotWithShape="1">
          <a:blip r:embed="rId3"/>
          <a:srcRect r="34429" b="4"/>
          <a:stretch/>
        </p:blipFill>
        <p:spPr>
          <a:xfrm>
            <a:off x="6490771" y="393103"/>
            <a:ext cx="2696701" cy="5393403"/>
          </a:xfrm>
          <a:custGeom>
            <a:avLst/>
            <a:gdLst/>
            <a:ahLst/>
            <a:cxnLst/>
            <a:rect l="l" t="t" r="r" b="b"/>
            <a:pathLst>
              <a:path w="2696701" h="5393403">
                <a:moveTo>
                  <a:pt x="2696701" y="0"/>
                </a:moveTo>
                <a:lnTo>
                  <a:pt x="2696701" y="5393403"/>
                </a:lnTo>
                <a:cubicBezTo>
                  <a:pt x="1207335" y="5393403"/>
                  <a:pt x="0" y="4186068"/>
                  <a:pt x="0" y="2696702"/>
                </a:cubicBezTo>
                <a:cubicBezTo>
                  <a:pt x="0" y="1207335"/>
                  <a:pt x="1207335" y="0"/>
                  <a:pt x="2696701" y="0"/>
                </a:cubicBezTo>
                <a:close/>
              </a:path>
            </a:pathLst>
          </a:custGeom>
        </p:spPr>
      </p:pic>
      <p:pic>
        <p:nvPicPr>
          <p:cNvPr id="4" name="Picture 4" descr="Text&#10;&#10;Description automatically generated">
            <a:extLst>
              <a:ext uri="{FF2B5EF4-FFF2-40B4-BE49-F238E27FC236}">
                <a16:creationId xmlns:a16="http://schemas.microsoft.com/office/drawing/2014/main" id="{CE79CF05-81ED-458F-B7A0-45E9B73CE564}"/>
              </a:ext>
            </a:extLst>
          </p:cNvPr>
          <p:cNvPicPr>
            <a:picLocks noChangeAspect="1"/>
          </p:cNvPicPr>
          <p:nvPr/>
        </p:nvPicPr>
        <p:blipFill rotWithShape="1">
          <a:blip r:embed="rId4"/>
          <a:srcRect l="1083" r="37757" b="4"/>
          <a:stretch/>
        </p:blipFill>
        <p:spPr>
          <a:xfrm>
            <a:off x="9187471" y="393103"/>
            <a:ext cx="2696701" cy="5393402"/>
          </a:xfrm>
          <a:custGeom>
            <a:avLst/>
            <a:gdLst/>
            <a:ahLst/>
            <a:cxnLst/>
            <a:rect l="l" t="t" r="r" b="b"/>
            <a:pathLst>
              <a:path w="2628900" h="5257800">
                <a:moveTo>
                  <a:pt x="0" y="0"/>
                </a:moveTo>
                <a:cubicBezTo>
                  <a:pt x="1451920" y="0"/>
                  <a:pt x="2628900" y="1176980"/>
                  <a:pt x="2628900" y="2628900"/>
                </a:cubicBezTo>
                <a:cubicBezTo>
                  <a:pt x="2628900" y="4080820"/>
                  <a:pt x="1451920" y="5257800"/>
                  <a:pt x="0" y="5257800"/>
                </a:cubicBezTo>
                <a:close/>
              </a:path>
            </a:pathLst>
          </a:custGeom>
        </p:spPr>
      </p:pic>
      <p:grpSp>
        <p:nvGrpSpPr>
          <p:cNvPr id="24" name="Cross">
            <a:extLst>
              <a:ext uri="{FF2B5EF4-FFF2-40B4-BE49-F238E27FC236}">
                <a16:creationId xmlns:a16="http://schemas.microsoft.com/office/drawing/2014/main" id="{5E7E5269-5E04-41C9-9AED-86EE6945E9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05587" y="2977859"/>
            <a:ext cx="118872" cy="118872"/>
            <a:chOff x="1175347" y="3733800"/>
            <a:chExt cx="118872" cy="118872"/>
          </a:xfrm>
        </p:grpSpPr>
        <p:cxnSp>
          <p:nvCxnSpPr>
            <p:cNvPr id="25" name="Straight Connector 24">
              <a:extLst>
                <a:ext uri="{FF2B5EF4-FFF2-40B4-BE49-F238E27FC236}">
                  <a16:creationId xmlns:a16="http://schemas.microsoft.com/office/drawing/2014/main" id="{7F0457EA-B3E7-4288-A668-411A211E0A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E169EB24-FAD9-40C5-8427-87969C846C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8" name="Bottom Right">
            <a:extLst>
              <a:ext uri="{FF2B5EF4-FFF2-40B4-BE49-F238E27FC236}">
                <a16:creationId xmlns:a16="http://schemas.microsoft.com/office/drawing/2014/main" id="{D2110373-A745-4253-8815-AF86BCF883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9" name="Freeform: Shape 28">
              <a:extLst>
                <a:ext uri="{FF2B5EF4-FFF2-40B4-BE49-F238E27FC236}">
                  <a16:creationId xmlns:a16="http://schemas.microsoft.com/office/drawing/2014/main" id="{84280A0A-F7AA-4617-8D37-66978C00D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0" name="Graphic 157">
              <a:extLst>
                <a:ext uri="{FF2B5EF4-FFF2-40B4-BE49-F238E27FC236}">
                  <a16:creationId xmlns:a16="http://schemas.microsoft.com/office/drawing/2014/main" id="{AFF39B93-B5B8-4562-9C77-B596F4C60D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2" name="Freeform: Shape 31">
                <a:extLst>
                  <a:ext uri="{FF2B5EF4-FFF2-40B4-BE49-F238E27FC236}">
                    <a16:creationId xmlns:a16="http://schemas.microsoft.com/office/drawing/2014/main" id="{4D1E63D9-D76C-4F06-9CCF-876C3C514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EF115AA7-7C62-4A89-BC1F-2BC9A793B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C86CE8C2-A86A-46D1-944D-D90F10DCE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F6F3DF81-F4F1-40A6-8258-84A0BD6F76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91DF345B-BB61-4D87-AB1F-921990AE6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BAE393CA-48A1-4A6D-A186-0E560F5886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37F6CF99-9F54-4207-B8E3-03A7E7020B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1" name="Freeform: Shape 30">
              <a:extLst>
                <a:ext uri="{FF2B5EF4-FFF2-40B4-BE49-F238E27FC236}">
                  <a16:creationId xmlns:a16="http://schemas.microsoft.com/office/drawing/2014/main" id="{9A7A4ADF-E823-4909-89B9-74FC2D5AD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194022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6" name="Top left">
            <a:extLst>
              <a:ext uri="{FF2B5EF4-FFF2-40B4-BE49-F238E27FC236}">
                <a16:creationId xmlns:a16="http://schemas.microsoft.com/office/drawing/2014/main" id="{E8ABCFC2-1187-4EFE-87CB-D1ABA0F5DB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7" name="Freeform: Shape 16">
              <a:extLst>
                <a:ext uri="{FF2B5EF4-FFF2-40B4-BE49-F238E27FC236}">
                  <a16:creationId xmlns:a16="http://schemas.microsoft.com/office/drawing/2014/main" id="{C4CE539D-89D1-484C-B390-9D6005029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Freeform: Shape 17">
              <a:extLst>
                <a:ext uri="{FF2B5EF4-FFF2-40B4-BE49-F238E27FC236}">
                  <a16:creationId xmlns:a16="http://schemas.microsoft.com/office/drawing/2014/main" id="{285D0A74-51B8-440F-8ADF-3F2ED1C84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A5C9E45B-6B92-475E-8B2E-97729EE8FC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E7E3A49B-F12C-4355-84DE-0EF54227A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DE6BF50-27B1-444D-9E81-752674A04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C8B7A474-F527-47C3-94C4-A0F446276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2D1AF5A9-1A6C-4F55-B975-879BF9EE3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039866D-1864-499B-9BD7-C8178A07F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2BCAD18F-17DD-457B-8D1F-E75672193082}"/>
              </a:ext>
            </a:extLst>
          </p:cNvPr>
          <p:cNvSpPr>
            <a:spLocks noGrp="1"/>
          </p:cNvSpPr>
          <p:nvPr>
            <p:ph type="title"/>
          </p:nvPr>
        </p:nvSpPr>
        <p:spPr>
          <a:xfrm>
            <a:off x="1135722" y="-668526"/>
            <a:ext cx="4795282" cy="2091782"/>
          </a:xfrm>
        </p:spPr>
        <p:txBody>
          <a:bodyPr anchor="ctr">
            <a:normAutofit/>
          </a:bodyPr>
          <a:lstStyle/>
          <a:p>
            <a:r>
              <a:rPr lang="en-GB" dirty="0"/>
              <a:t>Version Control</a:t>
            </a:r>
          </a:p>
        </p:txBody>
      </p:sp>
      <p:pic>
        <p:nvPicPr>
          <p:cNvPr id="5" name="Picture 5" descr="Text&#10;&#10;Description automatically generated">
            <a:extLst>
              <a:ext uri="{FF2B5EF4-FFF2-40B4-BE49-F238E27FC236}">
                <a16:creationId xmlns:a16="http://schemas.microsoft.com/office/drawing/2014/main" id="{B7248AD1-931D-42AA-9399-2FC1955D66AF}"/>
              </a:ext>
            </a:extLst>
          </p:cNvPr>
          <p:cNvPicPr>
            <a:picLocks noChangeAspect="1"/>
          </p:cNvPicPr>
          <p:nvPr/>
        </p:nvPicPr>
        <p:blipFill>
          <a:blip r:embed="rId3"/>
          <a:stretch>
            <a:fillRect/>
          </a:stretch>
        </p:blipFill>
        <p:spPr>
          <a:xfrm>
            <a:off x="215518" y="1210011"/>
            <a:ext cx="5165845" cy="5326644"/>
          </a:xfrm>
          <a:prstGeom prst="rect">
            <a:avLst/>
          </a:prstGeom>
        </p:spPr>
      </p:pic>
      <p:pic>
        <p:nvPicPr>
          <p:cNvPr id="4" name="Picture 4" descr="Diagram&#10;&#10;Description automatically generated">
            <a:extLst>
              <a:ext uri="{FF2B5EF4-FFF2-40B4-BE49-F238E27FC236}">
                <a16:creationId xmlns:a16="http://schemas.microsoft.com/office/drawing/2014/main" id="{DCE578EF-C470-47BF-962E-78D28CA617EF}"/>
              </a:ext>
            </a:extLst>
          </p:cNvPr>
          <p:cNvPicPr>
            <a:picLocks noChangeAspect="1"/>
          </p:cNvPicPr>
          <p:nvPr/>
        </p:nvPicPr>
        <p:blipFill>
          <a:blip r:embed="rId4"/>
          <a:stretch>
            <a:fillRect/>
          </a:stretch>
        </p:blipFill>
        <p:spPr>
          <a:xfrm>
            <a:off x="5480258" y="4801968"/>
            <a:ext cx="6492166" cy="1734686"/>
          </a:xfrm>
          <a:prstGeom prst="rect">
            <a:avLst/>
          </a:prstGeom>
        </p:spPr>
      </p:pic>
      <p:grpSp>
        <p:nvGrpSpPr>
          <p:cNvPr id="26" name="Bottom Right">
            <a:extLst>
              <a:ext uri="{FF2B5EF4-FFF2-40B4-BE49-F238E27FC236}">
                <a16:creationId xmlns:a16="http://schemas.microsoft.com/office/drawing/2014/main" id="{CE5E50B5-764C-4CF0-BE62-6330BDB193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7" name="Graphic 157">
              <a:extLst>
                <a:ext uri="{FF2B5EF4-FFF2-40B4-BE49-F238E27FC236}">
                  <a16:creationId xmlns:a16="http://schemas.microsoft.com/office/drawing/2014/main" id="{9C1BDBFA-B254-41ED-90D6-17F930A079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9" name="Freeform: Shape 28">
                <a:extLst>
                  <a:ext uri="{FF2B5EF4-FFF2-40B4-BE49-F238E27FC236}">
                    <a16:creationId xmlns:a16="http://schemas.microsoft.com/office/drawing/2014/main" id="{1E84A133-F5D3-4950-9DC9-A3DEEEBC9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82FFBFE-D99F-4065-9AEC-88E664DB8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421980AE-6D2C-4DAE-A7A8-52045837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3B2229E-2951-41E8-AD53-08D8005238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82D20C4F-2AC9-44DD-9092-45ACB8A17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08C98BF0-6D5F-4454-8756-16602535A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B6F1B3E8-AAFA-43AA-9872-DF033CCBF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8" name="Freeform: Shape 27">
              <a:extLst>
                <a:ext uri="{FF2B5EF4-FFF2-40B4-BE49-F238E27FC236}">
                  <a16:creationId xmlns:a16="http://schemas.microsoft.com/office/drawing/2014/main" id="{ECAE8F4B-267D-4381-A9FD-CEF14AE69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7" name="Picture 7">
            <a:extLst>
              <a:ext uri="{FF2B5EF4-FFF2-40B4-BE49-F238E27FC236}">
                <a16:creationId xmlns:a16="http://schemas.microsoft.com/office/drawing/2014/main" id="{CDEC257C-F43C-48FC-85C9-0ACB601BA853}"/>
              </a:ext>
            </a:extLst>
          </p:cNvPr>
          <p:cNvPicPr>
            <a:picLocks noChangeAspect="1"/>
          </p:cNvPicPr>
          <p:nvPr/>
        </p:nvPicPr>
        <p:blipFill>
          <a:blip r:embed="rId5"/>
          <a:stretch>
            <a:fillRect/>
          </a:stretch>
        </p:blipFill>
        <p:spPr>
          <a:xfrm>
            <a:off x="6317105" y="1595672"/>
            <a:ext cx="4492052" cy="2529902"/>
          </a:xfrm>
          <a:prstGeom prst="rect">
            <a:avLst/>
          </a:prstGeom>
        </p:spPr>
      </p:pic>
    </p:spTree>
    <p:extLst>
      <p:ext uri="{BB962C8B-B14F-4D97-AF65-F5344CB8AC3E}">
        <p14:creationId xmlns:p14="http://schemas.microsoft.com/office/powerpoint/2010/main" val="813087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15">
            <a:extLst>
              <a:ext uri="{FF2B5EF4-FFF2-40B4-BE49-F238E27FC236}">
                <a16:creationId xmlns:a16="http://schemas.microsoft.com/office/drawing/2014/main" id="{FBFC6891-CBA5-427E-98AC-BF56BB033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80FF8590-48BA-4E7B-81BC-8BB9FDEFCC80}"/>
              </a:ext>
            </a:extLst>
          </p:cNvPr>
          <p:cNvSpPr>
            <a:spLocks noGrp="1"/>
          </p:cNvSpPr>
          <p:nvPr>
            <p:ph type="title"/>
          </p:nvPr>
        </p:nvSpPr>
        <p:spPr>
          <a:xfrm>
            <a:off x="692263" y="2141803"/>
            <a:ext cx="4795282" cy="2310054"/>
          </a:xfrm>
        </p:spPr>
        <p:txBody>
          <a:bodyPr anchor="ctr">
            <a:normAutofit/>
          </a:bodyPr>
          <a:lstStyle/>
          <a:p>
            <a:r>
              <a:rPr lang="en-GB" dirty="0"/>
              <a:t>Testing</a:t>
            </a:r>
          </a:p>
        </p:txBody>
      </p:sp>
      <p:grpSp>
        <p:nvGrpSpPr>
          <p:cNvPr id="12" name="Top left">
            <a:extLst>
              <a:ext uri="{FF2B5EF4-FFF2-40B4-BE49-F238E27FC236}">
                <a16:creationId xmlns:a16="http://schemas.microsoft.com/office/drawing/2014/main" id="{51AB5C07-A7D2-4B14-AE64-0EA081A9B3D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9" name="Freeform: Shape 18">
              <a:extLst>
                <a:ext uri="{FF2B5EF4-FFF2-40B4-BE49-F238E27FC236}">
                  <a16:creationId xmlns:a16="http://schemas.microsoft.com/office/drawing/2014/main" id="{BF91A13F-522D-4BE7-BB0C-5014D06DC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Freeform: Shape 19">
              <a:extLst>
                <a:ext uri="{FF2B5EF4-FFF2-40B4-BE49-F238E27FC236}">
                  <a16:creationId xmlns:a16="http://schemas.microsoft.com/office/drawing/2014/main" id="{BAA91C92-8A2F-42FF-92B3-889E236FD1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A562D2EF-16DF-4D27-B016-73AC117186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AA005D5E-635E-4DF4-908F-321C082612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FEED19FD-39E3-4DA2-8907-497EDBEDC6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4" name="Freeform: Shape 23">
              <a:extLst>
                <a:ext uri="{FF2B5EF4-FFF2-40B4-BE49-F238E27FC236}">
                  <a16:creationId xmlns:a16="http://schemas.microsoft.com/office/drawing/2014/main" id="{5412E5FC-3C6E-49BC-811C-D1A5C34960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5" name="Freeform: Shape 24">
              <a:extLst>
                <a:ext uri="{FF2B5EF4-FFF2-40B4-BE49-F238E27FC236}">
                  <a16:creationId xmlns:a16="http://schemas.microsoft.com/office/drawing/2014/main" id="{9DD8FF0D-874B-4D0F-B3B1-D8C5D6A7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Shape 25">
              <a:extLst>
                <a:ext uri="{FF2B5EF4-FFF2-40B4-BE49-F238E27FC236}">
                  <a16:creationId xmlns:a16="http://schemas.microsoft.com/office/drawing/2014/main" id="{54BCCA83-694F-4538-9848-04AF8242C0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pic>
        <p:nvPicPr>
          <p:cNvPr id="5" name="Picture 5" descr="Graphical user interface, table&#10;&#10;Description automatically generated">
            <a:extLst>
              <a:ext uri="{FF2B5EF4-FFF2-40B4-BE49-F238E27FC236}">
                <a16:creationId xmlns:a16="http://schemas.microsoft.com/office/drawing/2014/main" id="{ADFEE20C-1E16-46E7-ACA5-E2377E8B54F0}"/>
              </a:ext>
            </a:extLst>
          </p:cNvPr>
          <p:cNvPicPr>
            <a:picLocks noChangeAspect="1"/>
          </p:cNvPicPr>
          <p:nvPr/>
        </p:nvPicPr>
        <p:blipFill>
          <a:blip r:embed="rId3"/>
          <a:stretch>
            <a:fillRect/>
          </a:stretch>
        </p:blipFill>
        <p:spPr>
          <a:xfrm>
            <a:off x="7150431" y="1483228"/>
            <a:ext cx="4704571" cy="2622562"/>
          </a:xfrm>
          <a:prstGeom prst="rect">
            <a:avLst/>
          </a:prstGeom>
        </p:spPr>
      </p:pic>
      <p:pic>
        <p:nvPicPr>
          <p:cNvPr id="7" name="Picture 7" descr="Graphical user interface, table&#10;&#10;Description automatically generated">
            <a:extLst>
              <a:ext uri="{FF2B5EF4-FFF2-40B4-BE49-F238E27FC236}">
                <a16:creationId xmlns:a16="http://schemas.microsoft.com/office/drawing/2014/main" id="{56471A66-5C29-485D-942A-AF55BBCF57F6}"/>
              </a:ext>
            </a:extLst>
          </p:cNvPr>
          <p:cNvPicPr>
            <a:picLocks noChangeAspect="1"/>
          </p:cNvPicPr>
          <p:nvPr/>
        </p:nvPicPr>
        <p:blipFill>
          <a:blip r:embed="rId4"/>
          <a:stretch>
            <a:fillRect/>
          </a:stretch>
        </p:blipFill>
        <p:spPr>
          <a:xfrm>
            <a:off x="7151321" y="4184957"/>
            <a:ext cx="4704571" cy="2621809"/>
          </a:xfrm>
          <a:prstGeom prst="rect">
            <a:avLst/>
          </a:prstGeom>
        </p:spPr>
      </p:pic>
      <p:grpSp>
        <p:nvGrpSpPr>
          <p:cNvPr id="13" name="Bottom Right">
            <a:extLst>
              <a:ext uri="{FF2B5EF4-FFF2-40B4-BE49-F238E27FC236}">
                <a16:creationId xmlns:a16="http://schemas.microsoft.com/office/drawing/2014/main" id="{22D05116-6AB8-4418-A57B-79B9FD14EC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9" name="Graphic 157">
              <a:extLst>
                <a:ext uri="{FF2B5EF4-FFF2-40B4-BE49-F238E27FC236}">
                  <a16:creationId xmlns:a16="http://schemas.microsoft.com/office/drawing/2014/main" id="{FF8D5B50-5358-4AAB-8D5F-6E79E0A776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31" name="Freeform: Shape 30">
                <a:extLst>
                  <a:ext uri="{FF2B5EF4-FFF2-40B4-BE49-F238E27FC236}">
                    <a16:creationId xmlns:a16="http://schemas.microsoft.com/office/drawing/2014/main" id="{9E1ECE04-F5F1-4512-83E5-CF0FD87176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3E1A7BD7-1FD4-4672-96E6-064F9D2266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Freeform: Shape 32">
                <a:extLst>
                  <a:ext uri="{FF2B5EF4-FFF2-40B4-BE49-F238E27FC236}">
                    <a16:creationId xmlns:a16="http://schemas.microsoft.com/office/drawing/2014/main" id="{D847A204-B88E-4E96-810F-B04F0E2EB1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 name="Freeform: Shape 33">
                <a:extLst>
                  <a:ext uri="{FF2B5EF4-FFF2-40B4-BE49-F238E27FC236}">
                    <a16:creationId xmlns:a16="http://schemas.microsoft.com/office/drawing/2014/main" id="{EFA20D03-644B-4FA8-8672-024A4039C2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5" name="Freeform: Shape 34">
                <a:extLst>
                  <a:ext uri="{FF2B5EF4-FFF2-40B4-BE49-F238E27FC236}">
                    <a16:creationId xmlns:a16="http://schemas.microsoft.com/office/drawing/2014/main" id="{AB052DD9-DA75-418D-870C-92E866B8B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6" name="Freeform: Shape 35">
                <a:extLst>
                  <a:ext uri="{FF2B5EF4-FFF2-40B4-BE49-F238E27FC236}">
                    <a16:creationId xmlns:a16="http://schemas.microsoft.com/office/drawing/2014/main" id="{C6198DC1-1A89-4F3F-B83E-30DF194DF2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7" name="Freeform: Shape 36">
                <a:extLst>
                  <a:ext uri="{FF2B5EF4-FFF2-40B4-BE49-F238E27FC236}">
                    <a16:creationId xmlns:a16="http://schemas.microsoft.com/office/drawing/2014/main" id="{E3F63978-46D0-4543-881B-46ED38F67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30" name="Freeform: Shape 29">
              <a:extLst>
                <a:ext uri="{FF2B5EF4-FFF2-40B4-BE49-F238E27FC236}">
                  <a16:creationId xmlns:a16="http://schemas.microsoft.com/office/drawing/2014/main" id="{A52E7A6F-57FB-40A1-966D-5B5D7EE6C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pic>
        <p:nvPicPr>
          <p:cNvPr id="4" name="Picture 4" descr="Text&#10;&#10;Description automatically generated">
            <a:extLst>
              <a:ext uri="{FF2B5EF4-FFF2-40B4-BE49-F238E27FC236}">
                <a16:creationId xmlns:a16="http://schemas.microsoft.com/office/drawing/2014/main" id="{83426D82-F0BA-470A-918E-22629999B202}"/>
              </a:ext>
            </a:extLst>
          </p:cNvPr>
          <p:cNvPicPr>
            <a:picLocks noChangeAspect="1"/>
          </p:cNvPicPr>
          <p:nvPr/>
        </p:nvPicPr>
        <p:blipFill>
          <a:blip r:embed="rId5"/>
          <a:stretch>
            <a:fillRect/>
          </a:stretch>
        </p:blipFill>
        <p:spPr>
          <a:xfrm>
            <a:off x="779304" y="95652"/>
            <a:ext cx="5635210" cy="2849390"/>
          </a:xfrm>
          <a:prstGeom prst="rect">
            <a:avLst/>
          </a:prstGeom>
        </p:spPr>
      </p:pic>
      <p:pic>
        <p:nvPicPr>
          <p:cNvPr id="6" name="Picture 6">
            <a:extLst>
              <a:ext uri="{FF2B5EF4-FFF2-40B4-BE49-F238E27FC236}">
                <a16:creationId xmlns:a16="http://schemas.microsoft.com/office/drawing/2014/main" id="{C54144C8-D985-4967-8044-380FA3D1508A}"/>
              </a:ext>
            </a:extLst>
          </p:cNvPr>
          <p:cNvPicPr>
            <a:picLocks noChangeAspect="1"/>
          </p:cNvPicPr>
          <p:nvPr/>
        </p:nvPicPr>
        <p:blipFill>
          <a:blip r:embed="rId6"/>
          <a:stretch>
            <a:fillRect/>
          </a:stretch>
        </p:blipFill>
        <p:spPr>
          <a:xfrm>
            <a:off x="7149270" y="92607"/>
            <a:ext cx="4704571" cy="1187825"/>
          </a:xfrm>
          <a:prstGeom prst="rect">
            <a:avLst/>
          </a:prstGeom>
        </p:spPr>
      </p:pic>
      <p:sp>
        <p:nvSpPr>
          <p:cNvPr id="8" name="TextBox 7">
            <a:extLst>
              <a:ext uri="{FF2B5EF4-FFF2-40B4-BE49-F238E27FC236}">
                <a16:creationId xmlns:a16="http://schemas.microsoft.com/office/drawing/2014/main" id="{82B541D6-B057-461E-B26F-4E654A50EBCD}"/>
              </a:ext>
            </a:extLst>
          </p:cNvPr>
          <p:cNvSpPr txBox="1"/>
          <p:nvPr/>
        </p:nvSpPr>
        <p:spPr>
          <a:xfrm>
            <a:off x="776990" y="3918679"/>
            <a:ext cx="5628806"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ü"/>
            </a:pPr>
            <a:r>
              <a:rPr lang="en-GB" dirty="0"/>
              <a:t>86% Coverage</a:t>
            </a:r>
          </a:p>
          <a:p>
            <a:pPr marL="285750" indent="-285750">
              <a:buFont typeface="Wingdings"/>
              <a:buChar char="ü"/>
            </a:pPr>
            <a:r>
              <a:rPr lang="en-GB" dirty="0">
                <a:ea typeface="+mn-lt"/>
                <a:cs typeface="+mn-lt"/>
              </a:rPr>
              <a:t>Unit &amp; Integration tests successful</a:t>
            </a:r>
            <a:endParaRPr lang="en-GB" dirty="0">
              <a:cs typeface="Arial"/>
            </a:endParaRPr>
          </a:p>
          <a:p>
            <a:endParaRPr lang="en-GB" dirty="0">
              <a:cs typeface="Arial"/>
            </a:endParaRPr>
          </a:p>
          <a:p>
            <a:r>
              <a:rPr lang="en-GB" dirty="0">
                <a:cs typeface="Arial"/>
              </a:rPr>
              <a:t>Full automated testing</a:t>
            </a:r>
          </a:p>
          <a:p>
            <a:pPr marL="742950" lvl="1" indent="-285750">
              <a:buFont typeface="Wingdings"/>
              <a:buChar char="ü"/>
            </a:pPr>
            <a:r>
              <a:rPr lang="en-GB" dirty="0">
                <a:cs typeface="Arial"/>
              </a:rPr>
              <a:t>Index page</a:t>
            </a:r>
          </a:p>
          <a:p>
            <a:pPr marL="742950" lvl="1" indent="-285750">
              <a:buFont typeface="Wingdings"/>
              <a:buChar char="ü"/>
            </a:pPr>
            <a:r>
              <a:rPr lang="en-GB" dirty="0">
                <a:cs typeface="Arial"/>
              </a:rPr>
              <a:t>Task page</a:t>
            </a:r>
          </a:p>
          <a:p>
            <a:pPr marL="742950" lvl="1" indent="-285750">
              <a:buFont typeface="Wingdings"/>
              <a:buChar char="ü"/>
            </a:pPr>
            <a:r>
              <a:rPr lang="en-GB" dirty="0">
                <a:cs typeface="Arial"/>
              </a:rPr>
              <a:t>Department page</a:t>
            </a:r>
          </a:p>
          <a:p>
            <a:pPr lvl="1"/>
            <a:endParaRPr lang="en-GB" dirty="0">
              <a:cs typeface="Arial"/>
            </a:endParaRPr>
          </a:p>
          <a:p>
            <a:pPr lvl="1"/>
            <a:endParaRPr lang="en-GB" dirty="0">
              <a:cs typeface="Arial"/>
            </a:endParaRPr>
          </a:p>
        </p:txBody>
      </p:sp>
    </p:spTree>
    <p:extLst>
      <p:ext uri="{BB962C8B-B14F-4D97-AF65-F5344CB8AC3E}">
        <p14:creationId xmlns:p14="http://schemas.microsoft.com/office/powerpoint/2010/main" val="1255480487"/>
      </p:ext>
    </p:extLst>
  </p:cSld>
  <p:clrMapOvr>
    <a:masterClrMapping/>
  </p:clrMapOvr>
</p:sld>
</file>

<file path=ppt/theme/theme1.xml><?xml version="1.0" encoding="utf-8"?>
<a:theme xmlns:a="http://schemas.openxmlformats.org/drawingml/2006/main" name="ExploreVTI">
  <a:themeElements>
    <a:clrScheme name="AnalogousFromLightSeedRightStep">
      <a:dk1>
        <a:srgbClr val="000000"/>
      </a:dk1>
      <a:lt1>
        <a:srgbClr val="FFFFFF"/>
      </a:lt1>
      <a:dk2>
        <a:srgbClr val="1C2E32"/>
      </a:dk2>
      <a:lt2>
        <a:srgbClr val="E4E2E8"/>
      </a:lt2>
      <a:accent1>
        <a:srgbClr val="92A94E"/>
      </a:accent1>
      <a:accent2>
        <a:srgbClr val="61B338"/>
      </a:accent2>
      <a:accent3>
        <a:srgbClr val="2DB838"/>
      </a:accent3>
      <a:accent4>
        <a:srgbClr val="31B473"/>
      </a:accent4>
      <a:accent5>
        <a:srgbClr val="36B1A7"/>
      </a:accent5>
      <a:accent6>
        <a:srgbClr val="33ABE8"/>
      </a:accent6>
      <a:hlink>
        <a:srgbClr val="7B69AE"/>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13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ExploreVTI</vt:lpstr>
      <vt:lpstr>The ToDoList Project</vt:lpstr>
      <vt:lpstr>What needed to be done?</vt:lpstr>
      <vt:lpstr>Project management</vt:lpstr>
      <vt:lpstr>Day 1</vt:lpstr>
      <vt:lpstr>First sprint for html</vt:lpstr>
      <vt:lpstr>Final sprint</vt:lpstr>
      <vt:lpstr>New technologies used</vt:lpstr>
      <vt:lpstr>Version Control</vt:lpstr>
      <vt:lpstr>Testing</vt:lpstr>
      <vt:lpstr>Sonarqube</vt:lpstr>
      <vt:lpstr>Demonstration</vt:lpstr>
      <vt:lpstr>PowerPoint Presentation</vt:lpstr>
      <vt:lpstr>My review:</vt:lpstr>
      <vt:lpstr>Conclusion</vt:lpstr>
      <vt:lpstr>Thank you for listening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545</cp:revision>
  <dcterms:created xsi:type="dcterms:W3CDTF">2021-02-16T09:12:14Z</dcterms:created>
  <dcterms:modified xsi:type="dcterms:W3CDTF">2021-02-16T11:28:00Z</dcterms:modified>
</cp:coreProperties>
</file>