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erif"/>
      <p:regular r:id="rId24"/>
      <p:bold r:id="rId25"/>
      <p:italic r:id="rId26"/>
      <p:boldItalic r:id="rId27"/>
    </p:embeddedFont>
    <p:embeddedFont>
      <p:font typeface="Playfair Displ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erif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rif-italic.fntdata"/><Relationship Id="rId25" Type="http://schemas.openxmlformats.org/officeDocument/2006/relationships/font" Target="fonts/RobotoSerif-bold.fntdata"/><Relationship Id="rId28" Type="http://schemas.openxmlformats.org/officeDocument/2006/relationships/font" Target="fonts/PlayfairDisplay-regular.fntdata"/><Relationship Id="rId27" Type="http://schemas.openxmlformats.org/officeDocument/2006/relationships/font" Target="fonts/RobotoSerif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d5e1f8a0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d5e1f8a0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d5e1f8a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d5e1f8a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d5e1f8a0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d5e1f8a0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d5e1f8a0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d5e1f8a0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d7dbcd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d7dbcd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c6cb66a8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c6cb66a8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c6cb66a8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c6cb66a8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c6cb66a8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c6cb66a8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c6cb66a8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c6cb66a8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6cb66a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6cb66a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c6cb66a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c6cb66a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c6cb66a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c6cb66a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c6cb66a8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c6cb66a8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d5e1f8a04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d5e1f8a0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d5e1f8a0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d5e1f8a0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d5e1f8a0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d5e1f8a0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d5e1f8a0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d5e1f8a0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nalisi.transparenciacatalunya.cat" TargetMode="External"/><Relationship Id="rId4" Type="http://schemas.openxmlformats.org/officeDocument/2006/relationships/hyperlink" Target="https://www.idescat.cat/indicadors/?id=aec&amp;n=15743&amp;fil=43" TargetMode="External"/><Relationship Id="rId5" Type="http://schemas.openxmlformats.org/officeDocument/2006/relationships/hyperlink" Target="https://dretssocials.gencat.cat" TargetMode="External"/><Relationship Id="rId6" Type="http://schemas.openxmlformats.org/officeDocument/2006/relationships/hyperlink" Target="https://www.ine.es/covid/covid_movilidad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/>
              <a:t>Modelització espacial del COVID-19 a Catalunya per </a:t>
            </a:r>
            <a:r>
              <a:rPr lang="es" sz="5020"/>
              <a:t>comarques</a:t>
            </a:r>
            <a:endParaRPr sz="50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aproximació Bayesiana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94325" y="4260275"/>
            <a:ext cx="2522100" cy="70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Robert Torrell</a:t>
            </a:r>
            <a:endParaRPr b="1"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Nabil El Bachiri</a:t>
            </a:r>
            <a:endParaRPr b="1"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Exploració de les dades (V)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988"/>
            <a:ext cx="5953049" cy="34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25" y="2125525"/>
            <a:ext cx="4506975" cy="26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lineal (I)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Els coeficients son: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Casos per cada 100 habitants (%)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Vacunes administrades per cada 100 persones (%)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De nomes la primera dosi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De la segona dosi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De més dosis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El trimestre de </a:t>
            </a:r>
            <a:r>
              <a:rPr lang="es" sz="1300"/>
              <a:t>l'observació</a:t>
            </a:r>
            <a:endParaRPr sz="13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1439363"/>
            <a:ext cx="33623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88" y="2163950"/>
            <a:ext cx="38290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803975" y="2680100"/>
            <a:ext cx="39660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Avantatge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 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senzill d’implementar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 interpretar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8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Inconvenients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Assumeix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linealitat (Temps!)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Coefficients per a tot el 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període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té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en compte l’espai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Només</a:t>
            </a: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descriu defuncions per tot Catalunya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Char char="●"/>
            </a:pPr>
            <a:r>
              <a:rPr lang="es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Mal model per dades cero inflades (vacunes)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Model lineal (II)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MCMC: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cadenes, 5000 samples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75" y="1871650"/>
            <a:ext cx="23431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625" y="1151576"/>
            <a:ext cx="5395824" cy="3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Model lineal (III)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-786350" y="13063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 Massa poc informatiu…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5" y="1234075"/>
            <a:ext cx="4575401" cy="18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75" y="2839761"/>
            <a:ext cx="4217226" cy="2315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455125" y="3330275"/>
            <a:ext cx="44718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Pero el model convergeix molt be!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lineal (IV)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34075"/>
            <a:ext cx="40227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Posteriori predictiva no informativa: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Centrat en</a:t>
            </a:r>
            <a:r>
              <a:rPr lang="es">
                <a:latin typeface="Roboto Serif"/>
                <a:ea typeface="Roboto Serif"/>
                <a:cs typeface="Roboto Serif"/>
                <a:sym typeface="Roboto Serif"/>
              </a:rPr>
              <a:t> 0</a:t>
            </a:r>
            <a:r>
              <a:rPr lang="es"/>
              <a:t>…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… Pero massa variança!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Considera bastant </a:t>
            </a:r>
            <a:r>
              <a:rPr lang="es"/>
              <a:t>posibles</a:t>
            </a:r>
            <a:r>
              <a:rPr lang="es"/>
              <a:t> uns valors massa alts.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902" y="1134300"/>
            <a:ext cx="4273401" cy="35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jeràrquic (I)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1538525"/>
            <a:ext cx="22955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400" y="2005250"/>
            <a:ext cx="43053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50" y="2526050"/>
            <a:ext cx="78295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Model jeràrquic (II)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00" y="1212650"/>
            <a:ext cx="77163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175" y="2765225"/>
            <a:ext cx="7096663" cy="2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Model jeràrquic (III)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439350"/>
            <a:ext cx="61055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Preguntes 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Variable a predir: Contagis? Defuncións?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Problema de la variable contagis: Esbiaixos, covariates diferents?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Covariates a incluir: Hi ha alguna que sigui interessant de posar?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Escala: Seria millor fer-ho en un altre escala (eg. per barris a Barcelona). Si es així, on trobar les dades?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 modelitzar </a:t>
            </a:r>
            <a:r>
              <a:rPr lang="es"/>
              <a:t>adientment</a:t>
            </a:r>
            <a:r>
              <a:rPr lang="es"/>
              <a:t> l’evolució del COVID en l’espai? Quins models </a:t>
            </a:r>
            <a:r>
              <a:rPr lang="es"/>
              <a:t>espacials</a:t>
            </a:r>
            <a:r>
              <a:rPr lang="es"/>
              <a:t> alternatius </a:t>
            </a:r>
            <a:r>
              <a:rPr lang="es"/>
              <a:t>proposaríeu</a:t>
            </a:r>
            <a:r>
              <a:rPr lang="es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 es pot capturar tant informació espaial com temporal de les dades? Com combinar i normalitzar tantes dades tan </a:t>
            </a:r>
            <a:r>
              <a:rPr lang="es"/>
              <a:t>heterogéneas</a:t>
            </a:r>
            <a:r>
              <a:rPr lang="es"/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Objectius del treball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Modelitzar les defuncions per COVID-19 (</a:t>
            </a:r>
            <a:r>
              <a:rPr b="1" lang="es"/>
              <a:t>serie temporal)</a:t>
            </a:r>
            <a:r>
              <a:rPr b="1" lang="es"/>
              <a:t> a Catalunya per comarques (</a:t>
            </a:r>
            <a:r>
              <a:rPr b="1" lang="es"/>
              <a:t>anàlisi</a:t>
            </a:r>
            <a:r>
              <a:rPr b="1" lang="es"/>
              <a:t> espacial).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Variable a predir:</a:t>
            </a:r>
            <a:r>
              <a:rPr lang="es"/>
              <a:t> Defuncions per COVID-19 cada 1000 habitants.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Posibles covariables:</a:t>
            </a:r>
            <a:r>
              <a:rPr lang="es"/>
              <a:t> Edad, Educació, Densitat de població, renda garantida, atur, </a:t>
            </a:r>
            <a:r>
              <a:rPr lang="es"/>
              <a:t>índex</a:t>
            </a:r>
            <a:r>
              <a:rPr lang="es"/>
              <a:t> de vacunació(?), mesures de contenció(?), alguna altre més que </a:t>
            </a:r>
            <a:r>
              <a:rPr lang="es"/>
              <a:t>podría</a:t>
            </a:r>
            <a:r>
              <a:rPr lang="es"/>
              <a:t> ser interessant (?)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Preguntes d’investigació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Quines son les comarques on hi ha hagut </a:t>
            </a:r>
            <a:r>
              <a:rPr lang="es"/>
              <a:t>més</a:t>
            </a:r>
            <a:r>
              <a:rPr lang="es"/>
              <a:t> incidencia de COVID-19? Com s’expandeix una epidemia en la nostra societat? Quins factors aturen o incrementen els seus efectes?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Han sigut les comarques més pobres més o menys propenses a tenir morts per COVID-19? I si </a:t>
            </a:r>
            <a:r>
              <a:rPr lang="es"/>
              <a:t>parléssim</a:t>
            </a:r>
            <a:r>
              <a:rPr lang="es"/>
              <a:t> d’educació?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Han sigut les comarques amb més atur més o menys propenses a tenir morts per COVID-19?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Fins a quin punt ha condicionat l’edad la probabilitat de mort per COVID-19? I les enfermetats com l’obesitat, la diabetis, o el colesterol…? Per comarques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60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Opció 1 -  Model de regressió Bayesià: </a:t>
            </a:r>
            <a:r>
              <a:rPr lang="es"/>
              <a:t>Simple, pero no pot capturar la variabilitat entre comarques.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Opció 2 -  Model jeràrquic Bayesià:</a:t>
            </a:r>
            <a:r>
              <a:rPr lang="es"/>
              <a:t> Més complexe però captura la variabilitat de les covariables entre comarques. Millor inferència. Distribucións a posteriori per a tots els parámetres.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Fonts de dades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741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COVID-19 per comarques a Catalunya: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https://analisi.transparenciacatalunya.cat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Educació, densitat, atur (...) per comarques: </a:t>
            </a: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https://www.idescat.cat/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Renda garantida per comarques: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https://dretssocials.gencat.cat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INE - Datos de movilidad en estado de alerta: </a:t>
            </a:r>
            <a:r>
              <a:rPr lang="es" sz="1367" u="sng">
                <a:solidFill>
                  <a:schemeClr val="hlink"/>
                </a:solidFill>
                <a:hlinkClick r:id="rId6"/>
              </a:rPr>
              <a:t>https://www.ine.es/covid/covid_movilidad.htm</a:t>
            </a:r>
            <a:endParaRPr sz="136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 de les dades (I)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Tenim moltes dades: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 temps (</a:t>
            </a:r>
            <a:r>
              <a:rPr lang="es"/>
              <a:t>Semanal</a:t>
            </a:r>
            <a:r>
              <a:rPr lang="es"/>
              <a:t>, mensual, trimestral, anual)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 ubicació (Comunitat autonoma, provincies, comarques, municipis)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COVID-19: casos, propagació, danys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Vacunació de la població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Capacitat hospitalaria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Mobilitat de la població en estat d’alerta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Indexes economics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Indexes socioeconomics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Exploració de les dades (II)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Només</a:t>
            </a:r>
            <a:r>
              <a:rPr lang="es"/>
              <a:t> combinant casos COVID-19 + defuncions + vacunació per trimestre…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678575"/>
            <a:ext cx="8349350" cy="18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Exploració de les dades (III)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75" y="990375"/>
            <a:ext cx="5131650" cy="38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s"/>
              <a:t>Exploració de les dades (IV)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313" y="1017725"/>
            <a:ext cx="5453376" cy="40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