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obst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bster-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b20be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b20be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abb20be7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bb20be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bb20be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bb20be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ba25bc9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a25bc9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c36cef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c36cef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ba25bc97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ba25bc97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c2d298c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2d298c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c2d298c4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2d298c4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abb20be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bb20be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abb20be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bb20be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Hunt the Wumpus (or die)</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Team 4:</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Alexis, Jeff, Robert</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Readability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Graphics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Change line of sight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Gameplay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Add keyboard input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More spawn locations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More than one maze</a:t>
            </a:r>
            <a:endParaRPr>
              <a:latin typeface="Times New Roman"/>
              <a:ea typeface="Times New Roman"/>
              <a:cs typeface="Times New Roman"/>
              <a:sym typeface="Times New Roman"/>
            </a:endParaRPr>
          </a:p>
        </p:txBody>
      </p:sp>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83825"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Lobster"/>
                <a:ea typeface="Lobster"/>
                <a:cs typeface="Lobster"/>
                <a:sym typeface="Lobster"/>
              </a:rPr>
              <a:t>Questions?</a:t>
            </a:r>
            <a:endParaRPr sz="48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26200" y="215900"/>
            <a:ext cx="3423200" cy="2567400"/>
          </a:xfrm>
          <a:prstGeom prst="rect">
            <a:avLst/>
          </a:prstGeom>
          <a:noFill/>
          <a:ln>
            <a:noFill/>
          </a:ln>
        </p:spPr>
      </p:pic>
      <p:pic>
        <p:nvPicPr>
          <p:cNvPr id="61" name="Google Shape;61;p14"/>
          <p:cNvPicPr preferRelativeResize="0"/>
          <p:nvPr/>
        </p:nvPicPr>
        <p:blipFill>
          <a:blip r:embed="rId4">
            <a:alphaModFix/>
          </a:blip>
          <a:stretch>
            <a:fillRect/>
          </a:stretch>
        </p:blipFill>
        <p:spPr>
          <a:xfrm>
            <a:off x="5393800" y="215900"/>
            <a:ext cx="3491949" cy="4386625"/>
          </a:xfrm>
          <a:prstGeom prst="rect">
            <a:avLst/>
          </a:prstGeom>
          <a:noFill/>
          <a:ln>
            <a:noFill/>
          </a:ln>
        </p:spPr>
      </p:pic>
      <p:pic>
        <p:nvPicPr>
          <p:cNvPr id="62" name="Google Shape;62;p14"/>
          <p:cNvPicPr preferRelativeResize="0"/>
          <p:nvPr/>
        </p:nvPicPr>
        <p:blipFill>
          <a:blip r:embed="rId5">
            <a:alphaModFix/>
          </a:blip>
          <a:stretch>
            <a:fillRect/>
          </a:stretch>
        </p:blipFill>
        <p:spPr>
          <a:xfrm>
            <a:off x="2113626" y="2827675"/>
            <a:ext cx="2927475" cy="219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59300" y="-15875"/>
            <a:ext cx="326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p:txBody>
      </p:sp>
      <p:sp>
        <p:nvSpPr>
          <p:cNvPr id="68" name="Google Shape;68;p15"/>
          <p:cNvSpPr txBox="1"/>
          <p:nvPr>
            <p:ph idx="1" type="body"/>
          </p:nvPr>
        </p:nvSpPr>
        <p:spPr>
          <a:xfrm>
            <a:off x="250225" y="556825"/>
            <a:ext cx="8723100" cy="44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There is a maze and 2 characters: the </a:t>
            </a:r>
            <a:r>
              <a:rPr lang="en" sz="1600" u="sng">
                <a:latin typeface="Times New Roman"/>
                <a:ea typeface="Times New Roman"/>
                <a:cs typeface="Times New Roman"/>
                <a:sym typeface="Times New Roman"/>
              </a:rPr>
              <a:t>P</a:t>
            </a:r>
            <a:r>
              <a:rPr lang="en" sz="1600" u="sng">
                <a:latin typeface="Times New Roman"/>
                <a:ea typeface="Times New Roman"/>
                <a:cs typeface="Times New Roman"/>
                <a:sym typeface="Times New Roman"/>
              </a:rPr>
              <a:t>layer</a:t>
            </a:r>
            <a:r>
              <a:rPr lang="en" sz="1600">
                <a:latin typeface="Times New Roman"/>
                <a:ea typeface="Times New Roman"/>
                <a:cs typeface="Times New Roman"/>
                <a:sym typeface="Times New Roman"/>
              </a:rPr>
              <a:t> (you) and the </a:t>
            </a:r>
            <a:r>
              <a:rPr lang="en" sz="1600" u="sng">
                <a:latin typeface="Times New Roman"/>
                <a:ea typeface="Times New Roman"/>
                <a:cs typeface="Times New Roman"/>
                <a:sym typeface="Times New Roman"/>
              </a:rPr>
              <a:t>Wumpus</a:t>
            </a:r>
            <a:r>
              <a:rPr lang="en" sz="1600">
                <a:latin typeface="Times New Roman"/>
                <a:ea typeface="Times New Roman"/>
                <a:cs typeface="Times New Roman"/>
                <a:sym typeface="Times New Roman"/>
              </a:rPr>
              <a:t> (computer)</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Wumpus &amp; Player are set on opposite ends of the maze.</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Player &amp; Wumpus take turns moving 1 block.</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Player &amp; Wumpus can move in any cardinal direction </a:t>
            </a:r>
            <a:r>
              <a:rPr lang="en" sz="1600" u="sng">
                <a:latin typeface="Times New Roman"/>
                <a:ea typeface="Times New Roman"/>
                <a:cs typeface="Times New Roman"/>
                <a:sym typeface="Times New Roman"/>
              </a:rPr>
              <a:t>not including</a:t>
            </a:r>
            <a:r>
              <a:rPr lang="en" sz="1600">
                <a:latin typeface="Times New Roman"/>
                <a:ea typeface="Times New Roman"/>
                <a:cs typeface="Times New Roman"/>
                <a:sym typeface="Times New Roman"/>
              </a:rPr>
              <a:t> the block they came from.</a:t>
            </a:r>
            <a:endParaRPr sz="1600">
              <a:latin typeface="Times New Roman"/>
              <a:ea typeface="Times New Roman"/>
              <a:cs typeface="Times New Roman"/>
              <a:sym typeface="Times New Roman"/>
            </a:endParaRPr>
          </a:p>
          <a:p>
            <a:pPr indent="0" lvl="0" marL="0" rtl="0" algn="l">
              <a:spcBef>
                <a:spcPts val="1600"/>
              </a:spcBef>
              <a:spcAft>
                <a:spcPts val="0"/>
              </a:spcAft>
              <a:buNone/>
            </a:pPr>
            <a:r>
              <a:rPr b="1" lang="en" sz="1600">
                <a:latin typeface="Times New Roman"/>
                <a:ea typeface="Times New Roman"/>
                <a:cs typeface="Times New Roman"/>
                <a:sym typeface="Times New Roman"/>
              </a:rPr>
              <a:t>Win</a:t>
            </a:r>
            <a:r>
              <a:rPr lang="en" sz="1600">
                <a:latin typeface="Times New Roman"/>
                <a:ea typeface="Times New Roman"/>
                <a:cs typeface="Times New Roman"/>
                <a:sym typeface="Times New Roman"/>
              </a:rPr>
              <a:t>: Player wins the game if they move into the block that contains the Wumpus</a:t>
            </a:r>
            <a:endParaRPr sz="1600">
              <a:latin typeface="Times New Roman"/>
              <a:ea typeface="Times New Roman"/>
              <a:cs typeface="Times New Roman"/>
              <a:sym typeface="Times New Roman"/>
            </a:endParaRPr>
          </a:p>
          <a:p>
            <a:pPr indent="0" lvl="0" marL="0" rtl="0" algn="l">
              <a:spcBef>
                <a:spcPts val="1600"/>
              </a:spcBef>
              <a:spcAft>
                <a:spcPts val="0"/>
              </a:spcAft>
              <a:buNone/>
            </a:pPr>
            <a:r>
              <a:rPr b="1" lang="en" sz="1600">
                <a:latin typeface="Times New Roman"/>
                <a:ea typeface="Times New Roman"/>
                <a:cs typeface="Times New Roman"/>
                <a:sym typeface="Times New Roman"/>
              </a:rPr>
              <a:t>Loss</a:t>
            </a:r>
            <a:r>
              <a:rPr lang="en" sz="1600">
                <a:latin typeface="Times New Roman"/>
                <a:ea typeface="Times New Roman"/>
                <a:cs typeface="Times New Roman"/>
                <a:sym typeface="Times New Roman"/>
              </a:rPr>
              <a:t>: Player loses the game if the  Wumpus moves into the block that they are in. </a:t>
            </a:r>
            <a:endParaRPr sz="1600">
              <a:latin typeface="Times New Roman"/>
              <a:ea typeface="Times New Roman"/>
              <a:cs typeface="Times New Roman"/>
              <a:sym typeface="Times New Roman"/>
            </a:endParaRPr>
          </a:p>
          <a:p>
            <a:pPr indent="0" lvl="0" marL="0" rtl="0" algn="l">
              <a:spcBef>
                <a:spcPts val="1600"/>
              </a:spcBef>
              <a:spcAft>
                <a:spcPts val="0"/>
              </a:spcAft>
              <a:buNone/>
            </a:pPr>
            <a:r>
              <a:rPr b="1" lang="en" sz="1600">
                <a:latin typeface="Times New Roman"/>
                <a:ea typeface="Times New Roman"/>
                <a:cs typeface="Times New Roman"/>
                <a:sym typeface="Times New Roman"/>
              </a:rPr>
              <a:t>Difficulty Breakdown</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Easy</a:t>
            </a:r>
            <a:r>
              <a:rPr lang="en" sz="1600">
                <a:latin typeface="Times New Roman"/>
                <a:ea typeface="Times New Roman"/>
                <a:cs typeface="Times New Roman"/>
                <a:sym typeface="Times New Roman"/>
              </a:rPr>
              <a:t>: Wumpus gets </a:t>
            </a:r>
            <a:r>
              <a:rPr lang="en" sz="1600" u="sng">
                <a:latin typeface="Times New Roman"/>
                <a:ea typeface="Times New Roman"/>
                <a:cs typeface="Times New Roman"/>
                <a:sym typeface="Times New Roman"/>
              </a:rPr>
              <a:t>1 move for every 2</a:t>
            </a:r>
            <a:r>
              <a:rPr lang="en" sz="1600">
                <a:latin typeface="Times New Roman"/>
                <a:ea typeface="Times New Roman"/>
                <a:cs typeface="Times New Roman"/>
                <a:sym typeface="Times New Roman"/>
              </a:rPr>
              <a:t> moves the player gets.</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Hard</a:t>
            </a:r>
            <a:r>
              <a:rPr lang="en" sz="1600">
                <a:latin typeface="Times New Roman"/>
                <a:ea typeface="Times New Roman"/>
                <a:cs typeface="Times New Roman"/>
                <a:sym typeface="Times New Roman"/>
              </a:rPr>
              <a:t>: Wumpus gets </a:t>
            </a:r>
            <a:r>
              <a:rPr lang="en" sz="1600" u="sng">
                <a:latin typeface="Times New Roman"/>
                <a:ea typeface="Times New Roman"/>
                <a:cs typeface="Times New Roman"/>
                <a:sym typeface="Times New Roman"/>
              </a:rPr>
              <a:t>1 move for every 1</a:t>
            </a:r>
            <a:r>
              <a:rPr lang="en" sz="1600">
                <a:latin typeface="Times New Roman"/>
                <a:ea typeface="Times New Roman"/>
                <a:cs typeface="Times New Roman"/>
                <a:sym typeface="Times New Roman"/>
              </a:rPr>
              <a:t> move the player gets.</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Prototype:</a:t>
            </a:r>
            <a:endParaRPr/>
          </a:p>
        </p:txBody>
      </p:sp>
      <p:pic>
        <p:nvPicPr>
          <p:cNvPr id="74" name="Google Shape;74;p16"/>
          <p:cNvPicPr preferRelativeResize="0"/>
          <p:nvPr/>
        </p:nvPicPr>
        <p:blipFill>
          <a:blip r:embed="rId3">
            <a:alphaModFix/>
          </a:blip>
          <a:stretch>
            <a:fillRect/>
          </a:stretch>
        </p:blipFill>
        <p:spPr>
          <a:xfrm>
            <a:off x="1157075" y="1057425"/>
            <a:ext cx="6829850" cy="381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272000" y="6430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UML Diagram </a:t>
            </a:r>
            <a:endParaRPr>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152400" y="821800"/>
            <a:ext cx="8839199" cy="4085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245875" y="18475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Project Use Cases</a:t>
            </a:r>
            <a:endParaRPr sz="2400">
              <a:latin typeface="Times New Roman"/>
              <a:ea typeface="Times New Roman"/>
              <a:cs typeface="Times New Roman"/>
              <a:sym typeface="Times New Roman"/>
            </a:endParaRPr>
          </a:p>
        </p:txBody>
      </p:sp>
      <p:sp>
        <p:nvSpPr>
          <p:cNvPr id="86" name="Google Shape;86;p18"/>
          <p:cNvSpPr txBox="1"/>
          <p:nvPr/>
        </p:nvSpPr>
        <p:spPr>
          <a:xfrm>
            <a:off x="488950" y="789850"/>
            <a:ext cx="8058600" cy="4974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User starts the application </a:t>
            </a:r>
            <a:r>
              <a:rPr lang="en" sz="1200">
                <a:solidFill>
                  <a:schemeClr val="dk1"/>
                </a:solidFill>
                <a:latin typeface="Times New Roman"/>
                <a:ea typeface="Times New Roman"/>
                <a:cs typeface="Times New Roman"/>
                <a:sym typeface="Times New Roman"/>
              </a:rPr>
              <a:t>- High scores are loaded from file</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UI elements are initialized, Game options (difficulty levels) are shown to the user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User chooses difficulty</a:t>
            </a:r>
            <a:r>
              <a:rPr lang="en" sz="1200">
                <a:solidFill>
                  <a:schemeClr val="dk1"/>
                </a:solidFill>
                <a:latin typeface="Times New Roman"/>
                <a:ea typeface="Times New Roman"/>
                <a:cs typeface="Times New Roman"/>
                <a:sym typeface="Times New Roman"/>
              </a:rPr>
              <a:t> - Action listener detects option chosen,</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Puzzle/Characters are configured, and UI displays selected board size/character vision/etc</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User starts a game </a:t>
            </a:r>
            <a:r>
              <a:rPr lang="en" sz="1200">
                <a:solidFill>
                  <a:schemeClr val="dk1"/>
                </a:solidFill>
                <a:latin typeface="Times New Roman"/>
                <a:ea typeface="Times New Roman"/>
                <a:cs typeface="Times New Roman"/>
                <a:sym typeface="Times New Roman"/>
              </a:rPr>
              <a:t>- Turn counter starts</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Turn counter and current high-score is shown</a:t>
            </a:r>
            <a:r>
              <a:rPr lang="en" sz="1200">
                <a:solidFill>
                  <a:schemeClr val="dk1"/>
                </a:solidFill>
                <a:latin typeface="Times New Roman"/>
                <a:ea typeface="Times New Roman"/>
                <a:cs typeface="Times New Roman"/>
                <a:sym typeface="Times New Roman"/>
              </a:rPr>
              <a:t>, and s</a:t>
            </a:r>
            <a:r>
              <a:rPr lang="en" sz="1200">
                <a:solidFill>
                  <a:schemeClr val="dk1"/>
                </a:solidFill>
                <a:latin typeface="Times New Roman"/>
                <a:ea typeface="Times New Roman"/>
                <a:cs typeface="Times New Roman"/>
                <a:sym typeface="Times New Roman"/>
              </a:rPr>
              <a:t>tart position and vision is shown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User selects a direction</a:t>
            </a:r>
            <a:r>
              <a:rPr lang="en" sz="1200">
                <a:solidFill>
                  <a:schemeClr val="dk1"/>
                </a:solidFill>
                <a:latin typeface="Times New Roman"/>
                <a:ea typeface="Times New Roman"/>
                <a:cs typeface="Times New Roman"/>
                <a:sym typeface="Times New Roman"/>
              </a:rPr>
              <a:t>- Action listener detects keypress, Model checks whether the direction is available,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Game moves selected piece to empty spot, or does nothing, depending on eligibility,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determine whether the game is over (win-state), determine if it’s the monster’s turn, determine player is in monster’s sight-line,</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If monster sees player, monster moves towards player, if not, move in a random direction</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Determine if the game is over (fail-state).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The user finishes the game </a:t>
            </a:r>
            <a:r>
              <a:rPr lang="en" sz="1200">
                <a:solidFill>
                  <a:schemeClr val="dk1"/>
                </a:solidFill>
                <a:latin typeface="Times New Roman"/>
                <a:ea typeface="Times New Roman"/>
                <a:cs typeface="Times New Roman"/>
                <a:sym typeface="Times New Roman"/>
              </a:rPr>
              <a:t>- The number of turns taken is displayed, If won, scores are checked against high score by difficulty and high score is updated if necessary, new high scores are saved to file, and User is prompted for a new game</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208275" y="2812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Patterns and Principles</a:t>
            </a:r>
            <a:endParaRPr/>
          </a:p>
        </p:txBody>
      </p:sp>
      <p:sp>
        <p:nvSpPr>
          <p:cNvPr id="92" name="Google Shape;92;p19"/>
          <p:cNvSpPr txBox="1"/>
          <p:nvPr/>
        </p:nvSpPr>
        <p:spPr>
          <a:xfrm>
            <a:off x="820200" y="940300"/>
            <a:ext cx="6984300" cy="368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Interface Segregation Principle - UserHandler and Turn Counter interfaces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Liskov Substitution Principle - Observable, MazePanel, MazeButton</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Open-Closed Principle - Difficulty setting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Single Responsibility Principle - Violated since majority of methods in GameLogic and GamePanel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Unit Testing</a:t>
            </a:r>
            <a:endParaRPr>
              <a:latin typeface="Times New Roman"/>
              <a:ea typeface="Times New Roman"/>
              <a:cs typeface="Times New Roman"/>
              <a:sym typeface="Times New Roman"/>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Tested GameLogic and Maze</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Most errors in GameLogic.handleMove() and Maze.visible()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These functions and tests were rewritten multiple times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Issues testing save/load high scores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UI Elements were not unit tested</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Revealed logic errors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Issues with Observer/observable updating.</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Null Pointer Errors</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99025" y="30480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000000"/>
                </a:solidFill>
              </a:rPr>
              <a:t>Demo:</a:t>
            </a:r>
            <a:endParaRPr sz="2800">
              <a:solidFill>
                <a:srgbClr val="000000"/>
              </a:solidFill>
            </a:endParaRPr>
          </a:p>
        </p:txBody>
      </p:sp>
      <p:pic>
        <p:nvPicPr>
          <p:cNvPr id="104" name="Google Shape;104;p21"/>
          <p:cNvPicPr preferRelativeResize="0"/>
          <p:nvPr/>
        </p:nvPicPr>
        <p:blipFill>
          <a:blip r:embed="rId3">
            <a:alphaModFix/>
          </a:blip>
          <a:stretch>
            <a:fillRect/>
          </a:stretch>
        </p:blipFill>
        <p:spPr>
          <a:xfrm>
            <a:off x="2827350" y="909900"/>
            <a:ext cx="6127011" cy="39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