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26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8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65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35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42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0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742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34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75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9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6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8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7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63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4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DE1C-9EC1-4BFF-ABC5-11024EB3676C}" type="datetimeFigureOut">
              <a:rPr lang="cs-CZ" smtClean="0"/>
              <a:t>16.03.2019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A64EA-E59D-4CF8-9D05-9953FBF8F9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6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BoundedContext.html" TargetMode="External"/><Relationship Id="rId2" Type="http://schemas.openxmlformats.org/officeDocument/2006/relationships/hyperlink" Target="https://martinfowler.com/bliki/DDD_Aggreg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pplying-Domain-Driven-Design-Patterns-Examples/dp/0321268202" TargetMode="External"/><Relationship Id="rId5" Type="http://schemas.openxmlformats.org/officeDocument/2006/relationships/hyperlink" Target="https://www.amazon.com/dp/0321125215/ref=emc_b_5_i" TargetMode="External"/><Relationship Id="rId4" Type="http://schemas.openxmlformats.org/officeDocument/2006/relationships/hyperlink" Target="https://en.wikipedia.org/wiki/Domain-driven_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9A9A-7B72-4F82-A6A1-D598CB3AB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77BB0-2236-40D7-9938-8D6C7B612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Robert Vejvoda</a:t>
            </a:r>
          </a:p>
        </p:txBody>
      </p:sp>
    </p:spTree>
    <p:extLst>
      <p:ext uri="{BB962C8B-B14F-4D97-AF65-F5344CB8AC3E}">
        <p14:creationId xmlns:p14="http://schemas.microsoft.com/office/powerpoint/2010/main" val="30381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04D0-14A9-4858-9CFD-C88B1673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311"/>
            <a:ext cx="8596668" cy="4399052"/>
          </a:xfrm>
        </p:spPr>
        <p:txBody>
          <a:bodyPr>
            <a:normAutofit/>
          </a:bodyPr>
          <a:lstStyle/>
          <a:p>
            <a:r>
              <a:rPr lang="cs-CZ" sz="3200" dirty="0"/>
              <a:t>O čem je DDD</a:t>
            </a:r>
          </a:p>
          <a:p>
            <a:r>
              <a:rPr lang="cs-CZ" sz="3200" dirty="0"/>
              <a:t>Výhody a nevýhody</a:t>
            </a:r>
          </a:p>
          <a:p>
            <a:r>
              <a:rPr lang="cs-CZ" sz="3200" dirty="0"/>
              <a:t>Základní principy</a:t>
            </a:r>
          </a:p>
          <a:p>
            <a:r>
              <a:rPr lang="cs-CZ" sz="3200" dirty="0"/>
              <a:t>Ukázka – Book Rentals</a:t>
            </a:r>
          </a:p>
          <a:p>
            <a:r>
              <a:rPr lang="cs-CZ" sz="3200" dirty="0"/>
              <a:t>Intergrace v TCIS</a:t>
            </a:r>
          </a:p>
          <a:p>
            <a:r>
              <a:rPr lang="cs-CZ" sz="3200" dirty="0"/>
              <a:t>Reference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31CAE5-271C-4539-AF4C-FD3B1A32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11"/>
          </a:xfrm>
        </p:spPr>
        <p:txBody>
          <a:bodyPr/>
          <a:lstStyle/>
          <a:p>
            <a:r>
              <a:rPr lang="cs-CZ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105493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0028-5831-4066-A280-97CE156C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čem je DDD?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D2AB-3586-4171-A20D-BF88E7B5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Zpět k základům OOP!</a:t>
            </a:r>
          </a:p>
          <a:p>
            <a:pPr lvl="1"/>
            <a:r>
              <a:rPr lang="cs-CZ" dirty="0"/>
              <a:t>Třídy z reálného světa</a:t>
            </a:r>
          </a:p>
          <a:p>
            <a:pPr lvl="1"/>
            <a:r>
              <a:rPr lang="cs-CZ" dirty="0"/>
              <a:t>Vlastnosti a chování tříd</a:t>
            </a:r>
          </a:p>
          <a:p>
            <a:pPr lvl="1"/>
            <a:r>
              <a:rPr lang="cs-CZ" dirty="0"/>
              <a:t>Stavový prostor</a:t>
            </a:r>
          </a:p>
          <a:p>
            <a:pPr lvl="1"/>
            <a:r>
              <a:rPr lang="cs-CZ" dirty="0"/>
              <a:t>Zatíženost tříd</a:t>
            </a:r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50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52BF-6A13-4904-9416-17BE09FE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7B15-410F-49B2-AD33-74C5CB59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Umožňuje se lépe soustředit na problém</a:t>
            </a:r>
          </a:p>
          <a:p>
            <a:r>
              <a:rPr lang="cs-CZ" dirty="0"/>
              <a:t>Lepší testovatelnost (TDD)</a:t>
            </a:r>
          </a:p>
          <a:p>
            <a:pPr lvl="1"/>
            <a:r>
              <a:rPr lang="cs-CZ" dirty="0"/>
              <a:t>Bez integrace do databáze</a:t>
            </a:r>
          </a:p>
          <a:p>
            <a:pPr lvl="1"/>
            <a:r>
              <a:rPr lang="cs-CZ" dirty="0"/>
              <a:t>Bez integrace do UI</a:t>
            </a:r>
          </a:p>
          <a:p>
            <a:r>
              <a:rPr lang="cs-CZ" dirty="0"/>
              <a:t>Lepší udržovatelnost systému</a:t>
            </a:r>
          </a:p>
          <a:p>
            <a:pPr lvl="1"/>
            <a:r>
              <a:rPr lang="cs-CZ" dirty="0"/>
              <a:t>Logika zůstává na jednom místě</a:t>
            </a:r>
          </a:p>
          <a:p>
            <a:r>
              <a:rPr lang="cs-CZ" dirty="0"/>
              <a:t>Vyplatí se z dlohodobého hlediska</a:t>
            </a:r>
          </a:p>
          <a:p>
            <a:pPr lvl="1"/>
            <a:r>
              <a:rPr lang="cs-CZ" dirty="0"/>
              <a:t>Je na čem stavět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968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FBBA-493B-42DA-BD0A-89043A18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 DDD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F842-3717-47E3-A93C-8C9289A4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Nevyplatí se u jednoduchých aplikací – CRUD</a:t>
            </a:r>
          </a:p>
          <a:p>
            <a:r>
              <a:rPr lang="cs-CZ" dirty="0"/>
              <a:t>Časově náročnější</a:t>
            </a:r>
          </a:p>
          <a:p>
            <a:r>
              <a:rPr lang="cs-CZ" dirty="0"/>
              <a:t>Technicky složité – vyžaduje znalosti a zkušenosti v týmu</a:t>
            </a:r>
          </a:p>
          <a:p>
            <a:pPr lvl="1"/>
            <a:r>
              <a:rPr lang="cs-CZ" dirty="0"/>
              <a:t>Není snadné to udělat dobře</a:t>
            </a:r>
          </a:p>
          <a:p>
            <a:pPr lvl="1"/>
            <a:r>
              <a:rPr lang="cs-CZ" dirty="0"/>
              <a:t>Zpět k OOP!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03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114-9012-4374-9582-C5FEADD4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principy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FDFD-597D-410B-9E45-B140FA6A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Připravit konceptuální model (high level diagram tříd)</a:t>
            </a:r>
          </a:p>
          <a:p>
            <a:pPr lvl="1"/>
            <a:r>
              <a:rPr lang="cs-CZ" dirty="0"/>
              <a:t>Pomáhá porozumnět systému</a:t>
            </a:r>
          </a:p>
          <a:p>
            <a:pPr lvl="1"/>
            <a:r>
              <a:rPr lang="cs-CZ" dirty="0"/>
              <a:t>Obsahuje pouze nutné atributy k porozumnění problematiky</a:t>
            </a:r>
          </a:p>
          <a:p>
            <a:r>
              <a:rPr lang="cs-CZ" dirty="0"/>
              <a:t>Připravit doménový model</a:t>
            </a:r>
          </a:p>
          <a:p>
            <a:pPr lvl="1"/>
            <a:r>
              <a:rPr lang="cs-CZ" dirty="0"/>
              <a:t>Reprezentuje objekty reálného světa</a:t>
            </a:r>
          </a:p>
          <a:p>
            <a:pPr lvl="1"/>
            <a:r>
              <a:rPr lang="cs-CZ" dirty="0"/>
              <a:t>Navrhnout business entity (třídy), value objekty a vazby</a:t>
            </a:r>
          </a:p>
          <a:p>
            <a:pPr lvl="1"/>
            <a:r>
              <a:rPr lang="cs-CZ" dirty="0"/>
              <a:t>Definovat stavy, do kterých se může každá třída dostat</a:t>
            </a:r>
          </a:p>
          <a:p>
            <a:pPr lvl="1"/>
            <a:r>
              <a:rPr lang="cs-CZ" dirty="0"/>
              <a:t>Neřešit persistence</a:t>
            </a:r>
          </a:p>
          <a:p>
            <a:r>
              <a:rPr lang="cs-CZ" dirty="0"/>
              <a:t>Každá business entita má jednoznačný identifikátor</a:t>
            </a:r>
          </a:p>
          <a:p>
            <a:pPr lvl="1"/>
            <a:r>
              <a:rPr lang="cs-CZ" dirty="0"/>
              <a:t>Business ID vs. databázové ID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933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114-9012-4374-9582-C5FEADD4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principy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FDFD-597D-410B-9E45-B140FA6A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Bounded Context</a:t>
            </a:r>
          </a:p>
          <a:p>
            <a:pPr lvl="1"/>
            <a:r>
              <a:rPr lang="cs-CZ" dirty="0"/>
              <a:t>Rozdělit velký systém do menších celků, které fungují samostatně (kontext)</a:t>
            </a:r>
          </a:p>
          <a:p>
            <a:pPr lvl="1"/>
            <a:r>
              <a:rPr lang="cs-CZ" dirty="0"/>
              <a:t>Implementovat pouze a jenom metody a vlastnosti, které jsou relevantní v tom daném kontextu</a:t>
            </a:r>
          </a:p>
          <a:p>
            <a:pPr lvl="1"/>
            <a:endParaRPr lang="cs-CZ" dirty="0"/>
          </a:p>
          <a:p>
            <a:r>
              <a:rPr lang="cs-CZ" dirty="0"/>
              <a:t>Aggregate Root</a:t>
            </a:r>
          </a:p>
          <a:p>
            <a:pPr lvl="1"/>
            <a:r>
              <a:rPr lang="cs-CZ" dirty="0"/>
              <a:t>Doménový objekt, který pracuje jako samostatná jednotka</a:t>
            </a:r>
          </a:p>
          <a:p>
            <a:pPr lvl="2"/>
            <a:r>
              <a:rPr lang="cs-CZ" dirty="0"/>
              <a:t>Načítá a ukládá se do databáze</a:t>
            </a:r>
          </a:p>
          <a:p>
            <a:pPr lvl="1"/>
            <a:r>
              <a:rPr lang="cs-CZ" dirty="0"/>
              <a:t>1 Repository pro každý aggregate root</a:t>
            </a:r>
          </a:p>
          <a:p>
            <a:pPr lvl="1"/>
            <a:r>
              <a:rPr lang="cs-CZ" dirty="0"/>
              <a:t>Nikdy nereferencuje jiný AR (až na vyjímky)</a:t>
            </a:r>
          </a:p>
          <a:p>
            <a:pPr marL="914400" lvl="2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670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114-9012-4374-9582-C5FEADD4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principy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FDFD-597D-410B-9E45-B140FA6A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Service</a:t>
            </a:r>
          </a:p>
          <a:p>
            <a:pPr lvl="1"/>
            <a:r>
              <a:rPr lang="cs-CZ" dirty="0"/>
              <a:t>Orchestruje práci s DO</a:t>
            </a:r>
          </a:p>
          <a:p>
            <a:pPr lvl="1"/>
            <a:r>
              <a:rPr lang="cs-CZ" dirty="0"/>
              <a:t>Načítá a ukládá DO prostřednictvím Repository</a:t>
            </a:r>
          </a:p>
          <a:p>
            <a:pPr lvl="1"/>
            <a:r>
              <a:rPr lang="cs-CZ" dirty="0"/>
              <a:t>Nemá stav</a:t>
            </a:r>
          </a:p>
          <a:p>
            <a:pPr lvl="1"/>
            <a:endParaRPr lang="cs-CZ" dirty="0"/>
          </a:p>
          <a:p>
            <a:r>
              <a:rPr lang="cs-CZ" dirty="0"/>
              <a:t>Repository</a:t>
            </a:r>
          </a:p>
          <a:p>
            <a:pPr lvl="1"/>
            <a:r>
              <a:rPr lang="cs-CZ" dirty="0"/>
              <a:t>Repository vytváří instance doménových objektů</a:t>
            </a:r>
          </a:p>
          <a:p>
            <a:pPr lvl="2"/>
            <a:r>
              <a:rPr lang="cs-CZ" dirty="0"/>
              <a:t>Pomocí vzoru Factory</a:t>
            </a:r>
          </a:p>
          <a:p>
            <a:pPr lvl="1"/>
            <a:r>
              <a:rPr lang="cs-CZ" dirty="0"/>
              <a:t>1 Repository = 1 Aggregate Root</a:t>
            </a:r>
          </a:p>
          <a:p>
            <a:pPr lvl="1"/>
            <a:r>
              <a:rPr lang="cs-CZ" dirty="0"/>
              <a:t>Umí zpracovat události z DO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627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88CE-3DAA-4AA8-8A40-AD79B6A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4E31-B1B6-4843-9DF0-6AEB5B5B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Martin Fowler</a:t>
            </a:r>
          </a:p>
          <a:p>
            <a:pPr lvl="1"/>
            <a:r>
              <a:rPr lang="cs-CZ" dirty="0">
                <a:hlinkClick r:id="rId2"/>
              </a:rPr>
              <a:t>https://martinfowler.com/bliki/DDD_Aggregate.html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https://martinfowler.com/bliki/BoundedContext.html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Wiki - </a:t>
            </a:r>
            <a:r>
              <a:rPr lang="cs-CZ" dirty="0">
                <a:hlinkClick r:id="rId4"/>
              </a:rPr>
              <a:t>https://en.wikipedia.org/wiki/Domain-driven_design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Eric Evans – Domain-Driven Design: Tackling complexity in the Heart of Software </a:t>
            </a:r>
            <a:r>
              <a:rPr lang="cs-CZ" dirty="0">
                <a:hlinkClick r:id="rId5"/>
              </a:rPr>
              <a:t>https://www.amazon.com/dp/0321125215/ref=emc_b_5_i</a:t>
            </a:r>
            <a:endParaRPr lang="cs-CZ" dirty="0"/>
          </a:p>
          <a:p>
            <a:endParaRPr lang="cs-CZ" dirty="0"/>
          </a:p>
          <a:p>
            <a:r>
              <a:rPr lang="cs-CZ" dirty="0"/>
              <a:t>Jimmy Nilsson – Applying Domain-Driven Design and Patterns </a:t>
            </a:r>
            <a:r>
              <a:rPr lang="cs-CZ" dirty="0">
                <a:hlinkClick r:id="rId6"/>
              </a:rPr>
              <a:t>https://www.amazon.com/Applying-Domain-Driven-Design-Patterns-Examples/dp/0321268202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031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4969</TotalTime>
  <Words>371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Domain Driven Design</vt:lpstr>
      <vt:lpstr>Domain Driven Design</vt:lpstr>
      <vt:lpstr>O čem je DDD?</vt:lpstr>
      <vt:lpstr>Výhody DDD</vt:lpstr>
      <vt:lpstr>Nevýhody DDD</vt:lpstr>
      <vt:lpstr>Základní principy</vt:lpstr>
      <vt:lpstr>Základní principy</vt:lpstr>
      <vt:lpstr>Základní principy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Robert Vejvoda</dc:creator>
  <cp:lastModifiedBy>Robert Vejvoda</cp:lastModifiedBy>
  <cp:revision>12</cp:revision>
  <dcterms:created xsi:type="dcterms:W3CDTF">2019-03-16T08:30:54Z</dcterms:created>
  <dcterms:modified xsi:type="dcterms:W3CDTF">2019-03-19T19:19:57Z</dcterms:modified>
</cp:coreProperties>
</file>