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C5EC353-2B2B-4B8F-8558-FFD289CADC04}">
  <a:tblStyle styleId="{6C5EC353-2B2B-4B8F-8558-FFD289CADC04}"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9" d="100"/>
          <a:sy n="99" d="100"/>
        </p:scale>
        <p:origin x="-97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68625" y="697225"/>
            <a:ext cx="46738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25" y="4415775"/>
            <a:ext cx="5608299" cy="4183374"/>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519186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9" name="Shape 15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5" name="Shape 21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701025" y="4415775"/>
            <a:ext cx="5608200" cy="41835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5" name="Shape 16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1" name="Shape 17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7" name="Shape 17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4" name="Shape 18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2" name="Shape 19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701040" y="4415789"/>
            <a:ext cx="5608319" cy="4183380"/>
          </a:xfrm>
          <a:prstGeom prst="rect">
            <a:avLst/>
          </a:prstGeom>
          <a:noFill/>
          <a:ln>
            <a:noFill/>
          </a:ln>
        </p:spPr>
        <p:txBody>
          <a:bodyPr lIns="93275" tIns="93275" rIns="93275" bIns="93275" anchor="ctr" anchorCtr="0">
            <a:noAutofit/>
          </a:bodyPr>
          <a:lstStyle/>
          <a:p>
            <a:pPr lvl="0">
              <a:spcBef>
                <a:spcPts val="0"/>
              </a:spcBef>
              <a:buNone/>
            </a:pPr>
            <a:endParaRPr/>
          </a:p>
        </p:txBody>
      </p:sp>
      <p:sp>
        <p:nvSpPr>
          <p:cNvPr id="197" name="Shape 1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701040" y="4415789"/>
            <a:ext cx="5608319" cy="4183380"/>
          </a:xfrm>
          <a:prstGeom prst="rect">
            <a:avLst/>
          </a:prstGeom>
          <a:noFill/>
          <a:ln>
            <a:noFill/>
          </a:ln>
        </p:spPr>
        <p:txBody>
          <a:bodyPr lIns="93275" tIns="93275" rIns="93275" bIns="93275" anchor="ctr" anchorCtr="0">
            <a:noAutofit/>
          </a:bodyPr>
          <a:lstStyle/>
          <a:p>
            <a:pPr lvl="0">
              <a:spcBef>
                <a:spcPts val="0"/>
              </a:spcBef>
              <a:buNone/>
            </a:pPr>
            <a:endParaRPr/>
          </a:p>
        </p:txBody>
      </p:sp>
      <p:sp>
        <p:nvSpPr>
          <p:cNvPr id="203" name="Shape 20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1905000"/>
            <a:ext cx="7543800" cy="2593975"/>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mbria"/>
              <a:buNone/>
              <a:defRPr sz="6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subTitle" idx="1"/>
          </p:nvPr>
        </p:nvSpPr>
        <p:spPr>
          <a:xfrm>
            <a:off x="685800" y="4572000"/>
            <a:ext cx="6461759" cy="1066799"/>
          </a:xfrm>
          <a:prstGeom prst="rect">
            <a:avLst/>
          </a:prstGeom>
          <a:noFill/>
          <a:ln>
            <a:noFill/>
          </a:ln>
        </p:spPr>
        <p:txBody>
          <a:bodyPr lIns="91425" tIns="91425" rIns="91425" bIns="91425" anchor="t" anchorCtr="0"/>
          <a:lstStyle>
            <a:lvl1pPr marL="0" marR="0" lvl="0" indent="0" algn="l" rtl="0">
              <a:spcBef>
                <a:spcPts val="400"/>
              </a:spcBef>
              <a:buClr>
                <a:schemeClr val="accent1"/>
              </a:buClr>
              <a:buFont typeface="Arial"/>
              <a:buNone/>
              <a:defRPr sz="2000" b="0" i="0" u="none" strike="noStrike" cap="none">
                <a:solidFill>
                  <a:srgbClr val="8C8B8A"/>
                </a:solidFill>
                <a:latin typeface="Calibri"/>
                <a:ea typeface="Calibri"/>
                <a:cs typeface="Calibri"/>
                <a:sym typeface="Calibri"/>
              </a:defRPr>
            </a:lvl1pPr>
            <a:lvl2pPr marL="457200" marR="0" lvl="1" indent="0" algn="ctr" rtl="0">
              <a:spcBef>
                <a:spcPts val="400"/>
              </a:spcBef>
              <a:buClr>
                <a:schemeClr val="accent2"/>
              </a:buClr>
              <a:buFont typeface="Arial"/>
              <a:buNone/>
              <a:defRPr sz="2000" b="0" i="0" u="none" strike="noStrike" cap="none">
                <a:solidFill>
                  <a:srgbClr val="8C8B8A"/>
                </a:solidFill>
                <a:latin typeface="Calibri"/>
                <a:ea typeface="Calibri"/>
                <a:cs typeface="Calibri"/>
                <a:sym typeface="Calibri"/>
              </a:defRPr>
            </a:lvl2pPr>
            <a:lvl3pPr marL="914400" marR="0" lvl="2" indent="0" algn="ctr" rtl="0">
              <a:spcBef>
                <a:spcPts val="360"/>
              </a:spcBef>
              <a:buClr>
                <a:schemeClr val="accent3"/>
              </a:buClr>
              <a:buFont typeface="Arial"/>
              <a:buNone/>
              <a:defRPr sz="1800" b="0" i="0" u="none" strike="noStrike" cap="none">
                <a:solidFill>
                  <a:srgbClr val="8C8B8A"/>
                </a:solidFill>
                <a:latin typeface="Calibri"/>
                <a:ea typeface="Calibri"/>
                <a:cs typeface="Calibri"/>
                <a:sym typeface="Calibri"/>
              </a:defRPr>
            </a:lvl3pPr>
            <a:lvl4pPr marL="1371600" marR="0" lvl="3" indent="0" algn="ctr" rtl="0">
              <a:spcBef>
                <a:spcPts val="320"/>
              </a:spcBef>
              <a:buClr>
                <a:schemeClr val="accent4"/>
              </a:buClr>
              <a:buFont typeface="Arial"/>
              <a:buNone/>
              <a:defRPr sz="1600" b="0" i="0" u="none" strike="noStrike" cap="none">
                <a:solidFill>
                  <a:srgbClr val="8C8B8A"/>
                </a:solidFill>
                <a:latin typeface="Calibri"/>
                <a:ea typeface="Calibri"/>
                <a:cs typeface="Calibri"/>
                <a:sym typeface="Calibri"/>
              </a:defRPr>
            </a:lvl4pPr>
            <a:lvl5pPr marL="1828800" marR="0" lvl="4" indent="0" algn="ctr" rtl="0">
              <a:spcBef>
                <a:spcPts val="280"/>
              </a:spcBef>
              <a:buClr>
                <a:schemeClr val="accent5"/>
              </a:buClr>
              <a:buFont typeface="Arial"/>
              <a:buNone/>
              <a:defRPr sz="1400" b="0" i="0" u="none" strike="noStrike" cap="none">
                <a:solidFill>
                  <a:srgbClr val="8C8B8A"/>
                </a:solidFill>
                <a:latin typeface="Calibri"/>
                <a:ea typeface="Calibri"/>
                <a:cs typeface="Calibri"/>
                <a:sym typeface="Calibri"/>
              </a:defRPr>
            </a:lvl5pPr>
            <a:lvl6pPr marL="2286000" marR="0" lvl="5" indent="0" algn="ctr" rtl="0">
              <a:spcBef>
                <a:spcPts val="280"/>
              </a:spcBef>
              <a:buClr>
                <a:schemeClr val="accent1"/>
              </a:buClr>
              <a:buFont typeface="Arial"/>
              <a:buNone/>
              <a:defRPr sz="1400" b="0" i="0" u="none" strike="noStrike" cap="none">
                <a:solidFill>
                  <a:srgbClr val="8C8B8A"/>
                </a:solidFill>
                <a:latin typeface="Calibri"/>
                <a:ea typeface="Calibri"/>
                <a:cs typeface="Calibri"/>
                <a:sym typeface="Calibri"/>
              </a:defRPr>
            </a:lvl6pPr>
            <a:lvl7pPr marL="2743200" marR="0" lvl="6" indent="0" algn="ctr" rtl="0">
              <a:spcBef>
                <a:spcPts val="280"/>
              </a:spcBef>
              <a:buClr>
                <a:schemeClr val="accent2"/>
              </a:buClr>
              <a:buFont typeface="Arial"/>
              <a:buNone/>
              <a:defRPr sz="1400" b="0" i="0" u="none" strike="noStrike" cap="none">
                <a:solidFill>
                  <a:srgbClr val="8C8B8A"/>
                </a:solidFill>
                <a:latin typeface="Calibri"/>
                <a:ea typeface="Calibri"/>
                <a:cs typeface="Calibri"/>
                <a:sym typeface="Calibri"/>
              </a:defRPr>
            </a:lvl7pPr>
            <a:lvl8pPr marL="3200400" marR="0" lvl="7" indent="0" algn="ctr" rtl="0">
              <a:spcBef>
                <a:spcPts val="280"/>
              </a:spcBef>
              <a:buClr>
                <a:schemeClr val="accent3"/>
              </a:buClr>
              <a:buFont typeface="Arial"/>
              <a:buNone/>
              <a:defRPr sz="1400" b="0" i="0" u="none" strike="noStrike" cap="none">
                <a:solidFill>
                  <a:srgbClr val="8C8B8A"/>
                </a:solidFill>
                <a:latin typeface="Calibri"/>
                <a:ea typeface="Calibri"/>
                <a:cs typeface="Calibri"/>
                <a:sym typeface="Calibri"/>
              </a:defRPr>
            </a:lvl8pPr>
            <a:lvl9pPr marL="3657600" marR="0" lvl="8" indent="0" algn="ctr" rtl="0">
              <a:spcBef>
                <a:spcPts val="280"/>
              </a:spcBef>
              <a:buClr>
                <a:schemeClr val="accent4"/>
              </a:buClr>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16" name="Shape 16"/>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rot="5400000">
            <a:off x="1866899" y="190500"/>
            <a:ext cx="4800600" cy="7619999"/>
          </a:xfrm>
          <a:prstGeom prst="rect">
            <a:avLst/>
          </a:prstGeom>
          <a:noFill/>
          <a:ln>
            <a:noFill/>
          </a:ln>
        </p:spPr>
        <p:txBody>
          <a:bodyPr lIns="91425" tIns="91425" rIns="91425" bIns="91425" anchor="t" anchorCtr="0"/>
          <a:lstStyle>
            <a:lvl1pPr marL="342900" marR="0" lvl="0" indent="-88900" algn="l" rtl="0">
              <a:spcBef>
                <a:spcPts val="440"/>
              </a:spcBef>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44780" algn="l" rtl="0">
              <a:spcBef>
                <a:spcPts val="280"/>
              </a:spcBef>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4579937" y="2324100"/>
            <a:ext cx="5851525" cy="17526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88900" algn="l" rtl="0">
              <a:spcBef>
                <a:spcPts val="440"/>
              </a:spcBef>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44780" algn="l" rtl="0">
              <a:spcBef>
                <a:spcPts val="280"/>
              </a:spcBef>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0" name="Shape 9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91" name="Shape 9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6" name="Shape 9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2" name="Shape 10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8" name="Shape 10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5" name="Shape 11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4" name="Shape 1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7"/>
        <p:cNvGrpSpPr/>
        <p:nvPr/>
      </p:nvGrpSpPr>
      <p:grpSpPr>
        <a:xfrm>
          <a:off x="0" y="0"/>
          <a:ext cx="0" cy="0"/>
          <a:chOff x="0" y="0"/>
          <a:chExt cx="0" cy="0"/>
        </a:xfrm>
      </p:grpSpPr>
      <p:sp>
        <p:nvSpPr>
          <p:cNvPr id="128" name="Shape 1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3" name="Shape 133"/>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2" y="5486400"/>
            <a:ext cx="7659687" cy="1168400"/>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Cambria"/>
              <a:buNone/>
              <a:defRPr sz="3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body" idx="1"/>
          </p:nvPr>
        </p:nvSpPr>
        <p:spPr>
          <a:xfrm>
            <a:off x="722312" y="3852862"/>
            <a:ext cx="6135686" cy="1633538"/>
          </a:xfrm>
          <a:prstGeom prst="rect">
            <a:avLst/>
          </a:prstGeom>
          <a:noFill/>
          <a:ln>
            <a:noFill/>
          </a:ln>
        </p:spPr>
        <p:txBody>
          <a:bodyPr lIns="91425" tIns="91425" rIns="91425" bIns="91425" anchor="b" anchorCtr="0"/>
          <a:lstStyle>
            <a:lvl1pPr marL="0" marR="0" lvl="0" indent="0" algn="l" rtl="0">
              <a:spcBef>
                <a:spcPts val="400"/>
              </a:spcBef>
              <a:buClr>
                <a:schemeClr val="accent1"/>
              </a:buClr>
              <a:buFont typeface="Arial"/>
              <a:buNone/>
              <a:defRPr sz="2000" b="0" i="0" u="none" strike="noStrike" cap="none">
                <a:solidFill>
                  <a:srgbClr val="8C8B8A"/>
                </a:solidFill>
                <a:latin typeface="Calibri"/>
                <a:ea typeface="Calibri"/>
                <a:cs typeface="Calibri"/>
                <a:sym typeface="Calibri"/>
              </a:defRPr>
            </a:lvl1pPr>
            <a:lvl2pPr marL="457200" marR="0" lvl="1" indent="0" algn="l" rtl="0">
              <a:spcBef>
                <a:spcPts val="360"/>
              </a:spcBef>
              <a:buClr>
                <a:schemeClr val="accent2"/>
              </a:buClr>
              <a:buFont typeface="Arial"/>
              <a:buNone/>
              <a:defRPr sz="1800" b="0" i="0" u="none" strike="noStrike" cap="none">
                <a:solidFill>
                  <a:srgbClr val="8C8B8A"/>
                </a:solidFill>
                <a:latin typeface="Calibri"/>
                <a:ea typeface="Calibri"/>
                <a:cs typeface="Calibri"/>
                <a:sym typeface="Calibri"/>
              </a:defRPr>
            </a:lvl2pPr>
            <a:lvl3pPr marL="914400" marR="0" lvl="2" indent="0" algn="l" rtl="0">
              <a:spcBef>
                <a:spcPts val="320"/>
              </a:spcBef>
              <a:buClr>
                <a:schemeClr val="accent3"/>
              </a:buClr>
              <a:buFont typeface="Arial"/>
              <a:buNone/>
              <a:defRPr sz="1600" b="0" i="0" u="none" strike="noStrike" cap="none">
                <a:solidFill>
                  <a:srgbClr val="8C8B8A"/>
                </a:solidFill>
                <a:latin typeface="Calibri"/>
                <a:ea typeface="Calibri"/>
                <a:cs typeface="Calibri"/>
                <a:sym typeface="Calibri"/>
              </a:defRPr>
            </a:lvl3pPr>
            <a:lvl4pPr marL="1371600" marR="0" lvl="3" indent="0" algn="l" rtl="0">
              <a:spcBef>
                <a:spcPts val="280"/>
              </a:spcBef>
              <a:buClr>
                <a:schemeClr val="accent4"/>
              </a:buClr>
              <a:buFont typeface="Arial"/>
              <a:buNone/>
              <a:defRPr sz="1400" b="0" i="0" u="none" strike="noStrike" cap="none">
                <a:solidFill>
                  <a:srgbClr val="8C8B8A"/>
                </a:solidFill>
                <a:latin typeface="Calibri"/>
                <a:ea typeface="Calibri"/>
                <a:cs typeface="Calibri"/>
                <a:sym typeface="Calibri"/>
              </a:defRPr>
            </a:lvl4pPr>
            <a:lvl5pPr marL="1828800" marR="0" lvl="4" indent="0" algn="l" rtl="0">
              <a:spcBef>
                <a:spcPts val="280"/>
              </a:spcBef>
              <a:buClr>
                <a:schemeClr val="accent5"/>
              </a:buClr>
              <a:buFont typeface="Arial"/>
              <a:buNone/>
              <a:defRPr sz="1400" b="0" i="0" u="none" strike="noStrike" cap="none">
                <a:solidFill>
                  <a:srgbClr val="8C8B8A"/>
                </a:solidFill>
                <a:latin typeface="Calibri"/>
                <a:ea typeface="Calibri"/>
                <a:cs typeface="Calibri"/>
                <a:sym typeface="Calibri"/>
              </a:defRPr>
            </a:lvl5pPr>
            <a:lvl6pPr marL="2286000" marR="0" lvl="5" indent="0" algn="l" rtl="0">
              <a:spcBef>
                <a:spcPts val="280"/>
              </a:spcBef>
              <a:buClr>
                <a:schemeClr val="accent1"/>
              </a:buClr>
              <a:buFont typeface="Arial"/>
              <a:buNone/>
              <a:defRPr sz="1400" b="0" i="0" u="none" strike="noStrike" cap="none">
                <a:solidFill>
                  <a:srgbClr val="8C8B8A"/>
                </a:solidFill>
                <a:latin typeface="Calibri"/>
                <a:ea typeface="Calibri"/>
                <a:cs typeface="Calibri"/>
                <a:sym typeface="Calibri"/>
              </a:defRPr>
            </a:lvl6pPr>
            <a:lvl7pPr marL="2743200" marR="0" lvl="6" indent="0" algn="l" rtl="0">
              <a:spcBef>
                <a:spcPts val="280"/>
              </a:spcBef>
              <a:buClr>
                <a:schemeClr val="accent2"/>
              </a:buClr>
              <a:buFont typeface="Arial"/>
              <a:buNone/>
              <a:defRPr sz="1400" b="0" i="0" u="none" strike="noStrike" cap="none">
                <a:solidFill>
                  <a:srgbClr val="8C8B8A"/>
                </a:solidFill>
                <a:latin typeface="Calibri"/>
                <a:ea typeface="Calibri"/>
                <a:cs typeface="Calibri"/>
                <a:sym typeface="Calibri"/>
              </a:defRPr>
            </a:lvl7pPr>
            <a:lvl8pPr marL="3200400" marR="0" lvl="7" indent="0" algn="l" rtl="0">
              <a:spcBef>
                <a:spcPts val="280"/>
              </a:spcBef>
              <a:buClr>
                <a:schemeClr val="accent3"/>
              </a:buClr>
              <a:buFont typeface="Arial"/>
              <a:buNone/>
              <a:defRPr sz="1400" b="0" i="0" u="none" strike="noStrike" cap="none">
                <a:solidFill>
                  <a:srgbClr val="8C8B8A"/>
                </a:solidFill>
                <a:latin typeface="Calibri"/>
                <a:ea typeface="Calibri"/>
                <a:cs typeface="Calibri"/>
                <a:sym typeface="Calibri"/>
              </a:defRPr>
            </a:lvl8pPr>
            <a:lvl9pPr marL="3657600" marR="0" lvl="8" indent="0" algn="l" rtl="0">
              <a:spcBef>
                <a:spcPts val="280"/>
              </a:spcBef>
              <a:buClr>
                <a:schemeClr val="accent4"/>
              </a:buClr>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0" name="Shape 140"/>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2" name="Shape 14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4" name="Shape 14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7" name="Shape 147"/>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8" name="Shape 14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9" name="Shape 14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0" name="Shape 15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3" name="Shape 153"/>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4" name="Shape 1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5" name="Shape 1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457200" y="1600200"/>
            <a:ext cx="7619999" cy="4800600"/>
          </a:xfrm>
          <a:prstGeom prst="rect">
            <a:avLst/>
          </a:prstGeom>
          <a:noFill/>
          <a:ln>
            <a:noFill/>
          </a:ln>
        </p:spPr>
        <p:txBody>
          <a:bodyPr lIns="91425" tIns="91425" rIns="91425" bIns="91425" anchor="t" anchorCtr="0"/>
          <a:lstStyle>
            <a:lvl1pPr marL="342900" marR="0" lvl="0" indent="-88900" algn="l" rtl="0">
              <a:spcBef>
                <a:spcPts val="440"/>
              </a:spcBef>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44780" algn="l" rtl="0">
              <a:spcBef>
                <a:spcPts val="280"/>
              </a:spcBef>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57200" y="1536191"/>
            <a:ext cx="3657600" cy="4590288"/>
          </a:xfrm>
          <a:prstGeom prst="rect">
            <a:avLst/>
          </a:prstGeom>
          <a:noFill/>
          <a:ln>
            <a:noFill/>
          </a:ln>
        </p:spPr>
        <p:txBody>
          <a:bodyPr lIns="91425" tIns="91425" rIns="91425" bIns="91425" anchor="t" anchorCtr="0"/>
          <a:lstStyle>
            <a:lvl1pPr marL="342900" marR="0" lvl="0" indent="-50800" algn="l" rtl="0">
              <a:spcBef>
                <a:spcPts val="560"/>
              </a:spcBef>
              <a:buClr>
                <a:schemeClr val="accent1"/>
              </a:buClr>
              <a:buSzPct val="100000"/>
              <a:buFont typeface="Arial"/>
              <a:buChar char="•"/>
              <a:defRPr sz="2800" b="0" i="0" u="none" strike="noStrike" cap="none">
                <a:solidFill>
                  <a:schemeClr val="dk1"/>
                </a:solidFill>
                <a:latin typeface="Calibri"/>
                <a:ea typeface="Calibri"/>
                <a:cs typeface="Calibri"/>
                <a:sym typeface="Calibri"/>
              </a:defRPr>
            </a:lvl1pPr>
            <a:lvl2pPr marL="640080" marR="0" lvl="1" indent="-81280" algn="l" rtl="0">
              <a:spcBef>
                <a:spcPts val="48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104139" algn="l" rtl="0">
              <a:spcBef>
                <a:spcPts val="400"/>
              </a:spcBef>
              <a:buClr>
                <a:schemeClr val="accent3"/>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2446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119380" algn="l" rtl="0">
              <a:spcBef>
                <a:spcPts val="360"/>
              </a:spcBef>
              <a:buClr>
                <a:schemeClr val="accent5"/>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73660" algn="l" rtl="0">
              <a:spcBef>
                <a:spcPts val="360"/>
              </a:spcBef>
              <a:buClr>
                <a:schemeClr val="accent1"/>
              </a:buClr>
              <a:buSzPct val="100000"/>
              <a:buFont typeface="Arial"/>
              <a:buChar char="•"/>
              <a:defRPr sz="1800" b="0" i="0" u="none" strike="noStrike" cap="none">
                <a:solidFill>
                  <a:schemeClr val="dk1"/>
                </a:solidFill>
                <a:latin typeface="Calibri"/>
                <a:ea typeface="Calibri"/>
                <a:cs typeface="Calibri"/>
                <a:sym typeface="Calibri"/>
              </a:defRPr>
            </a:lvl6pPr>
            <a:lvl7pPr marL="1920240" marR="0" lvl="6" indent="-78739" algn="l" rtl="0">
              <a:spcBef>
                <a:spcPts val="360"/>
              </a:spcBef>
              <a:buClr>
                <a:schemeClr val="accent2"/>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71120"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8pPr>
            <a:lvl9pPr marL="2286000" marR="0" lvl="8" indent="-7620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2"/>
          </p:nvPr>
        </p:nvSpPr>
        <p:spPr>
          <a:xfrm>
            <a:off x="4419600" y="1536191"/>
            <a:ext cx="3657600" cy="4590288"/>
          </a:xfrm>
          <a:prstGeom prst="rect">
            <a:avLst/>
          </a:prstGeom>
          <a:noFill/>
          <a:ln>
            <a:noFill/>
          </a:ln>
        </p:spPr>
        <p:txBody>
          <a:bodyPr lIns="91425" tIns="91425" rIns="91425" bIns="91425" anchor="t" anchorCtr="0"/>
          <a:lstStyle>
            <a:lvl1pPr marL="342900" marR="0" lvl="0" indent="-50800" algn="l" rtl="0">
              <a:spcBef>
                <a:spcPts val="560"/>
              </a:spcBef>
              <a:buClr>
                <a:schemeClr val="accent1"/>
              </a:buClr>
              <a:buSzPct val="100000"/>
              <a:buFont typeface="Arial"/>
              <a:buChar char="•"/>
              <a:defRPr sz="2800" b="0" i="0" u="none" strike="noStrike" cap="none">
                <a:solidFill>
                  <a:schemeClr val="dk1"/>
                </a:solidFill>
                <a:latin typeface="Calibri"/>
                <a:ea typeface="Calibri"/>
                <a:cs typeface="Calibri"/>
                <a:sym typeface="Calibri"/>
              </a:defRPr>
            </a:lvl1pPr>
            <a:lvl2pPr marL="640080" marR="0" lvl="1" indent="-81280" algn="l" rtl="0">
              <a:spcBef>
                <a:spcPts val="48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104139" algn="l" rtl="0">
              <a:spcBef>
                <a:spcPts val="400"/>
              </a:spcBef>
              <a:buClr>
                <a:schemeClr val="accent3"/>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2446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119380" algn="l" rtl="0">
              <a:spcBef>
                <a:spcPts val="360"/>
              </a:spcBef>
              <a:buClr>
                <a:schemeClr val="accent5"/>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73660" algn="l" rtl="0">
              <a:spcBef>
                <a:spcPts val="360"/>
              </a:spcBef>
              <a:buClr>
                <a:schemeClr val="accent1"/>
              </a:buClr>
              <a:buSzPct val="100000"/>
              <a:buFont typeface="Arial"/>
              <a:buChar char="•"/>
              <a:defRPr sz="1800" b="0" i="0" u="none" strike="noStrike" cap="none">
                <a:solidFill>
                  <a:schemeClr val="dk1"/>
                </a:solidFill>
                <a:latin typeface="Calibri"/>
                <a:ea typeface="Calibri"/>
                <a:cs typeface="Calibri"/>
                <a:sym typeface="Calibri"/>
              </a:defRPr>
            </a:lvl6pPr>
            <a:lvl7pPr marL="1920240" marR="0" lvl="6" indent="-78739" algn="l" rtl="0">
              <a:spcBef>
                <a:spcPts val="360"/>
              </a:spcBef>
              <a:buClr>
                <a:schemeClr val="accent2"/>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71120"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8pPr>
            <a:lvl9pPr marL="2286000" marR="0" lvl="8" indent="-7620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body" idx="1"/>
          </p:nvPr>
        </p:nvSpPr>
        <p:spPr>
          <a:xfrm>
            <a:off x="457200" y="1535112"/>
            <a:ext cx="3657600" cy="639762"/>
          </a:xfrm>
          <a:prstGeom prst="rect">
            <a:avLst/>
          </a:prstGeom>
          <a:noFill/>
          <a:ln>
            <a:noFill/>
          </a:ln>
        </p:spPr>
        <p:txBody>
          <a:bodyPr lIns="91425" tIns="91425" rIns="91425" bIns="91425" anchor="b" anchorCtr="0"/>
          <a:lstStyle>
            <a:lvl1pPr marL="0" marR="0" lvl="0" indent="0" algn="ctr" rtl="0">
              <a:spcBef>
                <a:spcPts val="400"/>
              </a:spcBef>
              <a:buClr>
                <a:schemeClr val="accent1"/>
              </a:buClr>
              <a:buFont typeface="Arial"/>
              <a:buNone/>
              <a:defRPr sz="2000" b="1" i="0" u="none" strike="noStrike" cap="none">
                <a:solidFill>
                  <a:schemeClr val="dk2"/>
                </a:solidFill>
                <a:latin typeface="Calibri"/>
                <a:ea typeface="Calibri"/>
                <a:cs typeface="Calibri"/>
                <a:sym typeface="Calibri"/>
              </a:defRPr>
            </a:lvl1pPr>
            <a:lvl2pPr marL="457200" marR="0" lvl="1" indent="0" algn="l" rtl="0">
              <a:spcBef>
                <a:spcPts val="400"/>
              </a:spcBef>
              <a:buClr>
                <a:schemeClr val="accen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accent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accent5"/>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accent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accent2"/>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accent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457200" y="2174875"/>
            <a:ext cx="3657600" cy="3951287"/>
          </a:xfrm>
          <a:prstGeom prst="rect">
            <a:avLst/>
          </a:prstGeom>
          <a:noFill/>
          <a:ln>
            <a:noFill/>
          </a:ln>
        </p:spPr>
        <p:txBody>
          <a:bodyPr lIns="91425" tIns="91425" rIns="91425" bIns="91425" anchor="t" anchorCtr="0"/>
          <a:lstStyle>
            <a:lvl1pPr marL="342900" marR="0" lvl="0" indent="-76200" algn="l" rtl="0">
              <a:spcBef>
                <a:spcPts val="480"/>
              </a:spcBef>
              <a:buClr>
                <a:schemeClr val="accent1"/>
              </a:buClr>
              <a:buSzPct val="100000"/>
              <a:buFont typeface="Arial"/>
              <a:buChar char="•"/>
              <a:defRPr sz="24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32080" algn="l" rtl="0">
              <a:spcBef>
                <a:spcPts val="320"/>
              </a:spcBef>
              <a:buClr>
                <a:schemeClr val="accent5"/>
              </a:buClr>
              <a:buSzPct val="100000"/>
              <a:buFont typeface="Arial"/>
              <a:buChar char="•"/>
              <a:defRPr sz="1600" b="0" i="0" u="none" strike="noStrike" cap="none">
                <a:solidFill>
                  <a:schemeClr val="dk1"/>
                </a:solidFill>
                <a:latin typeface="Calibri"/>
                <a:ea typeface="Calibri"/>
                <a:cs typeface="Calibri"/>
                <a:sym typeface="Calibri"/>
              </a:defRPr>
            </a:lvl5pPr>
            <a:lvl6pPr marL="1737360" marR="0" lvl="5" indent="-86360" algn="l" rtl="0">
              <a:spcBef>
                <a:spcPts val="320"/>
              </a:spcBef>
              <a:buClr>
                <a:schemeClr val="accent1"/>
              </a:buClr>
              <a:buSzPct val="100000"/>
              <a:buFont typeface="Arial"/>
              <a:buChar char="•"/>
              <a:defRPr sz="1600" b="0" i="0" u="none" strike="noStrike" cap="none">
                <a:solidFill>
                  <a:schemeClr val="dk1"/>
                </a:solidFill>
                <a:latin typeface="Calibri"/>
                <a:ea typeface="Calibri"/>
                <a:cs typeface="Calibri"/>
                <a:sym typeface="Calibri"/>
              </a:defRPr>
            </a:lvl6pPr>
            <a:lvl7pPr marL="1920240" marR="0" lvl="6" indent="-91439" algn="l" rtl="0">
              <a:spcBef>
                <a:spcPts val="320"/>
              </a:spcBef>
              <a:buClr>
                <a:schemeClr val="accent2"/>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83820" algn="l" rtl="0">
              <a:spcBef>
                <a:spcPts val="320"/>
              </a:spcBef>
              <a:buClr>
                <a:schemeClr val="accent3"/>
              </a:buClr>
              <a:buSzPct val="100000"/>
              <a:buFont typeface="Arial"/>
              <a:buChar char="•"/>
              <a:defRPr sz="1600" b="0" i="0" u="none" strike="noStrike" cap="none">
                <a:solidFill>
                  <a:schemeClr val="dk1"/>
                </a:solidFill>
                <a:latin typeface="Calibri"/>
                <a:ea typeface="Calibri"/>
                <a:cs typeface="Calibri"/>
                <a:sym typeface="Calibri"/>
              </a:defRPr>
            </a:lvl8pPr>
            <a:lvl9pPr marL="2286000" marR="0" lvl="8" indent="-8890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3"/>
          </p:nvPr>
        </p:nvSpPr>
        <p:spPr>
          <a:xfrm>
            <a:off x="4419600" y="1535112"/>
            <a:ext cx="3657600" cy="639762"/>
          </a:xfrm>
          <a:prstGeom prst="rect">
            <a:avLst/>
          </a:prstGeom>
          <a:noFill/>
          <a:ln>
            <a:noFill/>
          </a:ln>
        </p:spPr>
        <p:txBody>
          <a:bodyPr lIns="91425" tIns="91425" rIns="91425" bIns="91425" anchor="b" anchorCtr="0"/>
          <a:lstStyle>
            <a:lvl1pPr marL="0" marR="0" lvl="0" indent="0" algn="ctr" rtl="0">
              <a:spcBef>
                <a:spcPts val="400"/>
              </a:spcBef>
              <a:buClr>
                <a:schemeClr val="accent1"/>
              </a:buClr>
              <a:buFont typeface="Arial"/>
              <a:buNone/>
              <a:defRPr sz="2000" b="1" i="0" u="none" strike="noStrike" cap="none">
                <a:solidFill>
                  <a:schemeClr val="dk2"/>
                </a:solidFill>
                <a:latin typeface="Calibri"/>
                <a:ea typeface="Calibri"/>
                <a:cs typeface="Calibri"/>
                <a:sym typeface="Calibri"/>
              </a:defRPr>
            </a:lvl1pPr>
            <a:lvl2pPr marL="457200" marR="0" lvl="1" indent="0" algn="l" rtl="0">
              <a:spcBef>
                <a:spcPts val="400"/>
              </a:spcBef>
              <a:buClr>
                <a:schemeClr val="accen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accent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accent5"/>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accent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accent2"/>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accent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4"/>
          </p:nvPr>
        </p:nvSpPr>
        <p:spPr>
          <a:xfrm>
            <a:off x="4419600" y="2174875"/>
            <a:ext cx="3657600" cy="3951287"/>
          </a:xfrm>
          <a:prstGeom prst="rect">
            <a:avLst/>
          </a:prstGeom>
          <a:noFill/>
          <a:ln>
            <a:noFill/>
          </a:ln>
        </p:spPr>
        <p:txBody>
          <a:bodyPr lIns="91425" tIns="91425" rIns="91425" bIns="91425" anchor="t" anchorCtr="0"/>
          <a:lstStyle>
            <a:lvl1pPr marL="342900" marR="0" lvl="0" indent="-76200" algn="l" rtl="0">
              <a:spcBef>
                <a:spcPts val="480"/>
              </a:spcBef>
              <a:buClr>
                <a:schemeClr val="accent1"/>
              </a:buClr>
              <a:buSzPct val="100000"/>
              <a:buFont typeface="Arial"/>
              <a:buChar char="•"/>
              <a:defRPr sz="24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32080" algn="l" rtl="0">
              <a:spcBef>
                <a:spcPts val="320"/>
              </a:spcBef>
              <a:buClr>
                <a:schemeClr val="accent5"/>
              </a:buClr>
              <a:buSzPct val="100000"/>
              <a:buFont typeface="Arial"/>
              <a:buChar char="•"/>
              <a:defRPr sz="1600" b="0" i="0" u="none" strike="noStrike" cap="none">
                <a:solidFill>
                  <a:schemeClr val="dk1"/>
                </a:solidFill>
                <a:latin typeface="Calibri"/>
                <a:ea typeface="Calibri"/>
                <a:cs typeface="Calibri"/>
                <a:sym typeface="Calibri"/>
              </a:defRPr>
            </a:lvl5pPr>
            <a:lvl6pPr marL="1737360" marR="0" lvl="5" indent="-86360" algn="l" rtl="0">
              <a:spcBef>
                <a:spcPts val="320"/>
              </a:spcBef>
              <a:buClr>
                <a:schemeClr val="accent1"/>
              </a:buClr>
              <a:buSzPct val="100000"/>
              <a:buFont typeface="Arial"/>
              <a:buChar char="•"/>
              <a:defRPr sz="1600" b="0" i="0" u="none" strike="noStrike" cap="none">
                <a:solidFill>
                  <a:schemeClr val="dk1"/>
                </a:solidFill>
                <a:latin typeface="Calibri"/>
                <a:ea typeface="Calibri"/>
                <a:cs typeface="Calibri"/>
                <a:sym typeface="Calibri"/>
              </a:defRPr>
            </a:lvl6pPr>
            <a:lvl7pPr marL="1920240" marR="0" lvl="6" indent="-91439" algn="l" rtl="0">
              <a:spcBef>
                <a:spcPts val="320"/>
              </a:spcBef>
              <a:buClr>
                <a:schemeClr val="accent2"/>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83820" algn="l" rtl="0">
              <a:spcBef>
                <a:spcPts val="320"/>
              </a:spcBef>
              <a:buClr>
                <a:schemeClr val="accent3"/>
              </a:buClr>
              <a:buSzPct val="100000"/>
              <a:buFont typeface="Arial"/>
              <a:buChar char="•"/>
              <a:defRPr sz="1600" b="0" i="0" u="none" strike="noStrike" cap="none">
                <a:solidFill>
                  <a:schemeClr val="dk1"/>
                </a:solidFill>
                <a:latin typeface="Calibri"/>
                <a:ea typeface="Calibri"/>
                <a:cs typeface="Calibri"/>
                <a:sym typeface="Calibri"/>
              </a:defRPr>
            </a:lvl8pPr>
            <a:lvl9pPr marL="2286000" marR="0" lvl="8" indent="-8890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304801" y="5495544"/>
            <a:ext cx="7772400" cy="594359"/>
          </a:xfrm>
          <a:prstGeom prst="rect">
            <a:avLst/>
          </a:prstGeom>
          <a:noFill/>
          <a:ln>
            <a:noFill/>
          </a:ln>
        </p:spPr>
        <p:txBody>
          <a:bodyPr lIns="91425" tIns="91425" rIns="91425" bIns="91425" anchor="b" anchorCtr="0"/>
          <a:lstStyle>
            <a:lvl1pPr marL="0" marR="0" lvl="0" indent="0" algn="ctr" rtl="0">
              <a:spcBef>
                <a:spcPts val="0"/>
              </a:spcBef>
              <a:buClr>
                <a:schemeClr val="dk2"/>
              </a:buClr>
              <a:buFont typeface="Cambria"/>
              <a:buNone/>
              <a:defRPr sz="2200" b="1"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body" idx="1"/>
          </p:nvPr>
        </p:nvSpPr>
        <p:spPr>
          <a:xfrm>
            <a:off x="304798" y="6096000"/>
            <a:ext cx="7772400" cy="609599"/>
          </a:xfrm>
          <a:prstGeom prst="rect">
            <a:avLst/>
          </a:prstGeom>
          <a:noFill/>
          <a:ln>
            <a:noFill/>
          </a:ln>
        </p:spPr>
        <p:txBody>
          <a:bodyPr lIns="91425" tIns="91425" rIns="91425" bIns="91425" anchor="t" anchorCtr="0"/>
          <a:lstStyle>
            <a:lvl1pPr marL="0" marR="0" lvl="0" indent="0" algn="ctr" rtl="0">
              <a:spcBef>
                <a:spcPts val="320"/>
              </a:spcBef>
              <a:buClr>
                <a:schemeClr val="accent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accen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accent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accent5"/>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accent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accent2"/>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accent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
        <p:nvSpPr>
          <p:cNvPr id="62" name="Shape 62"/>
          <p:cNvSpPr txBox="1">
            <a:spLocks noGrp="1"/>
          </p:cNvSpPr>
          <p:nvPr>
            <p:ph type="body" idx="2"/>
          </p:nvPr>
        </p:nvSpPr>
        <p:spPr>
          <a:xfrm>
            <a:off x="304800" y="381000"/>
            <a:ext cx="7772400" cy="4942839"/>
          </a:xfrm>
          <a:prstGeom prst="rect">
            <a:avLst/>
          </a:prstGeom>
          <a:noFill/>
          <a:ln>
            <a:noFill/>
          </a:ln>
        </p:spPr>
        <p:txBody>
          <a:bodyPr lIns="91425" tIns="91425" rIns="91425" bIns="91425" anchor="t" anchorCtr="0"/>
          <a:lstStyle>
            <a:lvl1pPr marL="342900" marR="0" lvl="0" indent="-88900" algn="l" rtl="0">
              <a:spcBef>
                <a:spcPts val="440"/>
              </a:spcBef>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44780" algn="l" rtl="0">
              <a:spcBef>
                <a:spcPts val="280"/>
              </a:spcBef>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01752" y="5495278"/>
            <a:ext cx="7772400" cy="594625"/>
          </a:xfrm>
          <a:prstGeom prst="rect">
            <a:avLst/>
          </a:prstGeom>
          <a:noFill/>
          <a:ln>
            <a:noFill/>
          </a:ln>
        </p:spPr>
        <p:txBody>
          <a:bodyPr lIns="91425" tIns="91425" rIns="91425" bIns="91425" anchor="b" anchorCtr="0"/>
          <a:lstStyle>
            <a:lvl1pPr marL="0" marR="0" lvl="0" indent="0" algn="ctr" rtl="0">
              <a:spcBef>
                <a:spcPts val="0"/>
              </a:spcBef>
              <a:buClr>
                <a:schemeClr val="dk2"/>
              </a:buClr>
              <a:buFont typeface="Cambria"/>
              <a:buNone/>
              <a:defRPr sz="2200" b="1"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a:spLocks noGrp="1"/>
          </p:cNvSpPr>
          <p:nvPr>
            <p:ph type="pic" idx="2"/>
          </p:nvPr>
        </p:nvSpPr>
        <p:spPr>
          <a:xfrm>
            <a:off x="0" y="0"/>
            <a:ext cx="8458200" cy="5486399"/>
          </a:xfrm>
          <a:prstGeom prst="rect">
            <a:avLst/>
          </a:prstGeom>
          <a:noFill/>
          <a:ln>
            <a:noFill/>
          </a:ln>
        </p:spPr>
        <p:txBody>
          <a:bodyPr lIns="91425" tIns="91425" rIns="91425" bIns="91425" anchor="t" anchorCtr="0"/>
          <a:lstStyle>
            <a:lvl1pPr marL="0" marR="0" lvl="0" indent="0" algn="l" rtl="0">
              <a:spcBef>
                <a:spcPts val="640"/>
              </a:spcBef>
              <a:buClr>
                <a:schemeClr val="accent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accent2"/>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accent3"/>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accent4"/>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accent5"/>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accent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accent2"/>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accent3"/>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accent4"/>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1"/>
          </p:nvPr>
        </p:nvSpPr>
        <p:spPr>
          <a:xfrm>
            <a:off x="301752" y="6096000"/>
            <a:ext cx="7772400" cy="612648"/>
          </a:xfrm>
          <a:prstGeom prst="rect">
            <a:avLst/>
          </a:prstGeom>
          <a:noFill/>
          <a:ln>
            <a:noFill/>
          </a:ln>
        </p:spPr>
        <p:txBody>
          <a:bodyPr lIns="91425" tIns="91425" rIns="91425" bIns="91425" anchor="t" anchorCtr="0"/>
          <a:lstStyle>
            <a:lvl1pPr marL="0" marR="0" lvl="0" indent="0" algn="ctr" rtl="0">
              <a:spcBef>
                <a:spcPts val="320"/>
              </a:spcBef>
              <a:buClr>
                <a:schemeClr val="accent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accen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accent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accent5"/>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accent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accent2"/>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accent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
        <p:nvSpPr>
          <p:cNvPr id="69" name="Shape 69"/>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7619999" cy="4800600"/>
          </a:xfrm>
          <a:prstGeom prst="rect">
            <a:avLst/>
          </a:prstGeom>
          <a:noFill/>
          <a:ln>
            <a:noFill/>
          </a:ln>
        </p:spPr>
        <p:txBody>
          <a:bodyPr lIns="91425" tIns="91425" rIns="91425" bIns="91425" anchor="t" anchorCtr="0"/>
          <a:lstStyle>
            <a:lvl1pPr marL="342900" marR="0" lvl="0" indent="-88900" algn="l" rtl="0">
              <a:spcBef>
                <a:spcPts val="440"/>
              </a:spcBef>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44780" algn="l" rtl="0">
              <a:spcBef>
                <a:spcPts val="280"/>
              </a:spcBef>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Shape 8"/>
          <p:cNvSpPr/>
          <p:nvPr/>
        </p:nvSpPr>
        <p:spPr>
          <a:xfrm>
            <a:off x="8458200" y="0"/>
            <a:ext cx="685799" cy="68580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 name="Shape 9"/>
          <p:cNvSpPr/>
          <p:nvPr/>
        </p:nvSpPr>
        <p:spPr>
          <a:xfrm>
            <a:off x="8458200" y="5486400"/>
            <a:ext cx="685799" cy="6857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 name="Shape 10"/>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fld id="{00000000-1234-1234-1234-123412341234}" type="slidenum">
              <a:rPr lang="en-US" sz="1800" b="0" i="0" u="none" strike="noStrike" cap="none">
                <a:solidFill>
                  <a:srgbClr val="FFFFFF"/>
                </a:solidFill>
                <a:latin typeface="Calibri"/>
                <a:ea typeface="Calibri"/>
                <a:cs typeface="Calibri"/>
                <a:sym typeface="Calibri"/>
              </a:rPr>
              <a:t>‹#›</a:t>
            </a:fld>
            <a:endParaRPr lang="en-US" sz="1800" b="0" i="0" u="none" strike="noStrike" cap="none">
              <a:solidFill>
                <a:srgbClr val="FFFFFF"/>
              </a:solidFill>
              <a:latin typeface="Calibri"/>
              <a:ea typeface="Calibri"/>
              <a:cs typeface="Calibri"/>
              <a:sym typeface="Calibri"/>
            </a:endParaRPr>
          </a:p>
        </p:txBody>
      </p:sp>
      <p:sp>
        <p:nvSpPr>
          <p:cNvPr id="11" name="Shape 11"/>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4" name="Shape 84"/>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685800" y="1905000"/>
            <a:ext cx="7543800" cy="2593975"/>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Cambria"/>
              <a:buNone/>
            </a:pPr>
            <a:r>
              <a:rPr lang="en-US" sz="6600" b="0" i="0" u="none" strike="noStrike" cap="none">
                <a:solidFill>
                  <a:schemeClr val="dk2"/>
                </a:solidFill>
                <a:latin typeface="Cambria"/>
                <a:ea typeface="Cambria"/>
                <a:cs typeface="Cambria"/>
                <a:sym typeface="Cambria"/>
              </a:rPr>
              <a:t>Concept Selection</a:t>
            </a:r>
          </a:p>
        </p:txBody>
      </p:sp>
      <p:sp>
        <p:nvSpPr>
          <p:cNvPr id="162" name="Shape 162"/>
          <p:cNvSpPr txBox="1">
            <a:spLocks noGrp="1"/>
          </p:cNvSpPr>
          <p:nvPr>
            <p:ph type="subTitle" idx="1"/>
          </p:nvPr>
        </p:nvSpPr>
        <p:spPr>
          <a:xfrm>
            <a:off x="685800" y="4572000"/>
            <a:ext cx="6461759" cy="106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rgbClr val="8C8B8A"/>
                </a:solidFill>
                <a:latin typeface="Calibri"/>
                <a:ea typeface="Calibri"/>
                <a:cs typeface="Calibri"/>
                <a:sym typeface="Calibri"/>
              </a:rPr>
              <a:t>By: Suzy Fendrick, Billy Ramm, and Robert Foster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722312" y="5486400"/>
            <a:ext cx="7659687" cy="11684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Cambria"/>
              <a:buNone/>
            </a:pPr>
            <a:r>
              <a:rPr lang="en-US" sz="3600" b="0" i="0" u="none" strike="noStrike" cap="none">
                <a:solidFill>
                  <a:schemeClr val="dk2"/>
                </a:solidFill>
                <a:latin typeface="Cambria"/>
                <a:ea typeface="Cambria"/>
                <a:cs typeface="Cambria"/>
                <a:sym typeface="Cambria"/>
              </a:rPr>
              <a:t>FORMAL SELECTION</a:t>
            </a:r>
          </a:p>
        </p:txBody>
      </p:sp>
      <p:sp>
        <p:nvSpPr>
          <p:cNvPr id="218" name="Shape 218"/>
          <p:cNvSpPr txBox="1">
            <a:spLocks noGrp="1"/>
          </p:cNvSpPr>
          <p:nvPr>
            <p:ph type="body" idx="1"/>
          </p:nvPr>
        </p:nvSpPr>
        <p:spPr>
          <a:xfrm>
            <a:off x="722312" y="3852862"/>
            <a:ext cx="6135686" cy="1633538"/>
          </a:xfrm>
          <a:prstGeom prst="rect">
            <a:avLst/>
          </a:prstGeom>
          <a:noFill/>
          <a:ln>
            <a:noFill/>
          </a:ln>
        </p:spPr>
        <p:txBody>
          <a:bodyPr lIns="91425" tIns="45700" rIns="91425" bIns="45700" anchor="b" anchorCtr="0">
            <a:noAutofit/>
          </a:bodyPr>
          <a:lstStyle/>
          <a:p>
            <a:pPr marL="0" marR="0" lvl="0" indent="0" algn="l" rtl="0">
              <a:spcBef>
                <a:spcPts val="0"/>
              </a:spcBef>
              <a:buClr>
                <a:schemeClr val="accent1"/>
              </a:buClr>
              <a:buSzPct val="25000"/>
              <a:buFont typeface="Arial"/>
              <a:buNone/>
            </a:pPr>
            <a:r>
              <a:rPr lang="en-US" sz="2000" b="0" i="0" u="none" strike="noStrike" cap="none">
                <a:solidFill>
                  <a:srgbClr val="8C8B8A"/>
                </a:solidFill>
                <a:latin typeface="Calibri"/>
                <a:ea typeface="Calibri"/>
                <a:cs typeface="Calibri"/>
                <a:sym typeface="Calibri"/>
              </a:rPr>
              <a:t>Pugh’s Concept Selection Matrix</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sz="4600" b="0" i="0" u="none" strike="noStrike" cap="none" dirty="0">
                <a:solidFill>
                  <a:schemeClr val="dk2"/>
                </a:solidFill>
                <a:latin typeface="Cambria"/>
                <a:ea typeface="Cambria"/>
                <a:cs typeface="Cambria"/>
                <a:sym typeface="Cambria"/>
              </a:rPr>
              <a:t>Pugh’s Concept Selection Matrix </a:t>
            </a:r>
          </a:p>
        </p:txBody>
      </p:sp>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20401" r="68756" b="4575"/>
          <a:stretch/>
        </p:blipFill>
        <p:spPr bwMode="auto">
          <a:xfrm>
            <a:off x="2590800" y="903648"/>
            <a:ext cx="5486400" cy="5725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sz="4600" b="0" i="0" u="none" strike="noStrike" cap="none">
                <a:solidFill>
                  <a:schemeClr val="dk2"/>
                </a:solidFill>
                <a:latin typeface="Cambria"/>
                <a:ea typeface="Cambria"/>
                <a:cs typeface="Cambria"/>
                <a:sym typeface="Cambria"/>
              </a:rPr>
              <a:t>Pugh’s Concept Selection Matrix </a:t>
            </a:r>
          </a:p>
        </p:txBody>
      </p:sp>
      <p:sp>
        <p:nvSpPr>
          <p:cNvPr id="230" name="Shape 230"/>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406400" marR="0" lvl="1" indent="0" algn="l" rtl="0">
              <a:spcBef>
                <a:spcPts val="400"/>
              </a:spcBef>
              <a:spcAft>
                <a:spcPts val="0"/>
              </a:spcAft>
              <a:buClr>
                <a:schemeClr val="accent2"/>
              </a:buClr>
              <a:buSzPct val="100000"/>
              <a:buNone/>
            </a:pPr>
            <a:endParaRPr lang="en-US" dirty="0" smtClean="0"/>
          </a:p>
          <a:p>
            <a:pPr marL="406400" marR="0" lvl="1" indent="0" algn="l" rtl="0">
              <a:spcBef>
                <a:spcPts val="400"/>
              </a:spcBef>
              <a:spcAft>
                <a:spcPts val="0"/>
              </a:spcAft>
              <a:buClr>
                <a:schemeClr val="accent2"/>
              </a:buClr>
              <a:buSzPct val="100000"/>
              <a:buNone/>
            </a:pPr>
            <a:r>
              <a:rPr lang="en-US" sz="2200" dirty="0" smtClean="0"/>
              <a:t>Through the use of our chosen weighted criteria (Price, Viability, and Simplicity) and comparing these criteria in our ideas to one another, we were able to come up with a formal ranking of our ideas.</a:t>
            </a:r>
            <a:r>
              <a:rPr lang="en-US" sz="2200" b="0" i="0" u="none" strike="noStrike" cap="none" dirty="0" smtClean="0">
                <a:solidFill>
                  <a:schemeClr val="dk1"/>
                </a:solidFill>
                <a:sym typeface="Calibri"/>
              </a:rPr>
              <a:t> </a:t>
            </a:r>
          </a:p>
          <a:p>
            <a:pPr marL="406400" marR="0" lvl="1" indent="0" algn="l" rtl="0">
              <a:spcBef>
                <a:spcPts val="400"/>
              </a:spcBef>
              <a:spcAft>
                <a:spcPts val="0"/>
              </a:spcAft>
              <a:buClr>
                <a:schemeClr val="accent2"/>
              </a:buClr>
              <a:buSzPct val="100000"/>
              <a:buNone/>
            </a:pPr>
            <a:endParaRPr lang="en-US" dirty="0"/>
          </a:p>
          <a:p>
            <a:pPr marL="342900" marR="0" lvl="0" indent="-228600" algn="l" rtl="0">
              <a:spcBef>
                <a:spcPts val="440"/>
              </a:spcBef>
              <a:buClr>
                <a:schemeClr val="accent1"/>
              </a:buClr>
              <a:buSzPct val="100000"/>
              <a:buFont typeface="Arial"/>
              <a:buNone/>
            </a:pPr>
            <a:r>
              <a:rPr lang="en-US" sz="2000" dirty="0"/>
              <a:t>	</a:t>
            </a:r>
            <a:r>
              <a:rPr lang="en-US" b="1" dirty="0" smtClean="0"/>
              <a:t>1</a:t>
            </a:r>
            <a:r>
              <a:rPr lang="en-US" b="1" baseline="30000" dirty="0" smtClean="0"/>
              <a:t>st</a:t>
            </a:r>
            <a:r>
              <a:rPr lang="en-US" b="1" dirty="0" smtClean="0"/>
              <a:t> Place : Concept 2 – Using QR Codes</a:t>
            </a:r>
          </a:p>
          <a:p>
            <a:pPr marL="342900" marR="0" lvl="0" indent="-228600" algn="l" rtl="0">
              <a:spcBef>
                <a:spcPts val="440"/>
              </a:spcBef>
              <a:buClr>
                <a:schemeClr val="accent1"/>
              </a:buClr>
              <a:buSzPct val="100000"/>
              <a:buFont typeface="Arial"/>
              <a:buNone/>
            </a:pPr>
            <a:r>
              <a:rPr lang="en-US" sz="2200" b="1" i="0" strike="noStrike" cap="none" dirty="0" smtClean="0">
                <a:solidFill>
                  <a:schemeClr val="dk1"/>
                </a:solidFill>
                <a:sym typeface="Calibri"/>
              </a:rPr>
              <a:t>	2</a:t>
            </a:r>
            <a:r>
              <a:rPr lang="en-US" sz="2200" b="1" i="0" strike="noStrike" cap="none" baseline="30000" dirty="0" smtClean="0">
                <a:solidFill>
                  <a:schemeClr val="dk1"/>
                </a:solidFill>
                <a:sym typeface="Calibri"/>
              </a:rPr>
              <a:t>nd</a:t>
            </a:r>
            <a:r>
              <a:rPr lang="en-US" sz="2200" b="1" i="0" strike="noStrike" cap="none" dirty="0" smtClean="0">
                <a:solidFill>
                  <a:schemeClr val="dk1"/>
                </a:solidFill>
                <a:sym typeface="Calibri"/>
              </a:rPr>
              <a:t> Place : Concept 4 – Overall mapping of campus/ buildings</a:t>
            </a:r>
          </a:p>
          <a:p>
            <a:pPr marL="342900" marR="0" lvl="0" indent="-228600" algn="l" rtl="0">
              <a:spcBef>
                <a:spcPts val="440"/>
              </a:spcBef>
              <a:buClr>
                <a:schemeClr val="accent1"/>
              </a:buClr>
              <a:buSzPct val="100000"/>
              <a:buFont typeface="Arial"/>
              <a:buNone/>
            </a:pPr>
            <a:r>
              <a:rPr lang="en-US" b="1" dirty="0" smtClean="0"/>
              <a:t>	3</a:t>
            </a:r>
            <a:r>
              <a:rPr lang="en-US" b="1" baseline="30000" dirty="0" smtClean="0"/>
              <a:t>rd</a:t>
            </a:r>
            <a:r>
              <a:rPr lang="en-US" b="1" dirty="0" smtClean="0"/>
              <a:t> Place : Concept 3 – “Walk Between” sensors</a:t>
            </a:r>
          </a:p>
          <a:p>
            <a:pPr marL="342900" marR="0" lvl="0" indent="-228600" algn="l" rtl="0">
              <a:spcBef>
                <a:spcPts val="440"/>
              </a:spcBef>
              <a:buClr>
                <a:schemeClr val="accent1"/>
              </a:buClr>
              <a:buSzPct val="100000"/>
              <a:buFont typeface="Arial"/>
              <a:buNone/>
            </a:pPr>
            <a:r>
              <a:rPr lang="en-US" sz="2200" b="1" i="0" strike="noStrike" cap="none" dirty="0" smtClean="0">
                <a:solidFill>
                  <a:schemeClr val="dk1"/>
                </a:solidFill>
                <a:sym typeface="Calibri"/>
              </a:rPr>
              <a:t>	4</a:t>
            </a:r>
            <a:r>
              <a:rPr lang="en-US" sz="2200" b="1" i="0" strike="noStrike" cap="none" baseline="30000" dirty="0" smtClean="0">
                <a:solidFill>
                  <a:schemeClr val="dk1"/>
                </a:solidFill>
                <a:sym typeface="Calibri"/>
              </a:rPr>
              <a:t>th</a:t>
            </a:r>
            <a:r>
              <a:rPr lang="en-US" sz="2200" b="1" i="0" strike="noStrike" cap="none" dirty="0" smtClean="0">
                <a:solidFill>
                  <a:schemeClr val="dk1"/>
                </a:solidFill>
                <a:sym typeface="Calibri"/>
              </a:rPr>
              <a:t> Place : Concept 1 – IPS</a:t>
            </a:r>
          </a:p>
          <a:p>
            <a:pPr marL="342900" marR="0" lvl="0" indent="-228600" algn="l" rtl="0">
              <a:spcBef>
                <a:spcPts val="440"/>
              </a:spcBef>
              <a:buClr>
                <a:schemeClr val="accent1"/>
              </a:buClr>
              <a:buSzPct val="100000"/>
              <a:buFont typeface="Arial"/>
              <a:buNone/>
            </a:pPr>
            <a:r>
              <a:rPr lang="en-US" b="1" dirty="0" smtClean="0"/>
              <a:t>	5</a:t>
            </a:r>
            <a:r>
              <a:rPr lang="en-US" b="1" baseline="30000" dirty="0" smtClean="0"/>
              <a:t>th</a:t>
            </a:r>
            <a:r>
              <a:rPr lang="en-US" b="1" dirty="0" smtClean="0"/>
              <a:t> Place : Concept 5 – Floor sensors</a:t>
            </a:r>
            <a:endParaRPr sz="2200" b="1" i="0" strike="noStrike" cap="none" dirty="0">
              <a:solidFill>
                <a:schemeClr val="dk1"/>
              </a:solidFill>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sz="4600" b="0" i="0" u="none" strike="noStrike" cap="none">
                <a:solidFill>
                  <a:schemeClr val="dk2"/>
                </a:solidFill>
                <a:latin typeface="Cambria"/>
                <a:ea typeface="Cambria"/>
                <a:cs typeface="Cambria"/>
                <a:sym typeface="Cambria"/>
              </a:rPr>
              <a:t>Informal Discussions</a:t>
            </a:r>
          </a:p>
        </p:txBody>
      </p:sp>
      <p:sp>
        <p:nvSpPr>
          <p:cNvPr id="236" name="Shape 236"/>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342900" marR="0" lvl="0" indent="-228600" algn="l" rtl="0">
              <a:spcBef>
                <a:spcPts val="0"/>
              </a:spcBef>
              <a:spcAft>
                <a:spcPts val="0"/>
              </a:spcAft>
              <a:buClr>
                <a:schemeClr val="accent1"/>
              </a:buClr>
              <a:buSzPct val="100000"/>
              <a:buFont typeface="Arial"/>
              <a:buChar char="•"/>
            </a:pPr>
            <a:r>
              <a:rPr lang="en-US"/>
              <a:t>What molded our idea?</a:t>
            </a:r>
            <a:r>
              <a:rPr lang="en-US" sz="2200" b="0" i="0" u="none" strike="noStrike" cap="none">
                <a:solidFill>
                  <a:schemeClr val="dk1"/>
                </a:solidFill>
                <a:latin typeface="Calibri"/>
                <a:ea typeface="Calibri"/>
                <a:cs typeface="Calibri"/>
                <a:sym typeface="Calibri"/>
              </a:rPr>
              <a:t>:</a:t>
            </a:r>
          </a:p>
          <a:p>
            <a:pPr marL="640080" marR="0" lvl="1" indent="-233680" algn="l" rtl="0">
              <a:spcBef>
                <a:spcPts val="400"/>
              </a:spcBef>
              <a:spcAft>
                <a:spcPts val="0"/>
              </a:spcAft>
              <a:buClr>
                <a:schemeClr val="accent2"/>
              </a:buClr>
              <a:buSzPct val="100000"/>
              <a:buFont typeface="Arial"/>
              <a:buChar char="•"/>
            </a:pPr>
            <a:r>
              <a:rPr lang="en-US"/>
              <a:t>At first we we’re left with the basic ips idea, with a system that included the outside navigation as well, so the potential “lost student,” can find his way. Our idea has always been very similar to the beginning of the thought process, but implementation and design had to be able to support the idea.</a:t>
            </a:r>
          </a:p>
          <a:p>
            <a:pPr marL="640080" marR="0" lvl="1" indent="-233680" algn="l" rtl="0">
              <a:spcBef>
                <a:spcPts val="400"/>
              </a:spcBef>
              <a:spcAft>
                <a:spcPts val="0"/>
              </a:spcAft>
              <a:buClr>
                <a:schemeClr val="accent2"/>
              </a:buClr>
              <a:buSzPct val="100000"/>
              <a:buFont typeface="Arial"/>
              <a:buChar char="•"/>
            </a:pPr>
            <a:r>
              <a:rPr lang="en-US"/>
              <a:t>Collaborating together we we’re able to take our design process and put it all together to come up with a system that would suit the user more on the ips side since there are so many gps systems out there. We we’re able to develop a platform that we believe would support our software.</a:t>
            </a:r>
          </a:p>
          <a:p>
            <a:pPr marL="342900" marR="0" lvl="0" indent="-228600" algn="l" rtl="0">
              <a:spcBef>
                <a:spcPts val="440"/>
              </a:spcBef>
              <a:buClr>
                <a:schemeClr val="accent1"/>
              </a:buClr>
              <a:buSzPct val="1000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sz="4600" b="0" i="0" u="none" strike="noStrike" cap="none" dirty="0">
                <a:solidFill>
                  <a:schemeClr val="dk2"/>
                </a:solidFill>
                <a:latin typeface="Cambria"/>
                <a:ea typeface="Cambria"/>
                <a:cs typeface="Cambria"/>
                <a:sym typeface="Cambria"/>
              </a:rPr>
              <a:t>Winning Idea</a:t>
            </a:r>
          </a:p>
        </p:txBody>
      </p:sp>
      <p:sp>
        <p:nvSpPr>
          <p:cNvPr id="242" name="Shape 242"/>
          <p:cNvSpPr txBox="1">
            <a:spLocks noGrp="1"/>
          </p:cNvSpPr>
          <p:nvPr>
            <p:ph type="body" idx="1"/>
          </p:nvPr>
        </p:nvSpPr>
        <p:spPr>
          <a:xfrm>
            <a:off x="304800" y="1371600"/>
            <a:ext cx="7619999" cy="4800600"/>
          </a:xfrm>
          <a:prstGeom prst="rect">
            <a:avLst/>
          </a:prstGeom>
          <a:noFill/>
          <a:ln>
            <a:noFill/>
          </a:ln>
        </p:spPr>
        <p:txBody>
          <a:bodyPr lIns="91425" tIns="45700" rIns="91425" bIns="45700" anchor="t" anchorCtr="0">
            <a:noAutofit/>
          </a:bodyPr>
          <a:lstStyle/>
          <a:p>
            <a:pPr marL="640080" marR="0" lvl="1" indent="-233680" algn="l" rtl="0">
              <a:spcBef>
                <a:spcPts val="400"/>
              </a:spcBef>
              <a:spcAft>
                <a:spcPts val="0"/>
              </a:spcAft>
              <a:buClr>
                <a:schemeClr val="accent2"/>
              </a:buClr>
              <a:buSzPct val="100000"/>
              <a:buFont typeface="Arial"/>
              <a:buChar char="•"/>
            </a:pPr>
            <a:endParaRPr lang="en-US" dirty="0"/>
          </a:p>
          <a:p>
            <a:pPr marL="406400" marR="0" lvl="1" indent="0" algn="l" rtl="0">
              <a:spcBef>
                <a:spcPts val="400"/>
              </a:spcBef>
              <a:spcAft>
                <a:spcPts val="0"/>
              </a:spcAft>
              <a:buClr>
                <a:schemeClr val="accent2"/>
              </a:buClr>
              <a:buSzPct val="100000"/>
              <a:buNone/>
            </a:pPr>
            <a:r>
              <a:rPr lang="en-US" sz="2400" b="0" i="0" u="none" strike="noStrike" cap="none" dirty="0" smtClean="0">
                <a:solidFill>
                  <a:schemeClr val="dk1"/>
                </a:solidFill>
                <a:sym typeface="Calibri"/>
              </a:rPr>
              <a:t>Our winning idea is a combination of two of our ideas: the QR Code idea and the Overall mapping idea. We chose this because they ranked high in our methods and they can be combined.</a:t>
            </a:r>
          </a:p>
          <a:p>
            <a:pPr marL="406400" marR="0" lvl="1" indent="0" algn="l" rtl="0">
              <a:spcBef>
                <a:spcPts val="400"/>
              </a:spcBef>
              <a:spcAft>
                <a:spcPts val="0"/>
              </a:spcAft>
              <a:buClr>
                <a:schemeClr val="accent2"/>
              </a:buClr>
              <a:buSzPct val="100000"/>
              <a:buNone/>
            </a:pPr>
            <a:endParaRPr lang="en-US" sz="2400" dirty="0"/>
          </a:p>
          <a:p>
            <a:pPr marL="406400" marR="0" lvl="1" indent="0" algn="l" rtl="0">
              <a:spcBef>
                <a:spcPts val="400"/>
              </a:spcBef>
              <a:spcAft>
                <a:spcPts val="0"/>
              </a:spcAft>
              <a:buClr>
                <a:schemeClr val="accent2"/>
              </a:buClr>
              <a:buSzPct val="100000"/>
              <a:buNone/>
            </a:pPr>
            <a:r>
              <a:rPr lang="en-US" sz="2400" b="0" i="0" u="none" strike="noStrike" cap="none" dirty="0" smtClean="0">
                <a:solidFill>
                  <a:schemeClr val="dk1"/>
                </a:solidFill>
                <a:sym typeface="Calibri"/>
              </a:rPr>
              <a:t>The overall mapping idea lacks a mapping perspective from the inside of the building and the QR codes lack a mapping perspective from outside of a building. When you put them together they seem to further satisfy the needs of the user.</a:t>
            </a:r>
            <a:endParaRPr lang="en-US" sz="2400" b="0" i="0" u="none" strike="noStrike" cap="none" dirty="0">
              <a:solidFill>
                <a:schemeClr val="dk1"/>
              </a:solidFill>
              <a:sym typeface="Calibri"/>
            </a:endParaRPr>
          </a:p>
          <a:p>
            <a:pPr marL="342900" marR="0" lvl="0" indent="-228600" algn="l" rtl="0">
              <a:spcBef>
                <a:spcPts val="440"/>
              </a:spcBef>
              <a:buClr>
                <a:schemeClr val="accent1"/>
              </a:buClr>
              <a:buSzPct val="100000"/>
              <a:buFont typeface="Arial"/>
              <a:buNone/>
            </a:pPr>
            <a:endParaRPr sz="2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sz="4600" b="0" i="0" u="none" strike="noStrike" cap="none">
                <a:solidFill>
                  <a:schemeClr val="dk2"/>
                </a:solidFill>
                <a:latin typeface="Cambria"/>
                <a:ea typeface="Cambria"/>
                <a:cs typeface="Cambria"/>
                <a:sym typeface="Cambria"/>
              </a:rPr>
              <a:t>Additional Insights</a:t>
            </a:r>
          </a:p>
        </p:txBody>
      </p:sp>
      <p:sp>
        <p:nvSpPr>
          <p:cNvPr id="248" name="Shape 248"/>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342900" marR="0" lvl="0" indent="-228600" algn="l" rtl="0">
              <a:spcBef>
                <a:spcPts val="440"/>
              </a:spcBef>
              <a:buClr>
                <a:schemeClr val="accent1"/>
              </a:buClr>
              <a:buSzPct val="100000"/>
              <a:buFont typeface="Arial"/>
              <a:buNone/>
            </a:pPr>
            <a:r>
              <a:rPr lang="en-US" dirty="0" smtClean="0"/>
              <a:t>	</a:t>
            </a:r>
            <a:r>
              <a:rPr lang="en-US" sz="2400" dirty="0" smtClean="0"/>
              <a:t>One major insight gained was the idea that we could combine two of our best ideas and that we could actually benefit from doing so. We had not previously considered this and with out using our comparison methods, we may have never had this insight. </a:t>
            </a:r>
          </a:p>
          <a:p>
            <a:pPr marL="342900" marR="0" lvl="0" indent="-228600" algn="l" rtl="0">
              <a:spcBef>
                <a:spcPts val="440"/>
              </a:spcBef>
              <a:buClr>
                <a:schemeClr val="accent1"/>
              </a:buClr>
              <a:buSzPct val="100000"/>
              <a:buFont typeface="Arial"/>
              <a:buNone/>
            </a:pPr>
            <a:endParaRPr lang="en-US" sz="2400" dirty="0" smtClean="0"/>
          </a:p>
          <a:p>
            <a:pPr marL="342900" marR="0" lvl="0" indent="-228600" algn="l" rtl="0">
              <a:spcBef>
                <a:spcPts val="440"/>
              </a:spcBef>
              <a:buClr>
                <a:schemeClr val="accent1"/>
              </a:buClr>
              <a:buSzPct val="100000"/>
              <a:buFont typeface="Arial"/>
              <a:buNone/>
            </a:pPr>
            <a:r>
              <a:rPr lang="en-US" sz="2400" dirty="0"/>
              <a:t>	</a:t>
            </a:r>
            <a:r>
              <a:rPr lang="en-US" sz="2400" dirty="0" smtClean="0"/>
              <a:t>Our team will now focus on implementing both of these ideas together to create an ideal mapping system for </a:t>
            </a:r>
            <a:r>
              <a:rPr lang="en-US" dirty="0" smtClean="0"/>
              <a:t>our user. </a:t>
            </a:r>
            <a:endParaRPr sz="2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74637"/>
            <a:ext cx="76200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a:t>Introduction</a:t>
            </a:r>
          </a:p>
        </p:txBody>
      </p:sp>
      <p:sp>
        <p:nvSpPr>
          <p:cNvPr id="168" name="Shape 168"/>
          <p:cNvSpPr txBox="1">
            <a:spLocks noGrp="1"/>
          </p:cNvSpPr>
          <p:nvPr>
            <p:ph type="body" idx="1"/>
          </p:nvPr>
        </p:nvSpPr>
        <p:spPr>
          <a:xfrm>
            <a:off x="457200" y="1600200"/>
            <a:ext cx="7620000" cy="4800600"/>
          </a:xfrm>
          <a:prstGeom prst="rect">
            <a:avLst/>
          </a:prstGeom>
          <a:noFill/>
          <a:ln>
            <a:noFill/>
          </a:ln>
        </p:spPr>
        <p:txBody>
          <a:bodyPr lIns="91425" tIns="45700" rIns="91425" bIns="45700" anchor="t" anchorCtr="0">
            <a:noAutofit/>
          </a:bodyPr>
          <a:lstStyle/>
          <a:p>
            <a:pPr marL="342900" marR="0" lvl="0" indent="-228600" algn="l" rtl="0">
              <a:spcBef>
                <a:spcPts val="0"/>
              </a:spcBef>
              <a:spcAft>
                <a:spcPts val="0"/>
              </a:spcAft>
              <a:buClr>
                <a:schemeClr val="accent1"/>
              </a:buClr>
              <a:buSzPct val="100000"/>
              <a:buFont typeface="Arial"/>
              <a:buChar char="•"/>
            </a:pPr>
            <a:r>
              <a:rPr lang="en-US"/>
              <a:t>Team Name: Campus IPS</a:t>
            </a:r>
          </a:p>
          <a:p>
            <a:pPr marL="342900" marR="0" lvl="0" indent="-228600" algn="l" rtl="0">
              <a:spcBef>
                <a:spcPts val="0"/>
              </a:spcBef>
              <a:spcAft>
                <a:spcPts val="0"/>
              </a:spcAft>
              <a:buClr>
                <a:schemeClr val="accent1"/>
              </a:buClr>
              <a:buSzPct val="100000"/>
              <a:buFont typeface="Arial"/>
              <a:buChar char="•"/>
            </a:pPr>
            <a:r>
              <a:rPr lang="en-US"/>
              <a:t>Our project is an IPS (indoor positioning system) mapping app for college campus to reduce the amount of students that get lost and increase their comfortability at school. </a:t>
            </a:r>
          </a:p>
          <a:p>
            <a:pPr marL="342900" marR="0" lvl="0" indent="-228600" algn="l" rtl="0">
              <a:spcBef>
                <a:spcPts val="0"/>
              </a:spcBef>
              <a:spcAft>
                <a:spcPts val="0"/>
              </a:spcAft>
              <a:buClr>
                <a:schemeClr val="accent1"/>
              </a:buClr>
              <a:buSzPct val="100000"/>
              <a:buFont typeface="Arial"/>
              <a:buChar char="•"/>
            </a:pPr>
            <a:r>
              <a:rPr lang="en-US"/>
              <a:t>The motivation for our design idea stems from wanting to help out fellow college students and understanding that starting at a university can be difficult.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722312" y="5486400"/>
            <a:ext cx="7659687" cy="11684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Cambria"/>
              <a:buNone/>
            </a:pPr>
            <a:r>
              <a:rPr lang="en-US" sz="3600" b="0" i="0" u="none" strike="noStrike" cap="none">
                <a:solidFill>
                  <a:schemeClr val="dk2"/>
                </a:solidFill>
                <a:latin typeface="Cambria"/>
                <a:ea typeface="Cambria"/>
                <a:cs typeface="Cambria"/>
                <a:sym typeface="Cambria"/>
              </a:rPr>
              <a:t>INFORMAL SELECTION</a:t>
            </a:r>
          </a:p>
        </p:txBody>
      </p:sp>
      <p:sp>
        <p:nvSpPr>
          <p:cNvPr id="174" name="Shape 174"/>
          <p:cNvSpPr txBox="1">
            <a:spLocks noGrp="1"/>
          </p:cNvSpPr>
          <p:nvPr>
            <p:ph type="body" idx="1"/>
          </p:nvPr>
        </p:nvSpPr>
        <p:spPr>
          <a:xfrm>
            <a:off x="722312" y="3852862"/>
            <a:ext cx="6135686" cy="1633538"/>
          </a:xfrm>
          <a:prstGeom prst="rect">
            <a:avLst/>
          </a:prstGeom>
          <a:noFill/>
          <a:ln>
            <a:noFill/>
          </a:ln>
        </p:spPr>
        <p:txBody>
          <a:bodyPr lIns="91425" tIns="45700" rIns="91425" bIns="45700" anchor="b" anchorCtr="0">
            <a:noAutofit/>
          </a:bodyPr>
          <a:lstStyle/>
          <a:p>
            <a:pPr marL="0" marR="0" lvl="0" indent="0" algn="l" rtl="0">
              <a:spcBef>
                <a:spcPts val="0"/>
              </a:spcBef>
              <a:buClr>
                <a:schemeClr val="accent1"/>
              </a:buClr>
              <a:buSzPct val="25000"/>
              <a:buFont typeface="Arial"/>
              <a:buNone/>
            </a:pPr>
            <a:r>
              <a:rPr lang="en-US" sz="2000" b="0" i="0" u="none" strike="noStrike" cap="none">
                <a:solidFill>
                  <a:srgbClr val="8C8B8A"/>
                </a:solidFill>
                <a:latin typeface="Calibri"/>
                <a:ea typeface="Calibri"/>
                <a:cs typeface="Calibri"/>
                <a:sym typeface="Calibri"/>
              </a:rPr>
              <a:t>Multi-Voting &amp; Pros and Cons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sz="4600" b="0" i="0" u="none" strike="noStrike" cap="none">
                <a:solidFill>
                  <a:schemeClr val="dk2"/>
                </a:solidFill>
                <a:latin typeface="Cambria"/>
                <a:ea typeface="Cambria"/>
                <a:cs typeface="Cambria"/>
                <a:sym typeface="Cambria"/>
              </a:rPr>
              <a:t>Multi-Voting</a:t>
            </a:r>
          </a:p>
        </p:txBody>
      </p:sp>
      <p:pic>
        <p:nvPicPr>
          <p:cNvPr id="180" name="Shape 180" descr="IMG_7593.JPG"/>
          <p:cNvPicPr preferRelativeResize="0">
            <a:picLocks noGrp="1"/>
          </p:cNvPicPr>
          <p:nvPr>
            <p:ph type="body" idx="1"/>
          </p:nvPr>
        </p:nvPicPr>
        <p:blipFill rotWithShape="1">
          <a:blip r:embed="rId3">
            <a:alphaModFix/>
          </a:blip>
          <a:srcRect l="2480" t="5632" r="10344" b="3177"/>
          <a:stretch/>
        </p:blipFill>
        <p:spPr>
          <a:xfrm rot="5400000">
            <a:off x="-346708" y="1961760"/>
            <a:ext cx="5051344" cy="3963096"/>
          </a:xfrm>
          <a:prstGeom prst="rect">
            <a:avLst/>
          </a:prstGeom>
          <a:noFill/>
          <a:ln>
            <a:noFill/>
          </a:ln>
        </p:spPr>
      </p:pic>
      <p:pic>
        <p:nvPicPr>
          <p:cNvPr id="181" name="Shape 181" descr="IMG_7594.JPG"/>
          <p:cNvPicPr preferRelativeResize="0"/>
          <p:nvPr/>
        </p:nvPicPr>
        <p:blipFill rotWithShape="1">
          <a:blip r:embed="rId4">
            <a:alphaModFix/>
          </a:blip>
          <a:srcRect l="4960" t="4167" r="8977" b="7980"/>
          <a:stretch/>
        </p:blipFill>
        <p:spPr>
          <a:xfrm rot="5400000">
            <a:off x="3788708" y="2009658"/>
            <a:ext cx="5051342" cy="386730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sz="4600" b="0" i="0" u="none" strike="noStrike" cap="none">
                <a:solidFill>
                  <a:schemeClr val="dk2"/>
                </a:solidFill>
                <a:latin typeface="Cambria"/>
                <a:ea typeface="Cambria"/>
                <a:cs typeface="Cambria"/>
                <a:sym typeface="Cambria"/>
              </a:rPr>
              <a:t>Multi-Voting</a:t>
            </a:r>
          </a:p>
        </p:txBody>
      </p:sp>
      <p:sp>
        <p:nvSpPr>
          <p:cNvPr id="187" name="Shape 187"/>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342900" marR="0" lvl="0" indent="-228600" algn="l" rtl="0">
              <a:spcBef>
                <a:spcPts val="0"/>
              </a:spcBef>
              <a:spcAft>
                <a:spcPts val="0"/>
              </a:spcAft>
              <a:buClr>
                <a:schemeClr val="accent1"/>
              </a:buClr>
              <a:buSzPct val="100000"/>
              <a:buFont typeface="Arial"/>
              <a:buChar char="•"/>
            </a:pPr>
            <a:r>
              <a:rPr lang="en-US" sz="2200" b="0" i="0" u="none" strike="noStrike" cap="none">
                <a:solidFill>
                  <a:schemeClr val="dk1"/>
                </a:solidFill>
                <a:latin typeface="Calibri"/>
                <a:ea typeface="Calibri"/>
                <a:cs typeface="Calibri"/>
                <a:sym typeface="Calibri"/>
              </a:rPr>
              <a:t>We choose multi-voting over other methods as it was our initial step in eliminating some of our ideas and focusing on the important ones.  </a:t>
            </a:r>
          </a:p>
          <a:p>
            <a:pPr marL="342900" marR="0" lvl="0" indent="-228600" algn="l" rtl="0">
              <a:spcBef>
                <a:spcPts val="440"/>
              </a:spcBef>
              <a:buClr>
                <a:schemeClr val="accent1"/>
              </a:buClr>
              <a:buSzPct val="100000"/>
              <a:buFont typeface="Arial"/>
              <a:buChar char="•"/>
            </a:pPr>
            <a:r>
              <a:rPr lang="en-US" sz="2200" b="0" i="0" u="none" strike="noStrike" cap="none">
                <a:solidFill>
                  <a:schemeClr val="dk1"/>
                </a:solidFill>
                <a:latin typeface="Calibri"/>
                <a:ea typeface="Calibri"/>
                <a:cs typeface="Calibri"/>
                <a:sym typeface="Calibri"/>
              </a:rPr>
              <a:t>Our team narrowed down our options from 20 to 5, as only 5 ideas ended up with 3 stickers (one from every team member) next to them.</a:t>
            </a:r>
          </a:p>
        </p:txBody>
      </p:sp>
      <p:pic>
        <p:nvPicPr>
          <p:cNvPr id="188" name="Shape 188" descr="IMG_7593.JPG"/>
          <p:cNvPicPr preferRelativeResize="0"/>
          <p:nvPr/>
        </p:nvPicPr>
        <p:blipFill rotWithShape="1">
          <a:blip r:embed="rId3">
            <a:alphaModFix/>
          </a:blip>
          <a:srcRect l="2480" t="5632" r="10344" b="3177"/>
          <a:stretch/>
        </p:blipFill>
        <p:spPr>
          <a:xfrm rot="5400000">
            <a:off x="1501217" y="4206843"/>
            <a:ext cx="2731575" cy="2143091"/>
          </a:xfrm>
          <a:prstGeom prst="rect">
            <a:avLst/>
          </a:prstGeom>
          <a:noFill/>
          <a:ln>
            <a:noFill/>
          </a:ln>
        </p:spPr>
      </p:pic>
      <p:pic>
        <p:nvPicPr>
          <p:cNvPr id="189" name="Shape 189" descr="IMG_7594.JPG"/>
          <p:cNvPicPr preferRelativeResize="0"/>
          <p:nvPr/>
        </p:nvPicPr>
        <p:blipFill rotWithShape="1">
          <a:blip r:embed="rId4">
            <a:alphaModFix/>
          </a:blip>
          <a:srcRect l="4960" t="4167" r="8977" b="7980"/>
          <a:stretch/>
        </p:blipFill>
        <p:spPr>
          <a:xfrm rot="5400000">
            <a:off x="4099400" y="4232742"/>
            <a:ext cx="2731575" cy="209129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2373275" y="2857487"/>
            <a:ext cx="76200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sz="4600" b="0" i="0" u="none" strike="noStrike" cap="none">
                <a:solidFill>
                  <a:schemeClr val="dk2"/>
                </a:solidFill>
                <a:latin typeface="Cambria"/>
                <a:ea typeface="Cambria"/>
                <a:cs typeface="Cambria"/>
                <a:sym typeface="Cambria"/>
              </a:rPr>
              <a:t>Pros and Cons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aphicFrame>
        <p:nvGraphicFramePr>
          <p:cNvPr id="199" name="Shape 199"/>
          <p:cNvGraphicFramePr/>
          <p:nvPr/>
        </p:nvGraphicFramePr>
        <p:xfrm>
          <a:off x="0" y="0"/>
          <a:ext cx="9144000" cy="6858000"/>
        </p:xfrm>
        <a:graphic>
          <a:graphicData uri="http://schemas.openxmlformats.org/drawingml/2006/table">
            <a:tbl>
              <a:tblPr>
                <a:noFill/>
                <a:tableStyleId>{6C5EC353-2B2B-4B8F-8558-FFD289CADC04}</a:tableStyleId>
              </a:tblPr>
              <a:tblGrid>
                <a:gridCol w="1524000"/>
                <a:gridCol w="1524000"/>
                <a:gridCol w="1524000"/>
                <a:gridCol w="1524000"/>
                <a:gridCol w="1524000"/>
                <a:gridCol w="1524000"/>
              </a:tblGrid>
              <a:tr h="376175">
                <a:tc>
                  <a:txBody>
                    <a:bodyPr/>
                    <a:lstStyle/>
                    <a:p>
                      <a:pPr marL="0" marR="0" lvl="0" indent="0" algn="ctr" rtl="0">
                        <a:spcBef>
                          <a:spcPts val="0"/>
                        </a:spcBef>
                        <a:spcAft>
                          <a:spcPts val="0"/>
                        </a:spcAft>
                        <a:buSzPct val="25000"/>
                        <a:buNone/>
                      </a:pPr>
                      <a:r>
                        <a:rPr lang="en-US" sz="1600" b="1" i="0" u="sng" strike="noStrike" cap="none">
                          <a:solidFill>
                            <a:srgbClr val="FFFFFF"/>
                          </a:solidFill>
                          <a:latin typeface="Calibri"/>
                          <a:ea typeface="Calibri"/>
                          <a:cs typeface="Calibri"/>
                          <a:sym typeface="Calibri"/>
                        </a:rPr>
                        <a:t>Item</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algn="ctr" rtl="0">
                        <a:spcBef>
                          <a:spcPts val="0"/>
                        </a:spcBef>
                        <a:spcAft>
                          <a:spcPts val="0"/>
                        </a:spcAft>
                        <a:buSzPct val="25000"/>
                        <a:buNone/>
                      </a:pPr>
                      <a:r>
                        <a:rPr lang="en-US" sz="1600" b="1" i="0" u="sng" strike="noStrike" cap="none">
                          <a:solidFill>
                            <a:srgbClr val="FFFFFF"/>
                          </a:solidFill>
                          <a:latin typeface="Calibri"/>
                          <a:ea typeface="Calibri"/>
                          <a:cs typeface="Calibri"/>
                          <a:sym typeface="Calibri"/>
                        </a:rPr>
                        <a:t>Q</a:t>
                      </a:r>
                      <a:r>
                        <a:rPr lang="en-US" sz="1600" b="1" u="sng">
                          <a:solidFill>
                            <a:srgbClr val="FFFFFF"/>
                          </a:solidFill>
                          <a:latin typeface="Calibri"/>
                          <a:ea typeface="Calibri"/>
                          <a:cs typeface="Calibri"/>
                          <a:sym typeface="Calibri"/>
                        </a:rPr>
                        <a:t>R </a:t>
                      </a:r>
                      <a:r>
                        <a:rPr lang="en-US" sz="1600" b="1" i="0" u="sng" strike="noStrike" cap="none">
                          <a:solidFill>
                            <a:srgbClr val="FFFFFF"/>
                          </a:solidFill>
                          <a:latin typeface="Calibri"/>
                          <a:ea typeface="Calibri"/>
                          <a:cs typeface="Calibri"/>
                          <a:sym typeface="Calibri"/>
                        </a:rPr>
                        <a:t>codes</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algn="ctr" rtl="0">
                        <a:spcBef>
                          <a:spcPts val="0"/>
                        </a:spcBef>
                        <a:spcAft>
                          <a:spcPts val="0"/>
                        </a:spcAft>
                        <a:buSzPct val="25000"/>
                        <a:buNone/>
                      </a:pPr>
                      <a:r>
                        <a:rPr lang="en-US" sz="1600" b="1" i="0" u="sng" strike="noStrike" cap="none">
                          <a:solidFill>
                            <a:srgbClr val="FFFFFF"/>
                          </a:solidFill>
                          <a:latin typeface="Calibri"/>
                          <a:ea typeface="Calibri"/>
                          <a:cs typeface="Calibri"/>
                          <a:sym typeface="Calibri"/>
                        </a:rPr>
                        <a:t>Walk between</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algn="ctr" rtl="0">
                        <a:spcBef>
                          <a:spcPts val="0"/>
                        </a:spcBef>
                        <a:spcAft>
                          <a:spcPts val="0"/>
                        </a:spcAft>
                        <a:buSzPct val="25000"/>
                        <a:buNone/>
                      </a:pPr>
                      <a:r>
                        <a:rPr lang="en-US" sz="1600" b="1" i="0" u="sng" strike="noStrike" cap="none">
                          <a:solidFill>
                            <a:srgbClr val="FFFFFF"/>
                          </a:solidFill>
                          <a:latin typeface="Calibri"/>
                          <a:ea typeface="Calibri"/>
                          <a:cs typeface="Calibri"/>
                          <a:sym typeface="Calibri"/>
                        </a:rPr>
                        <a:t>Overall map</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algn="ctr" rtl="0">
                        <a:spcBef>
                          <a:spcPts val="0"/>
                        </a:spcBef>
                        <a:spcAft>
                          <a:spcPts val="0"/>
                        </a:spcAft>
                        <a:buSzPct val="25000"/>
                        <a:buNone/>
                      </a:pPr>
                      <a:r>
                        <a:rPr lang="en-US" sz="1600" b="1" i="0" u="sng" strike="noStrike" cap="none">
                          <a:solidFill>
                            <a:srgbClr val="FFFFFF"/>
                          </a:solidFill>
                          <a:latin typeface="Calibri"/>
                          <a:ea typeface="Calibri"/>
                          <a:cs typeface="Calibri"/>
                          <a:sym typeface="Calibri"/>
                        </a:rPr>
                        <a:t>Actual IPS</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algn="ctr" rtl="0">
                        <a:spcBef>
                          <a:spcPts val="0"/>
                        </a:spcBef>
                        <a:spcAft>
                          <a:spcPts val="0"/>
                        </a:spcAft>
                        <a:buSzPct val="25000"/>
                        <a:buNone/>
                      </a:pPr>
                      <a:r>
                        <a:rPr lang="en-US" sz="1600" b="1" i="0" u="sng" strike="noStrike" cap="none">
                          <a:solidFill>
                            <a:srgbClr val="FFFFFF"/>
                          </a:solidFill>
                          <a:latin typeface="Calibri"/>
                          <a:ea typeface="Calibri"/>
                          <a:cs typeface="Calibri"/>
                          <a:sym typeface="Calibri"/>
                        </a:rPr>
                        <a:t>Floor Sensors</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r>
              <a:tr h="6481825">
                <a:tc>
                  <a:txBody>
                    <a:bodyPr/>
                    <a:lstStyle/>
                    <a:p>
                      <a:pPr marL="0" marR="0" lvl="0" indent="0" algn="ctr" rtl="0">
                        <a:spcBef>
                          <a:spcPts val="0"/>
                        </a:spcBef>
                        <a:spcAft>
                          <a:spcPts val="0"/>
                        </a:spcAft>
                        <a:buSzPct val="25000"/>
                        <a:buNone/>
                      </a:pPr>
                      <a:r>
                        <a:rPr lang="en-US" sz="3200" b="1" i="0" u="sng" strike="noStrike" cap="none">
                          <a:solidFill>
                            <a:srgbClr val="FFFFFF"/>
                          </a:solidFill>
                          <a:latin typeface="Calibri"/>
                          <a:ea typeface="Calibri"/>
                          <a:cs typeface="Calibri"/>
                          <a:sym typeface="Calibri"/>
                        </a:rPr>
                        <a:t>Pros</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675" cap="flat" cmpd="sng">
                      <a:solidFill>
                        <a:srgbClr val="FFFFFF"/>
                      </a:solidFill>
                      <a:prstDash val="solid"/>
                      <a:round/>
                      <a:headEnd type="none" w="med" len="med"/>
                      <a:tailEnd type="none" w="med" len="med"/>
                    </a:lnB>
                    <a:solidFill>
                      <a:srgbClr val="A9A57C"/>
                    </a:solidFill>
                  </a:tcPr>
                </a:tc>
                <a:tc>
                  <a:txBody>
                    <a:bodyPr/>
                    <a:lstStyle/>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Application that’s already developed. We only need to build off of it.</a:t>
                      </a:r>
                    </a:p>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User friendly, easy to navigate.</a:t>
                      </a:r>
                    </a:p>
                    <a:p>
                      <a:pPr marL="457200" marR="0" lvl="0" indent="0" algn="l" rtl="0">
                        <a:spcBef>
                          <a:spcPts val="0"/>
                        </a:spcBef>
                        <a:spcAft>
                          <a:spcPts val="0"/>
                        </a:spcAft>
                        <a:buSzPct val="25000"/>
                        <a:buNone/>
                      </a:pPr>
                      <a:r>
                        <a:rPr lang="en-US" sz="1600" b="0" i="0" u="none" strike="noStrike" cap="none">
                          <a:solidFill>
                            <a:srgbClr val="2F2B20"/>
                          </a:solidFill>
                          <a:latin typeface="Calibri"/>
                          <a:ea typeface="Calibri"/>
                          <a:cs typeface="Calibri"/>
                          <a:sym typeface="Calibri"/>
                        </a:rPr>
                        <a:t> </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675" cap="flat" cmpd="sng">
                      <a:solidFill>
                        <a:srgbClr val="FFFFFF"/>
                      </a:solidFill>
                      <a:prstDash val="solid"/>
                      <a:round/>
                      <a:headEnd type="none" w="med" len="med"/>
                      <a:tailEnd type="none" w="med" len="med"/>
                    </a:lnB>
                    <a:solidFill>
                      <a:srgbClr val="CFD7E7"/>
                    </a:solidFill>
                  </a:tcPr>
                </a:tc>
                <a:tc>
                  <a:txBody>
                    <a:bodyPr/>
                    <a:lstStyle/>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Instantaneous upload of maps to your phone</a:t>
                      </a:r>
                    </a:p>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Uses frequencies that upload the maps to your phone, not requiring any stop and go actions. </a:t>
                      </a:r>
                    </a:p>
                    <a:p>
                      <a:pPr marL="457200" marR="0" lvl="0" indent="0" algn="l" rtl="0">
                        <a:spcBef>
                          <a:spcPts val="0"/>
                        </a:spcBef>
                        <a:spcAft>
                          <a:spcPts val="0"/>
                        </a:spcAft>
                        <a:buSzPct val="25000"/>
                        <a:buNone/>
                      </a:pPr>
                      <a:r>
                        <a:rPr lang="en-US" sz="1600" b="0" i="0" u="none" strike="noStrike" cap="none">
                          <a:solidFill>
                            <a:srgbClr val="2F2B20"/>
                          </a:solidFill>
                          <a:latin typeface="Calibri"/>
                          <a:ea typeface="Calibri"/>
                          <a:cs typeface="Calibri"/>
                          <a:sym typeface="Calibri"/>
                        </a:rPr>
                        <a:t> </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675" cap="flat" cmpd="sng">
                      <a:solidFill>
                        <a:srgbClr val="FFFFFF"/>
                      </a:solidFill>
                      <a:prstDash val="solid"/>
                      <a:round/>
                      <a:headEnd type="none" w="med" len="med"/>
                      <a:tailEnd type="none" w="med" len="med"/>
                    </a:lnB>
                    <a:solidFill>
                      <a:srgbClr val="CFD7E7"/>
                    </a:solidFill>
                  </a:tcPr>
                </a:tc>
                <a:tc>
                  <a:txBody>
                    <a:bodyPr/>
                    <a:lstStyle/>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Necessary server base that stores the data regarding our maps. Upload it to an existing technology such as google maps, so the only renovations that need to be done is the actual mapping.</a:t>
                      </a:r>
                    </a:p>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Startup cost is low due to working off an already existing technology</a:t>
                      </a:r>
                    </a:p>
                    <a:p>
                      <a:pPr marL="457200" marR="0" lvl="0" indent="0" algn="l" rtl="0">
                        <a:spcBef>
                          <a:spcPts val="0"/>
                        </a:spcBef>
                        <a:spcAft>
                          <a:spcPts val="0"/>
                        </a:spcAft>
                        <a:buSzPct val="25000"/>
                        <a:buNone/>
                      </a:pPr>
                      <a:r>
                        <a:rPr lang="en-US" sz="1600" b="0" i="0" u="none" strike="noStrike" cap="none">
                          <a:solidFill>
                            <a:srgbClr val="2F2B20"/>
                          </a:solidFill>
                          <a:latin typeface="Calibri"/>
                          <a:ea typeface="Calibri"/>
                          <a:cs typeface="Calibri"/>
                          <a:sym typeface="Calibri"/>
                        </a:rPr>
                        <a:t> </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675" cap="flat" cmpd="sng">
                      <a:solidFill>
                        <a:srgbClr val="FFFFFF"/>
                      </a:solidFill>
                      <a:prstDash val="solid"/>
                      <a:round/>
                      <a:headEnd type="none" w="med" len="med"/>
                      <a:tailEnd type="none" w="med" len="med"/>
                    </a:lnB>
                    <a:solidFill>
                      <a:srgbClr val="CFD7E7"/>
                    </a:solidFill>
                  </a:tcPr>
                </a:tc>
                <a:tc>
                  <a:txBody>
                    <a:bodyPr/>
                    <a:lstStyle/>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Already invented, so we’d be capitalizing upon an addition to the service.</a:t>
                      </a:r>
                    </a:p>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All the bugs of the actual IPS service have already been worked through, so that will save a lot of time on production.</a:t>
                      </a:r>
                    </a:p>
                    <a:p>
                      <a:pPr marL="457200" marR="0" lvl="0" indent="0" algn="l" rtl="0">
                        <a:spcBef>
                          <a:spcPts val="0"/>
                        </a:spcBef>
                        <a:spcAft>
                          <a:spcPts val="0"/>
                        </a:spcAft>
                        <a:buSzPct val="25000"/>
                        <a:buNone/>
                      </a:pPr>
                      <a:r>
                        <a:rPr lang="en-US" sz="1600" b="0" i="0" u="none" strike="noStrike" cap="none">
                          <a:solidFill>
                            <a:srgbClr val="2F2B20"/>
                          </a:solidFill>
                          <a:latin typeface="Calibri"/>
                          <a:ea typeface="Calibri"/>
                          <a:cs typeface="Calibri"/>
                          <a:sym typeface="Calibri"/>
                        </a:rPr>
                        <a:t> </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675" cap="flat" cmpd="sng">
                      <a:solidFill>
                        <a:srgbClr val="FFFFFF"/>
                      </a:solidFill>
                      <a:prstDash val="solid"/>
                      <a:round/>
                      <a:headEnd type="none" w="med" len="med"/>
                      <a:tailEnd type="none" w="med" len="med"/>
                    </a:lnB>
                    <a:solidFill>
                      <a:srgbClr val="CFD7E7"/>
                    </a:solidFill>
                  </a:tcPr>
                </a:tc>
                <a:tc>
                  <a:txBody>
                    <a:bodyPr/>
                    <a:lstStyle/>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Similar to the walk between, uses frequencies that sends the information to your phone.</a:t>
                      </a:r>
                    </a:p>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Very user friendly</a:t>
                      </a:r>
                    </a:p>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Easily accessible </a:t>
                      </a:r>
                    </a:p>
                    <a:p>
                      <a:pPr marL="0" marR="0" lvl="0" indent="0" algn="l" rtl="0">
                        <a:spcBef>
                          <a:spcPts val="0"/>
                        </a:spcBef>
                        <a:spcAft>
                          <a:spcPts val="0"/>
                        </a:spcAft>
                        <a:buClr>
                          <a:srgbClr val="2F2B20"/>
                        </a:buClr>
                        <a:buSzPct val="100000"/>
                        <a:buFont typeface="Arial"/>
                        <a:buChar char="•"/>
                      </a:pPr>
                      <a:r>
                        <a:rPr lang="en-US" sz="1600" b="0" i="0" u="none" strike="noStrike" cap="none">
                          <a:solidFill>
                            <a:srgbClr val="2F2B20"/>
                          </a:solidFill>
                          <a:latin typeface="Calibri"/>
                          <a:ea typeface="Calibri"/>
                          <a:cs typeface="Calibri"/>
                          <a:sym typeface="Calibri"/>
                        </a:rPr>
                        <a:t>Constant information is being sent to your phone, so it’s constantly updating.</a:t>
                      </a:r>
                    </a:p>
                  </a:txBody>
                  <a:tcPr marL="31825" marR="31825" marT="30550" marB="30550">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675" cap="flat" cmpd="sng">
                      <a:solidFill>
                        <a:srgbClr val="FFFFFF"/>
                      </a:solidFill>
                      <a:prstDash val="solid"/>
                      <a:round/>
                      <a:headEnd type="none" w="med" len="med"/>
                      <a:tailEnd type="none" w="med" len="med"/>
                    </a:lnB>
                    <a:solidFill>
                      <a:srgbClr val="CFD7E7"/>
                    </a:solidFill>
                  </a:tcPr>
                </a:tc>
              </a:tr>
            </a:tbl>
          </a:graphicData>
        </a:graphic>
      </p:graphicFrame>
      <p:sp>
        <p:nvSpPr>
          <p:cNvPr id="200" name="Shape 200"/>
          <p:cNvSpPr/>
          <p:nvPr/>
        </p:nvSpPr>
        <p:spPr>
          <a:xfrm>
            <a:off x="1516062" y="1600200"/>
            <a:ext cx="9144000" cy="457200"/>
          </a:xfrm>
          <a:prstGeom prst="rect">
            <a:avLst/>
          </a:prstGeom>
          <a:noFill/>
          <a:ln>
            <a:noFill/>
          </a:ln>
        </p:spPr>
        <p:txBody>
          <a:bodyPr lIns="91425" tIns="0" rIns="91425" bIns="0" anchor="ctr" anchorCtr="0">
            <a:noAutofit/>
          </a:bodyPr>
          <a:lstStyle/>
          <a:p>
            <a:pPr marL="0" marR="0" lvl="0" indent="0" algn="l" rtl="0">
              <a:lnSpc>
                <a:spcPct val="100000"/>
              </a:lnSpc>
              <a:spcBef>
                <a:spcPts val="0"/>
              </a:spcBef>
              <a:spcAft>
                <a:spcPts val="0"/>
              </a:spcAft>
              <a:buClr>
                <a:schemeClr val="dk1"/>
              </a:buClr>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aphicFrame>
        <p:nvGraphicFramePr>
          <p:cNvPr id="205" name="Shape 205"/>
          <p:cNvGraphicFramePr/>
          <p:nvPr/>
        </p:nvGraphicFramePr>
        <p:xfrm>
          <a:off x="0" y="0"/>
          <a:ext cx="9144000" cy="6858000"/>
        </p:xfrm>
        <a:graphic>
          <a:graphicData uri="http://schemas.openxmlformats.org/drawingml/2006/table">
            <a:tbl>
              <a:tblPr>
                <a:noFill/>
                <a:tableStyleId>{6C5EC353-2B2B-4B8F-8558-FFD289CADC04}</a:tableStyleId>
              </a:tblPr>
              <a:tblGrid>
                <a:gridCol w="1524000"/>
                <a:gridCol w="1524000"/>
                <a:gridCol w="1524000"/>
                <a:gridCol w="1524000"/>
                <a:gridCol w="1524000"/>
                <a:gridCol w="1524000"/>
              </a:tblGrid>
              <a:tr h="6858000">
                <a:tc>
                  <a:txBody>
                    <a:bodyPr/>
                    <a:lstStyle/>
                    <a:p>
                      <a:pPr marL="0" marR="0" lvl="0" indent="0" algn="ctr" rtl="0">
                        <a:spcBef>
                          <a:spcPts val="0"/>
                        </a:spcBef>
                        <a:spcAft>
                          <a:spcPts val="0"/>
                        </a:spcAft>
                        <a:buSzPct val="25000"/>
                        <a:buNone/>
                      </a:pPr>
                      <a:r>
                        <a:rPr lang="en-US" sz="3200" b="1" i="0" u="sng" strike="noStrike" cap="none">
                          <a:solidFill>
                            <a:srgbClr val="FFFFFF"/>
                          </a:solidFill>
                          <a:latin typeface="Calibri"/>
                          <a:ea typeface="Calibri"/>
                          <a:cs typeface="Calibri"/>
                          <a:sym typeface="Calibri"/>
                        </a:rPr>
                        <a:t>Cons</a:t>
                      </a:r>
                    </a:p>
                  </a:txBody>
                  <a:tcPr marL="18550" marR="18550" marT="17825" marB="17825">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Outdated technology</a:t>
                      </a:r>
                    </a:p>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Requires another technology to access our database.</a:t>
                      </a:r>
                    </a:p>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Not everyone will have a qr code reader to access the maps their trying to obtain.</a:t>
                      </a:r>
                    </a:p>
                  </a:txBody>
                  <a:tcPr marL="18550" marR="18550" marT="17825" marB="17825">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Bulky equipment that may take up to much space.</a:t>
                      </a:r>
                    </a:p>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Price of installing this technology at each entrance may run high.</a:t>
                      </a:r>
                    </a:p>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Phones may not pick up the frequency codes that are being transmitted through the towers.</a:t>
                      </a:r>
                    </a:p>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Maintenance necessary as the towers age or break.</a:t>
                      </a:r>
                    </a:p>
                  </a:txBody>
                  <a:tcPr marL="18550" marR="18550" marT="17825" marB="17825">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Our services depend upon another products software.</a:t>
                      </a:r>
                    </a:p>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Maintenance will be a tricky situation when working with another software program. </a:t>
                      </a:r>
                    </a:p>
                    <a:p>
                      <a:pPr marL="457200" marR="0" lvl="0" indent="0" algn="l" rtl="0">
                        <a:spcBef>
                          <a:spcPts val="0"/>
                        </a:spcBef>
                        <a:spcAft>
                          <a:spcPts val="0"/>
                        </a:spcAft>
                        <a:buSzPct val="25000"/>
                        <a:buNone/>
                      </a:pPr>
                      <a:r>
                        <a:rPr lang="en-US" sz="1400" b="1" i="0" u="none" strike="noStrike" cap="none">
                          <a:solidFill>
                            <a:srgbClr val="FFFFFF"/>
                          </a:solidFill>
                          <a:latin typeface="Calibri"/>
                          <a:ea typeface="Calibri"/>
                          <a:cs typeface="Calibri"/>
                          <a:sym typeface="Calibri"/>
                        </a:rPr>
                        <a:t> </a:t>
                      </a:r>
                    </a:p>
                  </a:txBody>
                  <a:tcPr marL="18550" marR="18550" marT="17825" marB="17825">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Will have to create an innovated idea that works with the already invented technology, which would have to be with the price tag</a:t>
                      </a:r>
                    </a:p>
                    <a:p>
                      <a:pPr marL="0" marR="0" lvl="0" indent="0" algn="l"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Will have to figure out how to get a 60k installation price to drop down to a simple download of an app on the phone, without installation fees.</a:t>
                      </a:r>
                    </a:p>
                  </a:txBody>
                  <a:tcPr marL="18550" marR="18550" marT="17825" marB="17825">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c>
                  <a:txBody>
                    <a:bodyPr/>
                    <a:lstStyle/>
                    <a:p>
                      <a:pPr marL="0" marR="0" lvl="0" indent="0"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Will have to develop a technology that hasn’t been invented yet, based upon principles of weight distribution in the floor </a:t>
                      </a:r>
                    </a:p>
                    <a:p>
                      <a:pPr marL="0" marR="0" lvl="0" indent="0" rtl="0">
                        <a:spcBef>
                          <a:spcPts val="0"/>
                        </a:spcBef>
                        <a:spcAft>
                          <a:spcPts val="0"/>
                        </a:spcAft>
                        <a:buSzPct val="25000"/>
                        <a:buNone/>
                      </a:pPr>
                      <a:r>
                        <a:rPr lang="en-US" sz="1400" b="1" i="0" u="none" strike="noStrike" cap="none">
                          <a:solidFill>
                            <a:srgbClr val="FFFFFF"/>
                          </a:solidFill>
                          <a:latin typeface="Calibri"/>
                          <a:ea typeface="Calibri"/>
                          <a:cs typeface="Calibri"/>
                          <a:sym typeface="Calibri"/>
                        </a:rPr>
                        <a:t>or sensors being sent out from various objects. </a:t>
                      </a:r>
                    </a:p>
                    <a:p>
                      <a:pPr marL="0" marR="0" lvl="0" indent="0"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May be pricey such as </a:t>
                      </a:r>
                    </a:p>
                    <a:p>
                      <a:pPr marL="0" marR="0" lvl="0" indent="0" rtl="0">
                        <a:spcBef>
                          <a:spcPts val="0"/>
                        </a:spcBef>
                        <a:spcAft>
                          <a:spcPts val="0"/>
                        </a:spcAft>
                        <a:buSzPct val="25000"/>
                        <a:buNone/>
                      </a:pPr>
                      <a:r>
                        <a:rPr lang="en-US" sz="1400" b="1" i="0" u="none" strike="noStrike" cap="none">
                          <a:solidFill>
                            <a:srgbClr val="FFFFFF"/>
                          </a:solidFill>
                          <a:latin typeface="Calibri"/>
                          <a:ea typeface="Calibri"/>
                          <a:cs typeface="Calibri"/>
                          <a:sym typeface="Calibri"/>
                        </a:rPr>
                        <a:t>the current actual ips services. </a:t>
                      </a:r>
                    </a:p>
                    <a:p>
                      <a:pPr marL="0" marR="0" lvl="0" indent="0"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Maintenance will require an onsite person to fix </a:t>
                      </a:r>
                    </a:p>
                    <a:p>
                      <a:pPr marL="0" marR="0" lvl="0" indent="0" rtl="0">
                        <a:spcBef>
                          <a:spcPts val="0"/>
                        </a:spcBef>
                        <a:spcAft>
                          <a:spcPts val="0"/>
                        </a:spcAft>
                        <a:buSzPct val="25000"/>
                        <a:buNone/>
                      </a:pPr>
                      <a:r>
                        <a:rPr lang="en-US" sz="1400" b="1" i="0" u="none" strike="noStrike" cap="none">
                          <a:solidFill>
                            <a:srgbClr val="FFFFFF"/>
                          </a:solidFill>
                          <a:latin typeface="Calibri"/>
                          <a:ea typeface="Calibri"/>
                          <a:cs typeface="Calibri"/>
                          <a:sym typeface="Calibri"/>
                        </a:rPr>
                        <a:t>the technology.</a:t>
                      </a:r>
                    </a:p>
                    <a:p>
                      <a:pPr marL="0" marR="0" lvl="0" indent="0" rtl="0">
                        <a:spcBef>
                          <a:spcPts val="0"/>
                        </a:spcBef>
                        <a:spcAft>
                          <a:spcPts val="0"/>
                        </a:spcAft>
                        <a:buClr>
                          <a:srgbClr val="FFFFFF"/>
                        </a:buClr>
                        <a:buSzPct val="100000"/>
                        <a:buFont typeface="Arial"/>
                        <a:buChar char="•"/>
                      </a:pPr>
                      <a:r>
                        <a:rPr lang="en-US" sz="1400" b="1" i="0" u="none" strike="noStrike" cap="none">
                          <a:solidFill>
                            <a:srgbClr val="FFFFFF"/>
                          </a:solidFill>
                          <a:latin typeface="Calibri"/>
                          <a:ea typeface="Calibri"/>
                          <a:cs typeface="Calibri"/>
                          <a:sym typeface="Calibri"/>
                        </a:rPr>
                        <a:t>Scans may not be interpreted correctly and give ghost locations based on detecting various objects that it may think are human beings.</a:t>
                      </a:r>
                    </a:p>
                  </a:txBody>
                  <a:tcPr marL="18550" marR="18550" marT="17825" marB="17825">
                    <a:lnL w="12675" cap="flat" cmpd="sng">
                      <a:solidFill>
                        <a:srgbClr val="FFFFFF"/>
                      </a:solidFill>
                      <a:prstDash val="solid"/>
                      <a:round/>
                      <a:headEnd type="none" w="med" len="med"/>
                      <a:tailEnd type="none" w="med" len="med"/>
                    </a:lnL>
                    <a:lnR w="12675" cap="flat" cmpd="sng">
                      <a:solidFill>
                        <a:srgbClr val="FFFFFF"/>
                      </a:solidFill>
                      <a:prstDash val="solid"/>
                      <a:round/>
                      <a:headEnd type="none" w="med" len="med"/>
                      <a:tailEnd type="none" w="med" len="med"/>
                    </a:lnR>
                    <a:lnT w="12675"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A9A57C"/>
                    </a:solidFill>
                  </a:tcPr>
                </a:tc>
              </a:tr>
            </a:tbl>
          </a:graphicData>
        </a:graphic>
      </p:graphicFrame>
      <p:sp>
        <p:nvSpPr>
          <p:cNvPr id="206" name="Shape 206"/>
          <p:cNvSpPr/>
          <p:nvPr/>
        </p:nvSpPr>
        <p:spPr>
          <a:xfrm>
            <a:off x="2790825" y="-155575"/>
            <a:ext cx="9144000" cy="457200"/>
          </a:xfrm>
          <a:prstGeom prst="rect">
            <a:avLst/>
          </a:prstGeom>
          <a:noFill/>
          <a:ln>
            <a:noFill/>
          </a:ln>
        </p:spPr>
        <p:txBody>
          <a:bodyPr lIns="91425" tIns="0" rIns="91425" bIns="0" anchor="ctr" anchorCtr="0">
            <a:noAutofit/>
          </a:bodyPr>
          <a:lstStyle/>
          <a:p>
            <a:pPr marL="0" marR="0" lvl="0" indent="0" algn="l" rtl="0">
              <a:lnSpc>
                <a:spcPct val="100000"/>
              </a:lnSpc>
              <a:spcBef>
                <a:spcPts val="0"/>
              </a:spcBef>
              <a:spcAft>
                <a:spcPts val="0"/>
              </a:spcAft>
              <a:buClr>
                <a:schemeClr val="dk1"/>
              </a:buClr>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en-US" sz="4600" b="0" i="0" u="none" strike="noStrike" cap="none">
                <a:solidFill>
                  <a:schemeClr val="dk2"/>
                </a:solidFill>
                <a:latin typeface="Cambria"/>
                <a:ea typeface="Cambria"/>
                <a:cs typeface="Cambria"/>
                <a:sym typeface="Cambria"/>
              </a:rPr>
              <a:t>Pros and Cons</a:t>
            </a:r>
          </a:p>
        </p:txBody>
      </p:sp>
      <p:sp>
        <p:nvSpPr>
          <p:cNvPr id="212" name="Shape 212"/>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342900" marR="0" lvl="0" indent="-165100" algn="l" rtl="0">
              <a:lnSpc>
                <a:spcPct val="100000"/>
              </a:lnSpc>
              <a:spcBef>
                <a:spcPts val="0"/>
              </a:spcBef>
              <a:spcAft>
                <a:spcPts val="0"/>
              </a:spcAft>
              <a:buClr>
                <a:schemeClr val="accent1"/>
              </a:buClr>
              <a:buSzPct val="100000"/>
              <a:buFont typeface="Arial"/>
              <a:buChar char="•"/>
            </a:pPr>
            <a:r>
              <a:rPr lang="en-US" sz="1200"/>
              <a:t>Each idea that we selected is different than the one before it, none to are exactly alike. Regarding a mapping system we had to distinguish what ideas we’re viable and how complex of the system it is, taking in to effect current technologies that are already on the market.</a:t>
            </a:r>
          </a:p>
          <a:p>
            <a:pPr marL="342900" marR="0" lvl="0" indent="-165100" algn="l" rtl="0">
              <a:lnSpc>
                <a:spcPct val="100000"/>
              </a:lnSpc>
              <a:spcBef>
                <a:spcPts val="0"/>
              </a:spcBef>
              <a:spcAft>
                <a:spcPts val="0"/>
              </a:spcAft>
              <a:buClr>
                <a:schemeClr val="accent1"/>
              </a:buClr>
              <a:buSzPct val="100000"/>
              <a:buFont typeface="Arial"/>
              <a:buChar char="•"/>
            </a:pPr>
            <a:r>
              <a:rPr lang="en-US" sz="1200"/>
              <a:t>First regarding the Qr code, the concept is easy, the technology is already out there. Almost to simplistic and can only provide maps.</a:t>
            </a:r>
          </a:p>
          <a:p>
            <a:pPr marL="342900" marR="0" lvl="0" indent="-165100" algn="l" rtl="0">
              <a:lnSpc>
                <a:spcPct val="100000"/>
              </a:lnSpc>
              <a:spcBef>
                <a:spcPts val="0"/>
              </a:spcBef>
              <a:spcAft>
                <a:spcPts val="0"/>
              </a:spcAft>
              <a:buClr>
                <a:schemeClr val="accent1"/>
              </a:buClr>
              <a:buSzPct val="100000"/>
              <a:buFont typeface="Arial"/>
              <a:buChar char="•"/>
            </a:pPr>
            <a:r>
              <a:rPr lang="en-US" sz="1200"/>
              <a:t>For the actual IPS all we would have to do is take a system that’s already developed and created a cheaper way to make this available to the consumer.</a:t>
            </a:r>
          </a:p>
          <a:p>
            <a:pPr marL="342900" marR="0" lvl="0" indent="-165100" algn="l" rtl="0">
              <a:lnSpc>
                <a:spcPct val="100000"/>
              </a:lnSpc>
              <a:spcBef>
                <a:spcPts val="0"/>
              </a:spcBef>
              <a:spcAft>
                <a:spcPts val="0"/>
              </a:spcAft>
              <a:buClr>
                <a:schemeClr val="accent1"/>
              </a:buClr>
              <a:buSzPct val="100000"/>
              <a:buFont typeface="Arial"/>
              <a:buChar char="•"/>
            </a:pPr>
            <a:r>
              <a:rPr lang="en-US" sz="1200"/>
              <a:t>Coming into the walk between, the technology of using signals when you walked through two poles seemed like a great idea. Then we had to come down to what the cost would be, installation, maintenance, and then those facts started bringing down the value of the idea.</a:t>
            </a:r>
          </a:p>
          <a:p>
            <a:pPr marL="342900" marR="0" lvl="0" indent="-165100" algn="l" rtl="0">
              <a:lnSpc>
                <a:spcPct val="100000"/>
              </a:lnSpc>
              <a:spcBef>
                <a:spcPts val="0"/>
              </a:spcBef>
              <a:spcAft>
                <a:spcPts val="0"/>
              </a:spcAft>
              <a:buClr>
                <a:schemeClr val="accent1"/>
              </a:buClr>
              <a:buSzPct val="100000"/>
              <a:buFont typeface="Arial"/>
              <a:buChar char="•"/>
            </a:pPr>
            <a:r>
              <a:rPr lang="en-US" sz="1200"/>
              <a:t>When we looked at overall maps, that would be developing an addition to an already existing software and using their platform, all we would be doing here is making an addition.</a:t>
            </a:r>
          </a:p>
          <a:p>
            <a:pPr marL="342900" marR="0" lvl="0" indent="-165100" algn="l" rtl="0">
              <a:lnSpc>
                <a:spcPct val="100000"/>
              </a:lnSpc>
              <a:spcBef>
                <a:spcPts val="0"/>
              </a:spcBef>
              <a:spcAft>
                <a:spcPts val="0"/>
              </a:spcAft>
              <a:buClr>
                <a:schemeClr val="accent1"/>
              </a:buClr>
              <a:buSzPct val="100000"/>
              <a:buFont typeface="Arial"/>
              <a:buChar char="•"/>
            </a:pPr>
            <a:r>
              <a:rPr lang="en-US" sz="1200"/>
              <a:t>Looking at floor sensors, this technology seemed very appealing, the idea is something that is unique. But when we got to the brass tacks of the idea, the price started seeming overwhelming when taking into account the actual installation, including either beams of light, or a weight sensor, then to create a system that shoots it to your phone. With all that going on, would have to assume other problems may not happen, such as ghost reads, reading inanimate objects as a person, the bug list would be very high and almost improbable. </a:t>
            </a:r>
          </a:p>
          <a:p>
            <a:pPr marL="0" marR="0" lvl="0" indent="0" algn="l" rtl="0">
              <a:lnSpc>
                <a:spcPct val="100000"/>
              </a:lnSpc>
              <a:spcBef>
                <a:spcPts val="0"/>
              </a:spcBef>
              <a:spcAft>
                <a:spcPts val="0"/>
              </a:spcAft>
              <a:buNone/>
            </a:pPr>
            <a:endParaRPr sz="1200"/>
          </a:p>
          <a:p>
            <a:pPr marL="0" marR="0" lvl="0" indent="0" algn="l" rtl="0">
              <a:lnSpc>
                <a:spcPct val="100000"/>
              </a:lnSpc>
              <a:spcBef>
                <a:spcPts val="0"/>
              </a:spcBef>
              <a:spcAft>
                <a:spcPts val="0"/>
              </a:spcAft>
              <a:buNone/>
            </a:pPr>
            <a:r>
              <a:rPr lang="en-US" sz="1200"/>
              <a:t>	Overall was a couple key factors. What the price would be, is it doable,and is not impeding on another invention?</a:t>
            </a:r>
          </a:p>
          <a:p>
            <a:pPr marL="342900" marR="0" lvl="0" indent="-228600" algn="l" rtl="0">
              <a:spcBef>
                <a:spcPts val="440"/>
              </a:spcBef>
              <a:buClr>
                <a:schemeClr val="accent1"/>
              </a:buClr>
              <a:buSzPct val="1000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1121</Words>
  <Application>Microsoft Office PowerPoint</Application>
  <PresentationFormat>On-screen Show (4:3)</PresentationFormat>
  <Paragraphs>90</Paragraphs>
  <Slides>15</Slides>
  <Notes>15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Adjacency</vt:lpstr>
      <vt:lpstr>Office Theme</vt:lpstr>
      <vt:lpstr>Concept Selection</vt:lpstr>
      <vt:lpstr>Introduction</vt:lpstr>
      <vt:lpstr>INFORMAL SELECTION</vt:lpstr>
      <vt:lpstr>Multi-Voting</vt:lpstr>
      <vt:lpstr>Multi-Voting</vt:lpstr>
      <vt:lpstr>Pros and Cons</vt:lpstr>
      <vt:lpstr>PowerPoint Presentation</vt:lpstr>
      <vt:lpstr>PowerPoint Presentation</vt:lpstr>
      <vt:lpstr>Pros and Cons</vt:lpstr>
      <vt:lpstr>FORMAL SELECTION</vt:lpstr>
      <vt:lpstr>Pugh’s Concept Selection Matrix </vt:lpstr>
      <vt:lpstr>Pugh’s Concept Selection Matrix </vt:lpstr>
      <vt:lpstr>Informal Discussions</vt:lpstr>
      <vt:lpstr>Winning Idea</vt:lpstr>
      <vt:lpstr>Additional Insights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Selection</dc:title>
  <dc:creator>Billy</dc:creator>
  <cp:lastModifiedBy>Billy</cp:lastModifiedBy>
  <cp:revision>6</cp:revision>
  <dcterms:modified xsi:type="dcterms:W3CDTF">2016-10-04T17:39:54Z</dcterms:modified>
</cp:coreProperties>
</file>