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1240" r:id="rId2"/>
    <p:sldId id="1254" r:id="rId3"/>
    <p:sldId id="1258" r:id="rId4"/>
    <p:sldId id="1259" r:id="rId5"/>
    <p:sldId id="1260" r:id="rId6"/>
    <p:sldId id="1261" r:id="rId7"/>
    <p:sldId id="1262" r:id="rId8"/>
    <p:sldId id="1263" r:id="rId9"/>
    <p:sldId id="1264" r:id="rId10"/>
  </p:sldIdLst>
  <p:sldSz cx="9144000" cy="6858000" type="screen4x3"/>
  <p:notesSz cx="7010400" cy="9296400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89762030-940C-4B4F-B41D-225F3311B7DF}">
          <p14:sldIdLst>
            <p14:sldId id="1240"/>
            <p14:sldId id="1241"/>
          </p14:sldIdLst>
        </p14:section>
        <p14:section name="Order Mgmt" id="{1ABC9A25-6BE3-4CC9-B501-35AA0E9BFC3F}">
          <p14:sldIdLst>
            <p14:sldId id="1254"/>
            <p14:sldId id="1255"/>
            <p14:sldId id="1256"/>
            <p14:sldId id="1257"/>
            <p14:sldId id="1242"/>
            <p14:sldId id="1243"/>
            <p14:sldId id="1244"/>
            <p14:sldId id="1246"/>
            <p14:sldId id="1247"/>
          </p14:sldIdLst>
        </p14:section>
        <p14:section name="Transportation" id="{13EC2EFE-9F26-4561-9DD4-5EA70CC28001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7C80"/>
    <a:srgbClr val="B4B4FF"/>
    <a:srgbClr val="E7E7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414" autoAdjust="0"/>
  </p:normalViewPr>
  <p:slideViewPr>
    <p:cSldViewPr>
      <p:cViewPr varScale="1">
        <p:scale>
          <a:sx n="122" d="100"/>
          <a:sy n="122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1E08A9F-2DA9-4955-91F0-DB42116B500A}" type="datetimeFigureOut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C0C1E4B-DBE9-47D6-A2AA-89D5CC3E5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06144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E4091EC-7B18-4E6B-A572-30D4AE3182CE}" type="datetimeFigureOut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E395329-2467-4E6B-A772-8FCA844FE2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443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A15E9-BDCD-46AD-971B-FB57BE222032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224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13" descr="Goodyear-bluestroke_MoreDriven_2C.JP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792" y="914400"/>
              <a:ext cx="4732415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2211866"/>
      </p:ext>
    </p:extLst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33774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10" name="Straight Connector 14"/>
          <p:cNvCxnSpPr>
            <a:cxnSpLocks noChangeShapeType="1"/>
          </p:cNvCxnSpPr>
          <p:nvPr/>
        </p:nvCxnSpPr>
        <p:spPr bwMode="auto">
          <a:xfrm rot="5400000">
            <a:off x="559594" y="3290094"/>
            <a:ext cx="5207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6" y="678653"/>
            <a:ext cx="2743200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5480" y="678653"/>
            <a:ext cx="2743200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82588" y="5991226"/>
            <a:ext cx="8405812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19800" y="685800"/>
            <a:ext cx="2743200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8"/>
          <p:cNvSpPr>
            <a:spLocks noGrp="1"/>
          </p:cNvSpPr>
          <p:nvPr>
            <p:ph type="dt" sz="half" idx="14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fld id="{5C066573-3124-4D36-B021-77B001FD742E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307477D3-97C6-42CE-AAFE-CF36646F36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0406044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2589" y="5991226"/>
            <a:ext cx="8405811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8386303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C154D-F97B-4771-8274-673FEBC14014}" type="datetime1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93EB3-C343-4E54-BAEA-40E67AF8B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4560880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2589" y="5991226"/>
            <a:ext cx="8405811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1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68804-8781-41B2-8829-75877029151C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6B485-E1A0-4E87-A45C-B6DF46BA5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8066317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 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637088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74650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10" name="Straight Connector 14"/>
          <p:cNvCxnSpPr>
            <a:cxnSpLocks noChangeShapeType="1"/>
          </p:cNvCxnSpPr>
          <p:nvPr/>
        </p:nvCxnSpPr>
        <p:spPr bwMode="auto">
          <a:xfrm rot="5400000">
            <a:off x="3320257" y="19819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 rot="5400000">
            <a:off x="3320257" y="46108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7793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4135997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23755" y="3352800"/>
            <a:ext cx="4137793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12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E839-4A72-4563-AAEE-806D5C2C1351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618FF43C-DA8C-46D3-970C-75021D5F7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868459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 with Tire Pic 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637088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74650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10" name="Straight Connector 14"/>
          <p:cNvCxnSpPr>
            <a:cxnSpLocks noChangeShapeType="1"/>
          </p:cNvCxnSpPr>
          <p:nvPr/>
        </p:nvCxnSpPr>
        <p:spPr bwMode="auto">
          <a:xfrm rot="5400000">
            <a:off x="3320257" y="19819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 rot="5400000">
            <a:off x="3320257" y="46108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7793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4135997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23755" y="3352800"/>
            <a:ext cx="4137793" cy="11430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12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1764D-3528-4161-96D1-85035FE0C364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29EA27F-1B74-4395-8DF8-4AAF0830E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7143174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rle and 3 Content A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637088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9" name="Straight Connector 13"/>
          <p:cNvCxnSpPr>
            <a:cxnSpLocks noChangeShapeType="1"/>
          </p:cNvCxnSpPr>
          <p:nvPr/>
        </p:nvCxnSpPr>
        <p:spPr bwMode="auto">
          <a:xfrm rot="5400000">
            <a:off x="19677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7793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23755" y="3352800"/>
            <a:ext cx="4137793" cy="257175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14"/>
          <p:cNvSpPr>
            <a:spLocks noGrp="1"/>
          </p:cNvSpPr>
          <p:nvPr>
            <p:ph type="dt" sz="half" idx="12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EF183-DA52-4D76-A40B-99797BA66AD1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B2C50B9-585E-40B6-8204-F6FD11605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5173969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 B 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374650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 rot="5400000">
            <a:off x="19677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7793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4135997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14"/>
          <p:cNvSpPr>
            <a:spLocks noGrp="1"/>
          </p:cNvSpPr>
          <p:nvPr>
            <p:ph type="dt" sz="half" idx="11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3DB33-0826-4356-B9F3-35157C4E6063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0F900-C28E-469C-BAD6-40D954DA0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6652858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 C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3320257" y="46108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3"/>
          <p:cNvCxnSpPr>
            <a:cxnSpLocks noChangeShapeType="1"/>
          </p:cNvCxnSpPr>
          <p:nvPr/>
        </p:nvCxnSpPr>
        <p:spPr bwMode="auto">
          <a:xfrm>
            <a:off x="382588" y="3306763"/>
            <a:ext cx="84058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8411703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4135997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23755" y="3352800"/>
            <a:ext cx="4137793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14"/>
          <p:cNvSpPr>
            <a:spLocks noGrp="1"/>
          </p:cNvSpPr>
          <p:nvPr>
            <p:ph type="dt" sz="half" idx="12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DF4AB-124A-4B7A-A71B-BE88338C9BBC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6EAD3039-26EF-4728-BC6F-8DAE7BC8F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8164336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 D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3320257" y="19819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>
            <a:off x="382588" y="3306763"/>
            <a:ext cx="84058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637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8414571" cy="257175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14"/>
          <p:cNvSpPr>
            <a:spLocks noGrp="1"/>
          </p:cNvSpPr>
          <p:nvPr>
            <p:ph type="dt" sz="half" idx="11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DE932-637F-4DFE-AF74-EB85DC0D370A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D5B0E-5827-4F7A-BF81-74D2118DE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539293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 Horizontal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>
            <a:off x="382588" y="3306763"/>
            <a:ext cx="84058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8414571" cy="257175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8411703" cy="256786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16"/>
          <p:cNvSpPr>
            <a:spLocks noGrp="1"/>
          </p:cNvSpPr>
          <p:nvPr>
            <p:ph type="dt" sz="half" idx="11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8D327-AC37-400B-B18E-009CD544D33C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3F0B8-91F1-41AC-A832-C7256E114D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5613610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4637088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74650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11" name="Straight Connector 14"/>
          <p:cNvCxnSpPr>
            <a:cxnSpLocks noChangeShapeType="1"/>
          </p:cNvCxnSpPr>
          <p:nvPr/>
        </p:nvCxnSpPr>
        <p:spPr bwMode="auto">
          <a:xfrm rot="5400000">
            <a:off x="3320257" y="19819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 rot="5400000">
            <a:off x="3320257" y="46108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7793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4135997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23755" y="3352800"/>
            <a:ext cx="4137793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382588" y="5991225"/>
            <a:ext cx="8405812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3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ACF39-65E3-49EE-AB2E-585F1FDB9B19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4" name="Slide Number Placehold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3B44987-1F03-464F-9A0B-D73528C7B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612412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 Vertical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/>
        </p:nvCxnSpPr>
        <p:spPr bwMode="auto">
          <a:xfrm rot="5400000">
            <a:off x="19677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8" name="Straight Connector 14"/>
          <p:cNvCxnSpPr>
            <a:cxnSpLocks noChangeShapeType="1"/>
          </p:cNvCxnSpPr>
          <p:nvPr/>
        </p:nvCxnSpPr>
        <p:spPr bwMode="auto">
          <a:xfrm rot="5400000">
            <a:off x="19677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6377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fld id="{2EA778EA-8C71-45BA-96D0-EE45C00404BC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384D7A-9F6C-464A-A4EB-D2A794CCA4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563277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 Vertical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33774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9" name="Straight Connector 14"/>
          <p:cNvCxnSpPr>
            <a:cxnSpLocks noChangeShapeType="1"/>
          </p:cNvCxnSpPr>
          <p:nvPr/>
        </p:nvCxnSpPr>
        <p:spPr bwMode="auto">
          <a:xfrm rot="5400000">
            <a:off x="559594" y="3290094"/>
            <a:ext cx="5207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6" y="678653"/>
            <a:ext cx="2743200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5480" y="678653"/>
            <a:ext cx="2743200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19800" y="685800"/>
            <a:ext cx="2743200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8"/>
          <p:cNvSpPr>
            <a:spLocks noGrp="1"/>
          </p:cNvSpPr>
          <p:nvPr>
            <p:ph type="dt" sz="half" idx="14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fld id="{A37E24BD-C99C-4B56-867D-A2275336F932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8A53938A-CB60-4034-89AF-6CD4E2A52D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9141238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ntent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8386303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A64E-5CBE-42DF-B35E-D0177215D174}" type="datetime1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ADE224-0F48-4B5C-9141-A60214438B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24770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lank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9C9FB-1EEF-4D61-838A-FD12E6A43BED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31432D-7DB5-4196-BC5C-1C90B3385B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3645348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_GY_Foot_4cShadow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9600" y="76200"/>
            <a:ext cx="633759" cy="563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Connector 7"/>
          <p:cNvCxnSpPr/>
          <p:nvPr userDrawn="1"/>
        </p:nvCxnSpPr>
        <p:spPr>
          <a:xfrm>
            <a:off x="44604" y="685800"/>
            <a:ext cx="90525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&lt;#&gt;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6357852"/>
            <a:ext cx="403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The Goodyear Tire &amp; Rubber Company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012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with Tir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4637088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74650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11" name="Straight Connector 14"/>
          <p:cNvCxnSpPr>
            <a:cxnSpLocks noChangeShapeType="1"/>
          </p:cNvCxnSpPr>
          <p:nvPr/>
        </p:nvCxnSpPr>
        <p:spPr bwMode="auto">
          <a:xfrm rot="5400000">
            <a:off x="3320257" y="19819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 rot="5400000">
            <a:off x="3320257" y="46108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7793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4135997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23755" y="3352800"/>
            <a:ext cx="4137793" cy="11430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382588" y="5991225"/>
            <a:ext cx="8405812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3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46168-B2AE-4DB7-AC72-5A1B997D73FC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4" name="Slide Number Placehold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1E00314D-D634-4ED9-A213-B3F84EA87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17145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rle and 3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637088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9" name="Straight Connector 13"/>
          <p:cNvCxnSpPr>
            <a:cxnSpLocks noChangeShapeType="1"/>
          </p:cNvCxnSpPr>
          <p:nvPr/>
        </p:nvCxnSpPr>
        <p:spPr bwMode="auto">
          <a:xfrm rot="5400000">
            <a:off x="19677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7793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23755" y="3352800"/>
            <a:ext cx="4137793" cy="257175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382588" y="5991225"/>
            <a:ext cx="8405812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14"/>
          <p:cNvSpPr>
            <a:spLocks noGrp="1"/>
          </p:cNvSpPr>
          <p:nvPr>
            <p:ph type="dt" sz="half" idx="13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F34B-AE8E-405D-97BA-674C05CA01A3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486FF22D-4EBE-4C5C-B314-1DB2ED8DF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6061179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374650" y="3298825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9" name="Straight Connector 13"/>
          <p:cNvCxnSpPr>
            <a:cxnSpLocks noChangeShapeType="1"/>
          </p:cNvCxnSpPr>
          <p:nvPr/>
        </p:nvCxnSpPr>
        <p:spPr bwMode="auto">
          <a:xfrm rot="5400000">
            <a:off x="19677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7793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4135997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382588" y="5991225"/>
            <a:ext cx="8405812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14"/>
          <p:cNvSpPr>
            <a:spLocks noGrp="1"/>
          </p:cNvSpPr>
          <p:nvPr>
            <p:ph type="dt" sz="half" idx="13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019C6-BD3C-4860-92FB-1C07C10D11B1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736086A1-C991-4D3D-AEC0-793751598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92368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3320257" y="46108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3"/>
          <p:cNvCxnSpPr>
            <a:cxnSpLocks noChangeShapeType="1"/>
          </p:cNvCxnSpPr>
          <p:nvPr/>
        </p:nvCxnSpPr>
        <p:spPr bwMode="auto">
          <a:xfrm>
            <a:off x="382588" y="3306763"/>
            <a:ext cx="84058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8411703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4135997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23755" y="3352800"/>
            <a:ext cx="4137793" cy="253903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382588" y="5991225"/>
            <a:ext cx="8405812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14"/>
          <p:cNvSpPr>
            <a:spLocks noGrp="1"/>
          </p:cNvSpPr>
          <p:nvPr>
            <p:ph type="dt" sz="half" idx="13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76FC8-1E51-4F97-9F4B-53D1A387D830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C63A9FA-FF98-4D8F-86BA-721ACA2B8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2893210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5400000">
            <a:off x="3320257" y="1981994"/>
            <a:ext cx="2514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3"/>
          <p:cNvCxnSpPr>
            <a:cxnSpLocks noChangeShapeType="1"/>
          </p:cNvCxnSpPr>
          <p:nvPr/>
        </p:nvCxnSpPr>
        <p:spPr bwMode="auto">
          <a:xfrm>
            <a:off x="382588" y="3306763"/>
            <a:ext cx="84058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6377" cy="256786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8414571" cy="257175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382588" y="5991225"/>
            <a:ext cx="8405812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14"/>
          <p:cNvSpPr>
            <a:spLocks noGrp="1"/>
          </p:cNvSpPr>
          <p:nvPr>
            <p:ph type="dt" sz="half" idx="13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2BE1C-F2DB-4058-A680-560AD6536F33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CA4C4221-506B-4E32-88CD-E3BF1F14E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151889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>
            <a:off x="382588" y="3306763"/>
            <a:ext cx="84058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73829" y="3352800"/>
            <a:ext cx="8414571" cy="257175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382588" y="5991225"/>
            <a:ext cx="8405812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8411703" cy="256786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16"/>
          <p:cNvSpPr>
            <a:spLocks noGrp="1"/>
          </p:cNvSpPr>
          <p:nvPr>
            <p:ph type="dt" sz="half" idx="13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A63DE-2226-455D-B268-142A15B433B6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82DB7F7C-D504-41C3-AE89-B73D11581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871090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7" name="Straight Connector 12"/>
          <p:cNvCxnSpPr>
            <a:cxnSpLocks noChangeShapeType="1"/>
          </p:cNvCxnSpPr>
          <p:nvPr/>
        </p:nvCxnSpPr>
        <p:spPr bwMode="auto">
          <a:xfrm rot="5400000">
            <a:off x="19677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58775" y="533400"/>
            <a:ext cx="838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9" name="Straight Connector 14"/>
          <p:cNvCxnSpPr>
            <a:cxnSpLocks noChangeShapeType="1"/>
          </p:cNvCxnSpPr>
          <p:nvPr/>
        </p:nvCxnSpPr>
        <p:spPr bwMode="auto">
          <a:xfrm rot="5400000">
            <a:off x="1967707" y="3290094"/>
            <a:ext cx="5207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697" y="678653"/>
            <a:ext cx="4135997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6623" y="678653"/>
            <a:ext cx="4136377" cy="5245897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82588" y="5991226"/>
            <a:ext cx="8405812" cy="4905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8"/>
          <p:cNvSpPr>
            <a:spLocks noGrp="1"/>
          </p:cNvSpPr>
          <p:nvPr>
            <p:ph type="dt" sz="half" idx="11"/>
          </p:nvPr>
        </p:nvSpPr>
        <p:spPr>
          <a:xfrm>
            <a:off x="0" y="6705600"/>
            <a:ext cx="914400" cy="152400"/>
          </a:xfrm>
        </p:spPr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fld id="{50587170-8844-47C9-ABFA-33A0499C65EC}" type="datetime1">
              <a:rPr lang="en-US"/>
              <a:pPr>
                <a:defRPr/>
              </a:pPr>
              <a:t>1/30/2015</a:t>
            </a:fld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D5AD-FA9A-46B8-BBAA-289AA721E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8876702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50800"/>
            <a:ext cx="8391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681038"/>
            <a:ext cx="8383588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3790950" y="6694488"/>
            <a:ext cx="15621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GOODYEAR CONFIDENTIAL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463" y="5969000"/>
            <a:ext cx="8178800" cy="461963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0" y="6705600"/>
            <a:ext cx="1219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02EDD9-92E5-465F-8448-56AD4C6617FC}" type="datetime1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63000" y="6704013"/>
            <a:ext cx="381000" cy="1539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898989"/>
                </a:solidFill>
              </a:defRPr>
            </a:lvl1pPr>
          </a:lstStyle>
          <a:p>
            <a:fld id="{D0D43995-693F-4177-BFF5-057D5B79B83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9" descr="Goodyear-bluestroke_MoreDriven_2C.JP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63" y="6538913"/>
            <a:ext cx="14176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cap="all" spc="1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b="1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2pPr>
      <a:lvl3pPr marL="685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anose="020F0502020204030204" pitchFamily="34" charset="0"/>
        </a:defRPr>
      </a:lvl3pPr>
      <a:lvl4pPr marL="914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Calibri" panose="020F0502020204030204" pitchFamily="34" charset="0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anose="020F0502020204030204" pitchFamily="34" charset="0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3800" cap="small" dirty="0" smtClean="0"/>
              <a:t>Inventory Change</a:t>
            </a:r>
            <a:r>
              <a:rPr lang="en-US" altLang="en-US" sz="2400" cap="small" spc="100" dirty="0" smtClean="0">
                <a:latin typeface="Calibri" panose="020F0502020204030204" pitchFamily="34" charset="0"/>
              </a:rPr>
              <a:t/>
            </a:r>
            <a:br>
              <a:rPr lang="en-US" altLang="en-US" sz="2400" cap="small" spc="100" dirty="0" smtClean="0">
                <a:latin typeface="Calibri" panose="020F0502020204030204" pitchFamily="34" charset="0"/>
              </a:rPr>
            </a:br>
            <a:r>
              <a:rPr lang="en-US" altLang="en-US" sz="2400" cap="small" spc="100" dirty="0" smtClean="0">
                <a:latin typeface="Calibri" panose="020F0502020204030204" pitchFamily="34" charset="0"/>
              </a:rPr>
              <a:t>R32 Analysis</a:t>
            </a:r>
            <a:br>
              <a:rPr lang="en-US" altLang="en-US" sz="2400" cap="small" spc="100" dirty="0" smtClean="0">
                <a:latin typeface="Calibri" panose="020F0502020204030204" pitchFamily="34" charset="0"/>
              </a:rPr>
            </a:br>
            <a:r>
              <a:rPr lang="en-US" altLang="en-US" cap="all" spc="100" dirty="0" smtClean="0">
                <a:latin typeface="Calibri" panose="020F0502020204030204" pitchFamily="34" charset="0"/>
              </a:rPr>
              <a:t/>
            </a:r>
            <a:br>
              <a:rPr lang="en-US" altLang="en-US" cap="all" spc="100" dirty="0" smtClean="0">
                <a:latin typeface="Calibri" panose="020F0502020204030204" pitchFamily="34" charset="0"/>
              </a:rPr>
            </a:br>
            <a:r>
              <a:rPr lang="en-US" altLang="en-US" cap="all" spc="100" dirty="0" smtClean="0">
                <a:latin typeface="Calibri" panose="020F0502020204030204" pitchFamily="34" charset="0"/>
              </a:rPr>
              <a:t>2015.01.30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FC-5176-467F-9A8E-6160742CC289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70659" name="TextBox 6"/>
          <p:cNvSpPr txBox="1">
            <a:spLocks noChangeArrowheads="1"/>
          </p:cNvSpPr>
          <p:nvPr/>
        </p:nvSpPr>
        <p:spPr bwMode="auto">
          <a:xfrm>
            <a:off x="360363" y="914400"/>
            <a:ext cx="550984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Inventory Snapshots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Goods Issue to Customers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Production Credits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Imports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Other Inventory Change Not Currently Reported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Returns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Stock Transfers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Intercompany Transfers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Inventory Gain / Loss</a:t>
            </a:r>
          </a:p>
        </p:txBody>
      </p:sp>
    </p:spTree>
    <p:extLst>
      <p:ext uri="{BB962C8B-B14F-4D97-AF65-F5344CB8AC3E}">
        <p14:creationId xmlns="" xmlns:p14="http://schemas.microsoft.com/office/powerpoint/2010/main" val="3290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</a:rPr>
              <a:t>Inventory Snapshots</a:t>
            </a: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FC-5176-467F-9A8E-6160742CC289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70659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550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NAT Imports Cube – Sources Data from YY07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N953 – Benicia (COWD Location)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Has appeared as part of this dataset  each month since Feb. 2013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Custom subset ‘Excluding COWD’ has been created and is the current default for the cube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29000"/>
            <a:ext cx="7366235" cy="90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876800"/>
            <a:ext cx="4429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90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</a:rPr>
              <a:t>Goods Issue to Customers</a:t>
            </a: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FC-5176-467F-9A8E-6160742CC289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0659" name="TextBox 6"/>
          <p:cNvSpPr txBox="1">
            <a:spLocks noChangeArrowheads="1"/>
          </p:cNvSpPr>
          <p:nvPr/>
        </p:nvSpPr>
        <p:spPr bwMode="auto">
          <a:xfrm>
            <a:off x="381001" y="914400"/>
            <a:ext cx="8077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R32Source: Consumer / Commercial Daily Shipment Report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SAP Delivery Documents</a:t>
            </a:r>
          </a:p>
          <a:p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MM Source: Material Movement Documents w/ Movement Types: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601, 602, 983, 984, 985, 986, 987, 988, 989, 990, 991, 992, 993 &amp; 994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Only includes shipments that reference sales orders (ignores FOC)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Ex. Consumer report excludes Sales Org N305 / Race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Snapshot timing also has some effect on the values YY07 picks up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‘Wall Clock’ vs. ‘Official’ time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Counted Current, Posted Other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Added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Inventory was physically present for YY07, but Reported against another month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Posted Current, Counted Other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Inverted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Inventory was physically counted the month before or after but Reported in the current month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029200"/>
            <a:ext cx="4429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290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</a:rPr>
              <a:t>Production Credits</a:t>
            </a: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FC-5176-467F-9A8E-6160742CC289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70659" name="TextBox 6"/>
          <p:cNvSpPr txBox="1">
            <a:spLocks noChangeArrowheads="1"/>
          </p:cNvSpPr>
          <p:nvPr/>
        </p:nvSpPr>
        <p:spPr bwMode="auto">
          <a:xfrm>
            <a:off x="381001" y="914400"/>
            <a:ext cx="8077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R32 Source: Production Plans &amp; Credits Cube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MM Source: Material Movement Documents w/ Movement Types: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909, 910, 911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The Production Plans &amp; Credits Cube matches Material Movements by Post Date to the unit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Some minor exceptions, but currently less than 0.01% in a given month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Snapshot Timing is the biggest potential for R32 v. YY07 discrepancies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Counted Current, Posted Other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Added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Inventory was physically present for YY07, but Reported against another month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Posted Current, Counted Other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Inverted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Inventory was physically counted the month before or after but Reported in the current month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029200"/>
            <a:ext cx="4438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290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</a:rPr>
              <a:t>Imports</a:t>
            </a: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FC-5176-467F-9A8E-6160742CC289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70659" name="TextBox 6"/>
          <p:cNvSpPr txBox="1">
            <a:spLocks noChangeArrowheads="1"/>
          </p:cNvSpPr>
          <p:nvPr/>
        </p:nvSpPr>
        <p:spPr bwMode="auto">
          <a:xfrm>
            <a:off x="381001" y="91440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R32 Source: Current Month Imports – Country Sectioning Report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Based on Purchase Order History &amp; ASNs for specific vendors</a:t>
            </a:r>
          </a:p>
          <a:p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MM Sources: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Material Movement Documents w/ Movement Types: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101, 102, 561, 562, Y17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PO Type = NB and PO Item’s Confirmation Control ID Not Z004 or Z005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Advance Shipment Notifications: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Delivery Category = 7 and Delivery Type = EL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And PO Type = NB and PO Item Confirmation Control is Z004 or Z005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Reported by Delivery Doc’s Original Doc Date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Cancelled Advance Shipment Notifications: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The LPC deletes ASNs which have been found to be created in error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As soon as an ASN is created it is counted as In Transit inventory by YY07, when deleted it falls off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To find these records we have to search the Change Doc Item table for documents deleted from SAP table LIPS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There is no current record of these documents in AP0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Issues arise when ASNs are created in prior months, but cancelled in the current month because we cannot account for the loss of Gross Inventory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486400"/>
            <a:ext cx="4429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290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</a:rPr>
              <a:t>Other Inventory Changes</a:t>
            </a: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FC-5176-467F-9A8E-6160742CC289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70659" name="TextBox 6"/>
          <p:cNvSpPr txBox="1">
            <a:spLocks noChangeArrowheads="1"/>
          </p:cNvSpPr>
          <p:nvPr/>
        </p:nvSpPr>
        <p:spPr bwMode="auto">
          <a:xfrm>
            <a:off x="381001" y="914400"/>
            <a:ext cx="8077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R32 does not currently report</a:t>
            </a:r>
          </a:p>
          <a:p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MM Sources: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Returns Receipted: Material Movement Types 978, 979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Inventory Loss / Gain: Movement Types 551, 552, 553, 554, 851, 852 &amp; Numerous </a:t>
            </a:r>
            <a:r>
              <a:rPr lang="en-US" sz="1400" b="1" dirty="0" smtClean="0">
                <a:cs typeface="Arial" pitchFamily="34" charset="0"/>
              </a:rPr>
              <a:t>900’s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Stock Transfer Orders – Domestic &amp; Intercompany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smtClean="0">
                <a:cs typeface="Arial" pitchFamily="34" charset="0"/>
              </a:rPr>
              <a:t>Initial </a:t>
            </a:r>
            <a:r>
              <a:rPr lang="en-US" sz="1400" b="1" dirty="0" smtClean="0">
                <a:cs typeface="Arial" pitchFamily="34" charset="0"/>
              </a:rPr>
              <a:t>analysis shows there may be some timing issues / imbalances between inbound and outbound document creation</a:t>
            </a:r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All are relatively small, but help explain a portion of the adjustments line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Stock Transfers should balance out, but it appears that sometimes they don’t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Potentially caused by snapshot timing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86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290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</a:rPr>
              <a:t>Remaining Adjustments</a:t>
            </a: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FC-5176-467F-9A8E-6160742CC289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486400"/>
            <a:ext cx="4419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81001" y="914400"/>
            <a:ext cx="8077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The MM Analysis still shows adjustments are required to balance the monthly number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In general, these adjustments are smaller than the current reporting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Potential causes: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To identify Cancelled ASNs we are relying on EDW change records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EDW generally advises against using change records for reporting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EDW change records aren’t guaranteed to be present or consistent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EDW generally advises against using change records for analysis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Change records were used in this case because no better data source could be identified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Potential issues with ASNs: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We may have more ASN cancellations than reported here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We may have created more ASNs than reported here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YY07’s application logic is complex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There is potential to improve the report logic to increase accuracy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YY07 begins running around midnight and finishes between 1:30 and 4AM</a:t>
            </a:r>
          </a:p>
          <a:p>
            <a:pPr lvl="2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Stock Transfers are actively being created in the YY07 runtime hours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smtClean="0">
                <a:cs typeface="Arial" pitchFamily="34" charset="0"/>
              </a:rPr>
              <a:t>Movements during this time period may cause calculation errors due to inconsistencies</a:t>
            </a:r>
          </a:p>
        </p:txBody>
      </p:sp>
    </p:spTree>
    <p:extLst>
      <p:ext uri="{BB962C8B-B14F-4D97-AF65-F5344CB8AC3E}">
        <p14:creationId xmlns="" xmlns:p14="http://schemas.microsoft.com/office/powerpoint/2010/main" val="3290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tx1"/>
                </a:solidFill>
              </a:rPr>
              <a:t>Final Notes</a:t>
            </a: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FC-5176-467F-9A8E-6160742CC289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81000" y="2362200"/>
            <a:ext cx="807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cs typeface="Arial" pitchFamily="34" charset="0"/>
              </a:rPr>
              <a:t>For this analysis, R32 was able to be precisely re-engineered. The comparison values approximate, and are not the same as the published report</a:t>
            </a:r>
          </a:p>
          <a:p>
            <a:endParaRPr lang="en-US" sz="1400" b="1" dirty="0" smtClean="0">
              <a:cs typeface="Arial" pitchFamily="34" charset="0"/>
            </a:endParaRPr>
          </a:p>
          <a:p>
            <a:pPr algn="ctr"/>
            <a:r>
              <a:rPr lang="en-US" sz="1400" b="1" dirty="0" smtClean="0">
                <a:cs typeface="Arial" pitchFamily="34" charset="0"/>
              </a:rPr>
              <a:t>Thank you for your time!</a:t>
            </a:r>
          </a:p>
        </p:txBody>
      </p:sp>
    </p:spTree>
    <p:extLst>
      <p:ext uri="{BB962C8B-B14F-4D97-AF65-F5344CB8AC3E}">
        <p14:creationId xmlns="" xmlns:p14="http://schemas.microsoft.com/office/powerpoint/2010/main" val="3290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dyearMoreDriven">
  <a:themeElements>
    <a:clrScheme name="Goodyea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oodye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chemeClr val="bg2"/>
          </a:solidFill>
          <a:round/>
          <a:headEnd/>
          <a:tailEnd/>
        </a:ln>
        <a:effectLst/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dyea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yea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dyea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yea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yea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yea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dyea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emplate_MoreDriven_tcm1038-187023.ppt [Compatibility Mode]" id="{3167E4F5-5052-4E71-8DC6-4B53ACF4D2EB}" vid="{B0843668-77D0-4F5C-B2D2-3FC00F8B2F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5E2120113E74287F1236FACA75C61" ma:contentTypeVersion="1" ma:contentTypeDescription="Create a new document." ma:contentTypeScope="" ma:versionID="1993b426f412d4e02a106f5f7afb122d">
  <xsd:schema xmlns:xsd="http://www.w3.org/2001/XMLSchema" xmlns:xs="http://www.w3.org/2001/XMLSchema" xmlns:p="http://schemas.microsoft.com/office/2006/metadata/properties" xmlns:ns3="b41355f3-5b2e-4ff6-81a7-d1152c342ded" targetNamespace="http://schemas.microsoft.com/office/2006/metadata/properties" ma:root="true" ma:fieldsID="df22744c434ba27456407c1bcf7511b0" ns3:_="">
    <xsd:import namespace="b41355f3-5b2e-4ff6-81a7-d1152c342de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355f3-5b2e-4ff6-81a7-d1152c342d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5F3782-14F4-4A88-938E-122850F9D9E3}"/>
</file>

<file path=customXml/itemProps2.xml><?xml version="1.0" encoding="utf-8"?>
<ds:datastoreItem xmlns:ds="http://schemas.openxmlformats.org/officeDocument/2006/customXml" ds:itemID="{A316F4AF-1981-4429-8C25-4408B56DFC7E}"/>
</file>

<file path=customXml/itemProps3.xml><?xml version="1.0" encoding="utf-8"?>
<ds:datastoreItem xmlns:ds="http://schemas.openxmlformats.org/officeDocument/2006/customXml" ds:itemID="{26A28CF5-F803-411D-BD81-3EB4307353D6}"/>
</file>

<file path=docProps/app.xml><?xml version="1.0" encoding="utf-8"?>
<Properties xmlns="http://schemas.openxmlformats.org/officeDocument/2006/extended-properties" xmlns:vt="http://schemas.openxmlformats.org/officeDocument/2006/docPropsVTypes">
  <Template>Template_MoreDriven</Template>
  <TotalTime>2485</TotalTime>
  <Words>796</Words>
  <Application>Microsoft Office PowerPoint</Application>
  <PresentationFormat>On-screen Show (4:3)</PresentationFormat>
  <Paragraphs>113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GoodyearMoreDriven</vt:lpstr>
      <vt:lpstr>Inventory Change R32 Analysis  2015.01.30</vt:lpstr>
      <vt:lpstr>Overview</vt:lpstr>
      <vt:lpstr>Inventory Snapshots</vt:lpstr>
      <vt:lpstr>Goods Issue to Customers</vt:lpstr>
      <vt:lpstr>Production Credits</vt:lpstr>
      <vt:lpstr>Imports</vt:lpstr>
      <vt:lpstr>Other Inventory Changes</vt:lpstr>
      <vt:lpstr>Remaining Adjustments</vt:lpstr>
      <vt:lpstr>Final Notes</vt:lpstr>
    </vt:vector>
  </TitlesOfParts>
  <Company>The Goodyear Tire &amp; Rubber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MFi + Goodyear Collaboration Meeting  10.17.14</dc:title>
  <dc:creator>Rachel Barnette</dc:creator>
  <cp:lastModifiedBy>Rob Smith</cp:lastModifiedBy>
  <cp:revision>67</cp:revision>
  <cp:lastPrinted>2015-01-22T15:52:58Z</cp:lastPrinted>
  <dcterms:created xsi:type="dcterms:W3CDTF">2014-10-13T18:13:16Z</dcterms:created>
  <dcterms:modified xsi:type="dcterms:W3CDTF">2015-01-30T13:58:47Z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0x010100F695E2120113E74287F1236FACA75C61</vt:lpwstr>
  </property>
</Properties>
</file>