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73" r:id="rId15"/>
    <p:sldId id="274" r:id="rId16"/>
    <p:sldId id="275" r:id="rId17"/>
    <p:sldId id="269" r:id="rId18"/>
    <p:sldId id="276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499" autoAdjust="0"/>
    <p:restoredTop sz="94660"/>
  </p:normalViewPr>
  <p:slideViewPr>
    <p:cSldViewPr>
      <p:cViewPr>
        <p:scale>
          <a:sx n="100" d="100"/>
          <a:sy n="100" d="100"/>
        </p:scale>
        <p:origin x="-384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FF69-423B-447C-A3F9-52FAD4C51F37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46FCD-F21A-4CB0-B4EE-7DA8C6F653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46FCD-F21A-4CB0-B4EE-7DA8C6F6532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46FCD-F21A-4CB0-B4EE-7DA8C6F6532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8766D9C-2A39-47B2-A8E9-0A8AE3423D90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C23AFEC-9FF6-49A8-B4E9-118073AE7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Bathroom Tissue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Larson</a:t>
            </a:r>
          </a:p>
          <a:p>
            <a:r>
              <a:rPr lang="en-US" dirty="0" smtClean="0"/>
              <a:t>Robert Smith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ARIMA(2,0,1)(2,1,2)[7]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the coefficients are significant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7543800" cy="153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Forecast for ARIMA(2,0,1)(2,1,2)[7]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762875" cy="522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ARIMA(2,0,1)(2,1,2)[7]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Box-</a:t>
            </a:r>
            <a:r>
              <a:rPr lang="en-US" dirty="0" err="1" smtClean="0"/>
              <a:t>Ljung</a:t>
            </a:r>
            <a:r>
              <a:rPr lang="en-US" dirty="0" smtClean="0"/>
              <a:t> test leads us to believe the residuals are independent</a:t>
            </a:r>
          </a:p>
          <a:p>
            <a:r>
              <a:rPr lang="en-US" dirty="0" smtClean="0"/>
              <a:t>The McLeod-Li test does not agree!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352800"/>
            <a:ext cx="2667000" cy="325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Residuals of ARIMA(2,0,1)(2,1,2)[7]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20000" cy="51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ARIMA(0,1,3)(0,1,1)[7]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log transformation: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coefficients are significant.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7772400" cy="241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Forecast for </a:t>
            </a:r>
            <a:r>
              <a:rPr lang="en-US" dirty="0" smtClean="0"/>
              <a:t>ARIMA(0,1,3)(0,1,1)[7]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78033"/>
            <a:ext cx="7848600" cy="527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ARIMA(0,1,3)(0,1,1)[7]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Box-</a:t>
            </a:r>
            <a:r>
              <a:rPr lang="en-US" dirty="0" err="1" smtClean="0"/>
              <a:t>Ljung</a:t>
            </a:r>
            <a:r>
              <a:rPr lang="en-US" dirty="0" smtClean="0"/>
              <a:t> test leads us to believe the residuals are independent</a:t>
            </a:r>
          </a:p>
          <a:p>
            <a:r>
              <a:rPr lang="en-US" dirty="0" smtClean="0"/>
              <a:t>The McLeod-Li test does not agree!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429000"/>
            <a:ext cx="2362200" cy="319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GARCH(1,1)</a:t>
            </a:r>
            <a:endParaRPr lang="en-US" dirty="0"/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8610600" cy="205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GARCH(1,1)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Box-</a:t>
            </a:r>
            <a:r>
              <a:rPr lang="en-US" dirty="0" err="1" smtClean="0"/>
              <a:t>Ljung</a:t>
            </a:r>
            <a:r>
              <a:rPr lang="en-US" dirty="0" smtClean="0"/>
              <a:t> </a:t>
            </a:r>
            <a:r>
              <a:rPr lang="en-US" dirty="0" smtClean="0"/>
              <a:t>and McLeod-Li test both suggest that the residuals are independent.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971800"/>
            <a:ext cx="259477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3" descr="1000count_12_p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524000"/>
            <a:ext cx="5410200" cy="5072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2362200"/>
          </a:xfrm>
        </p:spPr>
        <p:txBody>
          <a:bodyPr/>
          <a:lstStyle/>
          <a:p>
            <a:r>
              <a:rPr lang="en-US" dirty="0" smtClean="0"/>
              <a:t>Sales of Scott bathroom tissue at a grocery retailer</a:t>
            </a:r>
          </a:p>
          <a:p>
            <a:r>
              <a:rPr lang="en-US" dirty="0" smtClean="0"/>
              <a:t>Values are daily sales</a:t>
            </a:r>
          </a:p>
          <a:p>
            <a:r>
              <a:rPr lang="en-US" dirty="0" smtClean="0"/>
              <a:t>There are 400 days of sales </a:t>
            </a:r>
            <a:r>
              <a:rPr lang="en-US" dirty="0" smtClean="0"/>
              <a:t>h</a:t>
            </a:r>
            <a:r>
              <a:rPr lang="en-US" dirty="0" smtClean="0"/>
              <a:t>istory</a:t>
            </a:r>
            <a:endParaRPr lang="en-US" dirty="0"/>
          </a:p>
        </p:txBody>
      </p:sp>
      <p:pic>
        <p:nvPicPr>
          <p:cNvPr id="8" name="Picture 7" descr="1000count_12_p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733800"/>
            <a:ext cx="2971800" cy="2786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– Model the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does the store need to have in stock in order to meet demand?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00400"/>
            <a:ext cx="60007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781800" y="3962400"/>
            <a:ext cx="106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the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299516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ADF Test</a:t>
            </a:r>
            <a:r>
              <a:rPr lang="en-US" dirty="0" smtClean="0"/>
              <a:t>: p-</a:t>
            </a:r>
            <a:r>
              <a:rPr lang="en-US" dirty="0" err="1" smtClean="0"/>
              <a:t>val</a:t>
            </a:r>
            <a:r>
              <a:rPr lang="en-US" dirty="0" smtClean="0"/>
              <a:t> = 0.01</a:t>
            </a:r>
          </a:p>
          <a:p>
            <a:r>
              <a:rPr lang="en-US" dirty="0" smtClean="0"/>
              <a:t>Conclude: Stationary</a:t>
            </a:r>
          </a:p>
          <a:p>
            <a:endParaRPr lang="en-US" dirty="0" smtClean="0"/>
          </a:p>
          <a:p>
            <a:r>
              <a:rPr lang="en-US" b="1" dirty="0" smtClean="0"/>
              <a:t>PP Test</a:t>
            </a:r>
            <a:r>
              <a:rPr lang="en-US" dirty="0" smtClean="0"/>
              <a:t>: p-</a:t>
            </a:r>
            <a:r>
              <a:rPr lang="en-US" dirty="0" err="1" smtClean="0"/>
              <a:t>val</a:t>
            </a:r>
            <a:r>
              <a:rPr lang="en-US" dirty="0" smtClean="0"/>
              <a:t> = 0.01</a:t>
            </a:r>
          </a:p>
          <a:p>
            <a:r>
              <a:rPr lang="en-US" dirty="0" smtClean="0"/>
              <a:t>Conclude: Stationary</a:t>
            </a:r>
          </a:p>
          <a:p>
            <a:endParaRPr lang="en-US" dirty="0" smtClean="0"/>
          </a:p>
          <a:p>
            <a:r>
              <a:rPr lang="en-US" b="1" dirty="0" smtClean="0"/>
              <a:t>KPSS Test</a:t>
            </a:r>
            <a:r>
              <a:rPr lang="en-US" dirty="0" smtClean="0"/>
              <a:t>: p-</a:t>
            </a:r>
            <a:r>
              <a:rPr lang="en-US" dirty="0" err="1" smtClean="0"/>
              <a:t>val</a:t>
            </a:r>
            <a:r>
              <a:rPr lang="en-US" dirty="0" smtClean="0"/>
              <a:t> = 0.1</a:t>
            </a:r>
          </a:p>
          <a:p>
            <a:r>
              <a:rPr lang="en-US" dirty="0" smtClean="0"/>
              <a:t>Conclude: Cannot reject </a:t>
            </a:r>
            <a:r>
              <a:rPr lang="en-US" dirty="0" smtClean="0"/>
              <a:t>that data is stationary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ARIMA(1,0,3)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ARIMA function gives: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 is not significant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750902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for ARIMA(1,0,3)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69530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ARIMA(1,0,3)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Fails the Box-</a:t>
            </a:r>
            <a:r>
              <a:rPr lang="en-US" dirty="0" err="1" smtClean="0"/>
              <a:t>Ljung</a:t>
            </a:r>
            <a:r>
              <a:rPr lang="en-US" dirty="0" smtClean="0"/>
              <a:t> Test and McLeod-Li Test</a:t>
            </a:r>
          </a:p>
          <a:p>
            <a:pPr lvl="1"/>
            <a:r>
              <a:rPr lang="en-US" dirty="0" smtClean="0"/>
              <a:t>The residuals are not independent!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048000"/>
            <a:ext cx="3048000" cy="328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a seasonal model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daily sales</a:t>
            </a:r>
          </a:p>
          <a:p>
            <a:endParaRPr lang="en-US" dirty="0" smtClean="0"/>
          </a:p>
          <a:p>
            <a:r>
              <a:rPr lang="en-US" dirty="0" smtClean="0"/>
              <a:t>There is probably weekly seasonality because days of the week are related</a:t>
            </a:r>
          </a:p>
          <a:p>
            <a:endParaRPr lang="en-US" dirty="0" smtClean="0"/>
          </a:p>
          <a:p>
            <a:r>
              <a:rPr lang="en-US" dirty="0" smtClean="0"/>
              <a:t>i.e. Sundays have consistently higher sales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357</TotalTime>
  <Words>269</Words>
  <Application>Microsoft Office PowerPoint</Application>
  <PresentationFormat>On-screen Show (4:3)</PresentationFormat>
  <Paragraphs>72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Bathroom Tissue Sales</vt:lpstr>
      <vt:lpstr>The Data</vt:lpstr>
      <vt:lpstr>Goal – Model the sales</vt:lpstr>
      <vt:lpstr>Plot of the data</vt:lpstr>
      <vt:lpstr>Stationarity</vt:lpstr>
      <vt:lpstr>ARIMA(1,0,3)</vt:lpstr>
      <vt:lpstr>Forecast for ARIMA(1,0,3)</vt:lpstr>
      <vt:lpstr>ARIMA(1,0,3)</vt:lpstr>
      <vt:lpstr>Is a seasonal model better?</vt:lpstr>
      <vt:lpstr>ARIMA(2,0,1)(2,1,2)[7]</vt:lpstr>
      <vt:lpstr>Forecast for ARIMA(2,0,1)(2,1,2)[7]</vt:lpstr>
      <vt:lpstr>ARIMA(2,0,1)(2,1,2)[7]</vt:lpstr>
      <vt:lpstr>Residuals of ARIMA(2,0,1)(2,1,2)[7]</vt:lpstr>
      <vt:lpstr>ARIMA(0,1,3)(0,1,1)[7] </vt:lpstr>
      <vt:lpstr>Forecast for ARIMA(0,1,3)(0,1,1)[7] </vt:lpstr>
      <vt:lpstr>ARIMA(0,1,3)(0,1,1)[7]</vt:lpstr>
      <vt:lpstr>GARCH(1,1)</vt:lpstr>
      <vt:lpstr>GARCH(1,1)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Nick</cp:lastModifiedBy>
  <cp:revision>54</cp:revision>
  <dcterms:created xsi:type="dcterms:W3CDTF">2013-12-05T01:47:07Z</dcterms:created>
  <dcterms:modified xsi:type="dcterms:W3CDTF">2013-12-05T17:36:09Z</dcterms:modified>
</cp:coreProperties>
</file>