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  <p:sldMasterId id="2147483669" r:id="rId3"/>
  </p:sldMasterIdLst>
  <p:notesMasterIdLst>
    <p:notesMasterId r:id="rId19"/>
  </p:notesMasterIdLst>
  <p:handoutMasterIdLst>
    <p:handoutMasterId r:id="rId20"/>
  </p:handoutMasterIdLst>
  <p:sldIdLst>
    <p:sldId id="396" r:id="rId4"/>
    <p:sldId id="398" r:id="rId5"/>
    <p:sldId id="395" r:id="rId6"/>
    <p:sldId id="338" r:id="rId7"/>
    <p:sldId id="359" r:id="rId8"/>
    <p:sldId id="387" r:id="rId9"/>
    <p:sldId id="365" r:id="rId10"/>
    <p:sldId id="388" r:id="rId11"/>
    <p:sldId id="361" r:id="rId12"/>
    <p:sldId id="375" r:id="rId13"/>
    <p:sldId id="392" r:id="rId14"/>
    <p:sldId id="384" r:id="rId15"/>
    <p:sldId id="376" r:id="rId16"/>
    <p:sldId id="366" r:id="rId17"/>
    <p:sldId id="399" r:id="rId18"/>
  </p:sldIdLst>
  <p:sldSz cx="9144000" cy="6858000" type="screen4x3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FD44952-3661-4507-82EF-73DF955282F7}">
          <p14:sldIdLst>
            <p14:sldId id="396"/>
            <p14:sldId id="398"/>
            <p14:sldId id="395"/>
            <p14:sldId id="338"/>
            <p14:sldId id="359"/>
            <p14:sldId id="387"/>
            <p14:sldId id="365"/>
            <p14:sldId id="388"/>
            <p14:sldId id="361"/>
            <p14:sldId id="375"/>
            <p14:sldId id="392"/>
            <p14:sldId id="384"/>
            <p14:sldId id="376"/>
            <p14:sldId id="366"/>
            <p14:sldId id="3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153C"/>
    <a:srgbClr val="8F5A15"/>
    <a:srgbClr val="414141"/>
    <a:srgbClr val="339933"/>
    <a:srgbClr val="F2D948"/>
    <a:srgbClr val="1D6295"/>
    <a:srgbClr val="0791C0"/>
    <a:srgbClr val="BBB53D"/>
    <a:srgbClr val="625D00"/>
    <a:srgbClr val="524E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5" autoAdjust="0"/>
    <p:restoredTop sz="80352" autoAdjust="0"/>
  </p:normalViewPr>
  <p:slideViewPr>
    <p:cSldViewPr snapToGrid="0">
      <p:cViewPr varScale="1">
        <p:scale>
          <a:sx n="54" d="100"/>
          <a:sy n="54" d="100"/>
        </p:scale>
        <p:origin x="166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pPr/>
              <a:t>2020/2/6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2020/2/6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9156" y="1279287"/>
            <a:ext cx="4605433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5337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拿老师与学生之间的关系做类比。一位老师通常在ta所教授的领域有着多年丰富的经验，在这些积累的基础上，老师们能够在课堂上教授给学生们该领域最简明扼要的内容。这个过程可以看做是老手与新手之间的“信息迁移”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83325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5337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92329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5337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38812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5337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4891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5337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7449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5337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通过对志愿者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200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5337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007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5337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8868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5337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9731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5337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5810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5337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33964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5337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0184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614680"/>
            <a:ext cx="6858000" cy="579755"/>
          </a:xfrm>
        </p:spPr>
        <p:txBody>
          <a:bodyPr anchor="b"/>
          <a:lstStyle>
            <a:lvl1pPr algn="ctr">
              <a:defRPr sz="2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5427345"/>
            <a:ext cx="6858000" cy="8001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2020/2/6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B43AE3E-B547-41B3-B25A-02A6BF565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73CF8-63BB-4B47-AB36-C31EF114CA3A}" type="datetimeFigureOut">
              <a:rPr lang="zh-CN" altLang="en-US" smtClean="0"/>
              <a:pPr/>
              <a:t>2020/2/6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84FCF2D-78CD-4B31-9D08-BE9CA0822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26B379-F342-4906-85BF-55C5A3B55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6AAB3-3542-4DD6-B3DE-2CAEAA8EBF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947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82F288E0-7875-42C4-84C8-98DBBD3BF4D2}" type="datetimeFigureOut">
              <a:rPr lang="zh-CN" altLang="en-US" smtClean="0"/>
              <a:pPr/>
              <a:t>2020/2/6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2020/2/6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2020/2/6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2020/2/6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4274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82F288E0-7875-42C4-84C8-98DBBD3BF4D2}" type="datetimeFigureOut">
              <a:rPr lang="zh-CN" altLang="en-US" smtClean="0"/>
              <a:pPr/>
              <a:t>2020/2/6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56772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099502"/>
            <a:ext cx="3886200" cy="5077461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099502"/>
            <a:ext cx="3886200" cy="5077461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2020/2/6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750049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2020/2/6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74579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2020/2/6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493871" y="1158875"/>
            <a:ext cx="8070533" cy="0"/>
          </a:xfrm>
          <a:prstGeom prst="line">
            <a:avLst/>
          </a:prstGeom>
          <a:ln w="793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789305"/>
            <a:ext cx="5800725" cy="538797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789305"/>
            <a:ext cx="1971675" cy="5387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671283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512445"/>
            <a:ext cx="7886700" cy="805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412240"/>
            <a:ext cx="7886700" cy="4765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2020/2/6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95580" y="340360"/>
            <a:ext cx="6964680" cy="161925"/>
          </a:xfrm>
          <a:prstGeom prst="rect">
            <a:avLst/>
          </a:prstGeom>
          <a:gradFill>
            <a:gsLst>
              <a:gs pos="95000">
                <a:schemeClr val="accent2">
                  <a:lumMod val="20000"/>
                  <a:lumOff val="80000"/>
                </a:schemeClr>
              </a:gs>
              <a:gs pos="51000">
                <a:schemeClr val="accent2">
                  <a:lumMod val="60000"/>
                  <a:lumOff val="40000"/>
                </a:schemeClr>
              </a:gs>
              <a:gs pos="100000">
                <a:schemeClr val="bg1">
                  <a:alpha val="0"/>
                </a:schemeClr>
              </a:gs>
              <a:gs pos="22000">
                <a:schemeClr val="accent2">
                  <a:lumMod val="75000"/>
                </a:schemeClr>
              </a:gs>
              <a:gs pos="0">
                <a:schemeClr val="accent2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logo"/>
          <p:cNvPicPr>
            <a:picLocks noChangeAspect="1"/>
          </p:cNvPicPr>
          <p:nvPr userDrawn="1"/>
        </p:nvPicPr>
        <p:blipFill>
          <a:blip r:embed="rId6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>
          <a:xfrm>
            <a:off x="7096760" y="120015"/>
            <a:ext cx="1849120" cy="616585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636746" y="1161415"/>
            <a:ext cx="7884059" cy="0"/>
          </a:xfrm>
          <a:prstGeom prst="line">
            <a:avLst/>
          </a:prstGeom>
          <a:ln w="34925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5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6009" y="114935"/>
            <a:ext cx="7886700" cy="805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074660"/>
            <a:ext cx="7886700" cy="5102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2020/2/6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628650" y="737209"/>
            <a:ext cx="7884059" cy="0"/>
          </a:xfrm>
          <a:prstGeom prst="line">
            <a:avLst/>
          </a:prstGeom>
          <a:ln w="34925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394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3" r:id="rId3"/>
    <p:sldLayoutId id="2147483665" r:id="rId4"/>
    <p:sldLayoutId id="2147483668" r:id="rId5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5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16D1CD6-5DE8-4474-9A66-911B6DA3E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CF33CC-40B7-4B5A-B81A-8647CD743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4A1560-EF67-4A26-8E5D-C884FF55CB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73CF8-63BB-4B47-AB36-C31EF114CA3A}" type="datetimeFigureOut">
              <a:rPr lang="zh-CN" altLang="en-US" smtClean="0"/>
              <a:pPr/>
              <a:t>2020/2/6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07640A-47C1-43A4-AFC2-68279F580E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E099DE-9E75-4867-A804-20EF92A622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6AAB3-3542-4DD6-B3DE-2CAEAA8EBF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575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0.png"/><Relationship Id="rId5" Type="http://schemas.openxmlformats.org/officeDocument/2006/relationships/image" Target="../media/image180.png"/><Relationship Id="rId4" Type="http://schemas.openxmlformats.org/officeDocument/2006/relationships/image" Target="../media/image15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8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9.png"/><Relationship Id="rId9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80EC26E-CBF6-40BE-9F8B-F2F6312400A7}"/>
              </a:ext>
            </a:extLst>
          </p:cNvPr>
          <p:cNvSpPr/>
          <p:nvPr/>
        </p:nvSpPr>
        <p:spPr>
          <a:xfrm>
            <a:off x="662114" y="568177"/>
            <a:ext cx="6689652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800" b="1" dirty="0">
                <a:solidFill>
                  <a:srgbClr val="494B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数据预处理（一共两个数据）不限软件</a:t>
            </a:r>
            <a:endParaRPr lang="en-US" altLang="zh-CN" sz="2800" b="1" dirty="0">
              <a:solidFill>
                <a:srgbClr val="494B4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1880857-06A7-48B1-AB33-EF680D8E8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618" y="1025300"/>
            <a:ext cx="768692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    </a:t>
            </a:r>
            <a:r>
              <a:rPr kumimoji="0" lang="en-US" altLang="zh-CN" sz="19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 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494B4D"/>
                </a:solidFill>
                <a:effectLst/>
                <a:highlight>
                  <a:srgbClr val="FFFF00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记录</a:t>
            </a:r>
            <a:r>
              <a:rPr lang="zh-CN" altLang="en-US" sz="2400" dirty="0">
                <a:solidFill>
                  <a:srgbClr val="494B4D"/>
                </a:solidFill>
                <a:highlight>
                  <a:srgbClr val="FFFF00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数据</a:t>
            </a:r>
            <a:r>
              <a:rPr lang="en-US" altLang="zh-CN" sz="2400" dirty="0">
                <a:solidFill>
                  <a:srgbClr val="494B4D"/>
                </a:solidFill>
                <a:highlight>
                  <a:srgbClr val="FFFF00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.xlsx  </a:t>
            </a:r>
            <a:r>
              <a:rPr lang="zh-CN" altLang="en-US" sz="2400" dirty="0">
                <a:solidFill>
                  <a:srgbClr val="494B4D"/>
                </a:solidFill>
                <a:highlight>
                  <a:srgbClr val="FFFF00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zh-CN" altLang="zh-CN" sz="2400" dirty="0">
              <a:solidFill>
                <a:srgbClr val="494B4D"/>
              </a:solidFill>
              <a:highlight>
                <a:srgbClr val="FFFF00"/>
              </a:highligh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7AA06E64-A978-4B67-A6A4-C2EAD0A69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632" y="2200684"/>
            <a:ext cx="8735089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rgbClr val="494B4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一共</a:t>
            </a:r>
            <a:r>
              <a:rPr lang="en-US" altLang="zh-CN" sz="2400" dirty="0">
                <a:solidFill>
                  <a:srgbClr val="494B4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4500</a:t>
            </a:r>
            <a:r>
              <a:rPr lang="zh-CN" altLang="en-US" sz="2400" dirty="0">
                <a:solidFill>
                  <a:srgbClr val="494B4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个数据，前</a:t>
            </a:r>
            <a:r>
              <a:rPr lang="en-US" altLang="zh-CN" sz="2400" dirty="0">
                <a:solidFill>
                  <a:srgbClr val="494B4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1000</a:t>
            </a:r>
            <a:r>
              <a:rPr lang="zh-CN" altLang="en-US" sz="2400" dirty="0">
                <a:solidFill>
                  <a:srgbClr val="494B4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为大一数据，后面每</a:t>
            </a:r>
            <a:r>
              <a:rPr lang="en-US" altLang="zh-CN" sz="2400" dirty="0">
                <a:solidFill>
                  <a:srgbClr val="494B4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1000</a:t>
            </a:r>
            <a:r>
              <a:rPr lang="zh-CN" altLang="en-US" sz="2400" dirty="0">
                <a:solidFill>
                  <a:srgbClr val="494B4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分别为大二，大三，大四。后面处理数据请将大一大二大三大四分开。最后</a:t>
            </a:r>
            <a:r>
              <a:rPr lang="en-US" altLang="zh-CN" sz="2400" dirty="0">
                <a:solidFill>
                  <a:srgbClr val="494B4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500</a:t>
            </a:r>
            <a:r>
              <a:rPr lang="zh-CN" altLang="en-US" sz="2400" dirty="0">
                <a:solidFill>
                  <a:srgbClr val="494B4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为大一大二大三大四都有的数据，用于协同训练。</a:t>
            </a:r>
            <a:endParaRPr lang="zh-CN" altLang="zh-CN" sz="2400" dirty="0">
              <a:solidFill>
                <a:srgbClr val="494B4D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1">
                <a:extLst>
                  <a:ext uri="{FF2B5EF4-FFF2-40B4-BE49-F238E27FC236}">
                    <a16:creationId xmlns:a16="http://schemas.microsoft.com/office/drawing/2014/main" id="{7BB18847-7C1B-47AC-AD75-4405393585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217941"/>
                <a:ext cx="9144000" cy="27699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zh-CN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lvl="0" algn="just"/>
                <a:r>
                  <a:rPr kumimoji="0" lang="zh-CN" altLang="zh-CN" sz="1200" b="0" i="0" u="none" strike="noStrike" cap="none" normalizeH="0" baseline="0" dirty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kumimoji="0" lang="zh-CN" altLang="zh-CN" sz="1900" b="0" i="0" u="none" strike="noStrike" cap="none" normalizeH="0" baseline="0" dirty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 </a:t>
                </a:r>
                <a:r>
                  <a:rPr lang="zh-CN" altLang="en-US" sz="2400" dirty="0">
                    <a:solidFill>
                      <a:srgbClr val="494B4D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其中规律是否需要赋予，具体方法是根据起床时间、睡眠时间、步数、心率和睡眠分数来确定。这个由你们来确定。具体思路是求上述每一个参数的标准差</a:t>
                </a:r>
                <a:r>
                  <a:rPr lang="en-US" altLang="zh-CN" sz="2400" dirty="0">
                    <a:solidFill>
                      <a:srgbClr val="494B4D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1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rgbClr val="494B4D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𝜎</m:t>
                    </m:r>
                  </m:oMath>
                </a14:m>
                <a:r>
                  <a:rPr lang="zh-CN" altLang="en-US" sz="2400" dirty="0">
                    <a:solidFill>
                      <a:srgbClr val="494B4D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，均值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rgbClr val="494B4D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𝜇</m:t>
                    </m:r>
                  </m:oMath>
                </a14:m>
                <a:r>
                  <a:rPr lang="zh-CN" altLang="en-US" sz="2400" dirty="0">
                    <a:solidFill>
                      <a:srgbClr val="494B4D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，那么</a:t>
                </a:r>
                <a:r>
                  <a:rPr lang="en-US" altLang="zh-CN" sz="2400" dirty="0">
                    <a:solidFill>
                      <a:srgbClr val="494B4D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2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494B4D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𝜎</m:t>
                    </m:r>
                  </m:oMath>
                </a14:m>
                <a:r>
                  <a:rPr lang="zh-CN" altLang="en-US" sz="2400" dirty="0">
                    <a:solidFill>
                      <a:srgbClr val="494B4D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的置信率就是</a:t>
                </a:r>
                <a:r>
                  <a:rPr lang="en-US" altLang="zh-CN" sz="2400" dirty="0">
                    <a:solidFill>
                      <a:srgbClr val="494B4D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95.44</a:t>
                </a:r>
                <a:r>
                  <a:rPr lang="zh-CN" altLang="en-US" sz="2400" dirty="0">
                    <a:solidFill>
                      <a:srgbClr val="494B4D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。如果该数据在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494B4D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𝜇</m:t>
                    </m:r>
                  </m:oMath>
                </a14:m>
                <a:r>
                  <a:rPr lang="en-US" altLang="zh-CN" sz="2400" dirty="0">
                    <a:solidFill>
                      <a:srgbClr val="494B4D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±2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494B4D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𝜎</m:t>
                    </m:r>
                  </m:oMath>
                </a14:m>
                <a:r>
                  <a:rPr lang="zh-CN" altLang="en-US" sz="2400" dirty="0">
                    <a:solidFill>
                      <a:srgbClr val="494B4D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之内的就是规律，在这之外的就是不规律。</a:t>
                </a:r>
                <a:endParaRPr lang="en-US" altLang="zh-CN" sz="2400" dirty="0">
                  <a:solidFill>
                    <a:srgbClr val="494B4D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lvl="0" algn="just"/>
                <a:r>
                  <a:rPr lang="zh-CN" altLang="en-US" sz="2400" dirty="0">
                    <a:solidFill>
                      <a:srgbClr val="494B4D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不规律判断方法就是起床时间、睡眠时间、步数、心率和睡眠分数任何一个参数出现不规律后面就是填写不规律。相当于求并集∪。</a:t>
                </a:r>
                <a:endParaRPr lang="en-US" altLang="zh-CN" sz="2400" dirty="0">
                  <a:solidFill>
                    <a:srgbClr val="494B4D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lvl="0" algn="just"/>
                <a:r>
                  <a:rPr lang="zh-CN" altLang="en-US" sz="2400" dirty="0">
                    <a:solidFill>
                      <a:srgbClr val="494B4D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处理完以后将规律是否填写上，这个数据就是带标签的样本数据。</a:t>
                </a:r>
                <a:endParaRPr lang="zh-CN" altLang="zh-CN" sz="2400" dirty="0">
                  <a:solidFill>
                    <a:srgbClr val="494B4D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9" name="Rectangle 1">
                <a:extLst>
                  <a:ext uri="{FF2B5EF4-FFF2-40B4-BE49-F238E27FC236}">
                    <a16:creationId xmlns:a16="http://schemas.microsoft.com/office/drawing/2014/main" id="{7BB18847-7C1B-47AC-AD75-4405393585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3217941"/>
                <a:ext cx="9144000" cy="2769989"/>
              </a:xfrm>
              <a:prstGeom prst="rect">
                <a:avLst/>
              </a:prstGeom>
              <a:blipFill>
                <a:blip r:embed="rId2"/>
                <a:stretch>
                  <a:fillRect l="-1000" r="-1000" b="-462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8B415145-6847-40C8-9AD6-61862FF43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6858" y="1579298"/>
            <a:ext cx="3881437" cy="74896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56B6FA5-3C81-4B7F-8671-FFAB95DE88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3102" y="5987930"/>
            <a:ext cx="5415214" cy="687761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12691349-7981-4838-AFC0-FE613FBBD596}"/>
              </a:ext>
            </a:extLst>
          </p:cNvPr>
          <p:cNvSpPr/>
          <p:nvPr/>
        </p:nvSpPr>
        <p:spPr>
          <a:xfrm>
            <a:off x="7159260" y="6147144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494B4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则数据处理完成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0140929-E1F7-46CA-AACB-5C2C6581B6D7}"/>
              </a:ext>
            </a:extLst>
          </p:cNvPr>
          <p:cNvSpPr/>
          <p:nvPr/>
        </p:nvSpPr>
        <p:spPr>
          <a:xfrm>
            <a:off x="108116" y="614714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494B4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类似右图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74630BF-FB7E-4A77-B71F-D873A6D4EDF8}"/>
              </a:ext>
            </a:extLst>
          </p:cNvPr>
          <p:cNvSpPr/>
          <p:nvPr/>
        </p:nvSpPr>
        <p:spPr>
          <a:xfrm>
            <a:off x="6292516" y="5987930"/>
            <a:ext cx="685800" cy="6877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962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8FA89F-A4A6-4D93-A331-0ABF77071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9BB5D0-35E4-459D-AEF3-FE4D7C45CC19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F290C4-A259-4874-AD34-6F6C4405D4D6}"/>
              </a:ext>
            </a:extLst>
          </p:cNvPr>
          <p:cNvSpPr/>
          <p:nvPr/>
        </p:nvSpPr>
        <p:spPr>
          <a:xfrm>
            <a:off x="626009" y="1343311"/>
            <a:ext cx="3380507" cy="5567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模型训练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专家模型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训练</a:t>
            </a:r>
            <a:endParaRPr lang="en-US" altLang="zh-CN" sz="24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494B4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每一个上下文建立相应的专家模型</a:t>
            </a:r>
            <a:endParaRPr lang="en-US" altLang="zh-CN" sz="2400" dirty="0">
              <a:solidFill>
                <a:srgbClr val="494B4D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494B4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solidFill>
                  <a:srgbClr val="494B4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使用神经网络进行训练</a:t>
            </a:r>
            <a:endParaRPr lang="en-US" altLang="zh-CN" sz="2400" dirty="0">
              <a:solidFill>
                <a:srgbClr val="494B4D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  </a:t>
            </a:r>
          </a:p>
          <a:p>
            <a:pPr lvl="2">
              <a:lnSpc>
                <a:spcPct val="150000"/>
              </a:lnSpc>
            </a:pPr>
            <a:endParaRPr lang="en-US" altLang="zh-CN" sz="24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lvl="2">
              <a:lnSpc>
                <a:spcPct val="150000"/>
              </a:lnSpc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F2BBA44-457A-4195-960F-B1B162155DFC}"/>
              </a:ext>
            </a:extLst>
          </p:cNvPr>
          <p:cNvSpPr txBox="1"/>
          <p:nvPr/>
        </p:nvSpPr>
        <p:spPr>
          <a:xfrm>
            <a:off x="631597" y="369090"/>
            <a:ext cx="7883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研究内容                                      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58D1B86A-C742-488B-9675-1F0CA83C5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950" y="5015185"/>
            <a:ext cx="3380507" cy="13104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0E78C7D8-9D4C-41F5-9D26-AE07F0300C85}"/>
                  </a:ext>
                </a:extLst>
              </p:cNvPr>
              <p:cNvSpPr txBox="1"/>
              <p:nvPr/>
            </p:nvSpPr>
            <p:spPr>
              <a:xfrm>
                <a:off x="4012311" y="1312828"/>
                <a:ext cx="13595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0E78C7D8-9D4C-41F5-9D26-AE07F0300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311" y="1312828"/>
                <a:ext cx="1359568" cy="461665"/>
              </a:xfrm>
              <a:prstGeom prst="rect">
                <a:avLst/>
              </a:prstGeom>
              <a:blipFill>
                <a:blip r:embed="rId4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D4BDF128-9B81-4538-A8C2-CFC6793BBC67}"/>
                  </a:ext>
                </a:extLst>
              </p:cNvPr>
              <p:cNvSpPr txBox="1"/>
              <p:nvPr/>
            </p:nvSpPr>
            <p:spPr>
              <a:xfrm>
                <a:off x="4012311" y="5115813"/>
                <a:ext cx="13595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D4BDF128-9B81-4538-A8C2-CFC6793BBC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311" y="5115813"/>
                <a:ext cx="1359568" cy="461665"/>
              </a:xfrm>
              <a:prstGeom prst="rect">
                <a:avLst/>
              </a:prstGeom>
              <a:blipFill>
                <a:blip r:embed="rId5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4C01FB3-C816-4E51-9295-849E6A24F4EB}"/>
              </a:ext>
            </a:extLst>
          </p:cNvPr>
          <p:cNvCxnSpPr/>
          <p:nvPr/>
        </p:nvCxnSpPr>
        <p:spPr>
          <a:xfrm>
            <a:off x="4012311" y="5670426"/>
            <a:ext cx="135956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9BA05F8D-2394-4531-B66B-BC610CAD2E2B}"/>
              </a:ext>
            </a:extLst>
          </p:cNvPr>
          <p:cNvCxnSpPr/>
          <p:nvPr/>
        </p:nvCxnSpPr>
        <p:spPr>
          <a:xfrm>
            <a:off x="4012311" y="1917995"/>
            <a:ext cx="135956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46F19173-9105-4370-90C2-71EFB170E6BC}"/>
              </a:ext>
            </a:extLst>
          </p:cNvPr>
          <p:cNvCxnSpPr/>
          <p:nvPr/>
        </p:nvCxnSpPr>
        <p:spPr>
          <a:xfrm>
            <a:off x="4012311" y="3168805"/>
            <a:ext cx="135956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ACE81CE9-6061-42C1-9CBE-D4AED659225A}"/>
              </a:ext>
            </a:extLst>
          </p:cNvPr>
          <p:cNvCxnSpPr/>
          <p:nvPr/>
        </p:nvCxnSpPr>
        <p:spPr>
          <a:xfrm>
            <a:off x="4012311" y="4419615"/>
            <a:ext cx="135956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7E60B32F-5968-472E-970D-B581B213C36C}"/>
                  </a:ext>
                </a:extLst>
              </p:cNvPr>
              <p:cNvSpPr txBox="1"/>
              <p:nvPr/>
            </p:nvSpPr>
            <p:spPr>
              <a:xfrm>
                <a:off x="4012311" y="3848152"/>
                <a:ext cx="13595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7E60B32F-5968-472E-970D-B581B213C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311" y="3848152"/>
                <a:ext cx="1359568" cy="461665"/>
              </a:xfrm>
              <a:prstGeom prst="rect">
                <a:avLst/>
              </a:prstGeom>
              <a:blipFill>
                <a:blip r:embed="rId6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F7EB82E4-A1D3-44A8-9E70-106EAF5CEFD4}"/>
                  </a:ext>
                </a:extLst>
              </p:cNvPr>
              <p:cNvSpPr txBox="1"/>
              <p:nvPr/>
            </p:nvSpPr>
            <p:spPr>
              <a:xfrm>
                <a:off x="4012311" y="2580490"/>
                <a:ext cx="13595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F7EB82E4-A1D3-44A8-9E70-106EAF5CEF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311" y="2580490"/>
                <a:ext cx="1359568" cy="461665"/>
              </a:xfrm>
              <a:prstGeom prst="rect">
                <a:avLst/>
              </a:prstGeom>
              <a:blipFill>
                <a:blip r:embed="rId7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图片 39">
            <a:extLst>
              <a:ext uri="{FF2B5EF4-FFF2-40B4-BE49-F238E27FC236}">
                <a16:creationId xmlns:a16="http://schemas.microsoft.com/office/drawing/2014/main" id="{4BBE51FB-CF2A-43B1-A86A-B51FCDE38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636" y="1227774"/>
            <a:ext cx="3380507" cy="1310482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03C25368-C845-4DFA-9A60-3CA9AB23B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950" y="2513564"/>
            <a:ext cx="3380507" cy="1310482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219110A6-6B99-485C-AB31-D79332FF8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950" y="3764374"/>
            <a:ext cx="3380507" cy="1310482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DED6F667-518E-42C2-B21C-ABCF8C95CEC8}"/>
              </a:ext>
            </a:extLst>
          </p:cNvPr>
          <p:cNvSpPr/>
          <p:nvPr/>
        </p:nvSpPr>
        <p:spPr>
          <a:xfrm>
            <a:off x="679005" y="5356206"/>
            <a:ext cx="27291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总数</a:t>
            </a:r>
            <a:r>
              <a:rPr lang="en-US" altLang="zh-CN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4000</a:t>
            </a:r>
            <a:r>
              <a:rPr lang="zh-CN" altLang="en-US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，大一大二大三大四各</a:t>
            </a:r>
            <a:r>
              <a:rPr lang="en-US" altLang="zh-CN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1000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411F454-6E35-4797-A4EE-76DE1EBAF422}"/>
              </a:ext>
            </a:extLst>
          </p:cNvPr>
          <p:cNvSpPr/>
          <p:nvPr/>
        </p:nvSpPr>
        <p:spPr>
          <a:xfrm>
            <a:off x="3841270" y="145163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大一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EBC02FD-511B-43D0-901A-BF1B7A1AA479}"/>
              </a:ext>
            </a:extLst>
          </p:cNvPr>
          <p:cNvSpPr/>
          <p:nvPr/>
        </p:nvSpPr>
        <p:spPr>
          <a:xfrm>
            <a:off x="3853059" y="266970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大二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A692CCB-53BA-427B-9AC0-96FD3E6E0723}"/>
              </a:ext>
            </a:extLst>
          </p:cNvPr>
          <p:cNvSpPr/>
          <p:nvPr/>
        </p:nvSpPr>
        <p:spPr>
          <a:xfrm>
            <a:off x="3815090" y="395540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大三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7811CFB-4953-4448-A25D-05F55B87E7C8}"/>
              </a:ext>
            </a:extLst>
          </p:cNvPr>
          <p:cNvSpPr/>
          <p:nvPr/>
        </p:nvSpPr>
        <p:spPr>
          <a:xfrm>
            <a:off x="3841269" y="530352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大四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1228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575"/>
    </mc:Choice>
    <mc:Fallback xmlns="">
      <p:transition spd="slow" advTm="27575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8FA89F-A4A6-4D93-A331-0ABF77071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9BB5D0-35E4-459D-AEF3-FE4D7C45CC19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F290C4-A259-4874-AD34-6F6C4405D4D6}"/>
              </a:ext>
            </a:extLst>
          </p:cNvPr>
          <p:cNvSpPr/>
          <p:nvPr/>
        </p:nvSpPr>
        <p:spPr>
          <a:xfrm>
            <a:off x="627690" y="2348548"/>
            <a:ext cx="3789829" cy="5751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模型训练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通过迁移学习训练门控函数</a:t>
            </a:r>
            <a:endParaRPr lang="en-US" altLang="zh-CN" sz="24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494B4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使用迁移学习</a:t>
            </a:r>
            <a:endParaRPr lang="en-US" altLang="zh-CN" sz="2400" dirty="0">
              <a:solidFill>
                <a:srgbClr val="494B4D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  </a:t>
            </a:r>
            <a:r>
              <a:rPr lang="zh-CN" altLang="en-US" sz="2400" dirty="0">
                <a:solidFill>
                  <a:srgbClr val="494B4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对公开数据集</a:t>
            </a:r>
            <a:r>
              <a:rPr lang="en-US" altLang="zh-CN" sz="2400" dirty="0" err="1">
                <a:solidFill>
                  <a:srgbClr val="494B4D"/>
                </a:solidFill>
                <a:highlight>
                  <a:srgbClr val="FFFF00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sleepdata</a:t>
            </a:r>
            <a:r>
              <a:rPr lang="en-US" altLang="zh-CN" sz="2400" baseline="30000" dirty="0">
                <a:solidFill>
                  <a:srgbClr val="494B4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[17]</a:t>
            </a:r>
            <a:r>
              <a:rPr lang="zh-CN" altLang="en-US" sz="2400" dirty="0">
                <a:solidFill>
                  <a:srgbClr val="494B4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进行预训练，然后将训练好的模型去掉输入和输出层，训练门控。</a:t>
            </a:r>
            <a:endParaRPr lang="en-US" altLang="zh-CN" sz="2400" dirty="0">
              <a:solidFill>
                <a:srgbClr val="494B4D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  </a:t>
            </a:r>
          </a:p>
          <a:p>
            <a:pPr lvl="2">
              <a:lnSpc>
                <a:spcPct val="150000"/>
              </a:lnSpc>
            </a:pPr>
            <a:endParaRPr lang="en-US" altLang="zh-CN" sz="24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lvl="2">
              <a:lnSpc>
                <a:spcPct val="150000"/>
              </a:lnSpc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F2BBA44-457A-4195-960F-B1B162155DFC}"/>
              </a:ext>
            </a:extLst>
          </p:cNvPr>
          <p:cNvSpPr txBox="1"/>
          <p:nvPr/>
        </p:nvSpPr>
        <p:spPr>
          <a:xfrm>
            <a:off x="631597" y="369090"/>
            <a:ext cx="7883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研究内容                                      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149F827D-66E0-4B4C-80D1-10C5012C5AB9}"/>
              </a:ext>
            </a:extLst>
          </p:cNvPr>
          <p:cNvGrpSpPr/>
          <p:nvPr/>
        </p:nvGrpSpPr>
        <p:grpSpPr>
          <a:xfrm>
            <a:off x="5851744" y="2657352"/>
            <a:ext cx="3407960" cy="4249553"/>
            <a:chOff x="4902200" y="1634700"/>
            <a:chExt cx="3773367" cy="4705196"/>
          </a:xfrm>
        </p:grpSpPr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A4C69E32-4400-43B6-AB42-7900B5948ED8}"/>
                </a:ext>
              </a:extLst>
            </p:cNvPr>
            <p:cNvSpPr txBox="1"/>
            <p:nvPr/>
          </p:nvSpPr>
          <p:spPr>
            <a:xfrm>
              <a:off x="5344084" y="5878231"/>
              <a:ext cx="12884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FF0000"/>
                  </a:solidFill>
                </a:rPr>
                <a:t>冻结</a:t>
              </a:r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BBF2F851-C7D1-4C57-B981-078D9B22D781}"/>
                </a:ext>
              </a:extLst>
            </p:cNvPr>
            <p:cNvGrpSpPr/>
            <p:nvPr/>
          </p:nvGrpSpPr>
          <p:grpSpPr>
            <a:xfrm>
              <a:off x="4902200" y="1634700"/>
              <a:ext cx="3773367" cy="4192408"/>
              <a:chOff x="4902200" y="1634700"/>
              <a:chExt cx="3773367" cy="4192408"/>
            </a:xfrm>
          </p:grpSpPr>
          <p:pic>
            <p:nvPicPr>
              <p:cNvPr id="37" name="图片 36">
                <a:extLst>
                  <a:ext uri="{FF2B5EF4-FFF2-40B4-BE49-F238E27FC236}">
                    <a16:creationId xmlns:a16="http://schemas.microsoft.com/office/drawing/2014/main" id="{B47DA01C-24FE-41ED-9AB5-AD865336937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923"/>
              <a:stretch/>
            </p:blipFill>
            <p:spPr>
              <a:xfrm>
                <a:off x="4902200" y="1634700"/>
                <a:ext cx="3773367" cy="4117014"/>
              </a:xfrm>
              <a:prstGeom prst="rect">
                <a:avLst/>
              </a:prstGeom>
            </p:spPr>
          </p:pic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95F26AC2-FAD5-4925-8A7A-92D6881682B1}"/>
                  </a:ext>
                </a:extLst>
              </p:cNvPr>
              <p:cNvSpPr/>
              <p:nvPr/>
            </p:nvSpPr>
            <p:spPr>
              <a:xfrm>
                <a:off x="4902200" y="2614008"/>
                <a:ext cx="1555750" cy="32131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3136E502-33A7-444B-8A3E-CDF51ED4EB7B}"/>
              </a:ext>
            </a:extLst>
          </p:cNvPr>
          <p:cNvCxnSpPr>
            <a:cxnSpLocks/>
          </p:cNvCxnSpPr>
          <p:nvPr/>
        </p:nvCxnSpPr>
        <p:spPr>
          <a:xfrm>
            <a:off x="5378482" y="3157353"/>
            <a:ext cx="33688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88EC825-DEE1-4603-A269-E9B3C2BFFA71}"/>
              </a:ext>
            </a:extLst>
          </p:cNvPr>
          <p:cNvCxnSpPr>
            <a:cxnSpLocks/>
          </p:cNvCxnSpPr>
          <p:nvPr/>
        </p:nvCxnSpPr>
        <p:spPr>
          <a:xfrm>
            <a:off x="5366450" y="3887269"/>
            <a:ext cx="33688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1650F31-FE96-4D3F-B6E5-FC6FE5336210}"/>
              </a:ext>
            </a:extLst>
          </p:cNvPr>
          <p:cNvCxnSpPr>
            <a:cxnSpLocks/>
          </p:cNvCxnSpPr>
          <p:nvPr/>
        </p:nvCxnSpPr>
        <p:spPr>
          <a:xfrm>
            <a:off x="5366450" y="4621196"/>
            <a:ext cx="33688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264E408-4526-410F-B301-BB30E5C0A4E2}"/>
              </a:ext>
            </a:extLst>
          </p:cNvPr>
          <p:cNvCxnSpPr>
            <a:cxnSpLocks/>
          </p:cNvCxnSpPr>
          <p:nvPr/>
        </p:nvCxnSpPr>
        <p:spPr>
          <a:xfrm>
            <a:off x="5378482" y="5258869"/>
            <a:ext cx="33688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F6F8F9E-EB7F-477B-B932-FAEC78ED4D23}"/>
              </a:ext>
            </a:extLst>
          </p:cNvPr>
          <p:cNvCxnSpPr>
            <a:cxnSpLocks/>
          </p:cNvCxnSpPr>
          <p:nvPr/>
        </p:nvCxnSpPr>
        <p:spPr>
          <a:xfrm>
            <a:off x="5366450" y="5980764"/>
            <a:ext cx="33688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858B3514-9EC8-4F7C-A217-3BA0DF893FDF}"/>
              </a:ext>
            </a:extLst>
          </p:cNvPr>
          <p:cNvSpPr txBox="1"/>
          <p:nvPr/>
        </p:nvSpPr>
        <p:spPr>
          <a:xfrm>
            <a:off x="5366450" y="2748438"/>
            <a:ext cx="709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494B4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endParaRPr lang="zh-CN" altLang="en-US" sz="2400" dirty="0">
              <a:solidFill>
                <a:srgbClr val="494B4D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07F9C8C-4D76-4D96-B12A-E55BC52E5C4D}"/>
              </a:ext>
            </a:extLst>
          </p:cNvPr>
          <p:cNvSpPr txBox="1"/>
          <p:nvPr/>
        </p:nvSpPr>
        <p:spPr>
          <a:xfrm>
            <a:off x="5382761" y="3440190"/>
            <a:ext cx="709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494B4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endParaRPr lang="zh-CN" altLang="en-US" sz="2400" dirty="0">
              <a:solidFill>
                <a:srgbClr val="494B4D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B390E44-E1F9-4983-AE61-CAD4E13635BB}"/>
              </a:ext>
            </a:extLst>
          </p:cNvPr>
          <p:cNvSpPr txBox="1"/>
          <p:nvPr/>
        </p:nvSpPr>
        <p:spPr>
          <a:xfrm>
            <a:off x="5360434" y="4205581"/>
            <a:ext cx="709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494B4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endParaRPr lang="zh-CN" altLang="en-US" sz="2400" dirty="0">
              <a:solidFill>
                <a:srgbClr val="494B4D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555E483-E73B-4542-AA18-8C04A6376291}"/>
              </a:ext>
            </a:extLst>
          </p:cNvPr>
          <p:cNvSpPr txBox="1"/>
          <p:nvPr/>
        </p:nvSpPr>
        <p:spPr>
          <a:xfrm>
            <a:off x="5382760" y="4813003"/>
            <a:ext cx="709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494B4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endParaRPr lang="zh-CN" altLang="en-US" sz="2400" dirty="0">
              <a:solidFill>
                <a:srgbClr val="494B4D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F500779-ACC4-4B67-BF2D-330C28CBAFDB}"/>
              </a:ext>
            </a:extLst>
          </p:cNvPr>
          <p:cNvSpPr txBox="1"/>
          <p:nvPr/>
        </p:nvSpPr>
        <p:spPr>
          <a:xfrm>
            <a:off x="5360433" y="5519099"/>
            <a:ext cx="709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494B4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endParaRPr lang="zh-CN" altLang="en-US" sz="2400" dirty="0">
              <a:solidFill>
                <a:srgbClr val="494B4D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5431B38-E32E-4B76-B2C4-5475F9676FC6}"/>
              </a:ext>
            </a:extLst>
          </p:cNvPr>
          <p:cNvSpPr/>
          <p:nvPr/>
        </p:nvSpPr>
        <p:spPr>
          <a:xfrm>
            <a:off x="5851744" y="2657352"/>
            <a:ext cx="1732527" cy="8163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0664C5D-408D-4ACE-8A7C-1FB22F26EE69}"/>
              </a:ext>
            </a:extLst>
          </p:cNvPr>
          <p:cNvCxnSpPr>
            <a:cxnSpLocks/>
          </p:cNvCxnSpPr>
          <p:nvPr/>
        </p:nvCxnSpPr>
        <p:spPr>
          <a:xfrm flipV="1">
            <a:off x="3429000" y="2748439"/>
            <a:ext cx="2434776" cy="47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F1C1FD51-6213-42BB-9D25-0DDFFDAB0D9A}"/>
              </a:ext>
            </a:extLst>
          </p:cNvPr>
          <p:cNvSpPr/>
          <p:nvPr/>
        </p:nvSpPr>
        <p:spPr>
          <a:xfrm>
            <a:off x="2683030" y="754931"/>
            <a:ext cx="570372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门控模型函数的训练是 先用sleepdata中的数据，对他建立模型，输出结果为三类，从而实现利用模型对数据进行分类的逻辑，在具体训练门控函数时，我们先对这个sleep数据集进行建模，在模型稳定时记录它的参数和权重，然后把这个参数和权重用到门控函数新建立的模型中，这样的好处是门控模型的参数和权重不需要随机初始化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B357D911-F8DA-4BB7-A736-4814C15D15EE}"/>
              </a:ext>
            </a:extLst>
          </p:cNvPr>
          <p:cNvCxnSpPr>
            <a:cxnSpLocks/>
          </p:cNvCxnSpPr>
          <p:nvPr/>
        </p:nvCxnSpPr>
        <p:spPr>
          <a:xfrm>
            <a:off x="3601372" y="2571269"/>
            <a:ext cx="970628" cy="387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908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163"/>
    </mc:Choice>
    <mc:Fallback xmlns="">
      <p:transition spd="slow" advTm="42163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8FA89F-A4A6-4D93-A331-0ABF77071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9BB5D0-35E4-459D-AEF3-FE4D7C45CC19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F290C4-A259-4874-AD34-6F6C4405D4D6}"/>
              </a:ext>
            </a:extLst>
          </p:cNvPr>
          <p:cNvSpPr/>
          <p:nvPr/>
        </p:nvSpPr>
        <p:spPr>
          <a:xfrm>
            <a:off x="626009" y="1340412"/>
            <a:ext cx="3789829" cy="5013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模型训练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门控模型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训练</a:t>
            </a:r>
            <a:endParaRPr lang="en-US" altLang="zh-CN" sz="24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494B4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2400" dirty="0">
                <a:solidFill>
                  <a:srgbClr val="494B4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已经训练好的专       家模型进行辅助</a:t>
            </a:r>
            <a:endParaRPr lang="en-US" altLang="zh-CN" sz="2400" dirty="0">
              <a:solidFill>
                <a:srgbClr val="494B4D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494B4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2400" dirty="0">
                <a:solidFill>
                  <a:srgbClr val="494B4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冻结各专家模型中的参数</a:t>
            </a:r>
            <a:endParaRPr lang="en-US" altLang="zh-CN" sz="2400" dirty="0">
              <a:solidFill>
                <a:srgbClr val="494B4D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  </a:t>
            </a:r>
          </a:p>
          <a:p>
            <a:pPr lvl="2">
              <a:lnSpc>
                <a:spcPct val="150000"/>
              </a:lnSpc>
            </a:pPr>
            <a:endParaRPr lang="en-US" altLang="zh-CN" sz="24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lvl="2">
              <a:lnSpc>
                <a:spcPct val="150000"/>
              </a:lnSpc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F2BBA44-457A-4195-960F-B1B162155DFC}"/>
              </a:ext>
            </a:extLst>
          </p:cNvPr>
          <p:cNvSpPr txBox="1"/>
          <p:nvPr/>
        </p:nvSpPr>
        <p:spPr>
          <a:xfrm>
            <a:off x="631597" y="369090"/>
            <a:ext cx="7883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研究内容                                      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149F827D-66E0-4B4C-80D1-10C5012C5AB9}"/>
              </a:ext>
            </a:extLst>
          </p:cNvPr>
          <p:cNvGrpSpPr/>
          <p:nvPr/>
        </p:nvGrpSpPr>
        <p:grpSpPr>
          <a:xfrm>
            <a:off x="5715020" y="2026630"/>
            <a:ext cx="3407960" cy="4249553"/>
            <a:chOff x="4902200" y="1634700"/>
            <a:chExt cx="3773367" cy="4705196"/>
          </a:xfrm>
        </p:grpSpPr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A4C69E32-4400-43B6-AB42-7900B5948ED8}"/>
                </a:ext>
              </a:extLst>
            </p:cNvPr>
            <p:cNvSpPr txBox="1"/>
            <p:nvPr/>
          </p:nvSpPr>
          <p:spPr>
            <a:xfrm>
              <a:off x="5344084" y="5878231"/>
              <a:ext cx="12884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FF0000"/>
                  </a:solidFill>
                </a:rPr>
                <a:t>冻结</a:t>
              </a:r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BBF2F851-C7D1-4C57-B981-078D9B22D781}"/>
                </a:ext>
              </a:extLst>
            </p:cNvPr>
            <p:cNvGrpSpPr/>
            <p:nvPr/>
          </p:nvGrpSpPr>
          <p:grpSpPr>
            <a:xfrm>
              <a:off x="4902200" y="1634700"/>
              <a:ext cx="3773367" cy="4192408"/>
              <a:chOff x="4902200" y="1634700"/>
              <a:chExt cx="3773367" cy="4192408"/>
            </a:xfrm>
          </p:grpSpPr>
          <p:pic>
            <p:nvPicPr>
              <p:cNvPr id="37" name="图片 36">
                <a:extLst>
                  <a:ext uri="{FF2B5EF4-FFF2-40B4-BE49-F238E27FC236}">
                    <a16:creationId xmlns:a16="http://schemas.microsoft.com/office/drawing/2014/main" id="{B47DA01C-24FE-41ED-9AB5-AD865336937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923"/>
              <a:stretch/>
            </p:blipFill>
            <p:spPr>
              <a:xfrm>
                <a:off x="4902200" y="1634700"/>
                <a:ext cx="3773367" cy="4117014"/>
              </a:xfrm>
              <a:prstGeom prst="rect">
                <a:avLst/>
              </a:prstGeom>
            </p:spPr>
          </p:pic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95F26AC2-FAD5-4925-8A7A-92D6881682B1}"/>
                  </a:ext>
                </a:extLst>
              </p:cNvPr>
              <p:cNvSpPr/>
              <p:nvPr/>
            </p:nvSpPr>
            <p:spPr>
              <a:xfrm>
                <a:off x="4902200" y="2614008"/>
                <a:ext cx="1555750" cy="32131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3136E502-33A7-444B-8A3E-CDF51ED4EB7B}"/>
              </a:ext>
            </a:extLst>
          </p:cNvPr>
          <p:cNvCxnSpPr/>
          <p:nvPr/>
        </p:nvCxnSpPr>
        <p:spPr>
          <a:xfrm>
            <a:off x="5241758" y="2526631"/>
            <a:ext cx="33688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88EC825-DEE1-4603-A269-E9B3C2BFFA71}"/>
              </a:ext>
            </a:extLst>
          </p:cNvPr>
          <p:cNvCxnSpPr>
            <a:cxnSpLocks/>
          </p:cNvCxnSpPr>
          <p:nvPr/>
        </p:nvCxnSpPr>
        <p:spPr>
          <a:xfrm>
            <a:off x="5229726" y="3256547"/>
            <a:ext cx="33688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1650F31-FE96-4D3F-B6E5-FC6FE5336210}"/>
              </a:ext>
            </a:extLst>
          </p:cNvPr>
          <p:cNvCxnSpPr/>
          <p:nvPr/>
        </p:nvCxnSpPr>
        <p:spPr>
          <a:xfrm>
            <a:off x="5229726" y="3990474"/>
            <a:ext cx="33688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264E408-4526-410F-B301-BB30E5C0A4E2}"/>
              </a:ext>
            </a:extLst>
          </p:cNvPr>
          <p:cNvCxnSpPr/>
          <p:nvPr/>
        </p:nvCxnSpPr>
        <p:spPr>
          <a:xfrm>
            <a:off x="5241758" y="4628147"/>
            <a:ext cx="33688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F6F8F9E-EB7F-477B-B932-FAEC78ED4D23}"/>
              </a:ext>
            </a:extLst>
          </p:cNvPr>
          <p:cNvCxnSpPr/>
          <p:nvPr/>
        </p:nvCxnSpPr>
        <p:spPr>
          <a:xfrm>
            <a:off x="5229726" y="5350042"/>
            <a:ext cx="33688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858B3514-9EC8-4F7C-A217-3BA0DF893FDF}"/>
              </a:ext>
            </a:extLst>
          </p:cNvPr>
          <p:cNvSpPr txBox="1"/>
          <p:nvPr/>
        </p:nvSpPr>
        <p:spPr>
          <a:xfrm>
            <a:off x="5229726" y="2117716"/>
            <a:ext cx="709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494B4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endParaRPr lang="zh-CN" altLang="en-US" sz="2400" dirty="0">
              <a:solidFill>
                <a:srgbClr val="494B4D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07F9C8C-4D76-4D96-B12A-E55BC52E5C4D}"/>
              </a:ext>
            </a:extLst>
          </p:cNvPr>
          <p:cNvSpPr txBox="1"/>
          <p:nvPr/>
        </p:nvSpPr>
        <p:spPr>
          <a:xfrm>
            <a:off x="5246037" y="2809468"/>
            <a:ext cx="709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494B4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endParaRPr lang="zh-CN" altLang="en-US" sz="2400" dirty="0">
              <a:solidFill>
                <a:srgbClr val="494B4D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B390E44-E1F9-4983-AE61-CAD4E13635BB}"/>
              </a:ext>
            </a:extLst>
          </p:cNvPr>
          <p:cNvSpPr txBox="1"/>
          <p:nvPr/>
        </p:nvSpPr>
        <p:spPr>
          <a:xfrm>
            <a:off x="5223710" y="3574859"/>
            <a:ext cx="709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494B4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endParaRPr lang="zh-CN" altLang="en-US" sz="2400" dirty="0">
              <a:solidFill>
                <a:srgbClr val="494B4D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555E483-E73B-4542-AA18-8C04A6376291}"/>
              </a:ext>
            </a:extLst>
          </p:cNvPr>
          <p:cNvSpPr txBox="1"/>
          <p:nvPr/>
        </p:nvSpPr>
        <p:spPr>
          <a:xfrm>
            <a:off x="5246036" y="4182281"/>
            <a:ext cx="709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494B4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endParaRPr lang="zh-CN" altLang="en-US" sz="2400" dirty="0">
              <a:solidFill>
                <a:srgbClr val="494B4D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F500779-ACC4-4B67-BF2D-330C28CBAFDB}"/>
              </a:ext>
            </a:extLst>
          </p:cNvPr>
          <p:cNvSpPr txBox="1"/>
          <p:nvPr/>
        </p:nvSpPr>
        <p:spPr>
          <a:xfrm>
            <a:off x="5223709" y="4888377"/>
            <a:ext cx="709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494B4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endParaRPr lang="zh-CN" altLang="en-US" sz="2400" dirty="0">
              <a:solidFill>
                <a:srgbClr val="494B4D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07825E8-57C2-4C29-8214-F551A9566190}"/>
              </a:ext>
            </a:extLst>
          </p:cNvPr>
          <p:cNvSpPr/>
          <p:nvPr/>
        </p:nvSpPr>
        <p:spPr>
          <a:xfrm>
            <a:off x="5715020" y="2026630"/>
            <a:ext cx="1732527" cy="8163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583B737-F766-4C6B-9919-D1FE489121B8}"/>
              </a:ext>
            </a:extLst>
          </p:cNvPr>
          <p:cNvCxnSpPr/>
          <p:nvPr/>
        </p:nvCxnSpPr>
        <p:spPr>
          <a:xfrm flipV="1">
            <a:off x="3428981" y="2117716"/>
            <a:ext cx="2298071" cy="80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74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151"/>
    </mc:Choice>
    <mc:Fallback xmlns="">
      <p:transition spd="slow" advTm="5015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8FA89F-A4A6-4D93-A331-0ABF77071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9BB5D0-35E4-459D-AEF3-FE4D7C45CC19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F290C4-A259-4874-AD34-6F6C4405D4D6}"/>
              </a:ext>
            </a:extLst>
          </p:cNvPr>
          <p:cNvSpPr/>
          <p:nvPr/>
        </p:nvSpPr>
        <p:spPr>
          <a:xfrm>
            <a:off x="626009" y="1343513"/>
            <a:ext cx="4391159" cy="3905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模型训练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专家模型和门控模型融合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494B4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各专家模型参数解冻</a:t>
            </a:r>
            <a:endParaRPr lang="en-US" altLang="zh-CN" sz="2400" dirty="0">
              <a:solidFill>
                <a:srgbClr val="494B4D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专家模型</a:t>
            </a:r>
            <a:r>
              <a:rPr lang="zh-CN" altLang="en-US" sz="2400" dirty="0">
                <a:solidFill>
                  <a:srgbClr val="494B4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zh-CN" altLang="en-US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门控函数</a:t>
            </a:r>
            <a:r>
              <a:rPr lang="zh-CN" altLang="en-US" sz="2400" dirty="0">
                <a:solidFill>
                  <a:srgbClr val="494B4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一起训练</a:t>
            </a:r>
            <a:r>
              <a:rPr lang="en-US" altLang="zh-CN" sz="2400" dirty="0">
                <a:solidFill>
                  <a:srgbClr val="494B4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lvl="2">
              <a:lnSpc>
                <a:spcPct val="150000"/>
              </a:lnSpc>
            </a:pPr>
            <a:endParaRPr lang="en-US" altLang="zh-CN" sz="2400" dirty="0">
              <a:solidFill>
                <a:srgbClr val="494B4D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>
              <a:lnSpc>
                <a:spcPct val="150000"/>
              </a:lnSpc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F2BBA44-457A-4195-960F-B1B162155DFC}"/>
              </a:ext>
            </a:extLst>
          </p:cNvPr>
          <p:cNvSpPr txBox="1"/>
          <p:nvPr/>
        </p:nvSpPr>
        <p:spPr>
          <a:xfrm>
            <a:off x="631597" y="369090"/>
            <a:ext cx="7883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研究内容                                      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77D5218-BD7F-4723-A95E-D5CBEB51501E}"/>
              </a:ext>
            </a:extLst>
          </p:cNvPr>
          <p:cNvCxnSpPr>
            <a:cxnSpLocks/>
          </p:cNvCxnSpPr>
          <p:nvPr/>
        </p:nvCxnSpPr>
        <p:spPr>
          <a:xfrm>
            <a:off x="4931996" y="3907755"/>
            <a:ext cx="73163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CCD74BAA-2844-4CD8-A6AE-597277C7BCF3}"/>
              </a:ext>
            </a:extLst>
          </p:cNvPr>
          <p:cNvSpPr txBox="1"/>
          <p:nvPr/>
        </p:nvSpPr>
        <p:spPr>
          <a:xfrm>
            <a:off x="4889268" y="3429000"/>
            <a:ext cx="128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Data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F792CDC-BFA5-4F8C-A6B0-70A0766AB0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98"/>
          <a:stretch/>
        </p:blipFill>
        <p:spPr>
          <a:xfrm>
            <a:off x="5744892" y="2001132"/>
            <a:ext cx="3399108" cy="375018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5BFA0E5-5D23-4552-9872-0B5AF270C87B}"/>
              </a:ext>
            </a:extLst>
          </p:cNvPr>
          <p:cNvSpPr/>
          <p:nvPr/>
        </p:nvSpPr>
        <p:spPr>
          <a:xfrm>
            <a:off x="4931995" y="3296653"/>
            <a:ext cx="731637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8AB6272-1598-4AB6-82A4-DDD4FE480536}"/>
              </a:ext>
            </a:extLst>
          </p:cNvPr>
          <p:cNvSpPr/>
          <p:nvPr/>
        </p:nvSpPr>
        <p:spPr>
          <a:xfrm>
            <a:off x="631830" y="4449335"/>
            <a:ext cx="51796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用到</a:t>
            </a:r>
            <a:r>
              <a:rPr lang="en-US" altLang="zh-CN" sz="2800" dirty="0">
                <a:solidFill>
                  <a:srgbClr val="FF0000"/>
                </a:solidFill>
                <a:highlight>
                  <a:srgbClr val="FFFF00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sleepdata.csv 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最后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500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个数据</a:t>
            </a:r>
            <a:endParaRPr lang="zh-CN" altLang="en-US" sz="2800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EC557ED-0FE4-4219-A50F-00A6AB471D97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3910263" y="3753853"/>
            <a:ext cx="1021732" cy="695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74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411"/>
    </mc:Choice>
    <mc:Fallback xmlns="">
      <p:transition spd="slow" advTm="3141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39E8DD-A94A-494F-818B-2BE242CCB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49667"/>
            <a:ext cx="7886700" cy="4627613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8FA89F-A4A6-4D93-A331-0ABF77071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9BB5D0-35E4-459D-AEF3-FE4D7C45CC19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F290C4-A259-4874-AD34-6F6C4405D4D6}"/>
              </a:ext>
            </a:extLst>
          </p:cNvPr>
          <p:cNvSpPr/>
          <p:nvPr/>
        </p:nvSpPr>
        <p:spPr>
          <a:xfrm>
            <a:off x="626009" y="1319417"/>
            <a:ext cx="7891982" cy="1689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模型</a:t>
            </a:r>
            <a:r>
              <a:rPr lang="zh-CN" altLang="en-US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评估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评估指标</a:t>
            </a:r>
            <a:endParaRPr lang="en-US" altLang="zh-CN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dirty="0">
              <a:latin typeface="华文楷体" pitchFamily="2" charset="-122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F2BBA44-457A-4195-960F-B1B162155DFC}"/>
              </a:ext>
            </a:extLst>
          </p:cNvPr>
          <p:cNvSpPr txBox="1"/>
          <p:nvPr/>
        </p:nvSpPr>
        <p:spPr>
          <a:xfrm>
            <a:off x="631597" y="369090"/>
            <a:ext cx="7883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研究内容                                      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F3809D0-DD78-4B4E-B621-D4E3C5C586E4}"/>
              </a:ext>
            </a:extLst>
          </p:cNvPr>
          <p:cNvSpPr/>
          <p:nvPr/>
        </p:nvSpPr>
        <p:spPr>
          <a:xfrm>
            <a:off x="3310782" y="1623248"/>
            <a:ext cx="4572000" cy="562783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lnSpc>
                <a:spcPts val="4000"/>
              </a:lnSpc>
              <a:spcBef>
                <a:spcPts val="600"/>
              </a:spcBef>
            </a:pPr>
            <a:r>
              <a:rPr lang="zh-CN" altLang="en-US" sz="2400" dirty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准确率</a:t>
            </a:r>
            <a:endParaRPr lang="en-US" altLang="zh-CN" sz="2400" dirty="0">
              <a:latin typeface="华文楷体" pitchFamily="2" charset="-122"/>
              <a:ea typeface="华文楷体" pitchFamily="2" charset="-122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7973CFD-08F1-49CB-95CB-6A031CA495B5}"/>
                  </a:ext>
                </a:extLst>
              </p:cNvPr>
              <p:cNvSpPr txBox="1"/>
              <p:nvPr/>
            </p:nvSpPr>
            <p:spPr>
              <a:xfrm>
                <a:off x="4867257" y="1635516"/>
                <a:ext cx="3886200" cy="6154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𝐴𝑐𝑐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7973CFD-08F1-49CB-95CB-6A031CA495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7257" y="1635516"/>
                <a:ext cx="3886200" cy="6154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A34BB22-7B07-4882-8954-22119B0DE38E}"/>
                  </a:ext>
                </a:extLst>
              </p:cNvPr>
              <p:cNvSpPr txBox="1"/>
              <p:nvPr/>
            </p:nvSpPr>
            <p:spPr>
              <a:xfrm>
                <a:off x="4499805" y="2273783"/>
                <a:ext cx="3590399" cy="6154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𝑃𝑟𝑒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A34BB22-7B07-4882-8954-22119B0DE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805" y="2273783"/>
                <a:ext cx="3590399" cy="6154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85A4731-9A69-4B4D-A3D2-08309B98165E}"/>
                  </a:ext>
                </a:extLst>
              </p:cNvPr>
              <p:cNvSpPr txBox="1"/>
              <p:nvPr/>
            </p:nvSpPr>
            <p:spPr>
              <a:xfrm>
                <a:off x="4881930" y="2973555"/>
                <a:ext cx="3000852" cy="6154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𝑒𝑐𝑎𝑙𝑙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85A4731-9A69-4B4D-A3D2-08309B981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930" y="2973555"/>
                <a:ext cx="3000852" cy="6154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1F43A9D7-8FEB-4906-810A-2F0CCBA80FDA}"/>
                  </a:ext>
                </a:extLst>
              </p:cNvPr>
              <p:cNvSpPr txBox="1"/>
              <p:nvPr/>
            </p:nvSpPr>
            <p:spPr>
              <a:xfrm>
                <a:off x="5367593" y="3743503"/>
                <a:ext cx="4865747" cy="495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dirty="0">
                    <a:latin typeface="Cambria Math" panose="02040503050406030204" pitchFamily="18" charset="0"/>
                  </a:rPr>
                  <a:t>F1</a:t>
                </a:r>
                <a:r>
                  <a:rPr lang="en-US" altLang="zh-CN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𝐹𝑁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∙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𝑅𝑒𝑐𝑎𝑙𝑙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𝐹𝑁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1F43A9D7-8FEB-4906-810A-2F0CCBA80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593" y="3743503"/>
                <a:ext cx="4865747" cy="495200"/>
              </a:xfrm>
              <a:prstGeom prst="rect">
                <a:avLst/>
              </a:prstGeom>
              <a:blipFill>
                <a:blip r:embed="rId6"/>
                <a:stretch>
                  <a:fillRect l="-1128" b="-61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>
            <a:extLst>
              <a:ext uri="{FF2B5EF4-FFF2-40B4-BE49-F238E27FC236}">
                <a16:creationId xmlns:a16="http://schemas.microsoft.com/office/drawing/2014/main" id="{9C6A1764-714A-49F0-9161-105E26E4464D}"/>
              </a:ext>
            </a:extLst>
          </p:cNvPr>
          <p:cNvSpPr/>
          <p:nvPr/>
        </p:nvSpPr>
        <p:spPr>
          <a:xfrm>
            <a:off x="3435124" y="3664022"/>
            <a:ext cx="1271502" cy="5592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ts val="4000"/>
              </a:lnSpc>
              <a:spcBef>
                <a:spcPts val="600"/>
              </a:spcBef>
            </a:pPr>
            <a:r>
              <a:rPr lang="en-US" altLang="zh-CN" sz="2400" dirty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F1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值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31DB140-2D69-4A2F-9D8B-78D66CC87FDD}"/>
              </a:ext>
            </a:extLst>
          </p:cNvPr>
          <p:cNvSpPr/>
          <p:nvPr/>
        </p:nvSpPr>
        <p:spPr>
          <a:xfrm>
            <a:off x="3309629" y="2957493"/>
            <a:ext cx="1569660" cy="5627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ts val="4000"/>
              </a:lnSpc>
              <a:spcBef>
                <a:spcPts val="600"/>
              </a:spcBef>
            </a:pPr>
            <a:r>
              <a:rPr lang="zh-CN" altLang="en-US" sz="2400" dirty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召回率</a:t>
            </a:r>
            <a:endParaRPr lang="en-US" altLang="zh-CN" sz="2400" dirty="0">
              <a:latin typeface="华文楷体" pitchFamily="2" charset="-122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10CC4D1-A6A4-4879-A221-8D5A746A1C95}"/>
              </a:ext>
            </a:extLst>
          </p:cNvPr>
          <p:cNvSpPr/>
          <p:nvPr/>
        </p:nvSpPr>
        <p:spPr>
          <a:xfrm>
            <a:off x="3309629" y="2286731"/>
            <a:ext cx="1569660" cy="562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ts val="4000"/>
              </a:lnSpc>
              <a:spcBef>
                <a:spcPts val="600"/>
              </a:spcBef>
            </a:pPr>
            <a:r>
              <a:rPr lang="zh-CN" altLang="en-US" sz="2400" dirty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精确率</a:t>
            </a:r>
            <a:endParaRPr lang="en-US" altLang="zh-CN" sz="2400" dirty="0">
              <a:latin typeface="华文楷体" pitchFamily="2" charset="-122"/>
              <a:ea typeface="华文楷体" pitchFamily="2" charset="-122"/>
              <a:cs typeface="Times New Roman" pitchFamily="18" charset="0"/>
            </a:endParaRPr>
          </a:p>
        </p:txBody>
      </p:sp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2278767D-C0AA-4A9D-A9C0-A25F7EDB0D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70346"/>
              </p:ext>
            </p:extLst>
          </p:nvPr>
        </p:nvGraphicFramePr>
        <p:xfrm>
          <a:off x="1483399" y="4583323"/>
          <a:ext cx="6032812" cy="17730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2123">
                  <a:extLst>
                    <a:ext uri="{9D8B030D-6E8A-4147-A177-3AD203B41FA5}">
                      <a16:colId xmlns:a16="http://schemas.microsoft.com/office/drawing/2014/main" val="3760978622"/>
                    </a:ext>
                  </a:extLst>
                </a:gridCol>
                <a:gridCol w="1699499">
                  <a:extLst>
                    <a:ext uri="{9D8B030D-6E8A-4147-A177-3AD203B41FA5}">
                      <a16:colId xmlns:a16="http://schemas.microsoft.com/office/drawing/2014/main" val="3700147267"/>
                    </a:ext>
                  </a:extLst>
                </a:gridCol>
                <a:gridCol w="1490253">
                  <a:extLst>
                    <a:ext uri="{9D8B030D-6E8A-4147-A177-3AD203B41FA5}">
                      <a16:colId xmlns:a16="http://schemas.microsoft.com/office/drawing/2014/main" val="636839145"/>
                    </a:ext>
                  </a:extLst>
                </a:gridCol>
                <a:gridCol w="2010937">
                  <a:extLst>
                    <a:ext uri="{9D8B030D-6E8A-4147-A177-3AD203B41FA5}">
                      <a16:colId xmlns:a16="http://schemas.microsoft.com/office/drawing/2014/main" val="114050893"/>
                    </a:ext>
                  </a:extLst>
                </a:gridCol>
              </a:tblGrid>
              <a:tr h="367773">
                <a:tc rowSpan="2" gridSpan="2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72000" marR="72000" marT="36000" marB="36000" anchor="ctr"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>
                          <a:solidFill>
                            <a:srgbClr val="494B4D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predicted</a:t>
                      </a:r>
                      <a:endParaRPr lang="zh-CN" altLang="en-US" sz="2000" kern="1200" dirty="0">
                        <a:solidFill>
                          <a:srgbClr val="494B4D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72000" marR="72000" marT="36000" marB="3600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837031"/>
                  </a:ext>
                </a:extLst>
              </a:tr>
              <a:tr h="392933">
                <a:tc gridSpan="2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000" kern="1200" dirty="0">
                          <a:solidFill>
                            <a:srgbClr val="494B4D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规律</a:t>
                      </a: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000" kern="1200" dirty="0">
                          <a:solidFill>
                            <a:srgbClr val="494B4D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不规律</a:t>
                      </a:r>
                    </a:p>
                  </a:txBody>
                  <a:tcPr marL="72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3600044950"/>
                  </a:ext>
                </a:extLst>
              </a:tr>
              <a:tr h="501647"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>
                          <a:solidFill>
                            <a:srgbClr val="494B4D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Actual 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2000" kern="1200" dirty="0">
                          <a:solidFill>
                            <a:srgbClr val="494B4D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class</a:t>
                      </a:r>
                      <a:endParaRPr lang="zh-CN" altLang="en-US" sz="2000" kern="1200" dirty="0">
                        <a:solidFill>
                          <a:srgbClr val="494B4D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kern="1200" dirty="0">
                          <a:solidFill>
                            <a:srgbClr val="494B4D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规律</a:t>
                      </a:r>
                      <a:endParaRPr lang="zh-CN" altLang="en-US" dirty="0"/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rgbClr val="494B4D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TP</a:t>
                      </a:r>
                      <a:endParaRPr lang="zh-CN" altLang="en-US" sz="2000" kern="1200" dirty="0">
                        <a:solidFill>
                          <a:srgbClr val="494B4D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>
                          <a:solidFill>
                            <a:srgbClr val="494B4D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FN</a:t>
                      </a:r>
                      <a:endParaRPr lang="zh-CN" altLang="en-US" sz="2000" kern="1200" dirty="0">
                        <a:solidFill>
                          <a:srgbClr val="494B4D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72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413049362"/>
                  </a:ext>
                </a:extLst>
              </a:tr>
              <a:tr h="50164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kern="1200" dirty="0">
                          <a:solidFill>
                            <a:srgbClr val="494B4D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不规律</a:t>
                      </a: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200" dirty="0">
                          <a:solidFill>
                            <a:srgbClr val="494B4D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FP</a:t>
                      </a:r>
                      <a:endParaRPr lang="zh-CN" altLang="en-US" sz="2000" kern="1200" dirty="0">
                        <a:solidFill>
                          <a:srgbClr val="494B4D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200" dirty="0">
                          <a:solidFill>
                            <a:srgbClr val="494B4D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TN</a:t>
                      </a:r>
                      <a:endParaRPr lang="zh-CN" altLang="en-US" sz="2000" kern="1200" dirty="0">
                        <a:solidFill>
                          <a:srgbClr val="494B4D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72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890648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786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72"/>
    </mc:Choice>
    <mc:Fallback xmlns="">
      <p:transition spd="slow" advTm="6372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B6F856-B5B1-463D-902D-590ABF839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A1ABA1E-A0C2-4054-B7CB-2DA9DF75AA69}"/>
              </a:ext>
            </a:extLst>
          </p:cNvPr>
          <p:cNvSpPr/>
          <p:nvPr/>
        </p:nvSpPr>
        <p:spPr>
          <a:xfrm>
            <a:off x="505327" y="1252971"/>
            <a:ext cx="77964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首先训练四个专家模型，用到大一大二大三大四的数据，验证准确率也是用这个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B1AB148-5447-4301-BE55-F10EB2EF5D28}"/>
              </a:ext>
            </a:extLst>
          </p:cNvPr>
          <p:cNvSpPr/>
          <p:nvPr/>
        </p:nvSpPr>
        <p:spPr>
          <a:xfrm>
            <a:off x="505327" y="2373050"/>
            <a:ext cx="779646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然后训练门控函数，门控模型函数的训练是 先用sleepdata中的数据，对他建立模型，输出结果为三类，从而实现利用模型对数据进行分类的逻辑，在具体训练门控函数时，我们先对这个sleep数据集进行建模，在模型稳定时记录它的参数和权重，然后把这个参数和权重用到门控函数新建立的模型中，这样的好处是门控模型的参数和权重不需要随机初始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3E576D7-2FCE-47CB-9743-890D0AF462A4}"/>
              </a:ext>
            </a:extLst>
          </p:cNvPr>
          <p:cNvSpPr/>
          <p:nvPr/>
        </p:nvSpPr>
        <p:spPr>
          <a:xfrm>
            <a:off x="505327" y="4484950"/>
            <a:ext cx="77964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这两部分别训练好后，一起训练它俩，也就是协同训练，用4000.～ 4500的数据</a:t>
            </a:r>
          </a:p>
        </p:txBody>
      </p:sp>
    </p:spTree>
    <p:extLst>
      <p:ext uri="{BB962C8B-B14F-4D97-AF65-F5344CB8AC3E}">
        <p14:creationId xmlns:p14="http://schemas.microsoft.com/office/powerpoint/2010/main" val="4244152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309583-2191-4DCC-A5D5-5E05EC48D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923" y="829992"/>
            <a:ext cx="768692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/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   </a:t>
            </a:r>
            <a:r>
              <a:rPr kumimoji="0" lang="en-US" altLang="zh-CN" sz="19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en-US" altLang="zh-CN" sz="2400" dirty="0">
                <a:solidFill>
                  <a:srgbClr val="494B4D"/>
                </a:solidFill>
                <a:highlight>
                  <a:srgbClr val="FFFF00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sleepdata.csv</a:t>
            </a:r>
            <a:endParaRPr lang="zh-CN" altLang="zh-CN" sz="2400" dirty="0">
              <a:solidFill>
                <a:srgbClr val="494B4D"/>
              </a:solidFill>
              <a:highlight>
                <a:srgbClr val="FFFF00"/>
              </a:highligh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FB55CE6-B8AF-4459-AC73-7DB3199502BC}"/>
              </a:ext>
            </a:extLst>
          </p:cNvPr>
          <p:cNvSpPr/>
          <p:nvPr/>
        </p:nvSpPr>
        <p:spPr>
          <a:xfrm>
            <a:off x="174923" y="3895092"/>
            <a:ext cx="89755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这个数据集要进行处理，把睡眠质量放在最后一列，那个睡眠质量分成三类，好，一般，不好，这个可以通过睡眠得分确定，比如</a:t>
            </a:r>
            <a:r>
              <a:rPr lang="en-US" altLang="zh-CN" dirty="0"/>
              <a:t>80~100</a:t>
            </a:r>
            <a:r>
              <a:rPr lang="zh-CN" altLang="en-US" dirty="0"/>
              <a:t>是好，</a:t>
            </a:r>
            <a:r>
              <a:rPr lang="en-US" altLang="zh-CN" dirty="0"/>
              <a:t>60~79</a:t>
            </a:r>
            <a:r>
              <a:rPr lang="zh-CN" altLang="en-US" dirty="0"/>
              <a:t>是一般，</a:t>
            </a:r>
            <a:r>
              <a:rPr lang="en-US" altLang="zh-CN" dirty="0"/>
              <a:t>0~59</a:t>
            </a:r>
            <a:r>
              <a:rPr lang="zh-CN" altLang="en-US" dirty="0"/>
              <a:t>是不好。然后对这个分类进行建模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7A888AD-18EC-4BD4-A6B4-3038B773C561}"/>
              </a:ext>
            </a:extLst>
          </p:cNvPr>
          <p:cNvSpPr/>
          <p:nvPr/>
        </p:nvSpPr>
        <p:spPr>
          <a:xfrm>
            <a:off x="276726" y="1383455"/>
            <a:ext cx="89755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这个数据集是网上公开的数据，如下图：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1219E72-C0D8-4690-92AA-529F0EFC4597}"/>
              </a:ext>
            </a:extLst>
          </p:cNvPr>
          <p:cNvSpPr/>
          <p:nvPr/>
        </p:nvSpPr>
        <p:spPr>
          <a:xfrm>
            <a:off x="276726" y="5167065"/>
            <a:ext cx="779646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门控模型函数的训练是 先用sleepdata中的数据，对他建立模型，输出结果为三类，从而实现利用模型对数据进行分类的逻辑，在具体训练门控函数时，我们先对这个sleep数据集进行建模，在模型稳定时记录它的参数和权重，然后把这个参数和权重用到门控函数新建立的模型中，这样的好处是门控模型的参数和权重不需要随机初始化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7CB85A8-C580-48A6-BDAA-B7C64A6295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248"/>
          <a:stretch/>
        </p:blipFill>
        <p:spPr>
          <a:xfrm>
            <a:off x="71437" y="1814512"/>
            <a:ext cx="9001125" cy="147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722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5871AC-E9AA-4681-8698-4A326B8D5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198348"/>
            <a:ext cx="20574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9BB5D0-35E4-459D-AEF3-FE4D7C45CC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6794C72-DBCE-4E9B-B114-6256F0DB3ABA}"/>
              </a:ext>
            </a:extLst>
          </p:cNvPr>
          <p:cNvSpPr/>
          <p:nvPr/>
        </p:nvSpPr>
        <p:spPr>
          <a:xfrm>
            <a:off x="622168" y="814983"/>
            <a:ext cx="7883753" cy="2809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rPr>
              <a:t>Ⅱ 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rPr>
              <a:t>迁移学习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  <a:p>
            <a:pPr lvl="0">
              <a:lnSpc>
                <a:spcPct val="150000"/>
              </a:lnSpc>
              <a:defRPr/>
            </a:pPr>
            <a:endParaRPr lang="en-US" altLang="zh-CN" sz="2400" b="1" dirty="0">
              <a:solidFill>
                <a:srgbClr val="494B4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srgbClr val="494B4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模型迁移</a:t>
            </a:r>
            <a:endParaRPr lang="en-US" altLang="zh-CN" sz="2400" b="1" dirty="0">
              <a:solidFill>
                <a:srgbClr val="494B4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srgbClr val="494B4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关系迁移：关注源域和目标域的样本之间的关系</a:t>
            </a:r>
            <a:r>
              <a:rPr lang="zh-CN" altLang="en-US" dirty="0"/>
              <a:t>，</a:t>
            </a:r>
            <a:r>
              <a:rPr lang="zh-CN" altLang="en-US" sz="2400" dirty="0">
                <a:solidFill>
                  <a:srgbClr val="494B4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把相似的关系进行迁移。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0600144-1C60-4477-B9BD-0FCE901C0250}"/>
              </a:ext>
            </a:extLst>
          </p:cNvPr>
          <p:cNvSpPr txBox="1"/>
          <p:nvPr/>
        </p:nvSpPr>
        <p:spPr>
          <a:xfrm>
            <a:off x="631597" y="369090"/>
            <a:ext cx="7883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研究内容                                      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8E6D1ED-452F-414E-B1B6-E7F16981F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535" y="3933491"/>
            <a:ext cx="2997354" cy="195590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564D284-1977-4975-BD54-174D14F8AD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6098" y="3955717"/>
            <a:ext cx="3003704" cy="1911448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FA002A2-7433-42F6-ABC7-040CD4BFB34F}"/>
              </a:ext>
            </a:extLst>
          </p:cNvPr>
          <p:cNvCxnSpPr/>
          <p:nvPr/>
        </p:nvCxnSpPr>
        <p:spPr>
          <a:xfrm>
            <a:off x="4359507" y="4911441"/>
            <a:ext cx="348916" cy="0"/>
          </a:xfrm>
          <a:prstGeom prst="straightConnector1">
            <a:avLst/>
          </a:prstGeom>
          <a:ln w="38100">
            <a:solidFill>
              <a:srgbClr val="C815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92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110"/>
    </mc:Choice>
    <mc:Fallback xmlns="">
      <p:transition spd="slow" advTm="2411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>
            <a:extLst>
              <a:ext uri="{FF2B5EF4-FFF2-40B4-BE49-F238E27FC236}">
                <a16:creationId xmlns:a16="http://schemas.microsoft.com/office/drawing/2014/main" id="{B835B6C5-E8DC-49D3-BEEF-615AFFB687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30" b="7116"/>
          <a:stretch/>
        </p:blipFill>
        <p:spPr>
          <a:xfrm>
            <a:off x="7243199" y="5214472"/>
            <a:ext cx="1118748" cy="892076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5871AC-E9AA-4681-8698-4A326B8D5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9BB5D0-35E4-459D-AEF3-FE4D7C45CC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0600144-1C60-4477-B9BD-0FCE901C0250}"/>
              </a:ext>
            </a:extLst>
          </p:cNvPr>
          <p:cNvSpPr txBox="1"/>
          <p:nvPr/>
        </p:nvSpPr>
        <p:spPr>
          <a:xfrm>
            <a:off x="631597" y="369090"/>
            <a:ext cx="7883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研究内容                                      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1E1C695-954A-41C6-9E71-C28FE2CA3EF5}"/>
              </a:ext>
            </a:extLst>
          </p:cNvPr>
          <p:cNvSpPr/>
          <p:nvPr/>
        </p:nvSpPr>
        <p:spPr>
          <a:xfrm>
            <a:off x="631597" y="821077"/>
            <a:ext cx="1792478" cy="5873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rPr>
              <a:t>Ⅱ 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rPr>
              <a:t>迁移学习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E675D4C-8EE8-494D-BF9C-32C5D9967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425" y="1723810"/>
            <a:ext cx="7686925" cy="1215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    </a:t>
            </a:r>
            <a:endParaRPr kumimoji="0" lang="zh-CN" alt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zh-CN" altLang="en-US" sz="2400" dirty="0">
                <a:solidFill>
                  <a:srgbClr val="494B4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400" b="1" dirty="0">
                <a:solidFill>
                  <a:srgbClr val="494B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模型迁移</a:t>
            </a:r>
            <a:r>
              <a:rPr lang="zh-CN" altLang="en-US" sz="2400" dirty="0">
                <a:solidFill>
                  <a:srgbClr val="494B4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：把已经训练好的模型参数迁移到新的模型来帮助新模型训练。</a:t>
            </a:r>
            <a:endParaRPr lang="zh-CN" altLang="zh-CN" sz="2400" dirty="0">
              <a:solidFill>
                <a:srgbClr val="494B4D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2905E44C-0619-4FE7-9EE0-B549258471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9525" y="8460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3D9A02C-C630-41B5-83AC-75012DC0F259}"/>
              </a:ext>
            </a:extLst>
          </p:cNvPr>
          <p:cNvSpPr/>
          <p:nvPr/>
        </p:nvSpPr>
        <p:spPr>
          <a:xfrm>
            <a:off x="962526" y="3390386"/>
            <a:ext cx="4572000" cy="3035634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3C22A88-4046-4904-8AE5-7C79B214419A}"/>
              </a:ext>
            </a:extLst>
          </p:cNvPr>
          <p:cNvSpPr txBox="1"/>
          <p:nvPr/>
        </p:nvSpPr>
        <p:spPr>
          <a:xfrm>
            <a:off x="1084553" y="3484919"/>
            <a:ext cx="2695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494B4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Source Domain</a:t>
            </a:r>
            <a:endParaRPr lang="zh-CN" altLang="en-US" sz="2400" dirty="0">
              <a:solidFill>
                <a:srgbClr val="494B4D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23E0B8DA-EE60-4ED3-8579-14F733B65BD2}"/>
              </a:ext>
            </a:extLst>
          </p:cNvPr>
          <p:cNvSpPr/>
          <p:nvPr/>
        </p:nvSpPr>
        <p:spPr>
          <a:xfrm>
            <a:off x="5354462" y="5128595"/>
            <a:ext cx="1088025" cy="43463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E027D7D6-8CBC-43FD-95C3-09D6600D4B0F}"/>
              </a:ext>
            </a:extLst>
          </p:cNvPr>
          <p:cNvSpPr/>
          <p:nvPr/>
        </p:nvSpPr>
        <p:spPr>
          <a:xfrm>
            <a:off x="6518038" y="4549753"/>
            <a:ext cx="2568289" cy="15567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4D3E3DD-5415-4D40-8D56-79498B552ECC}"/>
              </a:ext>
            </a:extLst>
          </p:cNvPr>
          <p:cNvSpPr txBox="1"/>
          <p:nvPr/>
        </p:nvSpPr>
        <p:spPr>
          <a:xfrm>
            <a:off x="6836944" y="4838533"/>
            <a:ext cx="2442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494B4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Target Domain</a:t>
            </a:r>
            <a:endParaRPr lang="zh-CN" altLang="en-US" sz="2400" dirty="0">
              <a:solidFill>
                <a:srgbClr val="494B4D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93448C85-5C87-4AB5-84B8-E2B4E40E5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5874" y="4679981"/>
            <a:ext cx="3985304" cy="13569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F58835B-CBA4-4848-9194-358A2202DAF7}"/>
                  </a:ext>
                </a:extLst>
              </p:cNvPr>
              <p:cNvSpPr txBox="1"/>
              <p:nvPr/>
            </p:nvSpPr>
            <p:spPr>
              <a:xfrm>
                <a:off x="2297176" y="4549753"/>
                <a:ext cx="4460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F58835B-CBA4-4848-9194-358A2202DA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7176" y="4549753"/>
                <a:ext cx="446024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72679929-6937-40B7-BBBF-2FF7A5B2EF83}"/>
                  </a:ext>
                </a:extLst>
              </p:cNvPr>
              <p:cNvSpPr txBox="1"/>
              <p:nvPr/>
            </p:nvSpPr>
            <p:spPr>
              <a:xfrm>
                <a:off x="2176743" y="5737216"/>
                <a:ext cx="8419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72679929-6937-40B7-BBBF-2FF7A5B2E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743" y="5737216"/>
                <a:ext cx="84197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D112E699-79E2-4E01-A072-2FDD3C4445B1}"/>
                  </a:ext>
                </a:extLst>
              </p:cNvPr>
              <p:cNvSpPr txBox="1"/>
              <p:nvPr/>
            </p:nvSpPr>
            <p:spPr>
              <a:xfrm>
                <a:off x="2886723" y="4510704"/>
                <a:ext cx="4460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D112E699-79E2-4E01-A072-2FDD3C444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6723" y="4510704"/>
                <a:ext cx="446024" cy="338554"/>
              </a:xfrm>
              <a:prstGeom prst="rect">
                <a:avLst/>
              </a:prstGeom>
              <a:blipFill>
                <a:blip r:embed="rId7"/>
                <a:stretch>
                  <a:fillRect r="-1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F9BE3C6-4284-4998-B2D9-F5883B705BCA}"/>
                  </a:ext>
                </a:extLst>
              </p:cNvPr>
              <p:cNvSpPr txBox="1"/>
              <p:nvPr/>
            </p:nvSpPr>
            <p:spPr>
              <a:xfrm>
                <a:off x="2886723" y="4804931"/>
                <a:ext cx="4460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F9BE3C6-4284-4998-B2D9-F5883B705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6723" y="4804931"/>
                <a:ext cx="446024" cy="338554"/>
              </a:xfrm>
              <a:prstGeom prst="rect">
                <a:avLst/>
              </a:prstGeom>
              <a:blipFill>
                <a:blip r:embed="rId8"/>
                <a:stretch>
                  <a:fillRect r="-1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DAE856F-3C5F-42F4-8B88-2678EF33A4CC}"/>
                  </a:ext>
                </a:extLst>
              </p:cNvPr>
              <p:cNvSpPr txBox="1"/>
              <p:nvPr/>
            </p:nvSpPr>
            <p:spPr>
              <a:xfrm>
                <a:off x="2880279" y="5066587"/>
                <a:ext cx="4460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DAE856F-3C5F-42F4-8B88-2678EF33A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279" y="5066587"/>
                <a:ext cx="446024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958CB58D-69F8-4FB7-9934-9A6B80230D54}"/>
                  </a:ext>
                </a:extLst>
              </p:cNvPr>
              <p:cNvSpPr txBox="1"/>
              <p:nvPr/>
            </p:nvSpPr>
            <p:spPr>
              <a:xfrm>
                <a:off x="2875416" y="5541540"/>
                <a:ext cx="4460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958CB58D-69F8-4FB7-9934-9A6B80230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416" y="5541540"/>
                <a:ext cx="446024" cy="338554"/>
              </a:xfrm>
              <a:prstGeom prst="rect">
                <a:avLst/>
              </a:prstGeom>
              <a:blipFill>
                <a:blip r:embed="rId10"/>
                <a:stretch>
                  <a:fillRect r="-41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E738A57-ED79-4364-AAF6-4DF27A4A3F50}"/>
                  </a:ext>
                </a:extLst>
              </p:cNvPr>
              <p:cNvSpPr txBox="1"/>
              <p:nvPr/>
            </p:nvSpPr>
            <p:spPr>
              <a:xfrm>
                <a:off x="3456070" y="4612172"/>
                <a:ext cx="4460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..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E738A57-ED79-4364-AAF6-4DF27A4A3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070" y="4612172"/>
                <a:ext cx="446024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B02F0BD7-E699-41F5-8287-9C9ADF5D6963}"/>
                  </a:ext>
                </a:extLst>
              </p:cNvPr>
              <p:cNvSpPr txBox="1"/>
              <p:nvPr/>
            </p:nvSpPr>
            <p:spPr>
              <a:xfrm>
                <a:off x="3487547" y="5710817"/>
                <a:ext cx="4460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..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B02F0BD7-E699-41F5-8287-9C9ADF5D6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7547" y="5710817"/>
                <a:ext cx="446024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本框 25">
            <a:extLst>
              <a:ext uri="{FF2B5EF4-FFF2-40B4-BE49-F238E27FC236}">
                <a16:creationId xmlns:a16="http://schemas.microsoft.com/office/drawing/2014/main" id="{BD12DE21-4C3F-4120-8233-C919879866D9}"/>
              </a:ext>
            </a:extLst>
          </p:cNvPr>
          <p:cNvSpPr txBox="1"/>
          <p:nvPr/>
        </p:nvSpPr>
        <p:spPr>
          <a:xfrm>
            <a:off x="3963754" y="4908203"/>
            <a:ext cx="44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5A02AED-3549-4990-9D82-09035FFEEFEE}"/>
              </a:ext>
            </a:extLst>
          </p:cNvPr>
          <p:cNvSpPr txBox="1"/>
          <p:nvPr/>
        </p:nvSpPr>
        <p:spPr>
          <a:xfrm>
            <a:off x="3935643" y="5556928"/>
            <a:ext cx="44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76AB742-F0C5-423C-81B3-782D9F7D9FFE}"/>
              </a:ext>
            </a:extLst>
          </p:cNvPr>
          <p:cNvSpPr/>
          <p:nvPr/>
        </p:nvSpPr>
        <p:spPr>
          <a:xfrm>
            <a:off x="2875416" y="1203606"/>
            <a:ext cx="44645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本文用到模型迁移的方法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090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486"/>
    </mc:Choice>
    <mc:Fallback xmlns="">
      <p:transition spd="slow" advTm="3948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39E8DD-A94A-494F-818B-2BE242CCB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49667"/>
            <a:ext cx="7886700" cy="4627613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8FA89F-A4A6-4D93-A331-0ABF77071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F290C4-A259-4874-AD34-6F6C4405D4D6}"/>
              </a:ext>
            </a:extLst>
          </p:cNvPr>
          <p:cNvSpPr/>
          <p:nvPr/>
        </p:nvSpPr>
        <p:spPr>
          <a:xfrm>
            <a:off x="626009" y="822645"/>
            <a:ext cx="1814920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Calibri" panose="020F0502020204030204" pitchFamily="34" charset="0"/>
              </a:rPr>
              <a:t>Ⅲ 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Calibri" panose="020F0502020204030204" pitchFamily="34" charset="0"/>
              </a:rPr>
              <a:t>群体建模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  <a:cs typeface="Calibri" panose="020F050202020403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F2BBA44-457A-4195-960F-B1B162155DFC}"/>
              </a:ext>
            </a:extLst>
          </p:cNvPr>
          <p:cNvSpPr txBox="1"/>
          <p:nvPr/>
        </p:nvSpPr>
        <p:spPr>
          <a:xfrm>
            <a:off x="631597" y="369090"/>
            <a:ext cx="7883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研究内容                                      </a:t>
            </a:r>
            <a:endParaRPr 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997852B-EADF-4E18-B813-8CEC52DF1DBF}"/>
              </a:ext>
            </a:extLst>
          </p:cNvPr>
          <p:cNvSpPr txBox="1"/>
          <p:nvPr/>
        </p:nvSpPr>
        <p:spPr>
          <a:xfrm>
            <a:off x="626009" y="1648326"/>
            <a:ext cx="78867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zh-CN" sz="2400" dirty="0">
              <a:solidFill>
                <a:srgbClr val="494B4D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srgbClr val="494B4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近年来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，由多个个体组成的群体引起了许多学者的重视，他们试图从生物、统计物理、数学等方面来解释鸟群、鱼群、人群等生物群体在有限的环境信息和简单的规则下的一些共同特征。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9D0122E-6F4B-4A9D-891B-B6E0C7BE23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497" y="3863473"/>
            <a:ext cx="3392906" cy="190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33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122"/>
    </mc:Choice>
    <mc:Fallback xmlns="">
      <p:transition spd="slow" advTm="1412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24042E-F4DE-4860-AD90-BDFF04261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53950"/>
            <a:ext cx="7886700" cy="5102620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实验设计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9C9BA7-4EF9-47D6-809C-700F37508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CCE355BB-EA3A-4A42-A60F-D917ED6F80E4}"/>
              </a:ext>
            </a:extLst>
          </p:cNvPr>
          <p:cNvSpPr txBox="1"/>
          <p:nvPr/>
        </p:nvSpPr>
        <p:spPr>
          <a:xfrm>
            <a:off x="631597" y="369090"/>
            <a:ext cx="7883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研究内容                                      </a:t>
            </a:r>
            <a:endParaRPr 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96B2A59-1943-496D-9D74-7F5FDF8C5146}"/>
              </a:ext>
            </a:extLst>
          </p:cNvPr>
          <p:cNvSpPr/>
          <p:nvPr/>
        </p:nvSpPr>
        <p:spPr>
          <a:xfrm>
            <a:off x="4031995" y="1289407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上下文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0C2631E-A7B4-48A6-A33A-E54AB8560CCB}"/>
              </a:ext>
            </a:extLst>
          </p:cNvPr>
          <p:cNvSpPr/>
          <p:nvPr/>
        </p:nvSpPr>
        <p:spPr>
          <a:xfrm>
            <a:off x="5881514" y="1278557"/>
            <a:ext cx="2108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多专家模型</a:t>
            </a:r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6FA552EF-C0C5-4064-AB58-C2236B185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247" y="5161422"/>
            <a:ext cx="2273594" cy="774128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465FE10E-3A04-4A9B-A013-D94C99ABA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247" y="3045229"/>
            <a:ext cx="2273594" cy="774128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4278FBCD-BF62-41C5-8B5B-8167202D4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247" y="4103326"/>
            <a:ext cx="2273594" cy="774128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11CCF834-4F1E-4D6B-A4BA-7605DA7DC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247" y="1987132"/>
            <a:ext cx="2273594" cy="774128"/>
          </a:xfrm>
          <a:prstGeom prst="rect">
            <a:avLst/>
          </a:prstGeom>
        </p:spPr>
      </p:pic>
      <p:grpSp>
        <p:nvGrpSpPr>
          <p:cNvPr id="53" name="组合 52">
            <a:extLst>
              <a:ext uri="{FF2B5EF4-FFF2-40B4-BE49-F238E27FC236}">
                <a16:creationId xmlns:a16="http://schemas.microsoft.com/office/drawing/2014/main" id="{C40799FB-6213-4352-A3DD-0D8EA3C1DDCD}"/>
              </a:ext>
            </a:extLst>
          </p:cNvPr>
          <p:cNvGrpSpPr/>
          <p:nvPr/>
        </p:nvGrpSpPr>
        <p:grpSpPr>
          <a:xfrm>
            <a:off x="1446388" y="3480783"/>
            <a:ext cx="914400" cy="914400"/>
            <a:chOff x="1347750" y="2052600"/>
            <a:chExt cx="914400" cy="914400"/>
          </a:xfrm>
        </p:grpSpPr>
        <p:pic>
          <p:nvPicPr>
            <p:cNvPr id="54" name="图形 53" descr="男士">
              <a:extLst>
                <a:ext uri="{FF2B5EF4-FFF2-40B4-BE49-F238E27FC236}">
                  <a16:creationId xmlns:a16="http://schemas.microsoft.com/office/drawing/2014/main" id="{BC46096F-528B-4BF3-8962-66138DB0D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47750" y="2052600"/>
              <a:ext cx="914400" cy="914400"/>
            </a:xfrm>
            <a:prstGeom prst="rect">
              <a:avLst/>
            </a:prstGeom>
          </p:spPr>
        </p:pic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5AD7B693-7AFD-4482-BE1E-ADB3BE14CEC9}"/>
                </a:ext>
              </a:extLst>
            </p:cNvPr>
            <p:cNvSpPr/>
            <p:nvPr/>
          </p:nvSpPr>
          <p:spPr>
            <a:xfrm>
              <a:off x="1949450" y="2509800"/>
              <a:ext cx="57150" cy="571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74EE128E-A9EF-47E1-8283-E2387FCCD4EA}"/>
              </a:ext>
            </a:extLst>
          </p:cNvPr>
          <p:cNvGrpSpPr/>
          <p:nvPr/>
        </p:nvGrpSpPr>
        <p:grpSpPr>
          <a:xfrm>
            <a:off x="3938577" y="1919929"/>
            <a:ext cx="914400" cy="914400"/>
            <a:chOff x="1347750" y="2052600"/>
            <a:chExt cx="914400" cy="914400"/>
          </a:xfrm>
        </p:grpSpPr>
        <p:pic>
          <p:nvPicPr>
            <p:cNvPr id="57" name="图形 56" descr="男士">
              <a:extLst>
                <a:ext uri="{FF2B5EF4-FFF2-40B4-BE49-F238E27FC236}">
                  <a16:creationId xmlns:a16="http://schemas.microsoft.com/office/drawing/2014/main" id="{4AAF68EA-5731-40A1-BDBE-CF39240065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47750" y="2052600"/>
              <a:ext cx="914400" cy="914400"/>
            </a:xfrm>
            <a:prstGeom prst="rect">
              <a:avLst/>
            </a:prstGeom>
          </p:spPr>
        </p:pic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D758D07E-9966-48AA-8388-FE982D69F6DF}"/>
                </a:ext>
              </a:extLst>
            </p:cNvPr>
            <p:cNvSpPr/>
            <p:nvPr/>
          </p:nvSpPr>
          <p:spPr>
            <a:xfrm>
              <a:off x="1949450" y="2509800"/>
              <a:ext cx="57150" cy="571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3314F231-E2D9-48DB-B530-01F8BEEA4FD9}"/>
              </a:ext>
            </a:extLst>
          </p:cNvPr>
          <p:cNvCxnSpPr>
            <a:cxnSpLocks/>
          </p:cNvCxnSpPr>
          <p:nvPr/>
        </p:nvCxnSpPr>
        <p:spPr>
          <a:xfrm flipV="1">
            <a:off x="2322966" y="2586661"/>
            <a:ext cx="1148713" cy="7469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826E9678-1020-4F8A-9BD5-48A94E12A869}"/>
              </a:ext>
            </a:extLst>
          </p:cNvPr>
          <p:cNvGrpSpPr/>
          <p:nvPr/>
        </p:nvGrpSpPr>
        <p:grpSpPr>
          <a:xfrm>
            <a:off x="3938577" y="2982880"/>
            <a:ext cx="914400" cy="914400"/>
            <a:chOff x="1347750" y="2052600"/>
            <a:chExt cx="914400" cy="914400"/>
          </a:xfrm>
        </p:grpSpPr>
        <p:pic>
          <p:nvPicPr>
            <p:cNvPr id="61" name="图形 60" descr="男士">
              <a:extLst>
                <a:ext uri="{FF2B5EF4-FFF2-40B4-BE49-F238E27FC236}">
                  <a16:creationId xmlns:a16="http://schemas.microsoft.com/office/drawing/2014/main" id="{C46BB91C-17B5-4489-9C8E-E276EF44FD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47750" y="2052600"/>
              <a:ext cx="914400" cy="914400"/>
            </a:xfrm>
            <a:prstGeom prst="rect">
              <a:avLst/>
            </a:prstGeom>
          </p:spPr>
        </p:pic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228A5DA2-51DE-4902-9457-F0CA8FCD0345}"/>
                </a:ext>
              </a:extLst>
            </p:cNvPr>
            <p:cNvSpPr/>
            <p:nvPr/>
          </p:nvSpPr>
          <p:spPr>
            <a:xfrm>
              <a:off x="1949450" y="2509800"/>
              <a:ext cx="57150" cy="571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4BE51543-3419-44F7-823D-0B1D42772639}"/>
              </a:ext>
            </a:extLst>
          </p:cNvPr>
          <p:cNvGrpSpPr/>
          <p:nvPr/>
        </p:nvGrpSpPr>
        <p:grpSpPr>
          <a:xfrm>
            <a:off x="3938577" y="4050329"/>
            <a:ext cx="914400" cy="914400"/>
            <a:chOff x="1347750" y="2052600"/>
            <a:chExt cx="914400" cy="914400"/>
          </a:xfrm>
        </p:grpSpPr>
        <p:pic>
          <p:nvPicPr>
            <p:cNvPr id="64" name="图形 63" descr="男士">
              <a:extLst>
                <a:ext uri="{FF2B5EF4-FFF2-40B4-BE49-F238E27FC236}">
                  <a16:creationId xmlns:a16="http://schemas.microsoft.com/office/drawing/2014/main" id="{066AFE7B-F06E-4CB0-959F-33FFA36B9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47750" y="2052600"/>
              <a:ext cx="914400" cy="914400"/>
            </a:xfrm>
            <a:prstGeom prst="rect">
              <a:avLst/>
            </a:prstGeom>
          </p:spPr>
        </p:pic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B07C79AD-3942-4033-9143-74AD0717CC53}"/>
                </a:ext>
              </a:extLst>
            </p:cNvPr>
            <p:cNvSpPr/>
            <p:nvPr/>
          </p:nvSpPr>
          <p:spPr>
            <a:xfrm>
              <a:off x="1949450" y="2509800"/>
              <a:ext cx="57150" cy="571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406395AC-BA62-4479-8BAE-C8DF779C58C6}"/>
              </a:ext>
            </a:extLst>
          </p:cNvPr>
          <p:cNvCxnSpPr>
            <a:cxnSpLocks/>
          </p:cNvCxnSpPr>
          <p:nvPr/>
        </p:nvCxnSpPr>
        <p:spPr>
          <a:xfrm flipV="1">
            <a:off x="4983617" y="2360761"/>
            <a:ext cx="753650" cy="163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2DB239F8-2518-4722-ACDE-5223CA4F7816}"/>
              </a:ext>
            </a:extLst>
          </p:cNvPr>
          <p:cNvCxnSpPr>
            <a:cxnSpLocks/>
          </p:cNvCxnSpPr>
          <p:nvPr/>
        </p:nvCxnSpPr>
        <p:spPr>
          <a:xfrm flipV="1">
            <a:off x="2307945" y="3535478"/>
            <a:ext cx="1230756" cy="1614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8862F07E-F593-486E-81D7-DE2E15776275}"/>
              </a:ext>
            </a:extLst>
          </p:cNvPr>
          <p:cNvCxnSpPr>
            <a:cxnSpLocks/>
          </p:cNvCxnSpPr>
          <p:nvPr/>
        </p:nvCxnSpPr>
        <p:spPr>
          <a:xfrm>
            <a:off x="2303609" y="4645910"/>
            <a:ext cx="1168070" cy="7564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47C56C4A-307B-450C-B148-D700C398FB88}"/>
              </a:ext>
            </a:extLst>
          </p:cNvPr>
          <p:cNvCxnSpPr>
            <a:cxnSpLocks/>
          </p:cNvCxnSpPr>
          <p:nvPr/>
        </p:nvCxnSpPr>
        <p:spPr>
          <a:xfrm flipV="1">
            <a:off x="4983617" y="3425965"/>
            <a:ext cx="736952" cy="144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DF7AB334-8CDC-4A67-87DC-8DA7361762C2}"/>
              </a:ext>
            </a:extLst>
          </p:cNvPr>
          <p:cNvCxnSpPr>
            <a:cxnSpLocks/>
          </p:cNvCxnSpPr>
          <p:nvPr/>
        </p:nvCxnSpPr>
        <p:spPr>
          <a:xfrm flipV="1">
            <a:off x="4983617" y="4489284"/>
            <a:ext cx="755426" cy="30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E375E0F1-A736-43C6-B157-7F9D57DF5D0B}"/>
              </a:ext>
            </a:extLst>
          </p:cNvPr>
          <p:cNvSpPr/>
          <p:nvPr/>
        </p:nvSpPr>
        <p:spPr>
          <a:xfrm>
            <a:off x="3689281" y="1758582"/>
            <a:ext cx="1578352" cy="44052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4C43A898-9A50-48AB-BFFF-4C69DB6AD08D}"/>
              </a:ext>
            </a:extLst>
          </p:cNvPr>
          <p:cNvSpPr/>
          <p:nvPr/>
        </p:nvSpPr>
        <p:spPr>
          <a:xfrm>
            <a:off x="6017889" y="1772062"/>
            <a:ext cx="1578352" cy="44052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0939F7E0-5D3D-4B6C-9F77-CFC4AF0137F8}"/>
              </a:ext>
            </a:extLst>
          </p:cNvPr>
          <p:cNvGrpSpPr/>
          <p:nvPr/>
        </p:nvGrpSpPr>
        <p:grpSpPr>
          <a:xfrm>
            <a:off x="3938577" y="5079986"/>
            <a:ext cx="914400" cy="914400"/>
            <a:chOff x="1347750" y="2052600"/>
            <a:chExt cx="914400" cy="914400"/>
          </a:xfrm>
        </p:grpSpPr>
        <p:pic>
          <p:nvPicPr>
            <p:cNvPr id="74" name="图形 73" descr="男士">
              <a:extLst>
                <a:ext uri="{FF2B5EF4-FFF2-40B4-BE49-F238E27FC236}">
                  <a16:creationId xmlns:a16="http://schemas.microsoft.com/office/drawing/2014/main" id="{BFFE7FAC-C61C-4A57-9959-0D324254B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47750" y="2052600"/>
              <a:ext cx="914400" cy="914400"/>
            </a:xfrm>
            <a:prstGeom prst="rect">
              <a:avLst/>
            </a:prstGeom>
          </p:spPr>
        </p:pic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8F85EB67-3B48-4468-872E-258C6E255E1B}"/>
                </a:ext>
              </a:extLst>
            </p:cNvPr>
            <p:cNvSpPr/>
            <p:nvPr/>
          </p:nvSpPr>
          <p:spPr>
            <a:xfrm>
              <a:off x="1949450" y="2509800"/>
              <a:ext cx="57150" cy="571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625529DF-C8A7-42B4-A6D1-F70F8269D3D1}"/>
              </a:ext>
            </a:extLst>
          </p:cNvPr>
          <p:cNvCxnSpPr>
            <a:cxnSpLocks/>
          </p:cNvCxnSpPr>
          <p:nvPr/>
        </p:nvCxnSpPr>
        <p:spPr>
          <a:xfrm flipV="1">
            <a:off x="4983617" y="5541149"/>
            <a:ext cx="755426" cy="30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C4A9BF94-3081-4088-89C1-35E542BA7044}"/>
              </a:ext>
            </a:extLst>
          </p:cNvPr>
          <p:cNvCxnSpPr>
            <a:cxnSpLocks/>
          </p:cNvCxnSpPr>
          <p:nvPr/>
        </p:nvCxnSpPr>
        <p:spPr>
          <a:xfrm>
            <a:off x="2314776" y="4138106"/>
            <a:ext cx="1197168" cy="3694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内容占位符 2">
            <a:extLst>
              <a:ext uri="{FF2B5EF4-FFF2-40B4-BE49-F238E27FC236}">
                <a16:creationId xmlns:a16="http://schemas.microsoft.com/office/drawing/2014/main" id="{A16F0D6D-6167-4524-9621-34CC44033276}"/>
              </a:ext>
            </a:extLst>
          </p:cNvPr>
          <p:cNvSpPr txBox="1">
            <a:spLocks/>
          </p:cNvSpPr>
          <p:nvPr/>
        </p:nvSpPr>
        <p:spPr>
          <a:xfrm>
            <a:off x="628650" y="832930"/>
            <a:ext cx="7886700" cy="5102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zh-CN" altLang="en-US" sz="24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C19AED89-030A-4E8B-A71F-A68CDC58306B}"/>
              </a:ext>
            </a:extLst>
          </p:cNvPr>
          <p:cNvGrpSpPr/>
          <p:nvPr/>
        </p:nvGrpSpPr>
        <p:grpSpPr>
          <a:xfrm>
            <a:off x="1190838" y="3488501"/>
            <a:ext cx="914400" cy="914400"/>
            <a:chOff x="1347750" y="2052600"/>
            <a:chExt cx="914400" cy="914400"/>
          </a:xfrm>
        </p:grpSpPr>
        <p:pic>
          <p:nvPicPr>
            <p:cNvPr id="38" name="图形 37" descr="男士">
              <a:extLst>
                <a:ext uri="{FF2B5EF4-FFF2-40B4-BE49-F238E27FC236}">
                  <a16:creationId xmlns:a16="http://schemas.microsoft.com/office/drawing/2014/main" id="{BD736365-98C8-45AF-AAB8-0AA0DCDE35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47750" y="2052600"/>
              <a:ext cx="914400" cy="914400"/>
            </a:xfrm>
            <a:prstGeom prst="rect">
              <a:avLst/>
            </a:prstGeom>
          </p:spPr>
        </p:pic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15C2A2B5-4C04-45A6-A373-E68FBA1C0738}"/>
                </a:ext>
              </a:extLst>
            </p:cNvPr>
            <p:cNvSpPr/>
            <p:nvPr/>
          </p:nvSpPr>
          <p:spPr>
            <a:xfrm>
              <a:off x="1949450" y="2509800"/>
              <a:ext cx="57150" cy="571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6EF8EF6C-498C-49F6-AEBC-8ECC6446547F}"/>
              </a:ext>
            </a:extLst>
          </p:cNvPr>
          <p:cNvGrpSpPr/>
          <p:nvPr/>
        </p:nvGrpSpPr>
        <p:grpSpPr>
          <a:xfrm>
            <a:off x="951762" y="3499011"/>
            <a:ext cx="914400" cy="914400"/>
            <a:chOff x="1347750" y="2052600"/>
            <a:chExt cx="914400" cy="914400"/>
          </a:xfrm>
        </p:grpSpPr>
        <p:pic>
          <p:nvPicPr>
            <p:cNvPr id="41" name="图形 40" descr="男士">
              <a:extLst>
                <a:ext uri="{FF2B5EF4-FFF2-40B4-BE49-F238E27FC236}">
                  <a16:creationId xmlns:a16="http://schemas.microsoft.com/office/drawing/2014/main" id="{5BD14A44-AD8E-49FC-B65D-167C6B335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47750" y="2052600"/>
              <a:ext cx="914400" cy="914400"/>
            </a:xfrm>
            <a:prstGeom prst="rect">
              <a:avLst/>
            </a:prstGeom>
          </p:spPr>
        </p:pic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E3407558-308D-46C9-BDA2-6D9F06567D6E}"/>
                </a:ext>
              </a:extLst>
            </p:cNvPr>
            <p:cNvSpPr/>
            <p:nvPr/>
          </p:nvSpPr>
          <p:spPr>
            <a:xfrm>
              <a:off x="1949450" y="2509800"/>
              <a:ext cx="57150" cy="571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33FD02A5-8E9E-4583-BEF2-9F035F4B4525}"/>
              </a:ext>
            </a:extLst>
          </p:cNvPr>
          <p:cNvGrpSpPr/>
          <p:nvPr/>
        </p:nvGrpSpPr>
        <p:grpSpPr>
          <a:xfrm>
            <a:off x="733638" y="3509819"/>
            <a:ext cx="914400" cy="914400"/>
            <a:chOff x="1347750" y="2052600"/>
            <a:chExt cx="914400" cy="914400"/>
          </a:xfrm>
        </p:grpSpPr>
        <p:pic>
          <p:nvPicPr>
            <p:cNvPr id="44" name="图形 43" descr="男士">
              <a:extLst>
                <a:ext uri="{FF2B5EF4-FFF2-40B4-BE49-F238E27FC236}">
                  <a16:creationId xmlns:a16="http://schemas.microsoft.com/office/drawing/2014/main" id="{CE71D1B1-9FDF-4076-AA9A-565E2309F3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47750" y="2052600"/>
              <a:ext cx="914400" cy="914400"/>
            </a:xfrm>
            <a:prstGeom prst="rect">
              <a:avLst/>
            </a:prstGeom>
          </p:spPr>
        </p:pic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741F51BE-7090-4674-822E-8A7020F7B278}"/>
                </a:ext>
              </a:extLst>
            </p:cNvPr>
            <p:cNvSpPr/>
            <p:nvPr/>
          </p:nvSpPr>
          <p:spPr>
            <a:xfrm>
              <a:off x="1949450" y="2509800"/>
              <a:ext cx="57150" cy="571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B8082748-B15A-4F68-95F2-8A871BE0C55F}"/>
              </a:ext>
            </a:extLst>
          </p:cNvPr>
          <p:cNvGrpSpPr/>
          <p:nvPr/>
        </p:nvGrpSpPr>
        <p:grpSpPr>
          <a:xfrm>
            <a:off x="492275" y="3499011"/>
            <a:ext cx="914400" cy="914400"/>
            <a:chOff x="1347750" y="2052600"/>
            <a:chExt cx="914400" cy="914400"/>
          </a:xfrm>
        </p:grpSpPr>
        <p:pic>
          <p:nvPicPr>
            <p:cNvPr id="49" name="图形 48" descr="男士">
              <a:extLst>
                <a:ext uri="{FF2B5EF4-FFF2-40B4-BE49-F238E27FC236}">
                  <a16:creationId xmlns:a16="http://schemas.microsoft.com/office/drawing/2014/main" id="{A7EEFF77-AA45-4855-961E-0DBC057E60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47750" y="2052600"/>
              <a:ext cx="914400" cy="914400"/>
            </a:xfrm>
            <a:prstGeom prst="rect">
              <a:avLst/>
            </a:prstGeom>
          </p:spPr>
        </p:pic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7F514D86-D26B-4696-AEFA-FB1F1B4BF5F3}"/>
                </a:ext>
              </a:extLst>
            </p:cNvPr>
            <p:cNvSpPr/>
            <p:nvPr/>
          </p:nvSpPr>
          <p:spPr>
            <a:xfrm>
              <a:off x="1949450" y="2509800"/>
              <a:ext cx="57150" cy="571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7FA744AC-CA03-456E-BD34-926FD323568B}"/>
              </a:ext>
            </a:extLst>
          </p:cNvPr>
          <p:cNvSpPr/>
          <p:nvPr/>
        </p:nvSpPr>
        <p:spPr>
          <a:xfrm>
            <a:off x="229238" y="1530208"/>
            <a:ext cx="288364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用到</a:t>
            </a:r>
            <a:r>
              <a:rPr lang="zh-CN" altLang="en-US" sz="2800" dirty="0">
                <a:solidFill>
                  <a:srgbClr val="FF0000"/>
                </a:solidFill>
                <a:highlight>
                  <a:srgbClr val="FFFF00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记录数据</a:t>
            </a:r>
            <a:r>
              <a:rPr lang="en-US" altLang="zh-CN" sz="2800" dirty="0">
                <a:solidFill>
                  <a:srgbClr val="FF0000"/>
                </a:solidFill>
                <a:highlight>
                  <a:srgbClr val="FFFF00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.xlsx</a:t>
            </a:r>
            <a:r>
              <a:rPr lang="zh-CN" altLang="en-US" sz="2800" dirty="0">
                <a:solidFill>
                  <a:srgbClr val="FF0000"/>
                </a:solidFill>
                <a:highlight>
                  <a:srgbClr val="FFFF00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生成的标签数据</a:t>
            </a:r>
            <a:r>
              <a:rPr lang="en-US" altLang="zh-CN" sz="2800" dirty="0">
                <a:solidFill>
                  <a:srgbClr val="FF0000"/>
                </a:solidFill>
                <a:highlight>
                  <a:srgbClr val="FFFF00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zh-CN" altLang="en-US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F650FEB2-6E6B-4A07-8514-5A146A82199C}"/>
              </a:ext>
            </a:extLst>
          </p:cNvPr>
          <p:cNvSpPr/>
          <p:nvPr/>
        </p:nvSpPr>
        <p:spPr>
          <a:xfrm>
            <a:off x="2901911" y="1962516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大一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DA26163E-979D-499D-96A4-E72AFD53A6F8}"/>
              </a:ext>
            </a:extLst>
          </p:cNvPr>
          <p:cNvSpPr/>
          <p:nvPr/>
        </p:nvSpPr>
        <p:spPr>
          <a:xfrm>
            <a:off x="2922004" y="3145609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大二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D14FF3D6-DB96-4EA1-9684-8741FD73F0FE}"/>
              </a:ext>
            </a:extLst>
          </p:cNvPr>
          <p:cNvSpPr/>
          <p:nvPr/>
        </p:nvSpPr>
        <p:spPr>
          <a:xfrm>
            <a:off x="2882758" y="4116151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大三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D6F6612A-965A-4E4B-826E-6993D3D95C64}"/>
              </a:ext>
            </a:extLst>
          </p:cNvPr>
          <p:cNvSpPr/>
          <p:nvPr/>
        </p:nvSpPr>
        <p:spPr>
          <a:xfrm>
            <a:off x="2895455" y="5397878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大四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5FFF2986-8F51-429B-9213-58AB068405CB}"/>
              </a:ext>
            </a:extLst>
          </p:cNvPr>
          <p:cNvSpPr/>
          <p:nvPr/>
        </p:nvSpPr>
        <p:spPr>
          <a:xfrm>
            <a:off x="172759" y="5066182"/>
            <a:ext cx="27291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总数</a:t>
            </a:r>
            <a:r>
              <a:rPr lang="en-US" altLang="zh-CN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4000</a:t>
            </a:r>
            <a:r>
              <a:rPr lang="zh-CN" altLang="en-US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，大一大二大三大四各</a:t>
            </a:r>
            <a:r>
              <a:rPr lang="en-US" altLang="zh-CN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1000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3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2"/>
    </mc:Choice>
    <mc:Fallback xmlns="">
      <p:transition spd="slow" advTm="712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39E8DD-A94A-494F-818B-2BE242CCB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49667"/>
            <a:ext cx="7886700" cy="4627613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8FA89F-A4A6-4D93-A331-0ABF77071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9BB5D0-35E4-459D-AEF3-FE4D7C45CC19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F290C4-A259-4874-AD34-6F6C4405D4D6}"/>
              </a:ext>
            </a:extLst>
          </p:cNvPr>
          <p:cNvSpPr/>
          <p:nvPr/>
        </p:nvSpPr>
        <p:spPr>
          <a:xfrm>
            <a:off x="626009" y="854175"/>
            <a:ext cx="7891982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实验设计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F2BBA44-457A-4195-960F-B1B162155DFC}"/>
              </a:ext>
            </a:extLst>
          </p:cNvPr>
          <p:cNvSpPr txBox="1"/>
          <p:nvPr/>
        </p:nvSpPr>
        <p:spPr>
          <a:xfrm>
            <a:off x="631597" y="369090"/>
            <a:ext cx="7883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研究内容                                      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8B91E670-22FC-40BF-9605-0CC4DFFD4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3363" y="1549667"/>
            <a:ext cx="4958580" cy="3758666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3359628-9998-4263-96BD-2BF1669342FE}"/>
              </a:ext>
            </a:extLst>
          </p:cNvPr>
          <p:cNvSpPr/>
          <p:nvPr/>
        </p:nvSpPr>
        <p:spPr>
          <a:xfrm>
            <a:off x="948296" y="3480292"/>
            <a:ext cx="23235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：进行分类预测的新数据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47EA0C40-833E-41E8-9E3E-0EE7FF124C95}"/>
              </a:ext>
            </a:extLst>
          </p:cNvPr>
          <p:cNvSpPr txBox="1">
            <a:spLocks/>
          </p:cNvSpPr>
          <p:nvPr/>
        </p:nvSpPr>
        <p:spPr>
          <a:xfrm>
            <a:off x="781050" y="1702067"/>
            <a:ext cx="7886700" cy="4627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/>
          </a:p>
          <a:p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764ABEF-5936-43A9-A9B2-A2EDDDAF913F}"/>
              </a:ext>
            </a:extLst>
          </p:cNvPr>
          <p:cNvSpPr/>
          <p:nvPr/>
        </p:nvSpPr>
        <p:spPr>
          <a:xfrm>
            <a:off x="2721729" y="5563425"/>
            <a:ext cx="30508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用到</a:t>
            </a:r>
            <a:r>
              <a:rPr lang="zh-CN" altLang="en-US" sz="2800" dirty="0">
                <a:solidFill>
                  <a:srgbClr val="FF0000"/>
                </a:solidFill>
                <a:highlight>
                  <a:srgbClr val="FFFF00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记录数据</a:t>
            </a:r>
            <a:r>
              <a:rPr lang="en-US" altLang="zh-CN" sz="2800" dirty="0">
                <a:solidFill>
                  <a:srgbClr val="FF0000"/>
                </a:solidFill>
                <a:highlight>
                  <a:srgbClr val="FFFF00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.xlsx </a:t>
            </a:r>
            <a:endParaRPr lang="zh-CN" altLang="en-US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D5506CC-CD07-4386-A481-99809F317AD3}"/>
              </a:ext>
            </a:extLst>
          </p:cNvPr>
          <p:cNvSpPr/>
          <p:nvPr/>
        </p:nvSpPr>
        <p:spPr>
          <a:xfrm>
            <a:off x="4247147" y="2695074"/>
            <a:ext cx="842211" cy="26015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2E0E145-9A18-43DA-8B95-3B30B7B5C376}"/>
              </a:ext>
            </a:extLst>
          </p:cNvPr>
          <p:cNvCxnSpPr>
            <a:stCxn id="10" idx="2"/>
          </p:cNvCxnSpPr>
          <p:nvPr/>
        </p:nvCxnSpPr>
        <p:spPr>
          <a:xfrm flipH="1">
            <a:off x="4331368" y="5296590"/>
            <a:ext cx="336885" cy="26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C9BF26D2-07F9-4E18-8BB1-E8DB9734F8A8}"/>
              </a:ext>
            </a:extLst>
          </p:cNvPr>
          <p:cNvSpPr/>
          <p:nvPr/>
        </p:nvSpPr>
        <p:spPr>
          <a:xfrm>
            <a:off x="4247146" y="917237"/>
            <a:ext cx="26997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用到</a:t>
            </a:r>
            <a:r>
              <a:rPr lang="en-US" altLang="zh-CN" sz="2800" dirty="0">
                <a:solidFill>
                  <a:srgbClr val="FF0000"/>
                </a:solidFill>
                <a:highlight>
                  <a:srgbClr val="FFFF00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sleepdata.csv</a:t>
            </a:r>
            <a:endParaRPr lang="zh-CN" altLang="en-US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3B1E8E5-D9E3-41AC-9797-22BE92A85404}"/>
              </a:ext>
            </a:extLst>
          </p:cNvPr>
          <p:cNvCxnSpPr>
            <a:cxnSpLocks/>
          </p:cNvCxnSpPr>
          <p:nvPr/>
        </p:nvCxnSpPr>
        <p:spPr>
          <a:xfrm flipV="1">
            <a:off x="5746518" y="1429362"/>
            <a:ext cx="124685" cy="411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4D39FEBA-B177-4BF8-99CE-97CA3E9F0DE7}"/>
              </a:ext>
            </a:extLst>
          </p:cNvPr>
          <p:cNvSpPr/>
          <p:nvPr/>
        </p:nvSpPr>
        <p:spPr>
          <a:xfrm>
            <a:off x="6490754" y="4463435"/>
            <a:ext cx="27291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输出或者说是训练的结果</a:t>
            </a:r>
            <a:r>
              <a:rPr lang="en-US" altLang="zh-CN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Y</a:t>
            </a:r>
            <a:r>
              <a:rPr lang="zh-CN" altLang="en-US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就是规律或不规律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3FFD2577-D6E7-4605-BF48-223D1B364A1D}"/>
              </a:ext>
            </a:extLst>
          </p:cNvPr>
          <p:cNvCxnSpPr>
            <a:cxnSpLocks/>
          </p:cNvCxnSpPr>
          <p:nvPr/>
        </p:nvCxnSpPr>
        <p:spPr>
          <a:xfrm flipV="1">
            <a:off x="7611335" y="4015873"/>
            <a:ext cx="0" cy="592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9EA3AA9B-1E95-4F13-B80C-8736A72424AD}"/>
              </a:ext>
            </a:extLst>
          </p:cNvPr>
          <p:cNvSpPr/>
          <p:nvPr/>
        </p:nvSpPr>
        <p:spPr>
          <a:xfrm>
            <a:off x="108573" y="179365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要有对比实验，比如加多专家模型和不加，加迁移学习和不加，</a:t>
            </a:r>
          </a:p>
        </p:txBody>
      </p:sp>
    </p:spTree>
    <p:extLst>
      <p:ext uri="{BB962C8B-B14F-4D97-AF65-F5344CB8AC3E}">
        <p14:creationId xmlns:p14="http://schemas.microsoft.com/office/powerpoint/2010/main" val="67348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334"/>
    </mc:Choice>
    <mc:Fallback xmlns="">
      <p:transition spd="slow" advTm="37334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39E8DD-A94A-494F-818B-2BE242CCB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009" y="1328781"/>
            <a:ext cx="7886700" cy="4627613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8FA89F-A4A6-4D93-A331-0ABF77071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9BB5D0-35E4-459D-AEF3-FE4D7C45CC19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F290C4-A259-4874-AD34-6F6C4405D4D6}"/>
              </a:ext>
            </a:extLst>
          </p:cNvPr>
          <p:cNvSpPr/>
          <p:nvPr/>
        </p:nvSpPr>
        <p:spPr>
          <a:xfrm>
            <a:off x="631291" y="780490"/>
            <a:ext cx="7891982" cy="3469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24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数据收集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R="0" lvl="1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CN" sz="24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342900" lvl="2" indent="-342900">
              <a:lnSpc>
                <a:spcPts val="4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60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名佩戴小米手环的志愿者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lvl="2" indent="-342900">
              <a:lnSpc>
                <a:spcPts val="4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实验为期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8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周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lvl="2">
              <a:lnSpc>
                <a:spcPts val="4000"/>
              </a:lnSpc>
              <a:spcBef>
                <a:spcPts val="600"/>
              </a:spcBef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	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F2BBA44-457A-4195-960F-B1B162155DFC}"/>
              </a:ext>
            </a:extLst>
          </p:cNvPr>
          <p:cNvSpPr txBox="1"/>
          <p:nvPr/>
        </p:nvSpPr>
        <p:spPr>
          <a:xfrm>
            <a:off x="631597" y="369090"/>
            <a:ext cx="7883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研究内容                                      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6509904-5FC4-46B8-8C0F-AC1B507269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117" y="4089828"/>
            <a:ext cx="2767262" cy="18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87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45"/>
    </mc:Choice>
    <mc:Fallback xmlns="">
      <p:transition spd="slow" advTm="7945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39E8DD-A94A-494F-818B-2BE242CCB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49667"/>
            <a:ext cx="7886700" cy="4627613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8FA89F-A4A6-4D93-A331-0ABF77071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9BB5D0-35E4-459D-AEF3-FE4D7C45CC19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F290C4-A259-4874-AD34-6F6C4405D4D6}"/>
              </a:ext>
            </a:extLst>
          </p:cNvPr>
          <p:cNvSpPr/>
          <p:nvPr/>
        </p:nvSpPr>
        <p:spPr>
          <a:xfrm>
            <a:off x="626009" y="822645"/>
            <a:ext cx="7891982" cy="8279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Ⅰ</a:t>
            </a:r>
            <a:r>
              <a:rPr lang="zh-CN" altLang="en-US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群体建模</a:t>
            </a:r>
            <a:endParaRPr lang="en-US" altLang="zh-CN" sz="24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特征选择</a:t>
            </a:r>
            <a:r>
              <a:rPr kumimoji="0" lang="en-US" altLang="zh-CN" sz="240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[</a:t>
            </a:r>
            <a:r>
              <a:rPr lang="en-US" altLang="zh-CN" sz="2400" baseline="30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13-14]</a:t>
            </a:r>
            <a:endParaRPr kumimoji="0" lang="en-US" altLang="zh-CN" sz="240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Calibri" panose="020F0502020204030204" pitchFamily="34" charset="0"/>
              </a:rPr>
              <a:t>年级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Calibri" panose="020F050202020403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Calibri" panose="020F0502020204030204" pitchFamily="34" charset="0"/>
              </a:rPr>
              <a:t>性别</a:t>
            </a:r>
            <a:endParaRPr lang="en-US" altLang="zh-CN" sz="2400" dirty="0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Calibri" panose="020F050202020403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Calibri" panose="020F0502020204030204" pitchFamily="34" charset="0"/>
              </a:rPr>
              <a:t>体重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Calibri" panose="020F050202020403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Calibri" panose="020F0502020204030204" pitchFamily="34" charset="0"/>
              </a:rPr>
              <a:t>步数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Calibri" panose="020F050202020403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Calibri" panose="020F0502020204030204" pitchFamily="34" charset="0"/>
              </a:rPr>
              <a:t>睡眠开始时间、结束时间</a:t>
            </a:r>
            <a:endParaRPr lang="en-US" altLang="zh-CN" sz="2400" dirty="0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Calibri" panose="020F050202020403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Calibri" panose="020F0502020204030204" pitchFamily="34" charset="0"/>
              </a:rPr>
              <a:t>心率</a:t>
            </a:r>
            <a:endParaRPr lang="en-US" altLang="zh-CN" sz="2400" dirty="0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Calibri" panose="020F050202020403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</a:pPr>
            <a:endParaRPr lang="en-US" altLang="zh-CN" sz="2400" dirty="0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</a:pPr>
            <a:endParaRPr lang="en-US" altLang="zh-CN" sz="2400" dirty="0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Calibri" panose="020F050202020403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</a:pP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Calibri" panose="020F0502020204030204" pitchFamily="34" charset="0"/>
            </a:endParaRPr>
          </a:p>
          <a:p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F2BBA44-457A-4195-960F-B1B162155DFC}"/>
              </a:ext>
            </a:extLst>
          </p:cNvPr>
          <p:cNvSpPr txBox="1"/>
          <p:nvPr/>
        </p:nvSpPr>
        <p:spPr>
          <a:xfrm>
            <a:off x="631597" y="369090"/>
            <a:ext cx="7883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研究内容                                      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392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1"/>
    </mc:Choice>
    <mc:Fallback xmlns="">
      <p:transition spd="slow" advTm="10001"/>
    </mc:Fallback>
  </mc:AlternateContent>
</p:sld>
</file>

<file path=ppt/theme/theme1.xml><?xml version="1.0" encoding="utf-8"?>
<a:theme xmlns:a="http://schemas.openxmlformats.org/drawingml/2006/main" name="内大橙色淡雅模板">
  <a:themeElements>
    <a:clrScheme name="蓝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内大棕红色淡雅模版" id="{A2C035BE-7341-44DA-BBB3-F019700B8AA6}" vid="{E7A730BB-6BE1-4816-A4B9-B767D9FF0789}"/>
    </a:ext>
  </a:extLst>
</a:theme>
</file>

<file path=ppt/theme/theme2.xml><?xml version="1.0" encoding="utf-8"?>
<a:theme xmlns:a="http://schemas.openxmlformats.org/drawingml/2006/main" name="1_内大橙色淡雅模板">
  <a:themeElements>
    <a:clrScheme name="蓝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磨砂玻璃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内大棕红色淡雅模版" id="{A2C035BE-7341-44DA-BBB3-F019700B8AA6}" vid="{E7A730BB-6BE1-4816-A4B9-B767D9FF0789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</TotalTime>
  <Words>1191</Words>
  <Application>Microsoft Office PowerPoint</Application>
  <PresentationFormat>全屏显示(4:3)</PresentationFormat>
  <Paragraphs>181</Paragraphs>
  <Slides>15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等线</vt:lpstr>
      <vt:lpstr>等线 Light</vt:lpstr>
      <vt:lpstr>华文楷体</vt:lpstr>
      <vt:lpstr>微软雅黑</vt:lpstr>
      <vt:lpstr>Arial</vt:lpstr>
      <vt:lpstr>Calibri</vt:lpstr>
      <vt:lpstr>Cambria Math</vt:lpstr>
      <vt:lpstr>Wingdings</vt:lpstr>
      <vt:lpstr>内大橙色淡雅模板</vt:lpstr>
      <vt:lpstr>1_内大橙色淡雅模板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郑 磊</dc:creator>
  <cp:lastModifiedBy>DELL</cp:lastModifiedBy>
  <cp:revision>1124</cp:revision>
  <dcterms:created xsi:type="dcterms:W3CDTF">2018-09-16T01:51:44Z</dcterms:created>
  <dcterms:modified xsi:type="dcterms:W3CDTF">2020-02-06T12:27:37Z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