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8"/>
  </p:handoutMasterIdLst>
  <p:sldIdLst>
    <p:sldId id="258" r:id="rId4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9" r:id="rId16"/>
    <p:sldId id="27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tags" Target="../tags/tag65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../media/image2.svg"/><Relationship Id="rId6" Type="http://schemas.openxmlformats.org/officeDocument/2006/relationships/image" Target="../media/image5.png"/><Relationship Id="rId5" Type="http://schemas.openxmlformats.org/officeDocument/2006/relationships/tags" Target="../tags/tag78.xml"/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tags" Target="../tags/tag77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image" Target="../media/image4.svg"/><Relationship Id="rId12" Type="http://schemas.openxmlformats.org/officeDocument/2006/relationships/image" Target="../media/image7.png"/><Relationship Id="rId11" Type="http://schemas.openxmlformats.org/officeDocument/2006/relationships/tags" Target="../tags/tag90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7.png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../media/image6.svg"/><Relationship Id="rId7" Type="http://schemas.openxmlformats.org/officeDocument/2006/relationships/image" Target="../media/image4.png"/><Relationship Id="rId6" Type="http://schemas.openxmlformats.org/officeDocument/2006/relationships/tags" Target="../tags/tag105.xml"/><Relationship Id="rId5" Type="http://schemas.openxmlformats.org/officeDocument/2006/relationships/image" Target="../media/image5.svg"/><Relationship Id="rId4" Type="http://schemas.openxmlformats.org/officeDocument/2006/relationships/image" Target="../media/image7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image" Target="../media/image4.svg"/><Relationship Id="rId7" Type="http://schemas.openxmlformats.org/officeDocument/2006/relationships/image" Target="../media/image7.png"/><Relationship Id="rId6" Type="http://schemas.openxmlformats.org/officeDocument/2006/relationships/tags" Target="../tags/tag114.xml"/><Relationship Id="rId5" Type="http://schemas.openxmlformats.org/officeDocument/2006/relationships/image" Target="../media/image1.svg"/><Relationship Id="rId4" Type="http://schemas.openxmlformats.org/officeDocument/2006/relationships/image" Target="../media/image4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0" Type="http://schemas.openxmlformats.org/officeDocument/2006/relationships/tags" Target="../tags/tag147.xml"/><Relationship Id="rId2" Type="http://schemas.openxmlformats.org/officeDocument/2006/relationships/tags" Target="../tags/tag133.xml"/><Relationship Id="rId19" Type="http://schemas.openxmlformats.org/officeDocument/2006/relationships/tags" Target="../tags/tag146.xml"/><Relationship Id="rId18" Type="http://schemas.openxmlformats.org/officeDocument/2006/relationships/tags" Target="../tags/tag145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image" Target="../media/image1.svg"/><Relationship Id="rId14" Type="http://schemas.openxmlformats.org/officeDocument/2006/relationships/image" Target="../media/image4.png"/><Relationship Id="rId13" Type="http://schemas.openxmlformats.org/officeDocument/2006/relationships/tags" Target="../tags/tag142.xml"/><Relationship Id="rId12" Type="http://schemas.openxmlformats.org/officeDocument/2006/relationships/image" Target="../media/image5.svg"/><Relationship Id="rId11" Type="http://schemas.openxmlformats.org/officeDocument/2006/relationships/image" Target="../media/image7.png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" t="2656" r="9506" b="7691"/>
          <a:stretch>
            <a:fillRect/>
          </a:stretch>
        </p:blipFill>
        <p:spPr>
          <a:xfrm>
            <a:off x="6481083" y="-1"/>
            <a:ext cx="5710917" cy="6858001"/>
          </a:xfrm>
          <a:prstGeom prst="rect">
            <a:avLst/>
          </a:prstGeom>
        </p:spPr>
      </p:pic>
      <p:sp>
        <p:nvSpPr>
          <p:cNvPr id="11" name="圆角矩形 139"/>
          <p:cNvSpPr/>
          <p:nvPr userDrawn="1">
            <p:custDataLst>
              <p:tags r:id="rId4"/>
            </p:custDataLst>
          </p:nvPr>
        </p:nvSpPr>
        <p:spPr>
          <a:xfrm>
            <a:off x="645160" y="3408680"/>
            <a:ext cx="5123815" cy="556260"/>
          </a:xfrm>
          <a:prstGeom prst="roundRect">
            <a:avLst>
              <a:gd name="adj" fmla="val 22602"/>
            </a:avLst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469900" dist="114300" dir="2700000" algn="tl" rotWithShape="0">
              <a:srgbClr val="1185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916305" y="3556635"/>
            <a:ext cx="284480" cy="274955"/>
            <a:chOff x="6089" y="5693"/>
            <a:chExt cx="667" cy="645"/>
          </a:xfrm>
        </p:grpSpPr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38100">
              <a:solidFill>
                <a:srgbClr val="F2F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cxnSp>
          <p:nvCxnSpPr>
            <p:cNvPr id="14" name="直接连接符 13"/>
            <p:cNvCxnSpPr>
              <a:stCxn id="13" idx="5"/>
            </p:cNvCxnSpPr>
            <p:nvPr>
              <p:custDataLst>
                <p:tags r:id="rId7"/>
              </p:custDataLst>
            </p:nvPr>
          </p:nvCxnSpPr>
          <p:spPr>
            <a:xfrm>
              <a:off x="6595" y="6197"/>
              <a:ext cx="161" cy="141"/>
            </a:xfrm>
            <a:prstGeom prst="line">
              <a:avLst/>
            </a:prstGeom>
            <a:ln w="38100" cap="rnd">
              <a:solidFill>
                <a:srgbClr val="F2F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1400810" y="3592195"/>
            <a:ext cx="1905" cy="204470"/>
          </a:xfrm>
          <a:prstGeom prst="line">
            <a:avLst/>
          </a:prstGeom>
          <a:ln w="28575" cap="rnd">
            <a:solidFill>
              <a:srgbClr val="F2F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588010" y="1065111"/>
            <a:ext cx="6006147" cy="2348836"/>
          </a:xfrm>
        </p:spPr>
        <p:txBody>
          <a:bodyPr lIns="101600" tIns="38100" rIns="25400" bIns="38100" anchor="t" anchorCtr="0">
            <a:normAutofit/>
          </a:bodyPr>
          <a:lstStyle>
            <a:lvl1pPr algn="l">
              <a:defRPr sz="6600" spc="600">
                <a:gradFill>
                  <a:gsLst>
                    <a:gs pos="74000">
                      <a:schemeClr val="accent1">
                        <a:lumMod val="50000"/>
                      </a:schemeClr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523365" y="3458135"/>
            <a:ext cx="4043680" cy="455138"/>
          </a:xfrm>
        </p:spPr>
        <p:txBody>
          <a:bodyPr lIns="101600" tIns="38100" rIns="76200" bIns="38100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b="1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100000">
              <a:schemeClr val="tx2">
                <a:lumMod val="50000"/>
              </a:schemeClr>
            </a:gs>
            <a:gs pos="0">
              <a:schemeClr val="tx2">
                <a:lumMod val="90000"/>
              </a:schemeClr>
            </a:gs>
            <a:gs pos="30000">
              <a:schemeClr val="tx2">
                <a:lumMod val="75000"/>
              </a:schemeClr>
            </a:gs>
            <a:gs pos="60000">
              <a:schemeClr val="tx2">
                <a:lumMod val="5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12" y="0"/>
            <a:ext cx="6544588" cy="5277587"/>
          </a:xfrm>
          <a:prstGeom prst="rect">
            <a:avLst/>
          </a:prstGeom>
        </p:spPr>
      </p:pic>
      <p:sp>
        <p:nvSpPr>
          <p:cNvPr id="11" name="圆角矩形 139"/>
          <p:cNvSpPr/>
          <p:nvPr userDrawn="1">
            <p:custDataLst>
              <p:tags r:id="rId4"/>
            </p:custDataLst>
          </p:nvPr>
        </p:nvSpPr>
        <p:spPr>
          <a:xfrm>
            <a:off x="759460" y="836295"/>
            <a:ext cx="4203065" cy="409575"/>
          </a:xfrm>
          <a:prstGeom prst="roundRect">
            <a:avLst>
              <a:gd name="adj" fmla="val 22602"/>
            </a:avLst>
          </a:prstGeom>
          <a:solidFill>
            <a:schemeClr val="bg1"/>
          </a:solidFill>
          <a:ln w="12700" cmpd="sng">
            <a:noFill/>
            <a:prstDash val="solid"/>
          </a:ln>
          <a:effectLst>
            <a:outerShdw blurRad="254000" dist="139700" dir="2700000" algn="tl" rotWithShape="0">
              <a:schemeClr val="bg1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958850" y="945515"/>
            <a:ext cx="209550" cy="202565"/>
            <a:chOff x="6089" y="5693"/>
            <a:chExt cx="667" cy="645"/>
          </a:xfrm>
        </p:grpSpPr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4" name="直接连接符 13"/>
            <p:cNvCxnSpPr>
              <a:stCxn id="13" idx="5"/>
            </p:cNvCxnSpPr>
            <p:nvPr>
              <p:custDataLst>
                <p:tags r:id="rId7"/>
              </p:custDataLst>
            </p:nvPr>
          </p:nvCxnSpPr>
          <p:spPr>
            <a:xfrm>
              <a:off x="6595" y="6197"/>
              <a:ext cx="161" cy="141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1315720" y="971550"/>
            <a:ext cx="1270" cy="150495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759460" y="3277235"/>
            <a:ext cx="5821680" cy="1321435"/>
          </a:xfrm>
        </p:spPr>
        <p:txBody>
          <a:bodyPr lIns="101600" tIns="38100" rIns="63500" bIns="38100" anchor="ctr" anchorCtr="0">
            <a:noAutofit/>
          </a:bodyPr>
          <a:lstStyle>
            <a:lvl1pPr>
              <a:defRPr sz="6000" u="none" strike="noStrike" kern="1200" cap="none" spc="0" normalizeH="0" baseline="0">
                <a:solidFill>
                  <a:schemeClr val="bg1"/>
                </a:solidFill>
                <a:uFillTx/>
                <a:latin typeface="Microsoft YaHei" charset="-122"/>
                <a:ea typeface="Microsoft YaHei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759460" y="4633876"/>
            <a:ext cx="5821680" cy="1480258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1406524" y="846304"/>
            <a:ext cx="3452299" cy="38955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spc="15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Microsoft YaHei" charset="-122"/>
                <a:ea typeface="Microsoft YaHei" charset="-122"/>
              </a:defRPr>
            </a:lvl1pPr>
            <a:lvl2pPr>
              <a:defRPr sz="1600">
                <a:latin typeface="Microsoft YaHei" charset="-122"/>
                <a:ea typeface="Microsoft YaHei" charset="-122"/>
              </a:defRPr>
            </a:lvl2pPr>
            <a:lvl3pPr>
              <a:defRPr sz="1600">
                <a:latin typeface="Microsoft YaHei" charset="-122"/>
                <a:ea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Microsoft YaHei" charset="-122"/>
                <a:ea typeface="Microsoft YaHei" charset="-122"/>
              </a:defRPr>
            </a:lvl1pPr>
            <a:lvl2pPr indent="0" eaLnBrk="1" fontAlgn="auto" latinLnBrk="0" hangingPunct="1">
              <a:defRPr>
                <a:latin typeface="Microsoft YaHei" charset="-122"/>
                <a:ea typeface="Microsoft YaHei" charset="-122"/>
              </a:defRPr>
            </a:lvl2pPr>
            <a:lvl3pPr indent="0" eaLnBrk="1" fontAlgn="auto" latinLnBrk="0" hangingPunct="1">
              <a:defRPr>
                <a:latin typeface="Microsoft YaHei" charset="-122"/>
                <a:ea typeface="Microsoft YaHei" charset="-122"/>
              </a:defRPr>
            </a:lvl3pPr>
            <a:lvl4pPr indent="0" eaLnBrk="1" fontAlgn="auto" latinLnBrk="0" hangingPunct="1">
              <a:defRPr>
                <a:latin typeface="Microsoft YaHei" charset="-122"/>
                <a:ea typeface="Microsoft YaHei" charset="-122"/>
              </a:defRPr>
            </a:lvl4pPr>
            <a:lvl5pPr indent="0" eaLnBrk="1" fontAlgn="auto" latinLnBrk="0" hangingPunct="1">
              <a:defRPr>
                <a:latin typeface="Microsoft YaHei" charset="-122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61000">
              <a:schemeClr val="tx2">
                <a:lumMod val="50000"/>
              </a:schemeClr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12090" r="7794" b="27069"/>
          <a:stretch>
            <a:fillRect/>
          </a:stretch>
        </p:blipFill>
        <p:spPr>
          <a:xfrm>
            <a:off x="-11430" y="1527175"/>
            <a:ext cx="12219305" cy="5337810"/>
          </a:xfrm>
          <a:prstGeom prst="rect">
            <a:avLst/>
          </a:prstGeom>
        </p:spPr>
      </p:pic>
      <p:sp>
        <p:nvSpPr>
          <p:cNvPr id="17" name="矩形 16" hidden="1"/>
          <p:cNvSpPr/>
          <p:nvPr userDrawn="1">
            <p:custDataLst>
              <p:tags r:id="rId4"/>
            </p:custDataLst>
          </p:nvPr>
        </p:nvSpPr>
        <p:spPr>
          <a:xfrm>
            <a:off x="-27305" y="511175"/>
            <a:ext cx="12219305" cy="634682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alpha val="0"/>
                </a:schemeClr>
              </a:gs>
              <a:gs pos="0">
                <a:schemeClr val="tx2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39"/>
          <p:cNvSpPr/>
          <p:nvPr userDrawn="1">
            <p:custDataLst>
              <p:tags r:id="rId5"/>
            </p:custDataLst>
          </p:nvPr>
        </p:nvSpPr>
        <p:spPr>
          <a:xfrm>
            <a:off x="3020695" y="1513205"/>
            <a:ext cx="6163310" cy="764540"/>
          </a:xfrm>
          <a:prstGeom prst="roundRect">
            <a:avLst>
              <a:gd name="adj" fmla="val 18892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700000" algn="tl" rotWithShape="0">
              <a:schemeClr val="bg1"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>
            <p:custDataLst>
              <p:tags r:id="rId6"/>
            </p:custDataLst>
          </p:nvPr>
        </p:nvGrpSpPr>
        <p:grpSpPr>
          <a:xfrm>
            <a:off x="3364230" y="1696720"/>
            <a:ext cx="433070" cy="418465"/>
            <a:chOff x="6089" y="5693"/>
            <a:chExt cx="667" cy="645"/>
          </a:xfrm>
        </p:grpSpPr>
        <p:sp>
          <p:nvSpPr>
            <p:cNvPr id="21" name="椭圆 20"/>
            <p:cNvSpPr/>
            <p:nvPr>
              <p:custDataLst>
                <p:tags r:id="rId7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5"/>
            </p:cNvCxnSpPr>
            <p:nvPr>
              <p:custDataLst>
                <p:tags r:id="rId8"/>
              </p:custDataLst>
            </p:nvPr>
          </p:nvCxnSpPr>
          <p:spPr>
            <a:xfrm>
              <a:off x="6543" y="6147"/>
              <a:ext cx="213" cy="191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 userDrawn="1">
            <p:custDataLst>
              <p:tags r:id="rId9"/>
            </p:custDataLst>
          </p:nvPr>
        </p:nvCxnSpPr>
        <p:spPr>
          <a:xfrm>
            <a:off x="4102100" y="1750695"/>
            <a:ext cx="3175" cy="31115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978592" y="2477767"/>
            <a:ext cx="4245609" cy="867413"/>
          </a:xfrm>
        </p:spPr>
        <p:txBody>
          <a:bodyPr vert="horz" lIns="101600" tIns="38100" rIns="25400" bIns="381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100" normalizeH="0" baseline="0" noProof="1" dirty="0">
                <a:solidFill>
                  <a:schemeClr val="bg1"/>
                </a:solidFill>
                <a:uFillTx/>
                <a:latin typeface="Microsoft YaHei" charset="-122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0"/>
            <p:custDataLst>
              <p:tags r:id="rId11"/>
            </p:custDataLst>
          </p:nvPr>
        </p:nvSpPr>
        <p:spPr>
          <a:xfrm>
            <a:off x="4282440" y="1565275"/>
            <a:ext cx="4787265" cy="6667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1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1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2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3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10263259" y="4922809"/>
            <a:ext cx="1805036" cy="14569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1"/>
            <a:ext cx="2059709" cy="166250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330200" y="443865"/>
            <a:ext cx="529590" cy="125095"/>
            <a:chOff x="725" y="770"/>
            <a:chExt cx="1010" cy="238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725" y="770"/>
              <a:ext cx="239" cy="2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 userDrawn="1">
              <p:custDataLst>
                <p:tags r:id="rId5"/>
              </p:custDataLst>
            </p:nvPr>
          </p:nvSpPr>
          <p:spPr>
            <a:xfrm>
              <a:off x="1111" y="770"/>
              <a:ext cx="239" cy="23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6"/>
              </p:custDataLst>
            </p:nvPr>
          </p:nvSpPr>
          <p:spPr>
            <a:xfrm>
              <a:off x="1497" y="770"/>
              <a:ext cx="239" cy="2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9930765" y="4596765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9930765" y="4596765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10558609" y="5227008"/>
            <a:ext cx="1805036" cy="14569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11711941" y="349885"/>
            <a:ext cx="268605" cy="259715"/>
            <a:chOff x="17403" y="1360"/>
            <a:chExt cx="449" cy="433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17403" y="1360"/>
              <a:ext cx="357" cy="35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cxnSp>
          <p:nvCxnSpPr>
            <p:cNvPr id="5" name="直接连接符 4"/>
            <p:cNvCxnSpPr>
              <a:stCxn id="4" idx="5"/>
            </p:cNvCxnSpPr>
            <p:nvPr userDrawn="1">
              <p:custDataLst>
                <p:tags r:id="rId5"/>
              </p:custDataLst>
            </p:nvPr>
          </p:nvCxnSpPr>
          <p:spPr>
            <a:xfrm>
              <a:off x="17708" y="1664"/>
              <a:ext cx="144" cy="129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11565255" y="1214120"/>
            <a:ext cx="239395" cy="231140"/>
            <a:chOff x="17403" y="1360"/>
            <a:chExt cx="448" cy="432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17403" y="1360"/>
              <a:ext cx="357" cy="35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cxnSp>
          <p:nvCxnSpPr>
            <p:cNvPr id="5" name="直接连接符 4"/>
            <p:cNvCxnSpPr/>
            <p:nvPr userDrawn="1">
              <p:custDataLst>
                <p:tags r:id="rId5"/>
              </p:custDataLst>
            </p:nvPr>
          </p:nvCxnSpPr>
          <p:spPr>
            <a:xfrm>
              <a:off x="17743" y="1698"/>
              <a:ext cx="108" cy="95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 userDrawn="1">
            <p:custDataLst>
              <p:tags r:id="rId6"/>
            </p:custDataLst>
          </p:nvPr>
        </p:nvGrpSpPr>
        <p:grpSpPr>
          <a:xfrm>
            <a:off x="462280" y="1214120"/>
            <a:ext cx="529590" cy="125095"/>
            <a:chOff x="725" y="770"/>
            <a:chExt cx="1010" cy="238"/>
          </a:xfrm>
        </p:grpSpPr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>
              <a:off x="725" y="770"/>
              <a:ext cx="239" cy="2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8"/>
              </p:custDataLst>
            </p:nvPr>
          </p:nvSpPr>
          <p:spPr>
            <a:xfrm>
              <a:off x="1111" y="770"/>
              <a:ext cx="239" cy="23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9"/>
              </p:custDataLst>
            </p:nvPr>
          </p:nvSpPr>
          <p:spPr>
            <a:xfrm>
              <a:off x="1497" y="770"/>
              <a:ext cx="239" cy="2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3599" t="26815" r="5263" b="15789"/>
          <a:stretch>
            <a:fillRect/>
          </a:stretch>
        </p:blipFill>
        <p:spPr>
          <a:xfrm rot="10800000" flipH="1">
            <a:off x="-2540" y="3222625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3222625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Microsoft YaHei" charset="-122"/>
          <a:ea typeface="Microsoft YaHei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charset="-122"/>
          <a:ea typeface="Microsoft YaHei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Microsoft YaHei" charset="-122"/>
          <a:ea typeface="Microsoft YaHei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charset="-122"/>
          <a:ea typeface="Microsoft YaHei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charset="-122"/>
          <a:ea typeface="Microsoft YaHei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charset="-122"/>
          <a:ea typeface="Microsoft YaHe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image" Target="../media/image8.png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tags" Target="../tags/tag161.xml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295" y="494030"/>
            <a:ext cx="8444230" cy="234886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 dirty="0">
                <a:gradFill>
                  <a:gsLst>
                    <a:gs pos="74000">
                      <a:schemeClr val="accent1">
                        <a:lumMod val="50000"/>
                      </a:schemeClr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</a:rPr>
              <a:t>电子商务实验2</a:t>
            </a:r>
            <a:endParaRPr lang="zh-CN" altLang="en-US" sz="6600" dirty="0">
              <a:gradFill>
                <a:gsLst>
                  <a:gs pos="74000">
                    <a:schemeClr val="accent1">
                      <a:lumMod val="50000"/>
                    </a:schemeClr>
                  </a:gs>
                  <a:gs pos="0">
                    <a:schemeClr val="accent1">
                      <a:lumMod val="75000"/>
                    </a:schemeClr>
                  </a:gs>
                </a:gsLst>
                <a:lin ang="2700000" scaled="0"/>
              </a:gradFill>
            </a:endParaRPr>
          </a:p>
        </p:txBody>
      </p:sp>
      <p:sp>
        <p:nvSpPr>
          <p:cNvPr id="3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600" dirty="0">
                <a:solidFill>
                  <a:schemeClr val="lt1">
                    <a:lumMod val="50000"/>
                  </a:schemeClr>
                </a:solidFill>
              </a:rPr>
              <a:t>71066001 陈伟杰</a:t>
            </a:r>
            <a:endParaRPr lang="en-US" altLang="zh-CN" sz="1600" dirty="0">
              <a:solidFill>
                <a:schemeClr val="lt1">
                  <a:lumMod val="50000"/>
                </a:schemeClr>
              </a:solidFill>
            </a:endParaRPr>
          </a:p>
        </p:txBody>
      </p:sp>
      <p:sp>
        <p:nvSpPr>
          <p:cNvPr id="6" name="圆角矩形 138"/>
          <p:cNvSpPr/>
          <p:nvPr>
            <p:custDataLst>
              <p:tags r:id="rId3"/>
            </p:custDataLst>
          </p:nvPr>
        </p:nvSpPr>
        <p:spPr>
          <a:xfrm>
            <a:off x="1355725" y="5835650"/>
            <a:ext cx="667385" cy="26797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0B2FF"/>
              </a:gs>
              <a:gs pos="100000">
                <a:srgbClr val="1185FE"/>
              </a:gs>
            </a:gsLst>
            <a:lin ang="2700000" scaled="0"/>
          </a:gradFill>
          <a:ln>
            <a:noFill/>
          </a:ln>
          <a:effectLst>
            <a:outerShdw blurRad="215900" dist="76200" dir="2700000" sx="98000" sy="98000" algn="tl" rotWithShape="0">
              <a:srgbClr val="1185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339215" y="5829300"/>
            <a:ext cx="6838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b="1" dirty="0">
                <a:solidFill>
                  <a:srgbClr val="000000"/>
                </a:solidFill>
                <a:sym typeface="+mn-ea"/>
              </a:rPr>
              <a:t>2023</a:t>
            </a:r>
            <a:endParaRPr lang="en-US" altLang="zh-CN" sz="1200" b="1" dirty="0">
              <a:solidFill>
                <a:srgbClr val="000000"/>
              </a:solidFill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ab </a:t>
            </a:r>
            <a:r>
              <a:t>测压</a:t>
            </a:r>
          </a:p>
        </p:txBody>
      </p:sp>
      <p:pic>
        <p:nvPicPr>
          <p:cNvPr id="4" name="Content Placeholder 3" descr="截屏2023-03-02 下午3.49.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800" y="963930"/>
            <a:ext cx="5476875" cy="5388610"/>
          </a:xfrm>
          <a:prstGeom prst="rect">
            <a:avLst/>
          </a:prstGeom>
        </p:spPr>
      </p:pic>
      <p:pic>
        <p:nvPicPr>
          <p:cNvPr id="5" name="Picture 4" descr="截屏2023-03-02 下午5.01.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30" y="1706245"/>
            <a:ext cx="5351145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分析网站性能优化的常见做法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000"/>
              <a:t>使用离线存储，存储到localstorage，第二次访问的时候直接走本地缓存</a:t>
            </a:r>
            <a:endParaRPr sz="2000"/>
          </a:p>
          <a:p>
            <a:r>
              <a:rPr sz="2000"/>
              <a:t>静态资源压缩</a:t>
            </a:r>
            <a:endParaRPr sz="2000"/>
          </a:p>
          <a:p>
            <a:r>
              <a:rPr sz="2000"/>
              <a:t>把css放在head中，保证页面看到的时候样式是对的</a:t>
            </a:r>
            <a:endParaRPr sz="2000"/>
          </a:p>
          <a:p>
            <a:r>
              <a:rPr sz="2000"/>
              <a:t>优化算法</a:t>
            </a:r>
            <a:endParaRPr sz="2000"/>
          </a:p>
          <a:p>
            <a:r>
              <a:rPr sz="2000"/>
              <a:t>尽量减少服务器请求的次数</a:t>
            </a:r>
            <a:endParaRPr sz="2000"/>
          </a:p>
          <a:p>
            <a:r>
              <a:rPr sz="2000"/>
              <a:t>将应用和数据库相分离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搭建过程</a:t>
            </a:r>
            <a:r>
              <a:t>困难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因为我是克隆项目，所以比如在配置方面，怎么运行</a:t>
            </a:r>
            <a:r>
              <a:rPr lang="en-US" altLang="zh-CN"/>
              <a:t>vue</a:t>
            </a:r>
            <a:r>
              <a:t>，以及测压遇到的问题，因为这是一个成熟的项目，所以很多未接触过的</a:t>
            </a:r>
            <a:r>
              <a:t>也要了解，</a:t>
            </a:r>
            <a:r>
              <a:t>本来是想用</a:t>
            </a:r>
            <a:r>
              <a:rPr lang="en-US" altLang="zh-CN"/>
              <a:t>siege </a:t>
            </a:r>
            <a:r>
              <a:t>另一个比</a:t>
            </a:r>
            <a:r>
              <a:rPr lang="en-US" altLang="zh-CN"/>
              <a:t>ab</a:t>
            </a:r>
            <a:r>
              <a:t>更好的测压工具（对于</a:t>
            </a:r>
            <a:r>
              <a:rPr lang="en-US" altLang="zh-CN"/>
              <a:t>mac </a:t>
            </a:r>
            <a:r>
              <a:t>来说）但因为版本问题，果断放弃了，就还是使用</a:t>
            </a:r>
            <a:r>
              <a:rPr lang="en-US" altLang="zh-CN"/>
              <a:t>ab</a:t>
            </a:r>
            <a:r>
              <a:t>来测压。</a:t>
            </a:r>
          </a:p>
          <a:p/>
        </p:txBody>
      </p:sp>
      <p:pic>
        <p:nvPicPr>
          <p:cNvPr id="5" name="Picture 4" descr="截屏2023-03-02 下午3.26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355" y="2238375"/>
            <a:ext cx="7137400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额外的学习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/>
              <a:t>学会编辑</a:t>
            </a:r>
            <a:r>
              <a:rPr lang="en-US" altLang="zh-CN" sz="2400"/>
              <a:t>vue </a:t>
            </a:r>
            <a:r>
              <a:rPr sz="2400"/>
              <a:t>文件里的内容</a:t>
            </a:r>
            <a:endParaRPr sz="2400"/>
          </a:p>
          <a:p>
            <a:r>
              <a:rPr sz="2400"/>
              <a:t>深度了解了</a:t>
            </a:r>
            <a:r>
              <a:rPr lang="en-US" altLang="zh-CN" sz="2400"/>
              <a:t>html </a:t>
            </a:r>
            <a:r>
              <a:rPr sz="2400"/>
              <a:t>文件格式</a:t>
            </a:r>
            <a:endParaRPr sz="2400"/>
          </a:p>
          <a:p>
            <a:r>
              <a:rPr sz="2400"/>
              <a:t>了解了前端后端的运作以及配合</a:t>
            </a:r>
            <a:endParaRPr sz="2400"/>
          </a:p>
          <a:p>
            <a:pPr marL="0" indent="0"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600"/>
              <a:t>目录</a:t>
            </a:r>
            <a:endParaRPr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82" y="1108718"/>
            <a:ext cx="10852237" cy="5388907"/>
          </a:xfrm>
        </p:spPr>
        <p:txBody>
          <a:bodyPr/>
          <a:p>
            <a:r>
              <a:rPr sz="3200"/>
              <a:t>搭建过程</a:t>
            </a:r>
            <a:endParaRPr sz="3200"/>
          </a:p>
          <a:p>
            <a:r>
              <a:rPr sz="3200"/>
              <a:t>网站功能</a:t>
            </a:r>
            <a:endParaRPr sz="3200"/>
          </a:p>
          <a:p>
            <a:r>
              <a:rPr sz="3200"/>
              <a:t>前端评测</a:t>
            </a:r>
            <a:endParaRPr sz="3200"/>
          </a:p>
          <a:p>
            <a:r>
              <a:rPr sz="3200"/>
              <a:t>分析网站性能优化的常见做法</a:t>
            </a:r>
            <a:endParaRPr sz="3200"/>
          </a:p>
          <a:p>
            <a:r>
              <a:rPr sz="3200"/>
              <a:t>搭建过程困难</a:t>
            </a:r>
            <a:endParaRPr sz="3200"/>
          </a:p>
          <a:p>
            <a:r>
              <a:rPr sz="3200"/>
              <a:t>额外的学习</a:t>
            </a:r>
            <a:endParaRPr sz="3200"/>
          </a:p>
          <a:p>
            <a:endParaRPr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Microsoft YaHei" charset="0"/>
                <a:cs typeface="Microsoft YaHei" charset="0"/>
              </a:rPr>
              <a:t>搭建一个电商</a:t>
            </a:r>
            <a:r>
              <a:rPr>
                <a:solidFill>
                  <a:schemeClr val="accent1"/>
                </a:solidFill>
                <a:latin typeface="Microsoft YaHei" charset="0"/>
                <a:cs typeface="Microsoft YaHei" charset="0"/>
              </a:rPr>
              <a:t>平台</a:t>
            </a:r>
            <a:br>
              <a:rPr>
                <a:solidFill>
                  <a:schemeClr val="accent1"/>
                </a:solidFill>
                <a:latin typeface="Microsoft YaHei" charset="0"/>
                <a:cs typeface="Microsoft YaHei" charset="0"/>
              </a:rPr>
            </a:br>
            <a:endParaRPr>
              <a:solidFill>
                <a:schemeClr val="accent1"/>
              </a:solidFill>
              <a:latin typeface="Microsoft YaHei" charset="0"/>
              <a:cs typeface="Microsoft YaHei" charset="0"/>
            </a:endParaRPr>
          </a:p>
        </p:txBody>
      </p:sp>
      <p:pic>
        <p:nvPicPr>
          <p:cNvPr id="4" name="Picture 3" descr="截屏2023-03-02 下午2.30.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7340" y="1464945"/>
            <a:ext cx="8409305" cy="546925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24510" y="684530"/>
            <a:ext cx="10515600" cy="4351338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charset="-122"/>
                <a:ea typeface="Microsoft YaHei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dk1"/>
                </a:solidFill>
                <a:latin typeface="Microsoft YaHei" charset="0"/>
                <a:cs typeface="Microsoft YaHei" charset="0"/>
              </a:rPr>
              <a:t>技术</a:t>
            </a:r>
            <a:r>
              <a:rPr>
                <a:solidFill>
                  <a:schemeClr val="dk1"/>
                </a:solidFill>
                <a:latin typeface="Microsoft YaHei" charset="0"/>
                <a:cs typeface="Microsoft YaHei" charset="0"/>
              </a:rPr>
              <a:t>栈：vue2.0 + vue-router + vuex + axios + mock.js + ES6 + less</a:t>
            </a:r>
            <a:endParaRPr>
              <a:solidFill>
                <a:schemeClr val="dk1"/>
              </a:solidFill>
              <a:latin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dk1"/>
                </a:solidFill>
                <a:latin typeface="Microsoft YaHei" charset="0"/>
                <a:cs typeface="Microsoft YaHei" charset="0"/>
              </a:rPr>
              <a:t>    </a:t>
            </a:r>
            <a:r>
              <a:rPr>
                <a:solidFill>
                  <a:schemeClr val="dk1"/>
                </a:solidFill>
                <a:latin typeface="Microsoft YaHei" charset="0"/>
                <a:cs typeface="Microsoft YaHei" charset="0"/>
              </a:rPr>
              <a:t>在这次实验我主要是学习</a:t>
            </a:r>
            <a:r>
              <a:rPr lang="en-US" altLang="zh-CN">
                <a:solidFill>
                  <a:schemeClr val="dk1"/>
                </a:solidFill>
                <a:latin typeface="Microsoft YaHei" charset="0"/>
                <a:cs typeface="Microsoft YaHei" charset="0"/>
              </a:rPr>
              <a:t>vue</a:t>
            </a:r>
            <a:r>
              <a:rPr>
                <a:solidFill>
                  <a:schemeClr val="dk1"/>
                </a:solidFill>
                <a:latin typeface="Microsoft YaHei" charset="0"/>
                <a:cs typeface="Microsoft YaHei" charset="0"/>
              </a:rPr>
              <a:t>的用法</a:t>
            </a:r>
            <a:endParaRPr>
              <a:solidFill>
                <a:schemeClr val="dk1"/>
              </a:solidFill>
              <a:latin typeface="Microsoft YaHei" charset="0"/>
              <a:cs typeface="Microsoft YaHei" charset="0"/>
            </a:endParaRPr>
          </a:p>
          <a:p>
            <a:pPr marL="0" indent="0">
              <a:buNone/>
            </a:pPr>
            <a:endParaRPr>
              <a:solidFill>
                <a:schemeClr val="dk1"/>
              </a:solidFill>
              <a:latin typeface="Microsoft YaHei" charset="0"/>
              <a:cs typeface="Microsoft YaHei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平台搭建</a:t>
            </a:r>
            <a:r>
              <a:t>过程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用了一个比较“懒惰”的方法</a:t>
            </a:r>
            <a:r>
              <a:rPr lang="en-US" altLang="zh-CN"/>
              <a:t> </a:t>
            </a:r>
            <a:r>
              <a:t>就是我直接在</a:t>
            </a:r>
            <a:r>
              <a:rPr lang="en-US" altLang="zh-CN"/>
              <a:t>github </a:t>
            </a:r>
            <a:r>
              <a:t>克隆项目到本地</a:t>
            </a:r>
            <a:r>
              <a:t>然后执行</a:t>
            </a:r>
          </a:p>
          <a:p>
            <a:r>
              <a:t>这次的</a:t>
            </a:r>
            <a:r>
              <a:t>框架主要环绕</a:t>
            </a:r>
            <a:r>
              <a:rPr lang="en-US" altLang="zh-CN"/>
              <a:t>vue </a:t>
            </a:r>
            <a:endParaRPr lang="en-US" altLang="zh-CN"/>
          </a:p>
          <a:p>
            <a:r>
              <a:t>我们一开始要</a:t>
            </a:r>
            <a:r>
              <a:rPr lang="en-US" altLang="zh-CN"/>
              <a:t>npm install -&gt;</a:t>
            </a:r>
            <a:r>
              <a:t>然后要</a:t>
            </a:r>
            <a:r>
              <a:rPr lang="en-US" altLang="zh-CN"/>
              <a:t>npm run dev</a:t>
            </a:r>
            <a:r>
              <a:t>（具体</a:t>
            </a:r>
            <a:r>
              <a:rPr lang="en-US" altLang="zh-CN"/>
              <a:t>run dev </a:t>
            </a:r>
            <a:r>
              <a:t>还是</a:t>
            </a:r>
            <a:r>
              <a:rPr lang="en-US" altLang="zh-CN"/>
              <a:t>serve </a:t>
            </a:r>
            <a:r>
              <a:t>就要看在</a:t>
            </a:r>
            <a:r>
              <a:rPr lang="en-US" altLang="zh-CN"/>
              <a:t>package.json)</a:t>
            </a:r>
            <a:endParaRPr lang="en-US" altLang="zh-CN"/>
          </a:p>
          <a:p>
            <a:r>
              <a:rPr lang="en-US" altLang="zh-CN"/>
              <a:t>run dev </a:t>
            </a:r>
            <a:r>
              <a:t>的目的来启动</a:t>
            </a:r>
            <a:r>
              <a:t>项目</a:t>
            </a:r>
          </a:p>
          <a:p>
            <a:pPr marL="0" indent="0">
              <a:buNone/>
            </a:pPr>
            <a:r>
              <a:rPr lang="en-US" altLang="zh-CN"/>
              <a:t>#npm实际上是nodejs官方提供的包管理平台</a:t>
            </a:r>
            <a:endParaRPr lang="en-US" altLang="zh-CN"/>
          </a:p>
          <a:p/>
        </p:txBody>
      </p:sp>
      <p:pic>
        <p:nvPicPr>
          <p:cNvPr id="4" name="Picture 3" descr="截屏2023-03-02 下午2.41.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3138805"/>
            <a:ext cx="7759065" cy="3651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网站</a:t>
            </a:r>
            <a:r>
              <a:t>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925" y="952500"/>
            <a:ext cx="2954655" cy="5388610"/>
          </a:xfrm>
        </p:spPr>
        <p:txBody>
          <a:bodyPr/>
          <a:p>
            <a:r>
              <a:rPr lang="en-US"/>
              <a:t>http://localhost:1322 </a:t>
            </a:r>
            <a:endParaRPr lang="en-US"/>
          </a:p>
          <a:p>
            <a:r>
              <a:t>登录</a:t>
            </a:r>
            <a:r>
              <a:t>功能</a:t>
            </a:r>
          </a:p>
          <a:p>
            <a:r>
              <a:t>购物</a:t>
            </a:r>
            <a:r>
              <a:t>功能</a:t>
            </a:r>
          </a:p>
          <a:p>
            <a:r>
              <a:t>分类功能</a:t>
            </a:r>
          </a:p>
          <a:p>
            <a:r>
              <a:t>结账</a:t>
            </a:r>
            <a:r>
              <a:t>功能</a:t>
            </a:r>
          </a:p>
          <a:p>
            <a:r>
              <a:t>网站性能</a:t>
            </a:r>
            <a:r>
              <a:t>的优化做法</a:t>
            </a:r>
          </a:p>
        </p:txBody>
      </p:sp>
      <p:pic>
        <p:nvPicPr>
          <p:cNvPr id="7" name="Picture 6" descr="截屏2023-03-02 下午2.46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7460" y="885190"/>
            <a:ext cx="8286115" cy="5389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截屏2023-03-02 下午2.46.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2625" y="952500"/>
            <a:ext cx="8285480" cy="5388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截屏2023-03-02 下午2.47.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2625" y="952500"/>
            <a:ext cx="8285480" cy="5388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前端评测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DevTools</a:t>
            </a:r>
            <a:r>
              <a:t>测试</a:t>
            </a:r>
          </a:p>
          <a:p/>
        </p:txBody>
      </p:sp>
      <p:pic>
        <p:nvPicPr>
          <p:cNvPr id="4" name="Picture 3" descr="截屏2023-03-02 下午2.56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1301750"/>
            <a:ext cx="8437880" cy="5487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WebPageTest</a:t>
            </a:r>
            <a:r>
              <a:t>的</a:t>
            </a:r>
            <a:r>
              <a:t>测试</a:t>
            </a:r>
          </a:p>
        </p:txBody>
      </p:sp>
      <p:pic>
        <p:nvPicPr>
          <p:cNvPr id="4" name="Content Placeholder 3" descr="截屏2023-03-02 下午3.07.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165" y="952500"/>
            <a:ext cx="10313035" cy="53886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49"/>
  <p:tag name="KSO_WM_TEMPLATE_THUMBS_INDEX" val="1、5、6、7、9、10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PRESET_TEXT" val="年度&#13;工作总结汇报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9_1*a*1"/>
  <p:tag name="KSO_WM_TEMPLATE_CATEGORY" val="custom"/>
  <p:tag name="KSO_WM_TEMPLATE_INDEX" val="20229149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PRESET_TEXT" val="Annual Work Summary Report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9149_1*b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9149_1*i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29149_1*i*3"/>
  <p:tag name="KSO_WM_TEMPLATE_CATEGORY" val="custom"/>
  <p:tag name="KSO_WM_TEMPLATE_INDEX" val="2022914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ID" val="custom20229149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49"/>
  <p:tag name="KSO_WM_SLIDE_LAYOUT" val="a_b"/>
  <p:tag name="KSO_WM_SLIDE_LAYOUT_CNT" val="1_1"/>
  <p:tag name="KSO_WM_TEMPLATE_THUMBS_INDEX" val="1、5、6、7、9、10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39e3d906-671e-1af3-5c36-0064aa3dd55c}"/>
  <p:tag name="KSO_WM_UNIT_TYPE" val="i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57094f3-09c9-63b9-5c36-006467d327d3}"/>
  <p:tag name="KSO_WM_UNIT_TYPE" val="i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4">
      <a:dk1>
        <a:srgbClr val="000000"/>
      </a:dk1>
      <a:lt1>
        <a:srgbClr val="FFFFFF"/>
      </a:lt1>
      <a:dk2>
        <a:srgbClr val="CFE6FE"/>
      </a:dk2>
      <a:lt2>
        <a:srgbClr val="FFFFFF"/>
      </a:lt2>
      <a:accent1>
        <a:srgbClr val="1185FE"/>
      </a:accent1>
      <a:accent2>
        <a:srgbClr val="A3E0FF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Writer</Application>
  <PresentationFormat>宽屏</PresentationFormat>
  <Paragraphs>70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SimSun</vt:lpstr>
      <vt:lpstr>Arial Unicode MS</vt:lpstr>
      <vt:lpstr>Microsoft YaHei</vt:lpstr>
      <vt:lpstr>Office 主题​​</vt:lpstr>
      <vt:lpstr>1_Office 主题​​</vt:lpstr>
      <vt:lpstr>电子商务实验2报告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Bumber ～ket</cp:lastModifiedBy>
  <cp:revision>9</cp:revision>
  <dcterms:created xsi:type="dcterms:W3CDTF">2023-03-02T09:02:54Z</dcterms:created>
  <dcterms:modified xsi:type="dcterms:W3CDTF">2023-03-02T09:02:54Z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1033-5.0.0.7542</vt:lpwstr>
  </property>
  <property fmtid="{D5CDD505-2E9C-101B-9397-08002B2CF9AE}" pid="3" name="ICV">
    <vt:lpwstr>A5ACFD0C3D7252662736006413DEF031</vt:lpwstr>
  </property>
</Properties>
</file>