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60" r:id="rId4"/>
    <p:sldId id="261" r:id="rId5"/>
    <p:sldId id="262" r:id="rId6"/>
    <p:sldId id="263" r:id="rId7"/>
    <p:sldId id="264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FF19-9D0A-674D-9D47-6BFADE4156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851F-98DE-E84B-B6F1-112EE897FC2E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27785" y="1967756"/>
            <a:ext cx="4551774" cy="27997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ctr" defTabSz="685800"/>
            <a:r>
              <a:rPr lang="en-US" altLang="zh-CN" sz="4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电子商务实验5</a:t>
            </a:r>
            <a:endParaRPr lang="en-US" altLang="zh-CN" sz="4400" b="1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 defTabSz="685800"/>
            <a:endParaRPr lang="en-US" altLang="zh-CN" sz="4400" b="1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 defTabSz="685800"/>
            <a:r>
              <a:rPr lang="en-US" altLang="zh-CN" sz="4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陈伟杰</a:t>
            </a:r>
            <a:endParaRPr lang="en-US" altLang="zh-CN" sz="4400" b="1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 defTabSz="685800"/>
            <a:r>
              <a:rPr lang="en-US" altLang="zh-CN" sz="4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71066001</a:t>
            </a:r>
            <a:endParaRPr kumimoji="0" lang="en-US" altLang="zh-CN" sz="44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32515" y="497150"/>
            <a:ext cx="627628" cy="5850384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 descr="3d47aeca1720adab9bd1023d656aaf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972185"/>
            <a:ext cx="5194935" cy="413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02607" y="4348698"/>
            <a:ext cx="2789961" cy="1800000"/>
            <a:chOff x="4702607" y="3063362"/>
            <a:chExt cx="2789961" cy="1800000"/>
          </a:xfrm>
        </p:grpSpPr>
        <p:grpSp>
          <p:nvGrpSpPr>
            <p:cNvPr id="3" name="组合 2"/>
            <p:cNvGrpSpPr>
              <a:grpSpLocks noChangeAspect="1"/>
            </p:cNvGrpSpPr>
            <p:nvPr/>
          </p:nvGrpSpPr>
          <p:grpSpPr>
            <a:xfrm>
              <a:off x="4702607" y="3063362"/>
              <a:ext cx="2789961" cy="1800000"/>
              <a:chOff x="2078023" y="1773226"/>
              <a:chExt cx="1999686" cy="1290136"/>
            </a:xfrm>
          </p:grpSpPr>
          <p:sp>
            <p:nvSpPr>
              <p:cNvPr id="5" name="4"/>
              <p:cNvSpPr/>
              <p:nvPr/>
            </p:nvSpPr>
            <p:spPr bwMode="auto">
              <a:xfrm>
                <a:off x="2498900" y="1880109"/>
                <a:ext cx="1094772" cy="1094772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rgbClr val="4963A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  <p:sp>
            <p:nvSpPr>
              <p:cNvPr id="6" name="3"/>
              <p:cNvSpPr/>
              <p:nvPr/>
            </p:nvSpPr>
            <p:spPr bwMode="auto">
              <a:xfrm>
                <a:off x="3626639" y="2612292"/>
                <a:ext cx="451070" cy="45107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  <p:sp>
            <p:nvSpPr>
              <p:cNvPr id="7" name="2"/>
              <p:cNvSpPr/>
              <p:nvPr/>
            </p:nvSpPr>
            <p:spPr bwMode="auto">
              <a:xfrm>
                <a:off x="2078023" y="2135680"/>
                <a:ext cx="225535" cy="225535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  <p:sp>
            <p:nvSpPr>
              <p:cNvPr id="8" name="1"/>
              <p:cNvSpPr/>
              <p:nvPr/>
            </p:nvSpPr>
            <p:spPr bwMode="auto">
              <a:xfrm>
                <a:off x="3461295" y="1773226"/>
                <a:ext cx="327720" cy="32772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rgbClr val="4963A8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+mn-ea"/>
                  <a:ea typeface="+mn-ea"/>
                </a:endParaRPr>
              </a:p>
            </p:txBody>
          </p:sp>
        </p:grpSp>
        <p:sp>
          <p:nvSpPr>
            <p:cNvPr id="4" name="5"/>
            <p:cNvSpPr/>
            <p:nvPr/>
          </p:nvSpPr>
          <p:spPr bwMode="auto">
            <a:xfrm>
              <a:off x="5823676" y="3746349"/>
              <a:ext cx="459700" cy="459700"/>
            </a:xfrm>
            <a:custGeom>
              <a:avLst/>
              <a:gdLst>
                <a:gd name="T0" fmla="*/ 119 w 236"/>
                <a:gd name="T1" fmla="*/ 123 h 236"/>
                <a:gd name="T2" fmla="*/ 111 w 236"/>
                <a:gd name="T3" fmla="*/ 131 h 236"/>
                <a:gd name="T4" fmla="*/ 115 w 236"/>
                <a:gd name="T5" fmla="*/ 138 h 236"/>
                <a:gd name="T6" fmla="*/ 115 w 236"/>
                <a:gd name="T7" fmla="*/ 150 h 236"/>
                <a:gd name="T8" fmla="*/ 118 w 236"/>
                <a:gd name="T9" fmla="*/ 154 h 236"/>
                <a:gd name="T10" fmla="*/ 119 w 236"/>
                <a:gd name="T11" fmla="*/ 154 h 236"/>
                <a:gd name="T12" fmla="*/ 122 w 236"/>
                <a:gd name="T13" fmla="*/ 150 h 236"/>
                <a:gd name="T14" fmla="*/ 122 w 236"/>
                <a:gd name="T15" fmla="*/ 138 h 236"/>
                <a:gd name="T16" fmla="*/ 126 w 236"/>
                <a:gd name="T17" fmla="*/ 131 h 236"/>
                <a:gd name="T18" fmla="*/ 119 w 236"/>
                <a:gd name="T19" fmla="*/ 123 h 236"/>
                <a:gd name="T20" fmla="*/ 119 w 236"/>
                <a:gd name="T21" fmla="*/ 66 h 236"/>
                <a:gd name="T22" fmla="*/ 100 w 236"/>
                <a:gd name="T23" fmla="*/ 84 h 236"/>
                <a:gd name="T24" fmla="*/ 100 w 236"/>
                <a:gd name="T25" fmla="*/ 102 h 236"/>
                <a:gd name="T26" fmla="*/ 137 w 236"/>
                <a:gd name="T27" fmla="*/ 102 h 236"/>
                <a:gd name="T28" fmla="*/ 137 w 236"/>
                <a:gd name="T29" fmla="*/ 84 h 236"/>
                <a:gd name="T30" fmla="*/ 119 w 236"/>
                <a:gd name="T31" fmla="*/ 66 h 236"/>
                <a:gd name="T32" fmla="*/ 118 w 236"/>
                <a:gd name="T33" fmla="*/ 0 h 236"/>
                <a:gd name="T34" fmla="*/ 0 w 236"/>
                <a:gd name="T35" fmla="*/ 118 h 236"/>
                <a:gd name="T36" fmla="*/ 118 w 236"/>
                <a:gd name="T37" fmla="*/ 236 h 236"/>
                <a:gd name="T38" fmla="*/ 236 w 236"/>
                <a:gd name="T39" fmla="*/ 118 h 236"/>
                <a:gd name="T40" fmla="*/ 118 w 236"/>
                <a:gd name="T41" fmla="*/ 0 h 236"/>
                <a:gd name="T42" fmla="*/ 164 w 236"/>
                <a:gd name="T43" fmla="*/ 161 h 236"/>
                <a:gd name="T44" fmla="*/ 149 w 236"/>
                <a:gd name="T45" fmla="*/ 176 h 236"/>
                <a:gd name="T46" fmla="*/ 88 w 236"/>
                <a:gd name="T47" fmla="*/ 176 h 236"/>
                <a:gd name="T48" fmla="*/ 73 w 236"/>
                <a:gd name="T49" fmla="*/ 161 h 236"/>
                <a:gd name="T50" fmla="*/ 73 w 236"/>
                <a:gd name="T51" fmla="*/ 105 h 236"/>
                <a:gd name="T52" fmla="*/ 76 w 236"/>
                <a:gd name="T53" fmla="*/ 102 h 236"/>
                <a:gd name="T54" fmla="*/ 86 w 236"/>
                <a:gd name="T55" fmla="*/ 102 h 236"/>
                <a:gd name="T56" fmla="*/ 86 w 236"/>
                <a:gd name="T57" fmla="*/ 84 h 236"/>
                <a:gd name="T58" fmla="*/ 118 w 236"/>
                <a:gd name="T59" fmla="*/ 51 h 236"/>
                <a:gd name="T60" fmla="*/ 119 w 236"/>
                <a:gd name="T61" fmla="*/ 51 h 236"/>
                <a:gd name="T62" fmla="*/ 152 w 236"/>
                <a:gd name="T63" fmla="*/ 84 h 236"/>
                <a:gd name="T64" fmla="*/ 152 w 236"/>
                <a:gd name="T65" fmla="*/ 102 h 236"/>
                <a:gd name="T66" fmla="*/ 161 w 236"/>
                <a:gd name="T67" fmla="*/ 102 h 236"/>
                <a:gd name="T68" fmla="*/ 164 w 236"/>
                <a:gd name="T69" fmla="*/ 105 h 236"/>
                <a:gd name="T70" fmla="*/ 164 w 236"/>
                <a:gd name="T71" fmla="*/ 16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6" h="236">
                  <a:moveTo>
                    <a:pt x="119" y="123"/>
                  </a:moveTo>
                  <a:cubicBezTo>
                    <a:pt x="114" y="123"/>
                    <a:pt x="111" y="127"/>
                    <a:pt x="111" y="131"/>
                  </a:cubicBezTo>
                  <a:cubicBezTo>
                    <a:pt x="111" y="134"/>
                    <a:pt x="112" y="136"/>
                    <a:pt x="115" y="138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2"/>
                    <a:pt x="116" y="154"/>
                    <a:pt x="118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21" y="154"/>
                    <a:pt x="122" y="152"/>
                    <a:pt x="122" y="150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5" y="136"/>
                    <a:pt x="126" y="134"/>
                    <a:pt x="126" y="131"/>
                  </a:cubicBezTo>
                  <a:cubicBezTo>
                    <a:pt x="126" y="126"/>
                    <a:pt x="123" y="123"/>
                    <a:pt x="119" y="123"/>
                  </a:cubicBezTo>
                  <a:close/>
                  <a:moveTo>
                    <a:pt x="119" y="66"/>
                  </a:moveTo>
                  <a:cubicBezTo>
                    <a:pt x="108" y="66"/>
                    <a:pt x="100" y="74"/>
                    <a:pt x="100" y="84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74"/>
                    <a:pt x="129" y="66"/>
                    <a:pt x="119" y="66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64" y="161"/>
                  </a:moveTo>
                  <a:cubicBezTo>
                    <a:pt x="164" y="169"/>
                    <a:pt x="157" y="176"/>
                    <a:pt x="149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0" y="176"/>
                    <a:pt x="73" y="169"/>
                    <a:pt x="73" y="161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3"/>
                    <a:pt x="74" y="102"/>
                    <a:pt x="7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66"/>
                    <a:pt x="100" y="52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37" y="52"/>
                    <a:pt x="152" y="66"/>
                    <a:pt x="152" y="84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3" y="102"/>
                    <a:pt x="164" y="103"/>
                    <a:pt x="164" y="105"/>
                  </a:cubicBezTo>
                  <a:lnTo>
                    <a:pt x="164" y="161"/>
                  </a:lnTo>
                  <a:close/>
                </a:path>
              </a:pathLst>
            </a:custGeom>
            <a:solidFill>
              <a:srgbClr val="4963A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ea"/>
                <a:ea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56250" y="497150"/>
            <a:ext cx="11079499" cy="1478299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4567374" y="820800"/>
            <a:ext cx="29723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HTTP访问中的Cookie机制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708660" y="2356485"/>
            <a:ext cx="3994785" cy="42849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lang="zh-CN" altLang="en-US" sz="1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HTTP访问中的 Cookie 机制是一种在客户端（浏览器）和服务器之间传递数据的机制，主要用于身份验证和用户跟踪。</a:t>
            </a:r>
            <a:endParaRPr lang="zh-CN" altLang="en-US" sz="14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endParaRPr lang="zh-CN" altLang="en-US" sz="14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当客户端第一次访问服务器时，服务器会在响应头中设置一个名为 "Set-Cookie" 的字段，值为一个唯一的标识符（称为 "Session ID"），并告诉客户端将该标识符存储在本地。客户端会将该标识符存储在一个名为 Cookie 的文件中。</a:t>
            </a:r>
            <a:endParaRPr lang="zh-CN" altLang="en-US" sz="14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endParaRPr lang="zh-CN" altLang="en-US" sz="14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之后，每次客户端向服务器发送请求时，客户端会自动将该 Cookie 发送给服务器。服务器可以通过读取该 Cookie，判断当前请求是由哪个客户端发起的，并根据需要进行身份验证或用户跟踪。</a:t>
            </a:r>
            <a:endParaRPr lang="zh-CN" altLang="en-US" sz="14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3270" y="2015490"/>
            <a:ext cx="4516120" cy="2038985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"/>
          <p:cNvSpPr txBox="1"/>
          <p:nvPr/>
        </p:nvSpPr>
        <p:spPr>
          <a:xfrm>
            <a:off x="763270" y="2553970"/>
            <a:ext cx="4516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XSSCSRF攻击原理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79367" y="0"/>
            <a:ext cx="69126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XSS 攻击的原理是攻击者在 Web 页面中注入恶意脚本代码，当用户浏览该页面时，恶意脚本会在用户浏览器中执行，从而获取用户的敏感信息（如 Cookie、密码等）或执行恶意操作（如转账、发邮件等）。XSS 攻击通常分为反射型、存储型和 DOM 型三种类型。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CSRF 攻击的原理是攻击者利用用户已经登录的身份，在用户不知情的情况下，向 Web 应用程序发送伪造的请求，从而完成一些恶意操作。攻击者通常会在第三方网站中放置恶意代码，当用户访问该网站时，恶意代码会向受害者网站发送伪造的请求。CSRF 攻击可以通过在请求中添加随机 Token 或者使用双重 Cookie 验证等方式进行防范。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4"/>
            <a:ext cx="4235570" cy="1337094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35570" y="84"/>
            <a:ext cx="7956429" cy="1337094"/>
          </a:xfrm>
          <a:prstGeom prst="rect">
            <a:avLst/>
          </a:prstGeom>
          <a:blipFill>
            <a:blip r:embed="rId1"/>
            <a:srcRect/>
            <a:stretch>
              <a:fillRect t="-759" b="-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640" y="1831340"/>
            <a:ext cx="2501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是否考虑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XSS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的攻击？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887764" y="333738"/>
            <a:ext cx="29723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分析网站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源码</a:t>
            </a:r>
            <a:endParaRPr lang="zh-CN" altLang="en-US" sz="20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09135" y="1875790"/>
            <a:ext cx="75463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在我的电商网站采用的是</a:t>
            </a:r>
            <a:r>
              <a:rPr lang="en-US" altLang="zh-CN"/>
              <a:t>vue</a:t>
            </a:r>
            <a:r>
              <a:rPr lang="zh-CN" altLang="en-US"/>
              <a:t>框架，所以出现的</a:t>
            </a:r>
            <a:r>
              <a:rPr lang="en-US" altLang="zh-CN"/>
              <a:t>XSS</a:t>
            </a:r>
            <a:r>
              <a:rPr lang="zh-CN" altLang="en-US"/>
              <a:t>攻击都是</a:t>
            </a:r>
            <a:r>
              <a:rPr lang="en-US" altLang="zh-CN"/>
              <a:t>DOM</a:t>
            </a:r>
            <a:r>
              <a:rPr lang="zh-CN" altLang="en-US"/>
              <a:t>类型的，基于这些框架的原理，需要很努力才能制造出一个XSS漏洞，只有在刻意输出HTML并且强制要求框架解析的时候才会出现，现在</a:t>
            </a:r>
            <a:r>
              <a:rPr lang="en-US" altLang="zh-CN"/>
              <a:t>vue前端框中已经做了处理，只要按照安全的方式操作，基本上不会出现 Xss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在我的源代码里没有使用 v-html/dangerouslySetInnerHTML 功能，而是使用了</a:t>
            </a:r>
            <a:r>
              <a:rPr lang="en-US" altLang="zh-CN"/>
              <a:t>.innerHTML,</a:t>
            </a:r>
            <a:r>
              <a:rPr lang="zh-CN" altLang="en-US"/>
              <a:t>虽然有</a:t>
            </a:r>
            <a:r>
              <a:rPr lang="en-US" altLang="zh-CN"/>
              <a:t>XSS</a:t>
            </a:r>
            <a:r>
              <a:rPr lang="zh-CN" altLang="en-US"/>
              <a:t>隐患，但我也使</a:t>
            </a:r>
            <a:r>
              <a:rPr lang="zh-CN" altLang="en-US"/>
              <a:t>用了 .textContent、.setAttribute()这样策略来防止</a:t>
            </a:r>
            <a:r>
              <a:rPr lang="en-US" altLang="zh-CN"/>
              <a:t>XSS</a:t>
            </a:r>
            <a:r>
              <a:rPr lang="zh-CN" altLang="en-US"/>
              <a:t>的攻击</a:t>
            </a:r>
            <a:endParaRPr lang="zh-CN" altLang="en-US"/>
          </a:p>
        </p:txBody>
      </p:sp>
      <p:pic>
        <p:nvPicPr>
          <p:cNvPr id="13" name="Picture 12" descr="截屏2023-03-30 下午10.40.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60" y="4972685"/>
            <a:ext cx="8470900" cy="330200"/>
          </a:xfrm>
          <a:prstGeom prst="rect">
            <a:avLst/>
          </a:prstGeom>
        </p:spPr>
      </p:pic>
      <p:pic>
        <p:nvPicPr>
          <p:cNvPr id="14" name="Picture 13" descr="截屏2023-03-30 下午10.40.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30" y="5815330"/>
            <a:ext cx="63754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62200"/>
            <a:ext cx="57912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1845" y="3429000"/>
            <a:ext cx="297230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是否考虑了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CSRF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的攻击？</a:t>
            </a:r>
            <a:endParaRPr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75450" y="1060450"/>
            <a:ext cx="50533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在预防</a:t>
            </a:r>
            <a:r>
              <a:rPr lang="en-US" altLang="zh-CN"/>
              <a:t>CSRF</a:t>
            </a:r>
            <a:r>
              <a:rPr lang="zh-CN" altLang="en-US"/>
              <a:t>的攻击，网站采用了双重认证的方式来验证</a:t>
            </a:r>
            <a:r>
              <a:rPr lang="en-US" altLang="zh-CN"/>
              <a:t>Referer</a:t>
            </a:r>
            <a:r>
              <a:rPr lang="zh-CN" altLang="en-US"/>
              <a:t>，比如</a:t>
            </a:r>
            <a:r>
              <a:rPr lang="en-US" altLang="zh-CN"/>
              <a:t>X</a:t>
            </a:r>
            <a:r>
              <a:rPr lang="zh-CN" altLang="en-US"/>
              <a:t>SRF Token，</a:t>
            </a:r>
            <a:r>
              <a:rPr lang="en-US" altLang="zh-CN"/>
              <a:t>X</a:t>
            </a:r>
            <a:r>
              <a:rPr lang="zh-CN" altLang="en-US"/>
              <a:t>SRF Token是一种在请求中添加Token参数来验证请求的合法性的技术。具体来说，服务器在响应用户的请求时，会在Cookie中生成一个Token值，并将该Token值返回给客户端。客户端在发送请求时，需要将该Token值作为参数发送到服务器端，服务器会根据Token值来判断请求的合法性，从而防止CSRF攻击。</a:t>
            </a:r>
            <a:endParaRPr lang="zh-CN" altLang="en-US"/>
          </a:p>
        </p:txBody>
      </p:sp>
      <p:pic>
        <p:nvPicPr>
          <p:cNvPr id="12" name="Picture 11" descr="截屏2023-03-30 下午9.47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5241290"/>
            <a:ext cx="106680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3560" y="1335656"/>
            <a:ext cx="4215202" cy="3891951"/>
          </a:xfrm>
          <a:prstGeom prst="rect">
            <a:avLst/>
          </a:prstGeom>
          <a:blipFill>
            <a:blip r:embed="rId1"/>
            <a:srcRect/>
            <a:stretch>
              <a:fillRect t="-3540" b="-35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2594" y="1335656"/>
            <a:ext cx="2357032" cy="1795733"/>
          </a:xfrm>
          <a:prstGeom prst="rect">
            <a:avLst/>
          </a:prstGeom>
          <a:solidFill>
            <a:srgbClr val="49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6091298" y="1910942"/>
            <a:ext cx="21195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是否对页面输入内容作了检查？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31225" y="640715"/>
            <a:ext cx="3524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有，首先我们用了</a:t>
            </a:r>
            <a:r>
              <a:rPr lang="en-US" altLang="zh-CN"/>
              <a:t>pattern正则表达式对输入的内容进行校验</a:t>
            </a:r>
            <a:r>
              <a:rPr lang="zh-CN" altLang="en-US"/>
              <a:t>，还有min/max：判断数据大小范围，通常对数字大小范围做校验</a:t>
            </a:r>
            <a:r>
              <a:rPr lang="zh-CN" altLang="en-US"/>
              <a:t>还有required定义是否为必填项</a:t>
            </a:r>
            <a:endParaRPr lang="zh-CN" altLang="en-US"/>
          </a:p>
        </p:txBody>
      </p:sp>
      <p:pic>
        <p:nvPicPr>
          <p:cNvPr id="14" name="Picture 13" descr="截屏2023-03-30 下午9.55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10" y="3422015"/>
            <a:ext cx="6523990" cy="273685"/>
          </a:xfrm>
          <a:prstGeom prst="rect">
            <a:avLst/>
          </a:prstGeom>
        </p:spPr>
      </p:pic>
      <p:pic>
        <p:nvPicPr>
          <p:cNvPr id="15" name="Picture 14" descr="截屏2023-03-30 下午9.56.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10" y="3986530"/>
            <a:ext cx="5080000" cy="927100"/>
          </a:xfrm>
          <a:prstGeom prst="rect">
            <a:avLst/>
          </a:prstGeom>
        </p:spPr>
      </p:pic>
      <p:pic>
        <p:nvPicPr>
          <p:cNvPr id="16" name="Picture 15" descr="截屏2023-03-30 下午9.57.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5582920"/>
            <a:ext cx="2654300" cy="29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4355" y="312420"/>
            <a:ext cx="429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是否设置了同源策略或内容安全策略？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33730" y="1162050"/>
            <a:ext cx="43402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设置了同源策略，采用了</a:t>
            </a:r>
            <a:r>
              <a:rPr lang="en-US" altLang="zh-CN"/>
              <a:t>proxyTable</a:t>
            </a:r>
            <a:r>
              <a:rPr lang="zh-CN" altLang="en-US"/>
              <a:t>解决，proxyTable是什么？</a:t>
            </a:r>
            <a:r>
              <a:rPr lang="zh-CN" altLang="en-US"/>
              <a:t>是vue-cli提供的解决vue开发环境下跨域问题的方法，它是http代理中间件，依赖于node.js，基本原理是该中间件本质上是在本地开了一个服务器dev-server，所有的请求都通过这里转发出去，即把浏览器的发送请求代理转发到代理服务器上，再由代理服务器发送请求给目标服务器，从而解决跨域问题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863205" y="1139190"/>
            <a:ext cx="248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//首先明白同源策略:即协议，域名，端口都相同</a:t>
            </a:r>
            <a:endParaRPr lang="en-US">
              <a:highlight>
                <a:srgbClr val="FFFF00"/>
              </a:highlight>
            </a:endParaRPr>
          </a:p>
        </p:txBody>
      </p:sp>
      <p:pic>
        <p:nvPicPr>
          <p:cNvPr id="6" name="Picture 5" descr="截屏2023-03-30 下午10.19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955" y="2309495"/>
            <a:ext cx="69977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9895" y="504825"/>
            <a:ext cx="708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是否使用了CSP的机制保护内容？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497840" y="1343660"/>
            <a:ext cx="92005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否，在我的电商网站由于只是练习项目，所以并没有添加</a:t>
            </a:r>
            <a:r>
              <a:rPr lang="en-US" altLang="zh-CN" sz="3200"/>
              <a:t>CSP</a:t>
            </a:r>
            <a:r>
              <a:rPr lang="zh-CN" altLang="en-US" sz="3200"/>
              <a:t>的机制保护内容，怎么知道有没有可以验证是否有</a:t>
            </a:r>
            <a:r>
              <a:rPr lang="en-US" altLang="zh-CN" sz="3200"/>
              <a:t>CSP</a:t>
            </a:r>
            <a:r>
              <a:rPr lang="zh-CN" altLang="en-US" sz="3200"/>
              <a:t>保护机制可以通过检查headers信息中的Content-Security-Policy字段，然后我查了一下也没有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Writer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>汉仪旗黑</vt:lpstr>
      <vt:lpstr>思源黑体 CN Heavy</vt:lpstr>
      <vt:lpstr>Microsoft YaHei</vt:lpstr>
      <vt:lpstr>Source Han Sans CN Normal</vt:lpstr>
      <vt:lpstr>Noto Serif CJK SC</vt:lpstr>
      <vt:lpstr>FZHei-B01S</vt:lpstr>
      <vt:lpstr>方正黑体简体</vt:lpstr>
      <vt:lpstr>Gill Sans</vt:lpstr>
      <vt:lpstr>等线</vt:lpstr>
      <vt:lpstr>汉仪中等线KW</vt:lpstr>
      <vt:lpstr>SimSun</vt:lpstr>
      <vt:lpstr>Arial Unicode MS</vt:lpstr>
      <vt:lpstr>等线 Light</vt:lpstr>
      <vt:lpstr>Calibri</vt:lpstr>
      <vt:lpstr>Helvetica Neue</vt:lpstr>
      <vt:lpstr>Apple SD Gothic Neo</vt:lpstr>
      <vt:lpstr>汉仪书宋二KW</vt:lpstr>
      <vt:lpstr>汉仪中黑KW</vt:lpstr>
      <vt:lpstr>苹方-简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Bumber ～ket</cp:lastModifiedBy>
  <cp:revision>2</cp:revision>
  <dcterms:created xsi:type="dcterms:W3CDTF">2023-03-30T14:41:42Z</dcterms:created>
  <dcterms:modified xsi:type="dcterms:W3CDTF">2023-03-30T14:41:42Z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1033-5.0.0.7542</vt:lpwstr>
  </property>
  <property fmtid="{D5CDD505-2E9C-101B-9397-08002B2CF9AE}" pid="3" name="KSOTemplateUUID">
    <vt:lpwstr>v1.0_mb_pQzIEODkE5dyNjgFDpJPHw==</vt:lpwstr>
  </property>
  <property fmtid="{D5CDD505-2E9C-101B-9397-08002B2CF9AE}" pid="4" name="ICV">
    <vt:lpwstr>70387CD04420A3A888EA24648256F528</vt:lpwstr>
  </property>
</Properties>
</file>