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74" r:id="rId10"/>
    <p:sldId id="283" r:id="rId11"/>
    <p:sldId id="28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2B9"/>
    <a:srgbClr val="FF644E"/>
    <a:srgbClr val="FED981"/>
    <a:srgbClr val="FAE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906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F7DCA-1019-4268-A509-AF91E83E6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B10BE-096A-4B95-9CAF-518D2F5380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B10BE-096A-4B95-9CAF-518D2F538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5101" y="177800"/>
            <a:ext cx="11836400" cy="6500813"/>
          </a:xfrm>
          <a:prstGeom prst="rect">
            <a:avLst/>
          </a:prstGeom>
          <a:noFill/>
          <a:ln w="381000">
            <a:solidFill>
              <a:srgbClr val="94D2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97885" y="1454150"/>
            <a:ext cx="58547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CN" sz="6000" b="1" dirty="0" smtClean="0">
                <a:latin typeface="Microsoft YaHei" charset="-122"/>
                <a:ea typeface="Microsoft YaHei" charset="-122"/>
                <a:sym typeface="+mn-ea"/>
              </a:rPr>
              <a:t>电子商务实验6</a:t>
            </a:r>
            <a:endParaRPr lang="en-US" altLang="zh-CN" sz="6000" b="1" dirty="0" smtClean="0">
              <a:solidFill>
                <a:schemeClr val="tx1"/>
              </a:solidFill>
              <a:latin typeface="Microsoft YaHei" charset="-122"/>
              <a:ea typeface="Microsoft YaHei" charset="-122"/>
              <a:sym typeface="+mn-ea"/>
            </a:endParaRPr>
          </a:p>
          <a:p>
            <a:pPr algn="ctr" defTabSz="685800"/>
            <a:endParaRPr lang="en-US" altLang="zh-CN" sz="6000" b="1" dirty="0" smtClean="0">
              <a:solidFill>
                <a:schemeClr val="tx1"/>
              </a:solidFill>
              <a:latin typeface="Microsoft YaHei" charset="-122"/>
              <a:ea typeface="Microsoft YaHei" charset="-122"/>
              <a:sym typeface="+mn-ea"/>
            </a:endParaRPr>
          </a:p>
          <a:p>
            <a:pPr algn="ctr" defTabSz="685800"/>
            <a:r>
              <a:rPr lang="en-US" altLang="zh-CN" sz="6000" b="1" dirty="0" smtClean="0">
                <a:latin typeface="Microsoft YaHei" charset="-122"/>
                <a:ea typeface="Microsoft YaHei" charset="-122"/>
                <a:sym typeface="+mn-ea"/>
              </a:rPr>
              <a:t>陈伟杰</a:t>
            </a:r>
            <a:endParaRPr lang="en-US" altLang="zh-CN" sz="6000" b="1" dirty="0" smtClean="0">
              <a:solidFill>
                <a:schemeClr val="tx1"/>
              </a:solidFill>
              <a:latin typeface="Microsoft YaHei" charset="-122"/>
              <a:ea typeface="Microsoft YaHei" charset="-122"/>
              <a:sym typeface="+mn-ea"/>
            </a:endParaRPr>
          </a:p>
          <a:p>
            <a:pPr algn="ctr" defTabSz="685800"/>
            <a:r>
              <a:rPr lang="en-US" altLang="zh-CN" sz="6000" b="1" dirty="0" smtClean="0">
                <a:latin typeface="Microsoft YaHei" charset="-122"/>
                <a:ea typeface="Microsoft YaHei" charset="-122"/>
                <a:sym typeface="+mn-ea"/>
              </a:rPr>
              <a:t>71066001</a:t>
            </a:r>
            <a:endParaRPr kumimoji="0" lang="en-US" altLang="zh-CN" sz="6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latin typeface="Microsoft YaHei" charset="-122"/>
              <a:ea typeface="Microsoft YaHei" charset="-122"/>
              <a:sym typeface="+mn-ea"/>
            </a:endParaRPr>
          </a:p>
          <a:p>
            <a:endParaRPr lang="zh-CN" altLang="en-US" sz="6000" dirty="0">
              <a:solidFill>
                <a:schemeClr val="bg2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3592439">
            <a:off x="746988" y="613897"/>
            <a:ext cx="913384" cy="787400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3774327">
            <a:off x="1062156" y="4074280"/>
            <a:ext cx="919988" cy="793093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060062">
            <a:off x="10725934" y="1587357"/>
            <a:ext cx="1221232" cy="1052786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9749097">
            <a:off x="4354211" y="5078950"/>
            <a:ext cx="1125075" cy="969892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3173696">
            <a:off x="10903337" y="5452469"/>
            <a:ext cx="1125075" cy="969892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840139">
            <a:off x="9033996" y="4754539"/>
            <a:ext cx="598151" cy="515648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2840139">
            <a:off x="2292932" y="2220946"/>
            <a:ext cx="511207" cy="440696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8763000" y="3429000"/>
            <a:ext cx="3429000" cy="3429000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直角三角形 3"/>
          <p:cNvSpPr/>
          <p:nvPr/>
        </p:nvSpPr>
        <p:spPr>
          <a:xfrm flipV="1">
            <a:off x="0" y="0"/>
            <a:ext cx="3416300" cy="3416300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17801" y="4297233"/>
            <a:ext cx="1117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1</a:t>
            </a:r>
            <a:endParaRPr lang="zh-CN" altLang="en-US" sz="72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72605" y="1786522"/>
            <a:ext cx="11176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2</a:t>
            </a:r>
            <a:endParaRPr lang="zh-CN" altLang="en-US" sz="66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6625" y="4943475"/>
            <a:ext cx="2839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电商平台支付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实现方式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6345" y="2893060"/>
            <a:ext cx="3029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添加第三方支付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功能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3" name="直角三角形 12"/>
          <p:cNvSpPr/>
          <p:nvPr/>
        </p:nvSpPr>
        <p:spPr>
          <a:xfrm rot="1914488" flipV="1">
            <a:off x="2981558" y="1084611"/>
            <a:ext cx="590088" cy="590088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5400000" flipV="1">
            <a:off x="612778" y="5270500"/>
            <a:ext cx="876300" cy="876300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8682472" flipV="1">
            <a:off x="6084891" y="5476871"/>
            <a:ext cx="1003300" cy="1003300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9547294" flipV="1">
            <a:off x="10838520" y="1445481"/>
            <a:ext cx="681167" cy="681167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601061" flipV="1">
            <a:off x="6012522" y="988281"/>
            <a:ext cx="681167" cy="681167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33548"/>
            <a:ext cx="12192000" cy="3035300"/>
          </a:xfrm>
          <a:prstGeom prst="rect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300" y="2321004"/>
            <a:ext cx="18415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1</a:t>
            </a:r>
            <a:endParaRPr lang="zh-CN" altLang="en-US" sz="138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8900" y="3140710"/>
            <a:ext cx="52946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电商平台支付实现方式</a:t>
            </a:r>
            <a:endParaRPr lang="zh-CN" altLang="en-US" sz="6600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zh-CN" altLang="en-US" sz="6600" dirty="0">
              <a:solidFill>
                <a:schemeClr val="bg2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32400" y="2879318"/>
            <a:ext cx="3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bg2">
                    <a:lumMod val="50000"/>
                  </a:schemeClr>
                </a:solidFill>
              </a:rPr>
              <a:t>Lorem ipsum dolor sit amet, consectetur adipisicing elit, 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2837685">
            <a:off x="-152913" y="3671615"/>
            <a:ext cx="1060705" cy="914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802438">
            <a:off x="502144" y="2126474"/>
            <a:ext cx="546880" cy="4714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8460181">
            <a:off x="10218657" y="2226991"/>
            <a:ext cx="847886" cy="730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8083427">
            <a:off x="10783388" y="3792783"/>
            <a:ext cx="1096637" cy="9453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6285342">
            <a:off x="1934843" y="3135002"/>
            <a:ext cx="930402" cy="8323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5880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71500" y="3115796"/>
            <a:ext cx="497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571500" y="766807"/>
            <a:ext cx="365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网站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支付分析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9895" y="1388745"/>
            <a:ext cx="3651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在我的电商网站里其支付方式有多种比如货到付款，在线支付，分期付款，邮局汇款，公司转账，但真正能实现也是我关注的就是</a:t>
            </a:r>
            <a:r>
              <a:rPr lang="zh-CN" altLang="en-US" b="1"/>
              <a:t>在线支付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3" name="Picture 2" descr="截屏2023-04-06 上午10.53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3590" y="1037590"/>
            <a:ext cx="7258685" cy="5365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080250" y="564366"/>
            <a:ext cx="49784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在这个电商平台主要的在线支付方式主要以扫码方式支付，但是他却缺乏一个</a:t>
            </a:r>
            <a:r>
              <a:rPr lang="zh-CN" altLang="en-US" sz="1400" dirty="0"/>
              <a:t>第三方支付“接口”的实现这也是我在后面的灯换片会实现的功能</a:t>
            </a:r>
            <a:endParaRPr lang="zh-CN" altLang="en-US" sz="1400" dirty="0"/>
          </a:p>
          <a:p>
            <a:pPr algn="l"/>
            <a:endParaRPr lang="en-US" altLang="zh-CN" sz="1400" dirty="0"/>
          </a:p>
          <a:p>
            <a:pPr algn="l"/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7080250" y="105772"/>
            <a:ext cx="365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在线的支付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实现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2" name="Picture 1" descr="截屏2023-04-06 上午11.04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071995" cy="654875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178675" y="1517650"/>
            <a:ext cx="47821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这段代码创建了一个扫码支付界面，包括一个二维码扫描图标，二维码图片，支付示例图片和相关提示信息。用户可以通过扫描二维码进行支付，并在支付完成后点击提示链接导航到/payDone页面。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205980" y="3394075"/>
            <a:ext cx="47021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支付</a:t>
            </a:r>
            <a:r>
              <a:rPr lang="zh-CN" altLang="en-US"/>
              <a:t>实现：展示支付二维码：前端页面通过请求后端接口获取支付二维码，并将其展示在界面上，供用户扫描。前端页面更新支付状态：前端页面在收到后端服务器的支付结果通知后，会更新支付状态，如显示支付成功提示信息，或导航到其他页面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33811" y="3166130"/>
            <a:ext cx="497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LOREM IPSUM DOLOR SIT AMET,</a:t>
            </a:r>
            <a:endParaRPr lang="zh-CN" altLang="en-US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51150" y="825271"/>
            <a:ext cx="648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缺失实现</a:t>
            </a:r>
            <a:endParaRPr lang="zh-CN" altLang="en-US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248920" y="1536065"/>
            <a:ext cx="35464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生成支付二维码：后端服务器根据支付金额、订单号等信息，调用支付平台（如支付宝、微信等）的API接口，生成一个支付二维码。这个二维码会包含支付订单的具体信息，如支付金额、订单号等。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96995" y="2397125"/>
            <a:ext cx="2357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684645" y="1536065"/>
            <a:ext cx="4963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用户扫描二维码：用户使用手机上的支付APP（如支付宝、微信等）扫描二维码，APP会识别出二维码中的订单信息，并弹出支付确认页面</a:t>
            </a:r>
            <a:endParaRPr lang="en-US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9166225" y="2458085"/>
            <a:ext cx="0" cy="1162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922770" y="3790950"/>
            <a:ext cx="4725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用户确认支付：用户在手机支付APP上确认支付操作，支付平台会处理支付请求，并在支付完成后通知后端服务器</a:t>
            </a:r>
            <a:endParaRPr lang="en-US"/>
          </a:p>
        </p:txBody>
      </p:sp>
      <p:cxnSp>
        <p:nvCxnSpPr>
          <p:cNvPr id="17" name="Straight Arrow Connector 16"/>
          <p:cNvCxnSpPr>
            <a:stCxn id="14" idx="1"/>
          </p:cNvCxnSpPr>
          <p:nvPr/>
        </p:nvCxnSpPr>
        <p:spPr>
          <a:xfrm flipH="1">
            <a:off x="5426710" y="4251960"/>
            <a:ext cx="1496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483995" y="3711575"/>
            <a:ext cx="37503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后端服务器处理支付结果：后端服务器收到支付平台的支付结果通知后，会进行相应的后续处理，如更新订单状态、通知前端页面等。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33548"/>
            <a:ext cx="12192000" cy="3035300"/>
          </a:xfrm>
          <a:prstGeom prst="rect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6515" y="2321639"/>
            <a:ext cx="18415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Bahnschrift SemiCondensed" panose="020B0502040204020203" pitchFamily="34" charset="0"/>
                <a:ea typeface="等线" panose="02010600030101010101" charset="-122"/>
                <a:cs typeface="+mn-cs"/>
              </a:rPr>
              <a:t>2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Bahnschrift SemiCondensed" panose="020B0502040204020203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47490" y="3140710"/>
            <a:ext cx="77647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添加第三方支付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接口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32400" y="2879318"/>
            <a:ext cx="3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Lorem ipsum dolor sit amet, consectetur adipisicing elit, 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2837685">
            <a:off x="-152913" y="3671615"/>
            <a:ext cx="1060705" cy="914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1802438">
            <a:off x="502144" y="2126474"/>
            <a:ext cx="546880" cy="4714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8460181">
            <a:off x="10218657" y="2226991"/>
            <a:ext cx="847886" cy="730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18083427">
            <a:off x="10783388" y="3792783"/>
            <a:ext cx="1096637" cy="9453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6285342">
            <a:off x="1934843" y="3135002"/>
            <a:ext cx="930402" cy="8323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0520" y="346075"/>
            <a:ext cx="288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添加支付宝</a:t>
            </a:r>
            <a:r>
              <a:rPr lang="zh-CN" altLang="en-US"/>
              <a:t>的支付方式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50520" y="1297940"/>
            <a:ext cx="41814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</a:t>
            </a:r>
            <a:r>
              <a:rPr lang="zh-CN" altLang="en-US"/>
              <a:t>在我的</a:t>
            </a:r>
            <a:r>
              <a:rPr lang="en-US" altLang="zh-CN"/>
              <a:t>pay.vue</a:t>
            </a:r>
            <a:r>
              <a:rPr lang="zh-CN" altLang="en-US"/>
              <a:t>添加以下代码</a:t>
            </a:r>
            <a:endParaRPr lang="en-US"/>
          </a:p>
          <a:p>
            <a:r>
              <a:rPr lang="en-US"/>
              <a:t>// 获取支付宝支付二维码</a:t>
            </a:r>
            <a:endParaRPr lang="en-US"/>
          </a:p>
          <a:p>
            <a:r>
              <a:rPr lang="en-US"/>
              <a:t>async getPaymentQRCode() {</a:t>
            </a:r>
            <a:endParaRPr lang="en-US"/>
          </a:p>
          <a:p>
            <a:r>
              <a:rPr lang="en-US"/>
              <a:t>  try {</a:t>
            </a:r>
            <a:endParaRPr lang="en-US"/>
          </a:p>
          <a:p>
            <a:r>
              <a:rPr lang="en-US"/>
              <a:t>    // 调用后端接口生成支付宝支付二维码</a:t>
            </a:r>
            <a:endParaRPr lang="en-US"/>
          </a:p>
          <a:p>
            <a:r>
              <a:rPr lang="en-US"/>
              <a:t>    const response = await axios.get("/api/generate_alipay_qr_code");</a:t>
            </a:r>
            <a:endParaRPr lang="en-US"/>
          </a:p>
          <a:p>
            <a:r>
              <a:rPr lang="en-US"/>
              <a:t>    this.qrCodeUrl = response.data.qrCodeUrl;</a:t>
            </a:r>
            <a:endParaRPr lang="en-US"/>
          </a:p>
          <a:p>
            <a:r>
              <a:rPr lang="en-US"/>
              <a:t>  } catch (error) {</a:t>
            </a:r>
            <a:endParaRPr lang="en-US"/>
          </a:p>
          <a:p>
            <a:r>
              <a:rPr lang="en-US"/>
              <a:t>    console.error("获取支付宝支付二维码失败", error);</a:t>
            </a:r>
            <a:endParaRPr lang="en-US"/>
          </a:p>
          <a:p>
            <a:r>
              <a:rPr lang="en-US"/>
              <a:t>  }</a:t>
            </a:r>
            <a:endParaRPr lang="en-US"/>
          </a:p>
          <a:p>
            <a:r>
              <a:rPr lang="en-US"/>
              <a:t>},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13605" y="2721610"/>
            <a:ext cx="1619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514465" y="176530"/>
            <a:ext cx="53143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在</a:t>
            </a:r>
            <a:r>
              <a:rPr lang="zh-CN" altLang="en-US"/>
              <a:t>我</a:t>
            </a:r>
            <a:r>
              <a:rPr lang="en-US"/>
              <a:t>的Node.js后端中，创建一个API接口const express = require("express");</a:t>
            </a:r>
            <a:endParaRPr lang="en-US"/>
          </a:p>
          <a:p>
            <a:r>
              <a:rPr lang="en-US"/>
              <a:t>const app = express();</a:t>
            </a:r>
            <a:endParaRPr lang="en-US"/>
          </a:p>
          <a:p>
            <a:r>
              <a:rPr lang="en-US"/>
              <a:t>const cors = require("cors");</a:t>
            </a:r>
            <a:endParaRPr lang="en-US"/>
          </a:p>
          <a:p>
            <a:r>
              <a:rPr lang="en-US"/>
              <a:t>app.use(cors());</a:t>
            </a:r>
            <a:endParaRPr lang="en-US"/>
          </a:p>
          <a:p>
            <a:endParaRPr lang="en-US"/>
          </a:p>
          <a:p>
            <a:r>
              <a:rPr lang="en-US"/>
              <a:t>// 引入之前定义的 generateQrCodeUrl 函数</a:t>
            </a:r>
            <a:endParaRPr lang="en-US"/>
          </a:p>
          <a:p>
            <a:r>
              <a:rPr lang="en-US"/>
              <a:t>const { generateQrCodeUrl } = require("./alipay");</a:t>
            </a:r>
            <a:endParaRPr lang="en-US"/>
          </a:p>
          <a:p>
            <a:endParaRPr lang="en-US"/>
          </a:p>
          <a:p>
            <a:r>
              <a:rPr lang="en-US"/>
              <a:t>// 定义生成支付宝支付二维码链接的接口</a:t>
            </a:r>
            <a:endParaRPr lang="en-US"/>
          </a:p>
          <a:p>
            <a:r>
              <a:rPr lang="en-US"/>
              <a:t>app.get("/api/generate_alipay_qr_code", async (req, res)</a:t>
            </a:r>
            <a:endParaRPr lang="en-US"/>
          </a:p>
          <a:p>
            <a:r>
              <a:rPr lang="en-US"/>
              <a:t>  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831965" y="4719955"/>
            <a:ext cx="4940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在此之前我已经有一个</a:t>
            </a:r>
            <a:r>
              <a:rPr lang="en-US" altLang="zh-CN"/>
              <a:t>alipay.js</a:t>
            </a:r>
            <a:r>
              <a:rPr lang="zh-CN" altLang="en-US"/>
              <a:t>文件，已经将generateQrCodeUrl函数定义</a:t>
            </a:r>
            <a:r>
              <a:rPr lang="zh-CN" altLang="en-US"/>
              <a:t>了，并将其导出以便在Express应用中引入</a:t>
            </a:r>
            <a:endParaRPr lang="zh-CN" altLang="en-US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9302115" y="3507740"/>
            <a:ext cx="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75690" y="697865"/>
            <a:ext cx="392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实现期望与失望还有课程</a:t>
            </a:r>
            <a:r>
              <a:rPr lang="zh-CN" altLang="en-US"/>
              <a:t>体会感谢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59715" y="1524635"/>
            <a:ext cx="23228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期望：现在，当用户访问我的Vue.js应用时，</a:t>
            </a:r>
            <a:r>
              <a:rPr lang="zh-CN" altLang="en-US"/>
              <a:t>应该前端将向后端请求支付宝支付二维码链接，并在页面上展示。用户可以使用支付宝扫描二维码进行支付。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271010" y="1558925"/>
            <a:ext cx="3444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失望：一直调试了很久很久，都没有</a:t>
            </a:r>
            <a:r>
              <a:rPr lang="zh-CN" altLang="en-US"/>
              <a:t>显示出来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74090" y="4504690"/>
            <a:ext cx="3806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体会感谢：其实这个不在作业要求啦，但是这门课我是真的很喜欢，能学到很多的东西是真，不仅仅在认识方面吧，具体的阅读代码等实现过程，可能我之前对这个仅仅在于表面，现在学习</a:t>
            </a:r>
            <a:r>
              <a:rPr lang="zh-CN" altLang="en-US"/>
              <a:t>到了更多。</a:t>
            </a:r>
            <a:endParaRPr lang="zh-CN" altLang="en-US"/>
          </a:p>
        </p:txBody>
      </p:sp>
      <p:pic>
        <p:nvPicPr>
          <p:cNvPr id="6" name="Picture 5" descr="DB9650F4244A9D7A2707B5B02B9FB3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0155" y="2012315"/>
            <a:ext cx="438912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WPS Writer</Application>
  <PresentationFormat>宽屏</PresentationFormat>
  <Paragraphs>92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SimSun</vt:lpstr>
      <vt:lpstr>Wingdings</vt:lpstr>
      <vt:lpstr>阿里巴巴普惠体 B</vt:lpstr>
      <vt:lpstr>苹方-简</vt:lpstr>
      <vt:lpstr>Bahnschrift SemiCondensed</vt:lpstr>
      <vt:lpstr>阿里巴巴普惠体 R</vt:lpstr>
      <vt:lpstr>Aharoni</vt:lpstr>
      <vt:lpstr>宋体-简</vt:lpstr>
      <vt:lpstr>等线</vt:lpstr>
      <vt:lpstr>Roboto Light</vt:lpstr>
      <vt:lpstr>Thonburi</vt:lpstr>
      <vt:lpstr>Roboto Bold</vt:lpstr>
      <vt:lpstr>汉仪中等线KW</vt:lpstr>
      <vt:lpstr>Microsoft YaHei</vt:lpstr>
      <vt:lpstr>汉仪旗黑</vt:lpstr>
      <vt:lpstr>SimSun</vt:lpstr>
      <vt:lpstr>Arial Unicode MS</vt:lpstr>
      <vt:lpstr>等线 Light</vt:lpstr>
      <vt:lpstr>等线</vt:lpstr>
      <vt:lpstr>汉仪书宋二KW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振兴</dc:creator>
  <cp:lastModifiedBy>Bumber ～ket</cp:lastModifiedBy>
  <cp:revision>15</cp:revision>
  <dcterms:created xsi:type="dcterms:W3CDTF">2023-04-06T06:08:11Z</dcterms:created>
  <dcterms:modified xsi:type="dcterms:W3CDTF">2023-04-06T06:08:11Z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090F30C15292CDAF2E2F2E6441A58EF4</vt:lpwstr>
  </property>
  <property fmtid="{D5CDD505-2E9C-101B-9397-08002B2CF9AE}" pid="3" name="KSOProductBuildVer">
    <vt:lpwstr>1033-5.0.0.7542</vt:lpwstr>
  </property>
  <property fmtid="{D5CDD505-2E9C-101B-9397-08002B2CF9AE}" pid="4" name="KSOTemplateUUID">
    <vt:lpwstr>v1.0_mb_b9SCMW4SDOx7JT5ho52Wbg==</vt:lpwstr>
  </property>
</Properties>
</file>