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4.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5.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7" r:id="rId2"/>
    <p:sldMasterId id="2147483693" r:id="rId3"/>
    <p:sldMasterId id="2147483706" r:id="rId4"/>
    <p:sldMasterId id="2147483712" r:id="rId5"/>
    <p:sldMasterId id="2147483725" r:id="rId6"/>
  </p:sldMasterIdLst>
  <p:notesMasterIdLst>
    <p:notesMasterId r:id="rId106"/>
  </p:notesMasterIdLst>
  <p:sldIdLst>
    <p:sldId id="398" r:id="rId7"/>
    <p:sldId id="262" r:id="rId8"/>
    <p:sldId id="263"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28" r:id="rId47"/>
    <p:sldId id="330" r:id="rId48"/>
    <p:sldId id="329"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31" r:id="rId67"/>
    <p:sldId id="362" r:id="rId68"/>
    <p:sldId id="363" r:id="rId69"/>
    <p:sldId id="332" r:id="rId70"/>
    <p:sldId id="333" r:id="rId71"/>
    <p:sldId id="334" r:id="rId72"/>
    <p:sldId id="335" r:id="rId73"/>
    <p:sldId id="336" r:id="rId74"/>
    <p:sldId id="337" r:id="rId75"/>
    <p:sldId id="338" r:id="rId76"/>
    <p:sldId id="364" r:id="rId77"/>
    <p:sldId id="339" r:id="rId78"/>
    <p:sldId id="340" r:id="rId79"/>
    <p:sldId id="341" r:id="rId80"/>
    <p:sldId id="342" r:id="rId81"/>
    <p:sldId id="365" r:id="rId82"/>
    <p:sldId id="347" r:id="rId83"/>
    <p:sldId id="368" r:id="rId84"/>
    <p:sldId id="366" r:id="rId85"/>
    <p:sldId id="369" r:id="rId86"/>
    <p:sldId id="371" r:id="rId87"/>
    <p:sldId id="370" r:id="rId88"/>
    <p:sldId id="372" r:id="rId89"/>
    <p:sldId id="373" r:id="rId90"/>
    <p:sldId id="374" r:id="rId91"/>
    <p:sldId id="349" r:id="rId92"/>
    <p:sldId id="378" r:id="rId93"/>
    <p:sldId id="376" r:id="rId94"/>
    <p:sldId id="377" r:id="rId95"/>
    <p:sldId id="379" r:id="rId96"/>
    <p:sldId id="382" r:id="rId97"/>
    <p:sldId id="380" r:id="rId98"/>
    <p:sldId id="383" r:id="rId99"/>
    <p:sldId id="381" r:id="rId100"/>
    <p:sldId id="384" r:id="rId101"/>
    <p:sldId id="397" r:id="rId102"/>
    <p:sldId id="322" r:id="rId103"/>
    <p:sldId id="323" r:id="rId104"/>
    <p:sldId id="260" r:id="rId10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61" end="102"/>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6" d="100"/>
          <a:sy n="96" d="100"/>
        </p:scale>
        <p:origin x="60" y="13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slide" Target="slides/slide83.xml"/><Relationship Id="rId16" Type="http://schemas.openxmlformats.org/officeDocument/2006/relationships/slide" Target="slides/slide10.xml"/><Relationship Id="rId107" Type="http://schemas.openxmlformats.org/officeDocument/2006/relationships/presProps" Target="presProps.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102" Type="http://schemas.openxmlformats.org/officeDocument/2006/relationships/slide" Target="slides/slide96.xml"/><Relationship Id="rId5" Type="http://schemas.openxmlformats.org/officeDocument/2006/relationships/slideMaster" Target="slideMasters/slideMaster5.xml"/><Relationship Id="rId90" Type="http://schemas.openxmlformats.org/officeDocument/2006/relationships/slide" Target="slides/slide84.xml"/><Relationship Id="rId95" Type="http://schemas.openxmlformats.org/officeDocument/2006/relationships/slide" Target="slides/slide89.xml"/><Relationship Id="rId22" Type="http://schemas.openxmlformats.org/officeDocument/2006/relationships/slide" Target="slides/slide16.xml"/><Relationship Id="rId27" Type="http://schemas.openxmlformats.org/officeDocument/2006/relationships/slide" Target="slides/slide21.xml"/><Relationship Id="rId43" Type="http://schemas.openxmlformats.org/officeDocument/2006/relationships/slide" Target="slides/slide37.xml"/><Relationship Id="rId48" Type="http://schemas.openxmlformats.org/officeDocument/2006/relationships/slide" Target="slides/slide42.xml"/><Relationship Id="rId64" Type="http://schemas.openxmlformats.org/officeDocument/2006/relationships/slide" Target="slides/slide58.xml"/><Relationship Id="rId69" Type="http://schemas.openxmlformats.org/officeDocument/2006/relationships/slide" Target="slides/slide63.xml"/><Relationship Id="rId80" Type="http://schemas.openxmlformats.org/officeDocument/2006/relationships/slide" Target="slides/slide74.xml"/><Relationship Id="rId85" Type="http://schemas.openxmlformats.org/officeDocument/2006/relationships/slide" Target="slides/slide79.xml"/><Relationship Id="rId12" Type="http://schemas.openxmlformats.org/officeDocument/2006/relationships/slide" Target="slides/slide6.xml"/><Relationship Id="rId17" Type="http://schemas.openxmlformats.org/officeDocument/2006/relationships/slide" Target="slides/slide11.xml"/><Relationship Id="rId33" Type="http://schemas.openxmlformats.org/officeDocument/2006/relationships/slide" Target="slides/slide27.xml"/><Relationship Id="rId38" Type="http://schemas.openxmlformats.org/officeDocument/2006/relationships/slide" Target="slides/slide32.xml"/><Relationship Id="rId59" Type="http://schemas.openxmlformats.org/officeDocument/2006/relationships/slide" Target="slides/slide53.xml"/><Relationship Id="rId103" Type="http://schemas.openxmlformats.org/officeDocument/2006/relationships/slide" Target="slides/slide97.xml"/><Relationship Id="rId108" Type="http://schemas.openxmlformats.org/officeDocument/2006/relationships/viewProps" Target="viewProps.xml"/><Relationship Id="rId54" Type="http://schemas.openxmlformats.org/officeDocument/2006/relationships/slide" Target="slides/slide48.xml"/><Relationship Id="rId70" Type="http://schemas.openxmlformats.org/officeDocument/2006/relationships/slide" Target="slides/slide64.xml"/><Relationship Id="rId75" Type="http://schemas.openxmlformats.org/officeDocument/2006/relationships/slide" Target="slides/slide69.xml"/><Relationship Id="rId91" Type="http://schemas.openxmlformats.org/officeDocument/2006/relationships/slide" Target="slides/slide85.xml"/><Relationship Id="rId96" Type="http://schemas.openxmlformats.org/officeDocument/2006/relationships/slide" Target="slides/slide90.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6" Type="http://schemas.openxmlformats.org/officeDocument/2006/relationships/notesMaster" Target="notesMasters/notesMaster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theme" Target="theme/theme1.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slide" Target="slides/slide98.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slideMaster" Target="slideMasters/slideMaster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110" Type="http://schemas.openxmlformats.org/officeDocument/2006/relationships/tableStyles" Target="tableStyles.xml"/><Relationship Id="rId61" Type="http://schemas.openxmlformats.org/officeDocument/2006/relationships/slide" Target="slides/slide55.xml"/><Relationship Id="rId82" Type="http://schemas.openxmlformats.org/officeDocument/2006/relationships/slide" Target="slides/slide76.xml"/><Relationship Id="rId19" Type="http://schemas.openxmlformats.org/officeDocument/2006/relationships/slide" Target="slides/slide13.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93" Type="http://schemas.openxmlformats.org/officeDocument/2006/relationships/slide" Target="slides/slide87.xml"/><Relationship Id="rId98" Type="http://schemas.openxmlformats.org/officeDocument/2006/relationships/slide" Target="slides/slide92.xml"/><Relationship Id="rId3" Type="http://schemas.openxmlformats.org/officeDocument/2006/relationships/slideMaster" Target="slideMasters/slideMaster3.xml"/><Relationship Id="rId25" Type="http://schemas.openxmlformats.org/officeDocument/2006/relationships/slide" Target="slides/slide19.xml"/><Relationship Id="rId46" Type="http://schemas.openxmlformats.org/officeDocument/2006/relationships/slide" Target="slides/slide40.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62" Type="http://schemas.openxmlformats.org/officeDocument/2006/relationships/slide" Target="slides/slide56.xml"/><Relationship Id="rId83" Type="http://schemas.openxmlformats.org/officeDocument/2006/relationships/slide" Target="slides/slide77.xml"/><Relationship Id="rId88" Type="http://schemas.openxmlformats.org/officeDocument/2006/relationships/slide" Target="slides/slide8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806877-4418-4F4E-A2C6-3EF7A69D3004}" type="datetimeFigureOut">
              <a:rPr lang="zh-CN" altLang="en-US" smtClean="0"/>
              <a:pPr/>
              <a:t>2022/4/7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25FB9B-91CA-4EC1-A365-86E821EF3C4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6464CC3B-CE24-4CD6-AB3E-C2249609F8CD}" type="slidenum">
              <a:rPr lang="en-US" altLang="zh-CN" smtClean="0"/>
              <a:pPr/>
              <a:t>1</a:t>
            </a:fld>
            <a:endParaRPr lang="en-US" altLang="zh-CN"/>
          </a:p>
        </p:txBody>
      </p:sp>
      <p:sp>
        <p:nvSpPr>
          <p:cNvPr id="69635" name="Rectangle 2"/>
          <p:cNvSpPr>
            <a:spLocks noGrp="1" noRot="1" noChangeAspect="1" noChangeArrowheads="1" noTextEdit="1"/>
          </p:cNvSpPr>
          <p:nvPr>
            <p:ph type="sldImg"/>
          </p:nvPr>
        </p:nvSpPr>
        <p:spPr>
          <a:xfrm>
            <a:off x="381000" y="685800"/>
            <a:ext cx="6096000" cy="3429000"/>
          </a:xfrm>
          <a:ln/>
        </p:spPr>
      </p:sp>
      <p:sp>
        <p:nvSpPr>
          <p:cNvPr id="69636"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367746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a:xfrm>
            <a:off x="381000" y="685800"/>
            <a:ext cx="6096000" cy="3429000"/>
          </a:xfrm>
          <a:ln/>
        </p:spPr>
      </p:sp>
      <p:sp>
        <p:nvSpPr>
          <p:cNvPr id="135171" name="备注占位符 2"/>
          <p:cNvSpPr>
            <a:spLocks noGrp="1"/>
          </p:cNvSpPr>
          <p:nvPr>
            <p:ph type="body" idx="1"/>
          </p:nvPr>
        </p:nvSpPr>
        <p:spPr>
          <a:noFill/>
          <a:ln w="9525"/>
        </p:spPr>
        <p:txBody>
          <a:bodyPr/>
          <a:lstStyle/>
          <a:p>
            <a:r>
              <a:rPr lang="en-US" altLang="zh-CN">
                <a:ea typeface="宋体" charset="-122"/>
              </a:rPr>
              <a:t>Aij </a:t>
            </a:r>
            <a:r>
              <a:rPr lang="zh-CN" altLang="en-US">
                <a:ea typeface="宋体" charset="-122"/>
              </a:rPr>
              <a:t>的地址，等于前</a:t>
            </a:r>
            <a:r>
              <a:rPr lang="en-US" altLang="zh-CN">
                <a:ea typeface="宋体" charset="-122"/>
              </a:rPr>
              <a:t>i-1</a:t>
            </a:r>
            <a:r>
              <a:rPr lang="zh-CN" altLang="en-US">
                <a:ea typeface="宋体" charset="-122"/>
              </a:rPr>
              <a:t>行求和，加上</a:t>
            </a:r>
            <a:r>
              <a:rPr lang="en-US" altLang="zh-CN">
                <a:ea typeface="宋体" charset="-122"/>
              </a:rPr>
              <a:t>j-1</a:t>
            </a:r>
            <a:endParaRPr lang="zh-CN" altLang="en-US">
              <a:ea typeface="宋体" charset="-122"/>
            </a:endParaRPr>
          </a:p>
        </p:txBody>
      </p:sp>
      <p:sp>
        <p:nvSpPr>
          <p:cNvPr id="135172" name="灯片编号占位符 3"/>
          <p:cNvSpPr>
            <a:spLocks noGrp="1"/>
          </p:cNvSpPr>
          <p:nvPr>
            <p:ph type="sldNum" sz="quarter" idx="5"/>
          </p:nvPr>
        </p:nvSpPr>
        <p:spPr>
          <a:noFill/>
        </p:spPr>
        <p:txBody>
          <a:bodyPr/>
          <a:lstStyle/>
          <a:p>
            <a:fld id="{FFFC92D6-CB40-4984-9B22-7E3BAE05D468}" type="slidenum">
              <a:rPr lang="zh-CN" altLang="en-US" smtClean="0">
                <a:ea typeface="宋体" charset="-122"/>
              </a:rPr>
              <a:pPr/>
              <a:t>15</a:t>
            </a:fld>
            <a:endParaRPr lang="en-US" altLang="zh-CN">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w="9525">
            <a:headEnd/>
            <a:tailEnd/>
          </a:ln>
        </p:spPr>
        <p:txBody>
          <a:bodyPr/>
          <a:lstStyle/>
          <a:p>
            <a:fld id="{84B131A4-E4A4-4851-A5ED-3A08B1D55F3A}" type="slidenum">
              <a:rPr lang="zh-CN" altLang="en-US" smtClean="0">
                <a:solidFill>
                  <a:srgbClr val="000000"/>
                </a:solidFill>
                <a:ea typeface="宋体" charset="-122"/>
              </a:rPr>
              <a:pPr/>
              <a:t>16</a:t>
            </a:fld>
            <a:endParaRPr lang="en-US" altLang="zh-CN">
              <a:solidFill>
                <a:srgbClr val="000000"/>
              </a:solidFill>
              <a:ea typeface="宋体" charset="-122"/>
            </a:endParaRPr>
          </a:p>
        </p:txBody>
      </p:sp>
      <p:sp>
        <p:nvSpPr>
          <p:cNvPr id="136195" name="Rectangle 2"/>
          <p:cNvSpPr>
            <a:spLocks noGrp="1" noRot="1" noChangeAspect="1" noChangeArrowheads="1" noTextEdit="1"/>
          </p:cNvSpPr>
          <p:nvPr>
            <p:ph type="sldImg"/>
          </p:nvPr>
        </p:nvSpPr>
        <p:spPr>
          <a:xfrm>
            <a:off x="381000" y="685800"/>
            <a:ext cx="6096000" cy="3429000"/>
          </a:xfrm>
          <a:ln/>
        </p:spPr>
      </p:sp>
      <p:sp>
        <p:nvSpPr>
          <p:cNvPr id="136196" name="Rectangle 3"/>
          <p:cNvSpPr>
            <a:spLocks noGrp="1" noChangeArrowheads="1"/>
          </p:cNvSpPr>
          <p:nvPr>
            <p:ph type="body" idx="1"/>
          </p:nvPr>
        </p:nvSpPr>
        <p:spPr>
          <a:noFill/>
          <a:ln w="9525"/>
        </p:spPr>
        <p:txBody>
          <a:bodyPr/>
          <a:lstStyle/>
          <a:p>
            <a:pPr eaLnBrk="1" hangingPunct="1"/>
            <a:endParaRPr lang="zh-CN" altLang="en-US">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w="9525">
            <a:headEnd/>
            <a:tailEnd/>
          </a:ln>
        </p:spPr>
        <p:txBody>
          <a:bodyPr/>
          <a:lstStyle/>
          <a:p>
            <a:fld id="{6DF8E3F7-33C9-4E01-ACCC-2CCB1ED081DB}" type="slidenum">
              <a:rPr lang="zh-CN" altLang="en-US" smtClean="0">
                <a:solidFill>
                  <a:srgbClr val="000000"/>
                </a:solidFill>
                <a:ea typeface="宋体" charset="-122"/>
              </a:rPr>
              <a:pPr/>
              <a:t>18</a:t>
            </a:fld>
            <a:endParaRPr lang="en-US" altLang="zh-CN">
              <a:solidFill>
                <a:srgbClr val="000000"/>
              </a:solidFill>
              <a:ea typeface="宋体" charset="-122"/>
            </a:endParaRPr>
          </a:p>
        </p:txBody>
      </p:sp>
      <p:sp>
        <p:nvSpPr>
          <p:cNvPr id="137219" name="Rectangle 2"/>
          <p:cNvSpPr>
            <a:spLocks noGrp="1" noRot="1" noChangeAspect="1" noChangeArrowheads="1" noTextEdit="1"/>
          </p:cNvSpPr>
          <p:nvPr>
            <p:ph type="sldImg"/>
          </p:nvPr>
        </p:nvSpPr>
        <p:spPr>
          <a:xfrm>
            <a:off x="381000" y="685800"/>
            <a:ext cx="6096000" cy="3429000"/>
          </a:xfrm>
          <a:ln/>
        </p:spPr>
      </p:sp>
      <p:sp>
        <p:nvSpPr>
          <p:cNvPr id="137220" name="Rectangle 3"/>
          <p:cNvSpPr>
            <a:spLocks noGrp="1" noChangeArrowheads="1"/>
          </p:cNvSpPr>
          <p:nvPr>
            <p:ph type="body" idx="1"/>
          </p:nvPr>
        </p:nvSpPr>
        <p:spPr>
          <a:noFill/>
          <a:ln w="9525"/>
        </p:spPr>
        <p:txBody>
          <a:bodyPr/>
          <a:lstStyle/>
          <a:p>
            <a:pPr eaLnBrk="1" hangingPunct="1"/>
            <a:r>
              <a:rPr lang="zh-CN" altLang="en-US" dirty="0">
                <a:ea typeface="宋体" charset="-122"/>
              </a:rPr>
              <a:t>对</a:t>
            </a:r>
            <a:r>
              <a:rPr lang="en-US" altLang="zh-CN" dirty="0">
                <a:ea typeface="宋体" charset="-122"/>
              </a:rPr>
              <a:t>b</a:t>
            </a:r>
            <a:r>
              <a:rPr lang="zh-CN" altLang="en-US" dirty="0">
                <a:ea typeface="宋体" charset="-122"/>
              </a:rPr>
              <a:t>（</a:t>
            </a:r>
            <a:r>
              <a:rPr lang="en-US" altLang="zh-CN" dirty="0" err="1">
                <a:ea typeface="宋体" charset="-122"/>
              </a:rPr>
              <a:t>ij</a:t>
            </a:r>
            <a:r>
              <a:rPr lang="zh-CN" altLang="en-US" dirty="0">
                <a:ea typeface="宋体" charset="-122"/>
              </a:rPr>
              <a:t>）而言，假设不在第一行中，则其前面一行以上的元素个数是</a:t>
            </a:r>
            <a:r>
              <a:rPr lang="en-US" altLang="zh-CN" dirty="0">
                <a:ea typeface="宋体" charset="-122"/>
              </a:rPr>
              <a:t>2+(i-2)*3. </a:t>
            </a:r>
            <a:r>
              <a:rPr lang="zh-CN" altLang="en-US" dirty="0">
                <a:ea typeface="宋体" charset="-122"/>
              </a:rPr>
              <a:t>如果</a:t>
            </a:r>
            <a:r>
              <a:rPr lang="en-US" altLang="zh-CN" dirty="0">
                <a:ea typeface="宋体" charset="-122"/>
              </a:rPr>
              <a:t>j</a:t>
            </a:r>
            <a:r>
              <a:rPr lang="zh-CN" altLang="en-US" dirty="0">
                <a:ea typeface="宋体" charset="-122"/>
              </a:rPr>
              <a:t>指向本行第一个元素，则元素个数是</a:t>
            </a:r>
            <a:r>
              <a:rPr lang="en-US" altLang="zh-CN" dirty="0">
                <a:ea typeface="宋体" charset="-122"/>
              </a:rPr>
              <a:t>M = 2+(i-2)*3 + 1,</a:t>
            </a:r>
            <a:r>
              <a:rPr lang="zh-CN" altLang="en-US" dirty="0">
                <a:ea typeface="宋体" charset="-122"/>
              </a:rPr>
              <a:t>此时，</a:t>
            </a:r>
            <a:r>
              <a:rPr lang="en-US" altLang="zh-CN" dirty="0">
                <a:ea typeface="宋体" charset="-122"/>
              </a:rPr>
              <a:t>  j = i-1 ; </a:t>
            </a:r>
            <a:r>
              <a:rPr lang="zh-CN" altLang="en-US" dirty="0">
                <a:ea typeface="宋体" charset="-122"/>
              </a:rPr>
              <a:t>即可以将  </a:t>
            </a:r>
            <a:r>
              <a:rPr lang="en-US" altLang="zh-CN" dirty="0">
                <a:ea typeface="宋体" charset="-122"/>
              </a:rPr>
              <a:t>M</a:t>
            </a:r>
            <a:r>
              <a:rPr lang="zh-CN" altLang="en-US" dirty="0">
                <a:ea typeface="宋体" charset="-122"/>
              </a:rPr>
              <a:t>式中的</a:t>
            </a:r>
            <a:r>
              <a:rPr lang="en-US" altLang="zh-CN" dirty="0">
                <a:ea typeface="宋体" charset="-122"/>
              </a:rPr>
              <a:t>i-1 </a:t>
            </a:r>
            <a:r>
              <a:rPr lang="zh-CN" altLang="en-US" dirty="0">
                <a:ea typeface="宋体" charset="-122"/>
              </a:rPr>
              <a:t>表达成</a:t>
            </a:r>
            <a:r>
              <a:rPr lang="en-US" altLang="zh-CN" dirty="0">
                <a:ea typeface="宋体" charset="-122"/>
              </a:rPr>
              <a:t>j</a:t>
            </a:r>
            <a:r>
              <a:rPr lang="zh-CN" altLang="en-US" dirty="0">
                <a:ea typeface="宋体" charset="-122"/>
              </a:rPr>
              <a:t>，此时</a:t>
            </a:r>
            <a:r>
              <a:rPr lang="en-US" altLang="zh-CN" dirty="0">
                <a:ea typeface="宋体" charset="-122"/>
              </a:rPr>
              <a:t>M = 2*(i-1) + j; </a:t>
            </a:r>
            <a:r>
              <a:rPr lang="zh-CN" altLang="en-US" dirty="0">
                <a:ea typeface="宋体" charset="-122"/>
              </a:rPr>
              <a:t>如果</a:t>
            </a:r>
            <a:r>
              <a:rPr lang="en-US" altLang="zh-CN" dirty="0">
                <a:ea typeface="宋体" charset="-122"/>
              </a:rPr>
              <a:t>j</a:t>
            </a:r>
            <a:r>
              <a:rPr lang="zh-CN" altLang="en-US" dirty="0">
                <a:ea typeface="宋体" charset="-122"/>
              </a:rPr>
              <a:t>指向本行的第二个元素，此时，</a:t>
            </a:r>
            <a:r>
              <a:rPr lang="en-US" altLang="zh-CN" dirty="0">
                <a:ea typeface="宋体" charset="-122"/>
              </a:rPr>
              <a:t>j=</a:t>
            </a:r>
            <a:r>
              <a:rPr lang="en-US" altLang="zh-CN" dirty="0" err="1">
                <a:ea typeface="宋体" charset="-122"/>
              </a:rPr>
              <a:t>i</a:t>
            </a:r>
            <a:r>
              <a:rPr lang="en-US" altLang="zh-CN" dirty="0">
                <a:ea typeface="宋体" charset="-122"/>
              </a:rPr>
              <a:t> , </a:t>
            </a:r>
            <a:r>
              <a:rPr lang="zh-CN" altLang="en-US" dirty="0">
                <a:ea typeface="宋体" charset="-122"/>
              </a:rPr>
              <a:t>而此时的</a:t>
            </a:r>
            <a:r>
              <a:rPr lang="en-US" altLang="zh-CN" dirty="0">
                <a:ea typeface="宋体" charset="-122"/>
              </a:rPr>
              <a:t>M = 2+(i-2)*3 + 2,</a:t>
            </a:r>
            <a:r>
              <a:rPr lang="zh-CN" altLang="en-US" dirty="0">
                <a:ea typeface="宋体" charset="-122"/>
              </a:rPr>
              <a:t>　将其中的一个</a:t>
            </a:r>
            <a:r>
              <a:rPr lang="en-US" altLang="zh-CN" dirty="0" err="1">
                <a:ea typeface="宋体" charset="-122"/>
              </a:rPr>
              <a:t>i</a:t>
            </a:r>
            <a:r>
              <a:rPr lang="zh-CN" altLang="en-US" dirty="0">
                <a:ea typeface="宋体" charset="-122"/>
              </a:rPr>
              <a:t>表达成</a:t>
            </a:r>
            <a:r>
              <a:rPr lang="en-US" altLang="zh-CN" dirty="0">
                <a:ea typeface="宋体" charset="-122"/>
              </a:rPr>
              <a:t>j,</a:t>
            </a:r>
            <a:r>
              <a:rPr lang="zh-CN" altLang="en-US" dirty="0">
                <a:ea typeface="宋体" charset="-122"/>
              </a:rPr>
              <a:t>有</a:t>
            </a:r>
            <a:r>
              <a:rPr lang="en-US" altLang="zh-CN" dirty="0">
                <a:ea typeface="宋体" charset="-122"/>
              </a:rPr>
              <a:t>M=2*(i-1) + j;</a:t>
            </a:r>
            <a:r>
              <a:rPr lang="zh-CN" altLang="en-US" dirty="0">
                <a:ea typeface="宋体" charset="-122"/>
              </a:rPr>
              <a:t>同理，当</a:t>
            </a:r>
            <a:r>
              <a:rPr lang="en-US" altLang="zh-CN" dirty="0">
                <a:ea typeface="宋体" charset="-122"/>
              </a:rPr>
              <a:t>j</a:t>
            </a:r>
            <a:r>
              <a:rPr lang="zh-CN" altLang="en-US" dirty="0">
                <a:ea typeface="宋体" charset="-122"/>
              </a:rPr>
              <a:t>指向本行的第三个元素时，此时，</a:t>
            </a:r>
            <a:r>
              <a:rPr lang="en-US" altLang="zh-CN" dirty="0">
                <a:ea typeface="宋体" charset="-122"/>
              </a:rPr>
              <a:t>j=i+1,</a:t>
            </a:r>
            <a:r>
              <a:rPr lang="zh-CN" altLang="en-US" dirty="0">
                <a:ea typeface="宋体" charset="-122"/>
              </a:rPr>
              <a:t>而</a:t>
            </a:r>
            <a:r>
              <a:rPr lang="en-US" altLang="zh-CN" dirty="0">
                <a:ea typeface="宋体" charset="-122"/>
              </a:rPr>
              <a:t>M=2+(i-2)*3 + 3,</a:t>
            </a:r>
            <a:r>
              <a:rPr lang="zh-CN" altLang="en-US" dirty="0">
                <a:ea typeface="宋体" charset="-122"/>
              </a:rPr>
              <a:t>将此式中的</a:t>
            </a:r>
            <a:r>
              <a:rPr lang="en-US" altLang="zh-CN" dirty="0">
                <a:ea typeface="宋体" charset="-122"/>
              </a:rPr>
              <a:t>i+1</a:t>
            </a:r>
            <a:r>
              <a:rPr lang="zh-CN" altLang="en-US" dirty="0">
                <a:ea typeface="宋体" charset="-122"/>
              </a:rPr>
              <a:t>表达为</a:t>
            </a:r>
            <a:r>
              <a:rPr lang="en-US" altLang="zh-CN" dirty="0">
                <a:ea typeface="宋体" charset="-122"/>
              </a:rPr>
              <a:t>j</a:t>
            </a:r>
            <a:r>
              <a:rPr lang="zh-CN" altLang="en-US" dirty="0">
                <a:ea typeface="宋体" charset="-122"/>
              </a:rPr>
              <a:t>，同样有：</a:t>
            </a:r>
            <a:r>
              <a:rPr lang="en-US" altLang="zh-CN" dirty="0">
                <a:ea typeface="宋体" charset="-122"/>
              </a:rPr>
              <a:t>M=2*(i-1) +j.</a:t>
            </a:r>
            <a:r>
              <a:rPr lang="zh-CN" altLang="en-US" dirty="0">
                <a:ea typeface="宋体" charset="-122"/>
              </a:rPr>
              <a:t>由于</a:t>
            </a:r>
            <a:r>
              <a:rPr lang="en-US" altLang="zh-CN" dirty="0">
                <a:ea typeface="宋体" charset="-122"/>
              </a:rPr>
              <a:t>k</a:t>
            </a:r>
            <a:r>
              <a:rPr lang="zh-CN" altLang="en-US" dirty="0">
                <a:ea typeface="宋体" charset="-122"/>
              </a:rPr>
              <a:t>为数组下标，从</a:t>
            </a:r>
            <a:r>
              <a:rPr lang="en-US" altLang="zh-CN" dirty="0">
                <a:ea typeface="宋体" charset="-122"/>
              </a:rPr>
              <a:t>0</a:t>
            </a:r>
            <a:r>
              <a:rPr lang="zh-CN" altLang="en-US" dirty="0">
                <a:ea typeface="宋体" charset="-122"/>
              </a:rPr>
              <a:t>开始计数，所以有</a:t>
            </a:r>
            <a:r>
              <a:rPr lang="en-US" altLang="zh-CN" dirty="0">
                <a:ea typeface="宋体" charset="-122"/>
              </a:rPr>
              <a:t>k=M-1</a:t>
            </a:r>
          </a:p>
          <a:p>
            <a:pPr eaLnBrk="1" hangingPunct="1"/>
            <a:r>
              <a:rPr lang="zh-CN" altLang="en-US" dirty="0">
                <a:ea typeface="宋体" charset="-122"/>
              </a:rPr>
              <a:t>即有：</a:t>
            </a:r>
            <a:r>
              <a:rPr lang="en-US" altLang="zh-CN" dirty="0">
                <a:ea typeface="宋体" charset="-122"/>
              </a:rPr>
              <a:t>k= 2*i+j-3.</a:t>
            </a:r>
            <a:r>
              <a:rPr lang="zh-CN" altLang="en-US" dirty="0">
                <a:ea typeface="宋体" charset="-122"/>
              </a:rPr>
              <a:t>可以验证，第一行的元素也符合上式。</a:t>
            </a:r>
          </a:p>
          <a:p>
            <a:pPr eaLnBrk="1" hangingPunct="1"/>
            <a:endParaRPr lang="zh-CN" altLang="en-US" dirty="0">
              <a:ea typeface="宋体" charset="-122"/>
            </a:endParaRPr>
          </a:p>
          <a:p>
            <a:pPr eaLnBrk="1" hangingPunct="1"/>
            <a:endParaRPr lang="zh-CN" altLang="en-US" dirty="0">
              <a:ea typeface="宋体" charset="-122"/>
            </a:endParaRPr>
          </a:p>
          <a:p>
            <a:pPr eaLnBrk="1" hangingPunct="1"/>
            <a:endParaRPr lang="en-US" altLang="zh-CN" dirty="0">
              <a:ea typeface="宋体" charset="-122"/>
            </a:endParaRPr>
          </a:p>
          <a:p>
            <a:pPr eaLnBrk="1" hangingPunct="1"/>
            <a:endParaRPr lang="en-US" altLang="zh-CN" dirty="0">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w="9525">
            <a:headEnd/>
            <a:tailEnd/>
          </a:ln>
        </p:spPr>
        <p:txBody>
          <a:bodyPr/>
          <a:lstStyle/>
          <a:p>
            <a:fld id="{725D1122-17CA-45F9-92DA-9B8D182D72F1}" type="slidenum">
              <a:rPr lang="zh-CN" altLang="en-US" smtClean="0">
                <a:solidFill>
                  <a:srgbClr val="000000"/>
                </a:solidFill>
                <a:ea typeface="宋体" charset="-122"/>
              </a:rPr>
              <a:pPr/>
              <a:t>24</a:t>
            </a:fld>
            <a:endParaRPr lang="en-US" altLang="zh-CN">
              <a:solidFill>
                <a:srgbClr val="000000"/>
              </a:solidFill>
              <a:ea typeface="宋体" charset="-122"/>
            </a:endParaRPr>
          </a:p>
        </p:txBody>
      </p:sp>
      <p:sp>
        <p:nvSpPr>
          <p:cNvPr id="138243" name="Rectangle 2"/>
          <p:cNvSpPr>
            <a:spLocks noGrp="1" noRot="1" noChangeAspect="1" noChangeArrowheads="1" noTextEdit="1"/>
          </p:cNvSpPr>
          <p:nvPr>
            <p:ph type="sldImg"/>
          </p:nvPr>
        </p:nvSpPr>
        <p:spPr>
          <a:xfrm>
            <a:off x="381000" y="685800"/>
            <a:ext cx="6096000" cy="3429000"/>
          </a:xfrm>
          <a:ln/>
        </p:spPr>
      </p:sp>
      <p:sp>
        <p:nvSpPr>
          <p:cNvPr id="138244" name="Rectangle 3"/>
          <p:cNvSpPr>
            <a:spLocks noGrp="1" noChangeArrowheads="1"/>
          </p:cNvSpPr>
          <p:nvPr>
            <p:ph type="body" idx="1"/>
          </p:nvPr>
        </p:nvSpPr>
        <p:spPr>
          <a:noFill/>
          <a:ln w="9525"/>
        </p:spPr>
        <p:txBody>
          <a:bodyPr/>
          <a:lstStyle/>
          <a:p>
            <a:pPr eaLnBrk="1" hangingPunct="1"/>
            <a:endParaRPr lang="zh-CN" altLang="en-US">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幻灯片图像占位符 1"/>
          <p:cNvSpPr>
            <a:spLocks noGrp="1" noRot="1" noChangeAspect="1" noTextEdit="1"/>
          </p:cNvSpPr>
          <p:nvPr>
            <p:ph type="sldImg"/>
          </p:nvPr>
        </p:nvSpPr>
        <p:spPr>
          <a:xfrm>
            <a:off x="381000" y="685800"/>
            <a:ext cx="6096000" cy="3429000"/>
          </a:xfrm>
          <a:ln/>
        </p:spPr>
      </p:sp>
      <p:sp>
        <p:nvSpPr>
          <p:cNvPr id="139267" name="备注占位符 2"/>
          <p:cNvSpPr>
            <a:spLocks noGrp="1"/>
          </p:cNvSpPr>
          <p:nvPr>
            <p:ph type="body" idx="1"/>
          </p:nvPr>
        </p:nvSpPr>
        <p:spPr>
          <a:noFill/>
          <a:ln w="9525"/>
        </p:spPr>
        <p:txBody>
          <a:bodyPr/>
          <a:lstStyle/>
          <a:p>
            <a:endParaRPr lang="zh-CN" altLang="en-US">
              <a:ea typeface="宋体" charset="-122"/>
            </a:endParaRPr>
          </a:p>
        </p:txBody>
      </p:sp>
      <p:sp>
        <p:nvSpPr>
          <p:cNvPr id="139268" name="灯片编号占位符 3"/>
          <p:cNvSpPr>
            <a:spLocks noGrp="1"/>
          </p:cNvSpPr>
          <p:nvPr>
            <p:ph type="sldNum" sz="quarter" idx="5"/>
          </p:nvPr>
        </p:nvSpPr>
        <p:spPr>
          <a:noFill/>
        </p:spPr>
        <p:txBody>
          <a:bodyPr/>
          <a:lstStyle/>
          <a:p>
            <a:fld id="{EE4280F6-68D1-45C2-A6E9-138A62A23951}" type="slidenum">
              <a:rPr lang="zh-CN" altLang="en-US" smtClean="0">
                <a:ea typeface="宋体" charset="-122"/>
              </a:rPr>
              <a:pPr/>
              <a:t>48</a:t>
            </a:fld>
            <a:endParaRPr lang="en-US" altLang="zh-CN">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0157B4D7-F84D-4E46-AFF4-BEE037B47F89}" type="slidenum">
              <a:rPr lang="zh-CN" altLang="en-US" smtClean="0">
                <a:ea typeface="宋体" charset="-122"/>
              </a:rPr>
              <a:pPr/>
              <a:t>66</a:t>
            </a:fld>
            <a:endParaRPr lang="en-US" altLang="zh-CN">
              <a:ea typeface="宋体" charset="-122"/>
            </a:endParaRPr>
          </a:p>
        </p:txBody>
      </p:sp>
      <p:sp>
        <p:nvSpPr>
          <p:cNvPr id="133123" name="Rectangle 2"/>
          <p:cNvSpPr>
            <a:spLocks noGrp="1" noRot="1" noChangeAspect="1" noChangeArrowheads="1" noTextEdit="1"/>
          </p:cNvSpPr>
          <p:nvPr>
            <p:ph type="sldImg"/>
          </p:nvPr>
        </p:nvSpPr>
        <p:spPr>
          <a:xfrm>
            <a:off x="381000" y="685800"/>
            <a:ext cx="6096000" cy="3429000"/>
          </a:xfrm>
          <a:ln/>
        </p:spPr>
      </p:sp>
      <p:sp>
        <p:nvSpPr>
          <p:cNvPr id="133124" name="Rectangle 3"/>
          <p:cNvSpPr>
            <a:spLocks noGrp="1" noChangeArrowheads="1"/>
          </p:cNvSpPr>
          <p:nvPr>
            <p:ph type="body" idx="1"/>
          </p:nvPr>
        </p:nvSpPr>
        <p:spPr>
          <a:noFill/>
          <a:ln w="9525"/>
        </p:spPr>
        <p:txBody>
          <a:bodyPr/>
          <a:lstStyle/>
          <a:p>
            <a:pPr eaLnBrk="1" hangingPunct="1"/>
            <a:endParaRPr lang="zh-CN" altLang="zh-CN">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FED93BEE-F1FE-41A7-B6CD-C5CF0782382C}" type="slidenum">
              <a:rPr lang="en-US" altLang="zh-CN" smtClean="0"/>
              <a:pPr/>
              <a:t>78</a:t>
            </a:fld>
            <a:endParaRPr lang="en-US" altLang="zh-CN"/>
          </a:p>
        </p:txBody>
      </p:sp>
      <p:sp>
        <p:nvSpPr>
          <p:cNvPr id="55299" name="Rectangle 2"/>
          <p:cNvSpPr>
            <a:spLocks noGrp="1" noRot="1" noChangeAspect="1" noChangeArrowheads="1" noTextEdit="1"/>
          </p:cNvSpPr>
          <p:nvPr>
            <p:ph type="sldImg"/>
          </p:nvPr>
        </p:nvSpPr>
        <p:spPr>
          <a:xfrm>
            <a:off x="381000" y="685800"/>
            <a:ext cx="6096000" cy="3429000"/>
          </a:xfrm>
          <a:ln/>
        </p:spPr>
      </p:sp>
      <p:sp>
        <p:nvSpPr>
          <p:cNvPr id="5530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2.xml"/><Relationship Id="rId1" Type="http://schemas.openxmlformats.org/officeDocument/2006/relationships/vmlDrawing" Target="../drawings/vmlDrawing2.v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oleObject" Target="../embeddings/oleObject2.bin"/></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2.xml"/><Relationship Id="rId1" Type="http://schemas.openxmlformats.org/officeDocument/2006/relationships/vmlDrawing" Target="../drawings/vmlDrawing3.v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2.xml"/><Relationship Id="rId1" Type="http://schemas.openxmlformats.org/officeDocument/2006/relationships/vmlDrawing" Target="../drawings/vmlDrawing4.v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oleObject" Target="../embeddings/oleObject4.bin"/></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jpeg"/><Relationship Id="rId7" Type="http://schemas.openxmlformats.org/officeDocument/2006/relationships/oleObject" Target="../embeddings/oleObject6.bin"/><Relationship Id="rId2" Type="http://schemas.openxmlformats.org/officeDocument/2006/relationships/slideMaster" Target="../slideMasters/slideMaster2.xml"/><Relationship Id="rId1" Type="http://schemas.openxmlformats.org/officeDocument/2006/relationships/vmlDrawing" Target="../drawings/vmlDrawing5.vml"/><Relationship Id="rId6" Type="http://schemas.openxmlformats.org/officeDocument/2006/relationships/image" Target="../media/image4.png"/><Relationship Id="rId5" Type="http://schemas.openxmlformats.org/officeDocument/2006/relationships/image" Target="../media/image2.png"/><Relationship Id="rId10" Type="http://schemas.openxmlformats.org/officeDocument/2006/relationships/oleObject" Target="../embeddings/oleObject7.bin"/><Relationship Id="rId4" Type="http://schemas.openxmlformats.org/officeDocument/2006/relationships/oleObject" Target="../embeddings/oleObject5.bin"/><Relationship Id="rId9"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2.xml"/><Relationship Id="rId1" Type="http://schemas.openxmlformats.org/officeDocument/2006/relationships/vmlDrawing" Target="../drawings/vmlDrawing6.v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oleObject" Target="../embeddings/oleObject8.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4.xml"/><Relationship Id="rId1" Type="http://schemas.openxmlformats.org/officeDocument/2006/relationships/vmlDrawing" Target="../drawings/vmlDrawing8.v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oleObject" Target="../embeddings/oleObject10.bin"/></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4.xml"/><Relationship Id="rId1" Type="http://schemas.openxmlformats.org/officeDocument/2006/relationships/vmlDrawing" Target="../drawings/vmlDrawing9.v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oleObject" Target="../embeddings/oleObject11.bin"/></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4.xml"/><Relationship Id="rId1" Type="http://schemas.openxmlformats.org/officeDocument/2006/relationships/vmlDrawing" Target="../drawings/vmlDrawing10.v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oleObject" Target="../embeddings/oleObject12.bin"/></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jpeg"/><Relationship Id="rId7" Type="http://schemas.openxmlformats.org/officeDocument/2006/relationships/oleObject" Target="../embeddings/oleObject14.bin"/><Relationship Id="rId2" Type="http://schemas.openxmlformats.org/officeDocument/2006/relationships/slideMaster" Target="../slideMasters/slideMaster4.xml"/><Relationship Id="rId1" Type="http://schemas.openxmlformats.org/officeDocument/2006/relationships/vmlDrawing" Target="../drawings/vmlDrawing11.vml"/><Relationship Id="rId6" Type="http://schemas.openxmlformats.org/officeDocument/2006/relationships/image" Target="../media/image4.png"/><Relationship Id="rId5" Type="http://schemas.openxmlformats.org/officeDocument/2006/relationships/image" Target="../media/image2.png"/><Relationship Id="rId10" Type="http://schemas.openxmlformats.org/officeDocument/2006/relationships/oleObject" Target="../embeddings/oleObject15.bin"/><Relationship Id="rId4" Type="http://schemas.openxmlformats.org/officeDocument/2006/relationships/oleObject" Target="../embeddings/oleObject13.bin"/><Relationship Id="rId9" Type="http://schemas.openxmlformats.org/officeDocument/2006/relationships/image" Target="../media/image6.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4.xml"/><Relationship Id="rId1" Type="http://schemas.openxmlformats.org/officeDocument/2006/relationships/vmlDrawing" Target="../drawings/vmlDrawing12.v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oleObject" Target="../embeddings/oleObject16.bin"/></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6.xml"/><Relationship Id="rId1" Type="http://schemas.openxmlformats.org/officeDocument/2006/relationships/vmlDrawing" Target="../drawings/vmlDrawing14.v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oleObject" Target="../embeddings/oleObject18.bin"/></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6.xml"/><Relationship Id="rId1" Type="http://schemas.openxmlformats.org/officeDocument/2006/relationships/vmlDrawing" Target="../drawings/vmlDrawing15.v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oleObject" Target="../embeddings/oleObject19.bin"/></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6.xml"/><Relationship Id="rId1" Type="http://schemas.openxmlformats.org/officeDocument/2006/relationships/vmlDrawing" Target="../drawings/vmlDrawing16.v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oleObject" Target="../embeddings/oleObject20.bin"/></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jpeg"/><Relationship Id="rId7" Type="http://schemas.openxmlformats.org/officeDocument/2006/relationships/oleObject" Target="../embeddings/oleObject22.bin"/><Relationship Id="rId2" Type="http://schemas.openxmlformats.org/officeDocument/2006/relationships/slideMaster" Target="../slideMasters/slideMaster6.xml"/><Relationship Id="rId1" Type="http://schemas.openxmlformats.org/officeDocument/2006/relationships/vmlDrawing" Target="../drawings/vmlDrawing17.vml"/><Relationship Id="rId6" Type="http://schemas.openxmlformats.org/officeDocument/2006/relationships/image" Target="../media/image4.png"/><Relationship Id="rId5" Type="http://schemas.openxmlformats.org/officeDocument/2006/relationships/image" Target="../media/image2.png"/><Relationship Id="rId10" Type="http://schemas.openxmlformats.org/officeDocument/2006/relationships/oleObject" Target="../embeddings/oleObject23.bin"/><Relationship Id="rId4" Type="http://schemas.openxmlformats.org/officeDocument/2006/relationships/oleObject" Target="../embeddings/oleObject21.bin"/><Relationship Id="rId9" Type="http://schemas.openxmlformats.org/officeDocument/2006/relationships/image" Target="../media/image6.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6.xml"/><Relationship Id="rId1" Type="http://schemas.openxmlformats.org/officeDocument/2006/relationships/vmlDrawing" Target="../drawings/vmlDrawing18.v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oleObject" Target="../embeddings/oleObject24.bin"/></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404109905"/>
      </p:ext>
    </p:extLst>
  </p:cSld>
  <p:clrMapOvr>
    <a:masterClrMapping/>
  </p:clrMapOvr>
  <p:transition>
    <p:fade/>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zh-CN" altLang="en-US"/>
              <a:t>第一讲 绪论</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7" name="矩形 6"/>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8" name="直接连接符 7"/>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9" name="图片 8"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390246513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886545345"/>
      </p:ext>
    </p:extLst>
  </p:cSld>
  <p:clrMapOvr>
    <a:masterClrMapping/>
  </p:clrMapOvr>
  <p:transition>
    <p:fade/>
  </p:transition>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sp>
        <p:nvSpPr>
          <p:cNvPr id="5123" name="Rectangle 3"/>
          <p:cNvSpPr>
            <a:spLocks noGrp="1" noChangeArrowheads="1"/>
          </p:cNvSpPr>
          <p:nvPr>
            <p:ph type="ctrTitle"/>
          </p:nvPr>
        </p:nvSpPr>
        <p:spPr>
          <a:xfrm>
            <a:off x="914400" y="3041650"/>
            <a:ext cx="10363200" cy="774700"/>
          </a:xfrm>
        </p:spPr>
        <p:txBody>
          <a:bodyPr>
            <a:spAutoFit/>
          </a:bodyPr>
          <a:lstStyle>
            <a:lvl1pPr algn="ctr">
              <a:defRPr sz="5600">
                <a:latin typeface="Times New Roman" pitchFamily="18" charset="0"/>
              </a:defRPr>
            </a:lvl1pPr>
          </a:lstStyle>
          <a:p>
            <a:r>
              <a:rPr lang="zh-CN" altLang="en-US" dirty="0"/>
              <a:t>单击此处编辑母版标题样式</a:t>
            </a:r>
            <a:endParaRPr lang="zh-CN" altLang="zh-CN" dirty="0"/>
          </a:p>
        </p:txBody>
      </p:sp>
    </p:spTree>
    <p:extLst>
      <p:ext uri="{BB962C8B-B14F-4D97-AF65-F5344CB8AC3E}">
        <p14:creationId xmlns:p14="http://schemas.microsoft.com/office/powerpoint/2010/main" val="13322917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4" descr="图片1副本"/>
          <p:cNvPicPr>
            <a:picLocks noChangeAspect="1" noChangeArrowheads="1"/>
          </p:cNvPicPr>
          <p:nvPr/>
        </p:nvPicPr>
        <p:blipFill>
          <a:blip r:embed="rId3">
            <a:lum bright="10000" contrast="60000"/>
            <a:extLst>
              <a:ext uri="{28A0092B-C50C-407E-A947-70E740481C1C}">
                <a14:useLocalDpi xmlns:a14="http://schemas.microsoft.com/office/drawing/2010/main" val="0"/>
              </a:ext>
            </a:extLst>
          </a:blip>
          <a:srcRect/>
          <a:stretch>
            <a:fillRect/>
          </a:stretch>
        </p:blipFill>
        <p:spPr bwMode="auto">
          <a:xfrm>
            <a:off x="0" y="1"/>
            <a:ext cx="12192000" cy="1196975"/>
          </a:xfrm>
          <a:prstGeom prst="rect">
            <a:avLst/>
          </a:prstGeom>
          <a:noFill/>
          <a:ln w="38100">
            <a:noFill/>
            <a:miter lim="800000"/>
            <a:headEnd/>
            <a:tailEnd/>
          </a:ln>
        </p:spPr>
      </p:pic>
      <p:graphicFrame>
        <p:nvGraphicFramePr>
          <p:cNvPr id="5" name="Object 2"/>
          <p:cNvGraphicFramePr>
            <a:graphicFrameLocks noChangeAspect="1"/>
          </p:cNvGraphicFramePr>
          <p:nvPr/>
        </p:nvGraphicFramePr>
        <p:xfrm>
          <a:off x="0" y="6783388"/>
          <a:ext cx="12192000" cy="74612"/>
        </p:xfrm>
        <a:graphic>
          <a:graphicData uri="http://schemas.openxmlformats.org/presentationml/2006/ole">
            <mc:AlternateContent xmlns:mc="http://schemas.openxmlformats.org/markup-compatibility/2006">
              <mc:Choice xmlns:v="urn:schemas-microsoft-com:vml" Requires="v">
                <p:oleObj spid="_x0000_s2053" name="Image" r:id="rId4" imgW="11328400" imgH="4572000" progId="">
                  <p:embed/>
                </p:oleObj>
              </mc:Choice>
              <mc:Fallback>
                <p:oleObj name="Image" r:id="rId4" imgW="11328400" imgH="4572000" progId="">
                  <p:embed/>
                  <p:pic>
                    <p:nvPicPr>
                      <p:cNvPr id="5" name="Object 2"/>
                      <p:cNvPicPr>
                        <a:picLocks noChangeAspect="1" noChangeArrowheads="1"/>
                      </p:cNvPicPr>
                      <p:nvPr/>
                    </p:nvPicPr>
                    <p:blipFill>
                      <a:blip r:embed="rId5">
                        <a:lum bright="-6000" contrast="6000"/>
                        <a:extLst>
                          <a:ext uri="{28A0092B-C50C-407E-A947-70E740481C1C}">
                            <a14:useLocalDpi xmlns:a14="http://schemas.microsoft.com/office/drawing/2010/main" val="0"/>
                          </a:ext>
                        </a:extLst>
                      </a:blip>
                      <a:srcRect/>
                      <a:stretch>
                        <a:fillRect/>
                      </a:stretch>
                    </p:blipFill>
                    <p:spPr bwMode="auto">
                      <a:xfrm>
                        <a:off x="0" y="6783388"/>
                        <a:ext cx="12192000" cy="74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13" descr="E:\MY DOC\北航简介\LOGO\BUAA LOGO.gif"/>
          <p:cNvPicPr>
            <a:picLocks noChangeAspect="1" noChangeArrowheads="1"/>
          </p:cNvPicPr>
          <p:nvPr userDrawn="1"/>
        </p:nvPicPr>
        <p:blipFill>
          <a:blip r:embed="rId6" cstate="screen">
            <a:lum contrast="-40000"/>
            <a:extLst>
              <a:ext uri="{28A0092B-C50C-407E-A947-70E740481C1C}">
                <a14:useLocalDpi xmlns:a14="http://schemas.microsoft.com/office/drawing/2010/main" val="0"/>
              </a:ext>
            </a:extLst>
          </a:blip>
          <a:srcRect/>
          <a:stretch>
            <a:fillRect/>
          </a:stretch>
        </p:blipFill>
        <p:spPr bwMode="auto">
          <a:xfrm>
            <a:off x="10856385" y="133350"/>
            <a:ext cx="1246716" cy="935038"/>
          </a:xfrm>
          <a:prstGeom prst="rect">
            <a:avLst/>
          </a:prstGeom>
          <a:noFill/>
          <a:ln w="9525">
            <a:noFill/>
            <a:miter lim="800000"/>
            <a:headEnd/>
            <a:tailEnd/>
          </a:ln>
        </p:spPr>
      </p:pic>
      <p:sp>
        <p:nvSpPr>
          <p:cNvPr id="2" name="标题 1"/>
          <p:cNvSpPr>
            <a:spLocks noGrp="1"/>
          </p:cNvSpPr>
          <p:nvPr>
            <p:ph type="ctrTitle"/>
          </p:nvPr>
        </p:nvSpPr>
        <p:spPr>
          <a:xfrm>
            <a:off x="914400" y="2130428"/>
            <a:ext cx="10363200" cy="1470025"/>
          </a:xfrm>
        </p:spPr>
        <p:txBody>
          <a:bodyPr/>
          <a:lstStyle/>
          <a:p>
            <a:r>
              <a:rPr lang="zh-CN" altLang="en-US"/>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7" name="Rectangle 7"/>
          <p:cNvSpPr>
            <a:spLocks noGrp="1" noChangeArrowheads="1"/>
          </p:cNvSpPr>
          <p:nvPr>
            <p:ph type="sldNum" sz="quarter" idx="10"/>
          </p:nvPr>
        </p:nvSpPr>
        <p:spPr>
          <a:xfrm>
            <a:off x="11664952" y="6456364"/>
            <a:ext cx="527049" cy="401637"/>
          </a:xfrm>
        </p:spPr>
        <p:txBody>
          <a:bodyPr/>
          <a:lstStyle>
            <a:lvl1pPr>
              <a:defRPr/>
            </a:lvl1pPr>
          </a:lstStyle>
          <a:p>
            <a:pPr>
              <a:defRPr/>
            </a:pPr>
            <a:fld id="{2CB2CA6E-B8B8-4C1E-807F-DB4F326F9549}" type="slidenum">
              <a:rPr lang="zh-CN" altLang="en-US">
                <a:solidFill>
                  <a:srgbClr val="000000"/>
                </a:solidFill>
              </a:rPr>
              <a:t>‹#›</a:t>
            </a:fld>
            <a:endParaRPr lang="en-US" altLang="zh-CN" dirty="0">
              <a:solidFill>
                <a:srgbClr val="000000"/>
              </a:solidFill>
            </a:endParaRPr>
          </a:p>
        </p:txBody>
      </p:sp>
    </p:spTree>
    <p:extLst>
      <p:ext uri="{BB962C8B-B14F-4D97-AF65-F5344CB8AC3E}">
        <p14:creationId xmlns:p14="http://schemas.microsoft.com/office/powerpoint/2010/main" val="99014705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pic>
        <p:nvPicPr>
          <p:cNvPr id="4" name="Picture 24" descr="图片1副本"/>
          <p:cNvPicPr>
            <a:picLocks noChangeAspect="1" noChangeArrowheads="1"/>
          </p:cNvPicPr>
          <p:nvPr userDrawn="1"/>
        </p:nvPicPr>
        <p:blipFill>
          <a:blip r:embed="rId3">
            <a:lum bright="10000" contrast="60000"/>
            <a:extLst>
              <a:ext uri="{28A0092B-C50C-407E-A947-70E740481C1C}">
                <a14:useLocalDpi xmlns:a14="http://schemas.microsoft.com/office/drawing/2010/main" val="0"/>
              </a:ext>
            </a:extLst>
          </a:blip>
          <a:srcRect/>
          <a:stretch>
            <a:fillRect/>
          </a:stretch>
        </p:blipFill>
        <p:spPr bwMode="auto">
          <a:xfrm>
            <a:off x="0" y="1"/>
            <a:ext cx="12192000" cy="1196975"/>
          </a:xfrm>
          <a:prstGeom prst="rect">
            <a:avLst/>
          </a:prstGeom>
          <a:noFill/>
          <a:ln w="38100">
            <a:noFill/>
            <a:miter lim="800000"/>
            <a:headEnd/>
            <a:tailEnd/>
          </a:ln>
        </p:spPr>
      </p:pic>
      <p:graphicFrame>
        <p:nvGraphicFramePr>
          <p:cNvPr id="5" name="Object 2"/>
          <p:cNvGraphicFramePr>
            <a:graphicFrameLocks noChangeAspect="1"/>
          </p:cNvGraphicFramePr>
          <p:nvPr/>
        </p:nvGraphicFramePr>
        <p:xfrm>
          <a:off x="0" y="6783388"/>
          <a:ext cx="12192000" cy="74612"/>
        </p:xfrm>
        <a:graphic>
          <a:graphicData uri="http://schemas.openxmlformats.org/presentationml/2006/ole">
            <mc:AlternateContent xmlns:mc="http://schemas.openxmlformats.org/markup-compatibility/2006">
              <mc:Choice xmlns:v="urn:schemas-microsoft-com:vml" Requires="v">
                <p:oleObj spid="_x0000_s3077" name="Image" r:id="rId4" imgW="11328400" imgH="4572000" progId="">
                  <p:embed/>
                </p:oleObj>
              </mc:Choice>
              <mc:Fallback>
                <p:oleObj name="Image" r:id="rId4" imgW="11328400" imgH="4572000" progId="">
                  <p:embed/>
                  <p:pic>
                    <p:nvPicPr>
                      <p:cNvPr id="5" name="Object 2"/>
                      <p:cNvPicPr>
                        <a:picLocks noChangeAspect="1" noChangeArrowheads="1"/>
                      </p:cNvPicPr>
                      <p:nvPr/>
                    </p:nvPicPr>
                    <p:blipFill>
                      <a:blip r:embed="rId5">
                        <a:lum bright="-6000" contrast="6000"/>
                        <a:extLst>
                          <a:ext uri="{28A0092B-C50C-407E-A947-70E740481C1C}">
                            <a14:useLocalDpi xmlns:a14="http://schemas.microsoft.com/office/drawing/2010/main" val="0"/>
                          </a:ext>
                        </a:extLst>
                      </a:blip>
                      <a:srcRect/>
                      <a:stretch>
                        <a:fillRect/>
                      </a:stretch>
                    </p:blipFill>
                    <p:spPr bwMode="auto">
                      <a:xfrm>
                        <a:off x="0" y="6783388"/>
                        <a:ext cx="12192000" cy="74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13" descr="E:\MY DOC\北航简介\LOGO\BUAA LOGO.gif"/>
          <p:cNvPicPr>
            <a:picLocks noChangeAspect="1" noChangeArrowheads="1"/>
          </p:cNvPicPr>
          <p:nvPr userDrawn="1"/>
        </p:nvPicPr>
        <p:blipFill>
          <a:blip r:embed="rId6" cstate="screen">
            <a:lum contrast="-40000"/>
            <a:extLst>
              <a:ext uri="{28A0092B-C50C-407E-A947-70E740481C1C}">
                <a14:useLocalDpi xmlns:a14="http://schemas.microsoft.com/office/drawing/2010/main" val="0"/>
              </a:ext>
            </a:extLst>
          </a:blip>
          <a:srcRect/>
          <a:stretch>
            <a:fillRect/>
          </a:stretch>
        </p:blipFill>
        <p:spPr bwMode="auto">
          <a:xfrm>
            <a:off x="10856385" y="133350"/>
            <a:ext cx="1246716" cy="935038"/>
          </a:xfrm>
          <a:prstGeom prst="rect">
            <a:avLst/>
          </a:prstGeom>
          <a:noFill/>
          <a:ln w="9525">
            <a:noFill/>
            <a:miter lim="800000"/>
            <a:headEnd/>
            <a:tailEnd/>
          </a:ln>
        </p:spPr>
      </p:pic>
      <p:sp>
        <p:nvSpPr>
          <p:cNvPr id="2" name="标题 1"/>
          <p:cNvSpPr>
            <a:spLocks noGrp="1"/>
          </p:cNvSpPr>
          <p:nvPr>
            <p:ph type="title"/>
          </p:nvPr>
        </p:nvSpPr>
        <p:spPr/>
        <p:txBody>
          <a:bodyPr/>
          <a:lstStyle>
            <a:lvl1pPr>
              <a:defRPr sz="4400"/>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marL="342900" indent="-342900">
              <a:lnSpc>
                <a:spcPct val="110000"/>
              </a:lnSpc>
              <a:buFont typeface="Wingdings" panose="05000000000000000000" pitchFamily="2" charset="2"/>
              <a:buChar char="p"/>
              <a:defRPr sz="3200">
                <a:latin typeface="+mn-ea"/>
                <a:ea typeface="+mn-ea"/>
              </a:defRPr>
            </a:lvl1pPr>
            <a:lvl2pPr>
              <a:lnSpc>
                <a:spcPct val="110000"/>
              </a:lnSpc>
              <a:defRPr sz="2800">
                <a:latin typeface="+mn-ea"/>
                <a:ea typeface="+mn-ea"/>
              </a:defRPr>
            </a:lvl2pPr>
            <a:lvl3pPr>
              <a:lnSpc>
                <a:spcPct val="110000"/>
              </a:lnSpc>
              <a:defRPr sz="2400">
                <a:latin typeface="+mn-ea"/>
                <a:ea typeface="+mn-ea"/>
              </a:defRPr>
            </a:lvl3pPr>
            <a:lvl4pPr>
              <a:lnSpc>
                <a:spcPct val="110000"/>
              </a:lnSpc>
              <a:defRPr sz="2000">
                <a:latin typeface="+mn-ea"/>
                <a:ea typeface="+mn-ea"/>
              </a:defRPr>
            </a:lvl4pPr>
            <a:lvl5pPr>
              <a:lnSpc>
                <a:spcPct val="110000"/>
              </a:lnSpc>
              <a:defRPr sz="2000">
                <a:latin typeface="+mn-ea"/>
                <a:ea typeface="+mn-ea"/>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Tree>
    <p:extLst>
      <p:ext uri="{BB962C8B-B14F-4D97-AF65-F5344CB8AC3E}">
        <p14:creationId xmlns:p14="http://schemas.microsoft.com/office/powerpoint/2010/main" val="395722980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4" name="Picture 24" descr="图片1副本"/>
          <p:cNvPicPr>
            <a:picLocks noChangeAspect="1" noChangeArrowheads="1"/>
          </p:cNvPicPr>
          <p:nvPr/>
        </p:nvPicPr>
        <p:blipFill>
          <a:blip r:embed="rId3">
            <a:lum bright="10000" contrast="60000"/>
            <a:extLst>
              <a:ext uri="{28A0092B-C50C-407E-A947-70E740481C1C}">
                <a14:useLocalDpi xmlns:a14="http://schemas.microsoft.com/office/drawing/2010/main" val="0"/>
              </a:ext>
            </a:extLst>
          </a:blip>
          <a:srcRect/>
          <a:stretch>
            <a:fillRect/>
          </a:stretch>
        </p:blipFill>
        <p:spPr bwMode="auto">
          <a:xfrm>
            <a:off x="0" y="1"/>
            <a:ext cx="12192000" cy="1196975"/>
          </a:xfrm>
          <a:prstGeom prst="rect">
            <a:avLst/>
          </a:prstGeom>
          <a:noFill/>
          <a:ln w="38100">
            <a:noFill/>
            <a:miter lim="800000"/>
            <a:headEnd/>
            <a:tailEnd/>
          </a:ln>
        </p:spPr>
      </p:pic>
      <p:graphicFrame>
        <p:nvGraphicFramePr>
          <p:cNvPr id="5" name="Object 2"/>
          <p:cNvGraphicFramePr>
            <a:graphicFrameLocks noChangeAspect="1"/>
          </p:cNvGraphicFramePr>
          <p:nvPr/>
        </p:nvGraphicFramePr>
        <p:xfrm>
          <a:off x="0" y="6783388"/>
          <a:ext cx="12192000" cy="74612"/>
        </p:xfrm>
        <a:graphic>
          <a:graphicData uri="http://schemas.openxmlformats.org/presentationml/2006/ole">
            <mc:AlternateContent xmlns:mc="http://schemas.openxmlformats.org/markup-compatibility/2006">
              <mc:Choice xmlns:v="urn:schemas-microsoft-com:vml" Requires="v">
                <p:oleObj spid="_x0000_s4101" name="Image" r:id="rId4" imgW="11328400" imgH="4572000" progId="">
                  <p:embed/>
                </p:oleObj>
              </mc:Choice>
              <mc:Fallback>
                <p:oleObj name="Image" r:id="rId4" imgW="11328400" imgH="4572000" progId="">
                  <p:embed/>
                  <p:pic>
                    <p:nvPicPr>
                      <p:cNvPr id="5" name="Object 2"/>
                      <p:cNvPicPr>
                        <a:picLocks noChangeAspect="1" noChangeArrowheads="1"/>
                      </p:cNvPicPr>
                      <p:nvPr/>
                    </p:nvPicPr>
                    <p:blipFill>
                      <a:blip r:embed="rId5">
                        <a:lum bright="-6000" contrast="6000"/>
                        <a:extLst>
                          <a:ext uri="{28A0092B-C50C-407E-A947-70E740481C1C}">
                            <a14:useLocalDpi xmlns:a14="http://schemas.microsoft.com/office/drawing/2010/main" val="0"/>
                          </a:ext>
                        </a:extLst>
                      </a:blip>
                      <a:srcRect/>
                      <a:stretch>
                        <a:fillRect/>
                      </a:stretch>
                    </p:blipFill>
                    <p:spPr bwMode="auto">
                      <a:xfrm>
                        <a:off x="0" y="6783388"/>
                        <a:ext cx="12192000" cy="74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13" descr="E:\MY DOC\北航简介\LOGO\BUAA LOGO.gif"/>
          <p:cNvPicPr>
            <a:picLocks noChangeAspect="1" noChangeArrowheads="1"/>
          </p:cNvPicPr>
          <p:nvPr userDrawn="1"/>
        </p:nvPicPr>
        <p:blipFill>
          <a:blip r:embed="rId6" cstate="screen">
            <a:lum contrast="-40000"/>
            <a:extLst>
              <a:ext uri="{28A0092B-C50C-407E-A947-70E740481C1C}">
                <a14:useLocalDpi xmlns:a14="http://schemas.microsoft.com/office/drawing/2010/main" val="0"/>
              </a:ext>
            </a:extLst>
          </a:blip>
          <a:srcRect/>
          <a:stretch>
            <a:fillRect/>
          </a:stretch>
        </p:blipFill>
        <p:spPr bwMode="auto">
          <a:xfrm>
            <a:off x="10856385" y="133350"/>
            <a:ext cx="1246716" cy="935038"/>
          </a:xfrm>
          <a:prstGeom prst="rect">
            <a:avLst/>
          </a:prstGeom>
          <a:noFill/>
          <a:ln w="9525">
            <a:noFill/>
            <a:miter lim="800000"/>
            <a:headEnd/>
            <a:tailEnd/>
          </a:ln>
        </p:spPr>
      </p:pic>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7" name="Rectangle 7"/>
          <p:cNvSpPr>
            <a:spLocks noGrp="1" noChangeArrowheads="1"/>
          </p:cNvSpPr>
          <p:nvPr>
            <p:ph type="sldNum" sz="quarter" idx="10"/>
          </p:nvPr>
        </p:nvSpPr>
        <p:spPr>
          <a:xfrm>
            <a:off x="11664952" y="6456364"/>
            <a:ext cx="527049" cy="401637"/>
          </a:xfrm>
        </p:spPr>
        <p:txBody>
          <a:bodyPr/>
          <a:lstStyle>
            <a:lvl1pPr>
              <a:defRPr/>
            </a:lvl1pPr>
          </a:lstStyle>
          <a:p>
            <a:pPr>
              <a:defRPr/>
            </a:pPr>
            <a:fld id="{98F80E97-1390-428D-9CB7-AFD5FEE76DF2}" type="slidenum">
              <a:rPr lang="zh-CN" altLang="en-US">
                <a:solidFill>
                  <a:srgbClr val="000000"/>
                </a:solidFill>
              </a:rPr>
              <a:t>‹#›</a:t>
            </a:fld>
            <a:endParaRPr lang="en-US" altLang="zh-CN" dirty="0">
              <a:solidFill>
                <a:srgbClr val="000000"/>
              </a:solidFill>
            </a:endParaRPr>
          </a:p>
        </p:txBody>
      </p:sp>
    </p:spTree>
    <p:extLst>
      <p:ext uri="{BB962C8B-B14F-4D97-AF65-F5344CB8AC3E}">
        <p14:creationId xmlns:p14="http://schemas.microsoft.com/office/powerpoint/2010/main" val="330404569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pic>
        <p:nvPicPr>
          <p:cNvPr id="2" name="Picture 24" descr="图片1副本"/>
          <p:cNvPicPr>
            <a:picLocks noChangeAspect="1" noChangeArrowheads="1"/>
          </p:cNvPicPr>
          <p:nvPr/>
        </p:nvPicPr>
        <p:blipFill>
          <a:blip r:embed="rId3">
            <a:lum bright="10000" contrast="60000"/>
            <a:extLst>
              <a:ext uri="{28A0092B-C50C-407E-A947-70E740481C1C}">
                <a14:useLocalDpi xmlns:a14="http://schemas.microsoft.com/office/drawing/2010/main" val="0"/>
              </a:ext>
            </a:extLst>
          </a:blip>
          <a:srcRect/>
          <a:stretch>
            <a:fillRect/>
          </a:stretch>
        </p:blipFill>
        <p:spPr bwMode="auto">
          <a:xfrm>
            <a:off x="0" y="1"/>
            <a:ext cx="12192000" cy="1196975"/>
          </a:xfrm>
          <a:prstGeom prst="rect">
            <a:avLst/>
          </a:prstGeom>
          <a:noFill/>
          <a:ln w="38100">
            <a:noFill/>
            <a:miter lim="800000"/>
            <a:headEnd/>
            <a:tailEnd/>
          </a:ln>
        </p:spPr>
      </p:pic>
      <p:graphicFrame>
        <p:nvGraphicFramePr>
          <p:cNvPr id="3" name="Object 2"/>
          <p:cNvGraphicFramePr>
            <a:graphicFrameLocks noChangeAspect="1"/>
          </p:cNvGraphicFramePr>
          <p:nvPr/>
        </p:nvGraphicFramePr>
        <p:xfrm>
          <a:off x="0" y="6783388"/>
          <a:ext cx="12192000" cy="74612"/>
        </p:xfrm>
        <a:graphic>
          <a:graphicData uri="http://schemas.openxmlformats.org/presentationml/2006/ole">
            <mc:AlternateContent xmlns:mc="http://schemas.openxmlformats.org/markup-compatibility/2006">
              <mc:Choice xmlns:v="urn:schemas-microsoft-com:vml" Requires="v">
                <p:oleObj spid="_x0000_s5131" name="Image" r:id="rId4" imgW="11328400" imgH="4572000" progId="">
                  <p:embed/>
                </p:oleObj>
              </mc:Choice>
              <mc:Fallback>
                <p:oleObj name="Image" r:id="rId4" imgW="11328400" imgH="4572000" progId="">
                  <p:embed/>
                  <p:pic>
                    <p:nvPicPr>
                      <p:cNvPr id="3" name="Object 2"/>
                      <p:cNvPicPr>
                        <a:picLocks noChangeAspect="1" noChangeArrowheads="1"/>
                      </p:cNvPicPr>
                      <p:nvPr/>
                    </p:nvPicPr>
                    <p:blipFill>
                      <a:blip r:embed="rId5">
                        <a:lum bright="-6000" contrast="6000"/>
                        <a:extLst>
                          <a:ext uri="{28A0092B-C50C-407E-A947-70E740481C1C}">
                            <a14:useLocalDpi xmlns:a14="http://schemas.microsoft.com/office/drawing/2010/main" val="0"/>
                          </a:ext>
                        </a:extLst>
                      </a:blip>
                      <a:srcRect/>
                      <a:stretch>
                        <a:fillRect/>
                      </a:stretch>
                    </p:blipFill>
                    <p:spPr bwMode="auto">
                      <a:xfrm>
                        <a:off x="0" y="6783388"/>
                        <a:ext cx="12192000" cy="74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13" descr="E:\MY DOC\北航简介\LOGO\BUAA LOGO.gif"/>
          <p:cNvPicPr>
            <a:picLocks noChangeAspect="1" noChangeArrowheads="1"/>
          </p:cNvPicPr>
          <p:nvPr userDrawn="1"/>
        </p:nvPicPr>
        <p:blipFill>
          <a:blip r:embed="rId6" cstate="screen">
            <a:lum contrast="-40000"/>
            <a:extLst>
              <a:ext uri="{28A0092B-C50C-407E-A947-70E740481C1C}">
                <a14:useLocalDpi xmlns:a14="http://schemas.microsoft.com/office/drawing/2010/main" val="0"/>
              </a:ext>
            </a:extLst>
          </a:blip>
          <a:srcRect/>
          <a:stretch>
            <a:fillRect/>
          </a:stretch>
        </p:blipFill>
        <p:spPr bwMode="auto">
          <a:xfrm>
            <a:off x="10856385" y="133350"/>
            <a:ext cx="1246716" cy="935038"/>
          </a:xfrm>
          <a:prstGeom prst="rect">
            <a:avLst/>
          </a:prstGeom>
          <a:noFill/>
          <a:ln w="9525">
            <a:noFill/>
            <a:miter lim="800000"/>
            <a:headEnd/>
            <a:tailEnd/>
          </a:ln>
        </p:spPr>
      </p:pic>
      <p:graphicFrame>
        <p:nvGraphicFramePr>
          <p:cNvPr id="5" name="Object 3"/>
          <p:cNvGraphicFramePr>
            <a:graphicFrameLocks noChangeAspect="1"/>
          </p:cNvGraphicFramePr>
          <p:nvPr/>
        </p:nvGraphicFramePr>
        <p:xfrm>
          <a:off x="0" y="-27384"/>
          <a:ext cx="12192000" cy="2060575"/>
        </p:xfrm>
        <a:graphic>
          <a:graphicData uri="http://schemas.openxmlformats.org/presentationml/2006/ole">
            <mc:AlternateContent xmlns:mc="http://schemas.openxmlformats.org/markup-compatibility/2006">
              <mc:Choice xmlns:v="urn:schemas-microsoft-com:vml" Requires="v">
                <p:oleObj spid="_x0000_s5132" name="Image" r:id="rId7" imgW="11328400" imgH="4572000" progId="">
                  <p:embed/>
                </p:oleObj>
              </mc:Choice>
              <mc:Fallback>
                <p:oleObj name="Image" r:id="rId7" imgW="11328400" imgH="4572000" progId="">
                  <p:embed/>
                  <p:pic>
                    <p:nvPicPr>
                      <p:cNvPr id="5" name="Object 3"/>
                      <p:cNvPicPr>
                        <a:picLocks noChangeAspect="1" noChangeArrowheads="1"/>
                      </p:cNvPicPr>
                      <p:nvPr/>
                    </p:nvPicPr>
                    <p:blipFill>
                      <a:blip r:embed="rId5">
                        <a:lum bright="10000" contrast="60000"/>
                        <a:extLst>
                          <a:ext uri="{28A0092B-C50C-407E-A947-70E740481C1C}">
                            <a14:useLocalDpi xmlns:a14="http://schemas.microsoft.com/office/drawing/2010/main" val="0"/>
                          </a:ext>
                        </a:extLst>
                      </a:blip>
                      <a:srcRect/>
                      <a:stretch>
                        <a:fillRect/>
                      </a:stretch>
                    </p:blipFill>
                    <p:spPr bwMode="auto">
                      <a:xfrm>
                        <a:off x="0" y="-27384"/>
                        <a:ext cx="12192000" cy="206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10" descr="buaaname"/>
          <p:cNvPicPr>
            <a:picLocks noChangeAspect="1" noChangeArrowheads="1"/>
          </p:cNvPicPr>
          <p:nvPr userDrawn="1"/>
        </p:nvPicPr>
        <p:blipFill>
          <a:blip r:embed="rId8">
            <a:lum bright="100000" contrast="18000"/>
            <a:extLst>
              <a:ext uri="{28A0092B-C50C-407E-A947-70E740481C1C}">
                <a14:useLocalDpi xmlns:a14="http://schemas.microsoft.com/office/drawing/2010/main" val="0"/>
              </a:ext>
            </a:extLst>
          </a:blip>
          <a:srcRect/>
          <a:stretch>
            <a:fillRect/>
          </a:stretch>
        </p:blipFill>
        <p:spPr bwMode="auto">
          <a:xfrm>
            <a:off x="3251565" y="476672"/>
            <a:ext cx="7164916" cy="1014412"/>
          </a:xfrm>
          <a:prstGeom prst="rect">
            <a:avLst/>
          </a:prstGeom>
          <a:noFill/>
          <a:ln>
            <a:noFill/>
          </a:ln>
          <a:effectLst>
            <a:outerShdw blurRad="63500" dist="38099" dir="2700000" algn="ctr" rotWithShape="0">
              <a:schemeClr val="tx1">
                <a:alpha val="74998"/>
              </a:schemeClr>
            </a:outerShdw>
          </a:effectLst>
        </p:spPr>
      </p:pic>
      <p:pic>
        <p:nvPicPr>
          <p:cNvPr id="7" name="Picture 11" descr="xh"/>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583631" y="478260"/>
            <a:ext cx="1344083" cy="1006475"/>
          </a:xfrm>
          <a:prstGeom prst="rect">
            <a:avLst/>
          </a:prstGeom>
          <a:noFill/>
          <a:ln>
            <a:noFill/>
          </a:ln>
          <a:effectLst>
            <a:outerShdw blurRad="63500" dist="38099" dir="2700000" algn="ctr" rotWithShape="0">
              <a:schemeClr val="tx1">
                <a:alpha val="74998"/>
              </a:schemeClr>
            </a:outerShdw>
          </a:effectLst>
        </p:spPr>
      </p:pic>
      <p:graphicFrame>
        <p:nvGraphicFramePr>
          <p:cNvPr id="8" name="Object 4"/>
          <p:cNvGraphicFramePr>
            <a:graphicFrameLocks noChangeAspect="1"/>
          </p:cNvGraphicFramePr>
          <p:nvPr/>
        </p:nvGraphicFramePr>
        <p:xfrm>
          <a:off x="-2117" y="5589588"/>
          <a:ext cx="12192001" cy="1295400"/>
        </p:xfrm>
        <a:graphic>
          <a:graphicData uri="http://schemas.openxmlformats.org/presentationml/2006/ole">
            <mc:AlternateContent xmlns:mc="http://schemas.openxmlformats.org/markup-compatibility/2006">
              <mc:Choice xmlns:v="urn:schemas-microsoft-com:vml" Requires="v">
                <p:oleObj spid="_x0000_s5133" name="Image" r:id="rId10" imgW="11328400" imgH="4572000" progId="">
                  <p:embed/>
                </p:oleObj>
              </mc:Choice>
              <mc:Fallback>
                <p:oleObj name="Image" r:id="rId10" imgW="11328400" imgH="4572000" progId="">
                  <p:embed/>
                  <p:pic>
                    <p:nvPicPr>
                      <p:cNvPr id="8" name="Object 4"/>
                      <p:cNvPicPr>
                        <a:picLocks noChangeAspect="1" noChangeArrowheads="1"/>
                      </p:cNvPicPr>
                      <p:nvPr/>
                    </p:nvPicPr>
                    <p:blipFill>
                      <a:blip r:embed="rId5">
                        <a:lum bright="10000" contrast="60000"/>
                        <a:extLst>
                          <a:ext uri="{28A0092B-C50C-407E-A947-70E740481C1C}">
                            <a14:useLocalDpi xmlns:a14="http://schemas.microsoft.com/office/drawing/2010/main" val="0"/>
                          </a:ext>
                        </a:extLst>
                      </a:blip>
                      <a:srcRect/>
                      <a:stretch>
                        <a:fillRect/>
                      </a:stretch>
                    </p:blipFill>
                    <p:spPr bwMode="auto">
                      <a:xfrm>
                        <a:off x="-2117" y="5589588"/>
                        <a:ext cx="12192001"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7"/>
          <p:cNvSpPr>
            <a:spLocks noGrp="1" noChangeArrowheads="1"/>
          </p:cNvSpPr>
          <p:nvPr>
            <p:ph type="sldNum" sz="quarter" idx="10"/>
          </p:nvPr>
        </p:nvSpPr>
        <p:spPr>
          <a:xfrm>
            <a:off x="11664952" y="6456364"/>
            <a:ext cx="527049" cy="401637"/>
          </a:xfrm>
        </p:spPr>
        <p:txBody>
          <a:bodyPr/>
          <a:lstStyle>
            <a:lvl1pPr>
              <a:defRPr/>
            </a:lvl1pPr>
          </a:lstStyle>
          <a:p>
            <a:pPr>
              <a:defRPr/>
            </a:pPr>
            <a:fld id="{ABB493F5-76DC-4FED-A09A-349FDC8B8813}" type="slidenum">
              <a:rPr lang="zh-CN" altLang="en-US">
                <a:solidFill>
                  <a:srgbClr val="000000"/>
                </a:solidFill>
              </a:rPr>
              <a:t>‹#›</a:t>
            </a:fld>
            <a:endParaRPr lang="en-US" altLang="zh-CN" dirty="0">
              <a:solidFill>
                <a:srgbClr val="000000"/>
              </a:solidFill>
            </a:endParaRPr>
          </a:p>
        </p:txBody>
      </p:sp>
    </p:spTree>
    <p:extLst>
      <p:ext uri="{BB962C8B-B14F-4D97-AF65-F5344CB8AC3E}">
        <p14:creationId xmlns:p14="http://schemas.microsoft.com/office/powerpoint/2010/main" val="278076118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spTree>
      <p:nvGrpSpPr>
        <p:cNvPr id="1" name=""/>
        <p:cNvGrpSpPr/>
        <p:nvPr/>
      </p:nvGrpSpPr>
      <p:grpSpPr>
        <a:xfrm>
          <a:off x="0" y="0"/>
          <a:ext cx="0" cy="0"/>
          <a:chOff x="0" y="0"/>
          <a:chExt cx="0" cy="0"/>
        </a:xfrm>
      </p:grpSpPr>
      <p:pic>
        <p:nvPicPr>
          <p:cNvPr id="4" name="Picture 24" descr="图片1副本"/>
          <p:cNvPicPr>
            <a:picLocks noChangeAspect="1" noChangeArrowheads="1"/>
          </p:cNvPicPr>
          <p:nvPr/>
        </p:nvPicPr>
        <p:blipFill>
          <a:blip r:embed="rId3">
            <a:lum bright="10000" contrast="60000"/>
            <a:extLst>
              <a:ext uri="{28A0092B-C50C-407E-A947-70E740481C1C}">
                <a14:useLocalDpi xmlns:a14="http://schemas.microsoft.com/office/drawing/2010/main" val="0"/>
              </a:ext>
            </a:extLst>
          </a:blip>
          <a:srcRect/>
          <a:stretch>
            <a:fillRect/>
          </a:stretch>
        </p:blipFill>
        <p:spPr bwMode="auto">
          <a:xfrm>
            <a:off x="0" y="1"/>
            <a:ext cx="12192000" cy="1196975"/>
          </a:xfrm>
          <a:prstGeom prst="rect">
            <a:avLst/>
          </a:prstGeom>
          <a:noFill/>
          <a:ln w="38100">
            <a:noFill/>
            <a:miter lim="800000"/>
            <a:headEnd/>
            <a:tailEnd/>
          </a:ln>
        </p:spPr>
      </p:pic>
      <p:graphicFrame>
        <p:nvGraphicFramePr>
          <p:cNvPr id="5" name="Object 2"/>
          <p:cNvGraphicFramePr>
            <a:graphicFrameLocks noChangeAspect="1"/>
          </p:cNvGraphicFramePr>
          <p:nvPr/>
        </p:nvGraphicFramePr>
        <p:xfrm>
          <a:off x="0" y="6783388"/>
          <a:ext cx="12192000" cy="74612"/>
        </p:xfrm>
        <a:graphic>
          <a:graphicData uri="http://schemas.openxmlformats.org/presentationml/2006/ole">
            <mc:AlternateContent xmlns:mc="http://schemas.openxmlformats.org/markup-compatibility/2006">
              <mc:Choice xmlns:v="urn:schemas-microsoft-com:vml" Requires="v">
                <p:oleObj spid="_x0000_s6149" name="Image" r:id="rId4" imgW="11328400" imgH="4572000" progId="">
                  <p:embed/>
                </p:oleObj>
              </mc:Choice>
              <mc:Fallback>
                <p:oleObj name="Image" r:id="rId4" imgW="11328400" imgH="4572000" progId="">
                  <p:embed/>
                  <p:pic>
                    <p:nvPicPr>
                      <p:cNvPr id="5" name="Object 2"/>
                      <p:cNvPicPr>
                        <a:picLocks noChangeAspect="1" noChangeArrowheads="1"/>
                      </p:cNvPicPr>
                      <p:nvPr/>
                    </p:nvPicPr>
                    <p:blipFill>
                      <a:blip r:embed="rId5">
                        <a:lum bright="-6000" contrast="6000"/>
                        <a:extLst>
                          <a:ext uri="{28A0092B-C50C-407E-A947-70E740481C1C}">
                            <a14:useLocalDpi xmlns:a14="http://schemas.microsoft.com/office/drawing/2010/main" val="0"/>
                          </a:ext>
                        </a:extLst>
                      </a:blip>
                      <a:srcRect/>
                      <a:stretch>
                        <a:fillRect/>
                      </a:stretch>
                    </p:blipFill>
                    <p:spPr bwMode="auto">
                      <a:xfrm>
                        <a:off x="0" y="6783388"/>
                        <a:ext cx="12192000" cy="74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13" descr="E:\MY DOC\北航简介\LOGO\BUAA LOGO.gif"/>
          <p:cNvPicPr>
            <a:picLocks noChangeAspect="1" noChangeArrowheads="1"/>
          </p:cNvPicPr>
          <p:nvPr userDrawn="1"/>
        </p:nvPicPr>
        <p:blipFill>
          <a:blip r:embed="rId6" cstate="screen">
            <a:lum contrast="-40000"/>
            <a:extLst>
              <a:ext uri="{28A0092B-C50C-407E-A947-70E740481C1C}">
                <a14:useLocalDpi xmlns:a14="http://schemas.microsoft.com/office/drawing/2010/main" val="0"/>
              </a:ext>
            </a:extLst>
          </a:blip>
          <a:srcRect/>
          <a:stretch>
            <a:fillRect/>
          </a:stretch>
        </p:blipFill>
        <p:spPr bwMode="auto">
          <a:xfrm>
            <a:off x="10856385" y="133350"/>
            <a:ext cx="1246716" cy="935038"/>
          </a:xfrm>
          <a:prstGeom prst="rect">
            <a:avLst/>
          </a:prstGeom>
          <a:noFill/>
          <a:ln w="9525">
            <a:noFill/>
            <a:miter lim="800000"/>
            <a:headEnd/>
            <a:tailEnd/>
          </a:ln>
        </p:spPr>
      </p:pic>
      <p:sp>
        <p:nvSpPr>
          <p:cNvPr id="2" name="Title 1"/>
          <p:cNvSpPr>
            <a:spLocks noGrp="1"/>
          </p:cNvSpPr>
          <p:nvPr>
            <p:ph type="ctrTitle"/>
          </p:nvPr>
        </p:nvSpPr>
        <p:spPr>
          <a:xfrm>
            <a:off x="545483" y="33298"/>
            <a:ext cx="9390944" cy="1235462"/>
          </a:xfrm>
        </p:spPr>
        <p:txBody>
          <a:bodyPr>
            <a:noAutofit/>
          </a:bodyPr>
          <a:lstStyle>
            <a:lvl1pPr>
              <a:lnSpc>
                <a:spcPct val="90000"/>
              </a:lnSpc>
              <a:defRPr sz="4000" b="1">
                <a:effectLst/>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Subtitle 2"/>
          <p:cNvSpPr>
            <a:spLocks noGrp="1"/>
          </p:cNvSpPr>
          <p:nvPr>
            <p:ph type="subTitle" idx="1"/>
          </p:nvPr>
        </p:nvSpPr>
        <p:spPr>
          <a:xfrm>
            <a:off x="911424" y="1916835"/>
            <a:ext cx="9390944" cy="461665"/>
          </a:xfrm>
        </p:spPr>
        <p:txBody>
          <a:bodyPr>
            <a:noAutofit/>
          </a:bodyPr>
          <a:lstStyle>
            <a:lvl1pPr marL="0" indent="0" algn="l">
              <a:lnSpc>
                <a:spcPct val="90000"/>
              </a:lnSpc>
              <a:spcBef>
                <a:spcPts val="0"/>
              </a:spcBef>
              <a:buNone/>
              <a:defRPr sz="3600" b="1">
                <a:solidFill>
                  <a:schemeClr val="tx1">
                    <a:tint val="75000"/>
                  </a:schemeClr>
                </a:solidFill>
                <a:latin typeface="楷体_GB2312" panose="02010609030101010101" pitchFamily="49" charset="-122"/>
                <a:ea typeface="楷体_GB2312" panose="02010609030101010101"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324450342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171495856"/>
      </p:ext>
    </p:extLst>
  </p:cSld>
  <p:clrMapOvr>
    <a:masterClrMapping/>
  </p:clrMapOvr>
  <p:transition>
    <p:fade/>
  </p:transition>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06506"/>
            <a:ext cx="10515600" cy="263525"/>
          </a:xfrm>
        </p:spPr>
        <p:txBody>
          <a:bodyPr>
            <a:noAutofit/>
          </a:bodyPr>
          <a:lstStyle>
            <a:lvl1pPr>
              <a:defRPr sz="3600">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544285" y="1168141"/>
            <a:ext cx="10515600" cy="4351338"/>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9231085" y="6352721"/>
            <a:ext cx="2743200" cy="365125"/>
          </a:xfrm>
        </p:spPr>
        <p:txBody>
          <a:bodyPr/>
          <a:lstStyle/>
          <a:p>
            <a:fld id="{DD963945-3B01-4F00-A86C-79CC7D874BB7}" type="slidenum">
              <a:rPr lang="zh-CN" altLang="en-US" smtClean="0"/>
              <a:t>‹#›</a:t>
            </a:fld>
            <a:endParaRPr lang="zh-CN" altLang="en-US"/>
          </a:p>
        </p:txBody>
      </p:sp>
      <p:sp>
        <p:nvSpPr>
          <p:cNvPr id="7" name="矩形 6"/>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8" name="直接连接符 7"/>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9" name="图片 8"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43562273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06506"/>
            <a:ext cx="10515600" cy="263525"/>
          </a:xfrm>
        </p:spPr>
        <p:txBody>
          <a:bodyPr>
            <a:noAutofit/>
          </a:bodyPr>
          <a:lstStyle>
            <a:lvl1pPr>
              <a:defRPr sz="3600">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544285" y="1168141"/>
            <a:ext cx="10515600" cy="4351338"/>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9231085" y="6352721"/>
            <a:ext cx="2743200" cy="365125"/>
          </a:xfrm>
        </p:spPr>
        <p:txBody>
          <a:bodyPr/>
          <a:lstStyle/>
          <a:p>
            <a:fld id="{DD963945-3B01-4F00-A86C-79CC7D874BB7}" type="slidenum">
              <a:rPr lang="zh-CN" altLang="en-US" smtClean="0"/>
              <a:t>‹#›</a:t>
            </a:fld>
            <a:endParaRPr lang="zh-CN" altLang="en-US"/>
          </a:p>
        </p:txBody>
      </p:sp>
      <p:sp>
        <p:nvSpPr>
          <p:cNvPr id="7" name="矩形 6"/>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8" name="直接连接符 7"/>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9" name="图片 8"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181462580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矩形 6"/>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8" name="直接连接符 7"/>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9" name="图片 8"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304485326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矩形 7"/>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9" name="直接连接符 8"/>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10" name="图片 9"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167641733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0" name="矩形 9"/>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11" name="直接连接符 10"/>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12" name="图片 11"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578795252"/>
      </p:ext>
    </p:extLst>
  </p:cSld>
  <p:clrMapOvr>
    <a:masterClrMapping/>
  </p:clrMapOvr>
  <p:transition>
    <p:fade/>
  </p:transition>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6" name="矩形 5"/>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7" name="直接连接符 6"/>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8" name="图片 7"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280563612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矩形 4"/>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6" name="直接连接符 5"/>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7" name="图片 6"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57826277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矩形 7"/>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9" name="直接连接符 8"/>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10" name="图片 9"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956567617"/>
      </p:ext>
    </p:extLst>
  </p:cSld>
  <p:clrMapOvr>
    <a:masterClrMapping/>
  </p:clrMapOvr>
  <p:transition>
    <p:fade/>
  </p:transition>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矩形 7"/>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9" name="直接连接符 8"/>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10" name="图片 9"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1743424779"/>
      </p:ext>
    </p:extLst>
  </p:cSld>
  <p:clrMapOvr>
    <a:masterClrMapping/>
  </p:clrMapOvr>
  <p:transition>
    <p:fade/>
  </p:transition>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zh-CN" altLang="en-US"/>
              <a:t>第一讲 绪论</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7" name="矩形 6"/>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8" name="直接连接符 7"/>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9" name="图片 8"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420721820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4121166"/>
      </p:ext>
    </p:extLst>
  </p:cSld>
  <p:clrMapOvr>
    <a:masterClrMapping/>
  </p:clrMapOvr>
  <p:transition>
    <p:fade/>
  </p:transition>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sp>
        <p:nvSpPr>
          <p:cNvPr id="5123" name="Rectangle 3"/>
          <p:cNvSpPr>
            <a:spLocks noGrp="1" noChangeArrowheads="1"/>
          </p:cNvSpPr>
          <p:nvPr>
            <p:ph type="ctrTitle"/>
          </p:nvPr>
        </p:nvSpPr>
        <p:spPr>
          <a:xfrm>
            <a:off x="914400" y="3041650"/>
            <a:ext cx="10363200" cy="774700"/>
          </a:xfrm>
        </p:spPr>
        <p:txBody>
          <a:bodyPr>
            <a:spAutoFit/>
          </a:bodyPr>
          <a:lstStyle>
            <a:lvl1pPr algn="ctr">
              <a:defRPr sz="5600">
                <a:latin typeface="Times New Roman" pitchFamily="18" charset="0"/>
              </a:defRPr>
            </a:lvl1pPr>
          </a:lstStyle>
          <a:p>
            <a:r>
              <a:rPr lang="zh-CN" altLang="en-US" dirty="0"/>
              <a:t>单击此处编辑母版标题样式</a:t>
            </a:r>
            <a:endParaRPr lang="zh-CN" altLang="zh-CN" dirty="0"/>
          </a:p>
        </p:txBody>
      </p:sp>
    </p:spTree>
    <p:extLst>
      <p:ext uri="{BB962C8B-B14F-4D97-AF65-F5344CB8AC3E}">
        <p14:creationId xmlns:p14="http://schemas.microsoft.com/office/powerpoint/2010/main" val="3699464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矩形 6"/>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8" name="直接连接符 7"/>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9" name="图片 8"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8269962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4" descr="图片1副本"/>
          <p:cNvPicPr>
            <a:picLocks noChangeAspect="1" noChangeArrowheads="1"/>
          </p:cNvPicPr>
          <p:nvPr/>
        </p:nvPicPr>
        <p:blipFill>
          <a:blip r:embed="rId3">
            <a:lum bright="10000" contrast="60000"/>
            <a:extLst>
              <a:ext uri="{28A0092B-C50C-407E-A947-70E740481C1C}">
                <a14:useLocalDpi xmlns:a14="http://schemas.microsoft.com/office/drawing/2010/main" val="0"/>
              </a:ext>
            </a:extLst>
          </a:blip>
          <a:srcRect/>
          <a:stretch>
            <a:fillRect/>
          </a:stretch>
        </p:blipFill>
        <p:spPr bwMode="auto">
          <a:xfrm>
            <a:off x="0" y="1"/>
            <a:ext cx="12192000" cy="1196975"/>
          </a:xfrm>
          <a:prstGeom prst="rect">
            <a:avLst/>
          </a:prstGeom>
          <a:noFill/>
          <a:ln w="38100">
            <a:noFill/>
            <a:miter lim="800000"/>
            <a:headEnd/>
            <a:tailEnd/>
          </a:ln>
        </p:spPr>
      </p:pic>
      <p:graphicFrame>
        <p:nvGraphicFramePr>
          <p:cNvPr id="5" name="Object 2"/>
          <p:cNvGraphicFramePr>
            <a:graphicFrameLocks noChangeAspect="1"/>
          </p:cNvGraphicFramePr>
          <p:nvPr/>
        </p:nvGraphicFramePr>
        <p:xfrm>
          <a:off x="0" y="6783388"/>
          <a:ext cx="12192000" cy="74612"/>
        </p:xfrm>
        <a:graphic>
          <a:graphicData uri="http://schemas.openxmlformats.org/presentationml/2006/ole">
            <mc:AlternateContent xmlns:mc="http://schemas.openxmlformats.org/markup-compatibility/2006">
              <mc:Choice xmlns:v="urn:schemas-microsoft-com:vml" Requires="v">
                <p:oleObj spid="_x0000_s8197" name="Image" r:id="rId4" imgW="11328400" imgH="4572000" progId="">
                  <p:embed/>
                </p:oleObj>
              </mc:Choice>
              <mc:Fallback>
                <p:oleObj name="Image" r:id="rId4" imgW="11328400" imgH="4572000" progId="">
                  <p:embed/>
                  <p:pic>
                    <p:nvPicPr>
                      <p:cNvPr id="5" name="Object 2"/>
                      <p:cNvPicPr>
                        <a:picLocks noChangeAspect="1" noChangeArrowheads="1"/>
                      </p:cNvPicPr>
                      <p:nvPr/>
                    </p:nvPicPr>
                    <p:blipFill>
                      <a:blip r:embed="rId5">
                        <a:lum bright="-6000" contrast="6000"/>
                        <a:extLst>
                          <a:ext uri="{28A0092B-C50C-407E-A947-70E740481C1C}">
                            <a14:useLocalDpi xmlns:a14="http://schemas.microsoft.com/office/drawing/2010/main" val="0"/>
                          </a:ext>
                        </a:extLst>
                      </a:blip>
                      <a:srcRect/>
                      <a:stretch>
                        <a:fillRect/>
                      </a:stretch>
                    </p:blipFill>
                    <p:spPr bwMode="auto">
                      <a:xfrm>
                        <a:off x="0" y="6783388"/>
                        <a:ext cx="12192000" cy="74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13" descr="E:\MY DOC\北航简介\LOGO\BUAA LOGO.gif"/>
          <p:cNvPicPr>
            <a:picLocks noChangeAspect="1" noChangeArrowheads="1"/>
          </p:cNvPicPr>
          <p:nvPr userDrawn="1"/>
        </p:nvPicPr>
        <p:blipFill>
          <a:blip r:embed="rId6" cstate="screen">
            <a:lum contrast="-40000"/>
            <a:extLst>
              <a:ext uri="{28A0092B-C50C-407E-A947-70E740481C1C}">
                <a14:useLocalDpi xmlns:a14="http://schemas.microsoft.com/office/drawing/2010/main" val="0"/>
              </a:ext>
            </a:extLst>
          </a:blip>
          <a:srcRect/>
          <a:stretch>
            <a:fillRect/>
          </a:stretch>
        </p:blipFill>
        <p:spPr bwMode="auto">
          <a:xfrm>
            <a:off x="10856385" y="133350"/>
            <a:ext cx="1246716" cy="935038"/>
          </a:xfrm>
          <a:prstGeom prst="rect">
            <a:avLst/>
          </a:prstGeom>
          <a:noFill/>
          <a:ln w="9525">
            <a:noFill/>
            <a:miter lim="800000"/>
            <a:headEnd/>
            <a:tailEnd/>
          </a:ln>
        </p:spPr>
      </p:pic>
      <p:sp>
        <p:nvSpPr>
          <p:cNvPr id="2" name="标题 1"/>
          <p:cNvSpPr>
            <a:spLocks noGrp="1"/>
          </p:cNvSpPr>
          <p:nvPr>
            <p:ph type="ctrTitle"/>
          </p:nvPr>
        </p:nvSpPr>
        <p:spPr>
          <a:xfrm>
            <a:off x="914400" y="2130428"/>
            <a:ext cx="10363200" cy="1470025"/>
          </a:xfrm>
        </p:spPr>
        <p:txBody>
          <a:bodyPr/>
          <a:lstStyle/>
          <a:p>
            <a:r>
              <a:rPr lang="zh-CN" altLang="en-US"/>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7" name="Rectangle 7"/>
          <p:cNvSpPr>
            <a:spLocks noGrp="1" noChangeArrowheads="1"/>
          </p:cNvSpPr>
          <p:nvPr>
            <p:ph type="sldNum" sz="quarter" idx="10"/>
          </p:nvPr>
        </p:nvSpPr>
        <p:spPr>
          <a:xfrm>
            <a:off x="11664952" y="6456364"/>
            <a:ext cx="527049" cy="401637"/>
          </a:xfrm>
        </p:spPr>
        <p:txBody>
          <a:bodyPr/>
          <a:lstStyle>
            <a:lvl1pPr>
              <a:defRPr/>
            </a:lvl1pPr>
          </a:lstStyle>
          <a:p>
            <a:pPr>
              <a:defRPr/>
            </a:pPr>
            <a:fld id="{2CB2CA6E-B8B8-4C1E-807F-DB4F326F9549}" type="slidenum">
              <a:rPr lang="zh-CN" altLang="en-US">
                <a:solidFill>
                  <a:srgbClr val="000000"/>
                </a:solidFill>
              </a:rPr>
              <a:t>‹#›</a:t>
            </a:fld>
            <a:endParaRPr lang="en-US" altLang="zh-CN" dirty="0">
              <a:solidFill>
                <a:srgbClr val="000000"/>
              </a:solidFill>
            </a:endParaRPr>
          </a:p>
        </p:txBody>
      </p:sp>
    </p:spTree>
    <p:extLst>
      <p:ext uri="{BB962C8B-B14F-4D97-AF65-F5344CB8AC3E}">
        <p14:creationId xmlns:p14="http://schemas.microsoft.com/office/powerpoint/2010/main" val="335922523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pic>
        <p:nvPicPr>
          <p:cNvPr id="4" name="Picture 24" descr="图片1副本"/>
          <p:cNvPicPr>
            <a:picLocks noChangeAspect="1" noChangeArrowheads="1"/>
          </p:cNvPicPr>
          <p:nvPr userDrawn="1"/>
        </p:nvPicPr>
        <p:blipFill>
          <a:blip r:embed="rId3">
            <a:lum bright="10000" contrast="60000"/>
            <a:extLst>
              <a:ext uri="{28A0092B-C50C-407E-A947-70E740481C1C}">
                <a14:useLocalDpi xmlns:a14="http://schemas.microsoft.com/office/drawing/2010/main" val="0"/>
              </a:ext>
            </a:extLst>
          </a:blip>
          <a:srcRect/>
          <a:stretch>
            <a:fillRect/>
          </a:stretch>
        </p:blipFill>
        <p:spPr bwMode="auto">
          <a:xfrm>
            <a:off x="0" y="1"/>
            <a:ext cx="12192000" cy="1196975"/>
          </a:xfrm>
          <a:prstGeom prst="rect">
            <a:avLst/>
          </a:prstGeom>
          <a:noFill/>
          <a:ln w="38100">
            <a:noFill/>
            <a:miter lim="800000"/>
            <a:headEnd/>
            <a:tailEnd/>
          </a:ln>
        </p:spPr>
      </p:pic>
      <p:graphicFrame>
        <p:nvGraphicFramePr>
          <p:cNvPr id="5" name="Object 2"/>
          <p:cNvGraphicFramePr>
            <a:graphicFrameLocks noChangeAspect="1"/>
          </p:cNvGraphicFramePr>
          <p:nvPr/>
        </p:nvGraphicFramePr>
        <p:xfrm>
          <a:off x="0" y="6783388"/>
          <a:ext cx="12192000" cy="74612"/>
        </p:xfrm>
        <a:graphic>
          <a:graphicData uri="http://schemas.openxmlformats.org/presentationml/2006/ole">
            <mc:AlternateContent xmlns:mc="http://schemas.openxmlformats.org/markup-compatibility/2006">
              <mc:Choice xmlns:v="urn:schemas-microsoft-com:vml" Requires="v">
                <p:oleObj spid="_x0000_s9221" name="Image" r:id="rId4" imgW="11328400" imgH="4572000" progId="">
                  <p:embed/>
                </p:oleObj>
              </mc:Choice>
              <mc:Fallback>
                <p:oleObj name="Image" r:id="rId4" imgW="11328400" imgH="4572000" progId="">
                  <p:embed/>
                  <p:pic>
                    <p:nvPicPr>
                      <p:cNvPr id="5" name="Object 2"/>
                      <p:cNvPicPr>
                        <a:picLocks noChangeAspect="1" noChangeArrowheads="1"/>
                      </p:cNvPicPr>
                      <p:nvPr/>
                    </p:nvPicPr>
                    <p:blipFill>
                      <a:blip r:embed="rId5">
                        <a:lum bright="-6000" contrast="6000"/>
                        <a:extLst>
                          <a:ext uri="{28A0092B-C50C-407E-A947-70E740481C1C}">
                            <a14:useLocalDpi xmlns:a14="http://schemas.microsoft.com/office/drawing/2010/main" val="0"/>
                          </a:ext>
                        </a:extLst>
                      </a:blip>
                      <a:srcRect/>
                      <a:stretch>
                        <a:fillRect/>
                      </a:stretch>
                    </p:blipFill>
                    <p:spPr bwMode="auto">
                      <a:xfrm>
                        <a:off x="0" y="6783388"/>
                        <a:ext cx="12192000" cy="74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13" descr="E:\MY DOC\北航简介\LOGO\BUAA LOGO.gif"/>
          <p:cNvPicPr>
            <a:picLocks noChangeAspect="1" noChangeArrowheads="1"/>
          </p:cNvPicPr>
          <p:nvPr userDrawn="1"/>
        </p:nvPicPr>
        <p:blipFill>
          <a:blip r:embed="rId6" cstate="screen">
            <a:lum contrast="-40000"/>
            <a:extLst>
              <a:ext uri="{28A0092B-C50C-407E-A947-70E740481C1C}">
                <a14:useLocalDpi xmlns:a14="http://schemas.microsoft.com/office/drawing/2010/main" val="0"/>
              </a:ext>
            </a:extLst>
          </a:blip>
          <a:srcRect/>
          <a:stretch>
            <a:fillRect/>
          </a:stretch>
        </p:blipFill>
        <p:spPr bwMode="auto">
          <a:xfrm>
            <a:off x="10856385" y="133350"/>
            <a:ext cx="1246716" cy="935038"/>
          </a:xfrm>
          <a:prstGeom prst="rect">
            <a:avLst/>
          </a:prstGeom>
          <a:noFill/>
          <a:ln w="9525">
            <a:noFill/>
            <a:miter lim="800000"/>
            <a:headEnd/>
            <a:tailEnd/>
          </a:ln>
        </p:spPr>
      </p:pic>
      <p:sp>
        <p:nvSpPr>
          <p:cNvPr id="2" name="标题 1"/>
          <p:cNvSpPr>
            <a:spLocks noGrp="1"/>
          </p:cNvSpPr>
          <p:nvPr>
            <p:ph type="title"/>
          </p:nvPr>
        </p:nvSpPr>
        <p:spPr/>
        <p:txBody>
          <a:bodyPr/>
          <a:lstStyle>
            <a:lvl1pPr>
              <a:defRPr sz="4400"/>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marL="342900" indent="-342900">
              <a:lnSpc>
                <a:spcPct val="110000"/>
              </a:lnSpc>
              <a:buFont typeface="Wingdings" panose="05000000000000000000" pitchFamily="2" charset="2"/>
              <a:buChar char="p"/>
              <a:defRPr sz="3200">
                <a:latin typeface="+mn-ea"/>
                <a:ea typeface="+mn-ea"/>
              </a:defRPr>
            </a:lvl1pPr>
            <a:lvl2pPr>
              <a:lnSpc>
                <a:spcPct val="110000"/>
              </a:lnSpc>
              <a:defRPr sz="2800">
                <a:latin typeface="+mn-ea"/>
                <a:ea typeface="+mn-ea"/>
              </a:defRPr>
            </a:lvl2pPr>
            <a:lvl3pPr>
              <a:lnSpc>
                <a:spcPct val="110000"/>
              </a:lnSpc>
              <a:defRPr sz="2400">
                <a:latin typeface="+mn-ea"/>
                <a:ea typeface="+mn-ea"/>
              </a:defRPr>
            </a:lvl3pPr>
            <a:lvl4pPr>
              <a:lnSpc>
                <a:spcPct val="110000"/>
              </a:lnSpc>
              <a:defRPr sz="2000">
                <a:latin typeface="+mn-ea"/>
                <a:ea typeface="+mn-ea"/>
              </a:defRPr>
            </a:lvl4pPr>
            <a:lvl5pPr>
              <a:lnSpc>
                <a:spcPct val="110000"/>
              </a:lnSpc>
              <a:defRPr sz="2000">
                <a:latin typeface="+mn-ea"/>
                <a:ea typeface="+mn-ea"/>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Tree>
    <p:extLst>
      <p:ext uri="{BB962C8B-B14F-4D97-AF65-F5344CB8AC3E}">
        <p14:creationId xmlns:p14="http://schemas.microsoft.com/office/powerpoint/2010/main" val="3122192415"/>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4" name="Picture 24" descr="图片1副本"/>
          <p:cNvPicPr>
            <a:picLocks noChangeAspect="1" noChangeArrowheads="1"/>
          </p:cNvPicPr>
          <p:nvPr/>
        </p:nvPicPr>
        <p:blipFill>
          <a:blip r:embed="rId3">
            <a:lum bright="10000" contrast="60000"/>
            <a:extLst>
              <a:ext uri="{28A0092B-C50C-407E-A947-70E740481C1C}">
                <a14:useLocalDpi xmlns:a14="http://schemas.microsoft.com/office/drawing/2010/main" val="0"/>
              </a:ext>
            </a:extLst>
          </a:blip>
          <a:srcRect/>
          <a:stretch>
            <a:fillRect/>
          </a:stretch>
        </p:blipFill>
        <p:spPr bwMode="auto">
          <a:xfrm>
            <a:off x="0" y="1"/>
            <a:ext cx="12192000" cy="1196975"/>
          </a:xfrm>
          <a:prstGeom prst="rect">
            <a:avLst/>
          </a:prstGeom>
          <a:noFill/>
          <a:ln w="38100">
            <a:noFill/>
            <a:miter lim="800000"/>
            <a:headEnd/>
            <a:tailEnd/>
          </a:ln>
        </p:spPr>
      </p:pic>
      <p:graphicFrame>
        <p:nvGraphicFramePr>
          <p:cNvPr id="5" name="Object 2"/>
          <p:cNvGraphicFramePr>
            <a:graphicFrameLocks noChangeAspect="1"/>
          </p:cNvGraphicFramePr>
          <p:nvPr/>
        </p:nvGraphicFramePr>
        <p:xfrm>
          <a:off x="0" y="6783388"/>
          <a:ext cx="12192000" cy="74612"/>
        </p:xfrm>
        <a:graphic>
          <a:graphicData uri="http://schemas.openxmlformats.org/presentationml/2006/ole">
            <mc:AlternateContent xmlns:mc="http://schemas.openxmlformats.org/markup-compatibility/2006">
              <mc:Choice xmlns:v="urn:schemas-microsoft-com:vml" Requires="v">
                <p:oleObj spid="_x0000_s10245" name="Image" r:id="rId4" imgW="11328400" imgH="4572000" progId="">
                  <p:embed/>
                </p:oleObj>
              </mc:Choice>
              <mc:Fallback>
                <p:oleObj name="Image" r:id="rId4" imgW="11328400" imgH="4572000" progId="">
                  <p:embed/>
                  <p:pic>
                    <p:nvPicPr>
                      <p:cNvPr id="5" name="Object 2"/>
                      <p:cNvPicPr>
                        <a:picLocks noChangeAspect="1" noChangeArrowheads="1"/>
                      </p:cNvPicPr>
                      <p:nvPr/>
                    </p:nvPicPr>
                    <p:blipFill>
                      <a:blip r:embed="rId5">
                        <a:lum bright="-6000" contrast="6000"/>
                        <a:extLst>
                          <a:ext uri="{28A0092B-C50C-407E-A947-70E740481C1C}">
                            <a14:useLocalDpi xmlns:a14="http://schemas.microsoft.com/office/drawing/2010/main" val="0"/>
                          </a:ext>
                        </a:extLst>
                      </a:blip>
                      <a:srcRect/>
                      <a:stretch>
                        <a:fillRect/>
                      </a:stretch>
                    </p:blipFill>
                    <p:spPr bwMode="auto">
                      <a:xfrm>
                        <a:off x="0" y="6783388"/>
                        <a:ext cx="12192000" cy="74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13" descr="E:\MY DOC\北航简介\LOGO\BUAA LOGO.gif"/>
          <p:cNvPicPr>
            <a:picLocks noChangeAspect="1" noChangeArrowheads="1"/>
          </p:cNvPicPr>
          <p:nvPr userDrawn="1"/>
        </p:nvPicPr>
        <p:blipFill>
          <a:blip r:embed="rId6" cstate="screen">
            <a:lum contrast="-40000"/>
            <a:extLst>
              <a:ext uri="{28A0092B-C50C-407E-A947-70E740481C1C}">
                <a14:useLocalDpi xmlns:a14="http://schemas.microsoft.com/office/drawing/2010/main" val="0"/>
              </a:ext>
            </a:extLst>
          </a:blip>
          <a:srcRect/>
          <a:stretch>
            <a:fillRect/>
          </a:stretch>
        </p:blipFill>
        <p:spPr bwMode="auto">
          <a:xfrm>
            <a:off x="10856385" y="133350"/>
            <a:ext cx="1246716" cy="935038"/>
          </a:xfrm>
          <a:prstGeom prst="rect">
            <a:avLst/>
          </a:prstGeom>
          <a:noFill/>
          <a:ln w="9525">
            <a:noFill/>
            <a:miter lim="800000"/>
            <a:headEnd/>
            <a:tailEnd/>
          </a:ln>
        </p:spPr>
      </p:pic>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7" name="Rectangle 7"/>
          <p:cNvSpPr>
            <a:spLocks noGrp="1" noChangeArrowheads="1"/>
          </p:cNvSpPr>
          <p:nvPr>
            <p:ph type="sldNum" sz="quarter" idx="10"/>
          </p:nvPr>
        </p:nvSpPr>
        <p:spPr>
          <a:xfrm>
            <a:off x="11664952" y="6456364"/>
            <a:ext cx="527049" cy="401637"/>
          </a:xfrm>
        </p:spPr>
        <p:txBody>
          <a:bodyPr/>
          <a:lstStyle>
            <a:lvl1pPr>
              <a:defRPr/>
            </a:lvl1pPr>
          </a:lstStyle>
          <a:p>
            <a:pPr>
              <a:defRPr/>
            </a:pPr>
            <a:fld id="{98F80E97-1390-428D-9CB7-AFD5FEE76DF2}" type="slidenum">
              <a:rPr lang="zh-CN" altLang="en-US">
                <a:solidFill>
                  <a:srgbClr val="000000"/>
                </a:solidFill>
              </a:rPr>
              <a:t>‹#›</a:t>
            </a:fld>
            <a:endParaRPr lang="en-US" altLang="zh-CN" dirty="0">
              <a:solidFill>
                <a:srgbClr val="000000"/>
              </a:solidFill>
            </a:endParaRPr>
          </a:p>
        </p:txBody>
      </p:sp>
    </p:spTree>
    <p:extLst>
      <p:ext uri="{BB962C8B-B14F-4D97-AF65-F5344CB8AC3E}">
        <p14:creationId xmlns:p14="http://schemas.microsoft.com/office/powerpoint/2010/main" val="385962817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pic>
        <p:nvPicPr>
          <p:cNvPr id="2" name="Picture 24" descr="图片1副本"/>
          <p:cNvPicPr>
            <a:picLocks noChangeAspect="1" noChangeArrowheads="1"/>
          </p:cNvPicPr>
          <p:nvPr/>
        </p:nvPicPr>
        <p:blipFill>
          <a:blip r:embed="rId3">
            <a:lum bright="10000" contrast="60000"/>
            <a:extLst>
              <a:ext uri="{28A0092B-C50C-407E-A947-70E740481C1C}">
                <a14:useLocalDpi xmlns:a14="http://schemas.microsoft.com/office/drawing/2010/main" val="0"/>
              </a:ext>
            </a:extLst>
          </a:blip>
          <a:srcRect/>
          <a:stretch>
            <a:fillRect/>
          </a:stretch>
        </p:blipFill>
        <p:spPr bwMode="auto">
          <a:xfrm>
            <a:off x="0" y="1"/>
            <a:ext cx="12192000" cy="1196975"/>
          </a:xfrm>
          <a:prstGeom prst="rect">
            <a:avLst/>
          </a:prstGeom>
          <a:noFill/>
          <a:ln w="38100">
            <a:noFill/>
            <a:miter lim="800000"/>
            <a:headEnd/>
            <a:tailEnd/>
          </a:ln>
        </p:spPr>
      </p:pic>
      <p:graphicFrame>
        <p:nvGraphicFramePr>
          <p:cNvPr id="3" name="Object 2"/>
          <p:cNvGraphicFramePr>
            <a:graphicFrameLocks noChangeAspect="1"/>
          </p:cNvGraphicFramePr>
          <p:nvPr/>
        </p:nvGraphicFramePr>
        <p:xfrm>
          <a:off x="0" y="6783388"/>
          <a:ext cx="12192000" cy="74612"/>
        </p:xfrm>
        <a:graphic>
          <a:graphicData uri="http://schemas.openxmlformats.org/presentationml/2006/ole">
            <mc:AlternateContent xmlns:mc="http://schemas.openxmlformats.org/markup-compatibility/2006">
              <mc:Choice xmlns:v="urn:schemas-microsoft-com:vml" Requires="v">
                <p:oleObj spid="_x0000_s11275" name="Image" r:id="rId4" imgW="11328400" imgH="4572000" progId="">
                  <p:embed/>
                </p:oleObj>
              </mc:Choice>
              <mc:Fallback>
                <p:oleObj name="Image" r:id="rId4" imgW="11328400" imgH="4572000" progId="">
                  <p:embed/>
                  <p:pic>
                    <p:nvPicPr>
                      <p:cNvPr id="3" name="Object 2"/>
                      <p:cNvPicPr>
                        <a:picLocks noChangeAspect="1" noChangeArrowheads="1"/>
                      </p:cNvPicPr>
                      <p:nvPr/>
                    </p:nvPicPr>
                    <p:blipFill>
                      <a:blip r:embed="rId5">
                        <a:lum bright="-6000" contrast="6000"/>
                        <a:extLst>
                          <a:ext uri="{28A0092B-C50C-407E-A947-70E740481C1C}">
                            <a14:useLocalDpi xmlns:a14="http://schemas.microsoft.com/office/drawing/2010/main" val="0"/>
                          </a:ext>
                        </a:extLst>
                      </a:blip>
                      <a:srcRect/>
                      <a:stretch>
                        <a:fillRect/>
                      </a:stretch>
                    </p:blipFill>
                    <p:spPr bwMode="auto">
                      <a:xfrm>
                        <a:off x="0" y="6783388"/>
                        <a:ext cx="12192000" cy="74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13" descr="E:\MY DOC\北航简介\LOGO\BUAA LOGO.gif"/>
          <p:cNvPicPr>
            <a:picLocks noChangeAspect="1" noChangeArrowheads="1"/>
          </p:cNvPicPr>
          <p:nvPr userDrawn="1"/>
        </p:nvPicPr>
        <p:blipFill>
          <a:blip r:embed="rId6" cstate="screen">
            <a:lum contrast="-40000"/>
            <a:extLst>
              <a:ext uri="{28A0092B-C50C-407E-A947-70E740481C1C}">
                <a14:useLocalDpi xmlns:a14="http://schemas.microsoft.com/office/drawing/2010/main" val="0"/>
              </a:ext>
            </a:extLst>
          </a:blip>
          <a:srcRect/>
          <a:stretch>
            <a:fillRect/>
          </a:stretch>
        </p:blipFill>
        <p:spPr bwMode="auto">
          <a:xfrm>
            <a:off x="10856385" y="133350"/>
            <a:ext cx="1246716" cy="935038"/>
          </a:xfrm>
          <a:prstGeom prst="rect">
            <a:avLst/>
          </a:prstGeom>
          <a:noFill/>
          <a:ln w="9525">
            <a:noFill/>
            <a:miter lim="800000"/>
            <a:headEnd/>
            <a:tailEnd/>
          </a:ln>
        </p:spPr>
      </p:pic>
      <p:graphicFrame>
        <p:nvGraphicFramePr>
          <p:cNvPr id="5" name="Object 3"/>
          <p:cNvGraphicFramePr>
            <a:graphicFrameLocks noChangeAspect="1"/>
          </p:cNvGraphicFramePr>
          <p:nvPr/>
        </p:nvGraphicFramePr>
        <p:xfrm>
          <a:off x="0" y="-27384"/>
          <a:ext cx="12192000" cy="2060575"/>
        </p:xfrm>
        <a:graphic>
          <a:graphicData uri="http://schemas.openxmlformats.org/presentationml/2006/ole">
            <mc:AlternateContent xmlns:mc="http://schemas.openxmlformats.org/markup-compatibility/2006">
              <mc:Choice xmlns:v="urn:schemas-microsoft-com:vml" Requires="v">
                <p:oleObj spid="_x0000_s11276" name="Image" r:id="rId7" imgW="11328400" imgH="4572000" progId="">
                  <p:embed/>
                </p:oleObj>
              </mc:Choice>
              <mc:Fallback>
                <p:oleObj name="Image" r:id="rId7" imgW="11328400" imgH="4572000" progId="">
                  <p:embed/>
                  <p:pic>
                    <p:nvPicPr>
                      <p:cNvPr id="5" name="Object 3"/>
                      <p:cNvPicPr>
                        <a:picLocks noChangeAspect="1" noChangeArrowheads="1"/>
                      </p:cNvPicPr>
                      <p:nvPr/>
                    </p:nvPicPr>
                    <p:blipFill>
                      <a:blip r:embed="rId5">
                        <a:lum bright="10000" contrast="60000"/>
                        <a:extLst>
                          <a:ext uri="{28A0092B-C50C-407E-A947-70E740481C1C}">
                            <a14:useLocalDpi xmlns:a14="http://schemas.microsoft.com/office/drawing/2010/main" val="0"/>
                          </a:ext>
                        </a:extLst>
                      </a:blip>
                      <a:srcRect/>
                      <a:stretch>
                        <a:fillRect/>
                      </a:stretch>
                    </p:blipFill>
                    <p:spPr bwMode="auto">
                      <a:xfrm>
                        <a:off x="0" y="-27384"/>
                        <a:ext cx="12192000" cy="206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10" descr="buaaname"/>
          <p:cNvPicPr>
            <a:picLocks noChangeAspect="1" noChangeArrowheads="1"/>
          </p:cNvPicPr>
          <p:nvPr userDrawn="1"/>
        </p:nvPicPr>
        <p:blipFill>
          <a:blip r:embed="rId8">
            <a:lum bright="100000" contrast="18000"/>
            <a:extLst>
              <a:ext uri="{28A0092B-C50C-407E-A947-70E740481C1C}">
                <a14:useLocalDpi xmlns:a14="http://schemas.microsoft.com/office/drawing/2010/main" val="0"/>
              </a:ext>
            </a:extLst>
          </a:blip>
          <a:srcRect/>
          <a:stretch>
            <a:fillRect/>
          </a:stretch>
        </p:blipFill>
        <p:spPr bwMode="auto">
          <a:xfrm>
            <a:off x="3251565" y="476672"/>
            <a:ext cx="7164916" cy="1014412"/>
          </a:xfrm>
          <a:prstGeom prst="rect">
            <a:avLst/>
          </a:prstGeom>
          <a:noFill/>
          <a:ln>
            <a:noFill/>
          </a:ln>
          <a:effectLst>
            <a:outerShdw blurRad="63500" dist="38099" dir="2700000" algn="ctr" rotWithShape="0">
              <a:schemeClr val="tx1">
                <a:alpha val="74998"/>
              </a:schemeClr>
            </a:outerShdw>
          </a:effectLst>
        </p:spPr>
      </p:pic>
      <p:pic>
        <p:nvPicPr>
          <p:cNvPr id="7" name="Picture 11" descr="xh"/>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583631" y="478260"/>
            <a:ext cx="1344083" cy="1006475"/>
          </a:xfrm>
          <a:prstGeom prst="rect">
            <a:avLst/>
          </a:prstGeom>
          <a:noFill/>
          <a:ln>
            <a:noFill/>
          </a:ln>
          <a:effectLst>
            <a:outerShdw blurRad="63500" dist="38099" dir="2700000" algn="ctr" rotWithShape="0">
              <a:schemeClr val="tx1">
                <a:alpha val="74998"/>
              </a:schemeClr>
            </a:outerShdw>
          </a:effectLst>
        </p:spPr>
      </p:pic>
      <p:graphicFrame>
        <p:nvGraphicFramePr>
          <p:cNvPr id="8" name="Object 4"/>
          <p:cNvGraphicFramePr>
            <a:graphicFrameLocks noChangeAspect="1"/>
          </p:cNvGraphicFramePr>
          <p:nvPr/>
        </p:nvGraphicFramePr>
        <p:xfrm>
          <a:off x="-2117" y="5589588"/>
          <a:ext cx="12192001" cy="1295400"/>
        </p:xfrm>
        <a:graphic>
          <a:graphicData uri="http://schemas.openxmlformats.org/presentationml/2006/ole">
            <mc:AlternateContent xmlns:mc="http://schemas.openxmlformats.org/markup-compatibility/2006">
              <mc:Choice xmlns:v="urn:schemas-microsoft-com:vml" Requires="v">
                <p:oleObj spid="_x0000_s11277" name="Image" r:id="rId10" imgW="11328400" imgH="4572000" progId="">
                  <p:embed/>
                </p:oleObj>
              </mc:Choice>
              <mc:Fallback>
                <p:oleObj name="Image" r:id="rId10" imgW="11328400" imgH="4572000" progId="">
                  <p:embed/>
                  <p:pic>
                    <p:nvPicPr>
                      <p:cNvPr id="8" name="Object 4"/>
                      <p:cNvPicPr>
                        <a:picLocks noChangeAspect="1" noChangeArrowheads="1"/>
                      </p:cNvPicPr>
                      <p:nvPr/>
                    </p:nvPicPr>
                    <p:blipFill>
                      <a:blip r:embed="rId5">
                        <a:lum bright="10000" contrast="60000"/>
                        <a:extLst>
                          <a:ext uri="{28A0092B-C50C-407E-A947-70E740481C1C}">
                            <a14:useLocalDpi xmlns:a14="http://schemas.microsoft.com/office/drawing/2010/main" val="0"/>
                          </a:ext>
                        </a:extLst>
                      </a:blip>
                      <a:srcRect/>
                      <a:stretch>
                        <a:fillRect/>
                      </a:stretch>
                    </p:blipFill>
                    <p:spPr bwMode="auto">
                      <a:xfrm>
                        <a:off x="-2117" y="5589588"/>
                        <a:ext cx="12192001"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7"/>
          <p:cNvSpPr>
            <a:spLocks noGrp="1" noChangeArrowheads="1"/>
          </p:cNvSpPr>
          <p:nvPr>
            <p:ph type="sldNum" sz="quarter" idx="10"/>
          </p:nvPr>
        </p:nvSpPr>
        <p:spPr>
          <a:xfrm>
            <a:off x="11664952" y="6456364"/>
            <a:ext cx="527049" cy="401637"/>
          </a:xfrm>
        </p:spPr>
        <p:txBody>
          <a:bodyPr/>
          <a:lstStyle>
            <a:lvl1pPr>
              <a:defRPr/>
            </a:lvl1pPr>
          </a:lstStyle>
          <a:p>
            <a:pPr>
              <a:defRPr/>
            </a:pPr>
            <a:fld id="{ABB493F5-76DC-4FED-A09A-349FDC8B8813}" type="slidenum">
              <a:rPr lang="zh-CN" altLang="en-US">
                <a:solidFill>
                  <a:srgbClr val="000000"/>
                </a:solidFill>
              </a:rPr>
              <a:t>‹#›</a:t>
            </a:fld>
            <a:endParaRPr lang="en-US" altLang="zh-CN" dirty="0">
              <a:solidFill>
                <a:srgbClr val="000000"/>
              </a:solidFill>
            </a:endParaRPr>
          </a:p>
        </p:txBody>
      </p:sp>
    </p:spTree>
    <p:extLst>
      <p:ext uri="{BB962C8B-B14F-4D97-AF65-F5344CB8AC3E}">
        <p14:creationId xmlns:p14="http://schemas.microsoft.com/office/powerpoint/2010/main" val="295465318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spTree>
      <p:nvGrpSpPr>
        <p:cNvPr id="1" name=""/>
        <p:cNvGrpSpPr/>
        <p:nvPr/>
      </p:nvGrpSpPr>
      <p:grpSpPr>
        <a:xfrm>
          <a:off x="0" y="0"/>
          <a:ext cx="0" cy="0"/>
          <a:chOff x="0" y="0"/>
          <a:chExt cx="0" cy="0"/>
        </a:xfrm>
      </p:grpSpPr>
      <p:pic>
        <p:nvPicPr>
          <p:cNvPr id="4" name="Picture 24" descr="图片1副本"/>
          <p:cNvPicPr>
            <a:picLocks noChangeAspect="1" noChangeArrowheads="1"/>
          </p:cNvPicPr>
          <p:nvPr/>
        </p:nvPicPr>
        <p:blipFill>
          <a:blip r:embed="rId3">
            <a:lum bright="10000" contrast="60000"/>
            <a:extLst>
              <a:ext uri="{28A0092B-C50C-407E-A947-70E740481C1C}">
                <a14:useLocalDpi xmlns:a14="http://schemas.microsoft.com/office/drawing/2010/main" val="0"/>
              </a:ext>
            </a:extLst>
          </a:blip>
          <a:srcRect/>
          <a:stretch>
            <a:fillRect/>
          </a:stretch>
        </p:blipFill>
        <p:spPr bwMode="auto">
          <a:xfrm>
            <a:off x="0" y="1"/>
            <a:ext cx="12192000" cy="1196975"/>
          </a:xfrm>
          <a:prstGeom prst="rect">
            <a:avLst/>
          </a:prstGeom>
          <a:noFill/>
          <a:ln w="38100">
            <a:noFill/>
            <a:miter lim="800000"/>
            <a:headEnd/>
            <a:tailEnd/>
          </a:ln>
        </p:spPr>
      </p:pic>
      <p:graphicFrame>
        <p:nvGraphicFramePr>
          <p:cNvPr id="5" name="Object 2"/>
          <p:cNvGraphicFramePr>
            <a:graphicFrameLocks noChangeAspect="1"/>
          </p:cNvGraphicFramePr>
          <p:nvPr/>
        </p:nvGraphicFramePr>
        <p:xfrm>
          <a:off x="0" y="6783388"/>
          <a:ext cx="12192000" cy="74612"/>
        </p:xfrm>
        <a:graphic>
          <a:graphicData uri="http://schemas.openxmlformats.org/presentationml/2006/ole">
            <mc:AlternateContent xmlns:mc="http://schemas.openxmlformats.org/markup-compatibility/2006">
              <mc:Choice xmlns:v="urn:schemas-microsoft-com:vml" Requires="v">
                <p:oleObj spid="_x0000_s12293" name="Image" r:id="rId4" imgW="11328400" imgH="4572000" progId="">
                  <p:embed/>
                </p:oleObj>
              </mc:Choice>
              <mc:Fallback>
                <p:oleObj name="Image" r:id="rId4" imgW="11328400" imgH="4572000" progId="">
                  <p:embed/>
                  <p:pic>
                    <p:nvPicPr>
                      <p:cNvPr id="5" name="Object 2"/>
                      <p:cNvPicPr>
                        <a:picLocks noChangeAspect="1" noChangeArrowheads="1"/>
                      </p:cNvPicPr>
                      <p:nvPr/>
                    </p:nvPicPr>
                    <p:blipFill>
                      <a:blip r:embed="rId5">
                        <a:lum bright="-6000" contrast="6000"/>
                        <a:extLst>
                          <a:ext uri="{28A0092B-C50C-407E-A947-70E740481C1C}">
                            <a14:useLocalDpi xmlns:a14="http://schemas.microsoft.com/office/drawing/2010/main" val="0"/>
                          </a:ext>
                        </a:extLst>
                      </a:blip>
                      <a:srcRect/>
                      <a:stretch>
                        <a:fillRect/>
                      </a:stretch>
                    </p:blipFill>
                    <p:spPr bwMode="auto">
                      <a:xfrm>
                        <a:off x="0" y="6783388"/>
                        <a:ext cx="12192000" cy="74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13" descr="E:\MY DOC\北航简介\LOGO\BUAA LOGO.gif"/>
          <p:cNvPicPr>
            <a:picLocks noChangeAspect="1" noChangeArrowheads="1"/>
          </p:cNvPicPr>
          <p:nvPr userDrawn="1"/>
        </p:nvPicPr>
        <p:blipFill>
          <a:blip r:embed="rId6" cstate="screen">
            <a:lum contrast="-40000"/>
            <a:extLst>
              <a:ext uri="{28A0092B-C50C-407E-A947-70E740481C1C}">
                <a14:useLocalDpi xmlns:a14="http://schemas.microsoft.com/office/drawing/2010/main" val="0"/>
              </a:ext>
            </a:extLst>
          </a:blip>
          <a:srcRect/>
          <a:stretch>
            <a:fillRect/>
          </a:stretch>
        </p:blipFill>
        <p:spPr bwMode="auto">
          <a:xfrm>
            <a:off x="10856385" y="133350"/>
            <a:ext cx="1246716" cy="935038"/>
          </a:xfrm>
          <a:prstGeom prst="rect">
            <a:avLst/>
          </a:prstGeom>
          <a:noFill/>
          <a:ln w="9525">
            <a:noFill/>
            <a:miter lim="800000"/>
            <a:headEnd/>
            <a:tailEnd/>
          </a:ln>
        </p:spPr>
      </p:pic>
      <p:sp>
        <p:nvSpPr>
          <p:cNvPr id="2" name="Title 1"/>
          <p:cNvSpPr>
            <a:spLocks noGrp="1"/>
          </p:cNvSpPr>
          <p:nvPr>
            <p:ph type="ctrTitle"/>
          </p:nvPr>
        </p:nvSpPr>
        <p:spPr>
          <a:xfrm>
            <a:off x="545483" y="33298"/>
            <a:ext cx="9390944" cy="1235462"/>
          </a:xfrm>
        </p:spPr>
        <p:txBody>
          <a:bodyPr>
            <a:noAutofit/>
          </a:bodyPr>
          <a:lstStyle>
            <a:lvl1pPr>
              <a:lnSpc>
                <a:spcPct val="90000"/>
              </a:lnSpc>
              <a:defRPr sz="4000" b="1">
                <a:effectLst/>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Subtitle 2"/>
          <p:cNvSpPr>
            <a:spLocks noGrp="1"/>
          </p:cNvSpPr>
          <p:nvPr>
            <p:ph type="subTitle" idx="1"/>
          </p:nvPr>
        </p:nvSpPr>
        <p:spPr>
          <a:xfrm>
            <a:off x="911424" y="1916835"/>
            <a:ext cx="9390944" cy="461665"/>
          </a:xfrm>
        </p:spPr>
        <p:txBody>
          <a:bodyPr>
            <a:noAutofit/>
          </a:bodyPr>
          <a:lstStyle>
            <a:lvl1pPr marL="0" indent="0" algn="l">
              <a:lnSpc>
                <a:spcPct val="90000"/>
              </a:lnSpc>
              <a:spcBef>
                <a:spcPts val="0"/>
              </a:spcBef>
              <a:buNone/>
              <a:defRPr sz="3600" b="1">
                <a:solidFill>
                  <a:schemeClr val="tx1">
                    <a:tint val="75000"/>
                  </a:schemeClr>
                </a:solidFill>
                <a:latin typeface="楷体_GB2312" panose="02010609030101010101" pitchFamily="49" charset="-122"/>
                <a:ea typeface="楷体_GB2312" panose="02010609030101010101"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393507507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673820345"/>
      </p:ext>
    </p:extLst>
  </p:cSld>
  <p:clrMapOvr>
    <a:masterClrMapping/>
  </p:clrMapOvr>
  <p:transition>
    <p:fade/>
  </p:transition>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06506"/>
            <a:ext cx="10515600" cy="263525"/>
          </a:xfrm>
        </p:spPr>
        <p:txBody>
          <a:bodyPr>
            <a:noAutofit/>
          </a:bodyPr>
          <a:lstStyle>
            <a:lvl1pPr>
              <a:defRPr sz="3600">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544285" y="1168141"/>
            <a:ext cx="10515600" cy="4351338"/>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9231085" y="6352721"/>
            <a:ext cx="2743200" cy="365125"/>
          </a:xfrm>
        </p:spPr>
        <p:txBody>
          <a:bodyPr/>
          <a:lstStyle/>
          <a:p>
            <a:fld id="{DD963945-3B01-4F00-A86C-79CC7D874BB7}" type="slidenum">
              <a:rPr lang="zh-CN" altLang="en-US" smtClean="0"/>
              <a:t>‹#›</a:t>
            </a:fld>
            <a:endParaRPr lang="zh-CN" altLang="en-US"/>
          </a:p>
        </p:txBody>
      </p:sp>
      <p:sp>
        <p:nvSpPr>
          <p:cNvPr id="7" name="矩形 6"/>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8" name="直接连接符 7"/>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9" name="图片 8"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39923079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矩形 6"/>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8" name="直接连接符 7"/>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9" name="图片 8"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3580041129"/>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矩形 7"/>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9" name="直接连接符 8"/>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10" name="图片 9"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366526975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0" name="矩形 9"/>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11" name="直接连接符 10"/>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12" name="图片 11"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2269949514"/>
      </p:ext>
    </p:extLst>
  </p:cSld>
  <p:clrMapOvr>
    <a:masterClrMapping/>
  </p:clrMapOvr>
  <p:transition>
    <p:fade/>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矩形 7"/>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9" name="直接连接符 8"/>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10" name="图片 9"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4289306054"/>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6" name="矩形 5"/>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7" name="直接连接符 6"/>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8" name="图片 7"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28374810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矩形 4"/>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6" name="直接连接符 5"/>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7" name="图片 6"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249821247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矩形 7"/>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9" name="直接连接符 8"/>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10" name="图片 9"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2227554761"/>
      </p:ext>
    </p:extLst>
  </p:cSld>
  <p:clrMapOvr>
    <a:masterClrMapping/>
  </p:clrMapOvr>
  <p:transition>
    <p:fade/>
  </p:transition>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矩形 7"/>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9" name="直接连接符 8"/>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10" name="图片 9"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1329130923"/>
      </p:ext>
    </p:extLst>
  </p:cSld>
  <p:clrMapOvr>
    <a:masterClrMapping/>
  </p:clrMapOvr>
  <p:transition>
    <p:fade/>
  </p:transition>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zh-CN" altLang="en-US"/>
              <a:t>第一讲 绪论</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7" name="矩形 6"/>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8" name="直接连接符 7"/>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9" name="图片 8"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1070829980"/>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6450497"/>
      </p:ext>
    </p:extLst>
  </p:cSld>
  <p:clrMapOvr>
    <a:masterClrMapping/>
  </p:clrMapOvr>
  <p:transition>
    <p:fade/>
  </p:transition>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sp>
        <p:nvSpPr>
          <p:cNvPr id="5123" name="Rectangle 3"/>
          <p:cNvSpPr>
            <a:spLocks noGrp="1" noChangeArrowheads="1"/>
          </p:cNvSpPr>
          <p:nvPr>
            <p:ph type="ctrTitle"/>
          </p:nvPr>
        </p:nvSpPr>
        <p:spPr>
          <a:xfrm>
            <a:off x="914400" y="3041650"/>
            <a:ext cx="10363200" cy="774700"/>
          </a:xfrm>
        </p:spPr>
        <p:txBody>
          <a:bodyPr>
            <a:spAutoFit/>
          </a:bodyPr>
          <a:lstStyle>
            <a:lvl1pPr algn="ctr">
              <a:defRPr sz="5600">
                <a:latin typeface="Times New Roman" pitchFamily="18" charset="0"/>
              </a:defRPr>
            </a:lvl1pPr>
          </a:lstStyle>
          <a:p>
            <a:r>
              <a:rPr lang="zh-CN" altLang="en-US" dirty="0"/>
              <a:t>单击此处编辑母版标题样式</a:t>
            </a:r>
            <a:endParaRPr lang="zh-CN" altLang="zh-CN" dirty="0"/>
          </a:p>
        </p:txBody>
      </p:sp>
    </p:spTree>
    <p:extLst>
      <p:ext uri="{BB962C8B-B14F-4D97-AF65-F5344CB8AC3E}">
        <p14:creationId xmlns:p14="http://schemas.microsoft.com/office/powerpoint/2010/main" val="44118740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4" descr="图片1副本"/>
          <p:cNvPicPr>
            <a:picLocks noChangeAspect="1" noChangeArrowheads="1"/>
          </p:cNvPicPr>
          <p:nvPr/>
        </p:nvPicPr>
        <p:blipFill>
          <a:blip r:embed="rId3">
            <a:lum bright="10000" contrast="60000"/>
            <a:extLst>
              <a:ext uri="{28A0092B-C50C-407E-A947-70E740481C1C}">
                <a14:useLocalDpi xmlns:a14="http://schemas.microsoft.com/office/drawing/2010/main" val="0"/>
              </a:ext>
            </a:extLst>
          </a:blip>
          <a:srcRect/>
          <a:stretch>
            <a:fillRect/>
          </a:stretch>
        </p:blipFill>
        <p:spPr bwMode="auto">
          <a:xfrm>
            <a:off x="0" y="1"/>
            <a:ext cx="12192000" cy="1196975"/>
          </a:xfrm>
          <a:prstGeom prst="rect">
            <a:avLst/>
          </a:prstGeom>
          <a:noFill/>
          <a:ln w="38100">
            <a:noFill/>
            <a:miter lim="800000"/>
            <a:headEnd/>
            <a:tailEnd/>
          </a:ln>
        </p:spPr>
      </p:pic>
      <p:graphicFrame>
        <p:nvGraphicFramePr>
          <p:cNvPr id="5" name="Object 2"/>
          <p:cNvGraphicFramePr>
            <a:graphicFrameLocks noChangeAspect="1"/>
          </p:cNvGraphicFramePr>
          <p:nvPr/>
        </p:nvGraphicFramePr>
        <p:xfrm>
          <a:off x="0" y="6783388"/>
          <a:ext cx="12192000" cy="74612"/>
        </p:xfrm>
        <a:graphic>
          <a:graphicData uri="http://schemas.openxmlformats.org/presentationml/2006/ole">
            <mc:AlternateContent xmlns:mc="http://schemas.openxmlformats.org/markup-compatibility/2006">
              <mc:Choice xmlns:v="urn:schemas-microsoft-com:vml" Requires="v">
                <p:oleObj spid="_x0000_s14341" name="Image" r:id="rId4" imgW="11328400" imgH="4572000" progId="">
                  <p:embed/>
                </p:oleObj>
              </mc:Choice>
              <mc:Fallback>
                <p:oleObj name="Image" r:id="rId4" imgW="11328400" imgH="4572000" progId="">
                  <p:embed/>
                  <p:pic>
                    <p:nvPicPr>
                      <p:cNvPr id="5" name="Object 2"/>
                      <p:cNvPicPr>
                        <a:picLocks noChangeAspect="1" noChangeArrowheads="1"/>
                      </p:cNvPicPr>
                      <p:nvPr/>
                    </p:nvPicPr>
                    <p:blipFill>
                      <a:blip r:embed="rId5">
                        <a:lum bright="-6000" contrast="6000"/>
                        <a:extLst>
                          <a:ext uri="{28A0092B-C50C-407E-A947-70E740481C1C}">
                            <a14:useLocalDpi xmlns:a14="http://schemas.microsoft.com/office/drawing/2010/main" val="0"/>
                          </a:ext>
                        </a:extLst>
                      </a:blip>
                      <a:srcRect/>
                      <a:stretch>
                        <a:fillRect/>
                      </a:stretch>
                    </p:blipFill>
                    <p:spPr bwMode="auto">
                      <a:xfrm>
                        <a:off x="0" y="6783388"/>
                        <a:ext cx="12192000" cy="74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13" descr="E:\MY DOC\北航简介\LOGO\BUAA LOGO.gif"/>
          <p:cNvPicPr>
            <a:picLocks noChangeAspect="1" noChangeArrowheads="1"/>
          </p:cNvPicPr>
          <p:nvPr userDrawn="1"/>
        </p:nvPicPr>
        <p:blipFill>
          <a:blip r:embed="rId6" cstate="screen">
            <a:lum contrast="-40000"/>
            <a:extLst>
              <a:ext uri="{28A0092B-C50C-407E-A947-70E740481C1C}">
                <a14:useLocalDpi xmlns:a14="http://schemas.microsoft.com/office/drawing/2010/main" val="0"/>
              </a:ext>
            </a:extLst>
          </a:blip>
          <a:srcRect/>
          <a:stretch>
            <a:fillRect/>
          </a:stretch>
        </p:blipFill>
        <p:spPr bwMode="auto">
          <a:xfrm>
            <a:off x="10856385" y="133350"/>
            <a:ext cx="1246716" cy="935038"/>
          </a:xfrm>
          <a:prstGeom prst="rect">
            <a:avLst/>
          </a:prstGeom>
          <a:noFill/>
          <a:ln w="9525">
            <a:noFill/>
            <a:miter lim="800000"/>
            <a:headEnd/>
            <a:tailEnd/>
          </a:ln>
        </p:spPr>
      </p:pic>
      <p:sp>
        <p:nvSpPr>
          <p:cNvPr id="2" name="标题 1"/>
          <p:cNvSpPr>
            <a:spLocks noGrp="1"/>
          </p:cNvSpPr>
          <p:nvPr>
            <p:ph type="ctrTitle"/>
          </p:nvPr>
        </p:nvSpPr>
        <p:spPr>
          <a:xfrm>
            <a:off x="914400" y="2130428"/>
            <a:ext cx="10363200" cy="1470025"/>
          </a:xfrm>
        </p:spPr>
        <p:txBody>
          <a:bodyPr/>
          <a:lstStyle/>
          <a:p>
            <a:r>
              <a:rPr lang="zh-CN" altLang="en-US"/>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7" name="Rectangle 7"/>
          <p:cNvSpPr>
            <a:spLocks noGrp="1" noChangeArrowheads="1"/>
          </p:cNvSpPr>
          <p:nvPr>
            <p:ph type="sldNum" sz="quarter" idx="10"/>
          </p:nvPr>
        </p:nvSpPr>
        <p:spPr>
          <a:xfrm>
            <a:off x="11664952" y="6456364"/>
            <a:ext cx="527049" cy="401637"/>
          </a:xfrm>
        </p:spPr>
        <p:txBody>
          <a:bodyPr/>
          <a:lstStyle>
            <a:lvl1pPr>
              <a:defRPr/>
            </a:lvl1pPr>
          </a:lstStyle>
          <a:p>
            <a:pPr>
              <a:defRPr/>
            </a:pPr>
            <a:fld id="{2CB2CA6E-B8B8-4C1E-807F-DB4F326F9549}" type="slidenum">
              <a:rPr lang="zh-CN" altLang="en-US">
                <a:solidFill>
                  <a:srgbClr val="000000"/>
                </a:solidFill>
              </a:rPr>
              <a:t>‹#›</a:t>
            </a:fld>
            <a:endParaRPr lang="en-US" altLang="zh-CN" dirty="0">
              <a:solidFill>
                <a:srgbClr val="000000"/>
              </a:solidFill>
            </a:endParaRPr>
          </a:p>
        </p:txBody>
      </p:sp>
    </p:spTree>
    <p:extLst>
      <p:ext uri="{BB962C8B-B14F-4D97-AF65-F5344CB8AC3E}">
        <p14:creationId xmlns:p14="http://schemas.microsoft.com/office/powerpoint/2010/main" val="2580585838"/>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pic>
        <p:nvPicPr>
          <p:cNvPr id="4" name="Picture 24" descr="图片1副本"/>
          <p:cNvPicPr>
            <a:picLocks noChangeAspect="1" noChangeArrowheads="1"/>
          </p:cNvPicPr>
          <p:nvPr userDrawn="1"/>
        </p:nvPicPr>
        <p:blipFill>
          <a:blip r:embed="rId3">
            <a:lum bright="10000" contrast="60000"/>
            <a:extLst>
              <a:ext uri="{28A0092B-C50C-407E-A947-70E740481C1C}">
                <a14:useLocalDpi xmlns:a14="http://schemas.microsoft.com/office/drawing/2010/main" val="0"/>
              </a:ext>
            </a:extLst>
          </a:blip>
          <a:srcRect/>
          <a:stretch>
            <a:fillRect/>
          </a:stretch>
        </p:blipFill>
        <p:spPr bwMode="auto">
          <a:xfrm>
            <a:off x="0" y="1"/>
            <a:ext cx="12192000" cy="1196975"/>
          </a:xfrm>
          <a:prstGeom prst="rect">
            <a:avLst/>
          </a:prstGeom>
          <a:noFill/>
          <a:ln w="38100">
            <a:noFill/>
            <a:miter lim="800000"/>
            <a:headEnd/>
            <a:tailEnd/>
          </a:ln>
        </p:spPr>
      </p:pic>
      <p:graphicFrame>
        <p:nvGraphicFramePr>
          <p:cNvPr id="5" name="Object 2"/>
          <p:cNvGraphicFramePr>
            <a:graphicFrameLocks noChangeAspect="1"/>
          </p:cNvGraphicFramePr>
          <p:nvPr/>
        </p:nvGraphicFramePr>
        <p:xfrm>
          <a:off x="0" y="6783388"/>
          <a:ext cx="12192000" cy="74612"/>
        </p:xfrm>
        <a:graphic>
          <a:graphicData uri="http://schemas.openxmlformats.org/presentationml/2006/ole">
            <mc:AlternateContent xmlns:mc="http://schemas.openxmlformats.org/markup-compatibility/2006">
              <mc:Choice xmlns:v="urn:schemas-microsoft-com:vml" Requires="v">
                <p:oleObj spid="_x0000_s15365" name="Image" r:id="rId4" imgW="11328400" imgH="4572000" progId="">
                  <p:embed/>
                </p:oleObj>
              </mc:Choice>
              <mc:Fallback>
                <p:oleObj name="Image" r:id="rId4" imgW="11328400" imgH="4572000" progId="">
                  <p:embed/>
                  <p:pic>
                    <p:nvPicPr>
                      <p:cNvPr id="5" name="Object 2"/>
                      <p:cNvPicPr>
                        <a:picLocks noChangeAspect="1" noChangeArrowheads="1"/>
                      </p:cNvPicPr>
                      <p:nvPr/>
                    </p:nvPicPr>
                    <p:blipFill>
                      <a:blip r:embed="rId5">
                        <a:lum bright="-6000" contrast="6000"/>
                        <a:extLst>
                          <a:ext uri="{28A0092B-C50C-407E-A947-70E740481C1C}">
                            <a14:useLocalDpi xmlns:a14="http://schemas.microsoft.com/office/drawing/2010/main" val="0"/>
                          </a:ext>
                        </a:extLst>
                      </a:blip>
                      <a:srcRect/>
                      <a:stretch>
                        <a:fillRect/>
                      </a:stretch>
                    </p:blipFill>
                    <p:spPr bwMode="auto">
                      <a:xfrm>
                        <a:off x="0" y="6783388"/>
                        <a:ext cx="12192000" cy="74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13" descr="E:\MY DOC\北航简介\LOGO\BUAA LOGO.gif"/>
          <p:cNvPicPr>
            <a:picLocks noChangeAspect="1" noChangeArrowheads="1"/>
          </p:cNvPicPr>
          <p:nvPr userDrawn="1"/>
        </p:nvPicPr>
        <p:blipFill>
          <a:blip r:embed="rId6" cstate="screen">
            <a:lum contrast="-40000"/>
            <a:extLst>
              <a:ext uri="{28A0092B-C50C-407E-A947-70E740481C1C}">
                <a14:useLocalDpi xmlns:a14="http://schemas.microsoft.com/office/drawing/2010/main" val="0"/>
              </a:ext>
            </a:extLst>
          </a:blip>
          <a:srcRect/>
          <a:stretch>
            <a:fillRect/>
          </a:stretch>
        </p:blipFill>
        <p:spPr bwMode="auto">
          <a:xfrm>
            <a:off x="10856385" y="133350"/>
            <a:ext cx="1246716" cy="935038"/>
          </a:xfrm>
          <a:prstGeom prst="rect">
            <a:avLst/>
          </a:prstGeom>
          <a:noFill/>
          <a:ln w="9525">
            <a:noFill/>
            <a:miter lim="800000"/>
            <a:headEnd/>
            <a:tailEnd/>
          </a:ln>
        </p:spPr>
      </p:pic>
      <p:sp>
        <p:nvSpPr>
          <p:cNvPr id="2" name="标题 1"/>
          <p:cNvSpPr>
            <a:spLocks noGrp="1"/>
          </p:cNvSpPr>
          <p:nvPr>
            <p:ph type="title"/>
          </p:nvPr>
        </p:nvSpPr>
        <p:spPr/>
        <p:txBody>
          <a:bodyPr/>
          <a:lstStyle>
            <a:lvl1pPr>
              <a:defRPr sz="4400"/>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marL="342900" indent="-342900">
              <a:lnSpc>
                <a:spcPct val="110000"/>
              </a:lnSpc>
              <a:buFont typeface="Wingdings" panose="05000000000000000000" pitchFamily="2" charset="2"/>
              <a:buChar char="p"/>
              <a:defRPr sz="3200">
                <a:latin typeface="+mn-ea"/>
                <a:ea typeface="+mn-ea"/>
              </a:defRPr>
            </a:lvl1pPr>
            <a:lvl2pPr>
              <a:lnSpc>
                <a:spcPct val="110000"/>
              </a:lnSpc>
              <a:defRPr sz="2800">
                <a:latin typeface="+mn-ea"/>
                <a:ea typeface="+mn-ea"/>
              </a:defRPr>
            </a:lvl2pPr>
            <a:lvl3pPr>
              <a:lnSpc>
                <a:spcPct val="110000"/>
              </a:lnSpc>
              <a:defRPr sz="2400">
                <a:latin typeface="+mn-ea"/>
                <a:ea typeface="+mn-ea"/>
              </a:defRPr>
            </a:lvl3pPr>
            <a:lvl4pPr>
              <a:lnSpc>
                <a:spcPct val="110000"/>
              </a:lnSpc>
              <a:defRPr sz="2000">
                <a:latin typeface="+mn-ea"/>
                <a:ea typeface="+mn-ea"/>
              </a:defRPr>
            </a:lvl4pPr>
            <a:lvl5pPr>
              <a:lnSpc>
                <a:spcPct val="110000"/>
              </a:lnSpc>
              <a:defRPr sz="2000">
                <a:latin typeface="+mn-ea"/>
                <a:ea typeface="+mn-ea"/>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Tree>
    <p:extLst>
      <p:ext uri="{BB962C8B-B14F-4D97-AF65-F5344CB8AC3E}">
        <p14:creationId xmlns:p14="http://schemas.microsoft.com/office/powerpoint/2010/main" val="98074824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4" name="Picture 24" descr="图片1副本"/>
          <p:cNvPicPr>
            <a:picLocks noChangeAspect="1" noChangeArrowheads="1"/>
          </p:cNvPicPr>
          <p:nvPr/>
        </p:nvPicPr>
        <p:blipFill>
          <a:blip r:embed="rId3">
            <a:lum bright="10000" contrast="60000"/>
            <a:extLst>
              <a:ext uri="{28A0092B-C50C-407E-A947-70E740481C1C}">
                <a14:useLocalDpi xmlns:a14="http://schemas.microsoft.com/office/drawing/2010/main" val="0"/>
              </a:ext>
            </a:extLst>
          </a:blip>
          <a:srcRect/>
          <a:stretch>
            <a:fillRect/>
          </a:stretch>
        </p:blipFill>
        <p:spPr bwMode="auto">
          <a:xfrm>
            <a:off x="0" y="1"/>
            <a:ext cx="12192000" cy="1196975"/>
          </a:xfrm>
          <a:prstGeom prst="rect">
            <a:avLst/>
          </a:prstGeom>
          <a:noFill/>
          <a:ln w="38100">
            <a:noFill/>
            <a:miter lim="800000"/>
            <a:headEnd/>
            <a:tailEnd/>
          </a:ln>
        </p:spPr>
      </p:pic>
      <p:graphicFrame>
        <p:nvGraphicFramePr>
          <p:cNvPr id="5" name="Object 2"/>
          <p:cNvGraphicFramePr>
            <a:graphicFrameLocks noChangeAspect="1"/>
          </p:cNvGraphicFramePr>
          <p:nvPr/>
        </p:nvGraphicFramePr>
        <p:xfrm>
          <a:off x="0" y="6783388"/>
          <a:ext cx="12192000" cy="74612"/>
        </p:xfrm>
        <a:graphic>
          <a:graphicData uri="http://schemas.openxmlformats.org/presentationml/2006/ole">
            <mc:AlternateContent xmlns:mc="http://schemas.openxmlformats.org/markup-compatibility/2006">
              <mc:Choice xmlns:v="urn:schemas-microsoft-com:vml" Requires="v">
                <p:oleObj spid="_x0000_s16389" name="Image" r:id="rId4" imgW="11328400" imgH="4572000" progId="">
                  <p:embed/>
                </p:oleObj>
              </mc:Choice>
              <mc:Fallback>
                <p:oleObj name="Image" r:id="rId4" imgW="11328400" imgH="4572000" progId="">
                  <p:embed/>
                  <p:pic>
                    <p:nvPicPr>
                      <p:cNvPr id="5" name="Object 2"/>
                      <p:cNvPicPr>
                        <a:picLocks noChangeAspect="1" noChangeArrowheads="1"/>
                      </p:cNvPicPr>
                      <p:nvPr/>
                    </p:nvPicPr>
                    <p:blipFill>
                      <a:blip r:embed="rId5">
                        <a:lum bright="-6000" contrast="6000"/>
                        <a:extLst>
                          <a:ext uri="{28A0092B-C50C-407E-A947-70E740481C1C}">
                            <a14:useLocalDpi xmlns:a14="http://schemas.microsoft.com/office/drawing/2010/main" val="0"/>
                          </a:ext>
                        </a:extLst>
                      </a:blip>
                      <a:srcRect/>
                      <a:stretch>
                        <a:fillRect/>
                      </a:stretch>
                    </p:blipFill>
                    <p:spPr bwMode="auto">
                      <a:xfrm>
                        <a:off x="0" y="6783388"/>
                        <a:ext cx="12192000" cy="74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13" descr="E:\MY DOC\北航简介\LOGO\BUAA LOGO.gif"/>
          <p:cNvPicPr>
            <a:picLocks noChangeAspect="1" noChangeArrowheads="1"/>
          </p:cNvPicPr>
          <p:nvPr userDrawn="1"/>
        </p:nvPicPr>
        <p:blipFill>
          <a:blip r:embed="rId6" cstate="screen">
            <a:lum contrast="-40000"/>
            <a:extLst>
              <a:ext uri="{28A0092B-C50C-407E-A947-70E740481C1C}">
                <a14:useLocalDpi xmlns:a14="http://schemas.microsoft.com/office/drawing/2010/main" val="0"/>
              </a:ext>
            </a:extLst>
          </a:blip>
          <a:srcRect/>
          <a:stretch>
            <a:fillRect/>
          </a:stretch>
        </p:blipFill>
        <p:spPr bwMode="auto">
          <a:xfrm>
            <a:off x="10856385" y="133350"/>
            <a:ext cx="1246716" cy="935038"/>
          </a:xfrm>
          <a:prstGeom prst="rect">
            <a:avLst/>
          </a:prstGeom>
          <a:noFill/>
          <a:ln w="9525">
            <a:noFill/>
            <a:miter lim="800000"/>
            <a:headEnd/>
            <a:tailEnd/>
          </a:ln>
        </p:spPr>
      </p:pic>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7" name="Rectangle 7"/>
          <p:cNvSpPr>
            <a:spLocks noGrp="1" noChangeArrowheads="1"/>
          </p:cNvSpPr>
          <p:nvPr>
            <p:ph type="sldNum" sz="quarter" idx="10"/>
          </p:nvPr>
        </p:nvSpPr>
        <p:spPr>
          <a:xfrm>
            <a:off x="11664952" y="6456364"/>
            <a:ext cx="527049" cy="401637"/>
          </a:xfrm>
        </p:spPr>
        <p:txBody>
          <a:bodyPr/>
          <a:lstStyle>
            <a:lvl1pPr>
              <a:defRPr/>
            </a:lvl1pPr>
          </a:lstStyle>
          <a:p>
            <a:pPr>
              <a:defRPr/>
            </a:pPr>
            <a:fld id="{98F80E97-1390-428D-9CB7-AFD5FEE76DF2}" type="slidenum">
              <a:rPr lang="zh-CN" altLang="en-US">
                <a:solidFill>
                  <a:srgbClr val="000000"/>
                </a:solidFill>
              </a:rPr>
              <a:t>‹#›</a:t>
            </a:fld>
            <a:endParaRPr lang="en-US" altLang="zh-CN" dirty="0">
              <a:solidFill>
                <a:srgbClr val="000000"/>
              </a:solidFill>
            </a:endParaRPr>
          </a:p>
        </p:txBody>
      </p:sp>
    </p:spTree>
    <p:extLst>
      <p:ext uri="{BB962C8B-B14F-4D97-AF65-F5344CB8AC3E}">
        <p14:creationId xmlns:p14="http://schemas.microsoft.com/office/powerpoint/2010/main" val="28351406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0" name="矩形 9"/>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11" name="直接连接符 10"/>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12" name="图片 11"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1152762495"/>
      </p:ext>
    </p:extLst>
  </p:cSld>
  <p:clrMapOvr>
    <a:masterClrMapping/>
  </p:clrMapOvr>
  <p:transition>
    <p:fade/>
  </p:transition>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pic>
        <p:nvPicPr>
          <p:cNvPr id="2" name="Picture 24" descr="图片1副本"/>
          <p:cNvPicPr>
            <a:picLocks noChangeAspect="1" noChangeArrowheads="1"/>
          </p:cNvPicPr>
          <p:nvPr/>
        </p:nvPicPr>
        <p:blipFill>
          <a:blip r:embed="rId3">
            <a:lum bright="10000" contrast="60000"/>
            <a:extLst>
              <a:ext uri="{28A0092B-C50C-407E-A947-70E740481C1C}">
                <a14:useLocalDpi xmlns:a14="http://schemas.microsoft.com/office/drawing/2010/main" val="0"/>
              </a:ext>
            </a:extLst>
          </a:blip>
          <a:srcRect/>
          <a:stretch>
            <a:fillRect/>
          </a:stretch>
        </p:blipFill>
        <p:spPr bwMode="auto">
          <a:xfrm>
            <a:off x="0" y="1"/>
            <a:ext cx="12192000" cy="1196975"/>
          </a:xfrm>
          <a:prstGeom prst="rect">
            <a:avLst/>
          </a:prstGeom>
          <a:noFill/>
          <a:ln w="38100">
            <a:noFill/>
            <a:miter lim="800000"/>
            <a:headEnd/>
            <a:tailEnd/>
          </a:ln>
        </p:spPr>
      </p:pic>
      <p:graphicFrame>
        <p:nvGraphicFramePr>
          <p:cNvPr id="3" name="Object 2"/>
          <p:cNvGraphicFramePr>
            <a:graphicFrameLocks noChangeAspect="1"/>
          </p:cNvGraphicFramePr>
          <p:nvPr/>
        </p:nvGraphicFramePr>
        <p:xfrm>
          <a:off x="0" y="6783388"/>
          <a:ext cx="12192000" cy="74612"/>
        </p:xfrm>
        <a:graphic>
          <a:graphicData uri="http://schemas.openxmlformats.org/presentationml/2006/ole">
            <mc:AlternateContent xmlns:mc="http://schemas.openxmlformats.org/markup-compatibility/2006">
              <mc:Choice xmlns:v="urn:schemas-microsoft-com:vml" Requires="v">
                <p:oleObj spid="_x0000_s17419" name="Image" r:id="rId4" imgW="11328400" imgH="4572000" progId="">
                  <p:embed/>
                </p:oleObj>
              </mc:Choice>
              <mc:Fallback>
                <p:oleObj name="Image" r:id="rId4" imgW="11328400" imgH="4572000" progId="">
                  <p:embed/>
                  <p:pic>
                    <p:nvPicPr>
                      <p:cNvPr id="3" name="Object 2"/>
                      <p:cNvPicPr>
                        <a:picLocks noChangeAspect="1" noChangeArrowheads="1"/>
                      </p:cNvPicPr>
                      <p:nvPr/>
                    </p:nvPicPr>
                    <p:blipFill>
                      <a:blip r:embed="rId5">
                        <a:lum bright="-6000" contrast="6000"/>
                        <a:extLst>
                          <a:ext uri="{28A0092B-C50C-407E-A947-70E740481C1C}">
                            <a14:useLocalDpi xmlns:a14="http://schemas.microsoft.com/office/drawing/2010/main" val="0"/>
                          </a:ext>
                        </a:extLst>
                      </a:blip>
                      <a:srcRect/>
                      <a:stretch>
                        <a:fillRect/>
                      </a:stretch>
                    </p:blipFill>
                    <p:spPr bwMode="auto">
                      <a:xfrm>
                        <a:off x="0" y="6783388"/>
                        <a:ext cx="12192000" cy="74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13" descr="E:\MY DOC\北航简介\LOGO\BUAA LOGO.gif"/>
          <p:cNvPicPr>
            <a:picLocks noChangeAspect="1" noChangeArrowheads="1"/>
          </p:cNvPicPr>
          <p:nvPr userDrawn="1"/>
        </p:nvPicPr>
        <p:blipFill>
          <a:blip r:embed="rId6" cstate="screen">
            <a:lum contrast="-40000"/>
            <a:extLst>
              <a:ext uri="{28A0092B-C50C-407E-A947-70E740481C1C}">
                <a14:useLocalDpi xmlns:a14="http://schemas.microsoft.com/office/drawing/2010/main" val="0"/>
              </a:ext>
            </a:extLst>
          </a:blip>
          <a:srcRect/>
          <a:stretch>
            <a:fillRect/>
          </a:stretch>
        </p:blipFill>
        <p:spPr bwMode="auto">
          <a:xfrm>
            <a:off x="10856385" y="133350"/>
            <a:ext cx="1246716" cy="935038"/>
          </a:xfrm>
          <a:prstGeom prst="rect">
            <a:avLst/>
          </a:prstGeom>
          <a:noFill/>
          <a:ln w="9525">
            <a:noFill/>
            <a:miter lim="800000"/>
            <a:headEnd/>
            <a:tailEnd/>
          </a:ln>
        </p:spPr>
      </p:pic>
      <p:graphicFrame>
        <p:nvGraphicFramePr>
          <p:cNvPr id="5" name="Object 3"/>
          <p:cNvGraphicFramePr>
            <a:graphicFrameLocks noChangeAspect="1"/>
          </p:cNvGraphicFramePr>
          <p:nvPr/>
        </p:nvGraphicFramePr>
        <p:xfrm>
          <a:off x="0" y="-27384"/>
          <a:ext cx="12192000" cy="2060575"/>
        </p:xfrm>
        <a:graphic>
          <a:graphicData uri="http://schemas.openxmlformats.org/presentationml/2006/ole">
            <mc:AlternateContent xmlns:mc="http://schemas.openxmlformats.org/markup-compatibility/2006">
              <mc:Choice xmlns:v="urn:schemas-microsoft-com:vml" Requires="v">
                <p:oleObj spid="_x0000_s17420" name="Image" r:id="rId7" imgW="11328400" imgH="4572000" progId="">
                  <p:embed/>
                </p:oleObj>
              </mc:Choice>
              <mc:Fallback>
                <p:oleObj name="Image" r:id="rId7" imgW="11328400" imgH="4572000" progId="">
                  <p:embed/>
                  <p:pic>
                    <p:nvPicPr>
                      <p:cNvPr id="5" name="Object 3"/>
                      <p:cNvPicPr>
                        <a:picLocks noChangeAspect="1" noChangeArrowheads="1"/>
                      </p:cNvPicPr>
                      <p:nvPr/>
                    </p:nvPicPr>
                    <p:blipFill>
                      <a:blip r:embed="rId5">
                        <a:lum bright="10000" contrast="60000"/>
                        <a:extLst>
                          <a:ext uri="{28A0092B-C50C-407E-A947-70E740481C1C}">
                            <a14:useLocalDpi xmlns:a14="http://schemas.microsoft.com/office/drawing/2010/main" val="0"/>
                          </a:ext>
                        </a:extLst>
                      </a:blip>
                      <a:srcRect/>
                      <a:stretch>
                        <a:fillRect/>
                      </a:stretch>
                    </p:blipFill>
                    <p:spPr bwMode="auto">
                      <a:xfrm>
                        <a:off x="0" y="-27384"/>
                        <a:ext cx="12192000" cy="206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10" descr="buaaname"/>
          <p:cNvPicPr>
            <a:picLocks noChangeAspect="1" noChangeArrowheads="1"/>
          </p:cNvPicPr>
          <p:nvPr userDrawn="1"/>
        </p:nvPicPr>
        <p:blipFill>
          <a:blip r:embed="rId8">
            <a:lum bright="100000" contrast="18000"/>
            <a:extLst>
              <a:ext uri="{28A0092B-C50C-407E-A947-70E740481C1C}">
                <a14:useLocalDpi xmlns:a14="http://schemas.microsoft.com/office/drawing/2010/main" val="0"/>
              </a:ext>
            </a:extLst>
          </a:blip>
          <a:srcRect/>
          <a:stretch>
            <a:fillRect/>
          </a:stretch>
        </p:blipFill>
        <p:spPr bwMode="auto">
          <a:xfrm>
            <a:off x="3251565" y="476672"/>
            <a:ext cx="7164916" cy="1014412"/>
          </a:xfrm>
          <a:prstGeom prst="rect">
            <a:avLst/>
          </a:prstGeom>
          <a:noFill/>
          <a:ln>
            <a:noFill/>
          </a:ln>
          <a:effectLst>
            <a:outerShdw blurRad="63500" dist="38099" dir="2700000" algn="ctr" rotWithShape="0">
              <a:schemeClr val="tx1">
                <a:alpha val="74998"/>
              </a:schemeClr>
            </a:outerShdw>
          </a:effectLst>
        </p:spPr>
      </p:pic>
      <p:pic>
        <p:nvPicPr>
          <p:cNvPr id="7" name="Picture 11" descr="xh"/>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583631" y="478260"/>
            <a:ext cx="1344083" cy="1006475"/>
          </a:xfrm>
          <a:prstGeom prst="rect">
            <a:avLst/>
          </a:prstGeom>
          <a:noFill/>
          <a:ln>
            <a:noFill/>
          </a:ln>
          <a:effectLst>
            <a:outerShdw blurRad="63500" dist="38099" dir="2700000" algn="ctr" rotWithShape="0">
              <a:schemeClr val="tx1">
                <a:alpha val="74998"/>
              </a:schemeClr>
            </a:outerShdw>
          </a:effectLst>
        </p:spPr>
      </p:pic>
      <p:graphicFrame>
        <p:nvGraphicFramePr>
          <p:cNvPr id="8" name="Object 4"/>
          <p:cNvGraphicFramePr>
            <a:graphicFrameLocks noChangeAspect="1"/>
          </p:cNvGraphicFramePr>
          <p:nvPr/>
        </p:nvGraphicFramePr>
        <p:xfrm>
          <a:off x="-2117" y="5589588"/>
          <a:ext cx="12192001" cy="1295400"/>
        </p:xfrm>
        <a:graphic>
          <a:graphicData uri="http://schemas.openxmlformats.org/presentationml/2006/ole">
            <mc:AlternateContent xmlns:mc="http://schemas.openxmlformats.org/markup-compatibility/2006">
              <mc:Choice xmlns:v="urn:schemas-microsoft-com:vml" Requires="v">
                <p:oleObj spid="_x0000_s17421" name="Image" r:id="rId10" imgW="11328400" imgH="4572000" progId="">
                  <p:embed/>
                </p:oleObj>
              </mc:Choice>
              <mc:Fallback>
                <p:oleObj name="Image" r:id="rId10" imgW="11328400" imgH="4572000" progId="">
                  <p:embed/>
                  <p:pic>
                    <p:nvPicPr>
                      <p:cNvPr id="8" name="Object 4"/>
                      <p:cNvPicPr>
                        <a:picLocks noChangeAspect="1" noChangeArrowheads="1"/>
                      </p:cNvPicPr>
                      <p:nvPr/>
                    </p:nvPicPr>
                    <p:blipFill>
                      <a:blip r:embed="rId5">
                        <a:lum bright="10000" contrast="60000"/>
                        <a:extLst>
                          <a:ext uri="{28A0092B-C50C-407E-A947-70E740481C1C}">
                            <a14:useLocalDpi xmlns:a14="http://schemas.microsoft.com/office/drawing/2010/main" val="0"/>
                          </a:ext>
                        </a:extLst>
                      </a:blip>
                      <a:srcRect/>
                      <a:stretch>
                        <a:fillRect/>
                      </a:stretch>
                    </p:blipFill>
                    <p:spPr bwMode="auto">
                      <a:xfrm>
                        <a:off x="-2117" y="5589588"/>
                        <a:ext cx="12192001"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7"/>
          <p:cNvSpPr>
            <a:spLocks noGrp="1" noChangeArrowheads="1"/>
          </p:cNvSpPr>
          <p:nvPr>
            <p:ph type="sldNum" sz="quarter" idx="10"/>
          </p:nvPr>
        </p:nvSpPr>
        <p:spPr>
          <a:xfrm>
            <a:off x="11664952" y="6456364"/>
            <a:ext cx="527049" cy="401637"/>
          </a:xfrm>
        </p:spPr>
        <p:txBody>
          <a:bodyPr/>
          <a:lstStyle>
            <a:lvl1pPr>
              <a:defRPr/>
            </a:lvl1pPr>
          </a:lstStyle>
          <a:p>
            <a:pPr>
              <a:defRPr/>
            </a:pPr>
            <a:fld id="{ABB493F5-76DC-4FED-A09A-349FDC8B8813}" type="slidenum">
              <a:rPr lang="zh-CN" altLang="en-US">
                <a:solidFill>
                  <a:srgbClr val="000000"/>
                </a:solidFill>
              </a:rPr>
              <a:t>‹#›</a:t>
            </a:fld>
            <a:endParaRPr lang="en-US" altLang="zh-CN" dirty="0">
              <a:solidFill>
                <a:srgbClr val="000000"/>
              </a:solidFill>
            </a:endParaRPr>
          </a:p>
        </p:txBody>
      </p:sp>
    </p:spTree>
    <p:extLst>
      <p:ext uri="{BB962C8B-B14F-4D97-AF65-F5344CB8AC3E}">
        <p14:creationId xmlns:p14="http://schemas.microsoft.com/office/powerpoint/2010/main" val="2982831711"/>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spTree>
      <p:nvGrpSpPr>
        <p:cNvPr id="1" name=""/>
        <p:cNvGrpSpPr/>
        <p:nvPr/>
      </p:nvGrpSpPr>
      <p:grpSpPr>
        <a:xfrm>
          <a:off x="0" y="0"/>
          <a:ext cx="0" cy="0"/>
          <a:chOff x="0" y="0"/>
          <a:chExt cx="0" cy="0"/>
        </a:xfrm>
      </p:grpSpPr>
      <p:pic>
        <p:nvPicPr>
          <p:cNvPr id="4" name="Picture 24" descr="图片1副本"/>
          <p:cNvPicPr>
            <a:picLocks noChangeAspect="1" noChangeArrowheads="1"/>
          </p:cNvPicPr>
          <p:nvPr/>
        </p:nvPicPr>
        <p:blipFill>
          <a:blip r:embed="rId3">
            <a:lum bright="10000" contrast="60000"/>
            <a:extLst>
              <a:ext uri="{28A0092B-C50C-407E-A947-70E740481C1C}">
                <a14:useLocalDpi xmlns:a14="http://schemas.microsoft.com/office/drawing/2010/main" val="0"/>
              </a:ext>
            </a:extLst>
          </a:blip>
          <a:srcRect/>
          <a:stretch>
            <a:fillRect/>
          </a:stretch>
        </p:blipFill>
        <p:spPr bwMode="auto">
          <a:xfrm>
            <a:off x="0" y="1"/>
            <a:ext cx="12192000" cy="1196975"/>
          </a:xfrm>
          <a:prstGeom prst="rect">
            <a:avLst/>
          </a:prstGeom>
          <a:noFill/>
          <a:ln w="38100">
            <a:noFill/>
            <a:miter lim="800000"/>
            <a:headEnd/>
            <a:tailEnd/>
          </a:ln>
        </p:spPr>
      </p:pic>
      <p:graphicFrame>
        <p:nvGraphicFramePr>
          <p:cNvPr id="5" name="Object 2"/>
          <p:cNvGraphicFramePr>
            <a:graphicFrameLocks noChangeAspect="1"/>
          </p:cNvGraphicFramePr>
          <p:nvPr/>
        </p:nvGraphicFramePr>
        <p:xfrm>
          <a:off x="0" y="6783388"/>
          <a:ext cx="12192000" cy="74612"/>
        </p:xfrm>
        <a:graphic>
          <a:graphicData uri="http://schemas.openxmlformats.org/presentationml/2006/ole">
            <mc:AlternateContent xmlns:mc="http://schemas.openxmlformats.org/markup-compatibility/2006">
              <mc:Choice xmlns:v="urn:schemas-microsoft-com:vml" Requires="v">
                <p:oleObj spid="_x0000_s18437" name="Image" r:id="rId4" imgW="11328400" imgH="4572000" progId="">
                  <p:embed/>
                </p:oleObj>
              </mc:Choice>
              <mc:Fallback>
                <p:oleObj name="Image" r:id="rId4" imgW="11328400" imgH="4572000" progId="">
                  <p:embed/>
                  <p:pic>
                    <p:nvPicPr>
                      <p:cNvPr id="5" name="Object 2"/>
                      <p:cNvPicPr>
                        <a:picLocks noChangeAspect="1" noChangeArrowheads="1"/>
                      </p:cNvPicPr>
                      <p:nvPr/>
                    </p:nvPicPr>
                    <p:blipFill>
                      <a:blip r:embed="rId5">
                        <a:lum bright="-6000" contrast="6000"/>
                        <a:extLst>
                          <a:ext uri="{28A0092B-C50C-407E-A947-70E740481C1C}">
                            <a14:useLocalDpi xmlns:a14="http://schemas.microsoft.com/office/drawing/2010/main" val="0"/>
                          </a:ext>
                        </a:extLst>
                      </a:blip>
                      <a:srcRect/>
                      <a:stretch>
                        <a:fillRect/>
                      </a:stretch>
                    </p:blipFill>
                    <p:spPr bwMode="auto">
                      <a:xfrm>
                        <a:off x="0" y="6783388"/>
                        <a:ext cx="12192000" cy="74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13" descr="E:\MY DOC\北航简介\LOGO\BUAA LOGO.gif"/>
          <p:cNvPicPr>
            <a:picLocks noChangeAspect="1" noChangeArrowheads="1"/>
          </p:cNvPicPr>
          <p:nvPr userDrawn="1"/>
        </p:nvPicPr>
        <p:blipFill>
          <a:blip r:embed="rId6" cstate="screen">
            <a:lum contrast="-40000"/>
            <a:extLst>
              <a:ext uri="{28A0092B-C50C-407E-A947-70E740481C1C}">
                <a14:useLocalDpi xmlns:a14="http://schemas.microsoft.com/office/drawing/2010/main" val="0"/>
              </a:ext>
            </a:extLst>
          </a:blip>
          <a:srcRect/>
          <a:stretch>
            <a:fillRect/>
          </a:stretch>
        </p:blipFill>
        <p:spPr bwMode="auto">
          <a:xfrm>
            <a:off x="10856385" y="133350"/>
            <a:ext cx="1246716" cy="935038"/>
          </a:xfrm>
          <a:prstGeom prst="rect">
            <a:avLst/>
          </a:prstGeom>
          <a:noFill/>
          <a:ln w="9525">
            <a:noFill/>
            <a:miter lim="800000"/>
            <a:headEnd/>
            <a:tailEnd/>
          </a:ln>
        </p:spPr>
      </p:pic>
      <p:sp>
        <p:nvSpPr>
          <p:cNvPr id="2" name="Title 1"/>
          <p:cNvSpPr>
            <a:spLocks noGrp="1"/>
          </p:cNvSpPr>
          <p:nvPr>
            <p:ph type="ctrTitle"/>
          </p:nvPr>
        </p:nvSpPr>
        <p:spPr>
          <a:xfrm>
            <a:off x="545483" y="33298"/>
            <a:ext cx="9390944" cy="1235462"/>
          </a:xfrm>
        </p:spPr>
        <p:txBody>
          <a:bodyPr>
            <a:noAutofit/>
          </a:bodyPr>
          <a:lstStyle>
            <a:lvl1pPr>
              <a:lnSpc>
                <a:spcPct val="90000"/>
              </a:lnSpc>
              <a:defRPr sz="4000" b="1">
                <a:effectLst/>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Subtitle 2"/>
          <p:cNvSpPr>
            <a:spLocks noGrp="1"/>
          </p:cNvSpPr>
          <p:nvPr>
            <p:ph type="subTitle" idx="1"/>
          </p:nvPr>
        </p:nvSpPr>
        <p:spPr>
          <a:xfrm>
            <a:off x="911424" y="1916835"/>
            <a:ext cx="9390944" cy="461665"/>
          </a:xfrm>
        </p:spPr>
        <p:txBody>
          <a:bodyPr>
            <a:noAutofit/>
          </a:bodyPr>
          <a:lstStyle>
            <a:lvl1pPr marL="0" indent="0" algn="l">
              <a:lnSpc>
                <a:spcPct val="90000"/>
              </a:lnSpc>
              <a:spcBef>
                <a:spcPts val="0"/>
              </a:spcBef>
              <a:buNone/>
              <a:defRPr sz="3600" b="1">
                <a:solidFill>
                  <a:schemeClr val="tx1">
                    <a:tint val="75000"/>
                  </a:schemeClr>
                </a:solidFill>
                <a:latin typeface="楷体_GB2312" panose="02010609030101010101" pitchFamily="49" charset="-122"/>
                <a:ea typeface="楷体_GB2312" panose="02010609030101010101"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301750182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6" name="矩形 5"/>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7" name="直接连接符 6"/>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8" name="图片 7"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312786801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矩形 4"/>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6" name="直接连接符 5"/>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7" name="图片 6"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11068122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矩形 7"/>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9" name="直接连接符 8"/>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10" name="图片 9"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3934019410"/>
      </p:ext>
    </p:extLst>
  </p:cSld>
  <p:clrMapOvr>
    <a:masterClrMapping/>
  </p:clrMapOvr>
  <p:transition>
    <p:fade/>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矩形 7"/>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9" name="直接连接符 8"/>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10" name="图片 9"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2958980906"/>
      </p:ext>
    </p:extLst>
  </p:cSld>
  <p:clrMapOvr>
    <a:masterClrMapping/>
  </p:clrMapOvr>
  <p:transition>
    <p:fade/>
  </p:transition>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Layout" Target="../slideLayouts/slideLayout15.xml"/><Relationship Id="rId7" Type="http://schemas.openxmlformats.org/officeDocument/2006/relationships/vmlDrawing" Target="../drawings/vmlDrawing1.v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11" Type="http://schemas.openxmlformats.org/officeDocument/2006/relationships/image" Target="../media/image4.png"/><Relationship Id="rId5" Type="http://schemas.openxmlformats.org/officeDocument/2006/relationships/slideLayout" Target="../slideLayouts/slideLayout17.xml"/><Relationship Id="rId10" Type="http://schemas.openxmlformats.org/officeDocument/2006/relationships/image" Target="../media/image2.png"/><Relationship Id="rId4" Type="http://schemas.openxmlformats.org/officeDocument/2006/relationships/slideLayout" Target="../slideLayouts/slideLayout16.xml"/><Relationship Id="rId9" Type="http://schemas.openxmlformats.org/officeDocument/2006/relationships/oleObject" Target="../embeddings/oleObject1.bin"/></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3.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Layout" Target="../slideLayouts/slideLayout32.xml"/><Relationship Id="rId7" Type="http://schemas.openxmlformats.org/officeDocument/2006/relationships/vmlDrawing" Target="../drawings/vmlDrawing7.v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theme" Target="../theme/theme4.xml"/><Relationship Id="rId11" Type="http://schemas.openxmlformats.org/officeDocument/2006/relationships/image" Target="../media/image4.png"/><Relationship Id="rId5" Type="http://schemas.openxmlformats.org/officeDocument/2006/relationships/slideLayout" Target="../slideLayouts/slideLayout34.xml"/><Relationship Id="rId10" Type="http://schemas.openxmlformats.org/officeDocument/2006/relationships/image" Target="../media/image2.png"/><Relationship Id="rId4" Type="http://schemas.openxmlformats.org/officeDocument/2006/relationships/slideLayout" Target="../slideLayouts/slideLayout33.xml"/><Relationship Id="rId9" Type="http://schemas.openxmlformats.org/officeDocument/2006/relationships/oleObject" Target="../embeddings/oleObject9.bin"/></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theme" Target="../theme/theme5.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Layout" Target="../slideLayouts/slideLayout49.xml"/><Relationship Id="rId7" Type="http://schemas.openxmlformats.org/officeDocument/2006/relationships/vmlDrawing" Target="../drawings/vmlDrawing13.v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theme" Target="../theme/theme6.xml"/><Relationship Id="rId11" Type="http://schemas.openxmlformats.org/officeDocument/2006/relationships/image" Target="../media/image4.png"/><Relationship Id="rId5" Type="http://schemas.openxmlformats.org/officeDocument/2006/relationships/slideLayout" Target="../slideLayouts/slideLayout51.xml"/><Relationship Id="rId10" Type="http://schemas.openxmlformats.org/officeDocument/2006/relationships/image" Target="../media/image2.png"/><Relationship Id="rId4" Type="http://schemas.openxmlformats.org/officeDocument/2006/relationships/slideLayout" Target="../slideLayouts/slideLayout50.xml"/><Relationship Id="rId9" Type="http://schemas.openxmlformats.org/officeDocument/2006/relationships/oleObject" Target="../embeddings/oleObject17.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68143705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ransition>
    <p:fade/>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5368" name="Picture 24" descr="图片1副本"/>
          <p:cNvPicPr>
            <a:picLocks noChangeAspect="1" noChangeArrowheads="1"/>
          </p:cNvPicPr>
          <p:nvPr/>
        </p:nvPicPr>
        <p:blipFill>
          <a:blip r:embed="rId8">
            <a:lum bright="10000" contrast="60000"/>
            <a:extLst>
              <a:ext uri="{28A0092B-C50C-407E-A947-70E740481C1C}">
                <a14:useLocalDpi xmlns:a14="http://schemas.microsoft.com/office/drawing/2010/main" val="0"/>
              </a:ext>
            </a:extLst>
          </a:blip>
          <a:srcRect/>
          <a:stretch>
            <a:fillRect/>
          </a:stretch>
        </p:blipFill>
        <p:spPr bwMode="auto">
          <a:xfrm>
            <a:off x="0" y="1"/>
            <a:ext cx="12192000" cy="1196975"/>
          </a:xfrm>
          <a:prstGeom prst="rect">
            <a:avLst/>
          </a:prstGeom>
          <a:noFill/>
          <a:ln w="38100">
            <a:noFill/>
            <a:miter lim="800000"/>
            <a:headEnd/>
            <a:tailEnd/>
          </a:ln>
        </p:spPr>
      </p:pic>
      <p:graphicFrame>
        <p:nvGraphicFramePr>
          <p:cNvPr id="15366" name="Object 6"/>
          <p:cNvGraphicFramePr>
            <a:graphicFrameLocks noChangeAspect="1"/>
          </p:cNvGraphicFramePr>
          <p:nvPr/>
        </p:nvGraphicFramePr>
        <p:xfrm>
          <a:off x="0" y="6783388"/>
          <a:ext cx="12192000" cy="74612"/>
        </p:xfrm>
        <a:graphic>
          <a:graphicData uri="http://schemas.openxmlformats.org/presentationml/2006/ole">
            <mc:AlternateContent xmlns:mc="http://schemas.openxmlformats.org/markup-compatibility/2006">
              <mc:Choice xmlns:v="urn:schemas-microsoft-com:vml" Requires="v">
                <p:oleObj spid="_x0000_s1029" name="Image" r:id="rId9" imgW="11328400" imgH="4572000" progId="">
                  <p:embed/>
                </p:oleObj>
              </mc:Choice>
              <mc:Fallback>
                <p:oleObj name="Image" r:id="rId9" imgW="11328400" imgH="4572000" progId="">
                  <p:embed/>
                  <p:pic>
                    <p:nvPicPr>
                      <p:cNvPr id="15366" name="Object 6"/>
                      <p:cNvPicPr>
                        <a:picLocks noChangeAspect="1" noChangeArrowheads="1"/>
                      </p:cNvPicPr>
                      <p:nvPr/>
                    </p:nvPicPr>
                    <p:blipFill>
                      <a:blip r:embed="rId10">
                        <a:lum bright="-6000" contrast="6000"/>
                        <a:extLst>
                          <a:ext uri="{28A0092B-C50C-407E-A947-70E740481C1C}">
                            <a14:useLocalDpi xmlns:a14="http://schemas.microsoft.com/office/drawing/2010/main" val="0"/>
                          </a:ext>
                        </a:extLst>
                      </a:blip>
                      <a:srcRect/>
                      <a:stretch>
                        <a:fillRect/>
                      </a:stretch>
                    </p:blipFill>
                    <p:spPr bwMode="auto">
                      <a:xfrm>
                        <a:off x="0" y="6783388"/>
                        <a:ext cx="12192000" cy="74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9" name="Rectangle 3"/>
          <p:cNvSpPr>
            <a:spLocks noGrp="1" noChangeArrowheads="1"/>
          </p:cNvSpPr>
          <p:nvPr>
            <p:ph type="body" idx="1"/>
          </p:nvPr>
        </p:nvSpPr>
        <p:spPr bwMode="auto">
          <a:xfrm>
            <a:off x="383118" y="1330326"/>
            <a:ext cx="11446933" cy="5256213"/>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Rectangle 22"/>
          <p:cNvSpPr>
            <a:spLocks noGrp="1" noChangeArrowheads="1"/>
          </p:cNvSpPr>
          <p:nvPr>
            <p:ph type="title"/>
          </p:nvPr>
        </p:nvSpPr>
        <p:spPr bwMode="auto">
          <a:xfrm>
            <a:off x="131234" y="44450"/>
            <a:ext cx="11857567" cy="1143000"/>
          </a:xfrm>
          <a:prstGeom prst="rect">
            <a:avLst/>
          </a:prstGeom>
          <a:noFill/>
          <a:ln>
            <a:noFill/>
          </a:ln>
          <a:effectLst>
            <a:outerShdw blurRad="63500" dist="46662" dir="2115817" algn="ctr" rotWithShape="0">
              <a:schemeClr val="tx1">
                <a:alpha val="74998"/>
              </a:schemeClr>
            </a:outerShdw>
          </a:effectLst>
        </p:spPr>
        <p:txBody>
          <a:bodyPr vert="horz" wrap="square" lIns="91440" tIns="45720" rIns="91440" bIns="45720" numCol="1" anchor="ctr" anchorCtr="0" compatLnSpc="1"/>
          <a:lstStyle/>
          <a:p>
            <a:pPr lvl="0"/>
            <a:r>
              <a:rPr lang="zh-CN" altLang="en-US" dirty="0"/>
              <a:t>单击此处编辑母版标题样式</a:t>
            </a:r>
          </a:p>
        </p:txBody>
      </p:sp>
      <p:pic>
        <p:nvPicPr>
          <p:cNvPr id="15371" name="Picture 13" descr="E:\MY DOC\北航简介\LOGO\BUAA LOGO.gif"/>
          <p:cNvPicPr>
            <a:picLocks noChangeAspect="1" noChangeArrowheads="1"/>
          </p:cNvPicPr>
          <p:nvPr/>
        </p:nvPicPr>
        <p:blipFill>
          <a:blip r:embed="rId11" cstate="screen">
            <a:lum contrast="-40000"/>
            <a:extLst>
              <a:ext uri="{28A0092B-C50C-407E-A947-70E740481C1C}">
                <a14:useLocalDpi xmlns:a14="http://schemas.microsoft.com/office/drawing/2010/main" val="0"/>
              </a:ext>
            </a:extLst>
          </a:blip>
          <a:srcRect/>
          <a:stretch>
            <a:fillRect/>
          </a:stretch>
        </p:blipFill>
        <p:spPr bwMode="auto">
          <a:xfrm>
            <a:off x="10856385" y="133350"/>
            <a:ext cx="1246716" cy="935038"/>
          </a:xfrm>
          <a:prstGeom prst="rect">
            <a:avLst/>
          </a:prstGeom>
          <a:noFill/>
          <a:ln w="9525">
            <a:noFill/>
            <a:miter lim="800000"/>
            <a:headEnd/>
            <a:tailEnd/>
          </a:ln>
        </p:spPr>
      </p:pic>
      <p:sp>
        <p:nvSpPr>
          <p:cNvPr id="7" name="Rectangle 7"/>
          <p:cNvSpPr>
            <a:spLocks noGrp="1" noChangeArrowheads="1"/>
          </p:cNvSpPr>
          <p:nvPr>
            <p:ph type="sldNum" sz="quarter" idx="4"/>
          </p:nvPr>
        </p:nvSpPr>
        <p:spPr bwMode="auto">
          <a:xfrm>
            <a:off x="11279717" y="6456364"/>
            <a:ext cx="912283" cy="401637"/>
          </a:xfrm>
          <a:prstGeom prst="rect">
            <a:avLst/>
          </a:prstGeom>
          <a:noFill/>
        </p:spPr>
        <p:txBody>
          <a:bodyPr vert="horz" wrap="square" lIns="91440" tIns="45720" rIns="91440" bIns="45720" numCol="1" anchor="t" anchorCtr="0" compatLnSpc="1"/>
          <a:lstStyle>
            <a:lvl1pPr algn="r" eaLnBrk="0" hangingPunct="0">
              <a:defRPr sz="1400" b="1">
                <a:latin typeface="Arial" panose="020B0604020202020204" pitchFamily="34" charset="0"/>
                <a:ea typeface="黑体" panose="02010609060101010101" pitchFamily="2" charset="-122"/>
              </a:defRPr>
            </a:lvl1pPr>
          </a:lstStyle>
          <a:p>
            <a:pPr fontAlgn="base">
              <a:spcBef>
                <a:spcPct val="0"/>
              </a:spcBef>
              <a:spcAft>
                <a:spcPct val="0"/>
              </a:spcAft>
              <a:defRPr/>
            </a:pPr>
            <a:fld id="{F53BC0E7-4266-4B26-97D6-D2DCCE068E2C}" type="slidenum">
              <a:rPr lang="zh-CN" altLang="en-US">
                <a:solidFill>
                  <a:srgbClr val="000000"/>
                </a:solidFill>
              </a:rPr>
              <a:t>‹#›</a:t>
            </a:fld>
            <a:endParaRPr lang="en-US" altLang="zh-CN" dirty="0">
              <a:solidFill>
                <a:srgbClr val="000000"/>
              </a:solidFill>
            </a:endParaRPr>
          </a:p>
        </p:txBody>
      </p:sp>
    </p:spTree>
    <p:extLst>
      <p:ext uri="{BB962C8B-B14F-4D97-AF65-F5344CB8AC3E}">
        <p14:creationId xmlns:p14="http://schemas.microsoft.com/office/powerpoint/2010/main" val="373519472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Lst>
  <p:transition>
    <p:fade/>
  </p:transition>
  <p:hf hdr="0" ftr="0" dt="0"/>
  <p:txStyles>
    <p:titleStyle>
      <a:lvl1pPr algn="ctr" rtl="0" eaLnBrk="1" fontAlgn="base" hangingPunct="1">
        <a:spcBef>
          <a:spcPct val="0"/>
        </a:spcBef>
        <a:spcAft>
          <a:spcPct val="0"/>
        </a:spcAft>
        <a:defRPr kumimoji="1" sz="4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ctr" rtl="0" eaLnBrk="1" fontAlgn="base" hangingPunct="1">
        <a:spcBef>
          <a:spcPct val="0"/>
        </a:spcBef>
        <a:spcAft>
          <a:spcPct val="0"/>
        </a:spcAft>
        <a:defRPr kumimoji="1" sz="4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2pPr>
      <a:lvl3pPr algn="ctr" rtl="0" eaLnBrk="1" fontAlgn="base" hangingPunct="1">
        <a:spcBef>
          <a:spcPct val="0"/>
        </a:spcBef>
        <a:spcAft>
          <a:spcPct val="0"/>
        </a:spcAft>
        <a:defRPr kumimoji="1" sz="4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3pPr>
      <a:lvl4pPr algn="ctr" rtl="0" eaLnBrk="1" fontAlgn="base" hangingPunct="1">
        <a:spcBef>
          <a:spcPct val="0"/>
        </a:spcBef>
        <a:spcAft>
          <a:spcPct val="0"/>
        </a:spcAft>
        <a:defRPr kumimoji="1" sz="4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4pPr>
      <a:lvl5pPr algn="ctr" rtl="0" eaLnBrk="1" fontAlgn="base" hangingPunct="1">
        <a:spcBef>
          <a:spcPct val="0"/>
        </a:spcBef>
        <a:spcAft>
          <a:spcPct val="0"/>
        </a:spcAft>
        <a:defRPr kumimoji="1" sz="4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5pPr>
      <a:lvl6pPr marL="457200" algn="ctr" rtl="0" eaLnBrk="1" fontAlgn="base" hangingPunct="1">
        <a:spcBef>
          <a:spcPct val="0"/>
        </a:spcBef>
        <a:spcAft>
          <a:spcPct val="0"/>
        </a:spcAft>
        <a:defRPr sz="5200">
          <a:solidFill>
            <a:schemeClr val="bg1"/>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5200">
          <a:solidFill>
            <a:schemeClr val="bg1"/>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5200">
          <a:solidFill>
            <a:schemeClr val="bg1"/>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5200">
          <a:solidFill>
            <a:schemeClr val="bg1"/>
          </a:solidFill>
          <a:latin typeface="Arial" panose="020B0604020202020204" pitchFamily="34" charset="0"/>
          <a:ea typeface="黑体" panose="02010609060101010101" pitchFamily="2" charset="-122"/>
        </a:defRPr>
      </a:lvl9pPr>
    </p:titleStyle>
    <p:bodyStyle>
      <a:lvl1pPr marL="342900" indent="-342900" algn="l" rtl="0" eaLnBrk="1" fontAlgn="base" hangingPunct="1">
        <a:lnSpc>
          <a:spcPct val="110000"/>
        </a:lnSpc>
        <a:spcBef>
          <a:spcPts val="600"/>
        </a:spcBef>
        <a:spcAft>
          <a:spcPct val="0"/>
        </a:spcAft>
        <a:buClr>
          <a:srgbClr val="0000CC"/>
        </a:buClr>
        <a:buSzPct val="75000"/>
        <a:buFont typeface="Wingdings" panose="05000000000000000000" pitchFamily="2" charset="2"/>
        <a:buChar char="p"/>
        <a:defRPr kumimoji="1" sz="3600">
          <a:solidFill>
            <a:schemeClr val="tx1"/>
          </a:solidFill>
          <a:latin typeface="+mn-lt"/>
          <a:ea typeface="+mn-ea"/>
          <a:cs typeface="微软雅黑" panose="020B0503020204020204" pitchFamily="34" charset="-122"/>
        </a:defRPr>
      </a:lvl1pPr>
      <a:lvl2pPr marL="742950" indent="-285750" algn="l" rtl="0" eaLnBrk="1" fontAlgn="base" hangingPunct="1">
        <a:lnSpc>
          <a:spcPct val="110000"/>
        </a:lnSpc>
        <a:spcBef>
          <a:spcPts val="600"/>
        </a:spcBef>
        <a:spcAft>
          <a:spcPct val="0"/>
        </a:spcAft>
        <a:buClr>
          <a:srgbClr val="0000CC"/>
        </a:buClr>
        <a:buSzPct val="60000"/>
        <a:buFont typeface="Wingdings" panose="05000000000000000000" pitchFamily="2" charset="2"/>
        <a:buChar char="Ø"/>
        <a:defRPr kumimoji="1" sz="3200">
          <a:solidFill>
            <a:schemeClr val="tx1"/>
          </a:solidFill>
          <a:latin typeface="+mn-lt"/>
          <a:ea typeface="+mn-ea"/>
          <a:cs typeface="微软雅黑" panose="020B0503020204020204" pitchFamily="34" charset="-122"/>
        </a:defRPr>
      </a:lvl2pPr>
      <a:lvl3pPr marL="1143000" indent="-228600" algn="l" rtl="0" eaLnBrk="1" fontAlgn="base" hangingPunct="1">
        <a:lnSpc>
          <a:spcPct val="110000"/>
        </a:lnSpc>
        <a:spcBef>
          <a:spcPts val="600"/>
        </a:spcBef>
        <a:spcAft>
          <a:spcPct val="0"/>
        </a:spcAft>
        <a:buClr>
          <a:srgbClr val="0000CC"/>
        </a:buClr>
        <a:buChar char="•"/>
        <a:defRPr kumimoji="1" sz="2800">
          <a:solidFill>
            <a:schemeClr val="tx1"/>
          </a:solidFill>
          <a:latin typeface="+mn-lt"/>
          <a:ea typeface="+mn-ea"/>
          <a:cs typeface="微软雅黑" panose="020B0503020204020204" pitchFamily="34" charset="-122"/>
        </a:defRPr>
      </a:lvl3pPr>
      <a:lvl4pPr marL="1600200" indent="-228600" algn="l" rtl="0" eaLnBrk="1" fontAlgn="base" hangingPunct="1">
        <a:lnSpc>
          <a:spcPct val="110000"/>
        </a:lnSpc>
        <a:spcBef>
          <a:spcPts val="600"/>
        </a:spcBef>
        <a:spcAft>
          <a:spcPct val="0"/>
        </a:spcAft>
        <a:buClr>
          <a:srgbClr val="0000FF"/>
        </a:buClr>
        <a:buFont typeface="Arial" panose="020B0604020202020204" pitchFamily="34" charset="0"/>
        <a:buChar char="–"/>
        <a:defRPr kumimoji="1" sz="2400">
          <a:solidFill>
            <a:schemeClr val="tx1"/>
          </a:solidFill>
          <a:latin typeface="+mn-lt"/>
          <a:ea typeface="+mn-ea"/>
          <a:cs typeface="微软雅黑" panose="020B0503020204020204" pitchFamily="34" charset="-122"/>
        </a:defRPr>
      </a:lvl4pPr>
      <a:lvl5pPr marL="2057400" indent="-228600" algn="l" rtl="0" eaLnBrk="1" fontAlgn="base" hangingPunct="1">
        <a:lnSpc>
          <a:spcPct val="110000"/>
        </a:lnSpc>
        <a:spcBef>
          <a:spcPts val="600"/>
        </a:spcBef>
        <a:spcAft>
          <a:spcPct val="0"/>
        </a:spcAft>
        <a:buClr>
          <a:srgbClr val="0000FF"/>
        </a:buClr>
        <a:buFont typeface="Arial" panose="020B0604020202020204" pitchFamily="34" charset="0"/>
        <a:buChar char="»"/>
        <a:defRPr kumimoji="1" sz="2000">
          <a:solidFill>
            <a:schemeClr val="tx1"/>
          </a:solidFill>
          <a:latin typeface="+mn-lt"/>
          <a:ea typeface="+mn-ea"/>
          <a:cs typeface="微软雅黑" panose="020B0503020204020204" pitchFamily="34" charset="-122"/>
        </a:defRPr>
      </a:lvl5pPr>
      <a:lvl6pPr marL="2514600" indent="-228600" algn="l" rtl="0" eaLnBrk="1" fontAlgn="base" hangingPunct="1">
        <a:lnSpc>
          <a:spcPct val="90000"/>
        </a:lnSpc>
        <a:spcBef>
          <a:spcPct val="20000"/>
        </a:spcBef>
        <a:spcAft>
          <a:spcPct val="0"/>
        </a:spcAft>
        <a:buClr>
          <a:srgbClr val="042672"/>
        </a:buClr>
        <a:buChar char="»"/>
        <a:defRPr sz="2400">
          <a:solidFill>
            <a:schemeClr val="tx1"/>
          </a:solidFill>
          <a:latin typeface="+mn-lt"/>
          <a:ea typeface="+mn-ea"/>
        </a:defRPr>
      </a:lvl6pPr>
      <a:lvl7pPr marL="2971800" indent="-228600" algn="l" rtl="0" eaLnBrk="1" fontAlgn="base" hangingPunct="1">
        <a:lnSpc>
          <a:spcPct val="90000"/>
        </a:lnSpc>
        <a:spcBef>
          <a:spcPct val="20000"/>
        </a:spcBef>
        <a:spcAft>
          <a:spcPct val="0"/>
        </a:spcAft>
        <a:buClr>
          <a:srgbClr val="042672"/>
        </a:buClr>
        <a:buChar char="»"/>
        <a:defRPr sz="2400">
          <a:solidFill>
            <a:schemeClr val="tx1"/>
          </a:solidFill>
          <a:latin typeface="+mn-lt"/>
          <a:ea typeface="+mn-ea"/>
        </a:defRPr>
      </a:lvl7pPr>
      <a:lvl8pPr marL="3429000" indent="-228600" algn="l" rtl="0" eaLnBrk="1" fontAlgn="base" hangingPunct="1">
        <a:lnSpc>
          <a:spcPct val="90000"/>
        </a:lnSpc>
        <a:spcBef>
          <a:spcPct val="20000"/>
        </a:spcBef>
        <a:spcAft>
          <a:spcPct val="0"/>
        </a:spcAft>
        <a:buClr>
          <a:srgbClr val="042672"/>
        </a:buClr>
        <a:buChar char="»"/>
        <a:defRPr sz="2400">
          <a:solidFill>
            <a:schemeClr val="tx1"/>
          </a:solidFill>
          <a:latin typeface="+mn-lt"/>
          <a:ea typeface="+mn-ea"/>
        </a:defRPr>
      </a:lvl8pPr>
      <a:lvl9pPr marL="3886200" indent="-228600" algn="l" rtl="0" eaLnBrk="1" fontAlgn="base" hangingPunct="1">
        <a:lnSpc>
          <a:spcPct val="90000"/>
        </a:lnSpc>
        <a:spcBef>
          <a:spcPct val="20000"/>
        </a:spcBef>
        <a:spcAft>
          <a:spcPct val="0"/>
        </a:spcAft>
        <a:buClr>
          <a:srgbClr val="042672"/>
        </a:buClr>
        <a:buChar char="»"/>
        <a:defRPr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993448804"/>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Lst>
  <p:transition>
    <p:fade/>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5368" name="Picture 24" descr="图片1副本"/>
          <p:cNvPicPr>
            <a:picLocks noChangeAspect="1" noChangeArrowheads="1"/>
          </p:cNvPicPr>
          <p:nvPr/>
        </p:nvPicPr>
        <p:blipFill>
          <a:blip r:embed="rId8">
            <a:lum bright="10000" contrast="60000"/>
            <a:extLst>
              <a:ext uri="{28A0092B-C50C-407E-A947-70E740481C1C}">
                <a14:useLocalDpi xmlns:a14="http://schemas.microsoft.com/office/drawing/2010/main" val="0"/>
              </a:ext>
            </a:extLst>
          </a:blip>
          <a:srcRect/>
          <a:stretch>
            <a:fillRect/>
          </a:stretch>
        </p:blipFill>
        <p:spPr bwMode="auto">
          <a:xfrm>
            <a:off x="0" y="1"/>
            <a:ext cx="12192000" cy="1196975"/>
          </a:xfrm>
          <a:prstGeom prst="rect">
            <a:avLst/>
          </a:prstGeom>
          <a:noFill/>
          <a:ln w="38100">
            <a:noFill/>
            <a:miter lim="800000"/>
            <a:headEnd/>
            <a:tailEnd/>
          </a:ln>
        </p:spPr>
      </p:pic>
      <p:graphicFrame>
        <p:nvGraphicFramePr>
          <p:cNvPr id="15366" name="Object 6"/>
          <p:cNvGraphicFramePr>
            <a:graphicFrameLocks noChangeAspect="1"/>
          </p:cNvGraphicFramePr>
          <p:nvPr/>
        </p:nvGraphicFramePr>
        <p:xfrm>
          <a:off x="0" y="6783388"/>
          <a:ext cx="12192000" cy="74612"/>
        </p:xfrm>
        <a:graphic>
          <a:graphicData uri="http://schemas.openxmlformats.org/presentationml/2006/ole">
            <mc:AlternateContent xmlns:mc="http://schemas.openxmlformats.org/markup-compatibility/2006">
              <mc:Choice xmlns:v="urn:schemas-microsoft-com:vml" Requires="v">
                <p:oleObj spid="_x0000_s7173" name="Image" r:id="rId9" imgW="11328400" imgH="4572000" progId="">
                  <p:embed/>
                </p:oleObj>
              </mc:Choice>
              <mc:Fallback>
                <p:oleObj name="Image" r:id="rId9" imgW="11328400" imgH="4572000" progId="">
                  <p:embed/>
                  <p:pic>
                    <p:nvPicPr>
                      <p:cNvPr id="15366" name="Object 6"/>
                      <p:cNvPicPr>
                        <a:picLocks noChangeAspect="1" noChangeArrowheads="1"/>
                      </p:cNvPicPr>
                      <p:nvPr/>
                    </p:nvPicPr>
                    <p:blipFill>
                      <a:blip r:embed="rId10">
                        <a:lum bright="-6000" contrast="6000"/>
                        <a:extLst>
                          <a:ext uri="{28A0092B-C50C-407E-A947-70E740481C1C}">
                            <a14:useLocalDpi xmlns:a14="http://schemas.microsoft.com/office/drawing/2010/main" val="0"/>
                          </a:ext>
                        </a:extLst>
                      </a:blip>
                      <a:srcRect/>
                      <a:stretch>
                        <a:fillRect/>
                      </a:stretch>
                    </p:blipFill>
                    <p:spPr bwMode="auto">
                      <a:xfrm>
                        <a:off x="0" y="6783388"/>
                        <a:ext cx="12192000" cy="74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9" name="Rectangle 3"/>
          <p:cNvSpPr>
            <a:spLocks noGrp="1" noChangeArrowheads="1"/>
          </p:cNvSpPr>
          <p:nvPr>
            <p:ph type="body" idx="1"/>
          </p:nvPr>
        </p:nvSpPr>
        <p:spPr bwMode="auto">
          <a:xfrm>
            <a:off x="383118" y="1330326"/>
            <a:ext cx="11446933" cy="5256213"/>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Rectangle 22"/>
          <p:cNvSpPr>
            <a:spLocks noGrp="1" noChangeArrowheads="1"/>
          </p:cNvSpPr>
          <p:nvPr>
            <p:ph type="title"/>
          </p:nvPr>
        </p:nvSpPr>
        <p:spPr bwMode="auto">
          <a:xfrm>
            <a:off x="131234" y="44450"/>
            <a:ext cx="11857567" cy="1143000"/>
          </a:xfrm>
          <a:prstGeom prst="rect">
            <a:avLst/>
          </a:prstGeom>
          <a:noFill/>
          <a:ln>
            <a:noFill/>
          </a:ln>
          <a:effectLst>
            <a:outerShdw blurRad="63500" dist="46662" dir="2115817" algn="ctr" rotWithShape="0">
              <a:schemeClr val="tx1">
                <a:alpha val="74998"/>
              </a:schemeClr>
            </a:outerShdw>
          </a:effectLst>
        </p:spPr>
        <p:txBody>
          <a:bodyPr vert="horz" wrap="square" lIns="91440" tIns="45720" rIns="91440" bIns="45720" numCol="1" anchor="ctr" anchorCtr="0" compatLnSpc="1"/>
          <a:lstStyle/>
          <a:p>
            <a:pPr lvl="0"/>
            <a:r>
              <a:rPr lang="zh-CN" altLang="en-US" dirty="0"/>
              <a:t>单击此处编辑母版标题样式</a:t>
            </a:r>
          </a:p>
        </p:txBody>
      </p:sp>
      <p:pic>
        <p:nvPicPr>
          <p:cNvPr id="15371" name="Picture 13" descr="E:\MY DOC\北航简介\LOGO\BUAA LOGO.gif"/>
          <p:cNvPicPr>
            <a:picLocks noChangeAspect="1" noChangeArrowheads="1"/>
          </p:cNvPicPr>
          <p:nvPr/>
        </p:nvPicPr>
        <p:blipFill>
          <a:blip r:embed="rId11" cstate="screen">
            <a:lum contrast="-40000"/>
            <a:extLst>
              <a:ext uri="{28A0092B-C50C-407E-A947-70E740481C1C}">
                <a14:useLocalDpi xmlns:a14="http://schemas.microsoft.com/office/drawing/2010/main" val="0"/>
              </a:ext>
            </a:extLst>
          </a:blip>
          <a:srcRect/>
          <a:stretch>
            <a:fillRect/>
          </a:stretch>
        </p:blipFill>
        <p:spPr bwMode="auto">
          <a:xfrm>
            <a:off x="10856385" y="133350"/>
            <a:ext cx="1246716" cy="935038"/>
          </a:xfrm>
          <a:prstGeom prst="rect">
            <a:avLst/>
          </a:prstGeom>
          <a:noFill/>
          <a:ln w="9525">
            <a:noFill/>
            <a:miter lim="800000"/>
            <a:headEnd/>
            <a:tailEnd/>
          </a:ln>
        </p:spPr>
      </p:pic>
      <p:sp>
        <p:nvSpPr>
          <p:cNvPr id="7" name="Rectangle 7"/>
          <p:cNvSpPr>
            <a:spLocks noGrp="1" noChangeArrowheads="1"/>
          </p:cNvSpPr>
          <p:nvPr>
            <p:ph type="sldNum" sz="quarter" idx="4"/>
          </p:nvPr>
        </p:nvSpPr>
        <p:spPr bwMode="auto">
          <a:xfrm>
            <a:off x="11279717" y="6456364"/>
            <a:ext cx="912283" cy="401637"/>
          </a:xfrm>
          <a:prstGeom prst="rect">
            <a:avLst/>
          </a:prstGeom>
          <a:noFill/>
        </p:spPr>
        <p:txBody>
          <a:bodyPr vert="horz" wrap="square" lIns="91440" tIns="45720" rIns="91440" bIns="45720" numCol="1" anchor="t" anchorCtr="0" compatLnSpc="1"/>
          <a:lstStyle>
            <a:lvl1pPr algn="r" eaLnBrk="0" hangingPunct="0">
              <a:defRPr sz="1400" b="1">
                <a:latin typeface="Arial" panose="020B0604020202020204" pitchFamily="34" charset="0"/>
                <a:ea typeface="黑体" panose="02010609060101010101" pitchFamily="2" charset="-122"/>
              </a:defRPr>
            </a:lvl1pPr>
          </a:lstStyle>
          <a:p>
            <a:pPr fontAlgn="base">
              <a:spcBef>
                <a:spcPct val="0"/>
              </a:spcBef>
              <a:spcAft>
                <a:spcPct val="0"/>
              </a:spcAft>
              <a:defRPr/>
            </a:pPr>
            <a:fld id="{F53BC0E7-4266-4B26-97D6-D2DCCE068E2C}" type="slidenum">
              <a:rPr lang="zh-CN" altLang="en-US">
                <a:solidFill>
                  <a:srgbClr val="000000"/>
                </a:solidFill>
              </a:rPr>
              <a:t>‹#›</a:t>
            </a:fld>
            <a:endParaRPr lang="en-US" altLang="zh-CN" dirty="0">
              <a:solidFill>
                <a:srgbClr val="000000"/>
              </a:solidFill>
            </a:endParaRPr>
          </a:p>
        </p:txBody>
      </p:sp>
    </p:spTree>
    <p:extLst>
      <p:ext uri="{BB962C8B-B14F-4D97-AF65-F5344CB8AC3E}">
        <p14:creationId xmlns:p14="http://schemas.microsoft.com/office/powerpoint/2010/main" val="364659855"/>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Lst>
  <p:transition>
    <p:fade/>
  </p:transition>
  <p:hf hdr="0" ftr="0" dt="0"/>
  <p:txStyles>
    <p:titleStyle>
      <a:lvl1pPr algn="ctr" rtl="0" eaLnBrk="1" fontAlgn="base" hangingPunct="1">
        <a:spcBef>
          <a:spcPct val="0"/>
        </a:spcBef>
        <a:spcAft>
          <a:spcPct val="0"/>
        </a:spcAft>
        <a:defRPr kumimoji="1" sz="4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ctr" rtl="0" eaLnBrk="1" fontAlgn="base" hangingPunct="1">
        <a:spcBef>
          <a:spcPct val="0"/>
        </a:spcBef>
        <a:spcAft>
          <a:spcPct val="0"/>
        </a:spcAft>
        <a:defRPr kumimoji="1" sz="4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2pPr>
      <a:lvl3pPr algn="ctr" rtl="0" eaLnBrk="1" fontAlgn="base" hangingPunct="1">
        <a:spcBef>
          <a:spcPct val="0"/>
        </a:spcBef>
        <a:spcAft>
          <a:spcPct val="0"/>
        </a:spcAft>
        <a:defRPr kumimoji="1" sz="4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3pPr>
      <a:lvl4pPr algn="ctr" rtl="0" eaLnBrk="1" fontAlgn="base" hangingPunct="1">
        <a:spcBef>
          <a:spcPct val="0"/>
        </a:spcBef>
        <a:spcAft>
          <a:spcPct val="0"/>
        </a:spcAft>
        <a:defRPr kumimoji="1" sz="4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4pPr>
      <a:lvl5pPr algn="ctr" rtl="0" eaLnBrk="1" fontAlgn="base" hangingPunct="1">
        <a:spcBef>
          <a:spcPct val="0"/>
        </a:spcBef>
        <a:spcAft>
          <a:spcPct val="0"/>
        </a:spcAft>
        <a:defRPr kumimoji="1" sz="4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5pPr>
      <a:lvl6pPr marL="457200" algn="ctr" rtl="0" eaLnBrk="1" fontAlgn="base" hangingPunct="1">
        <a:spcBef>
          <a:spcPct val="0"/>
        </a:spcBef>
        <a:spcAft>
          <a:spcPct val="0"/>
        </a:spcAft>
        <a:defRPr sz="5200">
          <a:solidFill>
            <a:schemeClr val="bg1"/>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5200">
          <a:solidFill>
            <a:schemeClr val="bg1"/>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5200">
          <a:solidFill>
            <a:schemeClr val="bg1"/>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5200">
          <a:solidFill>
            <a:schemeClr val="bg1"/>
          </a:solidFill>
          <a:latin typeface="Arial" panose="020B0604020202020204" pitchFamily="34" charset="0"/>
          <a:ea typeface="黑体" panose="02010609060101010101" pitchFamily="2" charset="-122"/>
        </a:defRPr>
      </a:lvl9pPr>
    </p:titleStyle>
    <p:bodyStyle>
      <a:lvl1pPr marL="342900" indent="-342900" algn="l" rtl="0" eaLnBrk="1" fontAlgn="base" hangingPunct="1">
        <a:lnSpc>
          <a:spcPct val="110000"/>
        </a:lnSpc>
        <a:spcBef>
          <a:spcPts val="600"/>
        </a:spcBef>
        <a:spcAft>
          <a:spcPct val="0"/>
        </a:spcAft>
        <a:buClr>
          <a:srgbClr val="0000CC"/>
        </a:buClr>
        <a:buSzPct val="75000"/>
        <a:buFont typeface="Wingdings" panose="05000000000000000000" pitchFamily="2" charset="2"/>
        <a:buChar char="p"/>
        <a:defRPr kumimoji="1" sz="3600">
          <a:solidFill>
            <a:schemeClr val="tx1"/>
          </a:solidFill>
          <a:latin typeface="+mn-lt"/>
          <a:ea typeface="+mn-ea"/>
          <a:cs typeface="微软雅黑" panose="020B0503020204020204" pitchFamily="34" charset="-122"/>
        </a:defRPr>
      </a:lvl1pPr>
      <a:lvl2pPr marL="742950" indent="-285750" algn="l" rtl="0" eaLnBrk="1" fontAlgn="base" hangingPunct="1">
        <a:lnSpc>
          <a:spcPct val="110000"/>
        </a:lnSpc>
        <a:spcBef>
          <a:spcPts val="600"/>
        </a:spcBef>
        <a:spcAft>
          <a:spcPct val="0"/>
        </a:spcAft>
        <a:buClr>
          <a:srgbClr val="0000CC"/>
        </a:buClr>
        <a:buSzPct val="60000"/>
        <a:buFont typeface="Wingdings" panose="05000000000000000000" pitchFamily="2" charset="2"/>
        <a:buChar char="Ø"/>
        <a:defRPr kumimoji="1" sz="3200">
          <a:solidFill>
            <a:schemeClr val="tx1"/>
          </a:solidFill>
          <a:latin typeface="+mn-lt"/>
          <a:ea typeface="+mn-ea"/>
          <a:cs typeface="微软雅黑" panose="020B0503020204020204" pitchFamily="34" charset="-122"/>
        </a:defRPr>
      </a:lvl2pPr>
      <a:lvl3pPr marL="1143000" indent="-228600" algn="l" rtl="0" eaLnBrk="1" fontAlgn="base" hangingPunct="1">
        <a:lnSpc>
          <a:spcPct val="110000"/>
        </a:lnSpc>
        <a:spcBef>
          <a:spcPts val="600"/>
        </a:spcBef>
        <a:spcAft>
          <a:spcPct val="0"/>
        </a:spcAft>
        <a:buClr>
          <a:srgbClr val="0000CC"/>
        </a:buClr>
        <a:buChar char="•"/>
        <a:defRPr kumimoji="1" sz="2800">
          <a:solidFill>
            <a:schemeClr val="tx1"/>
          </a:solidFill>
          <a:latin typeface="+mn-lt"/>
          <a:ea typeface="+mn-ea"/>
          <a:cs typeface="微软雅黑" panose="020B0503020204020204" pitchFamily="34" charset="-122"/>
        </a:defRPr>
      </a:lvl3pPr>
      <a:lvl4pPr marL="1600200" indent="-228600" algn="l" rtl="0" eaLnBrk="1" fontAlgn="base" hangingPunct="1">
        <a:lnSpc>
          <a:spcPct val="110000"/>
        </a:lnSpc>
        <a:spcBef>
          <a:spcPts val="600"/>
        </a:spcBef>
        <a:spcAft>
          <a:spcPct val="0"/>
        </a:spcAft>
        <a:buClr>
          <a:srgbClr val="0000FF"/>
        </a:buClr>
        <a:buFont typeface="Arial" panose="020B0604020202020204" pitchFamily="34" charset="0"/>
        <a:buChar char="–"/>
        <a:defRPr kumimoji="1" sz="2400">
          <a:solidFill>
            <a:schemeClr val="tx1"/>
          </a:solidFill>
          <a:latin typeface="+mn-lt"/>
          <a:ea typeface="+mn-ea"/>
          <a:cs typeface="微软雅黑" panose="020B0503020204020204" pitchFamily="34" charset="-122"/>
        </a:defRPr>
      </a:lvl4pPr>
      <a:lvl5pPr marL="2057400" indent="-228600" algn="l" rtl="0" eaLnBrk="1" fontAlgn="base" hangingPunct="1">
        <a:lnSpc>
          <a:spcPct val="110000"/>
        </a:lnSpc>
        <a:spcBef>
          <a:spcPts val="600"/>
        </a:spcBef>
        <a:spcAft>
          <a:spcPct val="0"/>
        </a:spcAft>
        <a:buClr>
          <a:srgbClr val="0000FF"/>
        </a:buClr>
        <a:buFont typeface="Arial" panose="020B0604020202020204" pitchFamily="34" charset="0"/>
        <a:buChar char="»"/>
        <a:defRPr kumimoji="1" sz="2000">
          <a:solidFill>
            <a:schemeClr val="tx1"/>
          </a:solidFill>
          <a:latin typeface="+mn-lt"/>
          <a:ea typeface="+mn-ea"/>
          <a:cs typeface="微软雅黑" panose="020B0503020204020204" pitchFamily="34" charset="-122"/>
        </a:defRPr>
      </a:lvl5pPr>
      <a:lvl6pPr marL="2514600" indent="-228600" algn="l" rtl="0" eaLnBrk="1" fontAlgn="base" hangingPunct="1">
        <a:lnSpc>
          <a:spcPct val="90000"/>
        </a:lnSpc>
        <a:spcBef>
          <a:spcPct val="20000"/>
        </a:spcBef>
        <a:spcAft>
          <a:spcPct val="0"/>
        </a:spcAft>
        <a:buClr>
          <a:srgbClr val="042672"/>
        </a:buClr>
        <a:buChar char="»"/>
        <a:defRPr sz="2400">
          <a:solidFill>
            <a:schemeClr val="tx1"/>
          </a:solidFill>
          <a:latin typeface="+mn-lt"/>
          <a:ea typeface="+mn-ea"/>
        </a:defRPr>
      </a:lvl6pPr>
      <a:lvl7pPr marL="2971800" indent="-228600" algn="l" rtl="0" eaLnBrk="1" fontAlgn="base" hangingPunct="1">
        <a:lnSpc>
          <a:spcPct val="90000"/>
        </a:lnSpc>
        <a:spcBef>
          <a:spcPct val="20000"/>
        </a:spcBef>
        <a:spcAft>
          <a:spcPct val="0"/>
        </a:spcAft>
        <a:buClr>
          <a:srgbClr val="042672"/>
        </a:buClr>
        <a:buChar char="»"/>
        <a:defRPr sz="2400">
          <a:solidFill>
            <a:schemeClr val="tx1"/>
          </a:solidFill>
          <a:latin typeface="+mn-lt"/>
          <a:ea typeface="+mn-ea"/>
        </a:defRPr>
      </a:lvl7pPr>
      <a:lvl8pPr marL="3429000" indent="-228600" algn="l" rtl="0" eaLnBrk="1" fontAlgn="base" hangingPunct="1">
        <a:lnSpc>
          <a:spcPct val="90000"/>
        </a:lnSpc>
        <a:spcBef>
          <a:spcPct val="20000"/>
        </a:spcBef>
        <a:spcAft>
          <a:spcPct val="0"/>
        </a:spcAft>
        <a:buClr>
          <a:srgbClr val="042672"/>
        </a:buClr>
        <a:buChar char="»"/>
        <a:defRPr sz="2400">
          <a:solidFill>
            <a:schemeClr val="tx1"/>
          </a:solidFill>
          <a:latin typeface="+mn-lt"/>
          <a:ea typeface="+mn-ea"/>
        </a:defRPr>
      </a:lvl8pPr>
      <a:lvl9pPr marL="3886200" indent="-228600" algn="l" rtl="0" eaLnBrk="1" fontAlgn="base" hangingPunct="1">
        <a:lnSpc>
          <a:spcPct val="90000"/>
        </a:lnSpc>
        <a:spcBef>
          <a:spcPct val="20000"/>
        </a:spcBef>
        <a:spcAft>
          <a:spcPct val="0"/>
        </a:spcAft>
        <a:buClr>
          <a:srgbClr val="042672"/>
        </a:buClr>
        <a:buChar char="»"/>
        <a:defRPr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702193231"/>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ransition>
    <p:fade/>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5368" name="Picture 24" descr="图片1副本"/>
          <p:cNvPicPr>
            <a:picLocks noChangeAspect="1" noChangeArrowheads="1"/>
          </p:cNvPicPr>
          <p:nvPr/>
        </p:nvPicPr>
        <p:blipFill>
          <a:blip r:embed="rId8">
            <a:lum bright="10000" contrast="60000"/>
            <a:extLst>
              <a:ext uri="{28A0092B-C50C-407E-A947-70E740481C1C}">
                <a14:useLocalDpi xmlns:a14="http://schemas.microsoft.com/office/drawing/2010/main" val="0"/>
              </a:ext>
            </a:extLst>
          </a:blip>
          <a:srcRect/>
          <a:stretch>
            <a:fillRect/>
          </a:stretch>
        </p:blipFill>
        <p:spPr bwMode="auto">
          <a:xfrm>
            <a:off x="0" y="1"/>
            <a:ext cx="12192000" cy="1196975"/>
          </a:xfrm>
          <a:prstGeom prst="rect">
            <a:avLst/>
          </a:prstGeom>
          <a:noFill/>
          <a:ln w="38100">
            <a:noFill/>
            <a:miter lim="800000"/>
            <a:headEnd/>
            <a:tailEnd/>
          </a:ln>
        </p:spPr>
      </p:pic>
      <p:graphicFrame>
        <p:nvGraphicFramePr>
          <p:cNvPr id="15366" name="Object 6"/>
          <p:cNvGraphicFramePr>
            <a:graphicFrameLocks noChangeAspect="1"/>
          </p:cNvGraphicFramePr>
          <p:nvPr/>
        </p:nvGraphicFramePr>
        <p:xfrm>
          <a:off x="0" y="6783388"/>
          <a:ext cx="12192000" cy="74612"/>
        </p:xfrm>
        <a:graphic>
          <a:graphicData uri="http://schemas.openxmlformats.org/presentationml/2006/ole">
            <mc:AlternateContent xmlns:mc="http://schemas.openxmlformats.org/markup-compatibility/2006">
              <mc:Choice xmlns:v="urn:schemas-microsoft-com:vml" Requires="v">
                <p:oleObj spid="_x0000_s13317" name="Image" r:id="rId9" imgW="11328400" imgH="4572000" progId="">
                  <p:embed/>
                </p:oleObj>
              </mc:Choice>
              <mc:Fallback>
                <p:oleObj name="Image" r:id="rId9" imgW="11328400" imgH="4572000" progId="">
                  <p:embed/>
                  <p:pic>
                    <p:nvPicPr>
                      <p:cNvPr id="15366" name="Object 6"/>
                      <p:cNvPicPr>
                        <a:picLocks noChangeAspect="1" noChangeArrowheads="1"/>
                      </p:cNvPicPr>
                      <p:nvPr/>
                    </p:nvPicPr>
                    <p:blipFill>
                      <a:blip r:embed="rId10">
                        <a:lum bright="-6000" contrast="6000"/>
                        <a:extLst>
                          <a:ext uri="{28A0092B-C50C-407E-A947-70E740481C1C}">
                            <a14:useLocalDpi xmlns:a14="http://schemas.microsoft.com/office/drawing/2010/main" val="0"/>
                          </a:ext>
                        </a:extLst>
                      </a:blip>
                      <a:srcRect/>
                      <a:stretch>
                        <a:fillRect/>
                      </a:stretch>
                    </p:blipFill>
                    <p:spPr bwMode="auto">
                      <a:xfrm>
                        <a:off x="0" y="6783388"/>
                        <a:ext cx="12192000" cy="74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9" name="Rectangle 3"/>
          <p:cNvSpPr>
            <a:spLocks noGrp="1" noChangeArrowheads="1"/>
          </p:cNvSpPr>
          <p:nvPr>
            <p:ph type="body" idx="1"/>
          </p:nvPr>
        </p:nvSpPr>
        <p:spPr bwMode="auto">
          <a:xfrm>
            <a:off x="383118" y="1330326"/>
            <a:ext cx="11446933" cy="5256213"/>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Rectangle 22"/>
          <p:cNvSpPr>
            <a:spLocks noGrp="1" noChangeArrowheads="1"/>
          </p:cNvSpPr>
          <p:nvPr>
            <p:ph type="title"/>
          </p:nvPr>
        </p:nvSpPr>
        <p:spPr bwMode="auto">
          <a:xfrm>
            <a:off x="131234" y="44450"/>
            <a:ext cx="11857567" cy="1143000"/>
          </a:xfrm>
          <a:prstGeom prst="rect">
            <a:avLst/>
          </a:prstGeom>
          <a:noFill/>
          <a:ln>
            <a:noFill/>
          </a:ln>
          <a:effectLst>
            <a:outerShdw blurRad="63500" dist="46662" dir="2115817" algn="ctr" rotWithShape="0">
              <a:schemeClr val="tx1">
                <a:alpha val="74998"/>
              </a:schemeClr>
            </a:outerShdw>
          </a:effectLst>
        </p:spPr>
        <p:txBody>
          <a:bodyPr vert="horz" wrap="square" lIns="91440" tIns="45720" rIns="91440" bIns="45720" numCol="1" anchor="ctr" anchorCtr="0" compatLnSpc="1"/>
          <a:lstStyle/>
          <a:p>
            <a:pPr lvl="0"/>
            <a:r>
              <a:rPr lang="zh-CN" altLang="en-US" dirty="0"/>
              <a:t>单击此处编辑母版标题样式</a:t>
            </a:r>
          </a:p>
        </p:txBody>
      </p:sp>
      <p:pic>
        <p:nvPicPr>
          <p:cNvPr id="15371" name="Picture 13" descr="E:\MY DOC\北航简介\LOGO\BUAA LOGO.gif"/>
          <p:cNvPicPr>
            <a:picLocks noChangeAspect="1" noChangeArrowheads="1"/>
          </p:cNvPicPr>
          <p:nvPr/>
        </p:nvPicPr>
        <p:blipFill>
          <a:blip r:embed="rId11" cstate="screen">
            <a:lum contrast="-40000"/>
            <a:extLst>
              <a:ext uri="{28A0092B-C50C-407E-A947-70E740481C1C}">
                <a14:useLocalDpi xmlns:a14="http://schemas.microsoft.com/office/drawing/2010/main" val="0"/>
              </a:ext>
            </a:extLst>
          </a:blip>
          <a:srcRect/>
          <a:stretch>
            <a:fillRect/>
          </a:stretch>
        </p:blipFill>
        <p:spPr bwMode="auto">
          <a:xfrm>
            <a:off x="10856385" y="133350"/>
            <a:ext cx="1246716" cy="935038"/>
          </a:xfrm>
          <a:prstGeom prst="rect">
            <a:avLst/>
          </a:prstGeom>
          <a:noFill/>
          <a:ln w="9525">
            <a:noFill/>
            <a:miter lim="800000"/>
            <a:headEnd/>
            <a:tailEnd/>
          </a:ln>
        </p:spPr>
      </p:pic>
      <p:sp>
        <p:nvSpPr>
          <p:cNvPr id="7" name="Rectangle 7"/>
          <p:cNvSpPr>
            <a:spLocks noGrp="1" noChangeArrowheads="1"/>
          </p:cNvSpPr>
          <p:nvPr>
            <p:ph type="sldNum" sz="quarter" idx="4"/>
          </p:nvPr>
        </p:nvSpPr>
        <p:spPr bwMode="auto">
          <a:xfrm>
            <a:off x="11279717" y="6456364"/>
            <a:ext cx="912283" cy="401637"/>
          </a:xfrm>
          <a:prstGeom prst="rect">
            <a:avLst/>
          </a:prstGeom>
          <a:noFill/>
        </p:spPr>
        <p:txBody>
          <a:bodyPr vert="horz" wrap="square" lIns="91440" tIns="45720" rIns="91440" bIns="45720" numCol="1" anchor="t" anchorCtr="0" compatLnSpc="1"/>
          <a:lstStyle>
            <a:lvl1pPr algn="r" eaLnBrk="0" hangingPunct="0">
              <a:defRPr sz="1400" b="1">
                <a:latin typeface="Arial" panose="020B0604020202020204" pitchFamily="34" charset="0"/>
                <a:ea typeface="黑体" panose="02010609060101010101" pitchFamily="2" charset="-122"/>
              </a:defRPr>
            </a:lvl1pPr>
          </a:lstStyle>
          <a:p>
            <a:pPr fontAlgn="base">
              <a:spcBef>
                <a:spcPct val="0"/>
              </a:spcBef>
              <a:spcAft>
                <a:spcPct val="0"/>
              </a:spcAft>
              <a:defRPr/>
            </a:pPr>
            <a:fld id="{F53BC0E7-4266-4B26-97D6-D2DCCE068E2C}" type="slidenum">
              <a:rPr lang="zh-CN" altLang="en-US">
                <a:solidFill>
                  <a:srgbClr val="000000"/>
                </a:solidFill>
              </a:rPr>
              <a:t>‹#›</a:t>
            </a:fld>
            <a:endParaRPr lang="en-US" altLang="zh-CN" dirty="0">
              <a:solidFill>
                <a:srgbClr val="000000"/>
              </a:solidFill>
            </a:endParaRPr>
          </a:p>
        </p:txBody>
      </p:sp>
    </p:spTree>
    <p:extLst>
      <p:ext uri="{BB962C8B-B14F-4D97-AF65-F5344CB8AC3E}">
        <p14:creationId xmlns:p14="http://schemas.microsoft.com/office/powerpoint/2010/main" val="154149949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Lst>
  <p:transition>
    <p:fade/>
  </p:transition>
  <p:hf hdr="0" ftr="0" dt="0"/>
  <p:txStyles>
    <p:titleStyle>
      <a:lvl1pPr algn="ctr" rtl="0" eaLnBrk="1" fontAlgn="base" hangingPunct="1">
        <a:spcBef>
          <a:spcPct val="0"/>
        </a:spcBef>
        <a:spcAft>
          <a:spcPct val="0"/>
        </a:spcAft>
        <a:defRPr kumimoji="1" sz="4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ctr" rtl="0" eaLnBrk="1" fontAlgn="base" hangingPunct="1">
        <a:spcBef>
          <a:spcPct val="0"/>
        </a:spcBef>
        <a:spcAft>
          <a:spcPct val="0"/>
        </a:spcAft>
        <a:defRPr kumimoji="1" sz="4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2pPr>
      <a:lvl3pPr algn="ctr" rtl="0" eaLnBrk="1" fontAlgn="base" hangingPunct="1">
        <a:spcBef>
          <a:spcPct val="0"/>
        </a:spcBef>
        <a:spcAft>
          <a:spcPct val="0"/>
        </a:spcAft>
        <a:defRPr kumimoji="1" sz="4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3pPr>
      <a:lvl4pPr algn="ctr" rtl="0" eaLnBrk="1" fontAlgn="base" hangingPunct="1">
        <a:spcBef>
          <a:spcPct val="0"/>
        </a:spcBef>
        <a:spcAft>
          <a:spcPct val="0"/>
        </a:spcAft>
        <a:defRPr kumimoji="1" sz="4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4pPr>
      <a:lvl5pPr algn="ctr" rtl="0" eaLnBrk="1" fontAlgn="base" hangingPunct="1">
        <a:spcBef>
          <a:spcPct val="0"/>
        </a:spcBef>
        <a:spcAft>
          <a:spcPct val="0"/>
        </a:spcAft>
        <a:defRPr kumimoji="1" sz="4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5pPr>
      <a:lvl6pPr marL="457200" algn="ctr" rtl="0" eaLnBrk="1" fontAlgn="base" hangingPunct="1">
        <a:spcBef>
          <a:spcPct val="0"/>
        </a:spcBef>
        <a:spcAft>
          <a:spcPct val="0"/>
        </a:spcAft>
        <a:defRPr sz="5200">
          <a:solidFill>
            <a:schemeClr val="bg1"/>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5200">
          <a:solidFill>
            <a:schemeClr val="bg1"/>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5200">
          <a:solidFill>
            <a:schemeClr val="bg1"/>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5200">
          <a:solidFill>
            <a:schemeClr val="bg1"/>
          </a:solidFill>
          <a:latin typeface="Arial" panose="020B0604020202020204" pitchFamily="34" charset="0"/>
          <a:ea typeface="黑体" panose="02010609060101010101" pitchFamily="2" charset="-122"/>
        </a:defRPr>
      </a:lvl9pPr>
    </p:titleStyle>
    <p:bodyStyle>
      <a:lvl1pPr marL="342900" indent="-342900" algn="l" rtl="0" eaLnBrk="1" fontAlgn="base" hangingPunct="1">
        <a:lnSpc>
          <a:spcPct val="110000"/>
        </a:lnSpc>
        <a:spcBef>
          <a:spcPts val="600"/>
        </a:spcBef>
        <a:spcAft>
          <a:spcPct val="0"/>
        </a:spcAft>
        <a:buClr>
          <a:srgbClr val="0000CC"/>
        </a:buClr>
        <a:buSzPct val="75000"/>
        <a:buFont typeface="Wingdings" panose="05000000000000000000" pitchFamily="2" charset="2"/>
        <a:buChar char="p"/>
        <a:defRPr kumimoji="1" sz="3600">
          <a:solidFill>
            <a:schemeClr val="tx1"/>
          </a:solidFill>
          <a:latin typeface="+mn-lt"/>
          <a:ea typeface="+mn-ea"/>
          <a:cs typeface="微软雅黑" panose="020B0503020204020204" pitchFamily="34" charset="-122"/>
        </a:defRPr>
      </a:lvl1pPr>
      <a:lvl2pPr marL="742950" indent="-285750" algn="l" rtl="0" eaLnBrk="1" fontAlgn="base" hangingPunct="1">
        <a:lnSpc>
          <a:spcPct val="110000"/>
        </a:lnSpc>
        <a:spcBef>
          <a:spcPts val="600"/>
        </a:spcBef>
        <a:spcAft>
          <a:spcPct val="0"/>
        </a:spcAft>
        <a:buClr>
          <a:srgbClr val="0000CC"/>
        </a:buClr>
        <a:buSzPct val="60000"/>
        <a:buFont typeface="Wingdings" panose="05000000000000000000" pitchFamily="2" charset="2"/>
        <a:buChar char="Ø"/>
        <a:defRPr kumimoji="1" sz="3200">
          <a:solidFill>
            <a:schemeClr val="tx1"/>
          </a:solidFill>
          <a:latin typeface="+mn-lt"/>
          <a:ea typeface="+mn-ea"/>
          <a:cs typeface="微软雅黑" panose="020B0503020204020204" pitchFamily="34" charset="-122"/>
        </a:defRPr>
      </a:lvl2pPr>
      <a:lvl3pPr marL="1143000" indent="-228600" algn="l" rtl="0" eaLnBrk="1" fontAlgn="base" hangingPunct="1">
        <a:lnSpc>
          <a:spcPct val="110000"/>
        </a:lnSpc>
        <a:spcBef>
          <a:spcPts val="600"/>
        </a:spcBef>
        <a:spcAft>
          <a:spcPct val="0"/>
        </a:spcAft>
        <a:buClr>
          <a:srgbClr val="0000CC"/>
        </a:buClr>
        <a:buChar char="•"/>
        <a:defRPr kumimoji="1" sz="2800">
          <a:solidFill>
            <a:schemeClr val="tx1"/>
          </a:solidFill>
          <a:latin typeface="+mn-lt"/>
          <a:ea typeface="+mn-ea"/>
          <a:cs typeface="微软雅黑" panose="020B0503020204020204" pitchFamily="34" charset="-122"/>
        </a:defRPr>
      </a:lvl3pPr>
      <a:lvl4pPr marL="1600200" indent="-228600" algn="l" rtl="0" eaLnBrk="1" fontAlgn="base" hangingPunct="1">
        <a:lnSpc>
          <a:spcPct val="110000"/>
        </a:lnSpc>
        <a:spcBef>
          <a:spcPts val="600"/>
        </a:spcBef>
        <a:spcAft>
          <a:spcPct val="0"/>
        </a:spcAft>
        <a:buClr>
          <a:srgbClr val="0000FF"/>
        </a:buClr>
        <a:buFont typeface="Arial" panose="020B0604020202020204" pitchFamily="34" charset="0"/>
        <a:buChar char="–"/>
        <a:defRPr kumimoji="1" sz="2400">
          <a:solidFill>
            <a:schemeClr val="tx1"/>
          </a:solidFill>
          <a:latin typeface="+mn-lt"/>
          <a:ea typeface="+mn-ea"/>
          <a:cs typeface="微软雅黑" panose="020B0503020204020204" pitchFamily="34" charset="-122"/>
        </a:defRPr>
      </a:lvl4pPr>
      <a:lvl5pPr marL="2057400" indent="-228600" algn="l" rtl="0" eaLnBrk="1" fontAlgn="base" hangingPunct="1">
        <a:lnSpc>
          <a:spcPct val="110000"/>
        </a:lnSpc>
        <a:spcBef>
          <a:spcPts val="600"/>
        </a:spcBef>
        <a:spcAft>
          <a:spcPct val="0"/>
        </a:spcAft>
        <a:buClr>
          <a:srgbClr val="0000FF"/>
        </a:buClr>
        <a:buFont typeface="Arial" panose="020B0604020202020204" pitchFamily="34" charset="0"/>
        <a:buChar char="»"/>
        <a:defRPr kumimoji="1" sz="2000">
          <a:solidFill>
            <a:schemeClr val="tx1"/>
          </a:solidFill>
          <a:latin typeface="+mn-lt"/>
          <a:ea typeface="+mn-ea"/>
          <a:cs typeface="微软雅黑" panose="020B0503020204020204" pitchFamily="34" charset="-122"/>
        </a:defRPr>
      </a:lvl5pPr>
      <a:lvl6pPr marL="2514600" indent="-228600" algn="l" rtl="0" eaLnBrk="1" fontAlgn="base" hangingPunct="1">
        <a:lnSpc>
          <a:spcPct val="90000"/>
        </a:lnSpc>
        <a:spcBef>
          <a:spcPct val="20000"/>
        </a:spcBef>
        <a:spcAft>
          <a:spcPct val="0"/>
        </a:spcAft>
        <a:buClr>
          <a:srgbClr val="042672"/>
        </a:buClr>
        <a:buChar char="»"/>
        <a:defRPr sz="2400">
          <a:solidFill>
            <a:schemeClr val="tx1"/>
          </a:solidFill>
          <a:latin typeface="+mn-lt"/>
          <a:ea typeface="+mn-ea"/>
        </a:defRPr>
      </a:lvl6pPr>
      <a:lvl7pPr marL="2971800" indent="-228600" algn="l" rtl="0" eaLnBrk="1" fontAlgn="base" hangingPunct="1">
        <a:lnSpc>
          <a:spcPct val="90000"/>
        </a:lnSpc>
        <a:spcBef>
          <a:spcPct val="20000"/>
        </a:spcBef>
        <a:spcAft>
          <a:spcPct val="0"/>
        </a:spcAft>
        <a:buClr>
          <a:srgbClr val="042672"/>
        </a:buClr>
        <a:buChar char="»"/>
        <a:defRPr sz="2400">
          <a:solidFill>
            <a:schemeClr val="tx1"/>
          </a:solidFill>
          <a:latin typeface="+mn-lt"/>
          <a:ea typeface="+mn-ea"/>
        </a:defRPr>
      </a:lvl7pPr>
      <a:lvl8pPr marL="3429000" indent="-228600" algn="l" rtl="0" eaLnBrk="1" fontAlgn="base" hangingPunct="1">
        <a:lnSpc>
          <a:spcPct val="90000"/>
        </a:lnSpc>
        <a:spcBef>
          <a:spcPct val="20000"/>
        </a:spcBef>
        <a:spcAft>
          <a:spcPct val="0"/>
        </a:spcAft>
        <a:buClr>
          <a:srgbClr val="042672"/>
        </a:buClr>
        <a:buChar char="»"/>
        <a:defRPr sz="2400">
          <a:solidFill>
            <a:schemeClr val="tx1"/>
          </a:solidFill>
          <a:latin typeface="+mn-lt"/>
          <a:ea typeface="+mn-ea"/>
        </a:defRPr>
      </a:lvl8pPr>
      <a:lvl9pPr marL="3886200" indent="-228600" algn="l" rtl="0" eaLnBrk="1" fontAlgn="base" hangingPunct="1">
        <a:lnSpc>
          <a:spcPct val="90000"/>
        </a:lnSpc>
        <a:spcBef>
          <a:spcPct val="20000"/>
        </a:spcBef>
        <a:spcAft>
          <a:spcPct val="0"/>
        </a:spcAft>
        <a:buClr>
          <a:srgbClr val="042672"/>
        </a:buClr>
        <a:buChar char="»"/>
        <a:defRPr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3" Type="http://schemas.openxmlformats.org/officeDocument/2006/relationships/slide" Target="slide99.xml"/><Relationship Id="rId2" Type="http://schemas.openxmlformats.org/officeDocument/2006/relationships/slide" Target="slide1.xml"/><Relationship Id="rId1" Type="http://schemas.openxmlformats.org/officeDocument/2006/relationships/slideLayout" Target="../slideLayouts/slideLayout41.xml"/><Relationship Id="rId4" Type="http://schemas.openxmlformats.org/officeDocument/2006/relationships/slide" Target="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41.xml"/><Relationship Id="rId1" Type="http://schemas.openxmlformats.org/officeDocument/2006/relationships/vmlDrawing" Target="../drawings/vmlDrawing19.vml"/><Relationship Id="rId4" Type="http://schemas.openxmlformats.org/officeDocument/2006/relationships/image" Target="../media/image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41.xml"/><Relationship Id="rId1" Type="http://schemas.openxmlformats.org/officeDocument/2006/relationships/vmlDrawing" Target="../drawings/vmlDrawing20.v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99.xml"/><Relationship Id="rId1" Type="http://schemas.openxmlformats.org/officeDocument/2006/relationships/slideLayout" Target="../slideLayouts/slideLayout3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0.xml"/></Relationships>
</file>

<file path=ppt/slides/_rels/slide9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0.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41.xml"/><Relationship Id="rId1" Type="http://schemas.openxmlformats.org/officeDocument/2006/relationships/vmlDrawing" Target="../drawings/vmlDrawing21.vml"/><Relationship Id="rId4" Type="http://schemas.openxmlformats.org/officeDocument/2006/relationships/image" Target="../media/image10.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208213" y="2060575"/>
            <a:ext cx="7772400" cy="1238250"/>
          </a:xfrm>
        </p:spPr>
        <p:txBody>
          <a:bodyPr/>
          <a:lstStyle/>
          <a:p>
            <a:r>
              <a:rPr lang="zh-CN" altLang="en-US" dirty="0">
                <a:ea typeface="宋体" pitchFamily="2" charset="-122"/>
              </a:rPr>
              <a:t>数据结构与程序设计</a:t>
            </a:r>
            <a:br>
              <a:rPr lang="en-US" altLang="zh-CN" dirty="0">
                <a:ea typeface="宋体" pitchFamily="2" charset="-122"/>
              </a:rPr>
            </a:br>
            <a:r>
              <a:rPr lang="en-US" altLang="zh-CN" sz="3800" dirty="0">
                <a:ea typeface="宋体" pitchFamily="2" charset="-122"/>
              </a:rPr>
              <a:t>(</a:t>
            </a:r>
            <a:r>
              <a:rPr lang="en-US" altLang="zh-CN" sz="3800" dirty="0">
                <a:solidFill>
                  <a:srgbClr val="7030A0"/>
                </a:solidFill>
                <a:ea typeface="宋体" pitchFamily="2" charset="-122"/>
              </a:rPr>
              <a:t>D</a:t>
            </a:r>
            <a:r>
              <a:rPr lang="en-US" altLang="zh-CN" sz="3800" dirty="0">
                <a:ea typeface="宋体" pitchFamily="2" charset="-122"/>
              </a:rPr>
              <a:t>ata </a:t>
            </a:r>
            <a:r>
              <a:rPr lang="en-US" altLang="zh-CN" sz="3800" dirty="0">
                <a:solidFill>
                  <a:srgbClr val="7030A0"/>
                </a:solidFill>
                <a:ea typeface="宋体" pitchFamily="2" charset="-122"/>
              </a:rPr>
              <a:t>S</a:t>
            </a:r>
            <a:r>
              <a:rPr lang="en-US" altLang="zh-CN" sz="3800" dirty="0">
                <a:ea typeface="宋体" pitchFamily="2" charset="-122"/>
              </a:rPr>
              <a:t>tructure and </a:t>
            </a:r>
            <a:r>
              <a:rPr lang="en-US" altLang="zh-CN" sz="3800" dirty="0">
                <a:solidFill>
                  <a:srgbClr val="7030A0"/>
                </a:solidFill>
                <a:ea typeface="宋体" pitchFamily="2" charset="-122"/>
              </a:rPr>
              <a:t>P</a:t>
            </a:r>
            <a:r>
              <a:rPr lang="en-US" altLang="zh-CN" sz="3800" dirty="0">
                <a:ea typeface="宋体" pitchFamily="2" charset="-122"/>
              </a:rPr>
              <a:t>rogramming)</a:t>
            </a:r>
          </a:p>
        </p:txBody>
      </p:sp>
      <p:sp>
        <p:nvSpPr>
          <p:cNvPr id="2" name="矩形 1">
            <a:extLst>
              <a:ext uri="{FF2B5EF4-FFF2-40B4-BE49-F238E27FC236}">
                <a16:creationId xmlns:a16="http://schemas.microsoft.com/office/drawing/2014/main" id="{592AD7DB-C0F5-47CE-A000-6348F4953C06}"/>
              </a:ext>
            </a:extLst>
          </p:cNvPr>
          <p:cNvSpPr/>
          <p:nvPr/>
        </p:nvSpPr>
        <p:spPr>
          <a:xfrm>
            <a:off x="4242521" y="5495752"/>
            <a:ext cx="3433953" cy="461665"/>
          </a:xfrm>
          <a:prstGeom prst="rect">
            <a:avLst/>
          </a:prstGeom>
        </p:spPr>
        <p:txBody>
          <a:bodyPr wrap="none">
            <a:spAutoFit/>
          </a:bodyPr>
          <a:lstStyle/>
          <a:p>
            <a:pPr algn="ctr"/>
            <a:r>
              <a:rPr lang="zh-CN" altLang="en-US" sz="2400" dirty="0">
                <a:latin typeface="楷体" pitchFamily="49" charset="-122"/>
                <a:ea typeface="楷体" pitchFamily="49" charset="-122"/>
              </a:rPr>
              <a:t>北航计算机学院 晏海华</a:t>
            </a:r>
          </a:p>
        </p:txBody>
      </p:sp>
      <p:sp>
        <p:nvSpPr>
          <p:cNvPr id="5" name="Rectangle 3">
            <a:extLst>
              <a:ext uri="{FF2B5EF4-FFF2-40B4-BE49-F238E27FC236}">
                <a16:creationId xmlns:a16="http://schemas.microsoft.com/office/drawing/2014/main" id="{8B7CD0DA-BADB-4DC6-B108-E7DDA34B70D2}"/>
              </a:ext>
            </a:extLst>
          </p:cNvPr>
          <p:cNvSpPr txBox="1">
            <a:spLocks noChangeArrowheads="1"/>
          </p:cNvSpPr>
          <p:nvPr/>
        </p:nvSpPr>
        <p:spPr bwMode="auto">
          <a:xfrm>
            <a:off x="2791544" y="3559176"/>
            <a:ext cx="6400800" cy="159801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marL="279400" indent="-279400" algn="l" rtl="0" eaLnBrk="0" fontAlgn="base" hangingPunct="0">
              <a:lnSpc>
                <a:spcPct val="90000"/>
              </a:lnSpc>
              <a:spcBef>
                <a:spcPct val="60000"/>
              </a:spcBef>
              <a:spcAft>
                <a:spcPct val="0"/>
              </a:spcAft>
              <a:buClr>
                <a:srgbClr val="D60093"/>
              </a:buClr>
              <a:buSzPct val="70000"/>
              <a:buFont typeface="Wingdings" pitchFamily="2" charset="2"/>
              <a:buChar char="n"/>
              <a:defRPr sz="2400" b="1">
                <a:solidFill>
                  <a:schemeClr val="tx1"/>
                </a:solidFill>
                <a:latin typeface="+mn-lt"/>
                <a:ea typeface="+mn-ea"/>
                <a:cs typeface="+mn-cs"/>
              </a:defRPr>
            </a:lvl1pPr>
            <a:lvl2pPr marL="690563" indent="-296863" algn="l" rtl="0" eaLnBrk="0" fontAlgn="base" hangingPunct="0">
              <a:lnSpc>
                <a:spcPct val="90000"/>
              </a:lnSpc>
              <a:spcBef>
                <a:spcPct val="60000"/>
              </a:spcBef>
              <a:spcAft>
                <a:spcPct val="0"/>
              </a:spcAft>
              <a:buClr>
                <a:srgbClr val="D60093"/>
              </a:buClr>
              <a:buSzPct val="65000"/>
              <a:buFont typeface="Wingdings" pitchFamily="2" charset="2"/>
              <a:buChar char="l"/>
              <a:defRPr sz="2400">
                <a:solidFill>
                  <a:schemeClr val="tx1"/>
                </a:solidFill>
                <a:latin typeface="+mn-lt"/>
              </a:defRPr>
            </a:lvl2pPr>
            <a:lvl3pPr marL="804863" indent="109538" algn="l" rtl="0" eaLnBrk="0" fontAlgn="base" hangingPunct="0">
              <a:spcBef>
                <a:spcPct val="20000"/>
              </a:spcBef>
              <a:spcAft>
                <a:spcPct val="0"/>
              </a:spcAft>
              <a:buFont typeface="Wingdings" pitchFamily="2" charset="2"/>
              <a:buChar char="Ø"/>
              <a:defRPr sz="2400">
                <a:solidFill>
                  <a:schemeClr val="tx1"/>
                </a:solidFill>
                <a:latin typeface="+mn-lt"/>
              </a:defRPr>
            </a:lvl3pPr>
            <a:lvl4pPr marL="919163" indent="452438" algn="l" rtl="0" eaLnBrk="0" fontAlgn="base" hangingPunct="0">
              <a:spcBef>
                <a:spcPct val="20000"/>
              </a:spcBef>
              <a:spcAft>
                <a:spcPct val="0"/>
              </a:spcAft>
              <a:defRPr sz="2000">
                <a:solidFill>
                  <a:schemeClr val="tx1"/>
                </a:solidFill>
                <a:latin typeface="+mn-lt"/>
              </a:defRPr>
            </a:lvl4pPr>
            <a:lvl5pPr marL="1033463" indent="795338" algn="l" rtl="0" eaLnBrk="0" fontAlgn="base" hangingPunct="0">
              <a:spcBef>
                <a:spcPct val="20000"/>
              </a:spcBef>
              <a:spcAft>
                <a:spcPct val="0"/>
              </a:spcAft>
              <a:defRPr sz="2000">
                <a:solidFill>
                  <a:schemeClr val="tx1"/>
                </a:solidFill>
                <a:latin typeface="+mn-lt"/>
              </a:defRPr>
            </a:lvl5pPr>
            <a:lvl6pPr marL="1490663" algn="l" rtl="0" eaLnBrk="0" fontAlgn="base" hangingPunct="0">
              <a:spcBef>
                <a:spcPct val="20000"/>
              </a:spcBef>
              <a:spcAft>
                <a:spcPct val="0"/>
              </a:spcAft>
              <a:defRPr sz="2000">
                <a:solidFill>
                  <a:schemeClr val="tx1"/>
                </a:solidFill>
                <a:latin typeface="+mn-lt"/>
              </a:defRPr>
            </a:lvl6pPr>
            <a:lvl7pPr marL="1947863" algn="l" rtl="0" eaLnBrk="0" fontAlgn="base" hangingPunct="0">
              <a:spcBef>
                <a:spcPct val="20000"/>
              </a:spcBef>
              <a:spcAft>
                <a:spcPct val="0"/>
              </a:spcAft>
              <a:defRPr sz="2000">
                <a:solidFill>
                  <a:schemeClr val="tx1"/>
                </a:solidFill>
                <a:latin typeface="+mn-lt"/>
              </a:defRPr>
            </a:lvl7pPr>
            <a:lvl8pPr marL="2405063" algn="l" rtl="0" eaLnBrk="0" fontAlgn="base" hangingPunct="0">
              <a:spcBef>
                <a:spcPct val="20000"/>
              </a:spcBef>
              <a:spcAft>
                <a:spcPct val="0"/>
              </a:spcAft>
              <a:defRPr sz="2000">
                <a:solidFill>
                  <a:schemeClr val="tx1"/>
                </a:solidFill>
                <a:latin typeface="+mn-lt"/>
              </a:defRPr>
            </a:lvl8pPr>
            <a:lvl9pPr marL="2862263" algn="l" rtl="0" eaLnBrk="0" fontAlgn="base" hangingPunct="0">
              <a:spcBef>
                <a:spcPct val="20000"/>
              </a:spcBef>
              <a:spcAft>
                <a:spcPct val="0"/>
              </a:spcAft>
              <a:defRPr sz="2000">
                <a:solidFill>
                  <a:schemeClr val="tx1"/>
                </a:solidFill>
                <a:latin typeface="+mn-lt"/>
              </a:defRPr>
            </a:lvl9pPr>
          </a:lstStyle>
          <a:p>
            <a:pPr marL="0" indent="0" algn="ctr">
              <a:buNone/>
            </a:pPr>
            <a:r>
              <a:rPr lang="zh-CN" altLang="en-US" sz="3200" dirty="0">
                <a:latin typeface="隶书" panose="02010509060101010101" pitchFamily="49" charset="-122"/>
                <a:ea typeface="隶书" panose="02010509060101010101" pitchFamily="49" charset="-122"/>
              </a:rPr>
              <a:t>数据结构</a:t>
            </a:r>
            <a:endParaRPr lang="en-US" altLang="zh-CN" sz="3200" dirty="0">
              <a:latin typeface="隶书" panose="02010509060101010101" pitchFamily="49" charset="-122"/>
              <a:ea typeface="隶书" panose="02010509060101010101" pitchFamily="49" charset="-122"/>
            </a:endParaRPr>
          </a:p>
          <a:p>
            <a:pPr marL="0" indent="0" algn="ctr">
              <a:lnSpc>
                <a:spcPts val="2200"/>
              </a:lnSpc>
              <a:buNone/>
            </a:pPr>
            <a:r>
              <a:rPr lang="zh-CN" altLang="en-US" sz="3200" b="0" dirty="0">
                <a:latin typeface="楷体" panose="02010609060101010101" pitchFamily="49" charset="-122"/>
                <a:ea typeface="楷体" panose="02010609060101010101" pitchFamily="49" charset="-122"/>
              </a:rPr>
              <a:t>广义表、矩阵与串</a:t>
            </a:r>
            <a:endParaRPr lang="en-US" altLang="zh-CN" sz="3200" b="0" dirty="0">
              <a:latin typeface="楷体" panose="02010609060101010101" pitchFamily="49" charset="-122"/>
              <a:ea typeface="楷体" panose="02010609060101010101" pitchFamily="49" charset="-122"/>
            </a:endParaRPr>
          </a:p>
          <a:p>
            <a:pPr marL="0" indent="0" algn="ctr">
              <a:lnSpc>
                <a:spcPts val="2200"/>
              </a:lnSpc>
              <a:buNone/>
            </a:pPr>
            <a:endParaRPr lang="zh-CN" altLang="en-US" sz="2000" kern="0" dirty="0">
              <a:solidFill>
                <a:schemeClr val="bg1">
                  <a:lumMod val="50000"/>
                </a:schemeClr>
              </a:solidFill>
              <a:ea typeface="宋体" pitchFamily="2" charset="-122"/>
            </a:endParaRPr>
          </a:p>
          <a:p>
            <a:pPr marL="0" indent="0" algn="ctr">
              <a:buNone/>
            </a:pPr>
            <a:endParaRPr lang="en-US" altLang="zh-CN" sz="3200" b="0" dirty="0">
              <a:latin typeface="楷体" panose="02010609060101010101" pitchFamily="49" charset="-122"/>
              <a:ea typeface="楷体" panose="02010609060101010101" pitchFamily="49" charset="-122"/>
            </a:endParaRPr>
          </a:p>
        </p:txBody>
      </p:sp>
      <p:pic>
        <p:nvPicPr>
          <p:cNvPr id="4" name="图片 3">
            <a:extLst>
              <a:ext uri="{FF2B5EF4-FFF2-40B4-BE49-F238E27FC236}">
                <a16:creationId xmlns:a16="http://schemas.microsoft.com/office/drawing/2014/main" id="{CC14BF74-4EE8-49D4-9B4C-5DB064F694D5}"/>
              </a:ext>
            </a:extLst>
          </p:cNvPr>
          <p:cNvPicPr>
            <a:picLocks noChangeAspect="1"/>
          </p:cNvPicPr>
          <p:nvPr/>
        </p:nvPicPr>
        <p:blipFill>
          <a:blip r:embed="rId3"/>
          <a:stretch>
            <a:fillRect/>
          </a:stretch>
        </p:blipFill>
        <p:spPr>
          <a:xfrm>
            <a:off x="0" y="-19270"/>
            <a:ext cx="12192000" cy="1641998"/>
          </a:xfrm>
          <a:prstGeom prst="rect">
            <a:avLst/>
          </a:prstGeom>
        </p:spPr>
      </p:pic>
    </p:spTree>
    <p:extLst>
      <p:ext uri="{BB962C8B-B14F-4D97-AF65-F5344CB8AC3E}">
        <p14:creationId xmlns:p14="http://schemas.microsoft.com/office/powerpoint/2010/main" val="1765363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
          <p:cNvGrpSpPr>
            <a:grpSpLocks/>
          </p:cNvGrpSpPr>
          <p:nvPr/>
        </p:nvGrpSpPr>
        <p:grpSpPr bwMode="auto">
          <a:xfrm>
            <a:off x="3182130" y="533401"/>
            <a:ext cx="6018763" cy="2754313"/>
            <a:chOff x="864" y="576"/>
            <a:chExt cx="3792" cy="1735"/>
          </a:xfrm>
        </p:grpSpPr>
        <p:sp>
          <p:nvSpPr>
            <p:cNvPr id="59421" name="Text Box 8"/>
            <p:cNvSpPr txBox="1">
              <a:spLocks noChangeArrowheads="1"/>
            </p:cNvSpPr>
            <p:nvPr/>
          </p:nvSpPr>
          <p:spPr bwMode="auto">
            <a:xfrm>
              <a:off x="864" y="576"/>
              <a:ext cx="3508" cy="1735"/>
            </a:xfrm>
            <a:prstGeom prst="rect">
              <a:avLst/>
            </a:prstGeom>
            <a:noFill/>
            <a:ln w="12700" cap="sq">
              <a:noFill/>
              <a:miter lim="800000"/>
              <a:headEnd type="none" w="sm" len="sm"/>
              <a:tailEnd type="none" w="sm" len="sm"/>
            </a:ln>
          </p:spPr>
          <p:txBody>
            <a:bodyPr wrap="none">
              <a:spAutoFit/>
            </a:bodyPr>
            <a:lstStyle/>
            <a:p>
              <a:pPr algn="l"/>
              <a:r>
                <a:rPr lang="zh-CN" altLang="zh-CN" sz="2400" b="1">
                  <a:solidFill>
                    <a:srgbClr val="000000"/>
                  </a:solidFill>
                </a:rPr>
                <a:t>                             </a:t>
              </a:r>
              <a:r>
                <a:rPr lang="en-US" altLang="zh-CN" sz="2400" b="1">
                  <a:solidFill>
                    <a:srgbClr val="000000"/>
                  </a:solidFill>
                </a:rPr>
                <a:t>a</a:t>
              </a:r>
              <a:r>
                <a:rPr lang="en-US" altLang="zh-CN" sz="2400" b="1" baseline="-18000">
                  <a:solidFill>
                    <a:srgbClr val="000000"/>
                  </a:solidFill>
                </a:rPr>
                <a:t>11  </a:t>
              </a:r>
              <a:r>
                <a:rPr lang="en-US" altLang="zh-CN" sz="2400" b="1">
                  <a:solidFill>
                    <a:srgbClr val="000000"/>
                  </a:solidFill>
                </a:rPr>
                <a:t>  a</a:t>
              </a:r>
              <a:r>
                <a:rPr lang="en-US" altLang="zh-CN" sz="2400" b="1" baseline="-18000">
                  <a:solidFill>
                    <a:srgbClr val="000000"/>
                  </a:solidFill>
                </a:rPr>
                <a:t>12  </a:t>
              </a:r>
              <a:r>
                <a:rPr lang="en-US" altLang="zh-CN" sz="2400" b="1">
                  <a:solidFill>
                    <a:srgbClr val="000000"/>
                  </a:solidFill>
                </a:rPr>
                <a:t>   a</a:t>
              </a:r>
              <a:r>
                <a:rPr lang="en-US" altLang="zh-CN" sz="2400" b="1" baseline="-18000">
                  <a:solidFill>
                    <a:srgbClr val="000000"/>
                  </a:solidFill>
                </a:rPr>
                <a:t>13</a:t>
              </a:r>
              <a:r>
                <a:rPr lang="en-US" altLang="zh-CN" sz="2400" b="1">
                  <a:solidFill>
                    <a:srgbClr val="000000"/>
                  </a:solidFill>
                </a:rPr>
                <a:t>    </a:t>
              </a:r>
              <a:r>
                <a:rPr lang="en-US" altLang="zh-CN" sz="2400" b="1">
                  <a:solidFill>
                    <a:srgbClr val="000000"/>
                  </a:solidFill>
                  <a:cs typeface="Times New Roman" pitchFamily="18" charset="0"/>
                </a:rPr>
                <a:t>… </a:t>
              </a:r>
              <a:r>
                <a:rPr lang="en-US" altLang="zh-CN" sz="2400" b="1">
                  <a:solidFill>
                    <a:srgbClr val="000000"/>
                  </a:solidFill>
                </a:rPr>
                <a:t> …    a</a:t>
              </a:r>
              <a:r>
                <a:rPr lang="en-US" altLang="zh-CN" sz="2400" b="1" baseline="-18000">
                  <a:solidFill>
                    <a:srgbClr val="000000"/>
                  </a:solidFill>
                </a:rPr>
                <a:t>1n</a:t>
              </a:r>
              <a:r>
                <a:rPr lang="en-US" altLang="zh-CN" sz="2400" b="1">
                  <a:solidFill>
                    <a:srgbClr val="000000"/>
                  </a:solidFill>
                </a:rPr>
                <a:t>    </a:t>
              </a:r>
            </a:p>
            <a:p>
              <a:pPr algn="l"/>
              <a:r>
                <a:rPr lang="en-US" altLang="zh-CN" sz="2400" b="1">
                  <a:solidFill>
                    <a:srgbClr val="000000"/>
                  </a:solidFill>
                </a:rPr>
                <a:t>                             a</a:t>
              </a:r>
              <a:r>
                <a:rPr lang="en-US" altLang="zh-CN" sz="2400" b="1" baseline="-18000">
                  <a:solidFill>
                    <a:srgbClr val="000000"/>
                  </a:solidFill>
                </a:rPr>
                <a:t>21</a:t>
              </a:r>
              <a:r>
                <a:rPr lang="en-US" altLang="zh-CN" sz="2400" b="1">
                  <a:solidFill>
                    <a:srgbClr val="000000"/>
                  </a:solidFill>
                </a:rPr>
                <a:t>    a</a:t>
              </a:r>
              <a:r>
                <a:rPr lang="en-US" altLang="zh-CN" sz="2400" b="1" baseline="-18000">
                  <a:solidFill>
                    <a:srgbClr val="000000"/>
                  </a:solidFill>
                </a:rPr>
                <a:t>22</a:t>
              </a:r>
              <a:r>
                <a:rPr lang="en-US" altLang="zh-CN" sz="2400" b="1">
                  <a:solidFill>
                    <a:srgbClr val="000000"/>
                  </a:solidFill>
                </a:rPr>
                <a:t>    a</a:t>
              </a:r>
              <a:r>
                <a:rPr lang="en-US" altLang="zh-CN" sz="2400" b="1" baseline="-18000">
                  <a:solidFill>
                    <a:srgbClr val="000000"/>
                  </a:solidFill>
                </a:rPr>
                <a:t>23    </a:t>
              </a:r>
              <a:r>
                <a:rPr lang="en-US" altLang="zh-CN" sz="2400" b="1">
                  <a:solidFill>
                    <a:srgbClr val="000000"/>
                  </a:solidFill>
                </a:rPr>
                <a:t> …  …    a</a:t>
              </a:r>
              <a:r>
                <a:rPr lang="en-US" altLang="zh-CN" sz="2400" b="1" baseline="-18000">
                  <a:solidFill>
                    <a:srgbClr val="000000"/>
                  </a:solidFill>
                </a:rPr>
                <a:t>2n</a:t>
              </a:r>
            </a:p>
            <a:p>
              <a:pPr algn="l"/>
              <a:r>
                <a:rPr lang="en-US" altLang="zh-CN" sz="2400" b="1">
                  <a:solidFill>
                    <a:srgbClr val="000000"/>
                  </a:solidFill>
                </a:rPr>
                <a:t>                             a</a:t>
              </a:r>
              <a:r>
                <a:rPr lang="en-US" altLang="zh-CN" sz="2400" b="1" baseline="-18000">
                  <a:solidFill>
                    <a:srgbClr val="000000"/>
                  </a:solidFill>
                </a:rPr>
                <a:t>31</a:t>
              </a:r>
              <a:r>
                <a:rPr lang="en-US" altLang="zh-CN" sz="2400" b="1">
                  <a:solidFill>
                    <a:srgbClr val="000000"/>
                  </a:solidFill>
                </a:rPr>
                <a:t>    a</a:t>
              </a:r>
              <a:r>
                <a:rPr lang="en-US" altLang="zh-CN" sz="2400" b="1" baseline="-18000">
                  <a:solidFill>
                    <a:srgbClr val="000000"/>
                  </a:solidFill>
                </a:rPr>
                <a:t>32</a:t>
              </a:r>
              <a:r>
                <a:rPr lang="en-US" altLang="zh-CN" sz="2400" b="1">
                  <a:solidFill>
                    <a:srgbClr val="000000"/>
                  </a:solidFill>
                </a:rPr>
                <a:t>    a</a:t>
              </a:r>
              <a:r>
                <a:rPr lang="en-US" altLang="zh-CN" sz="2400" b="1" baseline="-18000">
                  <a:solidFill>
                    <a:srgbClr val="000000"/>
                  </a:solidFill>
                </a:rPr>
                <a:t>33 </a:t>
              </a:r>
              <a:r>
                <a:rPr lang="en-US" altLang="zh-CN" sz="2400" b="1">
                  <a:solidFill>
                    <a:srgbClr val="000000"/>
                  </a:solidFill>
                </a:rPr>
                <a:t>   …  …    a</a:t>
              </a:r>
              <a:r>
                <a:rPr lang="en-US" altLang="zh-CN" sz="2400" b="1" baseline="-18000">
                  <a:solidFill>
                    <a:srgbClr val="000000"/>
                  </a:solidFill>
                </a:rPr>
                <a:t>3n</a:t>
              </a:r>
            </a:p>
            <a:p>
              <a:pPr algn="l"/>
              <a:r>
                <a:rPr lang="en-US" altLang="zh-CN" sz="2400" b="1">
                  <a:solidFill>
                    <a:srgbClr val="000000"/>
                  </a:solidFill>
                </a:rPr>
                <a:t>A[1..m,1..n] =         … …</a:t>
              </a:r>
            </a:p>
            <a:p>
              <a:pPr algn="l"/>
              <a:r>
                <a:rPr lang="en-US" altLang="zh-CN" sz="2400" b="1">
                  <a:solidFill>
                    <a:srgbClr val="000000"/>
                  </a:solidFill>
                </a:rPr>
                <a:t>                                … …                  </a:t>
              </a:r>
              <a:r>
                <a:rPr lang="en-US" altLang="zh-CN" sz="2900" b="1">
                  <a:solidFill>
                    <a:srgbClr val="FF3300"/>
                  </a:solidFill>
                </a:rPr>
                <a:t>a</a:t>
              </a:r>
              <a:r>
                <a:rPr lang="en-US" altLang="zh-CN" sz="2900" b="1" baseline="-20000">
                  <a:solidFill>
                    <a:srgbClr val="FF3300"/>
                  </a:solidFill>
                </a:rPr>
                <a:t>ij</a:t>
              </a:r>
            </a:p>
            <a:p>
              <a:pPr algn="l"/>
              <a:r>
                <a:rPr lang="en-US" altLang="zh-CN" sz="2400" b="1">
                  <a:solidFill>
                    <a:srgbClr val="000000"/>
                  </a:solidFill>
                </a:rPr>
                <a:t>                                … …</a:t>
              </a:r>
            </a:p>
            <a:p>
              <a:pPr algn="l"/>
              <a:r>
                <a:rPr lang="en-US" altLang="zh-CN" sz="2400" b="1">
                  <a:solidFill>
                    <a:srgbClr val="000000"/>
                  </a:solidFill>
                </a:rPr>
                <a:t>                            a</a:t>
              </a:r>
              <a:r>
                <a:rPr lang="en-US" altLang="zh-CN" sz="2400" b="1" baseline="-18000">
                  <a:solidFill>
                    <a:srgbClr val="000000"/>
                  </a:solidFill>
                </a:rPr>
                <a:t>m1</a:t>
              </a:r>
              <a:r>
                <a:rPr lang="en-US" altLang="zh-CN" sz="2400" b="1">
                  <a:solidFill>
                    <a:srgbClr val="000000"/>
                  </a:solidFill>
                </a:rPr>
                <a:t>    a</a:t>
              </a:r>
              <a:r>
                <a:rPr lang="en-US" altLang="zh-CN" sz="2400" b="1" baseline="-18000">
                  <a:solidFill>
                    <a:srgbClr val="000000"/>
                  </a:solidFill>
                </a:rPr>
                <a:t>m2 </a:t>
              </a:r>
              <a:r>
                <a:rPr lang="en-US" altLang="zh-CN" sz="2400" b="1">
                  <a:solidFill>
                    <a:srgbClr val="000000"/>
                  </a:solidFill>
                </a:rPr>
                <a:t>  a</a:t>
              </a:r>
              <a:r>
                <a:rPr lang="en-US" altLang="zh-CN" sz="2400" b="1" baseline="-18000">
                  <a:solidFill>
                    <a:srgbClr val="000000"/>
                  </a:solidFill>
                </a:rPr>
                <a:t>m3    </a:t>
              </a:r>
              <a:r>
                <a:rPr lang="en-US" altLang="zh-CN" sz="2400" b="1">
                  <a:solidFill>
                    <a:srgbClr val="000000"/>
                  </a:solidFill>
                </a:rPr>
                <a:t> …  …   a</a:t>
              </a:r>
              <a:r>
                <a:rPr lang="en-US" altLang="zh-CN" sz="2400" b="1" baseline="-18000">
                  <a:solidFill>
                    <a:srgbClr val="000000"/>
                  </a:solidFill>
                </a:rPr>
                <a:t>mn</a:t>
              </a:r>
            </a:p>
          </p:txBody>
        </p:sp>
        <p:sp>
          <p:nvSpPr>
            <p:cNvPr id="59422" name="AutoShape 9"/>
            <p:cNvSpPr>
              <a:spLocks/>
            </p:cNvSpPr>
            <p:nvPr/>
          </p:nvSpPr>
          <p:spPr bwMode="auto">
            <a:xfrm>
              <a:off x="2064" y="728"/>
              <a:ext cx="96" cy="1432"/>
            </a:xfrm>
            <a:prstGeom prst="leftBracket">
              <a:avLst>
                <a:gd name="adj" fmla="val 124306"/>
              </a:avLst>
            </a:prstGeom>
            <a:noFill/>
            <a:ln w="22225" cap="sq">
              <a:solidFill>
                <a:schemeClr val="bg1"/>
              </a:solidFill>
              <a:round/>
              <a:headEnd type="none" w="sm" len="sm"/>
              <a:tailEnd type="none" w="sm" len="sm"/>
            </a:ln>
          </p:spPr>
          <p:txBody>
            <a:bodyPr wrap="none" anchor="ctr"/>
            <a:lstStyle/>
            <a:p>
              <a:endParaRPr lang="zh-CN" altLang="en-US" sz="2400" b="1">
                <a:solidFill>
                  <a:srgbClr val="FFFFCC"/>
                </a:solidFill>
              </a:endParaRPr>
            </a:p>
          </p:txBody>
        </p:sp>
        <p:sp>
          <p:nvSpPr>
            <p:cNvPr id="118794" name="AutoShape 10"/>
            <p:cNvSpPr>
              <a:spLocks/>
            </p:cNvSpPr>
            <p:nvPr/>
          </p:nvSpPr>
          <p:spPr bwMode="auto">
            <a:xfrm>
              <a:off x="4560" y="720"/>
              <a:ext cx="96" cy="1440"/>
            </a:xfrm>
            <a:prstGeom prst="rightBracket">
              <a:avLst>
                <a:gd name="adj" fmla="val 125000"/>
              </a:avLst>
            </a:prstGeom>
            <a:noFill/>
            <a:ln w="22225" cap="sq">
              <a:solidFill>
                <a:schemeClr val="bg1"/>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3" name="Group 63"/>
          <p:cNvGrpSpPr>
            <a:grpSpLocks/>
          </p:cNvGrpSpPr>
          <p:nvPr/>
        </p:nvGrpSpPr>
        <p:grpSpPr bwMode="auto">
          <a:xfrm>
            <a:off x="5345470" y="609600"/>
            <a:ext cx="3657924" cy="1828800"/>
            <a:chOff x="2400" y="624"/>
            <a:chExt cx="2304" cy="1152"/>
          </a:xfrm>
        </p:grpSpPr>
        <p:grpSp>
          <p:nvGrpSpPr>
            <p:cNvPr id="4" name="Group 13"/>
            <p:cNvGrpSpPr>
              <a:grpSpLocks/>
            </p:cNvGrpSpPr>
            <p:nvPr/>
          </p:nvGrpSpPr>
          <p:grpSpPr bwMode="auto">
            <a:xfrm>
              <a:off x="2400" y="624"/>
              <a:ext cx="2304" cy="1152"/>
              <a:chOff x="2208" y="672"/>
              <a:chExt cx="2304" cy="1104"/>
            </a:xfrm>
          </p:grpSpPr>
          <p:sp>
            <p:nvSpPr>
              <p:cNvPr id="118798" name="Line 14"/>
              <p:cNvSpPr>
                <a:spLocks noChangeShapeType="1"/>
              </p:cNvSpPr>
              <p:nvPr/>
            </p:nvSpPr>
            <p:spPr bwMode="auto">
              <a:xfrm>
                <a:off x="2208" y="672"/>
                <a:ext cx="0" cy="1104"/>
              </a:xfrm>
              <a:prstGeom prst="line">
                <a:avLst/>
              </a:prstGeom>
              <a:noFill/>
              <a:ln w="34925">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8799" name="Line 15"/>
              <p:cNvSpPr>
                <a:spLocks noChangeShapeType="1"/>
              </p:cNvSpPr>
              <p:nvPr/>
            </p:nvSpPr>
            <p:spPr bwMode="auto">
              <a:xfrm>
                <a:off x="2208" y="672"/>
                <a:ext cx="2304" cy="0"/>
              </a:xfrm>
              <a:prstGeom prst="line">
                <a:avLst/>
              </a:prstGeom>
              <a:noFill/>
              <a:ln w="34925">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8800" name="Line 16"/>
              <p:cNvSpPr>
                <a:spLocks noChangeShapeType="1"/>
              </p:cNvSpPr>
              <p:nvPr/>
            </p:nvSpPr>
            <p:spPr bwMode="auto">
              <a:xfrm>
                <a:off x="4512" y="672"/>
                <a:ext cx="0" cy="912"/>
              </a:xfrm>
              <a:prstGeom prst="line">
                <a:avLst/>
              </a:prstGeom>
              <a:noFill/>
              <a:ln w="34925">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8801" name="Line 17"/>
              <p:cNvSpPr>
                <a:spLocks noChangeShapeType="1"/>
              </p:cNvSpPr>
              <p:nvPr/>
            </p:nvSpPr>
            <p:spPr bwMode="auto">
              <a:xfrm>
                <a:off x="2208" y="1776"/>
                <a:ext cx="1488" cy="0"/>
              </a:xfrm>
              <a:prstGeom prst="line">
                <a:avLst/>
              </a:prstGeom>
              <a:noFill/>
              <a:ln w="34925">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8802" name="Line 18"/>
              <p:cNvSpPr>
                <a:spLocks noChangeShapeType="1"/>
              </p:cNvSpPr>
              <p:nvPr/>
            </p:nvSpPr>
            <p:spPr bwMode="auto">
              <a:xfrm>
                <a:off x="3696" y="1584"/>
                <a:ext cx="816" cy="0"/>
              </a:xfrm>
              <a:prstGeom prst="line">
                <a:avLst/>
              </a:prstGeom>
              <a:noFill/>
              <a:ln w="34925">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8803" name="Line 19"/>
              <p:cNvSpPr>
                <a:spLocks noChangeShapeType="1"/>
              </p:cNvSpPr>
              <p:nvPr/>
            </p:nvSpPr>
            <p:spPr bwMode="auto">
              <a:xfrm>
                <a:off x="3696" y="1584"/>
                <a:ext cx="0" cy="192"/>
              </a:xfrm>
              <a:prstGeom prst="line">
                <a:avLst/>
              </a:prstGeom>
              <a:noFill/>
              <a:ln w="34925">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18804" name="Oval 20"/>
            <p:cNvSpPr>
              <a:spLocks noChangeArrowheads="1"/>
            </p:cNvSpPr>
            <p:nvPr/>
          </p:nvSpPr>
          <p:spPr bwMode="auto">
            <a:xfrm>
              <a:off x="2436" y="624"/>
              <a:ext cx="297" cy="264"/>
            </a:xfrm>
            <a:prstGeom prst="ellipse">
              <a:avLst/>
            </a:prstGeom>
            <a:noFill/>
            <a:ln w="34925" cap="sq">
              <a:solidFill>
                <a:srgbClr val="FF00FF"/>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18806" name="Line 22"/>
          <p:cNvSpPr>
            <a:spLocks noChangeShapeType="1"/>
          </p:cNvSpPr>
          <p:nvPr/>
        </p:nvSpPr>
        <p:spPr bwMode="auto">
          <a:xfrm>
            <a:off x="5345471" y="2133600"/>
            <a:ext cx="2362511" cy="0"/>
          </a:xfrm>
          <a:prstGeom prst="line">
            <a:avLst/>
          </a:prstGeom>
          <a:noFill/>
          <a:ln w="34925">
            <a:solidFill>
              <a:schemeClr val="hlink"/>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nvGrpSpPr>
          <p:cNvPr id="5" name="Group 71"/>
          <p:cNvGrpSpPr>
            <a:grpSpLocks/>
          </p:cNvGrpSpPr>
          <p:nvPr/>
        </p:nvGrpSpPr>
        <p:grpSpPr bwMode="auto">
          <a:xfrm>
            <a:off x="9348299" y="762000"/>
            <a:ext cx="1319703" cy="1295400"/>
            <a:chOff x="4929" y="480"/>
            <a:chExt cx="831" cy="816"/>
          </a:xfrm>
        </p:grpSpPr>
        <p:sp>
          <p:nvSpPr>
            <p:cNvPr id="59411" name="Text Box 24"/>
            <p:cNvSpPr txBox="1">
              <a:spLocks noChangeArrowheads="1"/>
            </p:cNvSpPr>
            <p:nvPr/>
          </p:nvSpPr>
          <p:spPr bwMode="auto">
            <a:xfrm>
              <a:off x="5073" y="744"/>
              <a:ext cx="687" cy="252"/>
            </a:xfrm>
            <a:prstGeom prst="rect">
              <a:avLst/>
            </a:prstGeom>
            <a:noFill/>
            <a:ln w="12700" cap="sq">
              <a:noFill/>
              <a:miter lim="800000"/>
              <a:headEnd type="none" w="sm" len="sm"/>
              <a:tailEnd type="none" w="sm" len="sm"/>
            </a:ln>
          </p:spPr>
          <p:txBody>
            <a:bodyPr>
              <a:spAutoFit/>
            </a:bodyPr>
            <a:lstStyle/>
            <a:p>
              <a:pPr algn="l"/>
              <a:r>
                <a:rPr lang="en-US" altLang="zh-CN" sz="2000" b="1">
                  <a:solidFill>
                    <a:srgbClr val="0033CC"/>
                  </a:solidFill>
                  <a:ea typeface="幼圆" pitchFamily="49" charset="-122"/>
                </a:rPr>
                <a:t>i-1</a:t>
              </a:r>
              <a:r>
                <a:rPr lang="zh-CN" altLang="en-US" sz="2000" b="1">
                  <a:solidFill>
                    <a:srgbClr val="0033CC"/>
                  </a:solidFill>
                  <a:latin typeface="幼圆" pitchFamily="49" charset="-122"/>
                  <a:ea typeface="幼圆" pitchFamily="49" charset="-122"/>
                </a:rPr>
                <a:t>行</a:t>
              </a:r>
            </a:p>
          </p:txBody>
        </p:sp>
        <p:sp>
          <p:nvSpPr>
            <p:cNvPr id="118809" name="AutoShape 25"/>
            <p:cNvSpPr>
              <a:spLocks/>
            </p:cNvSpPr>
            <p:nvPr/>
          </p:nvSpPr>
          <p:spPr bwMode="auto">
            <a:xfrm>
              <a:off x="4929" y="480"/>
              <a:ext cx="96" cy="816"/>
            </a:xfrm>
            <a:prstGeom prst="rightBrace">
              <a:avLst>
                <a:gd name="adj1" fmla="val 70833"/>
                <a:gd name="adj2" fmla="val 50000"/>
              </a:avLst>
            </a:prstGeom>
            <a:noFill/>
            <a:ln w="28575" cap="sq">
              <a:solidFill>
                <a:schemeClr val="accent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6" name="Group 62"/>
          <p:cNvGrpSpPr>
            <a:grpSpLocks/>
          </p:cNvGrpSpPr>
          <p:nvPr/>
        </p:nvGrpSpPr>
        <p:grpSpPr bwMode="auto">
          <a:xfrm>
            <a:off x="5421576" y="2514600"/>
            <a:ext cx="2132574" cy="554038"/>
            <a:chOff x="2448" y="1800"/>
            <a:chExt cx="1344" cy="349"/>
          </a:xfrm>
        </p:grpSpPr>
        <p:sp>
          <p:nvSpPr>
            <p:cNvPr id="118812" name="AutoShape 28"/>
            <p:cNvSpPr>
              <a:spLocks/>
            </p:cNvSpPr>
            <p:nvPr/>
          </p:nvSpPr>
          <p:spPr bwMode="auto">
            <a:xfrm rot="-5400000">
              <a:off x="3072" y="1176"/>
              <a:ext cx="96" cy="1344"/>
            </a:xfrm>
            <a:prstGeom prst="leftBrace">
              <a:avLst>
                <a:gd name="adj1" fmla="val 116667"/>
                <a:gd name="adj2" fmla="val 50000"/>
              </a:avLst>
            </a:prstGeom>
            <a:noFill/>
            <a:ln w="2857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9410" name="Rectangle 29"/>
            <p:cNvSpPr>
              <a:spLocks noChangeArrowheads="1"/>
            </p:cNvSpPr>
            <p:nvPr/>
          </p:nvSpPr>
          <p:spPr bwMode="auto">
            <a:xfrm>
              <a:off x="2688" y="1897"/>
              <a:ext cx="864" cy="252"/>
            </a:xfrm>
            <a:prstGeom prst="rect">
              <a:avLst/>
            </a:prstGeom>
            <a:noFill/>
            <a:ln w="12700" cap="sq">
              <a:noFill/>
              <a:miter lim="800000"/>
              <a:headEnd type="none" w="sm" len="sm"/>
              <a:tailEnd type="none" w="sm" len="sm"/>
            </a:ln>
          </p:spPr>
          <p:txBody>
            <a:bodyPr>
              <a:spAutoFit/>
            </a:bodyPr>
            <a:lstStyle/>
            <a:p>
              <a:pPr algn="l"/>
              <a:r>
                <a:rPr lang="en-US" altLang="zh-CN" sz="2000" b="1">
                  <a:solidFill>
                    <a:srgbClr val="0033CC"/>
                  </a:solidFill>
                  <a:ea typeface="幼圆" pitchFamily="49" charset="-122"/>
                </a:rPr>
                <a:t>j-1</a:t>
              </a:r>
              <a:r>
                <a:rPr lang="zh-CN" altLang="en-US" sz="2000" b="1">
                  <a:solidFill>
                    <a:srgbClr val="0033CC"/>
                  </a:solidFill>
                  <a:latin typeface="幼圆" pitchFamily="49" charset="-122"/>
                  <a:ea typeface="幼圆" pitchFamily="49" charset="-122"/>
                </a:rPr>
                <a:t>个元素</a:t>
              </a:r>
            </a:p>
          </p:txBody>
        </p:sp>
      </p:grpSp>
      <p:grpSp>
        <p:nvGrpSpPr>
          <p:cNvPr id="7" name="Group 65"/>
          <p:cNvGrpSpPr>
            <a:grpSpLocks/>
          </p:cNvGrpSpPr>
          <p:nvPr/>
        </p:nvGrpSpPr>
        <p:grpSpPr bwMode="auto">
          <a:xfrm>
            <a:off x="2132846" y="3810000"/>
            <a:ext cx="7848587" cy="2667000"/>
            <a:chOff x="384" y="2400"/>
            <a:chExt cx="4944" cy="1680"/>
          </a:xfrm>
        </p:grpSpPr>
        <p:sp>
          <p:nvSpPr>
            <p:cNvPr id="118827" name="Freeform 43"/>
            <p:cNvSpPr>
              <a:spLocks/>
            </p:cNvSpPr>
            <p:nvPr/>
          </p:nvSpPr>
          <p:spPr bwMode="auto">
            <a:xfrm>
              <a:off x="384" y="2400"/>
              <a:ext cx="4944" cy="1680"/>
            </a:xfrm>
            <a:custGeom>
              <a:avLst/>
              <a:gdLst/>
              <a:ahLst/>
              <a:cxnLst>
                <a:cxn ang="0">
                  <a:pos x="230" y="75"/>
                </a:cxn>
                <a:cxn ang="0">
                  <a:pos x="1935" y="40"/>
                </a:cxn>
                <a:cxn ang="0">
                  <a:pos x="2119" y="98"/>
                </a:cxn>
                <a:cxn ang="0">
                  <a:pos x="2499" y="40"/>
                </a:cxn>
                <a:cxn ang="0">
                  <a:pos x="4274" y="75"/>
                </a:cxn>
                <a:cxn ang="0">
                  <a:pos x="4366" y="144"/>
                </a:cxn>
                <a:cxn ang="0">
                  <a:pos x="4331" y="190"/>
                </a:cxn>
                <a:cxn ang="0">
                  <a:pos x="4308" y="236"/>
                </a:cxn>
                <a:cxn ang="0">
                  <a:pos x="4262" y="766"/>
                </a:cxn>
                <a:cxn ang="0">
                  <a:pos x="4331" y="1181"/>
                </a:cxn>
                <a:cxn ang="0">
                  <a:pos x="4216" y="1227"/>
                </a:cxn>
                <a:cxn ang="0">
                  <a:pos x="3340" y="1215"/>
                </a:cxn>
                <a:cxn ang="0">
                  <a:pos x="2522" y="1215"/>
                </a:cxn>
                <a:cxn ang="0">
                  <a:pos x="1036" y="1238"/>
                </a:cxn>
                <a:cxn ang="0">
                  <a:pos x="990" y="1262"/>
                </a:cxn>
                <a:cxn ang="0">
                  <a:pos x="841" y="1215"/>
                </a:cxn>
                <a:cxn ang="0">
                  <a:pos x="276" y="1250"/>
                </a:cxn>
                <a:cxn ang="0">
                  <a:pos x="69" y="1192"/>
                </a:cxn>
                <a:cxn ang="0">
                  <a:pos x="57" y="1089"/>
                </a:cxn>
                <a:cxn ang="0">
                  <a:pos x="11" y="1043"/>
                </a:cxn>
                <a:cxn ang="0">
                  <a:pos x="0" y="1008"/>
                </a:cxn>
                <a:cxn ang="0">
                  <a:pos x="46" y="939"/>
                </a:cxn>
                <a:cxn ang="0">
                  <a:pos x="69" y="904"/>
                </a:cxn>
                <a:cxn ang="0">
                  <a:pos x="11" y="709"/>
                </a:cxn>
                <a:cxn ang="0">
                  <a:pos x="69" y="478"/>
                </a:cxn>
                <a:cxn ang="0">
                  <a:pos x="92" y="386"/>
                </a:cxn>
                <a:cxn ang="0">
                  <a:pos x="115" y="98"/>
                </a:cxn>
                <a:cxn ang="0">
                  <a:pos x="172" y="17"/>
                </a:cxn>
                <a:cxn ang="0">
                  <a:pos x="368" y="75"/>
                </a:cxn>
                <a:cxn ang="0">
                  <a:pos x="374" y="146"/>
                </a:cxn>
              </a:cxnLst>
              <a:rect l="0" t="0" r="r" b="b"/>
              <a:pathLst>
                <a:path w="4403" h="1278">
                  <a:moveTo>
                    <a:pt x="230" y="75"/>
                  </a:moveTo>
                  <a:cubicBezTo>
                    <a:pt x="1050" y="69"/>
                    <a:pt x="1343" y="108"/>
                    <a:pt x="1935" y="40"/>
                  </a:cubicBezTo>
                  <a:cubicBezTo>
                    <a:pt x="1998" y="62"/>
                    <a:pt x="2053" y="84"/>
                    <a:pt x="2119" y="98"/>
                  </a:cubicBezTo>
                  <a:cubicBezTo>
                    <a:pt x="2247" y="83"/>
                    <a:pt x="2371" y="55"/>
                    <a:pt x="2499" y="40"/>
                  </a:cubicBezTo>
                  <a:cubicBezTo>
                    <a:pt x="2976" y="46"/>
                    <a:pt x="3770" y="0"/>
                    <a:pt x="4274" y="75"/>
                  </a:cubicBezTo>
                  <a:cubicBezTo>
                    <a:pt x="4344" y="99"/>
                    <a:pt x="4403" y="80"/>
                    <a:pt x="4366" y="144"/>
                  </a:cubicBezTo>
                  <a:cubicBezTo>
                    <a:pt x="4356" y="161"/>
                    <a:pt x="4341" y="174"/>
                    <a:pt x="4331" y="190"/>
                  </a:cubicBezTo>
                  <a:cubicBezTo>
                    <a:pt x="4322" y="205"/>
                    <a:pt x="4316" y="221"/>
                    <a:pt x="4308" y="236"/>
                  </a:cubicBezTo>
                  <a:cubicBezTo>
                    <a:pt x="4295" y="393"/>
                    <a:pt x="4312" y="624"/>
                    <a:pt x="4262" y="766"/>
                  </a:cubicBezTo>
                  <a:cubicBezTo>
                    <a:pt x="4271" y="916"/>
                    <a:pt x="4284" y="1039"/>
                    <a:pt x="4331" y="1181"/>
                  </a:cubicBezTo>
                  <a:cubicBezTo>
                    <a:pt x="4312" y="1278"/>
                    <a:pt x="4341" y="1230"/>
                    <a:pt x="4216" y="1227"/>
                  </a:cubicBezTo>
                  <a:cubicBezTo>
                    <a:pt x="3924" y="1220"/>
                    <a:pt x="3632" y="1219"/>
                    <a:pt x="3340" y="1215"/>
                  </a:cubicBezTo>
                  <a:cubicBezTo>
                    <a:pt x="3646" y="1119"/>
                    <a:pt x="3392" y="1202"/>
                    <a:pt x="2522" y="1215"/>
                  </a:cubicBezTo>
                  <a:cubicBezTo>
                    <a:pt x="2027" y="1222"/>
                    <a:pt x="1531" y="1230"/>
                    <a:pt x="1036" y="1238"/>
                  </a:cubicBezTo>
                  <a:cubicBezTo>
                    <a:pt x="1021" y="1246"/>
                    <a:pt x="1007" y="1260"/>
                    <a:pt x="990" y="1262"/>
                  </a:cubicBezTo>
                  <a:cubicBezTo>
                    <a:pt x="943" y="1267"/>
                    <a:pt x="886" y="1227"/>
                    <a:pt x="841" y="1215"/>
                  </a:cubicBezTo>
                  <a:cubicBezTo>
                    <a:pt x="711" y="1220"/>
                    <a:pt x="413" y="1203"/>
                    <a:pt x="276" y="1250"/>
                  </a:cubicBezTo>
                  <a:cubicBezTo>
                    <a:pt x="206" y="1232"/>
                    <a:pt x="138" y="1216"/>
                    <a:pt x="69" y="1192"/>
                  </a:cubicBezTo>
                  <a:cubicBezTo>
                    <a:pt x="65" y="1158"/>
                    <a:pt x="70" y="1121"/>
                    <a:pt x="57" y="1089"/>
                  </a:cubicBezTo>
                  <a:cubicBezTo>
                    <a:pt x="49" y="1069"/>
                    <a:pt x="23" y="1061"/>
                    <a:pt x="11" y="1043"/>
                  </a:cubicBezTo>
                  <a:cubicBezTo>
                    <a:pt x="4" y="1033"/>
                    <a:pt x="4" y="1020"/>
                    <a:pt x="0" y="1008"/>
                  </a:cubicBezTo>
                  <a:cubicBezTo>
                    <a:pt x="15" y="985"/>
                    <a:pt x="31" y="962"/>
                    <a:pt x="46" y="939"/>
                  </a:cubicBezTo>
                  <a:cubicBezTo>
                    <a:pt x="54" y="927"/>
                    <a:pt x="69" y="904"/>
                    <a:pt x="69" y="904"/>
                  </a:cubicBezTo>
                  <a:cubicBezTo>
                    <a:pt x="56" y="827"/>
                    <a:pt x="36" y="780"/>
                    <a:pt x="11" y="709"/>
                  </a:cubicBezTo>
                  <a:cubicBezTo>
                    <a:pt x="20" y="621"/>
                    <a:pt x="21" y="551"/>
                    <a:pt x="69" y="478"/>
                  </a:cubicBezTo>
                  <a:cubicBezTo>
                    <a:pt x="77" y="447"/>
                    <a:pt x="90" y="418"/>
                    <a:pt x="92" y="386"/>
                  </a:cubicBezTo>
                  <a:cubicBezTo>
                    <a:pt x="97" y="290"/>
                    <a:pt x="82" y="189"/>
                    <a:pt x="115" y="98"/>
                  </a:cubicBezTo>
                  <a:cubicBezTo>
                    <a:pt x="126" y="67"/>
                    <a:pt x="154" y="45"/>
                    <a:pt x="172" y="17"/>
                  </a:cubicBezTo>
                  <a:cubicBezTo>
                    <a:pt x="237" y="39"/>
                    <a:pt x="305" y="42"/>
                    <a:pt x="368" y="75"/>
                  </a:cubicBezTo>
                  <a:lnTo>
                    <a:pt x="374" y="146"/>
                  </a:lnTo>
                </a:path>
              </a:pathLst>
            </a:custGeom>
            <a:solidFill>
              <a:srgbClr val="CCFFFF"/>
            </a:solidFill>
            <a:ln w="12700" cap="sq" cmpd="sng">
              <a:noFill/>
              <a:prstDash val="solid"/>
              <a:round/>
              <a:headEnd type="none" w="sm" len="sm"/>
              <a:tailEnd type="none" w="sm" len="sm"/>
            </a:ln>
            <a:effectLst>
              <a:outerShdw dist="188799" dir="2863579" algn="ctr" rotWithShape="0">
                <a:schemeClr val="bg1">
                  <a:alpha val="50000"/>
                </a:schemeClr>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9407" name="Text Box 44"/>
            <p:cNvSpPr txBox="1">
              <a:spLocks noChangeArrowheads="1"/>
            </p:cNvSpPr>
            <p:nvPr/>
          </p:nvSpPr>
          <p:spPr bwMode="auto">
            <a:xfrm>
              <a:off x="603" y="2747"/>
              <a:ext cx="4421" cy="574"/>
            </a:xfrm>
            <a:prstGeom prst="rect">
              <a:avLst/>
            </a:prstGeom>
            <a:noFill/>
            <a:ln w="12700" cap="sq">
              <a:noFill/>
              <a:miter lim="800000"/>
              <a:headEnd type="none" w="sm" len="sm"/>
              <a:tailEnd type="none" w="sm" len="sm"/>
            </a:ln>
          </p:spPr>
          <p:txBody>
            <a:bodyPr wrap="none">
              <a:spAutoFit/>
            </a:bodyPr>
            <a:lstStyle/>
            <a:p>
              <a:pPr algn="l">
                <a:lnSpc>
                  <a:spcPct val="95000"/>
                </a:lnSpc>
              </a:pPr>
              <a:r>
                <a:rPr lang="zh-CN" altLang="en-US" sz="2800" b="1">
                  <a:solidFill>
                    <a:srgbClr val="002878"/>
                  </a:solidFill>
                  <a:latin typeface="幼圆" pitchFamily="49" charset="-122"/>
                  <a:ea typeface="幼圆" pitchFamily="49" charset="-122"/>
                </a:rPr>
                <a:t>    若已知每个元素占</a:t>
              </a:r>
              <a:r>
                <a:rPr lang="en-US" altLang="zh-CN" sz="2800" b="1">
                  <a:solidFill>
                    <a:srgbClr val="002878"/>
                  </a:solidFill>
                  <a:ea typeface="幼圆" pitchFamily="49" charset="-122"/>
                </a:rPr>
                <a:t>k</a:t>
              </a:r>
              <a:r>
                <a:rPr lang="zh-CN" altLang="en-US" sz="2800" b="1">
                  <a:solidFill>
                    <a:srgbClr val="002878"/>
                  </a:solidFill>
                  <a:latin typeface="幼圆" pitchFamily="49" charset="-122"/>
                  <a:ea typeface="幼圆" pitchFamily="49" charset="-122"/>
                </a:rPr>
                <a:t>个存储单元，并且</a:t>
              </a:r>
            </a:p>
            <a:p>
              <a:pPr algn="l">
                <a:lnSpc>
                  <a:spcPct val="95000"/>
                </a:lnSpc>
              </a:pPr>
              <a:r>
                <a:rPr lang="zh-CN" altLang="en-US" sz="2800" b="1">
                  <a:solidFill>
                    <a:srgbClr val="002878"/>
                  </a:solidFill>
                  <a:latin typeface="幼圆" pitchFamily="49" charset="-122"/>
                  <a:ea typeface="幼圆" pitchFamily="49" charset="-122"/>
                </a:rPr>
                <a:t>第一个元素的存储地址</a:t>
              </a:r>
              <a:r>
                <a:rPr lang="en-US" altLang="zh-CN" sz="2800" b="1">
                  <a:solidFill>
                    <a:srgbClr val="002878"/>
                  </a:solidFill>
                  <a:ea typeface="幼圆" pitchFamily="49" charset="-122"/>
                </a:rPr>
                <a:t>LOC(a</a:t>
              </a:r>
              <a:r>
                <a:rPr lang="en-US" altLang="zh-CN" sz="2800" b="1" baseline="-20000">
                  <a:solidFill>
                    <a:srgbClr val="002878"/>
                  </a:solidFill>
                  <a:ea typeface="幼圆" pitchFamily="49" charset="-122"/>
                </a:rPr>
                <a:t>11</a:t>
              </a:r>
              <a:r>
                <a:rPr lang="en-US" altLang="zh-CN" sz="2800" b="1">
                  <a:solidFill>
                    <a:srgbClr val="002878"/>
                  </a:solidFill>
                  <a:ea typeface="幼圆" pitchFamily="49" charset="-122"/>
                </a:rPr>
                <a:t>)</a:t>
              </a:r>
              <a:r>
                <a:rPr lang="en-US" altLang="zh-CN" sz="2800" b="1">
                  <a:solidFill>
                    <a:srgbClr val="002878"/>
                  </a:solidFill>
                  <a:latin typeface="幼圆" pitchFamily="49" charset="-122"/>
                  <a:ea typeface="幼圆" pitchFamily="49" charset="-122"/>
                </a:rPr>
                <a:t>, </a:t>
              </a:r>
              <a:r>
                <a:rPr lang="zh-CN" altLang="en-US" sz="2800" b="1">
                  <a:solidFill>
                    <a:srgbClr val="002878"/>
                  </a:solidFill>
                  <a:latin typeface="幼圆" pitchFamily="49" charset="-122"/>
                  <a:ea typeface="幼圆" pitchFamily="49" charset="-122"/>
                </a:rPr>
                <a:t>则</a:t>
              </a:r>
            </a:p>
          </p:txBody>
        </p:sp>
        <p:sp>
          <p:nvSpPr>
            <p:cNvPr id="59408" name="Rectangle 45"/>
            <p:cNvSpPr>
              <a:spLocks noChangeArrowheads="1"/>
            </p:cNvSpPr>
            <p:nvPr/>
          </p:nvSpPr>
          <p:spPr bwMode="auto">
            <a:xfrm>
              <a:off x="672" y="3269"/>
              <a:ext cx="1092" cy="320"/>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wrap="none">
              <a:spAutoFit/>
            </a:bodyPr>
            <a:lstStyle/>
            <a:p>
              <a:pPr algn="l"/>
              <a:r>
                <a:rPr kumimoji="1" lang="zh-CN" altLang="zh-CN" sz="2700">
                  <a:solidFill>
                    <a:srgbClr val="FF3300"/>
                  </a:solidFill>
                  <a:latin typeface="宋体" charset="-122"/>
                </a:rPr>
                <a:t> </a:t>
              </a:r>
              <a:r>
                <a:rPr kumimoji="1" lang="en-US" altLang="zh-CN" sz="2700" b="1">
                  <a:solidFill>
                    <a:srgbClr val="FF3300"/>
                  </a:solidFill>
                </a:rPr>
                <a:t>LOC(a</a:t>
              </a:r>
              <a:r>
                <a:rPr kumimoji="1" lang="en-US" altLang="zh-CN" sz="2700" b="1" baseline="-25000">
                  <a:solidFill>
                    <a:srgbClr val="FF3300"/>
                  </a:solidFill>
                </a:rPr>
                <a:t>ij</a:t>
              </a:r>
              <a:r>
                <a:rPr kumimoji="1" lang="en-US" altLang="zh-CN" sz="2700" b="1">
                  <a:solidFill>
                    <a:srgbClr val="FF3300"/>
                  </a:solidFill>
                </a:rPr>
                <a:t>) = </a:t>
              </a:r>
            </a:p>
          </p:txBody>
        </p:sp>
      </p:grpSp>
      <p:sp>
        <p:nvSpPr>
          <p:cNvPr id="118830" name="Text Box 46"/>
          <p:cNvSpPr txBox="1">
            <a:spLocks noChangeArrowheads="1"/>
          </p:cNvSpPr>
          <p:nvPr/>
        </p:nvSpPr>
        <p:spPr bwMode="auto">
          <a:xfrm>
            <a:off x="4438680" y="5192713"/>
            <a:ext cx="5790498" cy="508000"/>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algn="l"/>
            <a:r>
              <a:rPr kumimoji="1" lang="en-US" altLang="zh-CN" sz="2700" b="1">
                <a:solidFill>
                  <a:srgbClr val="FF3300"/>
                </a:solidFill>
              </a:rPr>
              <a:t>LOC(a</a:t>
            </a:r>
            <a:r>
              <a:rPr kumimoji="1" lang="en-US" altLang="zh-CN" sz="2700" b="1" baseline="-25000">
                <a:solidFill>
                  <a:srgbClr val="FF3300"/>
                </a:solidFill>
              </a:rPr>
              <a:t>11</a:t>
            </a:r>
            <a:r>
              <a:rPr kumimoji="1" lang="en-US" altLang="zh-CN" sz="2700" b="1">
                <a:solidFill>
                  <a:srgbClr val="FF3300"/>
                </a:solidFill>
              </a:rPr>
              <a:t>) + (i</a:t>
            </a:r>
            <a:r>
              <a:rPr kumimoji="1" lang="en-US" altLang="zh-CN" sz="2700" b="1">
                <a:solidFill>
                  <a:srgbClr val="FF3300"/>
                </a:solidFill>
                <a:sym typeface="Symbol" pitchFamily="18" charset="2"/>
              </a:rPr>
              <a:t></a:t>
            </a:r>
            <a:r>
              <a:rPr kumimoji="1" lang="en-US" altLang="zh-CN" sz="2700" b="1">
                <a:solidFill>
                  <a:srgbClr val="FF3300"/>
                </a:solidFill>
              </a:rPr>
              <a:t>1)</a:t>
            </a:r>
            <a:r>
              <a:rPr kumimoji="1" lang="en-US" altLang="zh-CN" sz="2700" b="1">
                <a:solidFill>
                  <a:srgbClr val="FF3300"/>
                </a:solidFill>
                <a:sym typeface="Symbol" pitchFamily="18" charset="2"/>
              </a:rPr>
              <a:t></a:t>
            </a:r>
            <a:r>
              <a:rPr kumimoji="1" lang="en-US" altLang="zh-CN" sz="2700" b="1">
                <a:solidFill>
                  <a:srgbClr val="FF3300"/>
                </a:solidFill>
              </a:rPr>
              <a:t>n</a:t>
            </a:r>
            <a:r>
              <a:rPr kumimoji="1" lang="en-US" altLang="zh-CN" sz="2700" b="1">
                <a:solidFill>
                  <a:srgbClr val="FF3300"/>
                </a:solidFill>
                <a:sym typeface="Symbol" pitchFamily="18" charset="2"/>
              </a:rPr>
              <a:t></a:t>
            </a:r>
            <a:r>
              <a:rPr kumimoji="1" lang="en-US" altLang="zh-CN" sz="2700" b="1">
                <a:solidFill>
                  <a:srgbClr val="FF3300"/>
                </a:solidFill>
              </a:rPr>
              <a:t>k + (j</a:t>
            </a:r>
            <a:r>
              <a:rPr kumimoji="1" lang="en-US" altLang="zh-CN" sz="2700" b="1">
                <a:solidFill>
                  <a:srgbClr val="FF3300"/>
                </a:solidFill>
                <a:sym typeface="Symbol" pitchFamily="18" charset="2"/>
              </a:rPr>
              <a:t></a:t>
            </a:r>
            <a:r>
              <a:rPr kumimoji="1" lang="en-US" altLang="zh-CN" sz="2700" b="1">
                <a:solidFill>
                  <a:srgbClr val="FF3300"/>
                </a:solidFill>
              </a:rPr>
              <a:t>1)</a:t>
            </a:r>
            <a:r>
              <a:rPr kumimoji="1" lang="en-US" altLang="zh-CN" sz="2700" b="1">
                <a:solidFill>
                  <a:srgbClr val="FF3300"/>
                </a:solidFill>
                <a:sym typeface="Symbol" pitchFamily="18" charset="2"/>
              </a:rPr>
              <a:t></a:t>
            </a:r>
            <a:r>
              <a:rPr kumimoji="1" lang="en-US" altLang="zh-CN" sz="2700" b="1">
                <a:solidFill>
                  <a:srgbClr val="FF3300"/>
                </a:solidFill>
              </a:rPr>
              <a:t>k</a:t>
            </a:r>
          </a:p>
        </p:txBody>
      </p:sp>
      <p:sp>
        <p:nvSpPr>
          <p:cNvPr id="118831" name="Rectangle 47"/>
          <p:cNvSpPr>
            <a:spLocks noChangeArrowheads="1"/>
          </p:cNvSpPr>
          <p:nvPr/>
        </p:nvSpPr>
        <p:spPr bwMode="auto">
          <a:xfrm>
            <a:off x="4056534" y="5619751"/>
            <a:ext cx="4436664" cy="507831"/>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wrap="none">
            <a:spAutoFit/>
          </a:bodyPr>
          <a:lstStyle/>
          <a:p>
            <a:pPr algn="l"/>
            <a:r>
              <a:rPr kumimoji="1" lang="zh-CN" altLang="zh-CN" sz="2700" b="1">
                <a:solidFill>
                  <a:srgbClr val="FF3300"/>
                </a:solidFill>
              </a:rPr>
              <a:t> = </a:t>
            </a:r>
            <a:r>
              <a:rPr kumimoji="1" lang="en-US" altLang="zh-CN" sz="2700" b="1">
                <a:solidFill>
                  <a:srgbClr val="FF3300"/>
                </a:solidFill>
              </a:rPr>
              <a:t>LOC(a</a:t>
            </a:r>
            <a:r>
              <a:rPr kumimoji="1" lang="en-US" altLang="zh-CN" sz="2700" b="1" baseline="-25000">
                <a:solidFill>
                  <a:srgbClr val="FF3300"/>
                </a:solidFill>
              </a:rPr>
              <a:t>11</a:t>
            </a:r>
            <a:r>
              <a:rPr kumimoji="1" lang="en-US" altLang="zh-CN" sz="2700" b="1">
                <a:solidFill>
                  <a:srgbClr val="FF3300"/>
                </a:solidFill>
              </a:rPr>
              <a:t>) + [ (i</a:t>
            </a:r>
            <a:r>
              <a:rPr kumimoji="1" lang="en-US" altLang="zh-CN" sz="2700" b="1">
                <a:solidFill>
                  <a:srgbClr val="FF3300"/>
                </a:solidFill>
                <a:sym typeface="Symbol" pitchFamily="18" charset="2"/>
              </a:rPr>
              <a:t></a:t>
            </a:r>
            <a:r>
              <a:rPr kumimoji="1" lang="en-US" altLang="zh-CN" sz="2700" b="1">
                <a:solidFill>
                  <a:srgbClr val="FF3300"/>
                </a:solidFill>
              </a:rPr>
              <a:t>1)</a:t>
            </a:r>
            <a:r>
              <a:rPr kumimoji="1" lang="en-US" altLang="zh-CN" sz="2700" b="1">
                <a:solidFill>
                  <a:srgbClr val="FF3300"/>
                </a:solidFill>
                <a:sym typeface="Symbol" pitchFamily="18" charset="2"/>
              </a:rPr>
              <a:t></a:t>
            </a:r>
            <a:r>
              <a:rPr kumimoji="1" lang="en-US" altLang="zh-CN" sz="2700" b="1">
                <a:solidFill>
                  <a:srgbClr val="FF3300"/>
                </a:solidFill>
              </a:rPr>
              <a:t>n+(j</a:t>
            </a:r>
            <a:r>
              <a:rPr kumimoji="1" lang="en-US" altLang="zh-CN" sz="2700" b="1">
                <a:solidFill>
                  <a:srgbClr val="FF3300"/>
                </a:solidFill>
                <a:sym typeface="Symbol" pitchFamily="18" charset="2"/>
              </a:rPr>
              <a:t></a:t>
            </a:r>
            <a:r>
              <a:rPr kumimoji="1" lang="en-US" altLang="zh-CN" sz="2700" b="1">
                <a:solidFill>
                  <a:srgbClr val="FF3300"/>
                </a:solidFill>
              </a:rPr>
              <a:t>1) ]</a:t>
            </a:r>
            <a:r>
              <a:rPr kumimoji="1" lang="en-US" altLang="zh-CN" sz="2700" b="1">
                <a:solidFill>
                  <a:srgbClr val="FF3300"/>
                </a:solidFill>
                <a:sym typeface="Symbol" pitchFamily="18" charset="2"/>
              </a:rPr>
              <a:t></a:t>
            </a:r>
            <a:r>
              <a:rPr kumimoji="1" lang="en-US" altLang="zh-CN" sz="2700" b="1">
                <a:solidFill>
                  <a:srgbClr val="FF3300"/>
                </a:solidFill>
              </a:rPr>
              <a:t>k</a:t>
            </a:r>
            <a:endParaRPr kumimoji="1" lang="zh-CN" altLang="en-US" sz="2700" b="1">
              <a:solidFill>
                <a:srgbClr val="FF3300"/>
              </a:solidFill>
            </a:endParaRPr>
          </a:p>
        </p:txBody>
      </p:sp>
      <p:grpSp>
        <p:nvGrpSpPr>
          <p:cNvPr id="8" name="Group 69"/>
          <p:cNvGrpSpPr>
            <a:grpSpLocks/>
          </p:cNvGrpSpPr>
          <p:nvPr/>
        </p:nvGrpSpPr>
        <p:grpSpPr bwMode="auto">
          <a:xfrm>
            <a:off x="1980633" y="2362200"/>
            <a:ext cx="2858006" cy="1752600"/>
            <a:chOff x="288" y="1488"/>
            <a:chExt cx="1800" cy="1104"/>
          </a:xfrm>
        </p:grpSpPr>
        <p:sp>
          <p:nvSpPr>
            <p:cNvPr id="118843" name="AutoShape 59"/>
            <p:cNvSpPr>
              <a:spLocks noChangeArrowheads="1"/>
            </p:cNvSpPr>
            <p:nvPr/>
          </p:nvSpPr>
          <p:spPr bwMode="auto">
            <a:xfrm>
              <a:off x="288" y="1488"/>
              <a:ext cx="1632" cy="1104"/>
            </a:xfrm>
            <a:prstGeom prst="wedgeEllipseCallout">
              <a:avLst>
                <a:gd name="adj1" fmla="val 51898"/>
                <a:gd name="adj2" fmla="val 58968"/>
              </a:avLst>
            </a:prstGeom>
            <a:noFill/>
            <a:ln w="73025" cap="sq">
              <a:solidFill>
                <a:srgbClr val="2CB3B0"/>
              </a:solidFill>
              <a:miter lim="800000"/>
              <a:headEnd type="none" w="sm" len="sm"/>
              <a:tailEnd type="none" w="sm" len="sm"/>
            </a:ln>
            <a:effectLst/>
          </p:spPr>
          <p:txBody>
            <a:bodyPr/>
            <a:lstStyle/>
            <a:p>
              <a:pPr>
                <a:defRPr/>
              </a:pPr>
              <a:endParaRPr lang="zh-CN" altLang="en-US" sz="37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黑体" pitchFamily="2" charset="-122"/>
              </a:endParaRPr>
            </a:p>
          </p:txBody>
        </p:sp>
        <p:sp>
          <p:nvSpPr>
            <p:cNvPr id="59405" name="Text Box 60"/>
            <p:cNvSpPr txBox="1">
              <a:spLocks noChangeArrowheads="1"/>
            </p:cNvSpPr>
            <p:nvPr/>
          </p:nvSpPr>
          <p:spPr bwMode="auto">
            <a:xfrm>
              <a:off x="425" y="1548"/>
              <a:ext cx="1663" cy="865"/>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algn="l">
                <a:lnSpc>
                  <a:spcPct val="80000"/>
                </a:lnSpc>
              </a:pPr>
              <a:r>
                <a:rPr lang="zh-CN" altLang="en-US" sz="2600" b="1">
                  <a:solidFill>
                    <a:srgbClr val="FF3300"/>
                  </a:solidFill>
                  <a:ea typeface="黑体" pitchFamily="49" charset="-122"/>
                </a:rPr>
                <a:t>     首地址加</a:t>
              </a:r>
            </a:p>
            <a:p>
              <a:pPr algn="l">
                <a:lnSpc>
                  <a:spcPct val="80000"/>
                </a:lnSpc>
              </a:pPr>
              <a:r>
                <a:rPr lang="zh-CN" altLang="en-US" sz="2600" b="1">
                  <a:solidFill>
                    <a:srgbClr val="FF3300"/>
                  </a:solidFill>
                  <a:ea typeface="黑体" pitchFamily="49" charset="-122"/>
                </a:rPr>
                <a:t>上被求元素前</a:t>
              </a:r>
            </a:p>
            <a:p>
              <a:pPr algn="l">
                <a:lnSpc>
                  <a:spcPct val="80000"/>
                </a:lnSpc>
              </a:pPr>
              <a:r>
                <a:rPr lang="zh-CN" altLang="en-US" sz="2600" b="1">
                  <a:solidFill>
                    <a:srgbClr val="FF3300"/>
                  </a:solidFill>
                  <a:ea typeface="黑体" pitchFamily="49" charset="-122"/>
                </a:rPr>
                <a:t>面的所有元素</a:t>
              </a:r>
            </a:p>
            <a:p>
              <a:pPr algn="l">
                <a:lnSpc>
                  <a:spcPct val="80000"/>
                </a:lnSpc>
              </a:pPr>
              <a:r>
                <a:rPr lang="zh-CN" altLang="en-US" sz="2600" b="1">
                  <a:solidFill>
                    <a:srgbClr val="FF3300"/>
                  </a:solidFill>
                  <a:ea typeface="黑体" pitchFamily="49" charset="-122"/>
                </a:rPr>
                <a:t>占用的单元数</a:t>
              </a:r>
            </a:p>
          </p:txBody>
        </p:sp>
      </p:grpSp>
      <p:sp>
        <p:nvSpPr>
          <p:cNvPr id="59403" name="Text Box 70"/>
          <p:cNvSpPr txBox="1">
            <a:spLocks noChangeArrowheads="1"/>
          </p:cNvSpPr>
          <p:nvPr/>
        </p:nvSpPr>
        <p:spPr bwMode="auto">
          <a:xfrm>
            <a:off x="1991969" y="517525"/>
            <a:ext cx="2971354" cy="554038"/>
          </a:xfrm>
          <a:prstGeom prst="rect">
            <a:avLst/>
          </a:prstGeom>
          <a:noFill/>
          <a:ln w="9525">
            <a:noFill/>
            <a:miter lim="800000"/>
            <a:headEnd/>
            <a:tailEnd/>
          </a:ln>
          <a:effectLst>
            <a:outerShdw dist="25400" dir="5400000" algn="ctr" rotWithShape="0">
              <a:schemeClr val="bg1"/>
            </a:outerShdw>
          </a:effectLst>
        </p:spPr>
        <p:txBody>
          <a:bodyPr>
            <a:spAutoFit/>
          </a:bodyPr>
          <a:lstStyle/>
          <a:p>
            <a:pPr algn="l"/>
            <a:r>
              <a:rPr lang="zh-CN" altLang="en-US" sz="3000" b="1" i="1">
                <a:solidFill>
                  <a:srgbClr val="FF3300"/>
                </a:solidFill>
                <a:ea typeface="黑体" pitchFamily="49" charset="-122"/>
              </a:rPr>
              <a:t>对于</a:t>
            </a:r>
            <a:r>
              <a:rPr lang="zh-CN" altLang="en-US" sz="3000" b="1" i="1">
                <a:solidFill>
                  <a:srgbClr val="FF3300"/>
                </a:solidFill>
                <a:latin typeface="黑体" pitchFamily="49" charset="-122"/>
                <a:ea typeface="黑体" pitchFamily="49" charset="-122"/>
              </a:rPr>
              <a:t>二维数组</a:t>
            </a:r>
            <a:endParaRPr lang="en-US" altLang="zh-CN" sz="3000" b="1" i="1">
              <a:solidFill>
                <a:srgbClr val="FF3300"/>
              </a:solidFill>
              <a:latin typeface="黑体" pitchFamily="49" charset="-122"/>
              <a:ea typeface="黑体"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Right)">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18830"/>
                                        </p:tgtEl>
                                        <p:attrNameLst>
                                          <p:attrName>style.visibility</p:attrName>
                                        </p:attrNameLst>
                                      </p:cBhvr>
                                      <p:to>
                                        <p:strVal val="visible"/>
                                      </p:to>
                                    </p:set>
                                    <p:animEffect transition="in" filter="wipe(right)">
                                      <p:cBhvr>
                                        <p:cTn id="12" dur="500"/>
                                        <p:tgtEl>
                                          <p:spTgt spid="1188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18806"/>
                                        </p:tgtEl>
                                        <p:attrNameLst>
                                          <p:attrName>style.visibility</p:attrName>
                                        </p:attrNameLst>
                                      </p:cBhvr>
                                      <p:to>
                                        <p:strVal val="visible"/>
                                      </p:to>
                                    </p:set>
                                    <p:animEffect transition="in" filter="wipe(left)">
                                      <p:cBhvr>
                                        <p:cTn id="27" dur="500"/>
                                        <p:tgtEl>
                                          <p:spTgt spid="11880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up)">
                                      <p:cBhvr>
                                        <p:cTn id="37" dur="500"/>
                                        <p:tgtEl>
                                          <p:spTgt spid="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18831"/>
                                        </p:tgtEl>
                                        <p:attrNameLst>
                                          <p:attrName>style.visibility</p:attrName>
                                        </p:attrNameLst>
                                      </p:cBhvr>
                                      <p:to>
                                        <p:strVal val="visible"/>
                                      </p:to>
                                    </p:set>
                                    <p:animEffect transition="in" filter="dissolve">
                                      <p:cBhvr>
                                        <p:cTn id="42" dur="500"/>
                                        <p:tgtEl>
                                          <p:spTgt spid="1188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30" grpId="0" autoUpdateAnimBg="0"/>
      <p:bldP spid="118831"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7"/>
          <p:cNvGrpSpPr>
            <a:grpSpLocks/>
          </p:cNvGrpSpPr>
          <p:nvPr/>
        </p:nvGrpSpPr>
        <p:grpSpPr bwMode="auto">
          <a:xfrm>
            <a:off x="2056740" y="4114800"/>
            <a:ext cx="7924692" cy="457200"/>
            <a:chOff x="336" y="3072"/>
            <a:chExt cx="4992" cy="288"/>
          </a:xfrm>
        </p:grpSpPr>
        <p:grpSp>
          <p:nvGrpSpPr>
            <p:cNvPr id="3" name="Group 118"/>
            <p:cNvGrpSpPr>
              <a:grpSpLocks/>
            </p:cNvGrpSpPr>
            <p:nvPr/>
          </p:nvGrpSpPr>
          <p:grpSpPr bwMode="auto">
            <a:xfrm>
              <a:off x="336" y="3072"/>
              <a:ext cx="4992" cy="288"/>
              <a:chOff x="432" y="3408"/>
              <a:chExt cx="4992" cy="288"/>
            </a:xfrm>
          </p:grpSpPr>
          <p:grpSp>
            <p:nvGrpSpPr>
              <p:cNvPr id="4" name="Group 119"/>
              <p:cNvGrpSpPr>
                <a:grpSpLocks/>
              </p:cNvGrpSpPr>
              <p:nvPr/>
            </p:nvGrpSpPr>
            <p:grpSpPr bwMode="auto">
              <a:xfrm>
                <a:off x="432" y="3408"/>
                <a:ext cx="1344" cy="288"/>
                <a:chOff x="432" y="3408"/>
                <a:chExt cx="1344" cy="288"/>
              </a:xfrm>
            </p:grpSpPr>
            <p:sp>
              <p:nvSpPr>
                <p:cNvPr id="120952" name="Rectangle 120"/>
                <p:cNvSpPr>
                  <a:spLocks noChangeArrowheads="1"/>
                </p:cNvSpPr>
                <p:nvPr/>
              </p:nvSpPr>
              <p:spPr bwMode="auto">
                <a:xfrm>
                  <a:off x="432" y="3408"/>
                  <a:ext cx="388"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0953" name="Rectangle 121"/>
                <p:cNvSpPr>
                  <a:spLocks noChangeArrowheads="1"/>
                </p:cNvSpPr>
                <p:nvPr/>
              </p:nvSpPr>
              <p:spPr bwMode="auto">
                <a:xfrm>
                  <a:off x="820" y="3408"/>
                  <a:ext cx="572"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0954" name="Rectangle 122"/>
                <p:cNvSpPr>
                  <a:spLocks noChangeArrowheads="1"/>
                </p:cNvSpPr>
                <p:nvPr/>
              </p:nvSpPr>
              <p:spPr bwMode="auto">
                <a:xfrm>
                  <a:off x="1392" y="3408"/>
                  <a:ext cx="394"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20955" name="Rectangle 123"/>
              <p:cNvSpPr>
                <a:spLocks noChangeArrowheads="1"/>
              </p:cNvSpPr>
              <p:nvPr/>
            </p:nvSpPr>
            <p:spPr bwMode="auto">
              <a:xfrm>
                <a:off x="3120" y="3408"/>
                <a:ext cx="394"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nvGrpSpPr>
              <p:cNvPr id="5" name="Group 124"/>
              <p:cNvGrpSpPr>
                <a:grpSpLocks/>
              </p:cNvGrpSpPr>
              <p:nvPr/>
            </p:nvGrpSpPr>
            <p:grpSpPr bwMode="auto">
              <a:xfrm>
                <a:off x="1776" y="3408"/>
                <a:ext cx="1344" cy="288"/>
                <a:chOff x="432" y="3408"/>
                <a:chExt cx="1344" cy="288"/>
              </a:xfrm>
            </p:grpSpPr>
            <p:sp>
              <p:nvSpPr>
                <p:cNvPr id="120957" name="Rectangle 125"/>
                <p:cNvSpPr>
                  <a:spLocks noChangeArrowheads="1"/>
                </p:cNvSpPr>
                <p:nvPr/>
              </p:nvSpPr>
              <p:spPr bwMode="auto">
                <a:xfrm>
                  <a:off x="432" y="3408"/>
                  <a:ext cx="384"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0958" name="Rectangle 126"/>
                <p:cNvSpPr>
                  <a:spLocks noChangeArrowheads="1"/>
                </p:cNvSpPr>
                <p:nvPr/>
              </p:nvSpPr>
              <p:spPr bwMode="auto">
                <a:xfrm>
                  <a:off x="816" y="3408"/>
                  <a:ext cx="576"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0959" name="Rectangle 127"/>
                <p:cNvSpPr>
                  <a:spLocks noChangeArrowheads="1"/>
                </p:cNvSpPr>
                <p:nvPr/>
              </p:nvSpPr>
              <p:spPr bwMode="auto">
                <a:xfrm>
                  <a:off x="1392" y="3408"/>
                  <a:ext cx="384"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20960" name="Rectangle 128"/>
              <p:cNvSpPr>
                <a:spLocks noChangeArrowheads="1"/>
              </p:cNvSpPr>
              <p:nvPr/>
            </p:nvSpPr>
            <p:spPr bwMode="auto">
              <a:xfrm>
                <a:off x="4080" y="3408"/>
                <a:ext cx="394"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0961" name="Rectangle 129"/>
              <p:cNvSpPr>
                <a:spLocks noChangeArrowheads="1"/>
              </p:cNvSpPr>
              <p:nvPr/>
            </p:nvSpPr>
            <p:spPr bwMode="auto">
              <a:xfrm>
                <a:off x="3504" y="3408"/>
                <a:ext cx="570"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0962" name="Rectangle 130"/>
              <p:cNvSpPr>
                <a:spLocks noChangeArrowheads="1"/>
              </p:cNvSpPr>
              <p:nvPr/>
            </p:nvSpPr>
            <p:spPr bwMode="auto">
              <a:xfrm>
                <a:off x="5040" y="3408"/>
                <a:ext cx="384"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0963" name="Rectangle 131"/>
              <p:cNvSpPr>
                <a:spLocks noChangeArrowheads="1"/>
              </p:cNvSpPr>
              <p:nvPr/>
            </p:nvSpPr>
            <p:spPr bwMode="auto">
              <a:xfrm>
                <a:off x="4464" y="3408"/>
                <a:ext cx="576"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60439" name="Rectangle 132"/>
            <p:cNvSpPr>
              <a:spLocks noChangeArrowheads="1"/>
            </p:cNvSpPr>
            <p:nvPr/>
          </p:nvSpPr>
          <p:spPr bwMode="auto">
            <a:xfrm>
              <a:off x="336" y="3096"/>
              <a:ext cx="1680" cy="180"/>
            </a:xfrm>
            <a:prstGeom prst="rect">
              <a:avLst/>
            </a:prstGeom>
            <a:noFill/>
            <a:ln w="12700" cap="sq">
              <a:noFill/>
              <a:miter lim="800000"/>
              <a:headEnd type="none" w="sm" len="sm"/>
              <a:tailEnd type="none" w="sm" len="sm"/>
            </a:ln>
          </p:spPr>
          <p:txBody>
            <a:bodyPr wrap="none" anchor="ctr"/>
            <a:lstStyle/>
            <a:p>
              <a:pPr algn="l" eaLnBrk="1" hangingPunct="1"/>
              <a:r>
                <a:rPr kumimoji="1" lang="en-US" altLang="zh-CN" sz="2600" b="1">
                  <a:solidFill>
                    <a:srgbClr val="000099"/>
                  </a:solidFill>
                </a:rPr>
                <a:t>a</a:t>
              </a:r>
              <a:r>
                <a:rPr kumimoji="1" lang="en-US" altLang="zh-CN" sz="2600" b="1" baseline="-25000">
                  <a:solidFill>
                    <a:srgbClr val="000099"/>
                  </a:solidFill>
                </a:rPr>
                <a:t>11        </a:t>
              </a:r>
              <a:r>
                <a:rPr lang="en-US" altLang="zh-CN" sz="2400" b="1">
                  <a:solidFill>
                    <a:srgbClr val="000000"/>
                  </a:solidFill>
                  <a:cs typeface="Times New Roman" pitchFamily="18" charset="0"/>
                </a:rPr>
                <a:t>…     </a:t>
              </a:r>
              <a:r>
                <a:rPr kumimoji="1" lang="en-US" altLang="zh-CN" sz="2600" b="1" baseline="-25000">
                  <a:solidFill>
                    <a:srgbClr val="000099"/>
                  </a:solidFill>
                </a:rPr>
                <a:t> </a:t>
              </a:r>
              <a:r>
                <a:rPr kumimoji="1" lang="en-US" altLang="zh-CN" sz="2600" b="1">
                  <a:solidFill>
                    <a:srgbClr val="000099"/>
                  </a:solidFill>
                </a:rPr>
                <a:t>a</a:t>
              </a:r>
              <a:r>
                <a:rPr kumimoji="1" lang="en-US" altLang="zh-CN" sz="2600" b="1" baseline="-25000">
                  <a:solidFill>
                    <a:srgbClr val="000099"/>
                  </a:solidFill>
                </a:rPr>
                <a:t>m1   </a:t>
              </a:r>
              <a:r>
                <a:rPr kumimoji="1" lang="en-US" altLang="zh-CN" sz="2600" b="1">
                  <a:solidFill>
                    <a:srgbClr val="000099"/>
                  </a:solidFill>
                </a:rPr>
                <a:t>a</a:t>
              </a:r>
              <a:r>
                <a:rPr kumimoji="1" lang="en-US" altLang="zh-CN" sz="2600" b="1" baseline="-25000">
                  <a:solidFill>
                    <a:srgbClr val="000099"/>
                  </a:solidFill>
                </a:rPr>
                <a:t>12         </a:t>
              </a:r>
              <a:r>
                <a:rPr lang="en-US" altLang="zh-CN" sz="2400" b="1">
                  <a:solidFill>
                    <a:srgbClr val="000000"/>
                  </a:solidFill>
                </a:rPr>
                <a:t>…    </a:t>
              </a:r>
              <a:r>
                <a:rPr kumimoji="1" lang="en-US" altLang="zh-CN" sz="2600" b="1" baseline="-25000">
                  <a:solidFill>
                    <a:srgbClr val="000099"/>
                  </a:solidFill>
                </a:rPr>
                <a:t> </a:t>
              </a:r>
              <a:r>
                <a:rPr kumimoji="1" lang="en-US" altLang="zh-CN" sz="2600" b="1">
                  <a:solidFill>
                    <a:srgbClr val="000099"/>
                  </a:solidFill>
                </a:rPr>
                <a:t>a</a:t>
              </a:r>
              <a:r>
                <a:rPr kumimoji="1" lang="en-US" altLang="zh-CN" sz="2600" b="1" baseline="-25000">
                  <a:solidFill>
                    <a:srgbClr val="000099"/>
                  </a:solidFill>
                </a:rPr>
                <a:t>m2     </a:t>
              </a:r>
              <a:r>
                <a:rPr kumimoji="1" lang="en-US" altLang="zh-CN" sz="2600" b="1">
                  <a:solidFill>
                    <a:srgbClr val="000099"/>
                  </a:solidFill>
                </a:rPr>
                <a:t>a</a:t>
              </a:r>
              <a:r>
                <a:rPr kumimoji="1" lang="en-US" altLang="zh-CN" sz="2600" b="1" baseline="-25000">
                  <a:solidFill>
                    <a:srgbClr val="000099"/>
                  </a:solidFill>
                </a:rPr>
                <a:t>13        </a:t>
              </a:r>
              <a:r>
                <a:rPr lang="en-US" altLang="zh-CN" sz="2400" b="1">
                  <a:solidFill>
                    <a:srgbClr val="000000"/>
                  </a:solidFill>
                </a:rPr>
                <a:t>…     </a:t>
              </a:r>
              <a:r>
                <a:rPr kumimoji="1" lang="en-US" altLang="zh-CN" sz="2600" b="1">
                  <a:solidFill>
                    <a:srgbClr val="FF3300"/>
                  </a:solidFill>
                </a:rPr>
                <a:t>a</a:t>
              </a:r>
              <a:r>
                <a:rPr kumimoji="1" lang="en-US" altLang="zh-CN" sz="2600" b="1" baseline="-25000">
                  <a:solidFill>
                    <a:srgbClr val="FF3300"/>
                  </a:solidFill>
                </a:rPr>
                <a:t>ij </a:t>
              </a:r>
              <a:r>
                <a:rPr kumimoji="1" lang="en-US" altLang="zh-CN" sz="2600" b="1" baseline="-25000">
                  <a:solidFill>
                    <a:srgbClr val="000099"/>
                  </a:solidFill>
                </a:rPr>
                <a:t>          </a:t>
              </a:r>
              <a:r>
                <a:rPr lang="en-US" altLang="zh-CN" sz="2400" b="1">
                  <a:solidFill>
                    <a:srgbClr val="000000"/>
                  </a:solidFill>
                </a:rPr>
                <a:t>…    </a:t>
              </a:r>
              <a:r>
                <a:rPr kumimoji="1" lang="en-US" altLang="zh-CN" sz="2600" b="1">
                  <a:solidFill>
                    <a:srgbClr val="000099"/>
                  </a:solidFill>
                </a:rPr>
                <a:t>a</a:t>
              </a:r>
              <a:r>
                <a:rPr kumimoji="1" lang="en-US" altLang="zh-CN" sz="2600" b="1" baseline="-25000">
                  <a:solidFill>
                    <a:srgbClr val="000099"/>
                  </a:solidFill>
                </a:rPr>
                <a:t>mn</a:t>
              </a:r>
            </a:p>
          </p:txBody>
        </p:sp>
      </p:grpSp>
      <p:grpSp>
        <p:nvGrpSpPr>
          <p:cNvPr id="6" name="Group 150"/>
          <p:cNvGrpSpPr>
            <a:grpSpLocks/>
          </p:cNvGrpSpPr>
          <p:nvPr/>
        </p:nvGrpSpPr>
        <p:grpSpPr bwMode="auto">
          <a:xfrm>
            <a:off x="2056740" y="4706940"/>
            <a:ext cx="2134194" cy="649287"/>
            <a:chOff x="336" y="3397"/>
            <a:chExt cx="1344" cy="409"/>
          </a:xfrm>
        </p:grpSpPr>
        <p:sp>
          <p:nvSpPr>
            <p:cNvPr id="120966" name="AutoShape 134"/>
            <p:cNvSpPr>
              <a:spLocks/>
            </p:cNvSpPr>
            <p:nvPr/>
          </p:nvSpPr>
          <p:spPr bwMode="auto">
            <a:xfrm rot="-5400000">
              <a:off x="912" y="2821"/>
              <a:ext cx="192" cy="1344"/>
            </a:xfrm>
            <a:prstGeom prst="leftBrace">
              <a:avLst>
                <a:gd name="adj1" fmla="val 58333"/>
                <a:gd name="adj2" fmla="val 50000"/>
              </a:avLst>
            </a:prstGeom>
            <a:noFill/>
            <a:ln w="2857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0437" name="Text Box 135"/>
            <p:cNvSpPr txBox="1">
              <a:spLocks noChangeArrowheads="1"/>
            </p:cNvSpPr>
            <p:nvPr/>
          </p:nvSpPr>
          <p:spPr bwMode="auto">
            <a:xfrm>
              <a:off x="719" y="3554"/>
              <a:ext cx="577" cy="252"/>
            </a:xfrm>
            <a:prstGeom prst="rect">
              <a:avLst/>
            </a:prstGeom>
            <a:noFill/>
            <a:ln w="12700" cap="sq">
              <a:noFill/>
              <a:miter lim="800000"/>
              <a:headEnd type="none" w="sm" len="sm"/>
              <a:tailEnd type="none" w="sm" len="sm"/>
            </a:ln>
          </p:spPr>
          <p:txBody>
            <a:bodyPr>
              <a:spAutoFit/>
            </a:bodyPr>
            <a:lstStyle/>
            <a:p>
              <a:r>
                <a:rPr lang="zh-CN" altLang="en-US" sz="2000" b="1">
                  <a:solidFill>
                    <a:srgbClr val="000099"/>
                  </a:solidFill>
                  <a:latin typeface="幼圆" pitchFamily="49" charset="-122"/>
                  <a:ea typeface="幼圆" pitchFamily="49" charset="-122"/>
                </a:rPr>
                <a:t>第</a:t>
              </a:r>
              <a:r>
                <a:rPr lang="zh-CN" altLang="en-US" sz="2000" b="1">
                  <a:solidFill>
                    <a:srgbClr val="000099"/>
                  </a:solidFill>
                  <a:ea typeface="楷体_GB2312" pitchFamily="49" charset="-122"/>
                </a:rPr>
                <a:t>1</a:t>
              </a:r>
              <a:r>
                <a:rPr lang="zh-CN" altLang="en-US" sz="2000" b="1">
                  <a:solidFill>
                    <a:srgbClr val="000099"/>
                  </a:solidFill>
                  <a:latin typeface="幼圆" pitchFamily="49" charset="-122"/>
                  <a:ea typeface="幼圆" pitchFamily="49" charset="-122"/>
                </a:rPr>
                <a:t>列</a:t>
              </a:r>
            </a:p>
          </p:txBody>
        </p:sp>
      </p:grpSp>
      <p:grpSp>
        <p:nvGrpSpPr>
          <p:cNvPr id="7" name="Group 151"/>
          <p:cNvGrpSpPr>
            <a:grpSpLocks/>
          </p:cNvGrpSpPr>
          <p:nvPr/>
        </p:nvGrpSpPr>
        <p:grpSpPr bwMode="auto">
          <a:xfrm>
            <a:off x="4229796" y="4706940"/>
            <a:ext cx="2132574" cy="668337"/>
            <a:chOff x="1704" y="3397"/>
            <a:chExt cx="1344" cy="421"/>
          </a:xfrm>
        </p:grpSpPr>
        <p:sp>
          <p:nvSpPr>
            <p:cNvPr id="120969" name="AutoShape 137"/>
            <p:cNvSpPr>
              <a:spLocks/>
            </p:cNvSpPr>
            <p:nvPr/>
          </p:nvSpPr>
          <p:spPr bwMode="auto">
            <a:xfrm rot="-5400000">
              <a:off x="2280" y="2821"/>
              <a:ext cx="192" cy="1344"/>
            </a:xfrm>
            <a:prstGeom prst="leftBrace">
              <a:avLst>
                <a:gd name="adj1" fmla="val 58333"/>
                <a:gd name="adj2" fmla="val 50000"/>
              </a:avLst>
            </a:prstGeom>
            <a:noFill/>
            <a:ln w="2857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0435" name="Text Box 138"/>
            <p:cNvSpPr txBox="1">
              <a:spLocks noChangeArrowheads="1"/>
            </p:cNvSpPr>
            <p:nvPr/>
          </p:nvSpPr>
          <p:spPr bwMode="auto">
            <a:xfrm>
              <a:off x="2099" y="3566"/>
              <a:ext cx="601" cy="252"/>
            </a:xfrm>
            <a:prstGeom prst="rect">
              <a:avLst/>
            </a:prstGeom>
            <a:noFill/>
            <a:ln w="12700" cap="sq">
              <a:noFill/>
              <a:miter lim="800000"/>
              <a:headEnd type="none" w="sm" len="sm"/>
              <a:tailEnd type="none" w="sm" len="sm"/>
            </a:ln>
          </p:spPr>
          <p:txBody>
            <a:bodyPr>
              <a:spAutoFit/>
            </a:bodyPr>
            <a:lstStyle/>
            <a:p>
              <a:pPr algn="l"/>
              <a:r>
                <a:rPr lang="zh-CN" altLang="en-US" sz="2000" b="1">
                  <a:solidFill>
                    <a:srgbClr val="000099"/>
                  </a:solidFill>
                  <a:latin typeface="幼圆" pitchFamily="49" charset="-122"/>
                  <a:ea typeface="幼圆" pitchFamily="49" charset="-122"/>
                </a:rPr>
                <a:t>第</a:t>
              </a:r>
              <a:r>
                <a:rPr lang="zh-CN" altLang="en-US" sz="2000" b="1">
                  <a:solidFill>
                    <a:srgbClr val="000099"/>
                  </a:solidFill>
                  <a:ea typeface="楷体_GB2312" pitchFamily="49" charset="-122"/>
                </a:rPr>
                <a:t>2</a:t>
              </a:r>
              <a:r>
                <a:rPr lang="zh-CN" altLang="en-US" sz="2000" b="1">
                  <a:solidFill>
                    <a:srgbClr val="000099"/>
                  </a:solidFill>
                  <a:latin typeface="幼圆" pitchFamily="49" charset="-122"/>
                  <a:ea typeface="幼圆" pitchFamily="49" charset="-122"/>
                </a:rPr>
                <a:t>列</a:t>
              </a:r>
            </a:p>
          </p:txBody>
        </p:sp>
      </p:grpSp>
      <p:sp>
        <p:nvSpPr>
          <p:cNvPr id="120971" name="Rectangle 139"/>
          <p:cNvSpPr>
            <a:spLocks noChangeArrowheads="1"/>
          </p:cNvSpPr>
          <p:nvPr/>
        </p:nvSpPr>
        <p:spPr bwMode="auto">
          <a:xfrm>
            <a:off x="6979312" y="4800602"/>
            <a:ext cx="688009" cy="461665"/>
          </a:xfrm>
          <a:prstGeom prst="rect">
            <a:avLst/>
          </a:prstGeom>
          <a:noFill/>
          <a:ln w="12700" cap="sq">
            <a:noFill/>
            <a:miter lim="800000"/>
            <a:headEnd type="none" w="sm" len="sm"/>
            <a:tailEnd type="none" w="sm" len="sm"/>
          </a:ln>
        </p:spPr>
        <p:txBody>
          <a:bodyPr wrap="none">
            <a:spAutoFit/>
          </a:bodyPr>
          <a:lstStyle/>
          <a:p>
            <a:pPr algn="l"/>
            <a:r>
              <a:rPr lang="zh-CN" altLang="en-US" sz="2400" b="1">
                <a:solidFill>
                  <a:srgbClr val="000099"/>
                </a:solidFill>
                <a:cs typeface="Times New Roman" pitchFamily="18" charset="0"/>
              </a:rPr>
              <a:t>……</a:t>
            </a:r>
          </a:p>
        </p:txBody>
      </p:sp>
      <p:grpSp>
        <p:nvGrpSpPr>
          <p:cNvPr id="8" name="Group 152"/>
          <p:cNvGrpSpPr>
            <a:grpSpLocks/>
          </p:cNvGrpSpPr>
          <p:nvPr/>
        </p:nvGrpSpPr>
        <p:grpSpPr bwMode="auto">
          <a:xfrm>
            <a:off x="839416" y="129026"/>
            <a:ext cx="4725020" cy="628650"/>
            <a:chOff x="1152" y="900"/>
            <a:chExt cx="2976" cy="396"/>
          </a:xfrm>
        </p:grpSpPr>
        <p:sp>
          <p:nvSpPr>
            <p:cNvPr id="120985" name="Rectangle 153"/>
            <p:cNvSpPr>
              <a:spLocks noChangeArrowheads="1"/>
            </p:cNvSpPr>
            <p:nvPr/>
          </p:nvSpPr>
          <p:spPr bwMode="auto">
            <a:xfrm>
              <a:off x="1236" y="900"/>
              <a:ext cx="2880" cy="396"/>
            </a:xfrm>
            <a:prstGeom prst="rect">
              <a:avLst/>
            </a:prstGeom>
            <a:solidFill>
              <a:srgbClr val="CCFFFF"/>
            </a:solidFill>
            <a:ln w="79375" cap="sq">
              <a:noFill/>
              <a:miter lim="800000"/>
              <a:headEnd type="none" w="sm" len="sm"/>
              <a:tailEnd type="none" w="sm" len="sm"/>
            </a:ln>
            <a:effectLst>
              <a:outerShdw dist="99190" dir="2388334" algn="ctr" rotWithShape="0">
                <a:srgbClr val="B2B2B2"/>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0433" name="Text Box 154"/>
            <p:cNvSpPr txBox="1">
              <a:spLocks noChangeArrowheads="1"/>
            </p:cNvSpPr>
            <p:nvPr/>
          </p:nvSpPr>
          <p:spPr bwMode="auto">
            <a:xfrm>
              <a:off x="1152" y="912"/>
              <a:ext cx="2976" cy="339"/>
            </a:xfrm>
            <a:prstGeom prst="rect">
              <a:avLst/>
            </a:prstGeom>
            <a:noFill/>
            <a:ln w="12700" cap="sq">
              <a:noFill/>
              <a:miter lim="800000"/>
              <a:headEnd type="none" w="sm" len="sm"/>
              <a:tailEnd type="none" w="sm" len="sm"/>
            </a:ln>
          </p:spPr>
          <p:txBody>
            <a:bodyPr>
              <a:spAutoFit/>
            </a:bodyPr>
            <a:lstStyle/>
            <a:p>
              <a:pPr algn="l"/>
              <a:r>
                <a:rPr lang="zh-CN" altLang="en-US" sz="2900" b="1">
                  <a:solidFill>
                    <a:srgbClr val="003192"/>
                  </a:solidFill>
                  <a:latin typeface="幼圆" pitchFamily="49" charset="-122"/>
                  <a:ea typeface="幼圆" pitchFamily="49" charset="-122"/>
                </a:rPr>
                <a:t>  </a:t>
              </a:r>
              <a:r>
                <a:rPr lang="en-US" altLang="zh-CN" sz="2900" b="1">
                  <a:solidFill>
                    <a:srgbClr val="003192"/>
                  </a:solidFill>
                  <a:latin typeface="幼圆" pitchFamily="49" charset="-122"/>
                  <a:ea typeface="幼圆" pitchFamily="49" charset="-122"/>
                </a:rPr>
                <a:t>(</a:t>
              </a:r>
              <a:r>
                <a:rPr lang="zh-CN" altLang="en-US" sz="2900" b="1">
                  <a:solidFill>
                    <a:srgbClr val="003192"/>
                  </a:solidFill>
                  <a:ea typeface="幼圆" pitchFamily="49" charset="-122"/>
                </a:rPr>
                <a:t>2</a:t>
              </a:r>
              <a:r>
                <a:rPr lang="en-US" altLang="zh-CN" sz="2900" b="1">
                  <a:solidFill>
                    <a:srgbClr val="003192"/>
                  </a:solidFill>
                  <a:latin typeface="幼圆" pitchFamily="49" charset="-122"/>
                  <a:ea typeface="幼圆" pitchFamily="49" charset="-122"/>
                </a:rPr>
                <a:t>)</a:t>
              </a:r>
              <a:r>
                <a:rPr lang="zh-CN" altLang="en-US" sz="2900" b="1">
                  <a:solidFill>
                    <a:srgbClr val="003192"/>
                  </a:solidFill>
                  <a:latin typeface="幼圆" pitchFamily="49" charset="-122"/>
                  <a:ea typeface="幼圆" pitchFamily="49" charset="-122"/>
                </a:rPr>
                <a:t> </a:t>
              </a:r>
              <a:r>
                <a:rPr lang="zh-CN" altLang="en-US" sz="2900" b="1">
                  <a:solidFill>
                    <a:srgbClr val="002878"/>
                  </a:solidFill>
                  <a:latin typeface="幼圆" pitchFamily="49" charset="-122"/>
                  <a:ea typeface="幼圆" pitchFamily="49" charset="-122"/>
                </a:rPr>
                <a:t>列序</a:t>
              </a:r>
              <a:r>
                <a:rPr lang="zh-CN" altLang="en-US" sz="2900" b="1">
                  <a:solidFill>
                    <a:srgbClr val="003192"/>
                  </a:solidFill>
                  <a:latin typeface="幼圆" pitchFamily="49" charset="-122"/>
                  <a:ea typeface="幼圆" pitchFamily="49" charset="-122"/>
                </a:rPr>
                <a:t>为主序分配方式</a:t>
              </a:r>
              <a:endParaRPr kumimoji="1" lang="zh-CN" altLang="en-US" sz="2900" b="1">
                <a:solidFill>
                  <a:srgbClr val="003192"/>
                </a:solidFill>
                <a:latin typeface="幼圆" pitchFamily="49" charset="-122"/>
                <a:ea typeface="幼圆" pitchFamily="49" charset="-122"/>
              </a:endParaRPr>
            </a:p>
          </p:txBody>
        </p:sp>
      </p:grpSp>
      <p:grpSp>
        <p:nvGrpSpPr>
          <p:cNvPr id="9" name="Group 155"/>
          <p:cNvGrpSpPr>
            <a:grpSpLocks/>
          </p:cNvGrpSpPr>
          <p:nvPr/>
        </p:nvGrpSpPr>
        <p:grpSpPr bwMode="auto">
          <a:xfrm>
            <a:off x="2511753" y="1066802"/>
            <a:ext cx="6136726" cy="2092325"/>
            <a:chOff x="816" y="704"/>
            <a:chExt cx="3866" cy="1318"/>
          </a:xfrm>
        </p:grpSpPr>
        <p:sp>
          <p:nvSpPr>
            <p:cNvPr id="60429" name="Text Box 156"/>
            <p:cNvSpPr txBox="1">
              <a:spLocks noChangeArrowheads="1"/>
            </p:cNvSpPr>
            <p:nvPr/>
          </p:nvSpPr>
          <p:spPr bwMode="auto">
            <a:xfrm>
              <a:off x="816" y="704"/>
              <a:ext cx="3540" cy="1318"/>
            </a:xfrm>
            <a:prstGeom prst="rect">
              <a:avLst/>
            </a:prstGeom>
            <a:noFill/>
            <a:ln w="12700" cap="sq">
              <a:noFill/>
              <a:miter lim="800000"/>
              <a:headEnd type="none" w="sm" len="sm"/>
              <a:tailEnd type="none" w="sm" len="sm"/>
            </a:ln>
          </p:spPr>
          <p:txBody>
            <a:bodyPr wrap="none">
              <a:spAutoFit/>
            </a:bodyPr>
            <a:lstStyle/>
            <a:p>
              <a:pPr algn="l"/>
              <a:r>
                <a:rPr lang="zh-CN" altLang="zh-CN" sz="2600">
                  <a:solidFill>
                    <a:srgbClr val="002878"/>
                  </a:solidFill>
                </a:rPr>
                <a:t>                           </a:t>
              </a:r>
              <a:r>
                <a:rPr lang="zh-CN" altLang="en-US" sz="2600">
                  <a:solidFill>
                    <a:srgbClr val="002878"/>
                  </a:solidFill>
                </a:rPr>
                <a:t> </a:t>
              </a:r>
              <a:r>
                <a:rPr lang="zh-CN" altLang="zh-CN" sz="2600">
                  <a:solidFill>
                    <a:srgbClr val="002878"/>
                  </a:solidFill>
                </a:rPr>
                <a:t> </a:t>
              </a:r>
              <a:r>
                <a:rPr lang="en-US" altLang="zh-CN" sz="2600" b="1">
                  <a:solidFill>
                    <a:srgbClr val="002878"/>
                  </a:solidFill>
                </a:rPr>
                <a:t>a</a:t>
              </a:r>
              <a:r>
                <a:rPr lang="en-US" altLang="zh-CN" sz="2600" b="1" baseline="-18000">
                  <a:solidFill>
                    <a:srgbClr val="002878"/>
                  </a:solidFill>
                </a:rPr>
                <a:t>11  </a:t>
              </a:r>
              <a:r>
                <a:rPr lang="en-US" altLang="zh-CN" sz="2600" b="1">
                  <a:solidFill>
                    <a:srgbClr val="002878"/>
                  </a:solidFill>
                </a:rPr>
                <a:t> a</a:t>
              </a:r>
              <a:r>
                <a:rPr lang="en-US" altLang="zh-CN" sz="2600" b="1" baseline="-18000">
                  <a:solidFill>
                    <a:srgbClr val="002878"/>
                  </a:solidFill>
                </a:rPr>
                <a:t>12 </a:t>
              </a:r>
              <a:r>
                <a:rPr lang="en-US" altLang="zh-CN" sz="2600" b="1">
                  <a:solidFill>
                    <a:srgbClr val="002878"/>
                  </a:solidFill>
                </a:rPr>
                <a:t>  a</a:t>
              </a:r>
              <a:r>
                <a:rPr lang="en-US" altLang="zh-CN" sz="2600" b="1" baseline="-18000">
                  <a:solidFill>
                    <a:srgbClr val="002878"/>
                  </a:solidFill>
                </a:rPr>
                <a:t>13</a:t>
              </a:r>
              <a:r>
                <a:rPr lang="en-US" altLang="zh-CN" sz="2600" b="1">
                  <a:solidFill>
                    <a:srgbClr val="002878"/>
                  </a:solidFill>
                </a:rPr>
                <a:t>    </a:t>
              </a:r>
              <a:r>
                <a:rPr lang="en-US" altLang="zh-CN" sz="2600" b="1">
                  <a:solidFill>
                    <a:srgbClr val="002878"/>
                  </a:solidFill>
                  <a:cs typeface="Times New Roman" pitchFamily="18" charset="0"/>
                </a:rPr>
                <a:t>…</a:t>
              </a:r>
              <a:r>
                <a:rPr lang="en-US" altLang="zh-CN" sz="2600" b="1">
                  <a:solidFill>
                    <a:srgbClr val="002878"/>
                  </a:solidFill>
                </a:rPr>
                <a:t> …   a</a:t>
              </a:r>
              <a:r>
                <a:rPr lang="en-US" altLang="zh-CN" sz="2600" b="1" baseline="-18000">
                  <a:solidFill>
                    <a:srgbClr val="002878"/>
                  </a:solidFill>
                </a:rPr>
                <a:t>1n</a:t>
              </a:r>
              <a:r>
                <a:rPr lang="en-US" altLang="zh-CN" sz="2600" b="1">
                  <a:solidFill>
                    <a:srgbClr val="002878"/>
                  </a:solidFill>
                </a:rPr>
                <a:t>    </a:t>
              </a:r>
            </a:p>
            <a:p>
              <a:pPr algn="l"/>
              <a:r>
                <a:rPr lang="en-US" altLang="zh-CN" sz="2600" b="1">
                  <a:solidFill>
                    <a:srgbClr val="002878"/>
                  </a:solidFill>
                </a:rPr>
                <a:t>                             a</a:t>
              </a:r>
              <a:r>
                <a:rPr lang="en-US" altLang="zh-CN" sz="2600" b="1" baseline="-18000">
                  <a:solidFill>
                    <a:srgbClr val="002878"/>
                  </a:solidFill>
                </a:rPr>
                <a:t>21</a:t>
              </a:r>
              <a:r>
                <a:rPr lang="en-US" altLang="zh-CN" sz="2600" b="1">
                  <a:solidFill>
                    <a:srgbClr val="002878"/>
                  </a:solidFill>
                </a:rPr>
                <a:t>   a</a:t>
              </a:r>
              <a:r>
                <a:rPr lang="en-US" altLang="zh-CN" sz="2600" b="1" baseline="-18000">
                  <a:solidFill>
                    <a:srgbClr val="002878"/>
                  </a:solidFill>
                </a:rPr>
                <a:t>22</a:t>
              </a:r>
              <a:r>
                <a:rPr lang="en-US" altLang="zh-CN" sz="2600" b="1">
                  <a:solidFill>
                    <a:srgbClr val="002878"/>
                  </a:solidFill>
                </a:rPr>
                <a:t>   a</a:t>
              </a:r>
              <a:r>
                <a:rPr lang="en-US" altLang="zh-CN" sz="2600" b="1" baseline="-18000">
                  <a:solidFill>
                    <a:srgbClr val="002878"/>
                  </a:solidFill>
                </a:rPr>
                <a:t>23 </a:t>
              </a:r>
              <a:r>
                <a:rPr lang="en-US" altLang="zh-CN" sz="2600" b="1">
                  <a:solidFill>
                    <a:srgbClr val="002878"/>
                  </a:solidFill>
                </a:rPr>
                <a:t>  … …   a</a:t>
              </a:r>
              <a:r>
                <a:rPr lang="en-US" altLang="zh-CN" sz="2600" b="1" baseline="-18000">
                  <a:solidFill>
                    <a:srgbClr val="002878"/>
                  </a:solidFill>
                </a:rPr>
                <a:t>2n</a:t>
              </a:r>
            </a:p>
            <a:p>
              <a:pPr algn="l"/>
              <a:r>
                <a:rPr lang="en-US" altLang="zh-CN" sz="2600" b="1">
                  <a:solidFill>
                    <a:srgbClr val="002878"/>
                  </a:solidFill>
                </a:rPr>
                <a:t>A[1..m,1..n] =              … … </a:t>
              </a:r>
            </a:p>
            <a:p>
              <a:pPr algn="l"/>
              <a:r>
                <a:rPr lang="en-US" altLang="zh-CN" sz="2600" b="1">
                  <a:solidFill>
                    <a:srgbClr val="002878"/>
                  </a:solidFill>
                </a:rPr>
                <a:t>                                      … …</a:t>
              </a:r>
            </a:p>
            <a:p>
              <a:pPr algn="l"/>
              <a:r>
                <a:rPr lang="en-US" altLang="zh-CN" sz="2600" b="1">
                  <a:solidFill>
                    <a:srgbClr val="002878"/>
                  </a:solidFill>
                </a:rPr>
                <a:t>                             a</a:t>
              </a:r>
              <a:r>
                <a:rPr lang="en-US" altLang="zh-CN" sz="2600" b="1" baseline="-18000">
                  <a:solidFill>
                    <a:srgbClr val="002878"/>
                  </a:solidFill>
                </a:rPr>
                <a:t>m1</a:t>
              </a:r>
              <a:r>
                <a:rPr lang="en-US" altLang="zh-CN" sz="2600" b="1">
                  <a:solidFill>
                    <a:srgbClr val="002878"/>
                  </a:solidFill>
                </a:rPr>
                <a:t>  a</a:t>
              </a:r>
              <a:r>
                <a:rPr lang="en-US" altLang="zh-CN" sz="2600" b="1" baseline="-18000">
                  <a:solidFill>
                    <a:srgbClr val="002878"/>
                  </a:solidFill>
                </a:rPr>
                <a:t>m2</a:t>
              </a:r>
              <a:r>
                <a:rPr lang="en-US" altLang="zh-CN" sz="2600" b="1">
                  <a:solidFill>
                    <a:srgbClr val="002878"/>
                  </a:solidFill>
                </a:rPr>
                <a:t>   a</a:t>
              </a:r>
              <a:r>
                <a:rPr lang="en-US" altLang="zh-CN" sz="2600" b="1" baseline="-18000">
                  <a:solidFill>
                    <a:srgbClr val="002878"/>
                  </a:solidFill>
                </a:rPr>
                <a:t>m3 </a:t>
              </a:r>
              <a:r>
                <a:rPr lang="en-US" altLang="zh-CN" sz="2600" b="1">
                  <a:solidFill>
                    <a:srgbClr val="002878"/>
                  </a:solidFill>
                </a:rPr>
                <a:t>  … …  a</a:t>
              </a:r>
              <a:r>
                <a:rPr lang="en-US" altLang="zh-CN" sz="2600" b="1" baseline="-18000">
                  <a:solidFill>
                    <a:srgbClr val="002878"/>
                  </a:solidFill>
                </a:rPr>
                <a:t>mn</a:t>
              </a:r>
            </a:p>
          </p:txBody>
        </p:sp>
        <p:sp>
          <p:nvSpPr>
            <p:cNvPr id="60430" name="AutoShape 157"/>
            <p:cNvSpPr>
              <a:spLocks/>
            </p:cNvSpPr>
            <p:nvPr/>
          </p:nvSpPr>
          <p:spPr bwMode="auto">
            <a:xfrm>
              <a:off x="2207" y="864"/>
              <a:ext cx="97" cy="1056"/>
            </a:xfrm>
            <a:prstGeom prst="leftBracket">
              <a:avLst>
                <a:gd name="adj" fmla="val 90722"/>
              </a:avLst>
            </a:prstGeom>
            <a:noFill/>
            <a:ln w="31750" cap="sq">
              <a:solidFill>
                <a:srgbClr val="000080"/>
              </a:solidFill>
              <a:round/>
              <a:headEnd type="none" w="sm" len="sm"/>
              <a:tailEnd type="none" w="sm" len="sm"/>
            </a:ln>
          </p:spPr>
          <p:txBody>
            <a:bodyPr wrap="none" anchor="ctr"/>
            <a:lstStyle/>
            <a:p>
              <a:endParaRPr lang="zh-CN" altLang="en-US" sz="2400" b="1">
                <a:solidFill>
                  <a:srgbClr val="FFFFCC"/>
                </a:solidFill>
              </a:endParaRPr>
            </a:p>
          </p:txBody>
        </p:sp>
        <p:sp>
          <p:nvSpPr>
            <p:cNvPr id="120990" name="AutoShape 158"/>
            <p:cNvSpPr>
              <a:spLocks/>
            </p:cNvSpPr>
            <p:nvPr/>
          </p:nvSpPr>
          <p:spPr bwMode="auto">
            <a:xfrm>
              <a:off x="4584" y="864"/>
              <a:ext cx="98" cy="1056"/>
            </a:xfrm>
            <a:prstGeom prst="rightBracket">
              <a:avLst>
                <a:gd name="adj" fmla="val 89796"/>
              </a:avLst>
            </a:prstGeom>
            <a:noFill/>
            <a:ln w="31750" cap="sq">
              <a:solidFill>
                <a:srgbClr val="333399"/>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10" name="Group 165"/>
          <p:cNvGrpSpPr>
            <a:grpSpLocks/>
          </p:cNvGrpSpPr>
          <p:nvPr/>
        </p:nvGrpSpPr>
        <p:grpSpPr bwMode="auto">
          <a:xfrm>
            <a:off x="2210570" y="5638800"/>
            <a:ext cx="6781489" cy="914400"/>
            <a:chOff x="432" y="3552"/>
            <a:chExt cx="4272" cy="576"/>
          </a:xfrm>
        </p:grpSpPr>
        <p:sp>
          <p:nvSpPr>
            <p:cNvPr id="60425" name="Rectangle 160"/>
            <p:cNvSpPr>
              <a:spLocks noChangeArrowheads="1"/>
            </p:cNvSpPr>
            <p:nvPr/>
          </p:nvSpPr>
          <p:spPr bwMode="auto">
            <a:xfrm>
              <a:off x="1296" y="3569"/>
              <a:ext cx="3408" cy="523"/>
            </a:xfrm>
            <a:prstGeom prst="rect">
              <a:avLst/>
            </a:prstGeom>
            <a:noFill/>
            <a:ln w="12700" cap="sq">
              <a:noFill/>
              <a:miter lim="800000"/>
              <a:headEnd type="none" w="sm" len="sm"/>
              <a:tailEnd type="none" w="sm" len="sm"/>
            </a:ln>
          </p:spPr>
          <p:txBody>
            <a:bodyPr>
              <a:spAutoFit/>
            </a:bodyPr>
            <a:lstStyle/>
            <a:p>
              <a:pPr algn="l"/>
              <a:r>
                <a:rPr lang="zh-CN" altLang="en-US" sz="2400" b="1">
                  <a:solidFill>
                    <a:srgbClr val="002878"/>
                  </a:solidFill>
                  <a:latin typeface="幼圆" pitchFamily="49" charset="-122"/>
                  <a:ea typeface="幼圆" pitchFamily="49" charset="-122"/>
                </a:rPr>
                <a:t>前一列最后一个元素的存储位置与后</a:t>
              </a:r>
            </a:p>
            <a:p>
              <a:pPr algn="l"/>
              <a:r>
                <a:rPr lang="zh-CN" altLang="en-US" sz="2400" b="1">
                  <a:solidFill>
                    <a:srgbClr val="002878"/>
                  </a:solidFill>
                  <a:latin typeface="幼圆" pitchFamily="49" charset="-122"/>
                  <a:ea typeface="幼圆" pitchFamily="49" charset="-122"/>
                </a:rPr>
                <a:t>一列的第一个元素的存储位置相邻。</a:t>
              </a:r>
              <a:endParaRPr lang="zh-CN" altLang="en-US" sz="2400" b="1">
                <a:solidFill>
                  <a:srgbClr val="003192"/>
                </a:solidFill>
                <a:latin typeface="幼圆" pitchFamily="49" charset="-122"/>
                <a:ea typeface="幼圆" pitchFamily="49" charset="-122"/>
              </a:endParaRPr>
            </a:p>
          </p:txBody>
        </p:sp>
        <p:sp>
          <p:nvSpPr>
            <p:cNvPr id="120993" name="Rectangle 161"/>
            <p:cNvSpPr>
              <a:spLocks noChangeArrowheads="1"/>
            </p:cNvSpPr>
            <p:nvPr/>
          </p:nvSpPr>
          <p:spPr bwMode="auto">
            <a:xfrm>
              <a:off x="1176" y="3552"/>
              <a:ext cx="3504" cy="576"/>
            </a:xfrm>
            <a:prstGeom prst="rect">
              <a:avLst/>
            </a:prstGeom>
            <a:noFill/>
            <a:ln w="60325" cap="sq">
              <a:solidFill>
                <a:srgbClr val="00CCFF"/>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0995" name="Oval 163"/>
            <p:cNvSpPr>
              <a:spLocks noChangeArrowheads="1"/>
            </p:cNvSpPr>
            <p:nvPr/>
          </p:nvSpPr>
          <p:spPr bwMode="auto">
            <a:xfrm>
              <a:off x="432" y="3648"/>
              <a:ext cx="768" cy="336"/>
            </a:xfrm>
            <a:prstGeom prst="ellipse">
              <a:avLst/>
            </a:prstGeom>
            <a:solidFill>
              <a:srgbClr val="D9FFD9"/>
            </a:solidFill>
            <a:ln w="12700" cap="sq">
              <a:noFill/>
              <a:round/>
              <a:headEnd type="none" w="sm" len="sm"/>
              <a:tailEnd type="none" w="sm" len="sm"/>
            </a:ln>
            <a:effectLst>
              <a:outerShdw dist="56796" dir="1593903"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0428" name="Rectangle 164"/>
            <p:cNvSpPr>
              <a:spLocks noChangeArrowheads="1"/>
            </p:cNvSpPr>
            <p:nvPr/>
          </p:nvSpPr>
          <p:spPr bwMode="auto">
            <a:xfrm>
              <a:off x="533" y="3631"/>
              <a:ext cx="707" cy="339"/>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l"/>
              <a:r>
                <a:rPr lang="zh-CN" altLang="en-US" sz="2900" b="1">
                  <a:solidFill>
                    <a:srgbClr val="FF3300"/>
                  </a:solidFill>
                  <a:latin typeface="黑体" pitchFamily="49" charset="-122"/>
                  <a:ea typeface="黑体" pitchFamily="49" charset="-122"/>
                </a:rPr>
                <a:t>特点</a:t>
              </a: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0971"/>
                                        </p:tgtEl>
                                        <p:attrNameLst>
                                          <p:attrName>style.visibility</p:attrName>
                                        </p:attrNameLst>
                                      </p:cBhvr>
                                      <p:to>
                                        <p:strVal val="visible"/>
                                      </p:to>
                                    </p:set>
                                    <p:animEffect transition="in" filter="wipe(left)">
                                      <p:cBhvr>
                                        <p:cTn id="22" dur="500"/>
                                        <p:tgtEl>
                                          <p:spTgt spid="12097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971"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a:grpSpLocks/>
          </p:cNvGrpSpPr>
          <p:nvPr/>
        </p:nvGrpSpPr>
        <p:grpSpPr bwMode="auto">
          <a:xfrm>
            <a:off x="2438887" y="533400"/>
            <a:ext cx="6018763" cy="2770188"/>
            <a:chOff x="864" y="576"/>
            <a:chExt cx="3792" cy="1745"/>
          </a:xfrm>
        </p:grpSpPr>
        <p:sp>
          <p:nvSpPr>
            <p:cNvPr id="61465" name="Text Box 8"/>
            <p:cNvSpPr txBox="1">
              <a:spLocks noChangeArrowheads="1"/>
            </p:cNvSpPr>
            <p:nvPr/>
          </p:nvSpPr>
          <p:spPr bwMode="auto">
            <a:xfrm>
              <a:off x="864" y="576"/>
              <a:ext cx="3508" cy="1745"/>
            </a:xfrm>
            <a:prstGeom prst="rect">
              <a:avLst/>
            </a:prstGeom>
            <a:noFill/>
            <a:ln w="12700" cap="sq">
              <a:noFill/>
              <a:miter lim="800000"/>
              <a:headEnd type="none" w="sm" len="sm"/>
              <a:tailEnd type="none" w="sm" len="sm"/>
            </a:ln>
          </p:spPr>
          <p:txBody>
            <a:bodyPr wrap="none">
              <a:spAutoFit/>
            </a:bodyPr>
            <a:lstStyle/>
            <a:p>
              <a:pPr algn="l"/>
              <a:r>
                <a:rPr lang="zh-CN" altLang="zh-CN" sz="2400" b="1">
                  <a:solidFill>
                    <a:srgbClr val="000000"/>
                  </a:solidFill>
                </a:rPr>
                <a:t>                             </a:t>
              </a:r>
              <a:r>
                <a:rPr lang="en-US" altLang="zh-CN" sz="2400" b="1">
                  <a:solidFill>
                    <a:srgbClr val="000000"/>
                  </a:solidFill>
                </a:rPr>
                <a:t>a</a:t>
              </a:r>
              <a:r>
                <a:rPr lang="en-US" altLang="zh-CN" sz="2400" b="1" baseline="-18000">
                  <a:solidFill>
                    <a:srgbClr val="000000"/>
                  </a:solidFill>
                </a:rPr>
                <a:t>11  </a:t>
              </a:r>
              <a:r>
                <a:rPr lang="en-US" altLang="zh-CN" sz="2400" b="1">
                  <a:solidFill>
                    <a:srgbClr val="000000"/>
                  </a:solidFill>
                </a:rPr>
                <a:t>  a</a:t>
              </a:r>
              <a:r>
                <a:rPr lang="en-US" altLang="zh-CN" sz="2400" b="1" baseline="-18000">
                  <a:solidFill>
                    <a:srgbClr val="000000"/>
                  </a:solidFill>
                </a:rPr>
                <a:t>12  </a:t>
              </a:r>
              <a:r>
                <a:rPr lang="en-US" altLang="zh-CN" sz="2400" b="1">
                  <a:solidFill>
                    <a:srgbClr val="000000"/>
                  </a:solidFill>
                </a:rPr>
                <a:t>   a</a:t>
              </a:r>
              <a:r>
                <a:rPr lang="en-US" altLang="zh-CN" sz="2400" b="1" baseline="-18000">
                  <a:solidFill>
                    <a:srgbClr val="000000"/>
                  </a:solidFill>
                </a:rPr>
                <a:t>13</a:t>
              </a:r>
              <a:r>
                <a:rPr lang="en-US" altLang="zh-CN" sz="2400" b="1">
                  <a:solidFill>
                    <a:srgbClr val="000000"/>
                  </a:solidFill>
                </a:rPr>
                <a:t>    </a:t>
              </a:r>
              <a:r>
                <a:rPr lang="en-US" altLang="zh-CN" sz="2400" b="1">
                  <a:solidFill>
                    <a:srgbClr val="000000"/>
                  </a:solidFill>
                  <a:cs typeface="Times New Roman" pitchFamily="18" charset="0"/>
                </a:rPr>
                <a:t>… </a:t>
              </a:r>
              <a:r>
                <a:rPr lang="en-US" altLang="zh-CN" sz="2400" b="1">
                  <a:solidFill>
                    <a:srgbClr val="000000"/>
                  </a:solidFill>
                </a:rPr>
                <a:t> …    a</a:t>
              </a:r>
              <a:r>
                <a:rPr lang="en-US" altLang="zh-CN" sz="2400" b="1" baseline="-18000">
                  <a:solidFill>
                    <a:srgbClr val="000000"/>
                  </a:solidFill>
                </a:rPr>
                <a:t>1n</a:t>
              </a:r>
              <a:r>
                <a:rPr lang="en-US" altLang="zh-CN" sz="2400" b="1">
                  <a:solidFill>
                    <a:srgbClr val="000000"/>
                  </a:solidFill>
                </a:rPr>
                <a:t>    </a:t>
              </a:r>
            </a:p>
            <a:p>
              <a:pPr algn="l"/>
              <a:r>
                <a:rPr lang="en-US" altLang="zh-CN" sz="2400" b="1">
                  <a:solidFill>
                    <a:srgbClr val="000000"/>
                  </a:solidFill>
                </a:rPr>
                <a:t>                             a</a:t>
              </a:r>
              <a:r>
                <a:rPr lang="en-US" altLang="zh-CN" sz="2400" b="1" baseline="-18000">
                  <a:solidFill>
                    <a:srgbClr val="000000"/>
                  </a:solidFill>
                </a:rPr>
                <a:t>21</a:t>
              </a:r>
              <a:r>
                <a:rPr lang="en-US" altLang="zh-CN" sz="2400" b="1">
                  <a:solidFill>
                    <a:srgbClr val="000000"/>
                  </a:solidFill>
                </a:rPr>
                <a:t>    a</a:t>
              </a:r>
              <a:r>
                <a:rPr lang="en-US" altLang="zh-CN" sz="2400" b="1" baseline="-18000">
                  <a:solidFill>
                    <a:srgbClr val="000000"/>
                  </a:solidFill>
                </a:rPr>
                <a:t>22</a:t>
              </a:r>
              <a:r>
                <a:rPr lang="en-US" altLang="zh-CN" sz="2400" b="1">
                  <a:solidFill>
                    <a:srgbClr val="000000"/>
                  </a:solidFill>
                </a:rPr>
                <a:t>    a</a:t>
              </a:r>
              <a:r>
                <a:rPr lang="en-US" altLang="zh-CN" sz="2400" b="1" baseline="-18000">
                  <a:solidFill>
                    <a:srgbClr val="000000"/>
                  </a:solidFill>
                </a:rPr>
                <a:t>23    </a:t>
              </a:r>
              <a:r>
                <a:rPr lang="en-US" altLang="zh-CN" sz="2400" b="1">
                  <a:solidFill>
                    <a:srgbClr val="000000"/>
                  </a:solidFill>
                </a:rPr>
                <a:t> …  …    a</a:t>
              </a:r>
              <a:r>
                <a:rPr lang="en-US" altLang="zh-CN" sz="2400" b="1" baseline="-18000">
                  <a:solidFill>
                    <a:srgbClr val="000000"/>
                  </a:solidFill>
                </a:rPr>
                <a:t>2n</a:t>
              </a:r>
            </a:p>
            <a:p>
              <a:pPr algn="l"/>
              <a:r>
                <a:rPr lang="en-US" altLang="zh-CN" sz="2400" b="1">
                  <a:solidFill>
                    <a:srgbClr val="000000"/>
                  </a:solidFill>
                </a:rPr>
                <a:t>                             a</a:t>
              </a:r>
              <a:r>
                <a:rPr lang="en-US" altLang="zh-CN" sz="2400" b="1" baseline="-18000">
                  <a:solidFill>
                    <a:srgbClr val="000000"/>
                  </a:solidFill>
                </a:rPr>
                <a:t>31</a:t>
              </a:r>
              <a:r>
                <a:rPr lang="en-US" altLang="zh-CN" sz="2400" b="1">
                  <a:solidFill>
                    <a:srgbClr val="000000"/>
                  </a:solidFill>
                </a:rPr>
                <a:t>    a</a:t>
              </a:r>
              <a:r>
                <a:rPr lang="en-US" altLang="zh-CN" sz="2400" b="1" baseline="-18000">
                  <a:solidFill>
                    <a:srgbClr val="000000"/>
                  </a:solidFill>
                </a:rPr>
                <a:t>32</a:t>
              </a:r>
              <a:r>
                <a:rPr lang="en-US" altLang="zh-CN" sz="2400" b="1">
                  <a:solidFill>
                    <a:srgbClr val="000000"/>
                  </a:solidFill>
                </a:rPr>
                <a:t>    a</a:t>
              </a:r>
              <a:r>
                <a:rPr lang="en-US" altLang="zh-CN" sz="2400" b="1" baseline="-18000">
                  <a:solidFill>
                    <a:srgbClr val="000000"/>
                  </a:solidFill>
                </a:rPr>
                <a:t>33 </a:t>
              </a:r>
              <a:r>
                <a:rPr lang="en-US" altLang="zh-CN" sz="2400" b="1">
                  <a:solidFill>
                    <a:srgbClr val="000000"/>
                  </a:solidFill>
                </a:rPr>
                <a:t>   …  …    a</a:t>
              </a:r>
              <a:r>
                <a:rPr lang="en-US" altLang="zh-CN" sz="2400" b="1" baseline="-18000">
                  <a:solidFill>
                    <a:srgbClr val="000000"/>
                  </a:solidFill>
                </a:rPr>
                <a:t>3n</a:t>
              </a:r>
            </a:p>
            <a:p>
              <a:pPr algn="l"/>
              <a:r>
                <a:rPr lang="en-US" altLang="zh-CN" sz="2400" b="1">
                  <a:solidFill>
                    <a:srgbClr val="000000"/>
                  </a:solidFill>
                </a:rPr>
                <a:t>A[1..m,1..n] =         … …</a:t>
              </a:r>
            </a:p>
            <a:p>
              <a:pPr algn="l"/>
              <a:r>
                <a:rPr lang="en-US" altLang="zh-CN" sz="2400" b="1">
                  <a:solidFill>
                    <a:srgbClr val="000000"/>
                  </a:solidFill>
                </a:rPr>
                <a:t>                                … …                   </a:t>
              </a:r>
              <a:r>
                <a:rPr lang="en-US" altLang="zh-CN" sz="3000" b="1">
                  <a:solidFill>
                    <a:srgbClr val="FF3300"/>
                  </a:solidFill>
                </a:rPr>
                <a:t>a</a:t>
              </a:r>
              <a:r>
                <a:rPr lang="en-US" altLang="zh-CN" sz="3000" b="1" baseline="-20000">
                  <a:solidFill>
                    <a:srgbClr val="FF3300"/>
                  </a:solidFill>
                </a:rPr>
                <a:t>ij</a:t>
              </a:r>
            </a:p>
            <a:p>
              <a:pPr algn="l"/>
              <a:r>
                <a:rPr lang="en-US" altLang="zh-CN" sz="2400" b="1">
                  <a:solidFill>
                    <a:srgbClr val="000000"/>
                  </a:solidFill>
                </a:rPr>
                <a:t>                                … …</a:t>
              </a:r>
            </a:p>
            <a:p>
              <a:pPr algn="l"/>
              <a:r>
                <a:rPr lang="en-US" altLang="zh-CN" sz="2400" b="1">
                  <a:solidFill>
                    <a:srgbClr val="000000"/>
                  </a:solidFill>
                </a:rPr>
                <a:t>                            a</a:t>
              </a:r>
              <a:r>
                <a:rPr lang="en-US" altLang="zh-CN" sz="2400" b="1" baseline="-18000">
                  <a:solidFill>
                    <a:srgbClr val="000000"/>
                  </a:solidFill>
                </a:rPr>
                <a:t>m1</a:t>
              </a:r>
              <a:r>
                <a:rPr lang="en-US" altLang="zh-CN" sz="2400" b="1">
                  <a:solidFill>
                    <a:srgbClr val="000000"/>
                  </a:solidFill>
                </a:rPr>
                <a:t>    a</a:t>
              </a:r>
              <a:r>
                <a:rPr lang="en-US" altLang="zh-CN" sz="2400" b="1" baseline="-18000">
                  <a:solidFill>
                    <a:srgbClr val="000000"/>
                  </a:solidFill>
                </a:rPr>
                <a:t>m2 </a:t>
              </a:r>
              <a:r>
                <a:rPr lang="en-US" altLang="zh-CN" sz="2400" b="1">
                  <a:solidFill>
                    <a:srgbClr val="000000"/>
                  </a:solidFill>
                </a:rPr>
                <a:t>  a</a:t>
              </a:r>
              <a:r>
                <a:rPr lang="en-US" altLang="zh-CN" sz="2400" b="1" baseline="-18000">
                  <a:solidFill>
                    <a:srgbClr val="000000"/>
                  </a:solidFill>
                </a:rPr>
                <a:t>m3    </a:t>
              </a:r>
              <a:r>
                <a:rPr lang="en-US" altLang="zh-CN" sz="2400" b="1">
                  <a:solidFill>
                    <a:srgbClr val="000000"/>
                  </a:solidFill>
                </a:rPr>
                <a:t> …  …   a</a:t>
              </a:r>
              <a:r>
                <a:rPr lang="en-US" altLang="zh-CN" sz="2400" b="1" baseline="-18000">
                  <a:solidFill>
                    <a:srgbClr val="000000"/>
                  </a:solidFill>
                </a:rPr>
                <a:t>mn</a:t>
              </a:r>
            </a:p>
          </p:txBody>
        </p:sp>
        <p:sp>
          <p:nvSpPr>
            <p:cNvPr id="61466" name="AutoShape 9"/>
            <p:cNvSpPr>
              <a:spLocks/>
            </p:cNvSpPr>
            <p:nvPr/>
          </p:nvSpPr>
          <p:spPr bwMode="auto">
            <a:xfrm>
              <a:off x="2064" y="728"/>
              <a:ext cx="96" cy="1432"/>
            </a:xfrm>
            <a:prstGeom prst="leftBracket">
              <a:avLst>
                <a:gd name="adj" fmla="val 124306"/>
              </a:avLst>
            </a:prstGeom>
            <a:noFill/>
            <a:ln w="22225" cap="sq">
              <a:solidFill>
                <a:schemeClr val="bg1"/>
              </a:solidFill>
              <a:round/>
              <a:headEnd type="none" w="sm" len="sm"/>
              <a:tailEnd type="none" w="sm" len="sm"/>
            </a:ln>
          </p:spPr>
          <p:txBody>
            <a:bodyPr wrap="none" anchor="ctr"/>
            <a:lstStyle/>
            <a:p>
              <a:endParaRPr lang="zh-CN" altLang="en-US" sz="2400" b="1">
                <a:solidFill>
                  <a:srgbClr val="FFFFCC"/>
                </a:solidFill>
              </a:endParaRPr>
            </a:p>
          </p:txBody>
        </p:sp>
        <p:sp>
          <p:nvSpPr>
            <p:cNvPr id="121866" name="AutoShape 10"/>
            <p:cNvSpPr>
              <a:spLocks/>
            </p:cNvSpPr>
            <p:nvPr/>
          </p:nvSpPr>
          <p:spPr bwMode="auto">
            <a:xfrm>
              <a:off x="4560" y="720"/>
              <a:ext cx="96" cy="1440"/>
            </a:xfrm>
            <a:prstGeom prst="rightBracket">
              <a:avLst>
                <a:gd name="adj" fmla="val 125000"/>
              </a:avLst>
            </a:prstGeom>
            <a:noFill/>
            <a:ln w="22225" cap="sq">
              <a:solidFill>
                <a:schemeClr val="bg1"/>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3" name="Group 69"/>
          <p:cNvGrpSpPr>
            <a:grpSpLocks/>
          </p:cNvGrpSpPr>
          <p:nvPr/>
        </p:nvGrpSpPr>
        <p:grpSpPr bwMode="auto">
          <a:xfrm>
            <a:off x="4545553" y="609600"/>
            <a:ext cx="2971355" cy="2667000"/>
            <a:chOff x="2088" y="384"/>
            <a:chExt cx="1872" cy="1680"/>
          </a:xfrm>
        </p:grpSpPr>
        <p:grpSp>
          <p:nvGrpSpPr>
            <p:cNvPr id="4" name="Group 12"/>
            <p:cNvGrpSpPr>
              <a:grpSpLocks/>
            </p:cNvGrpSpPr>
            <p:nvPr/>
          </p:nvGrpSpPr>
          <p:grpSpPr bwMode="auto">
            <a:xfrm>
              <a:off x="2088" y="384"/>
              <a:ext cx="1872" cy="1680"/>
              <a:chOff x="2208" y="624"/>
              <a:chExt cx="1872" cy="1680"/>
            </a:xfrm>
          </p:grpSpPr>
          <p:sp>
            <p:nvSpPr>
              <p:cNvPr id="121869" name="Line 13"/>
              <p:cNvSpPr>
                <a:spLocks noChangeShapeType="1"/>
              </p:cNvSpPr>
              <p:nvPr/>
            </p:nvSpPr>
            <p:spPr bwMode="auto">
              <a:xfrm flipH="1">
                <a:off x="2208" y="624"/>
                <a:ext cx="0" cy="1680"/>
              </a:xfrm>
              <a:prstGeom prst="line">
                <a:avLst/>
              </a:prstGeom>
              <a:noFill/>
              <a:ln w="34925">
                <a:solidFill>
                  <a:srgbClr val="FF0000"/>
                </a:solidFill>
                <a:prstDash val="lg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1870" name="Line 14"/>
              <p:cNvSpPr>
                <a:spLocks noChangeShapeType="1"/>
              </p:cNvSpPr>
              <p:nvPr/>
            </p:nvSpPr>
            <p:spPr bwMode="auto">
              <a:xfrm>
                <a:off x="2208" y="624"/>
                <a:ext cx="1872" cy="0"/>
              </a:xfrm>
              <a:prstGeom prst="line">
                <a:avLst/>
              </a:prstGeom>
              <a:noFill/>
              <a:ln w="34925">
                <a:solidFill>
                  <a:srgbClr val="FF0000"/>
                </a:solidFill>
                <a:prstDash val="lg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1871" name="Line 15"/>
              <p:cNvSpPr>
                <a:spLocks noChangeShapeType="1"/>
              </p:cNvSpPr>
              <p:nvPr/>
            </p:nvSpPr>
            <p:spPr bwMode="auto">
              <a:xfrm>
                <a:off x="2208" y="2304"/>
                <a:ext cx="1584" cy="0"/>
              </a:xfrm>
              <a:prstGeom prst="line">
                <a:avLst/>
              </a:prstGeom>
              <a:noFill/>
              <a:ln w="34925">
                <a:solidFill>
                  <a:srgbClr val="FF0000"/>
                </a:solidFill>
                <a:prstDash val="lg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1872" name="Line 16"/>
              <p:cNvSpPr>
                <a:spLocks noChangeShapeType="1"/>
              </p:cNvSpPr>
              <p:nvPr/>
            </p:nvSpPr>
            <p:spPr bwMode="auto">
              <a:xfrm>
                <a:off x="4080" y="624"/>
                <a:ext cx="0" cy="960"/>
              </a:xfrm>
              <a:prstGeom prst="line">
                <a:avLst/>
              </a:prstGeom>
              <a:noFill/>
              <a:ln w="34925">
                <a:solidFill>
                  <a:srgbClr val="FF0000"/>
                </a:solidFill>
                <a:prstDash val="lg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1873" name="Line 17"/>
              <p:cNvSpPr>
                <a:spLocks noChangeShapeType="1"/>
              </p:cNvSpPr>
              <p:nvPr/>
            </p:nvSpPr>
            <p:spPr bwMode="auto">
              <a:xfrm>
                <a:off x="3792" y="1584"/>
                <a:ext cx="0" cy="720"/>
              </a:xfrm>
              <a:prstGeom prst="line">
                <a:avLst/>
              </a:prstGeom>
              <a:noFill/>
              <a:ln w="34925">
                <a:solidFill>
                  <a:srgbClr val="FF0000"/>
                </a:solidFill>
                <a:prstDash val="lg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1874" name="Line 18"/>
              <p:cNvSpPr>
                <a:spLocks noChangeShapeType="1"/>
              </p:cNvSpPr>
              <p:nvPr/>
            </p:nvSpPr>
            <p:spPr bwMode="auto">
              <a:xfrm>
                <a:off x="3792" y="1584"/>
                <a:ext cx="288" cy="0"/>
              </a:xfrm>
              <a:prstGeom prst="line">
                <a:avLst/>
              </a:prstGeom>
              <a:noFill/>
              <a:ln w="34925">
                <a:solidFill>
                  <a:srgbClr val="FF0000"/>
                </a:solidFill>
                <a:prstDash val="lg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21875" name="Oval 19"/>
            <p:cNvSpPr>
              <a:spLocks noChangeArrowheads="1"/>
            </p:cNvSpPr>
            <p:nvPr/>
          </p:nvSpPr>
          <p:spPr bwMode="auto">
            <a:xfrm>
              <a:off x="2148" y="384"/>
              <a:ext cx="288" cy="288"/>
            </a:xfrm>
            <a:prstGeom prst="ellipse">
              <a:avLst/>
            </a:prstGeom>
            <a:noFill/>
            <a:ln w="34925" cap="sq">
              <a:solidFill>
                <a:schemeClr val="hlink"/>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5" name="Group 71"/>
          <p:cNvGrpSpPr>
            <a:grpSpLocks/>
          </p:cNvGrpSpPr>
          <p:nvPr/>
        </p:nvGrpSpPr>
        <p:grpSpPr bwMode="auto">
          <a:xfrm>
            <a:off x="4602227" y="3390900"/>
            <a:ext cx="2362510" cy="476250"/>
            <a:chOff x="1939" y="2136"/>
            <a:chExt cx="1488" cy="300"/>
          </a:xfrm>
        </p:grpSpPr>
        <p:sp>
          <p:nvSpPr>
            <p:cNvPr id="61455" name="Text Box 22"/>
            <p:cNvSpPr txBox="1">
              <a:spLocks noChangeArrowheads="1"/>
            </p:cNvSpPr>
            <p:nvPr/>
          </p:nvSpPr>
          <p:spPr bwMode="auto">
            <a:xfrm>
              <a:off x="2435" y="2184"/>
              <a:ext cx="763" cy="252"/>
            </a:xfrm>
            <a:prstGeom prst="rect">
              <a:avLst/>
            </a:prstGeom>
            <a:noFill/>
            <a:ln w="12700" cap="sq">
              <a:noFill/>
              <a:miter lim="800000"/>
              <a:headEnd type="none" w="sm" len="sm"/>
              <a:tailEnd type="none" w="sm" len="sm"/>
            </a:ln>
          </p:spPr>
          <p:txBody>
            <a:bodyPr>
              <a:spAutoFit/>
            </a:bodyPr>
            <a:lstStyle/>
            <a:p>
              <a:pPr algn="l"/>
              <a:r>
                <a:rPr lang="en-US" altLang="zh-CN" sz="2000" b="1">
                  <a:solidFill>
                    <a:srgbClr val="0033CC"/>
                  </a:solidFill>
                  <a:ea typeface="幼圆" pitchFamily="49" charset="-122"/>
                </a:rPr>
                <a:t>j-1</a:t>
              </a:r>
              <a:r>
                <a:rPr lang="en-US" altLang="zh-CN" sz="2000" b="1">
                  <a:solidFill>
                    <a:srgbClr val="0033CC"/>
                  </a:solidFill>
                  <a:latin typeface="幼圆" pitchFamily="49" charset="-122"/>
                  <a:ea typeface="幼圆" pitchFamily="49" charset="-122"/>
                </a:rPr>
                <a:t> </a:t>
              </a:r>
              <a:r>
                <a:rPr lang="zh-CN" altLang="en-US" sz="2000" b="1">
                  <a:solidFill>
                    <a:srgbClr val="0033CC"/>
                  </a:solidFill>
                  <a:latin typeface="幼圆" pitchFamily="49" charset="-122"/>
                  <a:ea typeface="幼圆" pitchFamily="49" charset="-122"/>
                </a:rPr>
                <a:t>列</a:t>
              </a:r>
            </a:p>
          </p:txBody>
        </p:sp>
        <p:sp>
          <p:nvSpPr>
            <p:cNvPr id="121879" name="AutoShape 23"/>
            <p:cNvSpPr>
              <a:spLocks/>
            </p:cNvSpPr>
            <p:nvPr/>
          </p:nvSpPr>
          <p:spPr bwMode="auto">
            <a:xfrm rot="-5400000">
              <a:off x="2635" y="1440"/>
              <a:ext cx="96" cy="1488"/>
            </a:xfrm>
            <a:prstGeom prst="leftBrace">
              <a:avLst>
                <a:gd name="adj1" fmla="val 129167"/>
                <a:gd name="adj2" fmla="val 50000"/>
              </a:avLst>
            </a:prstGeom>
            <a:noFill/>
            <a:ln w="2857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6" name="Group 67"/>
          <p:cNvGrpSpPr>
            <a:grpSpLocks/>
          </p:cNvGrpSpPr>
          <p:nvPr/>
        </p:nvGrpSpPr>
        <p:grpSpPr bwMode="auto">
          <a:xfrm>
            <a:off x="8603436" y="762002"/>
            <a:ext cx="625739" cy="1304925"/>
            <a:chOff x="4632" y="480"/>
            <a:chExt cx="395" cy="822"/>
          </a:xfrm>
        </p:grpSpPr>
        <p:sp>
          <p:nvSpPr>
            <p:cNvPr id="121882" name="AutoShape 26"/>
            <p:cNvSpPr>
              <a:spLocks/>
            </p:cNvSpPr>
            <p:nvPr/>
          </p:nvSpPr>
          <p:spPr bwMode="auto">
            <a:xfrm>
              <a:off x="4632" y="480"/>
              <a:ext cx="144" cy="816"/>
            </a:xfrm>
            <a:prstGeom prst="rightBrace">
              <a:avLst>
                <a:gd name="adj1" fmla="val 47222"/>
                <a:gd name="adj2" fmla="val 50000"/>
              </a:avLst>
            </a:prstGeom>
            <a:noFill/>
            <a:ln w="2857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1454" name="Rectangle 27"/>
            <p:cNvSpPr>
              <a:spLocks noChangeArrowheads="1"/>
            </p:cNvSpPr>
            <p:nvPr/>
          </p:nvSpPr>
          <p:spPr bwMode="auto">
            <a:xfrm>
              <a:off x="4764" y="546"/>
              <a:ext cx="263" cy="756"/>
            </a:xfrm>
            <a:prstGeom prst="rect">
              <a:avLst/>
            </a:prstGeom>
            <a:noFill/>
            <a:ln w="12700" cap="sq">
              <a:noFill/>
              <a:miter lim="800000"/>
              <a:headEnd type="none" w="sm" len="sm"/>
              <a:tailEnd type="none" w="sm" len="sm"/>
            </a:ln>
          </p:spPr>
          <p:txBody>
            <a:bodyPr wrap="none">
              <a:spAutoFit/>
            </a:bodyPr>
            <a:lstStyle/>
            <a:p>
              <a:pPr algn="l"/>
              <a:r>
                <a:rPr lang="en-US" altLang="zh-CN" b="1">
                  <a:solidFill>
                    <a:srgbClr val="0033CC"/>
                  </a:solidFill>
                </a:rPr>
                <a:t>i-1</a:t>
              </a:r>
            </a:p>
            <a:p>
              <a:pPr algn="l"/>
              <a:r>
                <a:rPr lang="zh-CN" altLang="en-US" b="1">
                  <a:solidFill>
                    <a:srgbClr val="0033CC"/>
                  </a:solidFill>
                  <a:ea typeface="幼圆" pitchFamily="49" charset="-122"/>
                </a:rPr>
                <a:t>个</a:t>
              </a:r>
            </a:p>
            <a:p>
              <a:pPr algn="l"/>
              <a:r>
                <a:rPr lang="zh-CN" altLang="en-US" b="1">
                  <a:solidFill>
                    <a:srgbClr val="0033CC"/>
                  </a:solidFill>
                  <a:ea typeface="幼圆" pitchFamily="49" charset="-122"/>
                </a:rPr>
                <a:t>元</a:t>
              </a:r>
            </a:p>
            <a:p>
              <a:pPr algn="l"/>
              <a:r>
                <a:rPr lang="zh-CN" altLang="en-US" b="1">
                  <a:solidFill>
                    <a:srgbClr val="0033CC"/>
                  </a:solidFill>
                  <a:ea typeface="幼圆" pitchFamily="49" charset="-122"/>
                </a:rPr>
                <a:t>素</a:t>
              </a:r>
            </a:p>
          </p:txBody>
        </p:sp>
      </p:grpSp>
      <p:sp>
        <p:nvSpPr>
          <p:cNvPr id="121885" name="Line 29"/>
          <p:cNvSpPr>
            <a:spLocks noChangeShapeType="1"/>
          </p:cNvSpPr>
          <p:nvPr/>
        </p:nvSpPr>
        <p:spPr bwMode="auto">
          <a:xfrm>
            <a:off x="7078085" y="666750"/>
            <a:ext cx="0" cy="1447800"/>
          </a:xfrm>
          <a:prstGeom prst="line">
            <a:avLst/>
          </a:prstGeom>
          <a:noFill/>
          <a:ln w="34925">
            <a:solidFill>
              <a:schemeClr val="hlink"/>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nvGrpSpPr>
          <p:cNvPr id="7" name="Group 70"/>
          <p:cNvGrpSpPr>
            <a:grpSpLocks/>
          </p:cNvGrpSpPr>
          <p:nvPr/>
        </p:nvGrpSpPr>
        <p:grpSpPr bwMode="auto">
          <a:xfrm>
            <a:off x="2056740" y="3810000"/>
            <a:ext cx="8002416" cy="2667000"/>
            <a:chOff x="336" y="2400"/>
            <a:chExt cx="5040" cy="1680"/>
          </a:xfrm>
        </p:grpSpPr>
        <p:sp>
          <p:nvSpPr>
            <p:cNvPr id="121899" name="Freeform 43"/>
            <p:cNvSpPr>
              <a:spLocks/>
            </p:cNvSpPr>
            <p:nvPr/>
          </p:nvSpPr>
          <p:spPr bwMode="auto">
            <a:xfrm>
              <a:off x="336" y="2400"/>
              <a:ext cx="5040" cy="1680"/>
            </a:xfrm>
            <a:custGeom>
              <a:avLst/>
              <a:gdLst/>
              <a:ahLst/>
              <a:cxnLst>
                <a:cxn ang="0">
                  <a:pos x="230" y="75"/>
                </a:cxn>
                <a:cxn ang="0">
                  <a:pos x="1935" y="40"/>
                </a:cxn>
                <a:cxn ang="0">
                  <a:pos x="2119" y="98"/>
                </a:cxn>
                <a:cxn ang="0">
                  <a:pos x="2499" y="40"/>
                </a:cxn>
                <a:cxn ang="0">
                  <a:pos x="4274" y="75"/>
                </a:cxn>
                <a:cxn ang="0">
                  <a:pos x="4366" y="144"/>
                </a:cxn>
                <a:cxn ang="0">
                  <a:pos x="4331" y="190"/>
                </a:cxn>
                <a:cxn ang="0">
                  <a:pos x="4308" y="236"/>
                </a:cxn>
                <a:cxn ang="0">
                  <a:pos x="4262" y="766"/>
                </a:cxn>
                <a:cxn ang="0">
                  <a:pos x="4331" y="1181"/>
                </a:cxn>
                <a:cxn ang="0">
                  <a:pos x="4216" y="1227"/>
                </a:cxn>
                <a:cxn ang="0">
                  <a:pos x="3340" y="1215"/>
                </a:cxn>
                <a:cxn ang="0">
                  <a:pos x="2522" y="1215"/>
                </a:cxn>
                <a:cxn ang="0">
                  <a:pos x="1036" y="1238"/>
                </a:cxn>
                <a:cxn ang="0">
                  <a:pos x="990" y="1262"/>
                </a:cxn>
                <a:cxn ang="0">
                  <a:pos x="841" y="1215"/>
                </a:cxn>
                <a:cxn ang="0">
                  <a:pos x="276" y="1250"/>
                </a:cxn>
                <a:cxn ang="0">
                  <a:pos x="69" y="1192"/>
                </a:cxn>
                <a:cxn ang="0">
                  <a:pos x="57" y="1089"/>
                </a:cxn>
                <a:cxn ang="0">
                  <a:pos x="11" y="1043"/>
                </a:cxn>
                <a:cxn ang="0">
                  <a:pos x="0" y="1008"/>
                </a:cxn>
                <a:cxn ang="0">
                  <a:pos x="46" y="939"/>
                </a:cxn>
                <a:cxn ang="0">
                  <a:pos x="69" y="904"/>
                </a:cxn>
                <a:cxn ang="0">
                  <a:pos x="11" y="709"/>
                </a:cxn>
                <a:cxn ang="0">
                  <a:pos x="69" y="478"/>
                </a:cxn>
                <a:cxn ang="0">
                  <a:pos x="92" y="386"/>
                </a:cxn>
                <a:cxn ang="0">
                  <a:pos x="115" y="98"/>
                </a:cxn>
                <a:cxn ang="0">
                  <a:pos x="172" y="17"/>
                </a:cxn>
                <a:cxn ang="0">
                  <a:pos x="368" y="75"/>
                </a:cxn>
                <a:cxn ang="0">
                  <a:pos x="374" y="146"/>
                </a:cxn>
              </a:cxnLst>
              <a:rect l="0" t="0" r="r" b="b"/>
              <a:pathLst>
                <a:path w="4403" h="1278">
                  <a:moveTo>
                    <a:pt x="230" y="75"/>
                  </a:moveTo>
                  <a:cubicBezTo>
                    <a:pt x="1050" y="69"/>
                    <a:pt x="1343" y="108"/>
                    <a:pt x="1935" y="40"/>
                  </a:cubicBezTo>
                  <a:cubicBezTo>
                    <a:pt x="1998" y="62"/>
                    <a:pt x="2053" y="84"/>
                    <a:pt x="2119" y="98"/>
                  </a:cubicBezTo>
                  <a:cubicBezTo>
                    <a:pt x="2247" y="83"/>
                    <a:pt x="2371" y="55"/>
                    <a:pt x="2499" y="40"/>
                  </a:cubicBezTo>
                  <a:cubicBezTo>
                    <a:pt x="2976" y="46"/>
                    <a:pt x="3770" y="0"/>
                    <a:pt x="4274" y="75"/>
                  </a:cubicBezTo>
                  <a:cubicBezTo>
                    <a:pt x="4344" y="99"/>
                    <a:pt x="4403" y="80"/>
                    <a:pt x="4366" y="144"/>
                  </a:cubicBezTo>
                  <a:cubicBezTo>
                    <a:pt x="4356" y="161"/>
                    <a:pt x="4341" y="174"/>
                    <a:pt x="4331" y="190"/>
                  </a:cubicBezTo>
                  <a:cubicBezTo>
                    <a:pt x="4322" y="205"/>
                    <a:pt x="4316" y="221"/>
                    <a:pt x="4308" y="236"/>
                  </a:cubicBezTo>
                  <a:cubicBezTo>
                    <a:pt x="4295" y="393"/>
                    <a:pt x="4312" y="624"/>
                    <a:pt x="4262" y="766"/>
                  </a:cubicBezTo>
                  <a:cubicBezTo>
                    <a:pt x="4271" y="916"/>
                    <a:pt x="4284" y="1039"/>
                    <a:pt x="4331" y="1181"/>
                  </a:cubicBezTo>
                  <a:cubicBezTo>
                    <a:pt x="4312" y="1278"/>
                    <a:pt x="4341" y="1230"/>
                    <a:pt x="4216" y="1227"/>
                  </a:cubicBezTo>
                  <a:cubicBezTo>
                    <a:pt x="3924" y="1220"/>
                    <a:pt x="3632" y="1219"/>
                    <a:pt x="3340" y="1215"/>
                  </a:cubicBezTo>
                  <a:cubicBezTo>
                    <a:pt x="3646" y="1119"/>
                    <a:pt x="3392" y="1202"/>
                    <a:pt x="2522" y="1215"/>
                  </a:cubicBezTo>
                  <a:cubicBezTo>
                    <a:pt x="2027" y="1222"/>
                    <a:pt x="1531" y="1230"/>
                    <a:pt x="1036" y="1238"/>
                  </a:cubicBezTo>
                  <a:cubicBezTo>
                    <a:pt x="1021" y="1246"/>
                    <a:pt x="1007" y="1260"/>
                    <a:pt x="990" y="1262"/>
                  </a:cubicBezTo>
                  <a:cubicBezTo>
                    <a:pt x="943" y="1267"/>
                    <a:pt x="886" y="1227"/>
                    <a:pt x="841" y="1215"/>
                  </a:cubicBezTo>
                  <a:cubicBezTo>
                    <a:pt x="711" y="1220"/>
                    <a:pt x="413" y="1203"/>
                    <a:pt x="276" y="1250"/>
                  </a:cubicBezTo>
                  <a:cubicBezTo>
                    <a:pt x="206" y="1232"/>
                    <a:pt x="138" y="1216"/>
                    <a:pt x="69" y="1192"/>
                  </a:cubicBezTo>
                  <a:cubicBezTo>
                    <a:pt x="65" y="1158"/>
                    <a:pt x="70" y="1121"/>
                    <a:pt x="57" y="1089"/>
                  </a:cubicBezTo>
                  <a:cubicBezTo>
                    <a:pt x="49" y="1069"/>
                    <a:pt x="23" y="1061"/>
                    <a:pt x="11" y="1043"/>
                  </a:cubicBezTo>
                  <a:cubicBezTo>
                    <a:pt x="4" y="1033"/>
                    <a:pt x="4" y="1020"/>
                    <a:pt x="0" y="1008"/>
                  </a:cubicBezTo>
                  <a:cubicBezTo>
                    <a:pt x="15" y="985"/>
                    <a:pt x="31" y="962"/>
                    <a:pt x="46" y="939"/>
                  </a:cubicBezTo>
                  <a:cubicBezTo>
                    <a:pt x="54" y="927"/>
                    <a:pt x="69" y="904"/>
                    <a:pt x="69" y="904"/>
                  </a:cubicBezTo>
                  <a:cubicBezTo>
                    <a:pt x="56" y="827"/>
                    <a:pt x="36" y="780"/>
                    <a:pt x="11" y="709"/>
                  </a:cubicBezTo>
                  <a:cubicBezTo>
                    <a:pt x="20" y="621"/>
                    <a:pt x="21" y="551"/>
                    <a:pt x="69" y="478"/>
                  </a:cubicBezTo>
                  <a:cubicBezTo>
                    <a:pt x="77" y="447"/>
                    <a:pt x="90" y="418"/>
                    <a:pt x="92" y="386"/>
                  </a:cubicBezTo>
                  <a:cubicBezTo>
                    <a:pt x="97" y="290"/>
                    <a:pt x="82" y="189"/>
                    <a:pt x="115" y="98"/>
                  </a:cubicBezTo>
                  <a:cubicBezTo>
                    <a:pt x="126" y="67"/>
                    <a:pt x="154" y="45"/>
                    <a:pt x="172" y="17"/>
                  </a:cubicBezTo>
                  <a:cubicBezTo>
                    <a:pt x="237" y="39"/>
                    <a:pt x="305" y="42"/>
                    <a:pt x="368" y="75"/>
                  </a:cubicBezTo>
                  <a:lnTo>
                    <a:pt x="374" y="146"/>
                  </a:lnTo>
                </a:path>
              </a:pathLst>
            </a:custGeom>
            <a:solidFill>
              <a:srgbClr val="E1F0FF"/>
            </a:solidFill>
            <a:ln w="12700" cap="sq" cmpd="sng">
              <a:noFill/>
              <a:prstDash val="solid"/>
              <a:round/>
              <a:headEnd type="none" w="sm" len="sm"/>
              <a:tailEnd type="none" w="sm" len="sm"/>
            </a:ln>
            <a:effectLst>
              <a:outerShdw dist="188799" dir="2863579" algn="ctr" rotWithShape="0">
                <a:srgbClr val="969696">
                  <a:alpha val="50000"/>
                </a:srgbClr>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1451" name="Text Box 44"/>
            <p:cNvSpPr txBox="1">
              <a:spLocks noChangeArrowheads="1"/>
            </p:cNvSpPr>
            <p:nvPr/>
          </p:nvSpPr>
          <p:spPr bwMode="auto">
            <a:xfrm>
              <a:off x="603" y="2736"/>
              <a:ext cx="4437" cy="547"/>
            </a:xfrm>
            <a:prstGeom prst="rect">
              <a:avLst/>
            </a:prstGeom>
            <a:noFill/>
            <a:ln w="12700" cap="sq">
              <a:noFill/>
              <a:miter lim="800000"/>
              <a:headEnd type="none" w="sm" len="sm"/>
              <a:tailEnd type="none" w="sm" len="sm"/>
            </a:ln>
          </p:spPr>
          <p:txBody>
            <a:bodyPr>
              <a:spAutoFit/>
            </a:bodyPr>
            <a:lstStyle/>
            <a:p>
              <a:pPr algn="l">
                <a:lnSpc>
                  <a:spcPct val="90000"/>
                </a:lnSpc>
              </a:pPr>
              <a:r>
                <a:rPr lang="zh-CN" altLang="en-US" sz="2800" b="1">
                  <a:solidFill>
                    <a:srgbClr val="002878"/>
                  </a:solidFill>
                  <a:latin typeface="幼圆" pitchFamily="49" charset="-122"/>
                  <a:ea typeface="幼圆" pitchFamily="49" charset="-122"/>
                </a:rPr>
                <a:t>    若已知每个元素占</a:t>
              </a:r>
              <a:r>
                <a:rPr lang="en-US" altLang="zh-CN" sz="2800" b="1">
                  <a:solidFill>
                    <a:srgbClr val="002878"/>
                  </a:solidFill>
                  <a:ea typeface="幼圆" pitchFamily="49" charset="-122"/>
                </a:rPr>
                <a:t>k</a:t>
              </a:r>
              <a:r>
                <a:rPr lang="zh-CN" altLang="en-US" sz="2800" b="1">
                  <a:solidFill>
                    <a:srgbClr val="002878"/>
                  </a:solidFill>
                  <a:latin typeface="幼圆" pitchFamily="49" charset="-122"/>
                  <a:ea typeface="幼圆" pitchFamily="49" charset="-122"/>
                </a:rPr>
                <a:t>个存储单元，并且</a:t>
              </a:r>
            </a:p>
            <a:p>
              <a:pPr algn="l">
                <a:lnSpc>
                  <a:spcPct val="90000"/>
                </a:lnSpc>
              </a:pPr>
              <a:r>
                <a:rPr lang="zh-CN" altLang="en-US" sz="2800" b="1">
                  <a:solidFill>
                    <a:srgbClr val="002878"/>
                  </a:solidFill>
                  <a:latin typeface="幼圆" pitchFamily="49" charset="-122"/>
                  <a:ea typeface="幼圆" pitchFamily="49" charset="-122"/>
                </a:rPr>
                <a:t>第一个元素的存储地址</a:t>
              </a:r>
              <a:r>
                <a:rPr lang="en-US" altLang="zh-CN" sz="2800" b="1">
                  <a:solidFill>
                    <a:srgbClr val="002878"/>
                  </a:solidFill>
                  <a:ea typeface="幼圆" pitchFamily="49" charset="-122"/>
                </a:rPr>
                <a:t>LOC(a</a:t>
              </a:r>
              <a:r>
                <a:rPr lang="en-US" altLang="zh-CN" sz="2800" b="1" baseline="-20000">
                  <a:solidFill>
                    <a:srgbClr val="002878"/>
                  </a:solidFill>
                  <a:ea typeface="幼圆" pitchFamily="49" charset="-122"/>
                </a:rPr>
                <a:t>11</a:t>
              </a:r>
              <a:r>
                <a:rPr lang="en-US" altLang="zh-CN" sz="2800" b="1">
                  <a:solidFill>
                    <a:srgbClr val="002878"/>
                  </a:solidFill>
                  <a:ea typeface="幼圆" pitchFamily="49" charset="-122"/>
                </a:rPr>
                <a:t>)</a:t>
              </a:r>
              <a:r>
                <a:rPr lang="en-US" altLang="zh-CN" sz="2800" b="1">
                  <a:solidFill>
                    <a:srgbClr val="002878"/>
                  </a:solidFill>
                  <a:latin typeface="幼圆" pitchFamily="49" charset="-122"/>
                  <a:ea typeface="幼圆" pitchFamily="49" charset="-122"/>
                </a:rPr>
                <a:t>, </a:t>
              </a:r>
              <a:r>
                <a:rPr lang="zh-CN" altLang="en-US" sz="2800" b="1">
                  <a:solidFill>
                    <a:srgbClr val="002878"/>
                  </a:solidFill>
                  <a:latin typeface="幼圆" pitchFamily="49" charset="-122"/>
                  <a:ea typeface="幼圆" pitchFamily="49" charset="-122"/>
                </a:rPr>
                <a:t>则</a:t>
              </a:r>
            </a:p>
          </p:txBody>
        </p:sp>
        <p:sp>
          <p:nvSpPr>
            <p:cNvPr id="61452" name="Rectangle 45"/>
            <p:cNvSpPr>
              <a:spLocks noChangeArrowheads="1"/>
            </p:cNvSpPr>
            <p:nvPr/>
          </p:nvSpPr>
          <p:spPr bwMode="auto">
            <a:xfrm>
              <a:off x="657" y="3269"/>
              <a:ext cx="1092" cy="320"/>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wrap="none">
              <a:spAutoFit/>
            </a:bodyPr>
            <a:lstStyle/>
            <a:p>
              <a:pPr algn="l"/>
              <a:r>
                <a:rPr kumimoji="1" lang="zh-CN" altLang="zh-CN" sz="2700">
                  <a:solidFill>
                    <a:srgbClr val="FF3300"/>
                  </a:solidFill>
                  <a:latin typeface="宋体" charset="-122"/>
                </a:rPr>
                <a:t> </a:t>
              </a:r>
              <a:r>
                <a:rPr kumimoji="1" lang="en-US" altLang="zh-CN" sz="2700" b="1">
                  <a:solidFill>
                    <a:srgbClr val="FF3300"/>
                  </a:solidFill>
                </a:rPr>
                <a:t>LOC(a</a:t>
              </a:r>
              <a:r>
                <a:rPr kumimoji="1" lang="en-US" altLang="zh-CN" sz="2700" b="1" baseline="-25000">
                  <a:solidFill>
                    <a:srgbClr val="FF3300"/>
                  </a:solidFill>
                </a:rPr>
                <a:t>ij</a:t>
              </a:r>
              <a:r>
                <a:rPr kumimoji="1" lang="en-US" altLang="zh-CN" sz="2700" b="1">
                  <a:solidFill>
                    <a:srgbClr val="FF3300"/>
                  </a:solidFill>
                </a:rPr>
                <a:t>) = </a:t>
              </a:r>
            </a:p>
          </p:txBody>
        </p:sp>
      </p:grpSp>
      <p:sp>
        <p:nvSpPr>
          <p:cNvPr id="121902" name="Text Box 46"/>
          <p:cNvSpPr txBox="1">
            <a:spLocks noChangeArrowheads="1"/>
          </p:cNvSpPr>
          <p:nvPr/>
        </p:nvSpPr>
        <p:spPr bwMode="auto">
          <a:xfrm>
            <a:off x="4399819" y="5219700"/>
            <a:ext cx="5868223" cy="508000"/>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algn="l"/>
            <a:r>
              <a:rPr kumimoji="1" lang="en-US" altLang="zh-CN" sz="2700" b="1">
                <a:solidFill>
                  <a:srgbClr val="FF3300"/>
                </a:solidFill>
              </a:rPr>
              <a:t>LOC(a</a:t>
            </a:r>
            <a:r>
              <a:rPr kumimoji="1" lang="en-US" altLang="zh-CN" sz="2700" b="1" baseline="-25000">
                <a:solidFill>
                  <a:srgbClr val="FF3300"/>
                </a:solidFill>
              </a:rPr>
              <a:t>11</a:t>
            </a:r>
            <a:r>
              <a:rPr kumimoji="1" lang="en-US" altLang="zh-CN" sz="2700" b="1">
                <a:solidFill>
                  <a:srgbClr val="FF3300"/>
                </a:solidFill>
              </a:rPr>
              <a:t>) + (j</a:t>
            </a:r>
            <a:r>
              <a:rPr kumimoji="1" lang="en-US" altLang="zh-CN" sz="2700" b="1">
                <a:solidFill>
                  <a:srgbClr val="FF3300"/>
                </a:solidFill>
                <a:sym typeface="Symbol" pitchFamily="18" charset="2"/>
              </a:rPr>
              <a:t></a:t>
            </a:r>
            <a:r>
              <a:rPr kumimoji="1" lang="en-US" altLang="zh-CN" sz="2700" b="1">
                <a:solidFill>
                  <a:srgbClr val="FF3300"/>
                </a:solidFill>
              </a:rPr>
              <a:t>1)</a:t>
            </a:r>
            <a:r>
              <a:rPr kumimoji="1" lang="en-US" altLang="zh-CN" sz="2700" b="1">
                <a:solidFill>
                  <a:srgbClr val="FF3300"/>
                </a:solidFill>
                <a:sym typeface="Symbol" pitchFamily="18" charset="2"/>
              </a:rPr>
              <a:t></a:t>
            </a:r>
            <a:r>
              <a:rPr kumimoji="1" lang="en-US" altLang="zh-CN" sz="2700" b="1">
                <a:solidFill>
                  <a:srgbClr val="FF3300"/>
                </a:solidFill>
              </a:rPr>
              <a:t>m</a:t>
            </a:r>
            <a:r>
              <a:rPr kumimoji="1" lang="en-US" altLang="zh-CN" sz="2700" b="1">
                <a:solidFill>
                  <a:srgbClr val="FF3300"/>
                </a:solidFill>
                <a:sym typeface="Symbol" pitchFamily="18" charset="2"/>
              </a:rPr>
              <a:t></a:t>
            </a:r>
            <a:r>
              <a:rPr kumimoji="1" lang="en-US" altLang="zh-CN" sz="2700" b="1">
                <a:solidFill>
                  <a:srgbClr val="FF3300"/>
                </a:solidFill>
              </a:rPr>
              <a:t>k + (i</a:t>
            </a:r>
            <a:r>
              <a:rPr kumimoji="1" lang="en-US" altLang="zh-CN" sz="2700" b="1">
                <a:solidFill>
                  <a:srgbClr val="FF3300"/>
                </a:solidFill>
                <a:sym typeface="Symbol" pitchFamily="18" charset="2"/>
              </a:rPr>
              <a:t></a:t>
            </a:r>
            <a:r>
              <a:rPr kumimoji="1" lang="en-US" altLang="zh-CN" sz="2700" b="1">
                <a:solidFill>
                  <a:srgbClr val="FF3300"/>
                </a:solidFill>
              </a:rPr>
              <a:t>1)</a:t>
            </a:r>
            <a:r>
              <a:rPr kumimoji="1" lang="en-US" altLang="zh-CN" sz="2700" b="1">
                <a:solidFill>
                  <a:srgbClr val="FF3300"/>
                </a:solidFill>
                <a:sym typeface="Symbol" pitchFamily="18" charset="2"/>
              </a:rPr>
              <a:t></a:t>
            </a:r>
            <a:r>
              <a:rPr kumimoji="1" lang="en-US" altLang="zh-CN" sz="2700" b="1">
                <a:solidFill>
                  <a:srgbClr val="FF3300"/>
                </a:solidFill>
              </a:rPr>
              <a:t>k</a:t>
            </a:r>
          </a:p>
        </p:txBody>
      </p:sp>
      <p:sp>
        <p:nvSpPr>
          <p:cNvPr id="121903" name="Rectangle 47"/>
          <p:cNvSpPr>
            <a:spLocks noChangeArrowheads="1"/>
          </p:cNvSpPr>
          <p:nvPr/>
        </p:nvSpPr>
        <p:spPr bwMode="auto">
          <a:xfrm>
            <a:off x="3969093" y="5657851"/>
            <a:ext cx="4515210" cy="507831"/>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wrap="none">
            <a:spAutoFit/>
          </a:bodyPr>
          <a:lstStyle/>
          <a:p>
            <a:r>
              <a:rPr kumimoji="1" lang="zh-CN" altLang="zh-CN" sz="2700" b="1">
                <a:solidFill>
                  <a:srgbClr val="FF3300"/>
                </a:solidFill>
              </a:rPr>
              <a:t> = </a:t>
            </a:r>
            <a:r>
              <a:rPr kumimoji="1" lang="en-US" altLang="zh-CN" sz="2700" b="1">
                <a:solidFill>
                  <a:srgbClr val="FF3300"/>
                </a:solidFill>
              </a:rPr>
              <a:t>LOC(a</a:t>
            </a:r>
            <a:r>
              <a:rPr kumimoji="1" lang="en-US" altLang="zh-CN" sz="2700" b="1" baseline="-25000">
                <a:solidFill>
                  <a:srgbClr val="FF3300"/>
                </a:solidFill>
              </a:rPr>
              <a:t>11</a:t>
            </a:r>
            <a:r>
              <a:rPr kumimoji="1" lang="en-US" altLang="zh-CN" sz="2700" b="1">
                <a:solidFill>
                  <a:srgbClr val="FF3300"/>
                </a:solidFill>
              </a:rPr>
              <a:t>) + [ (j</a:t>
            </a:r>
            <a:r>
              <a:rPr kumimoji="1" lang="en-US" altLang="zh-CN" sz="2700" b="1">
                <a:solidFill>
                  <a:srgbClr val="FF3300"/>
                </a:solidFill>
                <a:sym typeface="Symbol" pitchFamily="18" charset="2"/>
              </a:rPr>
              <a:t></a:t>
            </a:r>
            <a:r>
              <a:rPr kumimoji="1" lang="en-US" altLang="zh-CN" sz="2700" b="1">
                <a:solidFill>
                  <a:srgbClr val="FF3300"/>
                </a:solidFill>
              </a:rPr>
              <a:t>1)</a:t>
            </a:r>
            <a:r>
              <a:rPr kumimoji="1" lang="en-US" altLang="zh-CN" sz="2700" b="1">
                <a:solidFill>
                  <a:srgbClr val="FF3300"/>
                </a:solidFill>
                <a:sym typeface="Symbol" pitchFamily="18" charset="2"/>
              </a:rPr>
              <a:t></a:t>
            </a:r>
            <a:r>
              <a:rPr kumimoji="1" lang="en-US" altLang="zh-CN" sz="2700" b="1">
                <a:solidFill>
                  <a:srgbClr val="FF3300"/>
                </a:solidFill>
              </a:rPr>
              <a:t>m+(i</a:t>
            </a:r>
            <a:r>
              <a:rPr kumimoji="1" lang="en-US" altLang="zh-CN" sz="2700" b="1">
                <a:solidFill>
                  <a:srgbClr val="FF3300"/>
                </a:solidFill>
                <a:sym typeface="Symbol" pitchFamily="18" charset="2"/>
              </a:rPr>
              <a:t></a:t>
            </a:r>
            <a:r>
              <a:rPr kumimoji="1" lang="en-US" altLang="zh-CN" sz="2700" b="1">
                <a:solidFill>
                  <a:srgbClr val="FF3300"/>
                </a:solidFill>
              </a:rPr>
              <a:t>1) ]</a:t>
            </a:r>
            <a:r>
              <a:rPr kumimoji="1" lang="en-US" altLang="zh-CN" sz="2700" b="1">
                <a:solidFill>
                  <a:srgbClr val="FF3300"/>
                </a:solidFill>
                <a:sym typeface="Symbol" pitchFamily="18" charset="2"/>
              </a:rPr>
              <a:t></a:t>
            </a:r>
            <a:r>
              <a:rPr kumimoji="1" lang="en-US" altLang="zh-CN" sz="2700" b="1">
                <a:solidFill>
                  <a:srgbClr val="FF3300"/>
                </a:solidFill>
              </a:rPr>
              <a:t>k</a:t>
            </a:r>
            <a:endParaRPr kumimoji="1" lang="zh-CN" altLang="en-US" sz="2700" b="1">
              <a:solidFill>
                <a:srgbClr val="FF3300"/>
              </a:solidFill>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1902"/>
                                        </p:tgtEl>
                                        <p:attrNameLst>
                                          <p:attrName>style.visibility</p:attrName>
                                        </p:attrNameLst>
                                      </p:cBhvr>
                                      <p:to>
                                        <p:strVal val="visible"/>
                                      </p:to>
                                    </p:set>
                                    <p:animEffect transition="in" filter="wipe(left)">
                                      <p:cBhvr>
                                        <p:cTn id="7" dur="500"/>
                                        <p:tgtEl>
                                          <p:spTgt spid="1219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21885"/>
                                        </p:tgtEl>
                                        <p:attrNameLst>
                                          <p:attrName>style.visibility</p:attrName>
                                        </p:attrNameLst>
                                      </p:cBhvr>
                                      <p:to>
                                        <p:strVal val="visible"/>
                                      </p:to>
                                    </p:set>
                                    <p:animEffect transition="in" filter="wipe(up)">
                                      <p:cBhvr>
                                        <p:cTn id="17" dur="500"/>
                                        <p:tgtEl>
                                          <p:spTgt spid="12188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21903"/>
                                        </p:tgtEl>
                                        <p:attrNameLst>
                                          <p:attrName>style.visibility</p:attrName>
                                        </p:attrNameLst>
                                      </p:cBhvr>
                                      <p:to>
                                        <p:strVal val="visible"/>
                                      </p:to>
                                    </p:set>
                                    <p:animEffect transition="in" filter="dissolve">
                                      <p:cBhvr>
                                        <p:cTn id="32" dur="500"/>
                                        <p:tgtEl>
                                          <p:spTgt spid="1219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902" grpId="0" autoUpdateAnimBg="0"/>
      <p:bldP spid="121903"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1"/>
          <p:cNvGrpSpPr>
            <a:grpSpLocks/>
          </p:cNvGrpSpPr>
          <p:nvPr/>
        </p:nvGrpSpPr>
        <p:grpSpPr bwMode="auto">
          <a:xfrm>
            <a:off x="6600402" y="4548188"/>
            <a:ext cx="3784226" cy="609600"/>
            <a:chOff x="3264" y="2784"/>
            <a:chExt cx="2383" cy="384"/>
          </a:xfrm>
        </p:grpSpPr>
        <p:sp>
          <p:nvSpPr>
            <p:cNvPr id="62485" name="Text Box 21"/>
            <p:cNvSpPr txBox="1">
              <a:spLocks noChangeArrowheads="1"/>
            </p:cNvSpPr>
            <p:nvPr/>
          </p:nvSpPr>
          <p:spPr bwMode="auto">
            <a:xfrm>
              <a:off x="3816" y="2784"/>
              <a:ext cx="1831" cy="339"/>
            </a:xfrm>
            <a:prstGeom prst="rect">
              <a:avLst/>
            </a:prstGeom>
            <a:noFill/>
            <a:ln w="12700" cap="sq">
              <a:noFill/>
              <a:miter lim="800000"/>
              <a:headEnd type="none" w="sm" len="sm"/>
              <a:tailEnd type="none" w="sm" len="sm"/>
            </a:ln>
          </p:spPr>
          <p:txBody>
            <a:bodyPr>
              <a:spAutoFit/>
            </a:bodyPr>
            <a:lstStyle/>
            <a:p>
              <a:pPr algn="l"/>
              <a:r>
                <a:rPr lang="zh-CN" altLang="zh-CN" sz="2900" b="1">
                  <a:solidFill>
                    <a:srgbClr val="CC0066"/>
                  </a:solidFill>
                </a:rPr>
                <a:t> </a:t>
              </a:r>
              <a:r>
                <a:rPr lang="en-US" altLang="zh-CN" sz="2600" b="1">
                  <a:solidFill>
                    <a:srgbClr val="CC0066"/>
                  </a:solidFill>
                </a:rPr>
                <a:t>A[0..m</a:t>
              </a:r>
              <a:r>
                <a:rPr lang="en-US" altLang="zh-CN" sz="2600" b="1">
                  <a:solidFill>
                    <a:srgbClr val="CC0066"/>
                  </a:solidFill>
                  <a:latin typeface="宋体" charset="-122"/>
                </a:rPr>
                <a:t>-</a:t>
              </a:r>
              <a:r>
                <a:rPr lang="en-US" altLang="zh-CN" sz="2600" b="1">
                  <a:solidFill>
                    <a:srgbClr val="CC0066"/>
                  </a:solidFill>
                </a:rPr>
                <a:t>1][0..n</a:t>
              </a:r>
              <a:r>
                <a:rPr lang="en-US" altLang="zh-CN" sz="2600" b="1">
                  <a:solidFill>
                    <a:srgbClr val="CC0066"/>
                  </a:solidFill>
                  <a:latin typeface="宋体" charset="-122"/>
                </a:rPr>
                <a:t>-</a:t>
              </a:r>
              <a:r>
                <a:rPr lang="en-US" altLang="zh-CN" sz="2600" b="1">
                  <a:solidFill>
                    <a:srgbClr val="CC0066"/>
                  </a:solidFill>
                </a:rPr>
                <a:t>1]</a:t>
              </a:r>
            </a:p>
          </p:txBody>
        </p:sp>
        <p:sp>
          <p:nvSpPr>
            <p:cNvPr id="12311" name="AutoShape 23"/>
            <p:cNvSpPr>
              <a:spLocks noChangeArrowheads="1"/>
            </p:cNvSpPr>
            <p:nvPr/>
          </p:nvSpPr>
          <p:spPr bwMode="auto">
            <a:xfrm>
              <a:off x="3264" y="2793"/>
              <a:ext cx="576" cy="375"/>
            </a:xfrm>
            <a:prstGeom prst="rightArrow">
              <a:avLst>
                <a:gd name="adj1" fmla="val 50000"/>
                <a:gd name="adj2" fmla="val 38400"/>
              </a:avLst>
            </a:prstGeom>
            <a:gradFill rotWithShape="0">
              <a:gsLst>
                <a:gs pos="0">
                  <a:srgbClr val="FF0000">
                    <a:gamma/>
                    <a:shade val="46275"/>
                    <a:invGamma/>
                  </a:srgbClr>
                </a:gs>
                <a:gs pos="50000">
                  <a:srgbClr val="FF0000"/>
                </a:gs>
                <a:gs pos="100000">
                  <a:srgbClr val="FF0000">
                    <a:gamma/>
                    <a:shade val="46275"/>
                    <a:invGamma/>
                  </a:srgbClr>
                </a:gs>
              </a:gsLst>
              <a:lin ang="5400000" scaled="1"/>
            </a:gradFill>
            <a:ln w="41275" cap="sq">
              <a:solidFill>
                <a:srgbClr val="FFFF00"/>
              </a:solidFill>
              <a:miter lim="800000"/>
              <a:headEnd type="none" w="sm" len="sm"/>
              <a:tailEnd type="none" w="sm" len="sm"/>
            </a:ln>
            <a:effectLst>
              <a:outerShdw dist="40161" dir="1106097" algn="ctr" rotWithShape="0">
                <a:srgbClr val="B2B2B2"/>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3" name="Group 145"/>
          <p:cNvGrpSpPr>
            <a:grpSpLocks/>
          </p:cNvGrpSpPr>
          <p:nvPr/>
        </p:nvGrpSpPr>
        <p:grpSpPr bwMode="auto">
          <a:xfrm>
            <a:off x="7465092" y="5876925"/>
            <a:ext cx="2152005" cy="585788"/>
            <a:chOff x="3742" y="3702"/>
            <a:chExt cx="1356" cy="369"/>
          </a:xfrm>
        </p:grpSpPr>
        <p:sp>
          <p:nvSpPr>
            <p:cNvPr id="62483" name="AutoShape 59"/>
            <p:cNvSpPr>
              <a:spLocks noChangeArrowheads="1"/>
            </p:cNvSpPr>
            <p:nvPr/>
          </p:nvSpPr>
          <p:spPr bwMode="auto">
            <a:xfrm>
              <a:off x="3742" y="3714"/>
              <a:ext cx="1248" cy="357"/>
            </a:xfrm>
            <a:prstGeom prst="wedgeEllipseCallout">
              <a:avLst>
                <a:gd name="adj1" fmla="val -5528"/>
                <a:gd name="adj2" fmla="val -174648"/>
              </a:avLst>
            </a:prstGeom>
            <a:noFill/>
            <a:ln w="73025" cap="sq">
              <a:solidFill>
                <a:srgbClr val="33CCCC"/>
              </a:solidFill>
              <a:miter lim="800000"/>
              <a:headEnd type="none" w="sm" len="sm"/>
              <a:tailEnd type="none" w="sm" len="sm"/>
            </a:ln>
          </p:spPr>
          <p:txBody>
            <a:bodyPr wrap="none" anchor="ctr"/>
            <a:lstStyle/>
            <a:p>
              <a:endParaRPr lang="zh-CN" altLang="en-US" sz="2400">
                <a:solidFill>
                  <a:srgbClr val="FFFFCC"/>
                </a:solidFill>
              </a:endParaRPr>
            </a:p>
          </p:txBody>
        </p:sp>
        <p:sp>
          <p:nvSpPr>
            <p:cNvPr id="62484" name="Text Box 60"/>
            <p:cNvSpPr txBox="1">
              <a:spLocks noChangeArrowheads="1"/>
            </p:cNvSpPr>
            <p:nvPr/>
          </p:nvSpPr>
          <p:spPr bwMode="auto">
            <a:xfrm>
              <a:off x="3790" y="3702"/>
              <a:ext cx="1308" cy="349"/>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algn="l"/>
              <a:r>
                <a:rPr lang="zh-CN" altLang="en-US" sz="3000" b="1" i="1">
                  <a:solidFill>
                    <a:srgbClr val="FF3300"/>
                  </a:solidFill>
                  <a:ea typeface="黑体" pitchFamily="49" charset="-122"/>
                </a:rPr>
                <a:t>传统做法</a:t>
              </a:r>
              <a:endParaRPr lang="zh-CN" altLang="en-US" sz="3000">
                <a:solidFill>
                  <a:srgbClr val="FF3300"/>
                </a:solidFill>
              </a:endParaRPr>
            </a:p>
          </p:txBody>
        </p:sp>
      </p:grpSp>
      <p:grpSp>
        <p:nvGrpSpPr>
          <p:cNvPr id="4" name="Group 123"/>
          <p:cNvGrpSpPr>
            <a:grpSpLocks/>
          </p:cNvGrpSpPr>
          <p:nvPr/>
        </p:nvGrpSpPr>
        <p:grpSpPr bwMode="auto">
          <a:xfrm>
            <a:off x="1962823" y="1412875"/>
            <a:ext cx="8476861" cy="2286000"/>
            <a:chOff x="276" y="816"/>
            <a:chExt cx="5340" cy="1440"/>
          </a:xfrm>
        </p:grpSpPr>
        <p:sp>
          <p:nvSpPr>
            <p:cNvPr id="12342" name="Freeform 54"/>
            <p:cNvSpPr>
              <a:spLocks/>
            </p:cNvSpPr>
            <p:nvPr/>
          </p:nvSpPr>
          <p:spPr bwMode="auto">
            <a:xfrm>
              <a:off x="276" y="816"/>
              <a:ext cx="5340" cy="1440"/>
            </a:xfrm>
            <a:custGeom>
              <a:avLst/>
              <a:gdLst/>
              <a:ahLst/>
              <a:cxnLst>
                <a:cxn ang="0">
                  <a:pos x="96" y="22"/>
                </a:cxn>
                <a:cxn ang="0">
                  <a:pos x="2267" y="33"/>
                </a:cxn>
                <a:cxn ang="0">
                  <a:pos x="2616" y="0"/>
                </a:cxn>
                <a:cxn ang="0">
                  <a:pos x="3325" y="43"/>
                </a:cxn>
                <a:cxn ang="0">
                  <a:pos x="4449" y="76"/>
                </a:cxn>
                <a:cxn ang="0">
                  <a:pos x="4874" y="33"/>
                </a:cxn>
                <a:cxn ang="0">
                  <a:pos x="4885" y="1080"/>
                </a:cxn>
                <a:cxn ang="0">
                  <a:pos x="4820" y="1091"/>
                </a:cxn>
                <a:cxn ang="0">
                  <a:pos x="4470" y="1102"/>
                </a:cxn>
                <a:cxn ang="0">
                  <a:pos x="3467" y="1123"/>
                </a:cxn>
                <a:cxn ang="0">
                  <a:pos x="3205" y="1156"/>
                </a:cxn>
                <a:cxn ang="0">
                  <a:pos x="1929" y="1113"/>
                </a:cxn>
                <a:cxn ang="0">
                  <a:pos x="1460" y="1047"/>
                </a:cxn>
                <a:cxn ang="0">
                  <a:pos x="652" y="1080"/>
                </a:cxn>
                <a:cxn ang="0">
                  <a:pos x="347" y="1123"/>
                </a:cxn>
                <a:cxn ang="0">
                  <a:pos x="194" y="1178"/>
                </a:cxn>
                <a:cxn ang="0">
                  <a:pos x="74" y="1211"/>
                </a:cxn>
                <a:cxn ang="0">
                  <a:pos x="20" y="1014"/>
                </a:cxn>
                <a:cxn ang="0">
                  <a:pos x="74" y="316"/>
                </a:cxn>
                <a:cxn ang="0">
                  <a:pos x="74" y="0"/>
                </a:cxn>
                <a:cxn ang="0">
                  <a:pos x="96" y="22"/>
                </a:cxn>
              </a:cxnLst>
              <a:rect l="0" t="0" r="r" b="b"/>
              <a:pathLst>
                <a:path w="5236" h="1228">
                  <a:moveTo>
                    <a:pt x="96" y="22"/>
                  </a:moveTo>
                  <a:cubicBezTo>
                    <a:pt x="826" y="35"/>
                    <a:pt x="1532" y="39"/>
                    <a:pt x="2267" y="33"/>
                  </a:cubicBezTo>
                  <a:cubicBezTo>
                    <a:pt x="2383" y="3"/>
                    <a:pt x="2494" y="6"/>
                    <a:pt x="2616" y="0"/>
                  </a:cubicBezTo>
                  <a:cubicBezTo>
                    <a:pt x="2857" y="7"/>
                    <a:pt x="3087" y="23"/>
                    <a:pt x="3325" y="43"/>
                  </a:cubicBezTo>
                  <a:cubicBezTo>
                    <a:pt x="3653" y="109"/>
                    <a:pt x="4248" y="74"/>
                    <a:pt x="4449" y="76"/>
                  </a:cubicBezTo>
                  <a:cubicBezTo>
                    <a:pt x="4592" y="62"/>
                    <a:pt x="4736" y="75"/>
                    <a:pt x="4874" y="33"/>
                  </a:cubicBezTo>
                  <a:cubicBezTo>
                    <a:pt x="5236" y="143"/>
                    <a:pt x="4970" y="51"/>
                    <a:pt x="4885" y="1080"/>
                  </a:cubicBezTo>
                  <a:cubicBezTo>
                    <a:pt x="4883" y="1102"/>
                    <a:pt x="4842" y="1090"/>
                    <a:pt x="4820" y="1091"/>
                  </a:cubicBezTo>
                  <a:cubicBezTo>
                    <a:pt x="4703" y="1097"/>
                    <a:pt x="4587" y="1097"/>
                    <a:pt x="4470" y="1102"/>
                  </a:cubicBezTo>
                  <a:cubicBezTo>
                    <a:pt x="3774" y="1129"/>
                    <a:pt x="5103" y="1102"/>
                    <a:pt x="3467" y="1123"/>
                  </a:cubicBezTo>
                  <a:cubicBezTo>
                    <a:pt x="3380" y="1138"/>
                    <a:pt x="3289" y="1128"/>
                    <a:pt x="3205" y="1156"/>
                  </a:cubicBezTo>
                  <a:cubicBezTo>
                    <a:pt x="2746" y="1150"/>
                    <a:pt x="2363" y="1140"/>
                    <a:pt x="1929" y="1113"/>
                  </a:cubicBezTo>
                  <a:cubicBezTo>
                    <a:pt x="1774" y="1082"/>
                    <a:pt x="1617" y="1060"/>
                    <a:pt x="1460" y="1047"/>
                  </a:cubicBezTo>
                  <a:cubicBezTo>
                    <a:pt x="1158" y="1053"/>
                    <a:pt x="934" y="1064"/>
                    <a:pt x="652" y="1080"/>
                  </a:cubicBezTo>
                  <a:cubicBezTo>
                    <a:pt x="549" y="1093"/>
                    <a:pt x="451" y="1113"/>
                    <a:pt x="347" y="1123"/>
                  </a:cubicBezTo>
                  <a:cubicBezTo>
                    <a:pt x="293" y="1136"/>
                    <a:pt x="248" y="1162"/>
                    <a:pt x="194" y="1178"/>
                  </a:cubicBezTo>
                  <a:cubicBezTo>
                    <a:pt x="21" y="1228"/>
                    <a:pt x="164" y="1181"/>
                    <a:pt x="74" y="1211"/>
                  </a:cubicBezTo>
                  <a:cubicBezTo>
                    <a:pt x="33" y="1150"/>
                    <a:pt x="41" y="1083"/>
                    <a:pt x="20" y="1014"/>
                  </a:cubicBezTo>
                  <a:cubicBezTo>
                    <a:pt x="25" y="782"/>
                    <a:pt x="0" y="539"/>
                    <a:pt x="74" y="316"/>
                  </a:cubicBezTo>
                  <a:cubicBezTo>
                    <a:pt x="86" y="206"/>
                    <a:pt x="60" y="109"/>
                    <a:pt x="74" y="0"/>
                  </a:cubicBezTo>
                  <a:cubicBezTo>
                    <a:pt x="126" y="13"/>
                    <a:pt x="132" y="4"/>
                    <a:pt x="96" y="22"/>
                  </a:cubicBezTo>
                  <a:close/>
                </a:path>
              </a:pathLst>
            </a:custGeom>
            <a:solidFill>
              <a:srgbClr val="FFFFD9"/>
            </a:solidFill>
            <a:ln w="12700" cap="sq" cmpd="sng">
              <a:noFill/>
              <a:prstDash val="solid"/>
              <a:round/>
              <a:headEnd type="none" w="sm" len="sm"/>
              <a:tailEnd type="none" w="sm" len="sm"/>
            </a:ln>
            <a:effectLst>
              <a:outerShdw dist="188799" dir="2536421"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481" name="Text Box 55"/>
            <p:cNvSpPr txBox="1">
              <a:spLocks noChangeArrowheads="1"/>
            </p:cNvSpPr>
            <p:nvPr/>
          </p:nvSpPr>
          <p:spPr bwMode="auto">
            <a:xfrm>
              <a:off x="576" y="1056"/>
              <a:ext cx="4848" cy="852"/>
            </a:xfrm>
            <a:prstGeom prst="rect">
              <a:avLst/>
            </a:prstGeom>
            <a:noFill/>
            <a:ln w="12700" cap="sq">
              <a:noFill/>
              <a:miter lim="800000"/>
              <a:headEnd type="none" w="sm" len="sm"/>
              <a:tailEnd type="none" w="sm" len="sm"/>
            </a:ln>
          </p:spPr>
          <p:txBody>
            <a:bodyPr>
              <a:spAutoFit/>
            </a:bodyPr>
            <a:lstStyle/>
            <a:p>
              <a:pPr algn="l" eaLnBrk="1" hangingPunct="1">
                <a:lnSpc>
                  <a:spcPct val="105000"/>
                </a:lnSpc>
              </a:pPr>
              <a:r>
                <a:rPr kumimoji="1" lang="zh-CN" altLang="en-US" sz="2600" b="1">
                  <a:solidFill>
                    <a:srgbClr val="002878"/>
                  </a:solidFill>
                  <a:latin typeface="幼圆" pitchFamily="49" charset="-122"/>
                  <a:ea typeface="幼圆" pitchFamily="49" charset="-122"/>
                </a:rPr>
                <a:t>    所谓           是指为多个值相同的元素,  或者位置分布有规律的元素分配尽可能少的存</a:t>
              </a:r>
            </a:p>
            <a:p>
              <a:pPr algn="l" eaLnBrk="1" hangingPunct="1">
                <a:lnSpc>
                  <a:spcPct val="105000"/>
                </a:lnSpc>
              </a:pPr>
              <a:r>
                <a:rPr kumimoji="1" lang="zh-CN" altLang="en-US" sz="2600" b="1">
                  <a:solidFill>
                    <a:srgbClr val="002878"/>
                  </a:solidFill>
                  <a:latin typeface="幼圆" pitchFamily="49" charset="-122"/>
                  <a:ea typeface="幼圆" pitchFamily="49" charset="-122"/>
                </a:rPr>
                <a:t>储空间，而对</a:t>
              </a:r>
              <a:r>
                <a:rPr kumimoji="1" lang="zh-CN" altLang="en-US" sz="2600" b="1">
                  <a:solidFill>
                    <a:srgbClr val="002878"/>
                  </a:solidFill>
                  <a:ea typeface="幼圆" pitchFamily="49" charset="-122"/>
                </a:rPr>
                <a:t>0</a:t>
              </a:r>
              <a:r>
                <a:rPr kumimoji="1" lang="zh-CN" altLang="en-US" sz="2600" b="1">
                  <a:solidFill>
                    <a:srgbClr val="002878"/>
                  </a:solidFill>
                  <a:latin typeface="幼圆" pitchFamily="49" charset="-122"/>
                  <a:ea typeface="幼圆" pitchFamily="49" charset="-122"/>
                </a:rPr>
                <a:t>元素一般情况下不分配存储空间。</a:t>
              </a:r>
            </a:p>
          </p:txBody>
        </p:sp>
        <p:sp>
          <p:nvSpPr>
            <p:cNvPr id="62482" name="Rectangle 114"/>
            <p:cNvSpPr>
              <a:spLocks noChangeArrowheads="1"/>
            </p:cNvSpPr>
            <p:nvPr/>
          </p:nvSpPr>
          <p:spPr bwMode="auto">
            <a:xfrm>
              <a:off x="1416" y="996"/>
              <a:ext cx="1404" cy="397"/>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a:r>
                <a:rPr kumimoji="1" lang="zh-CN" altLang="en-US" sz="3500" b="1">
                  <a:solidFill>
                    <a:srgbClr val="FF3300"/>
                  </a:solidFill>
                  <a:ea typeface="黑体" pitchFamily="49" charset="-122"/>
                </a:rPr>
                <a:t>压缩存储</a:t>
              </a:r>
            </a:p>
          </p:txBody>
        </p:sp>
      </p:grpSp>
      <p:grpSp>
        <p:nvGrpSpPr>
          <p:cNvPr id="5" name="Group 122"/>
          <p:cNvGrpSpPr>
            <a:grpSpLocks/>
          </p:cNvGrpSpPr>
          <p:nvPr/>
        </p:nvGrpSpPr>
        <p:grpSpPr bwMode="auto">
          <a:xfrm>
            <a:off x="1006327" y="100690"/>
            <a:ext cx="5333865" cy="685800"/>
            <a:chOff x="264" y="252"/>
            <a:chExt cx="3360" cy="432"/>
          </a:xfrm>
        </p:grpSpPr>
        <p:sp>
          <p:nvSpPr>
            <p:cNvPr id="12407" name="Rectangle 119"/>
            <p:cNvSpPr>
              <a:spLocks noChangeArrowheads="1"/>
            </p:cNvSpPr>
            <p:nvPr/>
          </p:nvSpPr>
          <p:spPr bwMode="auto">
            <a:xfrm>
              <a:off x="264" y="252"/>
              <a:ext cx="3360" cy="432"/>
            </a:xfrm>
            <a:prstGeom prst="rect">
              <a:avLst/>
            </a:prstGeom>
            <a:solidFill>
              <a:srgbClr val="D5EAFF"/>
            </a:solidFill>
            <a:ln w="12700" cap="sq">
              <a:noFill/>
              <a:miter lim="800000"/>
              <a:headEnd type="none" w="sm" len="sm"/>
              <a:tailEnd type="none" w="sm" len="sm"/>
            </a:ln>
            <a:effectLst>
              <a:outerShdw dist="125724" dir="2700000"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479" name="Rectangle 121"/>
            <p:cNvSpPr>
              <a:spLocks noChangeArrowheads="1"/>
            </p:cNvSpPr>
            <p:nvPr/>
          </p:nvSpPr>
          <p:spPr bwMode="auto">
            <a:xfrm>
              <a:off x="285" y="285"/>
              <a:ext cx="3315" cy="397"/>
            </a:xfrm>
            <a:prstGeom prst="rect">
              <a:avLst/>
            </a:prstGeom>
            <a:noFill/>
            <a:ln w="12700" cap="sq">
              <a:noFill/>
              <a:miter lim="800000"/>
              <a:headEnd type="none" w="sm" len="sm"/>
              <a:tailEnd type="none" w="sm" len="sm"/>
            </a:ln>
          </p:spPr>
          <p:txBody>
            <a:bodyPr>
              <a:spAutoFit/>
            </a:bodyPr>
            <a:lstStyle/>
            <a:p>
              <a:pPr algn="l"/>
              <a:r>
                <a:rPr kumimoji="1" lang="zh-CN" altLang="en-US" sz="3500" b="1" dirty="0">
                  <a:solidFill>
                    <a:srgbClr val="CC0066"/>
                  </a:solidFill>
                  <a:ea typeface="楷体_GB2312" pitchFamily="49" charset="-122"/>
                </a:rPr>
                <a:t> 特殊矩阵的压缩存储</a:t>
              </a:r>
            </a:p>
          </p:txBody>
        </p:sp>
      </p:grpSp>
      <p:grpSp>
        <p:nvGrpSpPr>
          <p:cNvPr id="6" name="Group 128"/>
          <p:cNvGrpSpPr>
            <a:grpSpLocks/>
          </p:cNvGrpSpPr>
          <p:nvPr/>
        </p:nvGrpSpPr>
        <p:grpSpPr bwMode="auto">
          <a:xfrm>
            <a:off x="1847854" y="3914777"/>
            <a:ext cx="4536607" cy="2124075"/>
            <a:chOff x="144" y="2052"/>
            <a:chExt cx="2858" cy="1338"/>
          </a:xfrm>
        </p:grpSpPr>
        <p:sp>
          <p:nvSpPr>
            <p:cNvPr id="62475" name="Text Box 125"/>
            <p:cNvSpPr txBox="1">
              <a:spLocks noChangeArrowheads="1"/>
            </p:cNvSpPr>
            <p:nvPr/>
          </p:nvSpPr>
          <p:spPr bwMode="auto">
            <a:xfrm>
              <a:off x="144" y="2052"/>
              <a:ext cx="2638" cy="1338"/>
            </a:xfrm>
            <a:prstGeom prst="rect">
              <a:avLst/>
            </a:prstGeom>
            <a:noFill/>
            <a:ln w="12700" cap="sq">
              <a:noFill/>
              <a:miter lim="800000"/>
              <a:headEnd type="none" w="sm" len="sm"/>
              <a:tailEnd type="none" w="sm" len="sm"/>
            </a:ln>
          </p:spPr>
          <p:txBody>
            <a:bodyPr wrap="none">
              <a:spAutoFit/>
            </a:bodyPr>
            <a:lstStyle/>
            <a:p>
              <a:pPr algn="l"/>
              <a:r>
                <a:rPr lang="en-US" altLang="zh-CN" sz="2600" b="1">
                  <a:solidFill>
                    <a:srgbClr val="002878"/>
                  </a:solidFill>
                </a:rPr>
                <a:t>          a</a:t>
              </a:r>
              <a:r>
                <a:rPr lang="en-US" altLang="zh-CN" sz="2600" b="1" baseline="-18000">
                  <a:solidFill>
                    <a:srgbClr val="002878"/>
                  </a:solidFill>
                </a:rPr>
                <a:t>11  </a:t>
              </a:r>
              <a:r>
                <a:rPr lang="en-US" altLang="zh-CN" sz="2600" b="1">
                  <a:solidFill>
                    <a:srgbClr val="002878"/>
                  </a:solidFill>
                </a:rPr>
                <a:t> a</a:t>
              </a:r>
              <a:r>
                <a:rPr lang="en-US" altLang="zh-CN" sz="2600" b="1" baseline="-18000">
                  <a:solidFill>
                    <a:srgbClr val="002878"/>
                  </a:solidFill>
                </a:rPr>
                <a:t>12 </a:t>
              </a:r>
              <a:r>
                <a:rPr lang="en-US" altLang="zh-CN" sz="2600" b="1">
                  <a:solidFill>
                    <a:srgbClr val="002878"/>
                  </a:solidFill>
                </a:rPr>
                <a:t>  a</a:t>
              </a:r>
              <a:r>
                <a:rPr lang="en-US" altLang="zh-CN" sz="2600" b="1" baseline="-18000">
                  <a:solidFill>
                    <a:srgbClr val="002878"/>
                  </a:solidFill>
                </a:rPr>
                <a:t>13</a:t>
              </a:r>
              <a:r>
                <a:rPr lang="en-US" altLang="zh-CN" sz="2600" b="1">
                  <a:solidFill>
                    <a:srgbClr val="002878"/>
                  </a:solidFill>
                </a:rPr>
                <a:t>    </a:t>
              </a:r>
              <a:r>
                <a:rPr lang="en-US" altLang="zh-CN" sz="2600" b="1">
                  <a:solidFill>
                    <a:srgbClr val="002878"/>
                  </a:solidFill>
                  <a:cs typeface="Times New Roman" pitchFamily="18" charset="0"/>
                </a:rPr>
                <a:t>…</a:t>
              </a:r>
              <a:r>
                <a:rPr lang="en-US" altLang="zh-CN" sz="2600" b="1">
                  <a:solidFill>
                    <a:srgbClr val="002878"/>
                  </a:solidFill>
                </a:rPr>
                <a:t> …   a</a:t>
              </a:r>
              <a:r>
                <a:rPr lang="en-US" altLang="zh-CN" sz="2600" b="1" baseline="-18000">
                  <a:solidFill>
                    <a:srgbClr val="002878"/>
                  </a:solidFill>
                </a:rPr>
                <a:t>1n</a:t>
              </a:r>
              <a:r>
                <a:rPr lang="en-US" altLang="zh-CN" sz="2600" b="1">
                  <a:solidFill>
                    <a:srgbClr val="002878"/>
                  </a:solidFill>
                </a:rPr>
                <a:t>    </a:t>
              </a:r>
            </a:p>
            <a:p>
              <a:pPr algn="l"/>
              <a:r>
                <a:rPr lang="en-US" altLang="zh-CN" sz="2600" b="1">
                  <a:solidFill>
                    <a:srgbClr val="002878"/>
                  </a:solidFill>
                </a:rPr>
                <a:t>          a</a:t>
              </a:r>
              <a:r>
                <a:rPr lang="en-US" altLang="zh-CN" sz="2600" b="1" baseline="-18000">
                  <a:solidFill>
                    <a:srgbClr val="002878"/>
                  </a:solidFill>
                </a:rPr>
                <a:t>21</a:t>
              </a:r>
              <a:r>
                <a:rPr lang="en-US" altLang="zh-CN" sz="2600" b="1">
                  <a:solidFill>
                    <a:srgbClr val="002878"/>
                  </a:solidFill>
                </a:rPr>
                <a:t>   a</a:t>
              </a:r>
              <a:r>
                <a:rPr lang="en-US" altLang="zh-CN" sz="2600" b="1" baseline="-18000">
                  <a:solidFill>
                    <a:srgbClr val="002878"/>
                  </a:solidFill>
                </a:rPr>
                <a:t>22</a:t>
              </a:r>
              <a:r>
                <a:rPr lang="en-US" altLang="zh-CN" sz="2600" b="1">
                  <a:solidFill>
                    <a:srgbClr val="002878"/>
                  </a:solidFill>
                </a:rPr>
                <a:t>   a</a:t>
              </a:r>
              <a:r>
                <a:rPr lang="en-US" altLang="zh-CN" sz="2600" b="1" baseline="-18000">
                  <a:solidFill>
                    <a:srgbClr val="002878"/>
                  </a:solidFill>
                </a:rPr>
                <a:t>23 </a:t>
              </a:r>
              <a:r>
                <a:rPr lang="en-US" altLang="zh-CN" sz="2600" b="1">
                  <a:solidFill>
                    <a:srgbClr val="002878"/>
                  </a:solidFill>
                </a:rPr>
                <a:t>  … …   a</a:t>
              </a:r>
              <a:r>
                <a:rPr lang="en-US" altLang="zh-CN" sz="2600" b="1" baseline="-18000">
                  <a:solidFill>
                    <a:srgbClr val="002878"/>
                  </a:solidFill>
                </a:rPr>
                <a:t>2n</a:t>
              </a:r>
            </a:p>
            <a:p>
              <a:pPr algn="l"/>
              <a:r>
                <a:rPr lang="en-US" altLang="zh-CN" sz="2800" b="1">
                  <a:solidFill>
                    <a:srgbClr val="002878"/>
                  </a:solidFill>
                </a:rPr>
                <a:t>A</a:t>
              </a:r>
              <a:r>
                <a:rPr lang="en-US" altLang="zh-CN" sz="2600" b="1">
                  <a:solidFill>
                    <a:srgbClr val="002878"/>
                  </a:solidFill>
                </a:rPr>
                <a:t>=              … … </a:t>
              </a:r>
            </a:p>
            <a:p>
              <a:pPr algn="l"/>
              <a:r>
                <a:rPr lang="en-US" altLang="zh-CN" sz="2600" b="1">
                  <a:solidFill>
                    <a:srgbClr val="002878"/>
                  </a:solidFill>
                </a:rPr>
                <a:t>                   … …</a:t>
              </a:r>
            </a:p>
            <a:p>
              <a:pPr algn="l"/>
              <a:r>
                <a:rPr lang="en-US" altLang="zh-CN" sz="2600" b="1">
                  <a:solidFill>
                    <a:srgbClr val="002878"/>
                  </a:solidFill>
                </a:rPr>
                <a:t>          a</a:t>
              </a:r>
              <a:r>
                <a:rPr lang="en-US" altLang="zh-CN" sz="2600" b="1" baseline="-18000">
                  <a:solidFill>
                    <a:srgbClr val="002878"/>
                  </a:solidFill>
                </a:rPr>
                <a:t>m1</a:t>
              </a:r>
              <a:r>
                <a:rPr lang="en-US" altLang="zh-CN" sz="2600" b="1">
                  <a:solidFill>
                    <a:srgbClr val="002878"/>
                  </a:solidFill>
                </a:rPr>
                <a:t>  a</a:t>
              </a:r>
              <a:r>
                <a:rPr lang="en-US" altLang="zh-CN" sz="2600" b="1" baseline="-18000">
                  <a:solidFill>
                    <a:srgbClr val="002878"/>
                  </a:solidFill>
                </a:rPr>
                <a:t>m2</a:t>
              </a:r>
              <a:r>
                <a:rPr lang="en-US" altLang="zh-CN" sz="2600" b="1">
                  <a:solidFill>
                    <a:srgbClr val="002878"/>
                  </a:solidFill>
                </a:rPr>
                <a:t>   a</a:t>
              </a:r>
              <a:r>
                <a:rPr lang="en-US" altLang="zh-CN" sz="2600" b="1" baseline="-18000">
                  <a:solidFill>
                    <a:srgbClr val="002878"/>
                  </a:solidFill>
                </a:rPr>
                <a:t>m3 </a:t>
              </a:r>
              <a:r>
                <a:rPr lang="en-US" altLang="zh-CN" sz="2600" b="1">
                  <a:solidFill>
                    <a:srgbClr val="002878"/>
                  </a:solidFill>
                </a:rPr>
                <a:t>  … …  a</a:t>
              </a:r>
              <a:r>
                <a:rPr lang="en-US" altLang="zh-CN" sz="2600" b="1" baseline="-18000">
                  <a:solidFill>
                    <a:srgbClr val="002878"/>
                  </a:solidFill>
                </a:rPr>
                <a:t>mn</a:t>
              </a:r>
            </a:p>
          </p:txBody>
        </p:sp>
        <p:sp>
          <p:nvSpPr>
            <p:cNvPr id="62476" name="AutoShape 126"/>
            <p:cNvSpPr>
              <a:spLocks/>
            </p:cNvSpPr>
            <p:nvPr/>
          </p:nvSpPr>
          <p:spPr bwMode="auto">
            <a:xfrm>
              <a:off x="528" y="2256"/>
              <a:ext cx="97" cy="1056"/>
            </a:xfrm>
            <a:prstGeom prst="leftBracket">
              <a:avLst>
                <a:gd name="adj" fmla="val 90722"/>
              </a:avLst>
            </a:prstGeom>
            <a:noFill/>
            <a:ln w="31750" cap="sq">
              <a:solidFill>
                <a:srgbClr val="000080"/>
              </a:solidFill>
              <a:round/>
              <a:headEnd type="none" w="sm" len="sm"/>
              <a:tailEnd type="none" w="sm" len="sm"/>
            </a:ln>
          </p:spPr>
          <p:txBody>
            <a:bodyPr wrap="none" anchor="ctr"/>
            <a:lstStyle/>
            <a:p>
              <a:endParaRPr lang="zh-CN" altLang="en-US" sz="2400" b="1">
                <a:solidFill>
                  <a:srgbClr val="FFFFCC"/>
                </a:solidFill>
              </a:endParaRPr>
            </a:p>
          </p:txBody>
        </p:sp>
        <p:sp>
          <p:nvSpPr>
            <p:cNvPr id="12415" name="AutoShape 127"/>
            <p:cNvSpPr>
              <a:spLocks/>
            </p:cNvSpPr>
            <p:nvPr/>
          </p:nvSpPr>
          <p:spPr bwMode="auto">
            <a:xfrm>
              <a:off x="2904" y="2208"/>
              <a:ext cx="98" cy="1104"/>
            </a:xfrm>
            <a:prstGeom prst="rightBracket">
              <a:avLst>
                <a:gd name="adj" fmla="val 93878"/>
              </a:avLst>
            </a:prstGeom>
            <a:noFill/>
            <a:ln w="31750" cap="sq">
              <a:solidFill>
                <a:srgbClr val="333399"/>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7" name="Group 147"/>
          <p:cNvGrpSpPr>
            <a:grpSpLocks/>
          </p:cNvGrpSpPr>
          <p:nvPr/>
        </p:nvGrpSpPr>
        <p:grpSpPr bwMode="auto">
          <a:xfrm>
            <a:off x="7695028" y="244477"/>
            <a:ext cx="2334983" cy="1681163"/>
            <a:chOff x="3887" y="154"/>
            <a:chExt cx="1471" cy="1059"/>
          </a:xfrm>
        </p:grpSpPr>
        <p:sp>
          <p:nvSpPr>
            <p:cNvPr id="62472" name="Rectangle 142"/>
            <p:cNvSpPr>
              <a:spLocks noChangeArrowheads="1"/>
            </p:cNvSpPr>
            <p:nvPr/>
          </p:nvSpPr>
          <p:spPr bwMode="auto">
            <a:xfrm>
              <a:off x="4339" y="483"/>
              <a:ext cx="844" cy="409"/>
            </a:xfrm>
            <a:prstGeom prst="rect">
              <a:avLst/>
            </a:prstGeom>
            <a:noFill/>
            <a:ln w="12700" cap="sq">
              <a:noFill/>
              <a:miter lim="800000"/>
              <a:headEnd type="none" w="sm" len="sm"/>
              <a:tailEnd type="none" w="sm" len="sm"/>
            </a:ln>
          </p:spPr>
          <p:txBody>
            <a:bodyPr>
              <a:spAutoFit/>
            </a:bodyPr>
            <a:lstStyle/>
            <a:p>
              <a:pPr algn="l">
                <a:lnSpc>
                  <a:spcPct val="70000"/>
                </a:lnSpc>
              </a:pPr>
              <a:r>
                <a:rPr kumimoji="1" lang="zh-CN" altLang="en-US" sz="2500" b="1">
                  <a:solidFill>
                    <a:srgbClr val="000066"/>
                  </a:solidFill>
                  <a:ea typeface="华文新魏" pitchFamily="2" charset="-122"/>
                </a:rPr>
                <a:t>节省存</a:t>
              </a:r>
            </a:p>
            <a:p>
              <a:pPr algn="l">
                <a:lnSpc>
                  <a:spcPct val="70000"/>
                </a:lnSpc>
              </a:pPr>
              <a:r>
                <a:rPr kumimoji="1" lang="zh-CN" altLang="en-US" sz="2500" b="1">
                  <a:solidFill>
                    <a:srgbClr val="000066"/>
                  </a:solidFill>
                  <a:ea typeface="华文新魏" pitchFamily="2" charset="-122"/>
                </a:rPr>
                <a:t>储空间</a:t>
              </a:r>
            </a:p>
          </p:txBody>
        </p:sp>
        <p:sp>
          <p:nvSpPr>
            <p:cNvPr id="12431" name="AutoShape 143"/>
            <p:cNvSpPr>
              <a:spLocks noChangeArrowheads="1"/>
            </p:cNvSpPr>
            <p:nvPr/>
          </p:nvSpPr>
          <p:spPr bwMode="auto">
            <a:xfrm rot="1673564">
              <a:off x="3887" y="154"/>
              <a:ext cx="1471" cy="1059"/>
            </a:xfrm>
            <a:prstGeom prst="irregularSeal2">
              <a:avLst/>
            </a:prstGeom>
            <a:noFill/>
            <a:ln w="50800" cap="sq">
              <a:solidFill>
                <a:srgbClr val="00CCFF"/>
              </a:solidFill>
              <a:miter lim="800000"/>
              <a:headEnd type="none" w="sm" len="sm"/>
              <a:tailEnd type="none" w="sm" len="sm"/>
            </a:ln>
            <a:effectLst>
              <a:outerShdw dist="50800" algn="ctr" rotWithShape="0">
                <a:srgbClr val="969696"/>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474" name="Text Box 146"/>
            <p:cNvSpPr txBox="1">
              <a:spLocks noChangeArrowheads="1"/>
            </p:cNvSpPr>
            <p:nvPr/>
          </p:nvSpPr>
          <p:spPr bwMode="auto">
            <a:xfrm>
              <a:off x="4121" y="422"/>
              <a:ext cx="334" cy="487"/>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pPr algn="l">
                <a:lnSpc>
                  <a:spcPct val="85000"/>
                </a:lnSpc>
              </a:pPr>
              <a:r>
                <a:rPr lang="zh-CN" altLang="en-US" sz="2600" b="1">
                  <a:solidFill>
                    <a:srgbClr val="FF0000"/>
                  </a:solidFill>
                  <a:ea typeface="黑体" pitchFamily="49" charset="-122"/>
                </a:rPr>
                <a:t>目</a:t>
              </a:r>
            </a:p>
            <a:p>
              <a:pPr algn="l">
                <a:lnSpc>
                  <a:spcPct val="85000"/>
                </a:lnSpc>
              </a:pPr>
              <a:r>
                <a:rPr lang="zh-CN" altLang="en-US" sz="2600" b="1">
                  <a:solidFill>
                    <a:srgbClr val="FF0000"/>
                  </a:solidFill>
                  <a:ea typeface="黑体" pitchFamily="49" charset="-122"/>
                </a:rPr>
                <a:t>的</a:t>
              </a: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outVertical)">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3"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1+#ppt_w/2"/>
                                          </p:val>
                                        </p:tav>
                                        <p:tav tm="100000">
                                          <p:val>
                                            <p:strVal val="#ppt_x"/>
                                          </p:val>
                                        </p:tav>
                                      </p:tavLst>
                                    </p:anim>
                                    <p:anim calcmode="lin" valueType="num">
                                      <p:cBhvr additive="base">
                                        <p:cTn id="23"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1"/>
          <p:cNvGrpSpPr>
            <a:grpSpLocks/>
          </p:cNvGrpSpPr>
          <p:nvPr/>
        </p:nvGrpSpPr>
        <p:grpSpPr bwMode="auto">
          <a:xfrm>
            <a:off x="2286677" y="838200"/>
            <a:ext cx="7689897" cy="2209800"/>
            <a:chOff x="480" y="624"/>
            <a:chExt cx="4844" cy="1392"/>
          </a:xfrm>
        </p:grpSpPr>
        <p:sp>
          <p:nvSpPr>
            <p:cNvPr id="122888" name="Freeform 8"/>
            <p:cNvSpPr>
              <a:spLocks/>
            </p:cNvSpPr>
            <p:nvPr/>
          </p:nvSpPr>
          <p:spPr bwMode="auto">
            <a:xfrm>
              <a:off x="480" y="624"/>
              <a:ext cx="4844" cy="1392"/>
            </a:xfrm>
            <a:custGeom>
              <a:avLst/>
              <a:gdLst/>
              <a:ahLst/>
              <a:cxnLst>
                <a:cxn ang="0">
                  <a:pos x="219" y="31"/>
                </a:cxn>
                <a:cxn ang="0">
                  <a:pos x="1506" y="75"/>
                </a:cxn>
                <a:cxn ang="0">
                  <a:pos x="3404" y="42"/>
                </a:cxn>
                <a:cxn ang="0">
                  <a:pos x="3993" y="9"/>
                </a:cxn>
                <a:cxn ang="0">
                  <a:pos x="4473" y="20"/>
                </a:cxn>
                <a:cxn ang="0">
                  <a:pos x="4691" y="31"/>
                </a:cxn>
                <a:cxn ang="0">
                  <a:pos x="4680" y="118"/>
                </a:cxn>
                <a:cxn ang="0">
                  <a:pos x="4669" y="358"/>
                </a:cxn>
                <a:cxn ang="0">
                  <a:pos x="4659" y="424"/>
                </a:cxn>
                <a:cxn ang="0">
                  <a:pos x="4593" y="980"/>
                </a:cxn>
                <a:cxn ang="0">
                  <a:pos x="2782" y="948"/>
                </a:cxn>
                <a:cxn ang="0">
                  <a:pos x="1888" y="958"/>
                </a:cxn>
                <a:cxn ang="0">
                  <a:pos x="1757" y="980"/>
                </a:cxn>
                <a:cxn ang="0">
                  <a:pos x="884" y="1035"/>
                </a:cxn>
                <a:cxn ang="0">
                  <a:pos x="0" y="991"/>
                </a:cxn>
                <a:cxn ang="0">
                  <a:pos x="66" y="31"/>
                </a:cxn>
                <a:cxn ang="0">
                  <a:pos x="219" y="31"/>
                </a:cxn>
              </a:cxnLst>
              <a:rect l="0" t="0" r="r" b="b"/>
              <a:pathLst>
                <a:path w="4717" h="1035">
                  <a:moveTo>
                    <a:pt x="219" y="31"/>
                  </a:moveTo>
                  <a:cubicBezTo>
                    <a:pt x="650" y="41"/>
                    <a:pt x="1074" y="67"/>
                    <a:pt x="1506" y="75"/>
                  </a:cubicBezTo>
                  <a:cubicBezTo>
                    <a:pt x="2246" y="68"/>
                    <a:pt x="2718" y="54"/>
                    <a:pt x="3404" y="42"/>
                  </a:cubicBezTo>
                  <a:cubicBezTo>
                    <a:pt x="3601" y="31"/>
                    <a:pt x="3796" y="17"/>
                    <a:pt x="3993" y="9"/>
                  </a:cubicBezTo>
                  <a:cubicBezTo>
                    <a:pt x="4153" y="13"/>
                    <a:pt x="4313" y="15"/>
                    <a:pt x="4473" y="20"/>
                  </a:cubicBezTo>
                  <a:cubicBezTo>
                    <a:pt x="4546" y="22"/>
                    <a:pt x="4625" y="0"/>
                    <a:pt x="4691" y="31"/>
                  </a:cubicBezTo>
                  <a:cubicBezTo>
                    <a:pt x="4717" y="44"/>
                    <a:pt x="4684" y="89"/>
                    <a:pt x="4680" y="118"/>
                  </a:cubicBezTo>
                  <a:cubicBezTo>
                    <a:pt x="4676" y="198"/>
                    <a:pt x="4674" y="278"/>
                    <a:pt x="4669" y="358"/>
                  </a:cubicBezTo>
                  <a:cubicBezTo>
                    <a:pt x="4667" y="380"/>
                    <a:pt x="4660" y="402"/>
                    <a:pt x="4659" y="424"/>
                  </a:cubicBezTo>
                  <a:cubicBezTo>
                    <a:pt x="4647" y="623"/>
                    <a:pt x="4661" y="794"/>
                    <a:pt x="4593" y="980"/>
                  </a:cubicBezTo>
                  <a:cubicBezTo>
                    <a:pt x="3971" y="975"/>
                    <a:pt x="3391" y="965"/>
                    <a:pt x="2782" y="948"/>
                  </a:cubicBezTo>
                  <a:cubicBezTo>
                    <a:pt x="2484" y="951"/>
                    <a:pt x="2186" y="952"/>
                    <a:pt x="1888" y="958"/>
                  </a:cubicBezTo>
                  <a:cubicBezTo>
                    <a:pt x="1676" y="963"/>
                    <a:pt x="1883" y="966"/>
                    <a:pt x="1757" y="980"/>
                  </a:cubicBezTo>
                  <a:cubicBezTo>
                    <a:pt x="1468" y="1012"/>
                    <a:pt x="1174" y="1026"/>
                    <a:pt x="884" y="1035"/>
                  </a:cubicBezTo>
                  <a:cubicBezTo>
                    <a:pt x="553" y="1029"/>
                    <a:pt x="308" y="1027"/>
                    <a:pt x="0" y="991"/>
                  </a:cubicBezTo>
                  <a:cubicBezTo>
                    <a:pt x="8" y="667"/>
                    <a:pt x="30" y="353"/>
                    <a:pt x="66" y="31"/>
                  </a:cubicBezTo>
                  <a:cubicBezTo>
                    <a:pt x="190" y="44"/>
                    <a:pt x="140" y="51"/>
                    <a:pt x="219" y="31"/>
                  </a:cubicBezTo>
                  <a:close/>
                </a:path>
              </a:pathLst>
            </a:custGeom>
            <a:solidFill>
              <a:srgbClr val="E1FFE1"/>
            </a:solidFill>
            <a:ln w="12700" cap="sq" cmpd="sng">
              <a:noFill/>
              <a:prstDash val="solid"/>
              <a:round/>
              <a:headEnd type="none" w="sm" len="sm"/>
              <a:tailEnd type="none" w="sm" len="sm"/>
            </a:ln>
            <a:effectLst>
              <a:outerShdw dist="206741" dir="2550627"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3504" name="Text Box 9"/>
            <p:cNvSpPr txBox="1">
              <a:spLocks noChangeArrowheads="1"/>
            </p:cNvSpPr>
            <p:nvPr/>
          </p:nvSpPr>
          <p:spPr bwMode="auto">
            <a:xfrm>
              <a:off x="960" y="845"/>
              <a:ext cx="4176" cy="923"/>
            </a:xfrm>
            <a:prstGeom prst="rect">
              <a:avLst/>
            </a:prstGeom>
            <a:noFill/>
            <a:ln w="12700" cap="sq">
              <a:noFill/>
              <a:miter lim="800000"/>
              <a:headEnd type="none" w="sm" len="sm"/>
              <a:tailEnd type="none" w="sm" len="sm"/>
            </a:ln>
          </p:spPr>
          <p:txBody>
            <a:bodyPr>
              <a:spAutoFit/>
            </a:bodyPr>
            <a:lstStyle/>
            <a:p>
              <a:pPr algn="l" eaLnBrk="1" hangingPunct="1">
                <a:lnSpc>
                  <a:spcPct val="95000"/>
                </a:lnSpc>
              </a:pPr>
              <a:r>
                <a:rPr kumimoji="1" lang="zh-CN" altLang="en-US" sz="2800">
                  <a:solidFill>
                    <a:srgbClr val="002878"/>
                  </a:solidFill>
                  <a:latin typeface="幼圆" pitchFamily="49" charset="-122"/>
                  <a:ea typeface="幼圆" pitchFamily="49" charset="-122"/>
                </a:rPr>
                <a:t>    </a:t>
              </a:r>
              <a:r>
                <a:rPr kumimoji="1" lang="zh-CN" altLang="en-US" sz="2800" b="1">
                  <a:solidFill>
                    <a:srgbClr val="002878"/>
                  </a:solidFill>
                  <a:latin typeface="幼圆" pitchFamily="49" charset="-122"/>
                  <a:ea typeface="幼圆" pitchFamily="49" charset="-122"/>
                </a:rPr>
                <a:t>一个</a:t>
              </a:r>
              <a:r>
                <a:rPr kumimoji="1" lang="en-US" altLang="en-US" sz="2800" b="1">
                  <a:solidFill>
                    <a:srgbClr val="002878"/>
                  </a:solidFill>
                  <a:ea typeface="幼圆" pitchFamily="49" charset="-122"/>
                </a:rPr>
                <a:t>n</a:t>
              </a:r>
              <a:r>
                <a:rPr kumimoji="1" lang="zh-CN" altLang="en-US" sz="2800" b="1">
                  <a:solidFill>
                    <a:srgbClr val="002878"/>
                  </a:solidFill>
                  <a:latin typeface="幼圆" pitchFamily="49" charset="-122"/>
                  <a:ea typeface="幼圆" pitchFamily="49" charset="-122"/>
                </a:rPr>
                <a:t>阶矩阵</a:t>
              </a:r>
              <a:r>
                <a:rPr kumimoji="1" lang="en-US" altLang="en-US" sz="2800" b="1">
                  <a:solidFill>
                    <a:srgbClr val="002878"/>
                  </a:solidFill>
                  <a:ea typeface="幼圆" pitchFamily="49" charset="-122"/>
                </a:rPr>
                <a:t>A</a:t>
              </a:r>
              <a:r>
                <a:rPr kumimoji="1" lang="zh-CN" altLang="en-US" sz="2800" b="1">
                  <a:solidFill>
                    <a:srgbClr val="002878"/>
                  </a:solidFill>
                  <a:latin typeface="幼圆" pitchFamily="49" charset="-122"/>
                  <a:ea typeface="幼圆" pitchFamily="49" charset="-122"/>
                </a:rPr>
                <a:t>的元素满足性质</a:t>
              </a:r>
            </a:p>
            <a:p>
              <a:pPr algn="l" eaLnBrk="1" hangingPunct="1">
                <a:lnSpc>
                  <a:spcPct val="95000"/>
                </a:lnSpc>
              </a:pPr>
              <a:r>
                <a:rPr kumimoji="1" lang="zh-CN" altLang="en-US" sz="2800" b="1">
                  <a:solidFill>
                    <a:srgbClr val="002878"/>
                  </a:solidFill>
                  <a:ea typeface="幼圆" pitchFamily="49" charset="-122"/>
                </a:rPr>
                <a:t>                </a:t>
              </a:r>
              <a:r>
                <a:rPr kumimoji="1" lang="en-US" altLang="en-US" sz="3200" b="1">
                  <a:solidFill>
                    <a:srgbClr val="002878"/>
                  </a:solidFill>
                  <a:ea typeface="幼圆" pitchFamily="49" charset="-122"/>
                </a:rPr>
                <a:t>a</a:t>
              </a:r>
              <a:r>
                <a:rPr kumimoji="1" lang="en-US" altLang="en-US" sz="3200" b="1" baseline="-25000">
                  <a:solidFill>
                    <a:srgbClr val="002878"/>
                  </a:solidFill>
                  <a:ea typeface="幼圆" pitchFamily="49" charset="-122"/>
                </a:rPr>
                <a:t>ij </a:t>
              </a:r>
              <a:r>
                <a:rPr kumimoji="1" lang="en-US" altLang="en-US" sz="3200" b="1">
                  <a:solidFill>
                    <a:srgbClr val="002878"/>
                  </a:solidFill>
                  <a:ea typeface="幼圆" pitchFamily="49" charset="-122"/>
                </a:rPr>
                <a:t>= a</a:t>
              </a:r>
              <a:r>
                <a:rPr kumimoji="1" lang="en-US" altLang="en-US" sz="3200" b="1" baseline="-25000">
                  <a:solidFill>
                    <a:srgbClr val="002878"/>
                  </a:solidFill>
                  <a:ea typeface="幼圆" pitchFamily="49" charset="-122"/>
                </a:rPr>
                <a:t>ji</a:t>
              </a:r>
              <a:r>
                <a:rPr kumimoji="1" lang="en-US" altLang="en-US" sz="2800" b="1">
                  <a:solidFill>
                    <a:srgbClr val="002878"/>
                  </a:solidFill>
                  <a:ea typeface="幼圆" pitchFamily="49" charset="-122"/>
                </a:rPr>
                <a:t>        </a:t>
              </a:r>
              <a:r>
                <a:rPr kumimoji="1" lang="en-US" altLang="en-US" sz="2500" b="1">
                  <a:solidFill>
                    <a:srgbClr val="002878"/>
                  </a:solidFill>
                  <a:ea typeface="幼圆" pitchFamily="49" charset="-122"/>
                </a:rPr>
                <a:t>1</a:t>
              </a:r>
              <a:r>
                <a:rPr lang="zh-CN" altLang="en-US" sz="2500" b="1">
                  <a:solidFill>
                    <a:srgbClr val="002878"/>
                  </a:solidFill>
                  <a:ea typeface="幼圆" pitchFamily="49" charset="-122"/>
                </a:rPr>
                <a:t>≤</a:t>
              </a:r>
              <a:r>
                <a:rPr kumimoji="1" lang="en-US" altLang="en-US" sz="2500" b="1">
                  <a:solidFill>
                    <a:srgbClr val="002878"/>
                  </a:solidFill>
                  <a:ea typeface="幼圆" pitchFamily="49" charset="-122"/>
                </a:rPr>
                <a:t>i</a:t>
              </a:r>
              <a:r>
                <a:rPr kumimoji="1" lang="en-US" altLang="zh-CN" sz="2500" b="1">
                  <a:solidFill>
                    <a:srgbClr val="002878"/>
                  </a:solidFill>
                  <a:ea typeface="幼圆" pitchFamily="49" charset="-122"/>
                </a:rPr>
                <a:t>, </a:t>
              </a:r>
              <a:r>
                <a:rPr kumimoji="1" lang="en-US" altLang="en-US" sz="2500" b="1">
                  <a:solidFill>
                    <a:srgbClr val="002878"/>
                  </a:solidFill>
                  <a:ea typeface="幼圆" pitchFamily="49" charset="-122"/>
                </a:rPr>
                <a:t>j</a:t>
              </a:r>
              <a:r>
                <a:rPr lang="zh-CN" altLang="en-US" sz="2500" b="1">
                  <a:solidFill>
                    <a:srgbClr val="002878"/>
                  </a:solidFill>
                  <a:ea typeface="幼圆" pitchFamily="49" charset="-122"/>
                </a:rPr>
                <a:t>≤</a:t>
              </a:r>
              <a:r>
                <a:rPr kumimoji="1" lang="en-US" altLang="en-US" sz="2500" b="1">
                  <a:solidFill>
                    <a:srgbClr val="002878"/>
                  </a:solidFill>
                  <a:ea typeface="幼圆" pitchFamily="49" charset="-122"/>
                </a:rPr>
                <a:t>n</a:t>
              </a:r>
            </a:p>
            <a:p>
              <a:pPr algn="l" eaLnBrk="1" hangingPunct="1">
                <a:lnSpc>
                  <a:spcPct val="95000"/>
                </a:lnSpc>
                <a:spcBef>
                  <a:spcPct val="20000"/>
                </a:spcBef>
              </a:pPr>
              <a:r>
                <a:rPr kumimoji="1" lang="zh-CN" altLang="zh-CN" sz="2800" b="1">
                  <a:solidFill>
                    <a:srgbClr val="002878"/>
                  </a:solidFill>
                  <a:latin typeface="幼圆" pitchFamily="49" charset="-122"/>
                  <a:ea typeface="幼圆" pitchFamily="49" charset="-122"/>
                </a:rPr>
                <a:t>则称</a:t>
              </a:r>
              <a:r>
                <a:rPr kumimoji="1" lang="zh-CN" altLang="en-US" sz="2800" b="1">
                  <a:solidFill>
                    <a:srgbClr val="002878"/>
                  </a:solidFill>
                  <a:latin typeface="幼圆" pitchFamily="49" charset="-122"/>
                  <a:ea typeface="幼圆" pitchFamily="49" charset="-122"/>
                </a:rPr>
                <a:t>矩阵</a:t>
              </a:r>
              <a:r>
                <a:rPr kumimoji="1" lang="en-US" altLang="en-US" sz="2800" b="1">
                  <a:solidFill>
                    <a:srgbClr val="002878"/>
                  </a:solidFill>
                  <a:ea typeface="幼圆" pitchFamily="49" charset="-122"/>
                </a:rPr>
                <a:t>A</a:t>
              </a:r>
              <a:r>
                <a:rPr kumimoji="1" lang="zh-CN" altLang="en-US" sz="2800" b="1">
                  <a:solidFill>
                    <a:srgbClr val="002878"/>
                  </a:solidFill>
                  <a:latin typeface="幼圆" pitchFamily="49" charset="-122"/>
                  <a:ea typeface="幼圆" pitchFamily="49" charset="-122"/>
                </a:rPr>
                <a:t>为</a:t>
              </a:r>
              <a:r>
                <a:rPr kumimoji="1" lang="en-US" altLang="en-US" sz="2800" b="1">
                  <a:solidFill>
                    <a:srgbClr val="002878"/>
                  </a:solidFill>
                  <a:ea typeface="幼圆" pitchFamily="49" charset="-122"/>
                </a:rPr>
                <a:t>n</a:t>
              </a:r>
              <a:r>
                <a:rPr kumimoji="1" lang="zh-CN" altLang="en-US" sz="2800" b="1">
                  <a:solidFill>
                    <a:srgbClr val="002878"/>
                  </a:solidFill>
                  <a:latin typeface="幼圆" pitchFamily="49" charset="-122"/>
                  <a:ea typeface="幼圆" pitchFamily="49" charset="-122"/>
                </a:rPr>
                <a:t>阶</a:t>
              </a:r>
              <a:r>
                <a:rPr kumimoji="1" lang="zh-CN" altLang="en-US" sz="2800" b="1">
                  <a:solidFill>
                    <a:srgbClr val="FF3300"/>
                  </a:solidFill>
                  <a:latin typeface="黑体" pitchFamily="49" charset="-122"/>
                  <a:ea typeface="黑体" pitchFamily="49" charset="-122"/>
                </a:rPr>
                <a:t>对称矩阵</a:t>
              </a:r>
              <a:r>
                <a:rPr kumimoji="1" lang="zh-CN" altLang="en-US" sz="2800" b="1">
                  <a:solidFill>
                    <a:srgbClr val="002878"/>
                  </a:solidFill>
                  <a:latin typeface="幼圆" pitchFamily="49" charset="-122"/>
                  <a:ea typeface="幼圆" pitchFamily="49" charset="-122"/>
                </a:rPr>
                <a:t>。</a:t>
              </a:r>
            </a:p>
          </p:txBody>
        </p:sp>
      </p:grpSp>
      <p:sp>
        <p:nvSpPr>
          <p:cNvPr id="122896" name="Line 16"/>
          <p:cNvSpPr>
            <a:spLocks noChangeShapeType="1"/>
          </p:cNvSpPr>
          <p:nvPr/>
        </p:nvSpPr>
        <p:spPr bwMode="auto">
          <a:xfrm rot="21499656">
            <a:off x="5143062" y="3409950"/>
            <a:ext cx="2438616" cy="1828800"/>
          </a:xfrm>
          <a:prstGeom prst="line">
            <a:avLst/>
          </a:prstGeom>
          <a:noFill/>
          <a:ln w="34925">
            <a:solidFill>
              <a:schemeClr val="hlink"/>
            </a:solidFill>
            <a:prstDash val="lg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nvGrpSpPr>
          <p:cNvPr id="3" name="Group 57"/>
          <p:cNvGrpSpPr>
            <a:grpSpLocks/>
          </p:cNvGrpSpPr>
          <p:nvPr/>
        </p:nvGrpSpPr>
        <p:grpSpPr bwMode="auto">
          <a:xfrm>
            <a:off x="1001064" y="160338"/>
            <a:ext cx="6766915" cy="609600"/>
            <a:chOff x="144" y="144"/>
            <a:chExt cx="3168" cy="384"/>
          </a:xfrm>
        </p:grpSpPr>
        <p:sp>
          <p:nvSpPr>
            <p:cNvPr id="122927" name="Oval 47"/>
            <p:cNvSpPr>
              <a:spLocks noChangeArrowheads="1"/>
            </p:cNvSpPr>
            <p:nvPr/>
          </p:nvSpPr>
          <p:spPr bwMode="auto">
            <a:xfrm>
              <a:off x="144" y="144"/>
              <a:ext cx="3168" cy="384"/>
            </a:xfrm>
            <a:prstGeom prst="ellipse">
              <a:avLst/>
            </a:prstGeom>
            <a:solidFill>
              <a:srgbClr val="FFFFBD"/>
            </a:solidFill>
            <a:ln w="12700" cap="sq">
              <a:noFill/>
              <a:round/>
              <a:headEnd type="none" w="sm" len="sm"/>
              <a:tailEnd type="none" w="sm" len="sm"/>
            </a:ln>
            <a:effectLst>
              <a:outerShdw dist="104727" dir="842175"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3502" name="Rectangle 48"/>
            <p:cNvSpPr>
              <a:spLocks noChangeArrowheads="1"/>
            </p:cNvSpPr>
            <p:nvPr/>
          </p:nvSpPr>
          <p:spPr bwMode="auto">
            <a:xfrm>
              <a:off x="252" y="144"/>
              <a:ext cx="2991" cy="368"/>
            </a:xfrm>
            <a:prstGeom prst="rect">
              <a:avLst/>
            </a:prstGeom>
            <a:noFill/>
            <a:ln w="12700" cap="sq">
              <a:noFill/>
              <a:miter lim="800000"/>
              <a:headEnd type="none" w="sm" len="sm"/>
              <a:tailEnd type="none" w="sm" len="sm"/>
            </a:ln>
          </p:spPr>
          <p:txBody>
            <a:bodyPr>
              <a:spAutoFit/>
            </a:bodyPr>
            <a:lstStyle/>
            <a:p>
              <a:pPr algn="l"/>
              <a:r>
                <a:rPr lang="en-US" altLang="zh-CN" sz="3200" b="1">
                  <a:solidFill>
                    <a:srgbClr val="002878"/>
                  </a:solidFill>
                  <a:latin typeface="幼圆" pitchFamily="49" charset="-122"/>
                  <a:ea typeface="幼圆" pitchFamily="49" charset="-122"/>
                </a:rPr>
                <a:t>(</a:t>
              </a:r>
              <a:r>
                <a:rPr lang="zh-CN" altLang="en-US" sz="3200" b="1">
                  <a:solidFill>
                    <a:srgbClr val="002878"/>
                  </a:solidFill>
                  <a:latin typeface="幼圆" pitchFamily="49" charset="-122"/>
                  <a:ea typeface="幼圆" pitchFamily="49" charset="-122"/>
                </a:rPr>
                <a:t>一</a:t>
              </a:r>
              <a:r>
                <a:rPr lang="en-US" altLang="zh-CN" sz="3200" b="1">
                  <a:solidFill>
                    <a:srgbClr val="002878"/>
                  </a:solidFill>
                  <a:latin typeface="幼圆" pitchFamily="49" charset="-122"/>
                  <a:ea typeface="幼圆" pitchFamily="49" charset="-122"/>
                </a:rPr>
                <a:t>)</a:t>
              </a:r>
              <a:r>
                <a:rPr lang="zh-CN" altLang="en-US" sz="3200" b="1">
                  <a:solidFill>
                    <a:srgbClr val="002878"/>
                  </a:solidFill>
                  <a:latin typeface="幼圆" pitchFamily="49" charset="-122"/>
                  <a:ea typeface="幼圆" pitchFamily="49" charset="-122"/>
                </a:rPr>
                <a:t>对称矩阵的压缩存储</a:t>
              </a:r>
            </a:p>
          </p:txBody>
        </p:sp>
      </p:grpSp>
      <p:grpSp>
        <p:nvGrpSpPr>
          <p:cNvPr id="4" name="Group 54"/>
          <p:cNvGrpSpPr>
            <a:grpSpLocks/>
          </p:cNvGrpSpPr>
          <p:nvPr/>
        </p:nvGrpSpPr>
        <p:grpSpPr bwMode="auto">
          <a:xfrm>
            <a:off x="2095603" y="5408613"/>
            <a:ext cx="6896457" cy="919162"/>
            <a:chOff x="360" y="3407"/>
            <a:chExt cx="4344" cy="579"/>
          </a:xfrm>
        </p:grpSpPr>
        <p:sp>
          <p:nvSpPr>
            <p:cNvPr id="63498" name="Text Box 17"/>
            <p:cNvSpPr txBox="1">
              <a:spLocks noChangeArrowheads="1"/>
            </p:cNvSpPr>
            <p:nvPr/>
          </p:nvSpPr>
          <p:spPr bwMode="auto">
            <a:xfrm>
              <a:off x="1344" y="3676"/>
              <a:ext cx="3360" cy="310"/>
            </a:xfrm>
            <a:prstGeom prst="rect">
              <a:avLst/>
            </a:prstGeom>
            <a:noFill/>
            <a:ln w="12700" cap="sq">
              <a:noFill/>
              <a:miter lim="800000"/>
              <a:headEnd type="none" w="sm" len="sm"/>
              <a:tailEnd type="none" w="sm" len="sm"/>
            </a:ln>
          </p:spPr>
          <p:txBody>
            <a:bodyPr>
              <a:spAutoFit/>
            </a:bodyPr>
            <a:lstStyle/>
            <a:p>
              <a:pPr algn="l"/>
              <a:r>
                <a:rPr lang="zh-CN" altLang="en-US" sz="2600" b="1">
                  <a:solidFill>
                    <a:srgbClr val="000099"/>
                  </a:solidFill>
                  <a:latin typeface="黑体" pitchFamily="49" charset="-122"/>
                  <a:ea typeface="黑体" pitchFamily="49" charset="-122"/>
                </a:rPr>
                <a:t>定义一个二维数组</a:t>
              </a:r>
              <a:r>
                <a:rPr lang="en-US" altLang="zh-CN" sz="2600" b="1">
                  <a:solidFill>
                    <a:srgbClr val="000099"/>
                  </a:solidFill>
                  <a:ea typeface="黑体" pitchFamily="49" charset="-122"/>
                </a:rPr>
                <a:t>A[0..n</a:t>
              </a:r>
              <a:r>
                <a:rPr lang="en-US" altLang="zh-CN" sz="2600" b="1">
                  <a:solidFill>
                    <a:srgbClr val="000099"/>
                  </a:solidFill>
                  <a:latin typeface="宋体" charset="-122"/>
                </a:rPr>
                <a:t>-</a:t>
              </a:r>
              <a:r>
                <a:rPr lang="en-US" altLang="zh-CN" sz="2600" b="1">
                  <a:solidFill>
                    <a:srgbClr val="000099"/>
                  </a:solidFill>
                  <a:ea typeface="黑体" pitchFamily="49" charset="-122"/>
                </a:rPr>
                <a:t>1][0..n</a:t>
              </a:r>
              <a:r>
                <a:rPr lang="en-US" altLang="zh-CN" sz="2600" b="1">
                  <a:solidFill>
                    <a:srgbClr val="000099"/>
                  </a:solidFill>
                  <a:latin typeface="宋体" charset="-122"/>
                </a:rPr>
                <a:t>-</a:t>
              </a:r>
              <a:r>
                <a:rPr lang="en-US" altLang="zh-CN" sz="2600" b="1">
                  <a:solidFill>
                    <a:srgbClr val="000099"/>
                  </a:solidFill>
                  <a:ea typeface="黑体" pitchFamily="49" charset="-122"/>
                </a:rPr>
                <a:t>1]</a:t>
              </a:r>
              <a:endParaRPr lang="zh-CN" altLang="en-US" sz="2600" b="1">
                <a:solidFill>
                  <a:srgbClr val="000099"/>
                </a:solidFill>
                <a:ea typeface="黑体" pitchFamily="49" charset="-122"/>
              </a:endParaRPr>
            </a:p>
          </p:txBody>
        </p:sp>
        <p:sp>
          <p:nvSpPr>
            <p:cNvPr id="122932" name="Oval 52"/>
            <p:cNvSpPr>
              <a:spLocks noChangeArrowheads="1"/>
            </p:cNvSpPr>
            <p:nvPr/>
          </p:nvSpPr>
          <p:spPr bwMode="auto">
            <a:xfrm rot="-886820">
              <a:off x="360" y="3432"/>
              <a:ext cx="1200" cy="384"/>
            </a:xfrm>
            <a:prstGeom prst="ellipse">
              <a:avLst/>
            </a:prstGeom>
            <a:solidFill>
              <a:srgbClr val="CCFFFF"/>
            </a:solidFill>
            <a:ln w="12700" cap="sq">
              <a:noFill/>
              <a:round/>
              <a:headEnd type="none" w="sm" len="sm"/>
              <a:tailEnd type="none" w="sm" len="sm"/>
            </a:ln>
            <a:effectLst>
              <a:outerShdw dist="45791" dir="2021404"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3500" name="Rectangle 53"/>
            <p:cNvSpPr>
              <a:spLocks noChangeArrowheads="1"/>
            </p:cNvSpPr>
            <p:nvPr/>
          </p:nvSpPr>
          <p:spPr bwMode="auto">
            <a:xfrm rot="-1072324">
              <a:off x="385" y="3407"/>
              <a:ext cx="1338" cy="359"/>
            </a:xfrm>
            <a:prstGeom prst="rect">
              <a:avLst/>
            </a:prstGeom>
            <a:noFill/>
            <a:ln w="12700" cap="sq">
              <a:noFill/>
              <a:miter lim="800000"/>
              <a:headEnd type="none" w="sm" len="sm"/>
              <a:tailEnd type="none" w="sm" len="sm"/>
            </a:ln>
            <a:effectLst>
              <a:outerShdw dist="25400" algn="ctr" rotWithShape="0">
                <a:schemeClr val="bg2"/>
              </a:outerShdw>
            </a:effectLst>
          </p:spPr>
          <p:txBody>
            <a:bodyPr>
              <a:spAutoFit/>
            </a:bodyPr>
            <a:lstStyle/>
            <a:p>
              <a:pPr algn="l"/>
              <a:r>
                <a:rPr lang="zh-CN" altLang="en-US" sz="3100" b="1">
                  <a:solidFill>
                    <a:srgbClr val="FF3300"/>
                  </a:solidFill>
                  <a:ea typeface="黑体" pitchFamily="49" charset="-122"/>
                </a:rPr>
                <a:t>传统做法</a:t>
              </a:r>
            </a:p>
          </p:txBody>
        </p:sp>
      </p:grpSp>
      <p:grpSp>
        <p:nvGrpSpPr>
          <p:cNvPr id="5" name="Group 56"/>
          <p:cNvGrpSpPr>
            <a:grpSpLocks/>
          </p:cNvGrpSpPr>
          <p:nvPr/>
        </p:nvGrpSpPr>
        <p:grpSpPr bwMode="auto">
          <a:xfrm>
            <a:off x="3962617" y="3048000"/>
            <a:ext cx="4183199" cy="2370138"/>
            <a:chOff x="1781" y="2064"/>
            <a:chExt cx="2635" cy="1493"/>
          </a:xfrm>
        </p:grpSpPr>
        <p:sp>
          <p:nvSpPr>
            <p:cNvPr id="63495" name="Text Box 12"/>
            <p:cNvSpPr txBox="1">
              <a:spLocks noChangeArrowheads="1"/>
            </p:cNvSpPr>
            <p:nvPr/>
          </p:nvSpPr>
          <p:spPr bwMode="auto">
            <a:xfrm>
              <a:off x="1781" y="2064"/>
              <a:ext cx="2397" cy="1493"/>
            </a:xfrm>
            <a:prstGeom prst="rect">
              <a:avLst/>
            </a:prstGeom>
            <a:noFill/>
            <a:ln w="12700" cap="sq">
              <a:noFill/>
              <a:miter lim="800000"/>
              <a:headEnd type="none" w="sm" len="sm"/>
              <a:tailEnd type="none" w="sm" len="sm"/>
            </a:ln>
          </p:spPr>
          <p:txBody>
            <a:bodyPr wrap="none">
              <a:spAutoFit/>
            </a:bodyPr>
            <a:lstStyle/>
            <a:p>
              <a:pPr algn="l"/>
              <a:r>
                <a:rPr lang="en-US" altLang="zh-CN" sz="2400" b="1">
                  <a:solidFill>
                    <a:srgbClr val="000099"/>
                  </a:solidFill>
                </a:rPr>
                <a:t>          a</a:t>
              </a:r>
              <a:r>
                <a:rPr lang="en-US" altLang="zh-CN" sz="2400" b="1" baseline="-18000">
                  <a:solidFill>
                    <a:srgbClr val="000099"/>
                  </a:solidFill>
                </a:rPr>
                <a:t>11</a:t>
              </a:r>
              <a:r>
                <a:rPr lang="en-US" altLang="zh-CN" sz="2400" b="1" baseline="-18000">
                  <a:solidFill>
                    <a:srgbClr val="000000"/>
                  </a:solidFill>
                </a:rPr>
                <a:t>   </a:t>
              </a:r>
              <a:r>
                <a:rPr lang="en-US" altLang="zh-CN" sz="2400" b="1">
                  <a:solidFill>
                    <a:srgbClr val="000000"/>
                  </a:solidFill>
                </a:rPr>
                <a:t> </a:t>
              </a:r>
              <a:r>
                <a:rPr lang="en-US" altLang="zh-CN" sz="2400" b="1">
                  <a:solidFill>
                    <a:srgbClr val="FF3300"/>
                  </a:solidFill>
                </a:rPr>
                <a:t>a</a:t>
              </a:r>
              <a:r>
                <a:rPr lang="en-US" altLang="zh-CN" sz="2400" b="1" baseline="-18000">
                  <a:solidFill>
                    <a:srgbClr val="FF3300"/>
                  </a:solidFill>
                </a:rPr>
                <a:t>12 </a:t>
              </a:r>
              <a:r>
                <a:rPr lang="en-US" altLang="zh-CN" sz="2400" b="1">
                  <a:solidFill>
                    <a:srgbClr val="FF3300"/>
                  </a:solidFill>
                </a:rPr>
                <a:t>  a</a:t>
              </a:r>
              <a:r>
                <a:rPr lang="en-US" altLang="zh-CN" sz="2400" b="1" baseline="-18000">
                  <a:solidFill>
                    <a:srgbClr val="FF3300"/>
                  </a:solidFill>
                </a:rPr>
                <a:t>13</a:t>
              </a:r>
              <a:r>
                <a:rPr lang="en-US" altLang="zh-CN" sz="2400" b="1">
                  <a:solidFill>
                    <a:srgbClr val="FF3300"/>
                  </a:solidFill>
                </a:rPr>
                <a:t>  </a:t>
              </a:r>
              <a:r>
                <a:rPr lang="en-US" altLang="zh-CN" sz="2400" b="1">
                  <a:solidFill>
                    <a:srgbClr val="FF3300"/>
                  </a:solidFill>
                  <a:cs typeface="Times New Roman" pitchFamily="18" charset="0"/>
                </a:rPr>
                <a:t>…</a:t>
              </a:r>
              <a:r>
                <a:rPr lang="en-US" altLang="zh-CN" sz="2400" b="1">
                  <a:solidFill>
                    <a:srgbClr val="FF3300"/>
                  </a:solidFill>
                </a:rPr>
                <a:t> …   a</a:t>
              </a:r>
              <a:r>
                <a:rPr lang="en-US" altLang="zh-CN" sz="2400" b="1" baseline="-18000">
                  <a:solidFill>
                    <a:srgbClr val="FF3300"/>
                  </a:solidFill>
                </a:rPr>
                <a:t>1n</a:t>
              </a:r>
              <a:r>
                <a:rPr lang="en-US" altLang="zh-CN" sz="2400" b="1">
                  <a:solidFill>
                    <a:srgbClr val="000000"/>
                  </a:solidFill>
                </a:rPr>
                <a:t>    </a:t>
              </a:r>
            </a:p>
            <a:p>
              <a:pPr algn="l"/>
              <a:r>
                <a:rPr lang="en-US" altLang="zh-CN" sz="2400" b="1">
                  <a:solidFill>
                    <a:srgbClr val="000000"/>
                  </a:solidFill>
                </a:rPr>
                <a:t>          </a:t>
              </a:r>
              <a:r>
                <a:rPr lang="en-US" altLang="zh-CN" sz="2400" b="1">
                  <a:solidFill>
                    <a:srgbClr val="000099"/>
                  </a:solidFill>
                </a:rPr>
                <a:t>a</a:t>
              </a:r>
              <a:r>
                <a:rPr lang="en-US" altLang="zh-CN" sz="2400" b="1" baseline="-18000">
                  <a:solidFill>
                    <a:srgbClr val="000099"/>
                  </a:solidFill>
                </a:rPr>
                <a:t>21</a:t>
              </a:r>
              <a:r>
                <a:rPr lang="en-US" altLang="zh-CN" sz="2400" b="1">
                  <a:solidFill>
                    <a:srgbClr val="000099"/>
                  </a:solidFill>
                </a:rPr>
                <a:t>   a</a:t>
              </a:r>
              <a:r>
                <a:rPr lang="en-US" altLang="zh-CN" sz="2400" b="1" baseline="-18000">
                  <a:solidFill>
                    <a:srgbClr val="000099"/>
                  </a:solidFill>
                </a:rPr>
                <a:t>22</a:t>
              </a:r>
              <a:r>
                <a:rPr lang="en-US" altLang="zh-CN" sz="2400" b="1">
                  <a:solidFill>
                    <a:srgbClr val="000000"/>
                  </a:solidFill>
                </a:rPr>
                <a:t>   </a:t>
              </a:r>
              <a:r>
                <a:rPr lang="en-US" altLang="zh-CN" sz="2400" b="1">
                  <a:solidFill>
                    <a:srgbClr val="FF3300"/>
                  </a:solidFill>
                </a:rPr>
                <a:t>a</a:t>
              </a:r>
              <a:r>
                <a:rPr lang="en-US" altLang="zh-CN" sz="2400" b="1" baseline="-18000">
                  <a:solidFill>
                    <a:srgbClr val="FF3300"/>
                  </a:solidFill>
                </a:rPr>
                <a:t>23 </a:t>
              </a:r>
              <a:r>
                <a:rPr lang="en-US" altLang="zh-CN" sz="2400" b="1">
                  <a:solidFill>
                    <a:srgbClr val="FF3300"/>
                  </a:solidFill>
                </a:rPr>
                <a:t> … …   a</a:t>
              </a:r>
              <a:r>
                <a:rPr lang="en-US" altLang="zh-CN" sz="2400" b="1" baseline="-18000">
                  <a:solidFill>
                    <a:srgbClr val="FF3300"/>
                  </a:solidFill>
                </a:rPr>
                <a:t>2n</a:t>
              </a:r>
            </a:p>
            <a:p>
              <a:pPr algn="l"/>
              <a:r>
                <a:rPr lang="en-US" altLang="zh-CN" sz="2400" b="1">
                  <a:solidFill>
                    <a:srgbClr val="000099"/>
                  </a:solidFill>
                </a:rPr>
                <a:t>          a</a:t>
              </a:r>
              <a:r>
                <a:rPr lang="en-US" altLang="zh-CN" sz="2400" b="1" baseline="-18000">
                  <a:solidFill>
                    <a:srgbClr val="000099"/>
                  </a:solidFill>
                </a:rPr>
                <a:t>31</a:t>
              </a:r>
              <a:r>
                <a:rPr lang="en-US" altLang="zh-CN" sz="2400" b="1">
                  <a:solidFill>
                    <a:srgbClr val="000099"/>
                  </a:solidFill>
                </a:rPr>
                <a:t>   a</a:t>
              </a:r>
              <a:r>
                <a:rPr lang="en-US" altLang="zh-CN" sz="2400" b="1" baseline="-18000">
                  <a:solidFill>
                    <a:srgbClr val="000099"/>
                  </a:solidFill>
                </a:rPr>
                <a:t>32</a:t>
              </a:r>
              <a:r>
                <a:rPr lang="en-US" altLang="zh-CN" sz="2400" b="1">
                  <a:solidFill>
                    <a:srgbClr val="000099"/>
                  </a:solidFill>
                </a:rPr>
                <a:t>   a</a:t>
              </a:r>
              <a:r>
                <a:rPr lang="en-US" altLang="zh-CN" sz="2400" b="1" baseline="-18000">
                  <a:solidFill>
                    <a:srgbClr val="000099"/>
                  </a:solidFill>
                </a:rPr>
                <a:t>33</a:t>
              </a:r>
              <a:r>
                <a:rPr lang="en-US" altLang="zh-CN" sz="2400" b="1" baseline="-18000">
                  <a:solidFill>
                    <a:srgbClr val="000000"/>
                  </a:solidFill>
                </a:rPr>
                <a:t> </a:t>
              </a:r>
              <a:r>
                <a:rPr lang="en-US" altLang="zh-CN" sz="2400" b="1">
                  <a:solidFill>
                    <a:srgbClr val="000000"/>
                  </a:solidFill>
                </a:rPr>
                <a:t> </a:t>
              </a:r>
              <a:r>
                <a:rPr lang="en-US" altLang="zh-CN" sz="2400" b="1">
                  <a:solidFill>
                    <a:srgbClr val="FF3300"/>
                  </a:solidFill>
                </a:rPr>
                <a:t>… …   a</a:t>
              </a:r>
              <a:r>
                <a:rPr lang="en-US" altLang="zh-CN" sz="2400" b="1" baseline="-18000">
                  <a:solidFill>
                    <a:srgbClr val="FF3300"/>
                  </a:solidFill>
                </a:rPr>
                <a:t>3n</a:t>
              </a:r>
            </a:p>
            <a:p>
              <a:pPr algn="l"/>
              <a:r>
                <a:rPr lang="en-US" altLang="zh-CN" sz="2800" b="1">
                  <a:solidFill>
                    <a:srgbClr val="000099"/>
                  </a:solidFill>
                </a:rPr>
                <a:t>A</a:t>
              </a:r>
              <a:r>
                <a:rPr lang="en-US" altLang="zh-CN" sz="2400" b="1">
                  <a:solidFill>
                    <a:srgbClr val="000099"/>
                  </a:solidFill>
                </a:rPr>
                <a:t>=        … …</a:t>
              </a:r>
            </a:p>
            <a:p>
              <a:pPr algn="l"/>
              <a:r>
                <a:rPr lang="en-US" altLang="zh-CN" sz="2400" b="1">
                  <a:solidFill>
                    <a:srgbClr val="000000"/>
                  </a:solidFill>
                </a:rPr>
                <a:t>             </a:t>
              </a:r>
              <a:r>
                <a:rPr lang="en-US" altLang="zh-CN" sz="2400" b="1">
                  <a:solidFill>
                    <a:srgbClr val="000099"/>
                  </a:solidFill>
                </a:rPr>
                <a:t>… …</a:t>
              </a:r>
            </a:p>
            <a:p>
              <a:pPr algn="l"/>
              <a:r>
                <a:rPr lang="en-US" altLang="zh-CN" sz="2400" b="1">
                  <a:solidFill>
                    <a:srgbClr val="000000"/>
                  </a:solidFill>
                </a:rPr>
                <a:t>           </a:t>
              </a:r>
              <a:r>
                <a:rPr lang="en-US" altLang="zh-CN" sz="2400" b="1">
                  <a:solidFill>
                    <a:srgbClr val="000099"/>
                  </a:solidFill>
                </a:rPr>
                <a:t>a</a:t>
              </a:r>
              <a:r>
                <a:rPr lang="en-US" altLang="zh-CN" sz="2400" b="1" baseline="-18000">
                  <a:solidFill>
                    <a:srgbClr val="000099"/>
                  </a:solidFill>
                </a:rPr>
                <a:t>n1</a:t>
              </a:r>
              <a:r>
                <a:rPr lang="en-US" altLang="zh-CN" sz="2400" b="1">
                  <a:solidFill>
                    <a:srgbClr val="000099"/>
                  </a:solidFill>
                </a:rPr>
                <a:t>   a</a:t>
              </a:r>
              <a:r>
                <a:rPr lang="en-US" altLang="zh-CN" sz="2400" b="1" baseline="-18000">
                  <a:solidFill>
                    <a:srgbClr val="000099"/>
                  </a:solidFill>
                </a:rPr>
                <a:t>n2</a:t>
              </a:r>
              <a:r>
                <a:rPr lang="en-US" altLang="zh-CN" sz="2400" b="1">
                  <a:solidFill>
                    <a:srgbClr val="000099"/>
                  </a:solidFill>
                </a:rPr>
                <a:t>  a</a:t>
              </a:r>
              <a:r>
                <a:rPr lang="en-US" altLang="zh-CN" sz="2400" b="1" baseline="-18000">
                  <a:solidFill>
                    <a:srgbClr val="000099"/>
                  </a:solidFill>
                </a:rPr>
                <a:t>n3 </a:t>
              </a:r>
              <a:r>
                <a:rPr lang="en-US" altLang="zh-CN" sz="2400" b="1">
                  <a:solidFill>
                    <a:srgbClr val="000099"/>
                  </a:solidFill>
                </a:rPr>
                <a:t> … …    a</a:t>
              </a:r>
              <a:r>
                <a:rPr lang="en-US" altLang="zh-CN" sz="2400" b="1" baseline="-18000">
                  <a:solidFill>
                    <a:srgbClr val="000099"/>
                  </a:solidFill>
                </a:rPr>
                <a:t>nn</a:t>
              </a:r>
            </a:p>
          </p:txBody>
        </p:sp>
        <p:sp>
          <p:nvSpPr>
            <p:cNvPr id="63496" name="AutoShape 13"/>
            <p:cNvSpPr>
              <a:spLocks/>
            </p:cNvSpPr>
            <p:nvPr/>
          </p:nvSpPr>
          <p:spPr bwMode="auto">
            <a:xfrm>
              <a:off x="2184" y="2208"/>
              <a:ext cx="72" cy="1296"/>
            </a:xfrm>
            <a:prstGeom prst="leftBracket">
              <a:avLst>
                <a:gd name="adj" fmla="val 150000"/>
              </a:avLst>
            </a:prstGeom>
            <a:noFill/>
            <a:ln w="34925" cap="sq">
              <a:solidFill>
                <a:srgbClr val="000099"/>
              </a:solidFill>
              <a:round/>
              <a:headEnd type="none" w="sm" len="sm"/>
              <a:tailEnd type="none" w="sm" len="sm"/>
            </a:ln>
          </p:spPr>
          <p:txBody>
            <a:bodyPr wrap="none" anchor="ctr"/>
            <a:lstStyle/>
            <a:p>
              <a:endParaRPr lang="zh-CN" altLang="en-US" sz="2400" b="1">
                <a:solidFill>
                  <a:srgbClr val="FFFFCC"/>
                </a:solidFill>
              </a:endParaRPr>
            </a:p>
          </p:txBody>
        </p:sp>
        <p:sp>
          <p:nvSpPr>
            <p:cNvPr id="63497" name="AutoShape 55"/>
            <p:cNvSpPr>
              <a:spLocks/>
            </p:cNvSpPr>
            <p:nvPr/>
          </p:nvSpPr>
          <p:spPr bwMode="auto">
            <a:xfrm flipH="1">
              <a:off x="4344" y="2220"/>
              <a:ext cx="72" cy="1296"/>
            </a:xfrm>
            <a:prstGeom prst="leftBracket">
              <a:avLst>
                <a:gd name="adj" fmla="val 150000"/>
              </a:avLst>
            </a:prstGeom>
            <a:noFill/>
            <a:ln w="34925" cap="sq">
              <a:solidFill>
                <a:srgbClr val="000099"/>
              </a:solidFill>
              <a:round/>
              <a:headEnd type="none" w="sm" len="sm"/>
              <a:tailEnd type="none" w="sm" len="sm"/>
            </a:ln>
          </p:spPr>
          <p:txBody>
            <a:bodyPr wrap="none" anchor="ctr"/>
            <a:lstStyle/>
            <a:p>
              <a:endParaRPr lang="zh-CN" altLang="en-US" sz="2400" b="1">
                <a:solidFill>
                  <a:srgbClr val="FFFFCC"/>
                </a:solidFill>
              </a:endParaRP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ou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22896"/>
                                        </p:tgtEl>
                                        <p:attrNameLst>
                                          <p:attrName>style.visibility</p:attrName>
                                        </p:attrNameLst>
                                      </p:cBhvr>
                                      <p:to>
                                        <p:strVal val="visible"/>
                                      </p:to>
                                    </p:set>
                                    <p:animEffect transition="in" filter="dissolve">
                                      <p:cBhvr>
                                        <p:cTn id="17" dur="500"/>
                                        <p:tgtEl>
                                          <p:spTgt spid="1228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558713" y="2743202"/>
            <a:ext cx="6492437" cy="1395413"/>
            <a:chOff x="384" y="2496"/>
            <a:chExt cx="4090" cy="879"/>
          </a:xfrm>
        </p:grpSpPr>
        <p:sp>
          <p:nvSpPr>
            <p:cNvPr id="175107" name="Rectangle 3"/>
            <p:cNvSpPr>
              <a:spLocks noChangeArrowheads="1"/>
            </p:cNvSpPr>
            <p:nvPr/>
          </p:nvSpPr>
          <p:spPr bwMode="auto">
            <a:xfrm>
              <a:off x="672" y="2832"/>
              <a:ext cx="442" cy="288"/>
            </a:xfrm>
            <a:prstGeom prst="rect">
              <a:avLst/>
            </a:prstGeom>
            <a:noFill/>
            <a:ln w="22225" cap="sq">
              <a:solidFill>
                <a:srgbClr val="008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5108" name="Rectangle 4"/>
            <p:cNvSpPr>
              <a:spLocks noChangeArrowheads="1"/>
            </p:cNvSpPr>
            <p:nvPr/>
          </p:nvSpPr>
          <p:spPr bwMode="auto">
            <a:xfrm>
              <a:off x="1104" y="2832"/>
              <a:ext cx="423" cy="288"/>
            </a:xfrm>
            <a:prstGeom prst="rect">
              <a:avLst/>
            </a:prstGeom>
            <a:noFill/>
            <a:ln w="22225" cap="sq">
              <a:solidFill>
                <a:srgbClr val="008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5109" name="Rectangle 5"/>
            <p:cNvSpPr>
              <a:spLocks noChangeArrowheads="1"/>
            </p:cNvSpPr>
            <p:nvPr/>
          </p:nvSpPr>
          <p:spPr bwMode="auto">
            <a:xfrm>
              <a:off x="1536" y="2832"/>
              <a:ext cx="442" cy="288"/>
            </a:xfrm>
            <a:prstGeom prst="rect">
              <a:avLst/>
            </a:prstGeom>
            <a:noFill/>
            <a:ln w="22225" cap="sq">
              <a:solidFill>
                <a:srgbClr val="008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5110" name="Rectangle 6"/>
            <p:cNvSpPr>
              <a:spLocks noChangeArrowheads="1"/>
            </p:cNvSpPr>
            <p:nvPr/>
          </p:nvSpPr>
          <p:spPr bwMode="auto">
            <a:xfrm>
              <a:off x="2784" y="2832"/>
              <a:ext cx="422" cy="288"/>
            </a:xfrm>
            <a:prstGeom prst="rect">
              <a:avLst/>
            </a:prstGeom>
            <a:noFill/>
            <a:ln w="22225" cap="sq">
              <a:solidFill>
                <a:srgbClr val="008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5111" name="Rectangle 7"/>
            <p:cNvSpPr>
              <a:spLocks noChangeArrowheads="1"/>
            </p:cNvSpPr>
            <p:nvPr/>
          </p:nvSpPr>
          <p:spPr bwMode="auto">
            <a:xfrm>
              <a:off x="3216" y="2832"/>
              <a:ext cx="816" cy="288"/>
            </a:xfrm>
            <a:prstGeom prst="rect">
              <a:avLst/>
            </a:prstGeom>
            <a:noFill/>
            <a:ln w="22225" cap="sq">
              <a:solidFill>
                <a:srgbClr val="008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5112" name="Rectangle 8"/>
            <p:cNvSpPr>
              <a:spLocks noChangeArrowheads="1"/>
            </p:cNvSpPr>
            <p:nvPr/>
          </p:nvSpPr>
          <p:spPr bwMode="auto">
            <a:xfrm>
              <a:off x="4032" y="2832"/>
              <a:ext cx="442" cy="288"/>
            </a:xfrm>
            <a:prstGeom prst="rect">
              <a:avLst/>
            </a:prstGeom>
            <a:noFill/>
            <a:ln w="22225" cap="sq">
              <a:solidFill>
                <a:srgbClr val="008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4548" name="Rectangle 9"/>
            <p:cNvSpPr>
              <a:spLocks noChangeArrowheads="1"/>
            </p:cNvSpPr>
            <p:nvPr/>
          </p:nvSpPr>
          <p:spPr bwMode="auto">
            <a:xfrm>
              <a:off x="384" y="2496"/>
              <a:ext cx="1486" cy="291"/>
            </a:xfrm>
            <a:prstGeom prst="rect">
              <a:avLst/>
            </a:prstGeom>
            <a:noFill/>
            <a:ln w="12700" cap="sq">
              <a:noFill/>
              <a:miter lim="800000"/>
              <a:headEnd type="none" w="sm" len="sm"/>
              <a:tailEnd type="none" w="sm" len="sm"/>
            </a:ln>
          </p:spPr>
          <p:txBody>
            <a:bodyPr wrap="none">
              <a:spAutoFit/>
            </a:bodyPr>
            <a:lstStyle/>
            <a:p>
              <a:pPr algn="l"/>
              <a:r>
                <a:rPr kumimoji="1" lang="en-US" altLang="en-US" sz="2400" b="1">
                  <a:solidFill>
                    <a:srgbClr val="000099"/>
                  </a:solidFill>
                  <a:ea typeface="楷体_GB2312" pitchFamily="49" charset="-122"/>
                </a:rPr>
                <a:t>LTA[0..n(n+1)/2</a:t>
              </a:r>
              <a:r>
                <a:rPr kumimoji="1" lang="en-US" altLang="en-US" sz="2400" b="1">
                  <a:solidFill>
                    <a:srgbClr val="000099"/>
                  </a:solidFill>
                  <a:latin typeface="宋体" charset="-122"/>
                </a:rPr>
                <a:t>-</a:t>
              </a:r>
              <a:r>
                <a:rPr kumimoji="1" lang="en-US" altLang="en-US" sz="2400" b="1">
                  <a:solidFill>
                    <a:srgbClr val="000099"/>
                  </a:solidFill>
                  <a:ea typeface="楷体_GB2312" pitchFamily="49" charset="-122"/>
                </a:rPr>
                <a:t>1]</a:t>
              </a:r>
              <a:endParaRPr kumimoji="1" lang="en-US" altLang="zh-CN" sz="2400" b="1">
                <a:solidFill>
                  <a:srgbClr val="000099"/>
                </a:solidFill>
                <a:ea typeface="楷体_GB2312" pitchFamily="49" charset="-122"/>
              </a:endParaRPr>
            </a:p>
          </p:txBody>
        </p:sp>
        <p:sp>
          <p:nvSpPr>
            <p:cNvPr id="64549" name="Rectangle 10"/>
            <p:cNvSpPr>
              <a:spLocks noChangeArrowheads="1"/>
            </p:cNvSpPr>
            <p:nvPr/>
          </p:nvSpPr>
          <p:spPr bwMode="auto">
            <a:xfrm>
              <a:off x="420" y="3045"/>
              <a:ext cx="3824" cy="330"/>
            </a:xfrm>
            <a:prstGeom prst="rect">
              <a:avLst/>
            </a:prstGeom>
            <a:noFill/>
            <a:ln w="12700" cap="sq">
              <a:noFill/>
              <a:miter lim="800000"/>
              <a:headEnd type="none" w="sm" len="sm"/>
              <a:tailEnd type="none" w="sm" len="sm"/>
            </a:ln>
          </p:spPr>
          <p:txBody>
            <a:bodyPr wrap="none">
              <a:spAutoFit/>
            </a:bodyPr>
            <a:lstStyle/>
            <a:p>
              <a:pPr algn="l"/>
              <a:r>
                <a:rPr kumimoji="1" lang="en-US" altLang="en-US" sz="2000" b="1">
                  <a:solidFill>
                    <a:srgbClr val="CC0066"/>
                  </a:solidFill>
                </a:rPr>
                <a:t>k =    0         1        2                </a:t>
              </a:r>
              <a:r>
                <a:rPr kumimoji="1" lang="zh-CN" altLang="zh-CN" sz="2800" b="1">
                  <a:solidFill>
                    <a:srgbClr val="CC0066"/>
                  </a:solidFill>
                </a:rPr>
                <a:t>...  ...             </a:t>
              </a:r>
              <a:r>
                <a:rPr kumimoji="1" lang="zh-CN" altLang="en-US" sz="2800" b="1">
                  <a:solidFill>
                    <a:srgbClr val="CC0066"/>
                  </a:solidFill>
                </a:rPr>
                <a:t>    </a:t>
              </a:r>
              <a:r>
                <a:rPr kumimoji="1" lang="en-US" altLang="en-US" sz="2000" b="1">
                  <a:solidFill>
                    <a:srgbClr val="CC0066"/>
                  </a:solidFill>
                </a:rPr>
                <a:t> n(n+1)/2-1</a:t>
              </a:r>
              <a:endParaRPr kumimoji="1" lang="en-US" altLang="zh-CN" sz="2000" b="1">
                <a:solidFill>
                  <a:srgbClr val="CC0066"/>
                </a:solidFill>
              </a:endParaRPr>
            </a:p>
          </p:txBody>
        </p:sp>
        <p:sp>
          <p:nvSpPr>
            <p:cNvPr id="175115" name="Rectangle 11"/>
            <p:cNvSpPr>
              <a:spLocks noChangeArrowheads="1"/>
            </p:cNvSpPr>
            <p:nvPr/>
          </p:nvSpPr>
          <p:spPr bwMode="auto">
            <a:xfrm>
              <a:off x="1968" y="2832"/>
              <a:ext cx="816" cy="288"/>
            </a:xfrm>
            <a:prstGeom prst="rect">
              <a:avLst/>
            </a:prstGeom>
            <a:noFill/>
            <a:ln w="22225" cap="sq">
              <a:solidFill>
                <a:srgbClr val="008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4551" name="Rectangle 12"/>
            <p:cNvSpPr>
              <a:spLocks noChangeArrowheads="1"/>
            </p:cNvSpPr>
            <p:nvPr/>
          </p:nvSpPr>
          <p:spPr bwMode="auto">
            <a:xfrm>
              <a:off x="720" y="2760"/>
              <a:ext cx="3418" cy="330"/>
            </a:xfrm>
            <a:prstGeom prst="rect">
              <a:avLst/>
            </a:prstGeom>
            <a:noFill/>
            <a:ln w="12700" cap="sq">
              <a:noFill/>
              <a:miter lim="800000"/>
              <a:headEnd type="none" w="sm" len="sm"/>
              <a:tailEnd type="none" w="sm" len="sm"/>
            </a:ln>
          </p:spPr>
          <p:txBody>
            <a:bodyPr wrap="none">
              <a:spAutoFit/>
            </a:bodyPr>
            <a:lstStyle/>
            <a:p>
              <a:pPr algn="l"/>
              <a:r>
                <a:rPr kumimoji="1" lang="en-US" altLang="zh-CN" sz="2700" b="1">
                  <a:solidFill>
                    <a:srgbClr val="000099"/>
                  </a:solidFill>
                </a:rPr>
                <a:t>a</a:t>
              </a:r>
              <a:r>
                <a:rPr kumimoji="1" lang="en-US" altLang="zh-CN" sz="2700" b="1" baseline="-25000">
                  <a:solidFill>
                    <a:srgbClr val="000099"/>
                  </a:solidFill>
                </a:rPr>
                <a:t>11    </a:t>
              </a:r>
              <a:r>
                <a:rPr kumimoji="1" lang="en-US" altLang="zh-CN" sz="2700" b="1">
                  <a:solidFill>
                    <a:srgbClr val="000099"/>
                  </a:solidFill>
                </a:rPr>
                <a:t>a</a:t>
              </a:r>
              <a:r>
                <a:rPr kumimoji="1" lang="en-US" altLang="zh-CN" sz="2700" b="1" baseline="-25000">
                  <a:solidFill>
                    <a:srgbClr val="000099"/>
                  </a:solidFill>
                </a:rPr>
                <a:t>21    </a:t>
              </a:r>
              <a:r>
                <a:rPr kumimoji="1" lang="en-US" altLang="zh-CN" sz="2700" b="1">
                  <a:solidFill>
                    <a:srgbClr val="000099"/>
                  </a:solidFill>
                </a:rPr>
                <a:t>a</a:t>
              </a:r>
              <a:r>
                <a:rPr kumimoji="1" lang="en-US" altLang="zh-CN" sz="2700" b="1" baseline="-25000">
                  <a:solidFill>
                    <a:srgbClr val="000099"/>
                  </a:solidFill>
                </a:rPr>
                <a:t>22             </a:t>
              </a:r>
              <a:r>
                <a:rPr kumimoji="1" lang="zh-CN" altLang="zh-CN" sz="2800">
                  <a:solidFill>
                    <a:srgbClr val="000099"/>
                  </a:solidFill>
                </a:rPr>
                <a:t>...</a:t>
              </a:r>
              <a:r>
                <a:rPr kumimoji="1" lang="zh-CN" altLang="en-US" sz="2800">
                  <a:solidFill>
                    <a:srgbClr val="000099"/>
                  </a:solidFill>
                </a:rPr>
                <a:t>       </a:t>
              </a:r>
              <a:r>
                <a:rPr kumimoji="1" lang="en-US" altLang="zh-CN" sz="2700" b="1" baseline="-25000">
                  <a:solidFill>
                    <a:srgbClr val="000099"/>
                  </a:solidFill>
                </a:rPr>
                <a:t> </a:t>
              </a:r>
              <a:r>
                <a:rPr kumimoji="1" lang="en-US" altLang="zh-CN" sz="2700" b="1">
                  <a:solidFill>
                    <a:srgbClr val="000099"/>
                  </a:solidFill>
                </a:rPr>
                <a:t>a</a:t>
              </a:r>
              <a:r>
                <a:rPr kumimoji="1" lang="en-US" altLang="zh-CN" sz="2700" b="1" baseline="-25000">
                  <a:solidFill>
                    <a:srgbClr val="000099"/>
                  </a:solidFill>
                </a:rPr>
                <a:t>ij            </a:t>
              </a:r>
              <a:r>
                <a:rPr kumimoji="1" lang="zh-CN" altLang="zh-CN" sz="2800">
                  <a:solidFill>
                    <a:srgbClr val="000099"/>
                  </a:solidFill>
                </a:rPr>
                <a:t>...</a:t>
              </a:r>
              <a:r>
                <a:rPr kumimoji="1" lang="zh-CN" altLang="en-US" sz="2800">
                  <a:solidFill>
                    <a:srgbClr val="000099"/>
                  </a:solidFill>
                </a:rPr>
                <a:t>       </a:t>
              </a:r>
              <a:r>
                <a:rPr kumimoji="1" lang="en-US" altLang="zh-CN" sz="2700" b="1" baseline="-25000">
                  <a:solidFill>
                    <a:srgbClr val="000099"/>
                  </a:solidFill>
                </a:rPr>
                <a:t> </a:t>
              </a:r>
              <a:r>
                <a:rPr kumimoji="1" lang="en-US" altLang="zh-CN" sz="2700" b="1">
                  <a:solidFill>
                    <a:srgbClr val="000099"/>
                  </a:solidFill>
                </a:rPr>
                <a:t>a</a:t>
              </a:r>
              <a:r>
                <a:rPr kumimoji="1" lang="en-US" altLang="zh-CN" sz="2700" b="1" baseline="-25000">
                  <a:solidFill>
                    <a:srgbClr val="000099"/>
                  </a:solidFill>
                </a:rPr>
                <a:t>nn</a:t>
              </a:r>
            </a:p>
          </p:txBody>
        </p:sp>
      </p:grpSp>
      <p:grpSp>
        <p:nvGrpSpPr>
          <p:cNvPr id="3" name="Group 13"/>
          <p:cNvGrpSpPr>
            <a:grpSpLocks/>
          </p:cNvGrpSpPr>
          <p:nvPr/>
        </p:nvGrpSpPr>
        <p:grpSpPr bwMode="auto">
          <a:xfrm>
            <a:off x="2362781" y="4457702"/>
            <a:ext cx="7466440" cy="2005013"/>
            <a:chOff x="528" y="2808"/>
            <a:chExt cx="4704" cy="1263"/>
          </a:xfrm>
        </p:grpSpPr>
        <p:sp>
          <p:nvSpPr>
            <p:cNvPr id="175118" name="Rectangle 14"/>
            <p:cNvSpPr>
              <a:spLocks noChangeArrowheads="1"/>
            </p:cNvSpPr>
            <p:nvPr/>
          </p:nvSpPr>
          <p:spPr bwMode="auto">
            <a:xfrm>
              <a:off x="528" y="2808"/>
              <a:ext cx="4704" cy="1263"/>
            </a:xfrm>
            <a:prstGeom prst="rect">
              <a:avLst/>
            </a:prstGeom>
            <a:solidFill>
              <a:srgbClr val="D9FFFF"/>
            </a:solidFill>
            <a:ln w="12700" cap="sq">
              <a:noFill/>
              <a:miter lim="800000"/>
              <a:headEnd type="none" w="sm" len="sm"/>
              <a:tailEnd type="none" w="sm" len="sm"/>
            </a:ln>
            <a:effectLst>
              <a:outerShdw dist="179605" dir="2700000"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4537" name="Text Box 15"/>
            <p:cNvSpPr txBox="1">
              <a:spLocks noChangeArrowheads="1"/>
            </p:cNvSpPr>
            <p:nvPr/>
          </p:nvSpPr>
          <p:spPr bwMode="auto">
            <a:xfrm>
              <a:off x="890" y="2936"/>
              <a:ext cx="4150" cy="512"/>
            </a:xfrm>
            <a:prstGeom prst="rect">
              <a:avLst/>
            </a:prstGeom>
            <a:noFill/>
            <a:ln w="12700" cap="sq">
              <a:noFill/>
              <a:miter lim="800000"/>
              <a:headEnd type="none" w="sm" len="sm"/>
              <a:tailEnd type="none" w="sm" len="sm"/>
            </a:ln>
          </p:spPr>
          <p:txBody>
            <a:bodyPr>
              <a:spAutoFit/>
            </a:bodyPr>
            <a:lstStyle/>
            <a:p>
              <a:pPr algn="l" eaLnBrk="1" hangingPunct="1">
                <a:lnSpc>
                  <a:spcPct val="90000"/>
                </a:lnSpc>
              </a:pPr>
              <a:r>
                <a:rPr kumimoji="1" lang="en-US" altLang="en-US" sz="2600" b="1">
                  <a:solidFill>
                    <a:srgbClr val="003399"/>
                  </a:solidFill>
                  <a:ea typeface="楷体_GB2312" pitchFamily="49" charset="-122"/>
                </a:rPr>
                <a:t>A</a:t>
              </a:r>
              <a:r>
                <a:rPr kumimoji="1" lang="zh-CN" altLang="en-US" sz="2600" b="1">
                  <a:solidFill>
                    <a:srgbClr val="003399"/>
                  </a:solidFill>
                  <a:latin typeface="幼圆" pitchFamily="49" charset="-122"/>
                  <a:ea typeface="幼圆" pitchFamily="49" charset="-122"/>
                </a:rPr>
                <a:t>中任意一元素</a:t>
              </a:r>
              <a:r>
                <a:rPr kumimoji="1" lang="en-US" altLang="en-US" sz="2600" b="1">
                  <a:solidFill>
                    <a:srgbClr val="003399"/>
                  </a:solidFill>
                  <a:ea typeface="楷体_GB2312" pitchFamily="49" charset="-122"/>
                </a:rPr>
                <a:t>a</a:t>
              </a:r>
              <a:r>
                <a:rPr kumimoji="1" lang="en-US" altLang="en-US" sz="2600" b="1" baseline="-25000">
                  <a:solidFill>
                    <a:srgbClr val="003399"/>
                  </a:solidFill>
                  <a:ea typeface="楷体_GB2312" pitchFamily="49" charset="-122"/>
                </a:rPr>
                <a:t>ij</a:t>
              </a:r>
              <a:r>
                <a:rPr kumimoji="1" lang="zh-CN" altLang="en-US" sz="2600" b="1">
                  <a:solidFill>
                    <a:srgbClr val="003399"/>
                  </a:solidFill>
                  <a:latin typeface="幼圆" pitchFamily="49" charset="-122"/>
                  <a:ea typeface="幼圆" pitchFamily="49" charset="-122"/>
                </a:rPr>
                <a:t>与</a:t>
              </a:r>
              <a:r>
                <a:rPr kumimoji="1" lang="en-US" altLang="en-US" sz="2600" b="1">
                  <a:solidFill>
                    <a:srgbClr val="003399"/>
                  </a:solidFill>
                  <a:ea typeface="楷体_GB2312" pitchFamily="49" charset="-122"/>
                </a:rPr>
                <a:t>LTA[k] </a:t>
              </a:r>
              <a:r>
                <a:rPr kumimoji="1" lang="zh-CN" altLang="en-US" sz="2600" b="1">
                  <a:solidFill>
                    <a:srgbClr val="003399"/>
                  </a:solidFill>
                  <a:latin typeface="幼圆" pitchFamily="49" charset="-122"/>
                  <a:ea typeface="幼圆" pitchFamily="49" charset="-122"/>
                </a:rPr>
                <a:t>之间存在</a:t>
              </a:r>
            </a:p>
            <a:p>
              <a:pPr algn="l" eaLnBrk="1" hangingPunct="1">
                <a:lnSpc>
                  <a:spcPct val="90000"/>
                </a:lnSpc>
              </a:pPr>
              <a:r>
                <a:rPr kumimoji="1" lang="zh-CN" altLang="en-US" sz="2600" b="1">
                  <a:solidFill>
                    <a:srgbClr val="003399"/>
                  </a:solidFill>
                  <a:latin typeface="幼圆" pitchFamily="49" charset="-122"/>
                  <a:ea typeface="幼圆" pitchFamily="49" charset="-122"/>
                </a:rPr>
                <a:t>对应关系</a:t>
              </a:r>
              <a:r>
                <a:rPr kumimoji="1" lang="zh-CN" altLang="en-US" sz="2600" b="1">
                  <a:solidFill>
                    <a:srgbClr val="003399"/>
                  </a:solidFill>
                  <a:latin typeface="楷体_GB2312" pitchFamily="49" charset="-122"/>
                  <a:ea typeface="楷体_GB2312" pitchFamily="49" charset="-122"/>
                </a:rPr>
                <a:t>:</a:t>
              </a:r>
            </a:p>
          </p:txBody>
        </p:sp>
        <p:sp>
          <p:nvSpPr>
            <p:cNvPr id="64538" name="Text Box 16"/>
            <p:cNvSpPr txBox="1">
              <a:spLocks noChangeArrowheads="1"/>
            </p:cNvSpPr>
            <p:nvPr/>
          </p:nvSpPr>
          <p:spPr bwMode="auto">
            <a:xfrm>
              <a:off x="1233" y="3516"/>
              <a:ext cx="313" cy="310"/>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wrap="none">
              <a:spAutoFit/>
            </a:bodyPr>
            <a:lstStyle/>
            <a:p>
              <a:pPr algn="l" eaLnBrk="1" hangingPunct="1"/>
              <a:r>
                <a:rPr kumimoji="1" lang="en-US" altLang="zh-CN" sz="2600" b="1">
                  <a:solidFill>
                    <a:srgbClr val="FF3300"/>
                  </a:solidFill>
                  <a:ea typeface="楷体_GB2312" pitchFamily="49" charset="-122"/>
                </a:rPr>
                <a:t>k</a:t>
              </a:r>
              <a:r>
                <a:rPr kumimoji="1" lang="en-US" altLang="zh-CN" sz="2600" b="1">
                  <a:solidFill>
                    <a:srgbClr val="FF3300"/>
                  </a:solidFill>
                </a:rPr>
                <a:t>=</a:t>
              </a:r>
            </a:p>
          </p:txBody>
        </p:sp>
        <p:sp>
          <p:nvSpPr>
            <p:cNvPr id="64539" name="Text Box 17"/>
            <p:cNvSpPr txBox="1">
              <a:spLocks noChangeArrowheads="1"/>
            </p:cNvSpPr>
            <p:nvPr/>
          </p:nvSpPr>
          <p:spPr bwMode="auto">
            <a:xfrm>
              <a:off x="1478" y="3324"/>
              <a:ext cx="249" cy="640"/>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wrap="none">
              <a:spAutoFit/>
            </a:bodyPr>
            <a:lstStyle/>
            <a:p>
              <a:pPr algn="l" eaLnBrk="1" hangingPunct="1"/>
              <a:r>
                <a:rPr kumimoji="1" lang="zh-CN" altLang="en-US" sz="6000">
                  <a:solidFill>
                    <a:srgbClr val="FF3300"/>
                  </a:solidFill>
                </a:rPr>
                <a:t>{</a:t>
              </a:r>
              <a:endParaRPr kumimoji="1" lang="zh-CN" altLang="en-US" sz="3600">
                <a:solidFill>
                  <a:srgbClr val="FF3300"/>
                </a:solidFill>
              </a:endParaRPr>
            </a:p>
          </p:txBody>
        </p:sp>
        <p:sp>
          <p:nvSpPr>
            <p:cNvPr id="64540" name="Text Box 18"/>
            <p:cNvSpPr txBox="1">
              <a:spLocks noChangeArrowheads="1"/>
            </p:cNvSpPr>
            <p:nvPr/>
          </p:nvSpPr>
          <p:spPr bwMode="auto">
            <a:xfrm>
              <a:off x="1740" y="3384"/>
              <a:ext cx="2592" cy="310"/>
            </a:xfrm>
            <a:prstGeom prst="rect">
              <a:avLst/>
            </a:prstGeom>
            <a:noFill/>
            <a:ln w="12700" cap="sq">
              <a:noFill/>
              <a:miter lim="800000"/>
              <a:headEnd type="none" w="sm" len="sm"/>
              <a:tailEnd type="none" w="sm" len="sm"/>
            </a:ln>
            <a:effectLst>
              <a:outerShdw algn="ctr" rotWithShape="0">
                <a:schemeClr val="bg1"/>
              </a:outerShdw>
            </a:effectLst>
          </p:spPr>
          <p:txBody>
            <a:bodyPr>
              <a:spAutoFit/>
            </a:bodyPr>
            <a:lstStyle/>
            <a:p>
              <a:pPr algn="l" eaLnBrk="1" hangingPunct="1"/>
              <a:r>
                <a:rPr kumimoji="1" lang="en-US" altLang="zh-CN" sz="2600" b="1">
                  <a:solidFill>
                    <a:srgbClr val="FF3300"/>
                  </a:solidFill>
                  <a:ea typeface="楷体_GB2312" pitchFamily="49" charset="-122"/>
                </a:rPr>
                <a:t>i</a:t>
              </a:r>
              <a:r>
                <a:rPr kumimoji="1" lang="en-US" altLang="zh-CN" sz="2600" b="1">
                  <a:solidFill>
                    <a:srgbClr val="FF3300"/>
                  </a:solidFill>
                  <a:ea typeface="楷体_GB2312" pitchFamily="49" charset="-122"/>
                  <a:sym typeface="Symbol" pitchFamily="18" charset="2"/>
                </a:rPr>
                <a:t></a:t>
              </a:r>
              <a:r>
                <a:rPr kumimoji="1" lang="en-US" altLang="zh-CN" sz="2600" b="1">
                  <a:solidFill>
                    <a:srgbClr val="FF3300"/>
                  </a:solidFill>
                  <a:ea typeface="楷体_GB2312" pitchFamily="49" charset="-122"/>
                </a:rPr>
                <a:t>(i</a:t>
              </a:r>
              <a:r>
                <a:rPr kumimoji="1" lang="en-US" altLang="zh-CN" sz="2600" b="1">
                  <a:solidFill>
                    <a:srgbClr val="FF3300"/>
                  </a:solidFill>
                  <a:latin typeface="宋体" charset="-122"/>
                </a:rPr>
                <a:t>-</a:t>
              </a:r>
              <a:r>
                <a:rPr kumimoji="1" lang="en-US" altLang="zh-CN" sz="2600" b="1">
                  <a:solidFill>
                    <a:srgbClr val="FF3300"/>
                  </a:solidFill>
                  <a:ea typeface="楷体_GB2312" pitchFamily="49" charset="-122"/>
                </a:rPr>
                <a:t>1)/2+j</a:t>
              </a:r>
              <a:r>
                <a:rPr kumimoji="1" lang="en-US" altLang="zh-CN" sz="2600" b="1">
                  <a:solidFill>
                    <a:srgbClr val="FF3300"/>
                  </a:solidFill>
                  <a:latin typeface="宋体" charset="-122"/>
                </a:rPr>
                <a:t>-</a:t>
              </a:r>
              <a:r>
                <a:rPr kumimoji="1" lang="en-US" altLang="zh-CN" sz="2600" b="1">
                  <a:solidFill>
                    <a:srgbClr val="FF3300"/>
                  </a:solidFill>
                  <a:ea typeface="楷体_GB2312" pitchFamily="49" charset="-122"/>
                </a:rPr>
                <a:t>1        </a:t>
              </a:r>
              <a:r>
                <a:rPr kumimoji="1" lang="zh-CN" altLang="en-US" sz="2600" b="1">
                  <a:solidFill>
                    <a:srgbClr val="FF3300"/>
                  </a:solidFill>
                  <a:ea typeface="幼圆" pitchFamily="49" charset="-122"/>
                </a:rPr>
                <a:t>当</a:t>
              </a:r>
              <a:r>
                <a:rPr kumimoji="1" lang="en-US" altLang="zh-CN" sz="2600" b="1">
                  <a:solidFill>
                    <a:srgbClr val="FF3300"/>
                  </a:solidFill>
                  <a:ea typeface="楷体_GB2312" pitchFamily="49" charset="-122"/>
                </a:rPr>
                <a:t>i</a:t>
              </a:r>
              <a:r>
                <a:rPr lang="zh-CN" altLang="en-US" sz="2600" b="1">
                  <a:solidFill>
                    <a:srgbClr val="FF3300"/>
                  </a:solidFill>
                  <a:latin typeface="宋体" charset="-122"/>
                  <a:ea typeface="楷体_GB2312" pitchFamily="49" charset="-122"/>
                </a:rPr>
                <a:t>≥</a:t>
              </a:r>
              <a:r>
                <a:rPr kumimoji="1" lang="en-US" altLang="zh-CN" sz="2600" b="1">
                  <a:solidFill>
                    <a:srgbClr val="FF3300"/>
                  </a:solidFill>
                  <a:ea typeface="楷体_GB2312" pitchFamily="49" charset="-122"/>
                </a:rPr>
                <a:t>j</a:t>
              </a:r>
              <a:r>
                <a:rPr kumimoji="1" lang="zh-CN" altLang="zh-CN" sz="2600" b="1">
                  <a:solidFill>
                    <a:srgbClr val="FF3300"/>
                  </a:solidFill>
                  <a:ea typeface="幼圆" pitchFamily="49" charset="-122"/>
                </a:rPr>
                <a:t>时</a:t>
              </a:r>
              <a:endParaRPr kumimoji="1" lang="zh-CN" altLang="en-US" sz="2600" b="1">
                <a:solidFill>
                  <a:srgbClr val="FF3300"/>
                </a:solidFill>
                <a:ea typeface="幼圆" pitchFamily="49" charset="-122"/>
              </a:endParaRPr>
            </a:p>
          </p:txBody>
        </p:sp>
        <p:sp>
          <p:nvSpPr>
            <p:cNvPr id="64541" name="Text Box 19"/>
            <p:cNvSpPr txBox="1">
              <a:spLocks noChangeArrowheads="1"/>
            </p:cNvSpPr>
            <p:nvPr/>
          </p:nvSpPr>
          <p:spPr bwMode="auto">
            <a:xfrm>
              <a:off x="1728" y="3636"/>
              <a:ext cx="2736" cy="310"/>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algn="l" eaLnBrk="1" hangingPunct="1"/>
              <a:r>
                <a:rPr kumimoji="1" lang="en-US" altLang="zh-CN" sz="2600" b="1">
                  <a:solidFill>
                    <a:srgbClr val="FF3300"/>
                  </a:solidFill>
                  <a:ea typeface="楷体_GB2312" pitchFamily="49" charset="-122"/>
                </a:rPr>
                <a:t>j</a:t>
              </a:r>
              <a:r>
                <a:rPr kumimoji="1" lang="en-US" altLang="zh-CN" sz="2600" b="1">
                  <a:solidFill>
                    <a:srgbClr val="FF3300"/>
                  </a:solidFill>
                  <a:ea typeface="楷体_GB2312" pitchFamily="49" charset="-122"/>
                  <a:sym typeface="Symbol" pitchFamily="18" charset="2"/>
                </a:rPr>
                <a:t></a:t>
              </a:r>
              <a:r>
                <a:rPr kumimoji="1" lang="en-US" altLang="zh-CN" sz="2600" b="1">
                  <a:solidFill>
                    <a:srgbClr val="FF3300"/>
                  </a:solidFill>
                  <a:ea typeface="楷体_GB2312" pitchFamily="49" charset="-122"/>
                </a:rPr>
                <a:t>(j</a:t>
              </a:r>
              <a:r>
                <a:rPr kumimoji="1" lang="en-US" altLang="zh-CN" sz="2600" b="1">
                  <a:solidFill>
                    <a:srgbClr val="FF3300"/>
                  </a:solidFill>
                  <a:latin typeface="宋体" charset="-122"/>
                </a:rPr>
                <a:t>-</a:t>
              </a:r>
              <a:r>
                <a:rPr kumimoji="1" lang="en-US" altLang="zh-CN" sz="2600" b="1">
                  <a:solidFill>
                    <a:srgbClr val="FF3300"/>
                  </a:solidFill>
                  <a:ea typeface="楷体_GB2312" pitchFamily="49" charset="-122"/>
                </a:rPr>
                <a:t>1)/2+i</a:t>
              </a:r>
              <a:r>
                <a:rPr kumimoji="1" lang="en-US" altLang="zh-CN" sz="2600" b="1">
                  <a:solidFill>
                    <a:srgbClr val="FF3300"/>
                  </a:solidFill>
                  <a:latin typeface="宋体" charset="-122"/>
                </a:rPr>
                <a:t>-</a:t>
              </a:r>
              <a:r>
                <a:rPr kumimoji="1" lang="en-US" altLang="zh-CN" sz="2600" b="1">
                  <a:solidFill>
                    <a:srgbClr val="FF3300"/>
                  </a:solidFill>
                  <a:ea typeface="楷体_GB2312" pitchFamily="49" charset="-122"/>
                </a:rPr>
                <a:t>1        </a:t>
              </a:r>
              <a:r>
                <a:rPr kumimoji="1" lang="zh-CN" altLang="en-US" sz="2600" b="1">
                  <a:solidFill>
                    <a:srgbClr val="FF3300"/>
                  </a:solidFill>
                  <a:ea typeface="幼圆" pitchFamily="49" charset="-122"/>
                </a:rPr>
                <a:t>当</a:t>
              </a:r>
              <a:r>
                <a:rPr kumimoji="1" lang="en-US" altLang="zh-CN" sz="2600" b="1">
                  <a:solidFill>
                    <a:srgbClr val="FF3300"/>
                  </a:solidFill>
                  <a:ea typeface="楷体_GB2312" pitchFamily="49" charset="-122"/>
                </a:rPr>
                <a:t>i &lt; j</a:t>
              </a:r>
              <a:r>
                <a:rPr kumimoji="1" lang="zh-CN" altLang="zh-CN" sz="2600" b="1">
                  <a:solidFill>
                    <a:srgbClr val="FF3300"/>
                  </a:solidFill>
                  <a:ea typeface="幼圆" pitchFamily="49" charset="-122"/>
                </a:rPr>
                <a:t>时</a:t>
              </a:r>
            </a:p>
          </p:txBody>
        </p:sp>
      </p:grpSp>
      <p:sp>
        <p:nvSpPr>
          <p:cNvPr id="175124" name="Line 20"/>
          <p:cNvSpPr>
            <a:spLocks noChangeShapeType="1"/>
          </p:cNvSpPr>
          <p:nvPr/>
        </p:nvSpPr>
        <p:spPr bwMode="auto">
          <a:xfrm rot="21499656">
            <a:off x="4540695" y="509588"/>
            <a:ext cx="2438616" cy="1828800"/>
          </a:xfrm>
          <a:prstGeom prst="line">
            <a:avLst/>
          </a:prstGeom>
          <a:noFill/>
          <a:ln w="34925">
            <a:solidFill>
              <a:schemeClr val="hlink"/>
            </a:solidFill>
            <a:prstDash val="lg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nvGrpSpPr>
          <p:cNvPr id="4" name="Group 21"/>
          <p:cNvGrpSpPr>
            <a:grpSpLocks/>
          </p:cNvGrpSpPr>
          <p:nvPr/>
        </p:nvGrpSpPr>
        <p:grpSpPr bwMode="auto">
          <a:xfrm>
            <a:off x="3358630" y="147640"/>
            <a:ext cx="4183198" cy="2370137"/>
            <a:chOff x="1781" y="2064"/>
            <a:chExt cx="2635" cy="1493"/>
          </a:xfrm>
        </p:grpSpPr>
        <p:sp>
          <p:nvSpPr>
            <p:cNvPr id="64533" name="Text Box 22"/>
            <p:cNvSpPr txBox="1">
              <a:spLocks noChangeArrowheads="1"/>
            </p:cNvSpPr>
            <p:nvPr/>
          </p:nvSpPr>
          <p:spPr bwMode="auto">
            <a:xfrm>
              <a:off x="1781" y="2064"/>
              <a:ext cx="2397" cy="1493"/>
            </a:xfrm>
            <a:prstGeom prst="rect">
              <a:avLst/>
            </a:prstGeom>
            <a:noFill/>
            <a:ln w="12700" cap="sq">
              <a:noFill/>
              <a:miter lim="800000"/>
              <a:headEnd type="none" w="sm" len="sm"/>
              <a:tailEnd type="none" w="sm" len="sm"/>
            </a:ln>
          </p:spPr>
          <p:txBody>
            <a:bodyPr wrap="none">
              <a:spAutoFit/>
            </a:bodyPr>
            <a:lstStyle/>
            <a:p>
              <a:pPr algn="l"/>
              <a:r>
                <a:rPr lang="en-US" altLang="zh-CN" sz="2400" b="1">
                  <a:solidFill>
                    <a:srgbClr val="000099"/>
                  </a:solidFill>
                </a:rPr>
                <a:t>          a</a:t>
              </a:r>
              <a:r>
                <a:rPr lang="en-US" altLang="zh-CN" sz="2400" b="1" baseline="-18000">
                  <a:solidFill>
                    <a:srgbClr val="000099"/>
                  </a:solidFill>
                </a:rPr>
                <a:t>11</a:t>
              </a:r>
              <a:r>
                <a:rPr lang="en-US" altLang="zh-CN" sz="2400" b="1" baseline="-18000">
                  <a:solidFill>
                    <a:srgbClr val="000000"/>
                  </a:solidFill>
                </a:rPr>
                <a:t>   </a:t>
              </a:r>
              <a:r>
                <a:rPr lang="en-US" altLang="zh-CN" sz="2400" b="1">
                  <a:solidFill>
                    <a:srgbClr val="000000"/>
                  </a:solidFill>
                </a:rPr>
                <a:t> </a:t>
              </a:r>
              <a:r>
                <a:rPr lang="en-US" altLang="zh-CN" sz="2400" b="1">
                  <a:solidFill>
                    <a:srgbClr val="FF3300"/>
                  </a:solidFill>
                </a:rPr>
                <a:t>a</a:t>
              </a:r>
              <a:r>
                <a:rPr lang="en-US" altLang="zh-CN" sz="2400" b="1" baseline="-18000">
                  <a:solidFill>
                    <a:srgbClr val="FF3300"/>
                  </a:solidFill>
                </a:rPr>
                <a:t>12 </a:t>
              </a:r>
              <a:r>
                <a:rPr lang="en-US" altLang="zh-CN" sz="2400" b="1">
                  <a:solidFill>
                    <a:srgbClr val="FF3300"/>
                  </a:solidFill>
                </a:rPr>
                <a:t>  a</a:t>
              </a:r>
              <a:r>
                <a:rPr lang="en-US" altLang="zh-CN" sz="2400" b="1" baseline="-18000">
                  <a:solidFill>
                    <a:srgbClr val="FF3300"/>
                  </a:solidFill>
                </a:rPr>
                <a:t>13</a:t>
              </a:r>
              <a:r>
                <a:rPr lang="en-US" altLang="zh-CN" sz="2400" b="1">
                  <a:solidFill>
                    <a:srgbClr val="FF3300"/>
                  </a:solidFill>
                </a:rPr>
                <a:t>  </a:t>
              </a:r>
              <a:r>
                <a:rPr lang="en-US" altLang="zh-CN" sz="2400" b="1">
                  <a:solidFill>
                    <a:srgbClr val="FF3300"/>
                  </a:solidFill>
                  <a:cs typeface="Times New Roman" pitchFamily="18" charset="0"/>
                </a:rPr>
                <a:t>…</a:t>
              </a:r>
              <a:r>
                <a:rPr lang="en-US" altLang="zh-CN" sz="2400" b="1">
                  <a:solidFill>
                    <a:srgbClr val="FF3300"/>
                  </a:solidFill>
                </a:rPr>
                <a:t> …   a</a:t>
              </a:r>
              <a:r>
                <a:rPr lang="en-US" altLang="zh-CN" sz="2400" b="1" baseline="-18000">
                  <a:solidFill>
                    <a:srgbClr val="FF3300"/>
                  </a:solidFill>
                </a:rPr>
                <a:t>1n</a:t>
              </a:r>
              <a:r>
                <a:rPr lang="en-US" altLang="zh-CN" sz="2400" b="1">
                  <a:solidFill>
                    <a:srgbClr val="000000"/>
                  </a:solidFill>
                </a:rPr>
                <a:t>    </a:t>
              </a:r>
            </a:p>
            <a:p>
              <a:pPr algn="l"/>
              <a:r>
                <a:rPr lang="en-US" altLang="zh-CN" sz="2400" b="1">
                  <a:solidFill>
                    <a:srgbClr val="000000"/>
                  </a:solidFill>
                </a:rPr>
                <a:t>          </a:t>
              </a:r>
              <a:r>
                <a:rPr lang="en-US" altLang="zh-CN" sz="2400" b="1">
                  <a:solidFill>
                    <a:srgbClr val="000099"/>
                  </a:solidFill>
                </a:rPr>
                <a:t>a</a:t>
              </a:r>
              <a:r>
                <a:rPr lang="en-US" altLang="zh-CN" sz="2400" b="1" baseline="-18000">
                  <a:solidFill>
                    <a:srgbClr val="000099"/>
                  </a:solidFill>
                </a:rPr>
                <a:t>21</a:t>
              </a:r>
              <a:r>
                <a:rPr lang="en-US" altLang="zh-CN" sz="2400" b="1">
                  <a:solidFill>
                    <a:srgbClr val="000099"/>
                  </a:solidFill>
                </a:rPr>
                <a:t>   a</a:t>
              </a:r>
              <a:r>
                <a:rPr lang="en-US" altLang="zh-CN" sz="2400" b="1" baseline="-18000">
                  <a:solidFill>
                    <a:srgbClr val="000099"/>
                  </a:solidFill>
                </a:rPr>
                <a:t>22</a:t>
              </a:r>
              <a:r>
                <a:rPr lang="en-US" altLang="zh-CN" sz="2400" b="1">
                  <a:solidFill>
                    <a:srgbClr val="000000"/>
                  </a:solidFill>
                </a:rPr>
                <a:t>   </a:t>
              </a:r>
              <a:r>
                <a:rPr lang="en-US" altLang="zh-CN" sz="2400" b="1">
                  <a:solidFill>
                    <a:srgbClr val="FF3300"/>
                  </a:solidFill>
                </a:rPr>
                <a:t>a</a:t>
              </a:r>
              <a:r>
                <a:rPr lang="en-US" altLang="zh-CN" sz="2400" b="1" baseline="-18000">
                  <a:solidFill>
                    <a:srgbClr val="FF3300"/>
                  </a:solidFill>
                </a:rPr>
                <a:t>23 </a:t>
              </a:r>
              <a:r>
                <a:rPr lang="en-US" altLang="zh-CN" sz="2400" b="1">
                  <a:solidFill>
                    <a:srgbClr val="FF3300"/>
                  </a:solidFill>
                </a:rPr>
                <a:t> … …   a</a:t>
              </a:r>
              <a:r>
                <a:rPr lang="en-US" altLang="zh-CN" sz="2400" b="1" baseline="-18000">
                  <a:solidFill>
                    <a:srgbClr val="FF3300"/>
                  </a:solidFill>
                </a:rPr>
                <a:t>2n</a:t>
              </a:r>
            </a:p>
            <a:p>
              <a:pPr algn="l"/>
              <a:r>
                <a:rPr lang="en-US" altLang="zh-CN" sz="2400" b="1">
                  <a:solidFill>
                    <a:srgbClr val="000099"/>
                  </a:solidFill>
                </a:rPr>
                <a:t>          a</a:t>
              </a:r>
              <a:r>
                <a:rPr lang="en-US" altLang="zh-CN" sz="2400" b="1" baseline="-18000">
                  <a:solidFill>
                    <a:srgbClr val="000099"/>
                  </a:solidFill>
                </a:rPr>
                <a:t>31</a:t>
              </a:r>
              <a:r>
                <a:rPr lang="en-US" altLang="zh-CN" sz="2400" b="1">
                  <a:solidFill>
                    <a:srgbClr val="000099"/>
                  </a:solidFill>
                </a:rPr>
                <a:t>   a</a:t>
              </a:r>
              <a:r>
                <a:rPr lang="en-US" altLang="zh-CN" sz="2400" b="1" baseline="-18000">
                  <a:solidFill>
                    <a:srgbClr val="000099"/>
                  </a:solidFill>
                </a:rPr>
                <a:t>32</a:t>
              </a:r>
              <a:r>
                <a:rPr lang="en-US" altLang="zh-CN" sz="2400" b="1">
                  <a:solidFill>
                    <a:srgbClr val="000099"/>
                  </a:solidFill>
                </a:rPr>
                <a:t>   a</a:t>
              </a:r>
              <a:r>
                <a:rPr lang="en-US" altLang="zh-CN" sz="2400" b="1" baseline="-18000">
                  <a:solidFill>
                    <a:srgbClr val="000099"/>
                  </a:solidFill>
                </a:rPr>
                <a:t>33</a:t>
              </a:r>
              <a:r>
                <a:rPr lang="en-US" altLang="zh-CN" sz="2400" b="1" baseline="-18000">
                  <a:solidFill>
                    <a:srgbClr val="000000"/>
                  </a:solidFill>
                </a:rPr>
                <a:t> </a:t>
              </a:r>
              <a:r>
                <a:rPr lang="en-US" altLang="zh-CN" sz="2400" b="1">
                  <a:solidFill>
                    <a:srgbClr val="000000"/>
                  </a:solidFill>
                </a:rPr>
                <a:t> </a:t>
              </a:r>
              <a:r>
                <a:rPr lang="en-US" altLang="zh-CN" sz="2400" b="1">
                  <a:solidFill>
                    <a:srgbClr val="FF3300"/>
                  </a:solidFill>
                </a:rPr>
                <a:t>… …   a</a:t>
              </a:r>
              <a:r>
                <a:rPr lang="en-US" altLang="zh-CN" sz="2400" b="1" baseline="-18000">
                  <a:solidFill>
                    <a:srgbClr val="FF3300"/>
                  </a:solidFill>
                </a:rPr>
                <a:t>3n</a:t>
              </a:r>
            </a:p>
            <a:p>
              <a:pPr algn="l"/>
              <a:r>
                <a:rPr lang="en-US" altLang="zh-CN" sz="2800" b="1">
                  <a:solidFill>
                    <a:srgbClr val="000099"/>
                  </a:solidFill>
                </a:rPr>
                <a:t>A</a:t>
              </a:r>
              <a:r>
                <a:rPr lang="en-US" altLang="zh-CN" sz="2400" b="1">
                  <a:solidFill>
                    <a:srgbClr val="000099"/>
                  </a:solidFill>
                </a:rPr>
                <a:t>=        … …</a:t>
              </a:r>
            </a:p>
            <a:p>
              <a:pPr algn="l"/>
              <a:r>
                <a:rPr lang="en-US" altLang="zh-CN" sz="2400" b="1">
                  <a:solidFill>
                    <a:srgbClr val="000000"/>
                  </a:solidFill>
                </a:rPr>
                <a:t>             </a:t>
              </a:r>
              <a:r>
                <a:rPr lang="en-US" altLang="zh-CN" sz="2400" b="1">
                  <a:solidFill>
                    <a:srgbClr val="000099"/>
                  </a:solidFill>
                </a:rPr>
                <a:t>… …</a:t>
              </a:r>
            </a:p>
            <a:p>
              <a:pPr algn="l"/>
              <a:r>
                <a:rPr lang="en-US" altLang="zh-CN" sz="2400" b="1">
                  <a:solidFill>
                    <a:srgbClr val="000000"/>
                  </a:solidFill>
                </a:rPr>
                <a:t>           </a:t>
              </a:r>
              <a:r>
                <a:rPr lang="en-US" altLang="zh-CN" sz="2400" b="1">
                  <a:solidFill>
                    <a:srgbClr val="000099"/>
                  </a:solidFill>
                </a:rPr>
                <a:t>a</a:t>
              </a:r>
              <a:r>
                <a:rPr lang="en-US" altLang="zh-CN" sz="2400" b="1" baseline="-18000">
                  <a:solidFill>
                    <a:srgbClr val="000099"/>
                  </a:solidFill>
                </a:rPr>
                <a:t>n1</a:t>
              </a:r>
              <a:r>
                <a:rPr lang="en-US" altLang="zh-CN" sz="2400" b="1">
                  <a:solidFill>
                    <a:srgbClr val="000099"/>
                  </a:solidFill>
                </a:rPr>
                <a:t>   a</a:t>
              </a:r>
              <a:r>
                <a:rPr lang="en-US" altLang="zh-CN" sz="2400" b="1" baseline="-18000">
                  <a:solidFill>
                    <a:srgbClr val="000099"/>
                  </a:solidFill>
                </a:rPr>
                <a:t>n2</a:t>
              </a:r>
              <a:r>
                <a:rPr lang="en-US" altLang="zh-CN" sz="2400" b="1">
                  <a:solidFill>
                    <a:srgbClr val="000099"/>
                  </a:solidFill>
                </a:rPr>
                <a:t>  a</a:t>
              </a:r>
              <a:r>
                <a:rPr lang="en-US" altLang="zh-CN" sz="2400" b="1" baseline="-18000">
                  <a:solidFill>
                    <a:srgbClr val="000099"/>
                  </a:solidFill>
                </a:rPr>
                <a:t>n3 </a:t>
              </a:r>
              <a:r>
                <a:rPr lang="en-US" altLang="zh-CN" sz="2400" b="1">
                  <a:solidFill>
                    <a:srgbClr val="000099"/>
                  </a:solidFill>
                </a:rPr>
                <a:t> … …    a</a:t>
              </a:r>
              <a:r>
                <a:rPr lang="en-US" altLang="zh-CN" sz="2400" b="1" baseline="-18000">
                  <a:solidFill>
                    <a:srgbClr val="000099"/>
                  </a:solidFill>
                </a:rPr>
                <a:t>nn</a:t>
              </a:r>
            </a:p>
          </p:txBody>
        </p:sp>
        <p:sp>
          <p:nvSpPr>
            <p:cNvPr id="64534" name="AutoShape 23"/>
            <p:cNvSpPr>
              <a:spLocks/>
            </p:cNvSpPr>
            <p:nvPr/>
          </p:nvSpPr>
          <p:spPr bwMode="auto">
            <a:xfrm>
              <a:off x="2184" y="2208"/>
              <a:ext cx="72" cy="1296"/>
            </a:xfrm>
            <a:prstGeom prst="leftBracket">
              <a:avLst>
                <a:gd name="adj" fmla="val 150000"/>
              </a:avLst>
            </a:prstGeom>
            <a:noFill/>
            <a:ln w="34925" cap="sq">
              <a:solidFill>
                <a:srgbClr val="000099"/>
              </a:solidFill>
              <a:round/>
              <a:headEnd type="none" w="sm" len="sm"/>
              <a:tailEnd type="none" w="sm" len="sm"/>
            </a:ln>
          </p:spPr>
          <p:txBody>
            <a:bodyPr wrap="none" anchor="ctr"/>
            <a:lstStyle/>
            <a:p>
              <a:endParaRPr lang="zh-CN" altLang="en-US" sz="2400" b="1">
                <a:solidFill>
                  <a:srgbClr val="FFFFCC"/>
                </a:solidFill>
              </a:endParaRPr>
            </a:p>
          </p:txBody>
        </p:sp>
        <p:sp>
          <p:nvSpPr>
            <p:cNvPr id="64535" name="AutoShape 24"/>
            <p:cNvSpPr>
              <a:spLocks/>
            </p:cNvSpPr>
            <p:nvPr/>
          </p:nvSpPr>
          <p:spPr bwMode="auto">
            <a:xfrm flipH="1">
              <a:off x="4344" y="2220"/>
              <a:ext cx="72" cy="1296"/>
            </a:xfrm>
            <a:prstGeom prst="leftBracket">
              <a:avLst>
                <a:gd name="adj" fmla="val 150000"/>
              </a:avLst>
            </a:prstGeom>
            <a:noFill/>
            <a:ln w="34925" cap="sq">
              <a:solidFill>
                <a:srgbClr val="000099"/>
              </a:solidFill>
              <a:round/>
              <a:headEnd type="none" w="sm" len="sm"/>
              <a:tailEnd type="none" w="sm" len="sm"/>
            </a:ln>
          </p:spPr>
          <p:txBody>
            <a:bodyPr wrap="none" anchor="ctr"/>
            <a:lstStyle/>
            <a:p>
              <a:endParaRPr lang="zh-CN" altLang="en-US" sz="2400" b="1">
                <a:solidFill>
                  <a:srgbClr val="FFFFCC"/>
                </a:solidFill>
              </a:endParaRPr>
            </a:p>
          </p:txBody>
        </p:sp>
      </p:grpSp>
      <p:grpSp>
        <p:nvGrpSpPr>
          <p:cNvPr id="5" name="Group 25"/>
          <p:cNvGrpSpPr>
            <a:grpSpLocks/>
          </p:cNvGrpSpPr>
          <p:nvPr/>
        </p:nvGrpSpPr>
        <p:grpSpPr bwMode="auto">
          <a:xfrm>
            <a:off x="7609206" y="908052"/>
            <a:ext cx="2304217" cy="804863"/>
            <a:chOff x="4104" y="655"/>
            <a:chExt cx="1452" cy="507"/>
          </a:xfrm>
        </p:grpSpPr>
        <p:sp>
          <p:nvSpPr>
            <p:cNvPr id="175130" name="AutoShape 26"/>
            <p:cNvSpPr>
              <a:spLocks noChangeArrowheads="1"/>
            </p:cNvSpPr>
            <p:nvPr/>
          </p:nvSpPr>
          <p:spPr bwMode="auto">
            <a:xfrm>
              <a:off x="4104" y="709"/>
              <a:ext cx="1452" cy="453"/>
            </a:xfrm>
            <a:prstGeom prst="cloudCallout">
              <a:avLst>
                <a:gd name="adj1" fmla="val -55301"/>
                <a:gd name="adj2" fmla="val 67662"/>
              </a:avLst>
            </a:prstGeom>
            <a:solidFill>
              <a:srgbClr val="57DFFF"/>
            </a:solidFill>
            <a:ln w="12700" cap="sq">
              <a:noFill/>
              <a:round/>
              <a:headEnd type="none" w="sm" len="sm"/>
              <a:tailEnd type="none" w="sm" len="sm"/>
            </a:ln>
            <a:effectLst>
              <a:outerShdw dist="45791" dir="2021404" algn="ctr" rotWithShape="0">
                <a:schemeClr val="bg2"/>
              </a:outerShdw>
            </a:effectLst>
          </p:spPr>
          <p:txBody>
            <a:bodyPr/>
            <a:lstStyle/>
            <a:p>
              <a:pPr>
                <a:defRPr/>
              </a:pPr>
              <a:endParaRPr lang="zh-CN" altLang="en-US" sz="3700">
                <a:solidFill>
                  <a:srgbClr val="57DFFF"/>
                </a:solidFill>
                <a:effectDag name="">
                  <a:cont type="tree" name="">
                    <a:effect ref="fillLine"/>
                    <a:outerShdw dist="38100" dir="13500000" algn="br">
                      <a:srgbClr val="8FEAFF"/>
                    </a:outerShdw>
                  </a:cont>
                  <a:cont type="tree" name="">
                    <a:effect ref="fillLine"/>
                    <a:outerShdw dist="38100" dir="2700000" algn="tl">
                      <a:srgbClr val="348599"/>
                    </a:outerShdw>
                  </a:cont>
                  <a:effect ref="fillLine"/>
                </a:effectDag>
                <a:ea typeface="黑体" pitchFamily="2" charset="-122"/>
              </a:endParaRPr>
            </a:p>
          </p:txBody>
        </p:sp>
        <p:sp>
          <p:nvSpPr>
            <p:cNvPr id="175131" name="Rectangle 27"/>
            <p:cNvSpPr>
              <a:spLocks noChangeArrowheads="1"/>
            </p:cNvSpPr>
            <p:nvPr/>
          </p:nvSpPr>
          <p:spPr bwMode="auto">
            <a:xfrm>
              <a:off x="4230" y="655"/>
              <a:ext cx="1270" cy="417"/>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gn="l">
                <a:defRPr/>
              </a:pPr>
              <a:r>
                <a:rPr kumimoji="1" lang="zh-CN" altLang="en-US" sz="37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黑体" pitchFamily="2" charset="-122"/>
                </a:rPr>
                <a:t> </a:t>
              </a:r>
              <a:r>
                <a:rPr kumimoji="1" lang="en-US" altLang="en-US" sz="3700" b="1">
                  <a:solidFill>
                    <a:srgbClr val="FF0000"/>
                  </a:solidFill>
                  <a:ea typeface="黑体" pitchFamily="2" charset="-122"/>
                </a:rPr>
                <a:t>a</a:t>
              </a:r>
              <a:r>
                <a:rPr kumimoji="1" lang="en-US" altLang="en-US" sz="3700" b="1" baseline="-25000">
                  <a:solidFill>
                    <a:srgbClr val="FF0000"/>
                  </a:solidFill>
                  <a:ea typeface="黑体" pitchFamily="2" charset="-122"/>
                </a:rPr>
                <a:t>ij </a:t>
              </a:r>
              <a:r>
                <a:rPr kumimoji="1" lang="en-US" altLang="en-US" sz="3700" b="1">
                  <a:solidFill>
                    <a:srgbClr val="FF0000"/>
                  </a:solidFill>
                  <a:ea typeface="黑体" pitchFamily="2" charset="-122"/>
                </a:rPr>
                <a:t>= a</a:t>
              </a:r>
              <a:r>
                <a:rPr kumimoji="1" lang="en-US" altLang="en-US" sz="3700" b="1" baseline="-25000">
                  <a:solidFill>
                    <a:srgbClr val="FF0000"/>
                  </a:solidFill>
                  <a:ea typeface="黑体" pitchFamily="2" charset="-122"/>
                </a:rPr>
                <a:t>ji</a:t>
              </a:r>
              <a:r>
                <a:rPr kumimoji="1" lang="en-US" altLang="en-US" sz="37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黑体" pitchFamily="2" charset="-122"/>
                </a:rPr>
                <a:t> </a:t>
              </a:r>
              <a:endParaRPr kumimoji="1" lang="zh-CN" altLang="en-US" sz="37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黑体" pitchFamily="2" charset="-122"/>
              </a:endParaRPr>
            </a:p>
          </p:txBody>
        </p:sp>
      </p:grpSp>
      <p:grpSp>
        <p:nvGrpSpPr>
          <p:cNvPr id="6" name="Group 28"/>
          <p:cNvGrpSpPr>
            <a:grpSpLocks/>
          </p:cNvGrpSpPr>
          <p:nvPr/>
        </p:nvGrpSpPr>
        <p:grpSpPr bwMode="auto">
          <a:xfrm>
            <a:off x="3010488" y="571500"/>
            <a:ext cx="1628982" cy="3143250"/>
            <a:chOff x="936" y="360"/>
            <a:chExt cx="1026" cy="1980"/>
          </a:xfrm>
        </p:grpSpPr>
        <p:sp>
          <p:nvSpPr>
            <p:cNvPr id="175133" name="Freeform 29"/>
            <p:cNvSpPr>
              <a:spLocks/>
            </p:cNvSpPr>
            <p:nvPr/>
          </p:nvSpPr>
          <p:spPr bwMode="auto">
            <a:xfrm>
              <a:off x="936" y="2064"/>
              <a:ext cx="432" cy="276"/>
            </a:xfrm>
            <a:custGeom>
              <a:avLst/>
              <a:gdLst/>
              <a:ahLst/>
              <a:cxnLst>
                <a:cxn ang="0">
                  <a:pos x="295" y="0"/>
                </a:cxn>
                <a:cxn ang="0">
                  <a:pos x="41" y="34"/>
                </a:cxn>
                <a:cxn ang="0">
                  <a:pos x="30" y="173"/>
                </a:cxn>
                <a:cxn ang="0">
                  <a:pos x="64" y="184"/>
                </a:cxn>
                <a:cxn ang="0">
                  <a:pos x="157" y="207"/>
                </a:cxn>
                <a:cxn ang="0">
                  <a:pos x="352" y="138"/>
                </a:cxn>
                <a:cxn ang="0">
                  <a:pos x="341" y="46"/>
                </a:cxn>
                <a:cxn ang="0">
                  <a:pos x="306" y="34"/>
                </a:cxn>
                <a:cxn ang="0">
                  <a:pos x="226" y="11"/>
                </a:cxn>
              </a:cxnLst>
              <a:rect l="0" t="0" r="r" b="b"/>
              <a:pathLst>
                <a:path w="353" h="228">
                  <a:moveTo>
                    <a:pt x="295" y="0"/>
                  </a:moveTo>
                  <a:cubicBezTo>
                    <a:pt x="197" y="31"/>
                    <a:pt x="178" y="26"/>
                    <a:pt x="41" y="34"/>
                  </a:cubicBezTo>
                  <a:cubicBezTo>
                    <a:pt x="25" y="83"/>
                    <a:pt x="0" y="121"/>
                    <a:pt x="30" y="173"/>
                  </a:cubicBezTo>
                  <a:cubicBezTo>
                    <a:pt x="36" y="183"/>
                    <a:pt x="52" y="181"/>
                    <a:pt x="64" y="184"/>
                  </a:cubicBezTo>
                  <a:cubicBezTo>
                    <a:pt x="95" y="192"/>
                    <a:pt x="157" y="207"/>
                    <a:pt x="157" y="207"/>
                  </a:cubicBezTo>
                  <a:cubicBezTo>
                    <a:pt x="250" y="200"/>
                    <a:pt x="324" y="228"/>
                    <a:pt x="352" y="138"/>
                  </a:cubicBezTo>
                  <a:cubicBezTo>
                    <a:pt x="348" y="107"/>
                    <a:pt x="353" y="74"/>
                    <a:pt x="341" y="46"/>
                  </a:cubicBezTo>
                  <a:cubicBezTo>
                    <a:pt x="336" y="35"/>
                    <a:pt x="317" y="40"/>
                    <a:pt x="306" y="34"/>
                  </a:cubicBezTo>
                  <a:cubicBezTo>
                    <a:pt x="244" y="2"/>
                    <a:pt x="303" y="11"/>
                    <a:pt x="226" y="11"/>
                  </a:cubicBezTo>
                </a:path>
              </a:pathLst>
            </a:custGeom>
            <a:noFill/>
            <a:ln w="50800" cap="sq" cmpd="sng">
              <a:solidFill>
                <a:srgbClr val="FF3300"/>
              </a:solidFill>
              <a:prstDash val="solid"/>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5134" name="Line 30"/>
            <p:cNvSpPr>
              <a:spLocks noChangeShapeType="1"/>
            </p:cNvSpPr>
            <p:nvPr/>
          </p:nvSpPr>
          <p:spPr bwMode="auto">
            <a:xfrm flipV="1">
              <a:off x="1690" y="360"/>
              <a:ext cx="272" cy="0"/>
            </a:xfrm>
            <a:prstGeom prst="line">
              <a:avLst/>
            </a:prstGeom>
            <a:noFill/>
            <a:ln w="50800" cap="sq">
              <a:solidFill>
                <a:srgbClr val="FF000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7" name="Group 31"/>
          <p:cNvGrpSpPr>
            <a:grpSpLocks/>
          </p:cNvGrpSpPr>
          <p:nvPr/>
        </p:nvGrpSpPr>
        <p:grpSpPr bwMode="auto">
          <a:xfrm>
            <a:off x="3714869" y="981077"/>
            <a:ext cx="1373138" cy="2790825"/>
            <a:chOff x="1380" y="618"/>
            <a:chExt cx="865" cy="1758"/>
          </a:xfrm>
        </p:grpSpPr>
        <p:sp>
          <p:nvSpPr>
            <p:cNvPr id="175136" name="Line 32"/>
            <p:cNvSpPr>
              <a:spLocks noChangeShapeType="1"/>
            </p:cNvSpPr>
            <p:nvPr/>
          </p:nvSpPr>
          <p:spPr bwMode="auto">
            <a:xfrm>
              <a:off x="1683" y="618"/>
              <a:ext cx="562" cy="0"/>
            </a:xfrm>
            <a:prstGeom prst="line">
              <a:avLst/>
            </a:prstGeom>
            <a:noFill/>
            <a:ln w="50800" cap="sq">
              <a:solidFill>
                <a:srgbClr val="FF000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5137" name="Freeform 33"/>
            <p:cNvSpPr>
              <a:spLocks/>
            </p:cNvSpPr>
            <p:nvPr/>
          </p:nvSpPr>
          <p:spPr bwMode="auto">
            <a:xfrm>
              <a:off x="1380" y="2040"/>
              <a:ext cx="816" cy="336"/>
            </a:xfrm>
            <a:custGeom>
              <a:avLst/>
              <a:gdLst/>
              <a:ahLst/>
              <a:cxnLst>
                <a:cxn ang="0">
                  <a:pos x="295" y="0"/>
                </a:cxn>
                <a:cxn ang="0">
                  <a:pos x="41" y="34"/>
                </a:cxn>
                <a:cxn ang="0">
                  <a:pos x="30" y="173"/>
                </a:cxn>
                <a:cxn ang="0">
                  <a:pos x="64" y="184"/>
                </a:cxn>
                <a:cxn ang="0">
                  <a:pos x="157" y="207"/>
                </a:cxn>
                <a:cxn ang="0">
                  <a:pos x="352" y="138"/>
                </a:cxn>
                <a:cxn ang="0">
                  <a:pos x="341" y="46"/>
                </a:cxn>
                <a:cxn ang="0">
                  <a:pos x="306" y="34"/>
                </a:cxn>
                <a:cxn ang="0">
                  <a:pos x="226" y="11"/>
                </a:cxn>
              </a:cxnLst>
              <a:rect l="0" t="0" r="r" b="b"/>
              <a:pathLst>
                <a:path w="353" h="228">
                  <a:moveTo>
                    <a:pt x="295" y="0"/>
                  </a:moveTo>
                  <a:cubicBezTo>
                    <a:pt x="197" y="31"/>
                    <a:pt x="178" y="26"/>
                    <a:pt x="41" y="34"/>
                  </a:cubicBezTo>
                  <a:cubicBezTo>
                    <a:pt x="25" y="83"/>
                    <a:pt x="0" y="121"/>
                    <a:pt x="30" y="173"/>
                  </a:cubicBezTo>
                  <a:cubicBezTo>
                    <a:pt x="36" y="183"/>
                    <a:pt x="52" y="181"/>
                    <a:pt x="64" y="184"/>
                  </a:cubicBezTo>
                  <a:cubicBezTo>
                    <a:pt x="95" y="192"/>
                    <a:pt x="157" y="207"/>
                    <a:pt x="157" y="207"/>
                  </a:cubicBezTo>
                  <a:cubicBezTo>
                    <a:pt x="250" y="200"/>
                    <a:pt x="324" y="228"/>
                    <a:pt x="352" y="138"/>
                  </a:cubicBezTo>
                  <a:cubicBezTo>
                    <a:pt x="348" y="107"/>
                    <a:pt x="353" y="74"/>
                    <a:pt x="341" y="46"/>
                  </a:cubicBezTo>
                  <a:cubicBezTo>
                    <a:pt x="336" y="35"/>
                    <a:pt x="317" y="40"/>
                    <a:pt x="306" y="34"/>
                  </a:cubicBezTo>
                  <a:cubicBezTo>
                    <a:pt x="244" y="2"/>
                    <a:pt x="303" y="11"/>
                    <a:pt x="226" y="11"/>
                  </a:cubicBezTo>
                </a:path>
              </a:pathLst>
            </a:custGeom>
            <a:noFill/>
            <a:ln w="50800" cap="sq" cmpd="sng">
              <a:solidFill>
                <a:srgbClr val="FF3300"/>
              </a:solidFill>
              <a:prstDash val="solid"/>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8" name="Group 34"/>
          <p:cNvGrpSpPr>
            <a:grpSpLocks/>
          </p:cNvGrpSpPr>
          <p:nvPr/>
        </p:nvGrpSpPr>
        <p:grpSpPr bwMode="auto">
          <a:xfrm>
            <a:off x="4202268" y="1341438"/>
            <a:ext cx="2046753" cy="2449512"/>
            <a:chOff x="1687" y="845"/>
            <a:chExt cx="1289" cy="1543"/>
          </a:xfrm>
        </p:grpSpPr>
        <p:sp>
          <p:nvSpPr>
            <p:cNvPr id="175139" name="Line 35"/>
            <p:cNvSpPr>
              <a:spLocks noChangeShapeType="1"/>
            </p:cNvSpPr>
            <p:nvPr/>
          </p:nvSpPr>
          <p:spPr bwMode="auto">
            <a:xfrm>
              <a:off x="1687" y="845"/>
              <a:ext cx="952" cy="0"/>
            </a:xfrm>
            <a:prstGeom prst="line">
              <a:avLst/>
            </a:prstGeom>
            <a:noFill/>
            <a:ln w="50800" cap="sq">
              <a:solidFill>
                <a:srgbClr val="FF000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5140" name="Freeform 36"/>
            <p:cNvSpPr>
              <a:spLocks/>
            </p:cNvSpPr>
            <p:nvPr/>
          </p:nvSpPr>
          <p:spPr bwMode="auto">
            <a:xfrm>
              <a:off x="2160" y="2052"/>
              <a:ext cx="816" cy="336"/>
            </a:xfrm>
            <a:custGeom>
              <a:avLst/>
              <a:gdLst/>
              <a:ahLst/>
              <a:cxnLst>
                <a:cxn ang="0">
                  <a:pos x="295" y="0"/>
                </a:cxn>
                <a:cxn ang="0">
                  <a:pos x="41" y="34"/>
                </a:cxn>
                <a:cxn ang="0">
                  <a:pos x="30" y="173"/>
                </a:cxn>
                <a:cxn ang="0">
                  <a:pos x="64" y="184"/>
                </a:cxn>
                <a:cxn ang="0">
                  <a:pos x="157" y="207"/>
                </a:cxn>
                <a:cxn ang="0">
                  <a:pos x="352" y="138"/>
                </a:cxn>
                <a:cxn ang="0">
                  <a:pos x="341" y="46"/>
                </a:cxn>
                <a:cxn ang="0">
                  <a:pos x="306" y="34"/>
                </a:cxn>
                <a:cxn ang="0">
                  <a:pos x="226" y="11"/>
                </a:cxn>
              </a:cxnLst>
              <a:rect l="0" t="0" r="r" b="b"/>
              <a:pathLst>
                <a:path w="353" h="228">
                  <a:moveTo>
                    <a:pt x="295" y="0"/>
                  </a:moveTo>
                  <a:cubicBezTo>
                    <a:pt x="197" y="31"/>
                    <a:pt x="178" y="26"/>
                    <a:pt x="41" y="34"/>
                  </a:cubicBezTo>
                  <a:cubicBezTo>
                    <a:pt x="25" y="83"/>
                    <a:pt x="0" y="121"/>
                    <a:pt x="30" y="173"/>
                  </a:cubicBezTo>
                  <a:cubicBezTo>
                    <a:pt x="36" y="183"/>
                    <a:pt x="52" y="181"/>
                    <a:pt x="64" y="184"/>
                  </a:cubicBezTo>
                  <a:cubicBezTo>
                    <a:pt x="95" y="192"/>
                    <a:pt x="157" y="207"/>
                    <a:pt x="157" y="207"/>
                  </a:cubicBezTo>
                  <a:cubicBezTo>
                    <a:pt x="250" y="200"/>
                    <a:pt x="324" y="228"/>
                    <a:pt x="352" y="138"/>
                  </a:cubicBezTo>
                  <a:cubicBezTo>
                    <a:pt x="348" y="107"/>
                    <a:pt x="353" y="74"/>
                    <a:pt x="341" y="46"/>
                  </a:cubicBezTo>
                  <a:cubicBezTo>
                    <a:pt x="336" y="35"/>
                    <a:pt x="317" y="40"/>
                    <a:pt x="306" y="34"/>
                  </a:cubicBezTo>
                  <a:cubicBezTo>
                    <a:pt x="244" y="2"/>
                    <a:pt x="303" y="11"/>
                    <a:pt x="226" y="11"/>
                  </a:cubicBezTo>
                </a:path>
              </a:pathLst>
            </a:custGeom>
            <a:noFill/>
            <a:ln w="50800" cap="sq" cmpd="sng">
              <a:solidFill>
                <a:srgbClr val="FF3300"/>
              </a:solidFill>
              <a:prstDash val="solid"/>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9" name="Group 37"/>
          <p:cNvGrpSpPr>
            <a:grpSpLocks/>
          </p:cNvGrpSpPr>
          <p:nvPr/>
        </p:nvGrpSpPr>
        <p:grpSpPr bwMode="auto">
          <a:xfrm>
            <a:off x="4202267" y="2492377"/>
            <a:ext cx="4846466" cy="1317625"/>
            <a:chOff x="1687" y="1570"/>
            <a:chExt cx="3053" cy="830"/>
          </a:xfrm>
        </p:grpSpPr>
        <p:sp>
          <p:nvSpPr>
            <p:cNvPr id="175142" name="Line 38"/>
            <p:cNvSpPr>
              <a:spLocks noChangeShapeType="1"/>
            </p:cNvSpPr>
            <p:nvPr/>
          </p:nvSpPr>
          <p:spPr bwMode="auto">
            <a:xfrm>
              <a:off x="1687" y="1570"/>
              <a:ext cx="1919" cy="0"/>
            </a:xfrm>
            <a:prstGeom prst="line">
              <a:avLst/>
            </a:prstGeom>
            <a:noFill/>
            <a:ln w="50800" cap="sq">
              <a:solidFill>
                <a:srgbClr val="FF000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5143" name="Freeform 39"/>
            <p:cNvSpPr>
              <a:spLocks/>
            </p:cNvSpPr>
            <p:nvPr/>
          </p:nvSpPr>
          <p:spPr bwMode="auto">
            <a:xfrm>
              <a:off x="3696" y="2064"/>
              <a:ext cx="1044" cy="336"/>
            </a:xfrm>
            <a:custGeom>
              <a:avLst/>
              <a:gdLst/>
              <a:ahLst/>
              <a:cxnLst>
                <a:cxn ang="0">
                  <a:pos x="295" y="0"/>
                </a:cxn>
                <a:cxn ang="0">
                  <a:pos x="41" y="34"/>
                </a:cxn>
                <a:cxn ang="0">
                  <a:pos x="30" y="173"/>
                </a:cxn>
                <a:cxn ang="0">
                  <a:pos x="64" y="184"/>
                </a:cxn>
                <a:cxn ang="0">
                  <a:pos x="157" y="207"/>
                </a:cxn>
                <a:cxn ang="0">
                  <a:pos x="352" y="138"/>
                </a:cxn>
                <a:cxn ang="0">
                  <a:pos x="341" y="46"/>
                </a:cxn>
                <a:cxn ang="0">
                  <a:pos x="306" y="34"/>
                </a:cxn>
                <a:cxn ang="0">
                  <a:pos x="226" y="11"/>
                </a:cxn>
              </a:cxnLst>
              <a:rect l="0" t="0" r="r" b="b"/>
              <a:pathLst>
                <a:path w="353" h="228">
                  <a:moveTo>
                    <a:pt x="295" y="0"/>
                  </a:moveTo>
                  <a:cubicBezTo>
                    <a:pt x="197" y="31"/>
                    <a:pt x="178" y="26"/>
                    <a:pt x="41" y="34"/>
                  </a:cubicBezTo>
                  <a:cubicBezTo>
                    <a:pt x="25" y="83"/>
                    <a:pt x="0" y="121"/>
                    <a:pt x="30" y="173"/>
                  </a:cubicBezTo>
                  <a:cubicBezTo>
                    <a:pt x="36" y="183"/>
                    <a:pt x="52" y="181"/>
                    <a:pt x="64" y="184"/>
                  </a:cubicBezTo>
                  <a:cubicBezTo>
                    <a:pt x="95" y="192"/>
                    <a:pt x="157" y="207"/>
                    <a:pt x="157" y="207"/>
                  </a:cubicBezTo>
                  <a:cubicBezTo>
                    <a:pt x="250" y="200"/>
                    <a:pt x="324" y="228"/>
                    <a:pt x="352" y="138"/>
                  </a:cubicBezTo>
                  <a:cubicBezTo>
                    <a:pt x="348" y="107"/>
                    <a:pt x="353" y="74"/>
                    <a:pt x="341" y="46"/>
                  </a:cubicBezTo>
                  <a:cubicBezTo>
                    <a:pt x="336" y="35"/>
                    <a:pt x="317" y="40"/>
                    <a:pt x="306" y="34"/>
                  </a:cubicBezTo>
                  <a:cubicBezTo>
                    <a:pt x="244" y="2"/>
                    <a:pt x="303" y="11"/>
                    <a:pt x="226" y="11"/>
                  </a:cubicBezTo>
                </a:path>
              </a:pathLst>
            </a:custGeom>
            <a:noFill/>
            <a:ln w="50800" cap="sq" cmpd="sng">
              <a:solidFill>
                <a:srgbClr val="FF3300"/>
              </a:solidFill>
              <a:prstDash val="solid"/>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10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10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1000"/>
                                        <p:tgtEl>
                                          <p:spTgt spid="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right)">
                                      <p:cBhvr>
                                        <p:cTn id="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p:cNvGrpSpPr>
            <a:grpSpLocks/>
          </p:cNvGrpSpPr>
          <p:nvPr/>
        </p:nvGrpSpPr>
        <p:grpSpPr bwMode="auto">
          <a:xfrm>
            <a:off x="1979016" y="914400"/>
            <a:ext cx="8078521" cy="1981200"/>
            <a:chOff x="240" y="576"/>
            <a:chExt cx="5088" cy="1248"/>
          </a:xfrm>
        </p:grpSpPr>
        <p:sp>
          <p:nvSpPr>
            <p:cNvPr id="166925" name="Freeform 13"/>
            <p:cNvSpPr>
              <a:spLocks/>
            </p:cNvSpPr>
            <p:nvPr/>
          </p:nvSpPr>
          <p:spPr bwMode="auto">
            <a:xfrm>
              <a:off x="240" y="576"/>
              <a:ext cx="5088" cy="1248"/>
            </a:xfrm>
            <a:custGeom>
              <a:avLst/>
              <a:gdLst/>
              <a:ahLst/>
              <a:cxnLst>
                <a:cxn ang="0">
                  <a:pos x="99" y="0"/>
                </a:cxn>
                <a:cxn ang="0">
                  <a:pos x="1299" y="44"/>
                </a:cxn>
                <a:cxn ang="0">
                  <a:pos x="4408" y="55"/>
                </a:cxn>
                <a:cxn ang="0">
                  <a:pos x="4921" y="44"/>
                </a:cxn>
                <a:cxn ang="0">
                  <a:pos x="4954" y="33"/>
                </a:cxn>
                <a:cxn ang="0">
                  <a:pos x="4976" y="98"/>
                </a:cxn>
                <a:cxn ang="0">
                  <a:pos x="4965" y="295"/>
                </a:cxn>
                <a:cxn ang="0">
                  <a:pos x="4954" y="807"/>
                </a:cxn>
                <a:cxn ang="0">
                  <a:pos x="4899" y="982"/>
                </a:cxn>
                <a:cxn ang="0">
                  <a:pos x="4572" y="1004"/>
                </a:cxn>
                <a:cxn ang="0">
                  <a:pos x="4201" y="1025"/>
                </a:cxn>
                <a:cxn ang="0">
                  <a:pos x="2412" y="1080"/>
                </a:cxn>
                <a:cxn ang="0">
                  <a:pos x="23" y="1069"/>
                </a:cxn>
                <a:cxn ang="0">
                  <a:pos x="121" y="949"/>
                </a:cxn>
                <a:cxn ang="0">
                  <a:pos x="23" y="698"/>
                </a:cxn>
                <a:cxn ang="0">
                  <a:pos x="23" y="567"/>
                </a:cxn>
                <a:cxn ang="0">
                  <a:pos x="67" y="502"/>
                </a:cxn>
                <a:cxn ang="0">
                  <a:pos x="88" y="469"/>
                </a:cxn>
                <a:cxn ang="0">
                  <a:pos x="45" y="218"/>
                </a:cxn>
                <a:cxn ang="0">
                  <a:pos x="23" y="153"/>
                </a:cxn>
                <a:cxn ang="0">
                  <a:pos x="12" y="120"/>
                </a:cxn>
                <a:cxn ang="0">
                  <a:pos x="34" y="33"/>
                </a:cxn>
                <a:cxn ang="0">
                  <a:pos x="99" y="0"/>
                </a:cxn>
              </a:cxnLst>
              <a:rect l="0" t="0" r="r" b="b"/>
              <a:pathLst>
                <a:path w="4976" h="1200">
                  <a:moveTo>
                    <a:pt x="99" y="0"/>
                  </a:moveTo>
                  <a:cubicBezTo>
                    <a:pt x="534" y="6"/>
                    <a:pt x="888" y="18"/>
                    <a:pt x="1299" y="44"/>
                  </a:cubicBezTo>
                  <a:cubicBezTo>
                    <a:pt x="1695" y="143"/>
                    <a:pt x="3779" y="60"/>
                    <a:pt x="4408" y="55"/>
                  </a:cubicBezTo>
                  <a:cubicBezTo>
                    <a:pt x="4579" y="51"/>
                    <a:pt x="4750" y="51"/>
                    <a:pt x="4921" y="44"/>
                  </a:cubicBezTo>
                  <a:cubicBezTo>
                    <a:pt x="4933" y="44"/>
                    <a:pt x="4946" y="25"/>
                    <a:pt x="4954" y="33"/>
                  </a:cubicBezTo>
                  <a:cubicBezTo>
                    <a:pt x="4970" y="49"/>
                    <a:pt x="4969" y="76"/>
                    <a:pt x="4976" y="98"/>
                  </a:cubicBezTo>
                  <a:cubicBezTo>
                    <a:pt x="4972" y="164"/>
                    <a:pt x="4967" y="229"/>
                    <a:pt x="4965" y="295"/>
                  </a:cubicBezTo>
                  <a:cubicBezTo>
                    <a:pt x="4960" y="466"/>
                    <a:pt x="4960" y="636"/>
                    <a:pt x="4954" y="807"/>
                  </a:cubicBezTo>
                  <a:cubicBezTo>
                    <a:pt x="4953" y="845"/>
                    <a:pt x="4933" y="963"/>
                    <a:pt x="4899" y="982"/>
                  </a:cubicBezTo>
                  <a:cubicBezTo>
                    <a:pt x="4895" y="984"/>
                    <a:pt x="4584" y="1003"/>
                    <a:pt x="4572" y="1004"/>
                  </a:cubicBezTo>
                  <a:cubicBezTo>
                    <a:pt x="4448" y="1011"/>
                    <a:pt x="4201" y="1025"/>
                    <a:pt x="4201" y="1025"/>
                  </a:cubicBezTo>
                  <a:cubicBezTo>
                    <a:pt x="3683" y="1200"/>
                    <a:pt x="2544" y="1079"/>
                    <a:pt x="2412" y="1080"/>
                  </a:cubicBezTo>
                  <a:cubicBezTo>
                    <a:pt x="1616" y="1076"/>
                    <a:pt x="819" y="1095"/>
                    <a:pt x="23" y="1069"/>
                  </a:cubicBezTo>
                  <a:cubicBezTo>
                    <a:pt x="14" y="1069"/>
                    <a:pt x="101" y="963"/>
                    <a:pt x="121" y="949"/>
                  </a:cubicBezTo>
                  <a:cubicBezTo>
                    <a:pt x="110" y="861"/>
                    <a:pt x="103" y="751"/>
                    <a:pt x="23" y="698"/>
                  </a:cubicBezTo>
                  <a:cubicBezTo>
                    <a:pt x="10" y="646"/>
                    <a:pt x="0" y="631"/>
                    <a:pt x="23" y="567"/>
                  </a:cubicBezTo>
                  <a:cubicBezTo>
                    <a:pt x="32" y="542"/>
                    <a:pt x="53" y="524"/>
                    <a:pt x="67" y="502"/>
                  </a:cubicBezTo>
                  <a:cubicBezTo>
                    <a:pt x="74" y="491"/>
                    <a:pt x="88" y="469"/>
                    <a:pt x="88" y="469"/>
                  </a:cubicBezTo>
                  <a:cubicBezTo>
                    <a:pt x="79" y="380"/>
                    <a:pt x="73" y="302"/>
                    <a:pt x="45" y="218"/>
                  </a:cubicBezTo>
                  <a:cubicBezTo>
                    <a:pt x="15" y="129"/>
                    <a:pt x="53" y="240"/>
                    <a:pt x="23" y="153"/>
                  </a:cubicBezTo>
                  <a:cubicBezTo>
                    <a:pt x="19" y="142"/>
                    <a:pt x="12" y="120"/>
                    <a:pt x="12" y="120"/>
                  </a:cubicBezTo>
                  <a:cubicBezTo>
                    <a:pt x="18" y="91"/>
                    <a:pt x="13" y="54"/>
                    <a:pt x="34" y="33"/>
                  </a:cubicBezTo>
                  <a:cubicBezTo>
                    <a:pt x="51" y="16"/>
                    <a:pt x="130" y="31"/>
                    <a:pt x="99" y="0"/>
                  </a:cubicBezTo>
                  <a:close/>
                </a:path>
              </a:pathLst>
            </a:custGeom>
            <a:solidFill>
              <a:srgbClr val="E1F0FF"/>
            </a:solidFill>
            <a:ln w="12700" cap="sq" cmpd="sng">
              <a:noFill/>
              <a:prstDash val="solid"/>
              <a:round/>
              <a:headEnd type="none" w="sm" len="sm"/>
              <a:tailEnd type="none" w="sm" len="sm"/>
            </a:ln>
            <a:effectLst>
              <a:outerShdw dist="162639" dir="2319588"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5566" name="Text Box 14"/>
            <p:cNvSpPr txBox="1">
              <a:spLocks noChangeArrowheads="1"/>
            </p:cNvSpPr>
            <p:nvPr/>
          </p:nvSpPr>
          <p:spPr bwMode="auto">
            <a:xfrm>
              <a:off x="528" y="755"/>
              <a:ext cx="4665" cy="804"/>
            </a:xfrm>
            <a:prstGeom prst="rect">
              <a:avLst/>
            </a:prstGeom>
            <a:noFill/>
            <a:ln w="12700" cap="sq">
              <a:noFill/>
              <a:miter lim="800000"/>
              <a:headEnd type="none" w="sm" len="sm"/>
              <a:tailEnd type="none" w="sm" len="sm"/>
            </a:ln>
          </p:spPr>
          <p:txBody>
            <a:bodyPr>
              <a:spAutoFit/>
            </a:bodyPr>
            <a:lstStyle/>
            <a:p>
              <a:pPr algn="l">
                <a:lnSpc>
                  <a:spcPct val="95000"/>
                </a:lnSpc>
              </a:pPr>
              <a:r>
                <a:rPr lang="zh-CN" altLang="en-US" sz="2700" b="1">
                  <a:solidFill>
                    <a:srgbClr val="000099"/>
                  </a:solidFill>
                  <a:latin typeface="幼圆" pitchFamily="49" charset="-122"/>
                  <a:ea typeface="幼圆" pitchFamily="49" charset="-122"/>
                </a:rPr>
                <a:t>若一个矩阵中，值非</a:t>
              </a:r>
              <a:r>
                <a:rPr lang="zh-CN" altLang="en-US" sz="2700" b="1">
                  <a:solidFill>
                    <a:srgbClr val="000099"/>
                  </a:solidFill>
                  <a:ea typeface="幼圆" pitchFamily="49" charset="-122"/>
                </a:rPr>
                <a:t>0</a:t>
              </a:r>
              <a:r>
                <a:rPr lang="zh-CN" altLang="en-US" sz="2700" b="1">
                  <a:solidFill>
                    <a:srgbClr val="000099"/>
                  </a:solidFill>
                  <a:latin typeface="幼圆" pitchFamily="49" charset="-122"/>
                  <a:ea typeface="幼圆" pitchFamily="49" charset="-122"/>
                </a:rPr>
                <a:t>的元素对称地集中在主对角线两旁的一个带状区域中(该区域之外的元素都为</a:t>
              </a:r>
              <a:r>
                <a:rPr lang="zh-CN" altLang="en-US" sz="2700" b="1">
                  <a:solidFill>
                    <a:srgbClr val="000099"/>
                  </a:solidFill>
                  <a:ea typeface="幼圆" pitchFamily="49" charset="-122"/>
                </a:rPr>
                <a:t>0</a:t>
              </a:r>
              <a:r>
                <a:rPr lang="zh-CN" altLang="en-US" sz="2700" b="1">
                  <a:solidFill>
                    <a:srgbClr val="000099"/>
                  </a:solidFill>
                  <a:latin typeface="幼圆" pitchFamily="49" charset="-122"/>
                  <a:ea typeface="幼圆" pitchFamily="49" charset="-122"/>
                </a:rPr>
                <a:t>元素)，称这样的矩阵为         。</a:t>
              </a:r>
            </a:p>
          </p:txBody>
        </p:sp>
        <p:sp>
          <p:nvSpPr>
            <p:cNvPr id="65567" name="Rectangle 15"/>
            <p:cNvSpPr>
              <a:spLocks noChangeArrowheads="1"/>
            </p:cNvSpPr>
            <p:nvPr/>
          </p:nvSpPr>
          <p:spPr bwMode="auto">
            <a:xfrm>
              <a:off x="3445" y="1212"/>
              <a:ext cx="1272" cy="349"/>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a:r>
                <a:rPr lang="zh-CN" altLang="en-US" sz="3000" b="1">
                  <a:solidFill>
                    <a:srgbClr val="FF3300"/>
                  </a:solidFill>
                  <a:latin typeface="黑体" pitchFamily="49" charset="-122"/>
                  <a:ea typeface="黑体" pitchFamily="49" charset="-122"/>
                </a:rPr>
                <a:t>对角矩阵</a:t>
              </a:r>
            </a:p>
          </p:txBody>
        </p:sp>
      </p:grpSp>
      <p:grpSp>
        <p:nvGrpSpPr>
          <p:cNvPr id="3" name="Group 16"/>
          <p:cNvGrpSpPr>
            <a:grpSpLocks/>
          </p:cNvGrpSpPr>
          <p:nvPr/>
        </p:nvGrpSpPr>
        <p:grpSpPr bwMode="auto">
          <a:xfrm>
            <a:off x="959396" y="152400"/>
            <a:ext cx="5136314" cy="609600"/>
            <a:chOff x="144" y="144"/>
            <a:chExt cx="3235" cy="384"/>
          </a:xfrm>
        </p:grpSpPr>
        <p:sp>
          <p:nvSpPr>
            <p:cNvPr id="166929" name="Oval 17"/>
            <p:cNvSpPr>
              <a:spLocks noChangeArrowheads="1"/>
            </p:cNvSpPr>
            <p:nvPr/>
          </p:nvSpPr>
          <p:spPr bwMode="auto">
            <a:xfrm>
              <a:off x="144" y="144"/>
              <a:ext cx="3168" cy="384"/>
            </a:xfrm>
            <a:prstGeom prst="ellipse">
              <a:avLst/>
            </a:prstGeom>
            <a:solidFill>
              <a:srgbClr val="FFFFBD"/>
            </a:solidFill>
            <a:ln w="12700" cap="sq">
              <a:noFill/>
              <a:round/>
              <a:headEnd type="none" w="sm" len="sm"/>
              <a:tailEnd type="none" w="sm" len="sm"/>
            </a:ln>
            <a:effectLst>
              <a:outerShdw dist="104727" dir="842175"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5564" name="Rectangle 18"/>
            <p:cNvSpPr>
              <a:spLocks noChangeArrowheads="1"/>
            </p:cNvSpPr>
            <p:nvPr/>
          </p:nvSpPr>
          <p:spPr bwMode="auto">
            <a:xfrm>
              <a:off x="252" y="144"/>
              <a:ext cx="3127" cy="368"/>
            </a:xfrm>
            <a:prstGeom prst="rect">
              <a:avLst/>
            </a:prstGeom>
            <a:noFill/>
            <a:ln w="12700" cap="sq">
              <a:noFill/>
              <a:miter lim="800000"/>
              <a:headEnd type="none" w="sm" len="sm"/>
              <a:tailEnd type="none" w="sm" len="sm"/>
            </a:ln>
          </p:spPr>
          <p:txBody>
            <a:bodyPr>
              <a:spAutoFit/>
            </a:bodyPr>
            <a:lstStyle/>
            <a:p>
              <a:pPr algn="l"/>
              <a:r>
                <a:rPr lang="en-US" altLang="zh-CN" sz="3200" b="1" dirty="0">
                  <a:solidFill>
                    <a:srgbClr val="002878"/>
                  </a:solidFill>
                  <a:latin typeface="幼圆" pitchFamily="49" charset="-122"/>
                  <a:ea typeface="幼圆" pitchFamily="49" charset="-122"/>
                </a:rPr>
                <a:t>(</a:t>
              </a:r>
              <a:r>
                <a:rPr lang="zh-CN" altLang="en-US" sz="3200" b="1" dirty="0">
                  <a:solidFill>
                    <a:srgbClr val="002878"/>
                  </a:solidFill>
                  <a:latin typeface="幼圆" pitchFamily="49" charset="-122"/>
                  <a:ea typeface="幼圆" pitchFamily="49" charset="-122"/>
                </a:rPr>
                <a:t>二</a:t>
              </a:r>
              <a:r>
                <a:rPr lang="en-US" altLang="zh-CN" sz="3200" b="1" dirty="0">
                  <a:solidFill>
                    <a:srgbClr val="002878"/>
                  </a:solidFill>
                  <a:latin typeface="幼圆" pitchFamily="49" charset="-122"/>
                  <a:ea typeface="幼圆" pitchFamily="49" charset="-122"/>
                </a:rPr>
                <a:t>)</a:t>
              </a:r>
              <a:r>
                <a:rPr lang="zh-CN" altLang="en-US" sz="3200" b="1" dirty="0">
                  <a:solidFill>
                    <a:srgbClr val="002878"/>
                  </a:solidFill>
                  <a:latin typeface="幼圆" pitchFamily="49" charset="-122"/>
                  <a:ea typeface="幼圆" pitchFamily="49" charset="-122"/>
                </a:rPr>
                <a:t>对角矩阵的压缩存储</a:t>
              </a:r>
            </a:p>
          </p:txBody>
        </p:sp>
      </p:grpSp>
      <p:grpSp>
        <p:nvGrpSpPr>
          <p:cNvPr id="4" name="Group 19"/>
          <p:cNvGrpSpPr>
            <a:grpSpLocks/>
          </p:cNvGrpSpPr>
          <p:nvPr/>
        </p:nvGrpSpPr>
        <p:grpSpPr bwMode="auto">
          <a:xfrm>
            <a:off x="3431497" y="3048000"/>
            <a:ext cx="4697493" cy="2209800"/>
            <a:chOff x="1191" y="1920"/>
            <a:chExt cx="2959" cy="1392"/>
          </a:xfrm>
        </p:grpSpPr>
        <p:sp>
          <p:nvSpPr>
            <p:cNvPr id="166932" name="AutoShape 20"/>
            <p:cNvSpPr>
              <a:spLocks/>
            </p:cNvSpPr>
            <p:nvPr/>
          </p:nvSpPr>
          <p:spPr bwMode="auto">
            <a:xfrm>
              <a:off x="1728" y="1920"/>
              <a:ext cx="50" cy="1344"/>
            </a:xfrm>
            <a:prstGeom prst="leftBracket">
              <a:avLst>
                <a:gd name="adj" fmla="val 233333"/>
              </a:avLst>
            </a:prstGeom>
            <a:noFill/>
            <a:ln w="34925" cap="sq">
              <a:solidFill>
                <a:schemeClr val="bg1"/>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933" name="AutoShape 21"/>
            <p:cNvSpPr>
              <a:spLocks/>
            </p:cNvSpPr>
            <p:nvPr/>
          </p:nvSpPr>
          <p:spPr bwMode="auto">
            <a:xfrm>
              <a:off x="3840" y="1920"/>
              <a:ext cx="48" cy="1392"/>
            </a:xfrm>
            <a:prstGeom prst="rightBracket">
              <a:avLst>
                <a:gd name="adj" fmla="val 241667"/>
              </a:avLst>
            </a:prstGeom>
            <a:noFill/>
            <a:ln w="34925" cap="sq">
              <a:solidFill>
                <a:schemeClr val="bg1"/>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934" name="Line 22"/>
            <p:cNvSpPr>
              <a:spLocks noChangeShapeType="1"/>
            </p:cNvSpPr>
            <p:nvPr/>
          </p:nvSpPr>
          <p:spPr bwMode="auto">
            <a:xfrm>
              <a:off x="1872" y="1968"/>
              <a:ext cx="1872" cy="1248"/>
            </a:xfrm>
            <a:prstGeom prst="line">
              <a:avLst/>
            </a:prstGeom>
            <a:noFill/>
            <a:ln w="28575" cap="sq">
              <a:solidFill>
                <a:srgbClr val="FF0066"/>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935" name="Line 23"/>
            <p:cNvSpPr>
              <a:spLocks noChangeShapeType="1"/>
            </p:cNvSpPr>
            <p:nvPr/>
          </p:nvSpPr>
          <p:spPr bwMode="auto">
            <a:xfrm>
              <a:off x="2448" y="1968"/>
              <a:ext cx="1296" cy="816"/>
            </a:xfrm>
            <a:prstGeom prst="line">
              <a:avLst/>
            </a:prstGeom>
            <a:noFill/>
            <a:ln w="34925">
              <a:solidFill>
                <a:srgbClr val="33CCCC"/>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936" name="Line 24"/>
            <p:cNvSpPr>
              <a:spLocks noChangeShapeType="1"/>
            </p:cNvSpPr>
            <p:nvPr/>
          </p:nvSpPr>
          <p:spPr bwMode="auto">
            <a:xfrm>
              <a:off x="1872" y="2352"/>
              <a:ext cx="1238" cy="864"/>
            </a:xfrm>
            <a:prstGeom prst="line">
              <a:avLst/>
            </a:prstGeom>
            <a:noFill/>
            <a:ln w="34925">
              <a:solidFill>
                <a:srgbClr val="33CCCC"/>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937" name="Line 25"/>
            <p:cNvSpPr>
              <a:spLocks noChangeShapeType="1"/>
            </p:cNvSpPr>
            <p:nvPr/>
          </p:nvSpPr>
          <p:spPr bwMode="auto">
            <a:xfrm>
              <a:off x="1872" y="1968"/>
              <a:ext cx="568" cy="0"/>
            </a:xfrm>
            <a:prstGeom prst="line">
              <a:avLst/>
            </a:prstGeom>
            <a:noFill/>
            <a:ln w="34925">
              <a:solidFill>
                <a:srgbClr val="33CCCC"/>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938" name="Line 26"/>
            <p:cNvSpPr>
              <a:spLocks noChangeShapeType="1"/>
            </p:cNvSpPr>
            <p:nvPr/>
          </p:nvSpPr>
          <p:spPr bwMode="auto">
            <a:xfrm>
              <a:off x="1872" y="1968"/>
              <a:ext cx="0" cy="384"/>
            </a:xfrm>
            <a:prstGeom prst="line">
              <a:avLst/>
            </a:prstGeom>
            <a:noFill/>
            <a:ln w="34925">
              <a:solidFill>
                <a:srgbClr val="33CCCC"/>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939" name="Line 27"/>
            <p:cNvSpPr>
              <a:spLocks noChangeShapeType="1"/>
            </p:cNvSpPr>
            <p:nvPr/>
          </p:nvSpPr>
          <p:spPr bwMode="auto">
            <a:xfrm flipH="1">
              <a:off x="3744" y="2784"/>
              <a:ext cx="0" cy="432"/>
            </a:xfrm>
            <a:prstGeom prst="line">
              <a:avLst/>
            </a:prstGeom>
            <a:noFill/>
            <a:ln w="34925">
              <a:solidFill>
                <a:srgbClr val="33CCCC"/>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940" name="Line 28"/>
            <p:cNvSpPr>
              <a:spLocks noChangeShapeType="1"/>
            </p:cNvSpPr>
            <p:nvPr/>
          </p:nvSpPr>
          <p:spPr bwMode="auto">
            <a:xfrm>
              <a:off x="3120" y="3216"/>
              <a:ext cx="624" cy="0"/>
            </a:xfrm>
            <a:prstGeom prst="line">
              <a:avLst/>
            </a:prstGeom>
            <a:noFill/>
            <a:ln w="34925">
              <a:solidFill>
                <a:srgbClr val="33CCCC"/>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941" name="AutoShape 29"/>
            <p:cNvSpPr>
              <a:spLocks noChangeArrowheads="1"/>
            </p:cNvSpPr>
            <p:nvPr/>
          </p:nvSpPr>
          <p:spPr bwMode="auto">
            <a:xfrm rot="-10800000">
              <a:off x="2754" y="1968"/>
              <a:ext cx="1014" cy="672"/>
            </a:xfrm>
            <a:prstGeom prst="rtTriangle">
              <a:avLst/>
            </a:prstGeom>
            <a:solidFill>
              <a:srgbClr val="DDDDDD"/>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5558" name="Text Box 30"/>
            <p:cNvSpPr txBox="1">
              <a:spLocks noChangeArrowheads="1"/>
            </p:cNvSpPr>
            <p:nvPr/>
          </p:nvSpPr>
          <p:spPr bwMode="auto">
            <a:xfrm>
              <a:off x="3156" y="1998"/>
              <a:ext cx="994" cy="310"/>
            </a:xfrm>
            <a:prstGeom prst="rect">
              <a:avLst/>
            </a:prstGeom>
            <a:noFill/>
            <a:ln w="12700" cap="sq">
              <a:noFill/>
              <a:miter lim="800000"/>
              <a:headEnd type="none" w="sm" len="sm"/>
              <a:tailEnd type="none" w="sm" len="sm"/>
            </a:ln>
          </p:spPr>
          <p:txBody>
            <a:bodyPr>
              <a:spAutoFit/>
            </a:bodyPr>
            <a:lstStyle/>
            <a:p>
              <a:pPr algn="l"/>
              <a:r>
                <a:rPr lang="zh-CN" altLang="en-US" sz="2600" b="1">
                  <a:solidFill>
                    <a:srgbClr val="000099"/>
                  </a:solidFill>
                  <a:ea typeface="楷体_GB2312" pitchFamily="49" charset="-122"/>
                </a:rPr>
                <a:t>0</a:t>
              </a:r>
              <a:r>
                <a:rPr lang="zh-CN" altLang="en-US" sz="2600" b="1">
                  <a:solidFill>
                    <a:srgbClr val="000099"/>
                  </a:solidFill>
                  <a:latin typeface="幼圆" pitchFamily="49" charset="-122"/>
                  <a:ea typeface="幼圆" pitchFamily="49" charset="-122"/>
                </a:rPr>
                <a:t>元素</a:t>
              </a:r>
              <a:endParaRPr lang="zh-CN" altLang="en-US" sz="2800" b="1">
                <a:solidFill>
                  <a:srgbClr val="000099"/>
                </a:solidFill>
                <a:latin typeface="幼圆" pitchFamily="49" charset="-122"/>
                <a:ea typeface="幼圆" pitchFamily="49" charset="-122"/>
              </a:endParaRPr>
            </a:p>
          </p:txBody>
        </p:sp>
        <p:sp>
          <p:nvSpPr>
            <p:cNvPr id="166943" name="AutoShape 31"/>
            <p:cNvSpPr>
              <a:spLocks noChangeArrowheads="1"/>
            </p:cNvSpPr>
            <p:nvPr/>
          </p:nvSpPr>
          <p:spPr bwMode="auto">
            <a:xfrm>
              <a:off x="1872" y="2496"/>
              <a:ext cx="1104" cy="720"/>
            </a:xfrm>
            <a:prstGeom prst="rtTriangle">
              <a:avLst/>
            </a:prstGeom>
            <a:solidFill>
              <a:srgbClr val="DDDDDD"/>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5560" name="Text Box 32"/>
            <p:cNvSpPr txBox="1">
              <a:spLocks noChangeArrowheads="1"/>
            </p:cNvSpPr>
            <p:nvPr/>
          </p:nvSpPr>
          <p:spPr bwMode="auto">
            <a:xfrm>
              <a:off x="1878" y="2885"/>
              <a:ext cx="866" cy="310"/>
            </a:xfrm>
            <a:prstGeom prst="rect">
              <a:avLst/>
            </a:prstGeom>
            <a:noFill/>
            <a:ln w="12700" cap="sq">
              <a:noFill/>
              <a:miter lim="800000"/>
              <a:headEnd type="none" w="sm" len="sm"/>
              <a:tailEnd type="none" w="sm" len="sm"/>
            </a:ln>
          </p:spPr>
          <p:txBody>
            <a:bodyPr>
              <a:spAutoFit/>
            </a:bodyPr>
            <a:lstStyle/>
            <a:p>
              <a:pPr algn="l"/>
              <a:r>
                <a:rPr lang="zh-CN" altLang="en-US" sz="2600" b="1">
                  <a:solidFill>
                    <a:srgbClr val="000099"/>
                  </a:solidFill>
                </a:rPr>
                <a:t>0</a:t>
              </a:r>
              <a:r>
                <a:rPr lang="zh-CN" altLang="en-US" sz="2600" b="1">
                  <a:solidFill>
                    <a:srgbClr val="000099"/>
                  </a:solidFill>
                  <a:latin typeface="幼圆" pitchFamily="49" charset="-122"/>
                  <a:ea typeface="幼圆" pitchFamily="49" charset="-122"/>
                </a:rPr>
                <a:t>元素</a:t>
              </a:r>
              <a:endParaRPr lang="zh-CN" altLang="en-US" sz="2800" b="1">
                <a:solidFill>
                  <a:srgbClr val="000099"/>
                </a:solidFill>
                <a:latin typeface="幼圆" pitchFamily="49" charset="-122"/>
                <a:ea typeface="幼圆" pitchFamily="49" charset="-122"/>
              </a:endParaRPr>
            </a:p>
          </p:txBody>
        </p:sp>
        <p:sp>
          <p:nvSpPr>
            <p:cNvPr id="65561" name="Rectangle 33"/>
            <p:cNvSpPr>
              <a:spLocks noChangeArrowheads="1"/>
            </p:cNvSpPr>
            <p:nvPr/>
          </p:nvSpPr>
          <p:spPr bwMode="auto">
            <a:xfrm>
              <a:off x="1191" y="2409"/>
              <a:ext cx="410" cy="330"/>
            </a:xfrm>
            <a:prstGeom prst="rect">
              <a:avLst/>
            </a:prstGeom>
            <a:noFill/>
            <a:ln w="12700" cap="sq">
              <a:noFill/>
              <a:miter lim="800000"/>
              <a:headEnd type="none" w="sm" len="sm"/>
              <a:tailEnd type="none" w="sm" len="sm"/>
            </a:ln>
          </p:spPr>
          <p:txBody>
            <a:bodyPr wrap="none">
              <a:spAutoFit/>
            </a:bodyPr>
            <a:lstStyle/>
            <a:p>
              <a:pPr algn="l"/>
              <a:r>
                <a:rPr lang="en-US" altLang="zh-CN" sz="2800" b="1">
                  <a:solidFill>
                    <a:srgbClr val="000099"/>
                  </a:solidFill>
                  <a:ea typeface="黑体" pitchFamily="49" charset="-122"/>
                </a:rPr>
                <a:t>B =</a:t>
              </a:r>
              <a:endParaRPr lang="zh-CN" altLang="en-US" sz="2800" b="1">
                <a:solidFill>
                  <a:srgbClr val="000099"/>
                </a:solidFill>
                <a:ea typeface="黑体" pitchFamily="49" charset="-122"/>
              </a:endParaRPr>
            </a:p>
          </p:txBody>
        </p:sp>
        <p:sp>
          <p:nvSpPr>
            <p:cNvPr id="65562" name="Text Box 34"/>
            <p:cNvSpPr txBox="1">
              <a:spLocks noChangeArrowheads="1"/>
            </p:cNvSpPr>
            <p:nvPr/>
          </p:nvSpPr>
          <p:spPr bwMode="auto">
            <a:xfrm rot="51612">
              <a:off x="2328" y="2399"/>
              <a:ext cx="1008" cy="291"/>
            </a:xfrm>
            <a:prstGeom prst="rect">
              <a:avLst/>
            </a:prstGeom>
            <a:noFill/>
            <a:ln w="12700" cap="sq">
              <a:noFill/>
              <a:miter lim="800000"/>
              <a:headEnd type="none" w="sm" len="sm"/>
              <a:tailEnd type="none" w="sm" len="sm"/>
            </a:ln>
          </p:spPr>
          <p:txBody>
            <a:bodyPr>
              <a:spAutoFit/>
            </a:bodyPr>
            <a:lstStyle/>
            <a:p>
              <a:pPr algn="l"/>
              <a:r>
                <a:rPr lang="zh-CN" altLang="en-US" sz="2400" b="1">
                  <a:solidFill>
                    <a:srgbClr val="CC0000"/>
                  </a:solidFill>
                </a:rPr>
                <a:t>非0</a:t>
              </a:r>
              <a:r>
                <a:rPr lang="zh-CN" altLang="en-US" sz="2400" b="1">
                  <a:solidFill>
                    <a:srgbClr val="CC0000"/>
                  </a:solidFill>
                  <a:latin typeface="幼圆" pitchFamily="49" charset="-122"/>
                  <a:ea typeface="幼圆" pitchFamily="49" charset="-122"/>
                </a:rPr>
                <a:t>元素</a:t>
              </a:r>
            </a:p>
          </p:txBody>
        </p:sp>
      </p:grpSp>
      <p:grpSp>
        <p:nvGrpSpPr>
          <p:cNvPr id="5" name="Group 35"/>
          <p:cNvGrpSpPr>
            <a:grpSpLocks/>
          </p:cNvGrpSpPr>
          <p:nvPr/>
        </p:nvGrpSpPr>
        <p:grpSpPr bwMode="auto">
          <a:xfrm>
            <a:off x="2095603" y="5408613"/>
            <a:ext cx="6896457" cy="919162"/>
            <a:chOff x="360" y="3407"/>
            <a:chExt cx="4344" cy="579"/>
          </a:xfrm>
        </p:grpSpPr>
        <p:sp>
          <p:nvSpPr>
            <p:cNvPr id="65545" name="Text Box 36"/>
            <p:cNvSpPr txBox="1">
              <a:spLocks noChangeArrowheads="1"/>
            </p:cNvSpPr>
            <p:nvPr/>
          </p:nvSpPr>
          <p:spPr bwMode="auto">
            <a:xfrm>
              <a:off x="1344" y="3676"/>
              <a:ext cx="3360" cy="310"/>
            </a:xfrm>
            <a:prstGeom prst="rect">
              <a:avLst/>
            </a:prstGeom>
            <a:noFill/>
            <a:ln w="12700" cap="sq">
              <a:noFill/>
              <a:miter lim="800000"/>
              <a:headEnd type="none" w="sm" len="sm"/>
              <a:tailEnd type="none" w="sm" len="sm"/>
            </a:ln>
          </p:spPr>
          <p:txBody>
            <a:bodyPr>
              <a:spAutoFit/>
            </a:bodyPr>
            <a:lstStyle/>
            <a:p>
              <a:pPr algn="l"/>
              <a:r>
                <a:rPr lang="zh-CN" altLang="en-US" sz="2600" b="1">
                  <a:solidFill>
                    <a:srgbClr val="000099"/>
                  </a:solidFill>
                  <a:latin typeface="黑体" pitchFamily="49" charset="-122"/>
                  <a:ea typeface="黑体" pitchFamily="49" charset="-122"/>
                </a:rPr>
                <a:t>定义一个二维数组</a:t>
              </a:r>
              <a:r>
                <a:rPr lang="en-US" altLang="zh-CN" sz="2600" b="1">
                  <a:solidFill>
                    <a:srgbClr val="000099"/>
                  </a:solidFill>
                  <a:ea typeface="黑体" pitchFamily="49" charset="-122"/>
                </a:rPr>
                <a:t>B[0..n</a:t>
              </a:r>
              <a:r>
                <a:rPr lang="en-US" altLang="zh-CN" sz="2600" b="1">
                  <a:solidFill>
                    <a:srgbClr val="000099"/>
                  </a:solidFill>
                  <a:latin typeface="宋体" charset="-122"/>
                </a:rPr>
                <a:t>-</a:t>
              </a:r>
              <a:r>
                <a:rPr lang="en-US" altLang="zh-CN" sz="2600" b="1">
                  <a:solidFill>
                    <a:srgbClr val="000099"/>
                  </a:solidFill>
                  <a:ea typeface="黑体" pitchFamily="49" charset="-122"/>
                </a:rPr>
                <a:t>1][0..n</a:t>
              </a:r>
              <a:r>
                <a:rPr lang="en-US" altLang="zh-CN" sz="2600" b="1">
                  <a:solidFill>
                    <a:srgbClr val="000099"/>
                  </a:solidFill>
                  <a:latin typeface="宋体" charset="-122"/>
                </a:rPr>
                <a:t>-</a:t>
              </a:r>
              <a:r>
                <a:rPr lang="en-US" altLang="zh-CN" sz="2600" b="1">
                  <a:solidFill>
                    <a:srgbClr val="000099"/>
                  </a:solidFill>
                  <a:ea typeface="黑体" pitchFamily="49" charset="-122"/>
                </a:rPr>
                <a:t>1]</a:t>
              </a:r>
              <a:endParaRPr lang="zh-CN" altLang="en-US" sz="2600" b="1">
                <a:solidFill>
                  <a:srgbClr val="000099"/>
                </a:solidFill>
                <a:ea typeface="黑体" pitchFamily="49" charset="-122"/>
              </a:endParaRPr>
            </a:p>
          </p:txBody>
        </p:sp>
        <p:sp>
          <p:nvSpPr>
            <p:cNvPr id="166949" name="Oval 37"/>
            <p:cNvSpPr>
              <a:spLocks noChangeArrowheads="1"/>
            </p:cNvSpPr>
            <p:nvPr/>
          </p:nvSpPr>
          <p:spPr bwMode="auto">
            <a:xfrm rot="-886820">
              <a:off x="360" y="3432"/>
              <a:ext cx="1200" cy="384"/>
            </a:xfrm>
            <a:prstGeom prst="ellipse">
              <a:avLst/>
            </a:prstGeom>
            <a:solidFill>
              <a:srgbClr val="CCFFFF"/>
            </a:solidFill>
            <a:ln w="12700" cap="sq">
              <a:noFill/>
              <a:round/>
              <a:headEnd type="none" w="sm" len="sm"/>
              <a:tailEnd type="none" w="sm" len="sm"/>
            </a:ln>
            <a:effectLst>
              <a:outerShdw dist="45791" dir="2021404"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5547" name="Rectangle 38"/>
            <p:cNvSpPr>
              <a:spLocks noChangeArrowheads="1"/>
            </p:cNvSpPr>
            <p:nvPr/>
          </p:nvSpPr>
          <p:spPr bwMode="auto">
            <a:xfrm rot="-1072324">
              <a:off x="385" y="3407"/>
              <a:ext cx="1338" cy="359"/>
            </a:xfrm>
            <a:prstGeom prst="rect">
              <a:avLst/>
            </a:prstGeom>
            <a:noFill/>
            <a:ln w="12700" cap="sq">
              <a:noFill/>
              <a:miter lim="800000"/>
              <a:headEnd type="none" w="sm" len="sm"/>
              <a:tailEnd type="none" w="sm" len="sm"/>
            </a:ln>
            <a:effectLst>
              <a:outerShdw dist="12700" dir="16200000" algn="ctr" rotWithShape="0">
                <a:srgbClr val="000000"/>
              </a:outerShdw>
            </a:effectLst>
          </p:spPr>
          <p:txBody>
            <a:bodyPr>
              <a:spAutoFit/>
            </a:bodyPr>
            <a:lstStyle/>
            <a:p>
              <a:pPr algn="l"/>
              <a:r>
                <a:rPr lang="zh-CN" altLang="en-US" sz="3100" b="1">
                  <a:solidFill>
                    <a:srgbClr val="FF3300"/>
                  </a:solidFill>
                  <a:ea typeface="黑体" pitchFamily="49" charset="-122"/>
                </a:rPr>
                <a:t>传统做法</a:t>
              </a:r>
            </a:p>
          </p:txBody>
        </p:sp>
      </p:grpSp>
      <p:grpSp>
        <p:nvGrpSpPr>
          <p:cNvPr id="6" name="Group 39"/>
          <p:cNvGrpSpPr>
            <a:grpSpLocks/>
          </p:cNvGrpSpPr>
          <p:nvPr/>
        </p:nvGrpSpPr>
        <p:grpSpPr bwMode="auto">
          <a:xfrm>
            <a:off x="8256912" y="4292600"/>
            <a:ext cx="1727758" cy="882650"/>
            <a:chOff x="4241" y="2704"/>
            <a:chExt cx="1089" cy="556"/>
          </a:xfrm>
        </p:grpSpPr>
        <p:sp>
          <p:nvSpPr>
            <p:cNvPr id="166952" name="Freeform 40"/>
            <p:cNvSpPr>
              <a:spLocks/>
            </p:cNvSpPr>
            <p:nvPr/>
          </p:nvSpPr>
          <p:spPr bwMode="auto">
            <a:xfrm>
              <a:off x="4241" y="2704"/>
              <a:ext cx="1043" cy="545"/>
            </a:xfrm>
            <a:custGeom>
              <a:avLst/>
              <a:gdLst/>
              <a:ahLst/>
              <a:cxnLst>
                <a:cxn ang="0">
                  <a:pos x="62" y="78"/>
                </a:cxn>
                <a:cxn ang="0">
                  <a:pos x="25" y="205"/>
                </a:cxn>
                <a:cxn ang="0">
                  <a:pos x="25" y="444"/>
                </a:cxn>
                <a:cxn ang="0">
                  <a:pos x="107" y="467"/>
                </a:cxn>
                <a:cxn ang="0">
                  <a:pos x="676" y="452"/>
                </a:cxn>
                <a:cxn ang="0">
                  <a:pos x="721" y="429"/>
                </a:cxn>
                <a:cxn ang="0">
                  <a:pos x="810" y="414"/>
                </a:cxn>
                <a:cxn ang="0">
                  <a:pos x="863" y="369"/>
                </a:cxn>
                <a:cxn ang="0">
                  <a:pos x="855" y="122"/>
                </a:cxn>
                <a:cxn ang="0">
                  <a:pos x="676" y="85"/>
                </a:cxn>
                <a:cxn ang="0">
                  <a:pos x="212" y="55"/>
                </a:cxn>
                <a:cxn ang="0">
                  <a:pos x="122" y="55"/>
                </a:cxn>
                <a:cxn ang="0">
                  <a:pos x="77" y="78"/>
                </a:cxn>
                <a:cxn ang="0">
                  <a:pos x="55" y="93"/>
                </a:cxn>
                <a:cxn ang="0">
                  <a:pos x="62" y="78"/>
                </a:cxn>
              </a:cxnLst>
              <a:rect l="0" t="0" r="r" b="b"/>
              <a:pathLst>
                <a:path w="863" h="467">
                  <a:moveTo>
                    <a:pt x="62" y="78"/>
                  </a:moveTo>
                  <a:cubicBezTo>
                    <a:pt x="56" y="127"/>
                    <a:pt x="51" y="164"/>
                    <a:pt x="25" y="205"/>
                  </a:cubicBezTo>
                  <a:cubicBezTo>
                    <a:pt x="6" y="294"/>
                    <a:pt x="0" y="306"/>
                    <a:pt x="25" y="444"/>
                  </a:cubicBezTo>
                  <a:cubicBezTo>
                    <a:pt x="26" y="448"/>
                    <a:pt x="98" y="464"/>
                    <a:pt x="107" y="467"/>
                  </a:cubicBezTo>
                  <a:cubicBezTo>
                    <a:pt x="297" y="460"/>
                    <a:pt x="486" y="460"/>
                    <a:pt x="676" y="452"/>
                  </a:cubicBezTo>
                  <a:cubicBezTo>
                    <a:pt x="696" y="451"/>
                    <a:pt x="704" y="436"/>
                    <a:pt x="721" y="429"/>
                  </a:cubicBezTo>
                  <a:cubicBezTo>
                    <a:pt x="738" y="422"/>
                    <a:pt x="803" y="415"/>
                    <a:pt x="810" y="414"/>
                  </a:cubicBezTo>
                  <a:cubicBezTo>
                    <a:pt x="840" y="394"/>
                    <a:pt x="851" y="404"/>
                    <a:pt x="863" y="369"/>
                  </a:cubicBezTo>
                  <a:cubicBezTo>
                    <a:pt x="861" y="318"/>
                    <a:pt x="842" y="193"/>
                    <a:pt x="855" y="122"/>
                  </a:cubicBezTo>
                  <a:cubicBezTo>
                    <a:pt x="772" y="69"/>
                    <a:pt x="828" y="94"/>
                    <a:pt x="676" y="85"/>
                  </a:cubicBezTo>
                  <a:cubicBezTo>
                    <a:pt x="546" y="0"/>
                    <a:pt x="326" y="57"/>
                    <a:pt x="212" y="55"/>
                  </a:cubicBezTo>
                  <a:cubicBezTo>
                    <a:pt x="180" y="33"/>
                    <a:pt x="157" y="44"/>
                    <a:pt x="122" y="55"/>
                  </a:cubicBezTo>
                  <a:cubicBezTo>
                    <a:pt x="60" y="97"/>
                    <a:pt x="138" y="47"/>
                    <a:pt x="77" y="78"/>
                  </a:cubicBezTo>
                  <a:cubicBezTo>
                    <a:pt x="69" y="82"/>
                    <a:pt x="64" y="93"/>
                    <a:pt x="55" y="93"/>
                  </a:cubicBezTo>
                  <a:cubicBezTo>
                    <a:pt x="49" y="93"/>
                    <a:pt x="60" y="83"/>
                    <a:pt x="62" y="78"/>
                  </a:cubicBezTo>
                  <a:close/>
                </a:path>
              </a:pathLst>
            </a:custGeom>
            <a:solidFill>
              <a:srgbClr val="00CCFF"/>
            </a:solidFill>
            <a:ln w="12700" cap="sq" cmpd="sng">
              <a:noFill/>
              <a:prstDash val="solid"/>
              <a:round/>
              <a:headEnd type="none" w="sm" len="sm"/>
              <a:tailEnd type="none" w="sm" len="sm"/>
            </a:ln>
            <a:effectLst>
              <a:outerShdw dist="45791" dir="2021404" algn="ctr" rotWithShape="0">
                <a:srgbClr val="B2B2B2"/>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5544" name="Text Box 41"/>
            <p:cNvSpPr txBox="1">
              <a:spLocks noChangeArrowheads="1"/>
            </p:cNvSpPr>
            <p:nvPr/>
          </p:nvSpPr>
          <p:spPr bwMode="auto">
            <a:xfrm>
              <a:off x="4332" y="2795"/>
              <a:ext cx="998" cy="465"/>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gn="l"/>
              <a:r>
                <a:rPr lang="en-US" altLang="zh-CN" sz="4200" b="1">
                  <a:solidFill>
                    <a:srgbClr val="FF0000"/>
                  </a:solidFill>
                  <a:ea typeface="黑体" pitchFamily="49" charset="-122"/>
                </a:rPr>
                <a:t>n</a:t>
              </a:r>
              <a:r>
                <a:rPr lang="en-US" altLang="zh-CN" sz="4200" b="1">
                  <a:solidFill>
                    <a:srgbClr val="FF0000"/>
                  </a:solidFill>
                  <a:ea typeface="黑体" pitchFamily="49" charset="-122"/>
                  <a:cs typeface="Times New Roman" pitchFamily="18" charset="0"/>
                </a:rPr>
                <a:t>×</a:t>
              </a:r>
              <a:r>
                <a:rPr lang="en-US" altLang="zh-CN" sz="4200" b="1">
                  <a:solidFill>
                    <a:srgbClr val="FF0000"/>
                  </a:solidFill>
                  <a:ea typeface="黑体" pitchFamily="49" charset="-122"/>
                </a:rPr>
                <a:t>n</a:t>
              </a:r>
            </a:p>
          </p:txBody>
        </p:sp>
      </p:gr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ou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4"/>
          <p:cNvGrpSpPr>
            <a:grpSpLocks/>
          </p:cNvGrpSpPr>
          <p:nvPr/>
        </p:nvGrpSpPr>
        <p:grpSpPr bwMode="auto">
          <a:xfrm>
            <a:off x="5951984" y="5805264"/>
            <a:ext cx="4457841" cy="762000"/>
            <a:chOff x="1008" y="3312"/>
            <a:chExt cx="2808" cy="480"/>
          </a:xfrm>
        </p:grpSpPr>
        <p:sp>
          <p:nvSpPr>
            <p:cNvPr id="66580" name="AutoShape 17"/>
            <p:cNvSpPr>
              <a:spLocks noChangeArrowheads="1"/>
            </p:cNvSpPr>
            <p:nvPr/>
          </p:nvSpPr>
          <p:spPr bwMode="auto">
            <a:xfrm>
              <a:off x="1008" y="3312"/>
              <a:ext cx="2784" cy="480"/>
            </a:xfrm>
            <a:prstGeom prst="cloudCallout">
              <a:avLst>
                <a:gd name="adj1" fmla="val -40741"/>
                <a:gd name="adj2" fmla="val -181019"/>
              </a:avLst>
            </a:prstGeom>
            <a:solidFill>
              <a:srgbClr val="D9FFFF"/>
            </a:solidFill>
            <a:ln w="25400" cap="sq">
              <a:solidFill>
                <a:srgbClr val="808080"/>
              </a:solidFill>
              <a:round/>
              <a:headEnd type="none" w="sm" len="sm"/>
              <a:tailEnd type="none" w="sm" len="sm"/>
            </a:ln>
            <a:effectLst>
              <a:outerShdw dist="188799" dir="1179229" algn="ctr" rotWithShape="0">
                <a:srgbClr val="C0C0C0"/>
              </a:outerShdw>
            </a:effectLst>
          </p:spPr>
          <p:txBody>
            <a:bodyPr/>
            <a:lstStyle/>
            <a:p>
              <a:endParaRPr lang="zh-CN" altLang="en-US" sz="2400">
                <a:solidFill>
                  <a:srgbClr val="FFFFCC"/>
                </a:solidFill>
              </a:endParaRPr>
            </a:p>
          </p:txBody>
        </p:sp>
        <p:sp>
          <p:nvSpPr>
            <p:cNvPr id="66581" name="Text Box 18"/>
            <p:cNvSpPr txBox="1">
              <a:spLocks noChangeArrowheads="1"/>
            </p:cNvSpPr>
            <p:nvPr/>
          </p:nvSpPr>
          <p:spPr bwMode="auto">
            <a:xfrm>
              <a:off x="1272" y="3362"/>
              <a:ext cx="2544" cy="349"/>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gn="l"/>
              <a:r>
                <a:rPr lang="zh-CN" altLang="en-US" sz="3000" b="1" i="1">
                  <a:solidFill>
                    <a:srgbClr val="FF0066"/>
                  </a:solidFill>
                  <a:latin typeface="黑体" pitchFamily="49" charset="-122"/>
                  <a:ea typeface="黑体" pitchFamily="49" charset="-122"/>
                </a:rPr>
                <a:t>有</a:t>
              </a:r>
              <a:r>
                <a:rPr lang="zh-CN" altLang="en-US" sz="3000" b="1" i="1">
                  <a:solidFill>
                    <a:srgbClr val="FF0066"/>
                  </a:solidFill>
                  <a:ea typeface="黑体" pitchFamily="49" charset="-122"/>
                </a:rPr>
                <a:t>3</a:t>
              </a:r>
              <a:r>
                <a:rPr lang="en-US" altLang="zh-CN" sz="3000" b="1" i="1">
                  <a:solidFill>
                    <a:srgbClr val="FF0066"/>
                  </a:solidFill>
                  <a:ea typeface="黑体" pitchFamily="49" charset="-122"/>
                </a:rPr>
                <a:t>n</a:t>
              </a:r>
              <a:r>
                <a:rPr lang="en-US" altLang="zh-CN" sz="3000" b="1" i="1">
                  <a:solidFill>
                    <a:srgbClr val="FF0066"/>
                  </a:solidFill>
                  <a:latin typeface="宋体" charset="-122"/>
                </a:rPr>
                <a:t>-</a:t>
              </a:r>
              <a:r>
                <a:rPr lang="en-US" altLang="zh-CN" sz="3000" b="1" i="1">
                  <a:solidFill>
                    <a:srgbClr val="FF0066"/>
                  </a:solidFill>
                  <a:ea typeface="黑体" pitchFamily="49" charset="-122"/>
                </a:rPr>
                <a:t>2</a:t>
              </a:r>
              <a:r>
                <a:rPr lang="zh-CN" altLang="en-US" sz="3000" b="1" i="1">
                  <a:solidFill>
                    <a:srgbClr val="FF0066"/>
                  </a:solidFill>
                  <a:ea typeface="黑体" pitchFamily="49" charset="-122"/>
                </a:rPr>
                <a:t>个</a:t>
              </a:r>
              <a:r>
                <a:rPr lang="zh-CN" altLang="en-US" sz="3000" b="1" i="1">
                  <a:solidFill>
                    <a:srgbClr val="FF0066"/>
                  </a:solidFill>
                  <a:latin typeface="黑体" pitchFamily="49" charset="-122"/>
                  <a:ea typeface="黑体" pitchFamily="49" charset="-122"/>
                </a:rPr>
                <a:t>非零元素</a:t>
              </a:r>
              <a:endParaRPr lang="en-US" altLang="zh-CN" sz="3000" b="1" i="1">
                <a:solidFill>
                  <a:srgbClr val="FF0066"/>
                </a:solidFill>
                <a:latin typeface="黑体" pitchFamily="49" charset="-122"/>
                <a:ea typeface="黑体" pitchFamily="49" charset="-122"/>
              </a:endParaRPr>
            </a:p>
          </p:txBody>
        </p:sp>
      </p:grpSp>
      <p:grpSp>
        <p:nvGrpSpPr>
          <p:cNvPr id="3" name="Group 35"/>
          <p:cNvGrpSpPr>
            <a:grpSpLocks/>
          </p:cNvGrpSpPr>
          <p:nvPr/>
        </p:nvGrpSpPr>
        <p:grpSpPr bwMode="auto">
          <a:xfrm>
            <a:off x="2136992" y="1117376"/>
            <a:ext cx="6208269" cy="668338"/>
            <a:chOff x="647" y="432"/>
            <a:chExt cx="3911" cy="421"/>
          </a:xfrm>
        </p:grpSpPr>
        <p:sp>
          <p:nvSpPr>
            <p:cNvPr id="66578" name="Rectangle 36"/>
            <p:cNvSpPr>
              <a:spLocks noChangeArrowheads="1"/>
            </p:cNvSpPr>
            <p:nvPr/>
          </p:nvSpPr>
          <p:spPr bwMode="auto">
            <a:xfrm>
              <a:off x="1150" y="432"/>
              <a:ext cx="3408" cy="384"/>
            </a:xfrm>
            <a:prstGeom prst="rect">
              <a:avLst/>
            </a:prstGeom>
            <a:noFill/>
            <a:ln w="9525">
              <a:noFill/>
              <a:miter lim="800000"/>
              <a:headEnd/>
              <a:tailEnd/>
            </a:ln>
            <a:effectLst>
              <a:outerShdw dist="17961" dir="2700000" algn="ctr" rotWithShape="0">
                <a:schemeClr val="bg1"/>
              </a:outerShdw>
            </a:effectLst>
          </p:spPr>
          <p:txBody>
            <a:bodyPr lIns="92075" tIns="46038" rIns="92075" bIns="46038" anchor="b"/>
            <a:lstStyle/>
            <a:p>
              <a:pPr algn="l" eaLnBrk="1" hangingPunct="1">
                <a:lnSpc>
                  <a:spcPct val="85000"/>
                </a:lnSpc>
              </a:pPr>
              <a:r>
                <a:rPr kumimoji="1" lang="zh-CN" altLang="en-US" sz="3200" b="1">
                  <a:solidFill>
                    <a:srgbClr val="FF3300"/>
                  </a:solidFill>
                  <a:ea typeface="幼圆" pitchFamily="49" charset="-122"/>
                </a:rPr>
                <a:t>三对角矩阵的压缩存储</a:t>
              </a:r>
            </a:p>
          </p:txBody>
        </p:sp>
        <p:sp>
          <p:nvSpPr>
            <p:cNvPr id="66579" name="Rectangle 37"/>
            <p:cNvSpPr>
              <a:spLocks noChangeArrowheads="1"/>
            </p:cNvSpPr>
            <p:nvPr/>
          </p:nvSpPr>
          <p:spPr bwMode="auto">
            <a:xfrm>
              <a:off x="647" y="436"/>
              <a:ext cx="501" cy="417"/>
            </a:xfrm>
            <a:prstGeom prst="rect">
              <a:avLst/>
            </a:prstGeom>
            <a:noFill/>
            <a:ln w="12700" cap="sq">
              <a:noFill/>
              <a:miter lim="800000"/>
              <a:headEnd type="none" w="sm" len="sm"/>
              <a:tailEnd type="none" w="sm" len="sm"/>
            </a:ln>
          </p:spPr>
          <p:txBody>
            <a:bodyPr wrap="none">
              <a:spAutoFit/>
            </a:bodyPr>
            <a:lstStyle/>
            <a:p>
              <a:pPr algn="l"/>
              <a:r>
                <a:rPr kumimoji="1" lang="zh-CN" altLang="en-US" sz="3700" b="1" i="1">
                  <a:solidFill>
                    <a:srgbClr val="000099"/>
                  </a:solidFill>
                  <a:ea typeface="黑体" pitchFamily="49" charset="-122"/>
                </a:rPr>
                <a:t>例.</a:t>
              </a:r>
            </a:p>
          </p:txBody>
        </p:sp>
      </p:grpSp>
      <p:sp>
        <p:nvSpPr>
          <p:cNvPr id="125990" name="Freeform 38"/>
          <p:cNvSpPr>
            <a:spLocks/>
          </p:cNvSpPr>
          <p:nvPr/>
        </p:nvSpPr>
        <p:spPr bwMode="auto">
          <a:xfrm>
            <a:off x="2988726" y="1134841"/>
            <a:ext cx="2205441" cy="752475"/>
          </a:xfrm>
          <a:custGeom>
            <a:avLst/>
            <a:gdLst/>
            <a:ahLst/>
            <a:cxnLst>
              <a:cxn ang="0">
                <a:pos x="1309" y="69"/>
              </a:cxn>
              <a:cxn ang="0">
                <a:pos x="995" y="61"/>
              </a:cxn>
              <a:cxn ang="0">
                <a:pos x="808" y="2"/>
              </a:cxn>
              <a:cxn ang="0">
                <a:pos x="666" y="9"/>
              </a:cxn>
              <a:cxn ang="0">
                <a:pos x="554" y="54"/>
              </a:cxn>
              <a:cxn ang="0">
                <a:pos x="210" y="61"/>
              </a:cxn>
              <a:cxn ang="0">
                <a:pos x="45" y="84"/>
              </a:cxn>
              <a:cxn ang="0">
                <a:pos x="0" y="196"/>
              </a:cxn>
              <a:cxn ang="0">
                <a:pos x="8" y="293"/>
              </a:cxn>
              <a:cxn ang="0">
                <a:pos x="187" y="376"/>
              </a:cxn>
              <a:cxn ang="0">
                <a:pos x="1175" y="383"/>
              </a:cxn>
              <a:cxn ang="0">
                <a:pos x="1302" y="323"/>
              </a:cxn>
              <a:cxn ang="0">
                <a:pos x="1332" y="293"/>
              </a:cxn>
              <a:cxn ang="0">
                <a:pos x="1347" y="233"/>
              </a:cxn>
              <a:cxn ang="0">
                <a:pos x="1339" y="211"/>
              </a:cxn>
              <a:cxn ang="0">
                <a:pos x="1332" y="106"/>
              </a:cxn>
              <a:cxn ang="0">
                <a:pos x="1309" y="69"/>
              </a:cxn>
            </a:cxnLst>
            <a:rect l="0" t="0" r="r" b="b"/>
            <a:pathLst>
              <a:path w="1347" h="474">
                <a:moveTo>
                  <a:pt x="1309" y="69"/>
                </a:moveTo>
                <a:cubicBezTo>
                  <a:pt x="1204" y="66"/>
                  <a:pt x="1100" y="66"/>
                  <a:pt x="995" y="61"/>
                </a:cubicBezTo>
                <a:cubicBezTo>
                  <a:pt x="932" y="58"/>
                  <a:pt x="867" y="20"/>
                  <a:pt x="808" y="2"/>
                </a:cubicBezTo>
                <a:cubicBezTo>
                  <a:pt x="761" y="4"/>
                  <a:pt x="712" y="0"/>
                  <a:pt x="666" y="9"/>
                </a:cubicBezTo>
                <a:cubicBezTo>
                  <a:pt x="610" y="20"/>
                  <a:pt x="619" y="52"/>
                  <a:pt x="554" y="54"/>
                </a:cubicBezTo>
                <a:cubicBezTo>
                  <a:pt x="439" y="58"/>
                  <a:pt x="325" y="59"/>
                  <a:pt x="210" y="61"/>
                </a:cubicBezTo>
                <a:cubicBezTo>
                  <a:pt x="158" y="79"/>
                  <a:pt x="100" y="76"/>
                  <a:pt x="45" y="84"/>
                </a:cubicBezTo>
                <a:cubicBezTo>
                  <a:pt x="22" y="118"/>
                  <a:pt x="14" y="158"/>
                  <a:pt x="0" y="196"/>
                </a:cubicBezTo>
                <a:cubicBezTo>
                  <a:pt x="3" y="228"/>
                  <a:pt x="0" y="262"/>
                  <a:pt x="8" y="293"/>
                </a:cubicBezTo>
                <a:cubicBezTo>
                  <a:pt x="30" y="377"/>
                  <a:pt x="122" y="371"/>
                  <a:pt x="187" y="376"/>
                </a:cubicBezTo>
                <a:cubicBezTo>
                  <a:pt x="511" y="474"/>
                  <a:pt x="709" y="387"/>
                  <a:pt x="1175" y="383"/>
                </a:cubicBezTo>
                <a:cubicBezTo>
                  <a:pt x="1218" y="375"/>
                  <a:pt x="1265" y="348"/>
                  <a:pt x="1302" y="323"/>
                </a:cubicBezTo>
                <a:cubicBezTo>
                  <a:pt x="1320" y="266"/>
                  <a:pt x="1293" y="332"/>
                  <a:pt x="1332" y="293"/>
                </a:cubicBezTo>
                <a:cubicBezTo>
                  <a:pt x="1347" y="278"/>
                  <a:pt x="1343" y="253"/>
                  <a:pt x="1347" y="233"/>
                </a:cubicBezTo>
                <a:cubicBezTo>
                  <a:pt x="1344" y="226"/>
                  <a:pt x="1340" y="219"/>
                  <a:pt x="1339" y="211"/>
                </a:cubicBezTo>
                <a:cubicBezTo>
                  <a:pt x="1335" y="176"/>
                  <a:pt x="1340" y="140"/>
                  <a:pt x="1332" y="106"/>
                </a:cubicBezTo>
                <a:cubicBezTo>
                  <a:pt x="1327" y="83"/>
                  <a:pt x="1255" y="69"/>
                  <a:pt x="1309" y="69"/>
                </a:cubicBezTo>
                <a:close/>
              </a:path>
            </a:pathLst>
          </a:custGeom>
          <a:noFill/>
          <a:ln w="69850" cap="sq" cmpd="sng">
            <a:solidFill>
              <a:srgbClr val="00CCFF"/>
            </a:solidFill>
            <a:prstDash val="solid"/>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nvGrpSpPr>
          <p:cNvPr id="4" name="Group 39"/>
          <p:cNvGrpSpPr>
            <a:grpSpLocks/>
          </p:cNvGrpSpPr>
          <p:nvPr/>
        </p:nvGrpSpPr>
        <p:grpSpPr bwMode="auto">
          <a:xfrm>
            <a:off x="2431698" y="2149253"/>
            <a:ext cx="6400961" cy="2678113"/>
            <a:chOff x="617" y="1082"/>
            <a:chExt cx="4032" cy="1687"/>
          </a:xfrm>
        </p:grpSpPr>
        <p:sp>
          <p:nvSpPr>
            <p:cNvPr id="66567" name="Text Box 40"/>
            <p:cNvSpPr txBox="1">
              <a:spLocks noChangeArrowheads="1"/>
            </p:cNvSpPr>
            <p:nvPr/>
          </p:nvSpPr>
          <p:spPr bwMode="auto">
            <a:xfrm>
              <a:off x="617" y="1082"/>
              <a:ext cx="4032" cy="1687"/>
            </a:xfrm>
            <a:prstGeom prst="rect">
              <a:avLst/>
            </a:prstGeom>
            <a:noFill/>
            <a:ln w="12700" cap="sq">
              <a:noFill/>
              <a:miter lim="800000"/>
              <a:headEnd type="none" w="sm" len="sm"/>
              <a:tailEnd type="none" w="sm" len="sm"/>
            </a:ln>
          </p:spPr>
          <p:txBody>
            <a:bodyPr>
              <a:spAutoFit/>
            </a:bodyPr>
            <a:lstStyle/>
            <a:p>
              <a:pPr algn="l" eaLnBrk="1" hangingPunct="1"/>
              <a:r>
                <a:rPr kumimoji="1" lang="zh-CN" altLang="zh-CN" sz="2400" b="1">
                  <a:solidFill>
                    <a:srgbClr val="000099"/>
                  </a:solidFill>
                </a:rPr>
                <a:t>                           </a:t>
              </a:r>
              <a:r>
                <a:rPr kumimoji="1" lang="en-US" altLang="zh-CN" sz="2400" b="1">
                  <a:solidFill>
                    <a:srgbClr val="000099"/>
                  </a:solidFill>
                </a:rPr>
                <a:t>b</a:t>
              </a:r>
              <a:r>
                <a:rPr kumimoji="1" lang="en-US" altLang="zh-CN" sz="2400" b="1" baseline="-25000">
                  <a:solidFill>
                    <a:srgbClr val="000099"/>
                  </a:solidFill>
                </a:rPr>
                <a:t>11 </a:t>
              </a:r>
              <a:r>
                <a:rPr kumimoji="1" lang="en-US" altLang="zh-CN" sz="2400" b="1">
                  <a:solidFill>
                    <a:srgbClr val="000099"/>
                  </a:solidFill>
                </a:rPr>
                <a:t>   b</a:t>
              </a:r>
              <a:r>
                <a:rPr kumimoji="1" lang="en-US" altLang="zh-CN" sz="2400" b="1" baseline="-25000">
                  <a:solidFill>
                    <a:srgbClr val="000099"/>
                  </a:solidFill>
                </a:rPr>
                <a:t>12</a:t>
              </a:r>
              <a:endParaRPr kumimoji="1" lang="en-US" altLang="zh-CN" sz="2400" b="1">
                <a:solidFill>
                  <a:srgbClr val="000099"/>
                </a:solidFill>
              </a:endParaRPr>
            </a:p>
            <a:p>
              <a:pPr algn="l" eaLnBrk="1" hangingPunct="1"/>
              <a:r>
                <a:rPr kumimoji="1" lang="en-US" altLang="zh-CN" sz="2400" b="1">
                  <a:solidFill>
                    <a:srgbClr val="000099"/>
                  </a:solidFill>
                </a:rPr>
                <a:t>                           b</a:t>
              </a:r>
              <a:r>
                <a:rPr kumimoji="1" lang="en-US" altLang="zh-CN" sz="2400" b="1" baseline="-25000">
                  <a:solidFill>
                    <a:srgbClr val="000099"/>
                  </a:solidFill>
                </a:rPr>
                <a:t>21 </a:t>
              </a:r>
              <a:r>
                <a:rPr kumimoji="1" lang="en-US" altLang="zh-CN" sz="2400" b="1">
                  <a:solidFill>
                    <a:srgbClr val="000099"/>
                  </a:solidFill>
                </a:rPr>
                <a:t>   b</a:t>
              </a:r>
              <a:r>
                <a:rPr kumimoji="1" lang="en-US" altLang="zh-CN" sz="2400" b="1" baseline="-25000">
                  <a:solidFill>
                    <a:srgbClr val="000099"/>
                  </a:solidFill>
                </a:rPr>
                <a:t>22  </a:t>
              </a:r>
              <a:r>
                <a:rPr kumimoji="1" lang="en-US" altLang="zh-CN" sz="2400" b="1">
                  <a:solidFill>
                    <a:srgbClr val="000099"/>
                  </a:solidFill>
                </a:rPr>
                <a:t>   b</a:t>
              </a:r>
              <a:r>
                <a:rPr kumimoji="1" lang="en-US" altLang="zh-CN" sz="2400" b="1" baseline="-25000">
                  <a:solidFill>
                    <a:srgbClr val="000099"/>
                  </a:solidFill>
                </a:rPr>
                <a:t>23</a:t>
              </a:r>
              <a:endParaRPr kumimoji="1" lang="en-US" altLang="zh-CN" sz="2400" b="1">
                <a:solidFill>
                  <a:srgbClr val="000099"/>
                </a:solidFill>
              </a:endParaRPr>
            </a:p>
            <a:p>
              <a:pPr algn="l" eaLnBrk="1" hangingPunct="1"/>
              <a:r>
                <a:rPr kumimoji="1" lang="en-US" altLang="zh-CN" sz="2400" b="1">
                  <a:solidFill>
                    <a:srgbClr val="000099"/>
                  </a:solidFill>
                </a:rPr>
                <a:t>                                    b</a:t>
              </a:r>
              <a:r>
                <a:rPr kumimoji="1" lang="en-US" altLang="zh-CN" sz="2400" b="1" baseline="-25000">
                  <a:solidFill>
                    <a:srgbClr val="000099"/>
                  </a:solidFill>
                </a:rPr>
                <a:t>32</a:t>
              </a:r>
              <a:r>
                <a:rPr kumimoji="1" lang="en-US" altLang="zh-CN" sz="2400" b="1">
                  <a:solidFill>
                    <a:srgbClr val="000099"/>
                  </a:solidFill>
                </a:rPr>
                <a:t>    b</a:t>
              </a:r>
              <a:r>
                <a:rPr kumimoji="1" lang="en-US" altLang="zh-CN" sz="2400" b="1" baseline="-25000">
                  <a:solidFill>
                    <a:srgbClr val="000099"/>
                  </a:solidFill>
                </a:rPr>
                <a:t>33   </a:t>
              </a:r>
              <a:r>
                <a:rPr kumimoji="1" lang="en-US" altLang="zh-CN" sz="2400" b="1">
                  <a:solidFill>
                    <a:srgbClr val="000099"/>
                  </a:solidFill>
                </a:rPr>
                <a:t> b</a:t>
              </a:r>
              <a:r>
                <a:rPr kumimoji="1" lang="en-US" altLang="zh-CN" sz="2400" b="1" baseline="-25000">
                  <a:solidFill>
                    <a:srgbClr val="000099"/>
                  </a:solidFill>
                </a:rPr>
                <a:t>34</a:t>
              </a:r>
              <a:endParaRPr kumimoji="1" lang="en-US" altLang="zh-CN" sz="2400" b="1">
                <a:solidFill>
                  <a:srgbClr val="000099"/>
                </a:solidFill>
              </a:endParaRPr>
            </a:p>
            <a:p>
              <a:pPr algn="l" eaLnBrk="1" hangingPunct="1"/>
              <a:endParaRPr kumimoji="1" lang="en-US" altLang="zh-CN" sz="2400" b="1">
                <a:solidFill>
                  <a:srgbClr val="000099"/>
                </a:solidFill>
              </a:endParaRPr>
            </a:p>
            <a:p>
              <a:pPr algn="l" eaLnBrk="1" hangingPunct="1"/>
              <a:r>
                <a:rPr kumimoji="1" lang="en-US" altLang="zh-CN" sz="2400" b="1">
                  <a:solidFill>
                    <a:srgbClr val="000099"/>
                  </a:solidFill>
                </a:rPr>
                <a:t> </a:t>
              </a:r>
            </a:p>
            <a:p>
              <a:pPr algn="l" eaLnBrk="1" hangingPunct="1"/>
              <a:r>
                <a:rPr kumimoji="1" lang="en-US" altLang="zh-CN" sz="2400" b="1">
                  <a:solidFill>
                    <a:srgbClr val="000099"/>
                  </a:solidFill>
                </a:rPr>
                <a:t>                                                                        b</a:t>
              </a:r>
              <a:r>
                <a:rPr kumimoji="1" lang="en-US" altLang="zh-CN" sz="2400" b="1" baseline="-25000">
                  <a:solidFill>
                    <a:srgbClr val="000099"/>
                  </a:solidFill>
                </a:rPr>
                <a:t>n-1n</a:t>
              </a:r>
              <a:r>
                <a:rPr kumimoji="1" lang="en-US" altLang="zh-CN" sz="2400" b="1">
                  <a:solidFill>
                    <a:srgbClr val="000099"/>
                  </a:solidFill>
                </a:rPr>
                <a:t> </a:t>
              </a:r>
            </a:p>
            <a:p>
              <a:pPr algn="l" eaLnBrk="1" hangingPunct="1"/>
              <a:r>
                <a:rPr kumimoji="1" lang="en-US" altLang="zh-CN" sz="2400" b="1">
                  <a:solidFill>
                    <a:srgbClr val="000099"/>
                  </a:solidFill>
                </a:rPr>
                <a:t>                                                                b</a:t>
              </a:r>
              <a:r>
                <a:rPr kumimoji="1" lang="en-US" altLang="zh-CN" sz="2400" b="1" baseline="-25000">
                  <a:solidFill>
                    <a:srgbClr val="000099"/>
                  </a:solidFill>
                </a:rPr>
                <a:t>nn-1</a:t>
              </a:r>
              <a:r>
                <a:rPr kumimoji="1" lang="en-US" altLang="zh-CN" sz="2400" b="1">
                  <a:solidFill>
                    <a:srgbClr val="000099"/>
                  </a:solidFill>
                </a:rPr>
                <a:t> b</a:t>
              </a:r>
              <a:r>
                <a:rPr kumimoji="1" lang="en-US" altLang="zh-CN" sz="2400" b="1" baseline="-25000">
                  <a:solidFill>
                    <a:srgbClr val="000099"/>
                  </a:solidFill>
                </a:rPr>
                <a:t>nn</a:t>
              </a:r>
              <a:endParaRPr kumimoji="1" lang="en-US" altLang="zh-CN" sz="2400" b="1">
                <a:solidFill>
                  <a:srgbClr val="000099"/>
                </a:solidFill>
              </a:endParaRPr>
            </a:p>
          </p:txBody>
        </p:sp>
        <p:sp>
          <p:nvSpPr>
            <p:cNvPr id="125993" name="Line 41"/>
            <p:cNvSpPr>
              <a:spLocks noChangeShapeType="1"/>
            </p:cNvSpPr>
            <p:nvPr/>
          </p:nvSpPr>
          <p:spPr bwMode="auto">
            <a:xfrm>
              <a:off x="2969" y="1802"/>
              <a:ext cx="1104" cy="720"/>
            </a:xfrm>
            <a:prstGeom prst="line">
              <a:avLst/>
            </a:prstGeom>
            <a:noFill/>
            <a:ln w="31750">
              <a:solidFill>
                <a:srgbClr val="FF0000"/>
              </a:solidFill>
              <a:prstDash val="lg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5994" name="Line 42"/>
            <p:cNvSpPr>
              <a:spLocks noChangeShapeType="1"/>
            </p:cNvSpPr>
            <p:nvPr/>
          </p:nvSpPr>
          <p:spPr bwMode="auto">
            <a:xfrm>
              <a:off x="2681" y="1850"/>
              <a:ext cx="1008" cy="672"/>
            </a:xfrm>
            <a:prstGeom prst="line">
              <a:avLst/>
            </a:prstGeom>
            <a:noFill/>
            <a:ln w="31750">
              <a:solidFill>
                <a:srgbClr val="33CCCC"/>
              </a:solidFill>
              <a:prstDash val="lg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5995" name="Line 43"/>
            <p:cNvSpPr>
              <a:spLocks noChangeShapeType="1"/>
            </p:cNvSpPr>
            <p:nvPr/>
          </p:nvSpPr>
          <p:spPr bwMode="auto">
            <a:xfrm>
              <a:off x="3317" y="1790"/>
              <a:ext cx="768" cy="480"/>
            </a:xfrm>
            <a:prstGeom prst="line">
              <a:avLst/>
            </a:prstGeom>
            <a:noFill/>
            <a:ln w="31750">
              <a:solidFill>
                <a:srgbClr val="33CCCC"/>
              </a:solidFill>
              <a:prstDash val="lg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5996" name="AutoShape 44"/>
            <p:cNvSpPr>
              <a:spLocks/>
            </p:cNvSpPr>
            <p:nvPr/>
          </p:nvSpPr>
          <p:spPr bwMode="auto">
            <a:xfrm>
              <a:off x="4505" y="1214"/>
              <a:ext cx="96" cy="1488"/>
            </a:xfrm>
            <a:prstGeom prst="rightBracket">
              <a:avLst>
                <a:gd name="adj" fmla="val 129167"/>
              </a:avLst>
            </a:prstGeom>
            <a:noFill/>
            <a:ln w="31750" cap="sq">
              <a:solidFill>
                <a:srgbClr val="000099"/>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5997" name="AutoShape 45"/>
            <p:cNvSpPr>
              <a:spLocks noChangeArrowheads="1"/>
            </p:cNvSpPr>
            <p:nvPr/>
          </p:nvSpPr>
          <p:spPr bwMode="auto">
            <a:xfrm>
              <a:off x="1987" y="1754"/>
              <a:ext cx="1296" cy="864"/>
            </a:xfrm>
            <a:prstGeom prst="rtTriangle">
              <a:avLst/>
            </a:prstGeom>
            <a:solidFill>
              <a:srgbClr val="DDDDDD"/>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6573" name="Text Box 46"/>
            <p:cNvSpPr txBox="1">
              <a:spLocks noChangeArrowheads="1"/>
            </p:cNvSpPr>
            <p:nvPr/>
          </p:nvSpPr>
          <p:spPr bwMode="auto">
            <a:xfrm>
              <a:off x="2035" y="2250"/>
              <a:ext cx="800" cy="310"/>
            </a:xfrm>
            <a:prstGeom prst="rect">
              <a:avLst/>
            </a:prstGeom>
            <a:noFill/>
            <a:ln w="12700" cap="sq">
              <a:noFill/>
              <a:miter lim="800000"/>
              <a:headEnd type="none" w="sm" len="sm"/>
              <a:tailEnd type="none" w="sm" len="sm"/>
            </a:ln>
          </p:spPr>
          <p:txBody>
            <a:bodyPr>
              <a:spAutoFit/>
            </a:bodyPr>
            <a:lstStyle/>
            <a:p>
              <a:pPr algn="l"/>
              <a:r>
                <a:rPr lang="zh-CN" altLang="en-US" sz="2600" b="1">
                  <a:solidFill>
                    <a:srgbClr val="000099"/>
                  </a:solidFill>
                </a:rPr>
                <a:t>0</a:t>
              </a:r>
              <a:r>
                <a:rPr lang="zh-CN" altLang="en-US" sz="2600" b="1">
                  <a:solidFill>
                    <a:srgbClr val="000099"/>
                  </a:solidFill>
                  <a:latin typeface="幼圆" pitchFamily="49" charset="-122"/>
                  <a:ea typeface="幼圆" pitchFamily="49" charset="-122"/>
                </a:rPr>
                <a:t>元素</a:t>
              </a:r>
            </a:p>
          </p:txBody>
        </p:sp>
        <p:sp>
          <p:nvSpPr>
            <p:cNvPr id="125999" name="AutoShape 47"/>
            <p:cNvSpPr>
              <a:spLocks noChangeArrowheads="1"/>
            </p:cNvSpPr>
            <p:nvPr/>
          </p:nvSpPr>
          <p:spPr bwMode="auto">
            <a:xfrm rot="-10800000">
              <a:off x="3065" y="1178"/>
              <a:ext cx="1344" cy="864"/>
            </a:xfrm>
            <a:prstGeom prst="rtTriangle">
              <a:avLst/>
            </a:prstGeom>
            <a:solidFill>
              <a:srgbClr val="DDDDDD"/>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6575" name="Text Box 48"/>
            <p:cNvSpPr txBox="1">
              <a:spLocks noChangeArrowheads="1"/>
            </p:cNvSpPr>
            <p:nvPr/>
          </p:nvSpPr>
          <p:spPr bwMode="auto">
            <a:xfrm>
              <a:off x="3657" y="1299"/>
              <a:ext cx="765" cy="310"/>
            </a:xfrm>
            <a:prstGeom prst="rect">
              <a:avLst/>
            </a:prstGeom>
            <a:noFill/>
            <a:ln w="12700" cap="sq">
              <a:noFill/>
              <a:miter lim="800000"/>
              <a:headEnd type="none" w="sm" len="sm"/>
              <a:tailEnd type="none" w="sm" len="sm"/>
            </a:ln>
          </p:spPr>
          <p:txBody>
            <a:bodyPr>
              <a:spAutoFit/>
            </a:bodyPr>
            <a:lstStyle/>
            <a:p>
              <a:pPr algn="l"/>
              <a:r>
                <a:rPr lang="zh-CN" altLang="en-US" sz="2600" b="1">
                  <a:solidFill>
                    <a:srgbClr val="000099"/>
                  </a:solidFill>
                  <a:ea typeface="楷体_GB2312" pitchFamily="49" charset="-122"/>
                </a:rPr>
                <a:t>0</a:t>
              </a:r>
              <a:r>
                <a:rPr lang="zh-CN" altLang="en-US" sz="2600" b="1">
                  <a:solidFill>
                    <a:srgbClr val="000099"/>
                  </a:solidFill>
                  <a:latin typeface="幼圆" pitchFamily="49" charset="-122"/>
                  <a:ea typeface="幼圆" pitchFamily="49" charset="-122"/>
                </a:rPr>
                <a:t>元素</a:t>
              </a:r>
            </a:p>
          </p:txBody>
        </p:sp>
        <p:sp>
          <p:nvSpPr>
            <p:cNvPr id="66576" name="Text Box 49"/>
            <p:cNvSpPr txBox="1">
              <a:spLocks noChangeArrowheads="1"/>
            </p:cNvSpPr>
            <p:nvPr/>
          </p:nvSpPr>
          <p:spPr bwMode="auto">
            <a:xfrm>
              <a:off x="1260" y="1838"/>
              <a:ext cx="431" cy="349"/>
            </a:xfrm>
            <a:prstGeom prst="rect">
              <a:avLst/>
            </a:prstGeom>
            <a:noFill/>
            <a:ln w="12700" cap="sq">
              <a:noFill/>
              <a:miter lim="800000"/>
              <a:headEnd type="none" w="sm" len="sm"/>
              <a:tailEnd type="none" w="sm" len="sm"/>
            </a:ln>
          </p:spPr>
          <p:txBody>
            <a:bodyPr wrap="none">
              <a:spAutoFit/>
            </a:bodyPr>
            <a:lstStyle/>
            <a:p>
              <a:pPr algn="l"/>
              <a:r>
                <a:rPr lang="en-US" altLang="zh-CN" sz="3000" b="1">
                  <a:solidFill>
                    <a:srgbClr val="000099"/>
                  </a:solidFill>
                  <a:ea typeface="黑体" pitchFamily="49" charset="-122"/>
                </a:rPr>
                <a:t>B =</a:t>
              </a:r>
            </a:p>
          </p:txBody>
        </p:sp>
        <p:sp>
          <p:nvSpPr>
            <p:cNvPr id="126002" name="AutoShape 50"/>
            <p:cNvSpPr>
              <a:spLocks/>
            </p:cNvSpPr>
            <p:nvPr/>
          </p:nvSpPr>
          <p:spPr bwMode="auto">
            <a:xfrm flipH="1">
              <a:off x="1793" y="1214"/>
              <a:ext cx="96" cy="1488"/>
            </a:xfrm>
            <a:prstGeom prst="rightBracket">
              <a:avLst>
                <a:gd name="adj" fmla="val 129167"/>
              </a:avLst>
            </a:prstGeom>
            <a:noFill/>
            <a:ln w="31750" cap="sq">
              <a:solidFill>
                <a:srgbClr val="000099"/>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21" name="TextBox 20"/>
          <p:cNvSpPr txBox="1">
            <a:spLocks noChangeArrowheads="1"/>
          </p:cNvSpPr>
          <p:nvPr/>
        </p:nvSpPr>
        <p:spPr bwMode="auto">
          <a:xfrm>
            <a:off x="1847141" y="5876701"/>
            <a:ext cx="3970442" cy="584200"/>
          </a:xfrm>
          <a:prstGeom prst="rect">
            <a:avLst/>
          </a:prstGeom>
          <a:noFill/>
          <a:ln w="9525">
            <a:noFill/>
            <a:miter lim="800000"/>
            <a:headEnd/>
            <a:tailEnd/>
          </a:ln>
        </p:spPr>
        <p:txBody>
          <a:bodyPr wrap="none">
            <a:spAutoFit/>
          </a:bodyPr>
          <a:lstStyle/>
          <a:p>
            <a:pPr algn="l"/>
            <a:r>
              <a:rPr lang="zh-CN" altLang="en-US" sz="3200" b="1">
                <a:solidFill>
                  <a:srgbClr val="002060"/>
                </a:solidFill>
                <a:ea typeface="黑体" pitchFamily="49" charset="-122"/>
              </a:rPr>
              <a:t>有多少个非零元素？</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5990"/>
                                        </p:tgtEl>
                                        <p:attrNameLst>
                                          <p:attrName>style.visibility</p:attrName>
                                        </p:attrNameLst>
                                      </p:cBhvr>
                                      <p:to>
                                        <p:strVal val="visible"/>
                                      </p:to>
                                    </p:set>
                                    <p:animEffect transition="in" filter="wipe(left)">
                                      <p:cBhvr>
                                        <p:cTn id="7" dur="500"/>
                                        <p:tgtEl>
                                          <p:spTgt spid="1259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ou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9" name="Rectangle 49"/>
          <p:cNvSpPr>
            <a:spLocks noChangeArrowheads="1"/>
          </p:cNvSpPr>
          <p:nvPr/>
        </p:nvSpPr>
        <p:spPr bwMode="auto">
          <a:xfrm>
            <a:off x="2395167" y="6075365"/>
            <a:ext cx="7595981" cy="708025"/>
          </a:xfrm>
          <a:prstGeom prst="rect">
            <a:avLst/>
          </a:prstGeom>
          <a:solidFill>
            <a:srgbClr val="FFFFFF"/>
          </a:solidFill>
          <a:ln w="12700" cap="sq">
            <a:noFill/>
            <a:miter lim="800000"/>
            <a:headEnd type="none" w="sm" len="sm"/>
            <a:tailEnd type="none" w="sm" len="sm"/>
          </a:ln>
        </p:spPr>
        <p:txBody>
          <a:bodyPr anchor="ctr">
            <a:spAutoFit/>
          </a:bodyPr>
          <a:lstStyle/>
          <a:p>
            <a:r>
              <a:rPr lang="en-US" altLang="zh-CN" sz="2000" b="1">
                <a:solidFill>
                  <a:srgbClr val="000066"/>
                </a:solidFill>
                <a:ea typeface="黑体" pitchFamily="49" charset="-122"/>
              </a:rPr>
              <a:t>《</a:t>
            </a:r>
            <a:r>
              <a:rPr lang="zh-CN" altLang="en-US" sz="2000" b="1">
                <a:solidFill>
                  <a:srgbClr val="000066"/>
                </a:solidFill>
                <a:ea typeface="黑体" pitchFamily="49" charset="-122"/>
              </a:rPr>
              <a:t>计算机与数字工程</a:t>
            </a:r>
            <a:r>
              <a:rPr lang="en-US" altLang="zh-CN" sz="2000" b="1">
                <a:solidFill>
                  <a:srgbClr val="000066"/>
                </a:solidFill>
                <a:ea typeface="黑体" pitchFamily="49" charset="-122"/>
              </a:rPr>
              <a:t>》 2000</a:t>
            </a:r>
            <a:r>
              <a:rPr lang="zh-CN" altLang="en-US" sz="2000" b="1">
                <a:solidFill>
                  <a:srgbClr val="000066"/>
                </a:solidFill>
                <a:ea typeface="黑体" pitchFamily="49" charset="-122"/>
              </a:rPr>
              <a:t>年</a:t>
            </a:r>
            <a:r>
              <a:rPr lang="en-US" altLang="zh-CN" sz="2000" b="1">
                <a:solidFill>
                  <a:srgbClr val="000066"/>
                </a:solidFill>
                <a:ea typeface="黑体" pitchFamily="49" charset="-122"/>
              </a:rPr>
              <a:t>3</a:t>
            </a:r>
            <a:r>
              <a:rPr lang="zh-CN" altLang="en-US" sz="2000" b="1">
                <a:solidFill>
                  <a:srgbClr val="000066"/>
                </a:solidFill>
                <a:ea typeface="黑体" pitchFamily="49" charset="-122"/>
              </a:rPr>
              <a:t>期 ，刘明杰，杨文茂</a:t>
            </a:r>
          </a:p>
          <a:p>
            <a:r>
              <a:rPr lang="en-US" altLang="zh-CN" sz="2000" b="1">
                <a:solidFill>
                  <a:srgbClr val="000066"/>
                </a:solidFill>
                <a:ea typeface="黑体" pitchFamily="49" charset="-122"/>
              </a:rPr>
              <a:t>m</a:t>
            </a:r>
            <a:r>
              <a:rPr lang="zh-CN" altLang="en-US" sz="2000" b="1">
                <a:solidFill>
                  <a:srgbClr val="000066"/>
                </a:solidFill>
                <a:ea typeface="黑体" pitchFamily="49" charset="-122"/>
              </a:rPr>
              <a:t>条对角线的</a:t>
            </a:r>
            <a:r>
              <a:rPr lang="en-US" altLang="zh-CN" sz="2000" b="1">
                <a:solidFill>
                  <a:srgbClr val="000066"/>
                </a:solidFill>
                <a:ea typeface="黑体" pitchFamily="49" charset="-122"/>
              </a:rPr>
              <a:t>n</a:t>
            </a:r>
            <a:r>
              <a:rPr lang="zh-CN" altLang="en-US" sz="2000" b="1">
                <a:solidFill>
                  <a:srgbClr val="000066"/>
                </a:solidFill>
                <a:ea typeface="黑体" pitchFamily="49" charset="-122"/>
              </a:rPr>
              <a:t>阶对角矩阵压缩存储的通用寻址公式</a:t>
            </a:r>
          </a:p>
        </p:txBody>
      </p:sp>
      <p:sp>
        <p:nvSpPr>
          <p:cNvPr id="174128" name="Rectangle 48"/>
          <p:cNvSpPr>
            <a:spLocks noChangeArrowheads="1"/>
          </p:cNvSpPr>
          <p:nvPr/>
        </p:nvSpPr>
        <p:spPr bwMode="auto">
          <a:xfrm>
            <a:off x="2139323" y="5849938"/>
            <a:ext cx="7926311" cy="969962"/>
          </a:xfrm>
          <a:prstGeom prst="rect">
            <a:avLst/>
          </a:prstGeom>
          <a:solidFill>
            <a:srgbClr val="FFFFFF"/>
          </a:solidFill>
          <a:ln w="12700" cap="sq">
            <a:noFill/>
            <a:miter lim="800000"/>
            <a:headEnd type="none" w="sm" len="sm"/>
            <a:tailEnd type="none" w="sm" len="sm"/>
          </a:ln>
          <a:effectLst/>
        </p:spPr>
        <p:txBody>
          <a:bodyPr anchor="ctr">
            <a:spAutoFit/>
          </a:bodyPr>
          <a:lstStyle/>
          <a:p>
            <a:pPr>
              <a:defRPr/>
            </a:pPr>
            <a:r>
              <a:rPr lang="en-US" altLang="zh-CN" sz="2000" b="1" dirty="0">
                <a:solidFill>
                  <a:srgbClr val="000066"/>
                </a:solidFill>
                <a:ea typeface="黑体" pitchFamily="2" charset="-122"/>
              </a:rPr>
              <a:t>《</a:t>
            </a:r>
            <a:r>
              <a:rPr lang="zh-CN" altLang="en-US" sz="2000" b="1" dirty="0">
                <a:solidFill>
                  <a:srgbClr val="000066"/>
                </a:solidFill>
                <a:ea typeface="黑体" pitchFamily="2" charset="-122"/>
              </a:rPr>
              <a:t>计算机与数字工程</a:t>
            </a:r>
            <a:r>
              <a:rPr lang="en-US" altLang="zh-CN" sz="2000" b="1" dirty="0">
                <a:solidFill>
                  <a:srgbClr val="000066"/>
                </a:solidFill>
                <a:ea typeface="黑体" pitchFamily="2" charset="-122"/>
              </a:rPr>
              <a:t>》 2001</a:t>
            </a:r>
            <a:r>
              <a:rPr lang="zh-CN" altLang="en-US" sz="2000" b="1" dirty="0">
                <a:solidFill>
                  <a:srgbClr val="000066"/>
                </a:solidFill>
                <a:ea typeface="黑体" pitchFamily="2" charset="-122"/>
              </a:rPr>
              <a:t>年</a:t>
            </a:r>
            <a:r>
              <a:rPr lang="en-US" altLang="zh-CN" sz="2000" b="1" dirty="0">
                <a:solidFill>
                  <a:srgbClr val="000066"/>
                </a:solidFill>
                <a:ea typeface="黑体" pitchFamily="2" charset="-122"/>
              </a:rPr>
              <a:t>06</a:t>
            </a:r>
            <a:r>
              <a:rPr lang="zh-CN" altLang="en-US" sz="2000" b="1" dirty="0">
                <a:solidFill>
                  <a:srgbClr val="000066"/>
                </a:solidFill>
                <a:ea typeface="黑体" pitchFamily="2" charset="-122"/>
              </a:rPr>
              <a:t>期 ，杨文茂  刘明杰</a:t>
            </a:r>
            <a:r>
              <a:rPr lang="zh-CN" altLang="en-US" sz="3700" dirty="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黑体" pitchFamily="2" charset="-122"/>
              </a:rPr>
              <a:t> </a:t>
            </a:r>
            <a:endParaRPr lang="zh-CN" altLang="en-US" sz="3700" b="1" dirty="0">
              <a:solidFill>
                <a:srgbClr val="000066"/>
              </a:solidFill>
              <a:ea typeface="黑体" pitchFamily="2" charset="-122"/>
            </a:endParaRPr>
          </a:p>
          <a:p>
            <a:pPr>
              <a:defRPr/>
            </a:pPr>
            <a:r>
              <a:rPr lang="zh-CN" altLang="en-US" sz="2000" b="1" dirty="0">
                <a:solidFill>
                  <a:srgbClr val="000066"/>
                </a:solidFill>
                <a:ea typeface="黑体" pitchFamily="2" charset="-122"/>
              </a:rPr>
              <a:t>主对角线两边非对称分布的带状稀疏矩阵的压缩存储通用寻址公式</a:t>
            </a:r>
            <a:endParaRPr lang="zh-CN" altLang="en-US" sz="2000" dirty="0">
              <a:solidFill>
                <a:srgbClr val="FFFFCC"/>
              </a:solidFill>
              <a:ea typeface="宋体" pitchFamily="2" charset="-122"/>
            </a:endParaRPr>
          </a:p>
        </p:txBody>
      </p:sp>
      <p:grpSp>
        <p:nvGrpSpPr>
          <p:cNvPr id="2" name="Group 2"/>
          <p:cNvGrpSpPr>
            <a:grpSpLocks/>
          </p:cNvGrpSpPr>
          <p:nvPr/>
        </p:nvGrpSpPr>
        <p:grpSpPr bwMode="auto">
          <a:xfrm>
            <a:off x="2566809" y="2895602"/>
            <a:ext cx="7020243" cy="1401763"/>
            <a:chOff x="249" y="2144"/>
            <a:chExt cx="4422" cy="883"/>
          </a:xfrm>
        </p:grpSpPr>
        <p:sp>
          <p:nvSpPr>
            <p:cNvPr id="174083" name="Rectangle 3"/>
            <p:cNvSpPr>
              <a:spLocks noChangeArrowheads="1"/>
            </p:cNvSpPr>
            <p:nvPr/>
          </p:nvSpPr>
          <p:spPr bwMode="auto">
            <a:xfrm>
              <a:off x="889" y="2484"/>
              <a:ext cx="432" cy="288"/>
            </a:xfrm>
            <a:prstGeom prst="rect">
              <a:avLst/>
            </a:prstGeom>
            <a:noFill/>
            <a:ln w="22225" cap="sq">
              <a:solidFill>
                <a:srgbClr val="008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4084" name="Rectangle 4"/>
            <p:cNvSpPr>
              <a:spLocks noChangeArrowheads="1"/>
            </p:cNvSpPr>
            <p:nvPr/>
          </p:nvSpPr>
          <p:spPr bwMode="auto">
            <a:xfrm>
              <a:off x="1321" y="2484"/>
              <a:ext cx="432" cy="288"/>
            </a:xfrm>
            <a:prstGeom prst="rect">
              <a:avLst/>
            </a:prstGeom>
            <a:noFill/>
            <a:ln w="22225" cap="sq">
              <a:solidFill>
                <a:srgbClr val="008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4085" name="Rectangle 5"/>
            <p:cNvSpPr>
              <a:spLocks noChangeArrowheads="1"/>
            </p:cNvSpPr>
            <p:nvPr/>
          </p:nvSpPr>
          <p:spPr bwMode="auto">
            <a:xfrm>
              <a:off x="1753" y="2484"/>
              <a:ext cx="422" cy="288"/>
            </a:xfrm>
            <a:prstGeom prst="rect">
              <a:avLst/>
            </a:prstGeom>
            <a:noFill/>
            <a:ln w="22225" cap="sq">
              <a:solidFill>
                <a:srgbClr val="008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4086" name="Rectangle 6"/>
            <p:cNvSpPr>
              <a:spLocks noChangeArrowheads="1"/>
            </p:cNvSpPr>
            <p:nvPr/>
          </p:nvSpPr>
          <p:spPr bwMode="auto">
            <a:xfrm>
              <a:off x="3001" y="2484"/>
              <a:ext cx="432" cy="288"/>
            </a:xfrm>
            <a:prstGeom prst="rect">
              <a:avLst/>
            </a:prstGeom>
            <a:noFill/>
            <a:ln w="22225" cap="sq">
              <a:solidFill>
                <a:srgbClr val="008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4087" name="Rectangle 7"/>
            <p:cNvSpPr>
              <a:spLocks noChangeArrowheads="1"/>
            </p:cNvSpPr>
            <p:nvPr/>
          </p:nvSpPr>
          <p:spPr bwMode="auto">
            <a:xfrm>
              <a:off x="3433" y="2484"/>
              <a:ext cx="816" cy="288"/>
            </a:xfrm>
            <a:prstGeom prst="rect">
              <a:avLst/>
            </a:prstGeom>
            <a:noFill/>
            <a:ln w="22225" cap="sq">
              <a:solidFill>
                <a:srgbClr val="008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4088" name="Rectangle 8"/>
            <p:cNvSpPr>
              <a:spLocks noChangeArrowheads="1"/>
            </p:cNvSpPr>
            <p:nvPr/>
          </p:nvSpPr>
          <p:spPr bwMode="auto">
            <a:xfrm>
              <a:off x="4249" y="2484"/>
              <a:ext cx="422" cy="288"/>
            </a:xfrm>
            <a:prstGeom prst="rect">
              <a:avLst/>
            </a:prstGeom>
            <a:noFill/>
            <a:ln w="22225" cap="sq">
              <a:solidFill>
                <a:srgbClr val="008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7619" name="Rectangle 9"/>
            <p:cNvSpPr>
              <a:spLocks noChangeArrowheads="1"/>
            </p:cNvSpPr>
            <p:nvPr/>
          </p:nvSpPr>
          <p:spPr bwMode="auto">
            <a:xfrm>
              <a:off x="288" y="2144"/>
              <a:ext cx="1077" cy="291"/>
            </a:xfrm>
            <a:prstGeom prst="rect">
              <a:avLst/>
            </a:prstGeom>
            <a:noFill/>
            <a:ln w="12700" cap="sq">
              <a:noFill/>
              <a:miter lim="800000"/>
              <a:headEnd type="none" w="sm" len="sm"/>
              <a:tailEnd type="none" w="sm" len="sm"/>
            </a:ln>
          </p:spPr>
          <p:txBody>
            <a:bodyPr wrap="none">
              <a:spAutoFit/>
            </a:bodyPr>
            <a:lstStyle/>
            <a:p>
              <a:pPr algn="l"/>
              <a:r>
                <a:rPr kumimoji="1" lang="en-US" altLang="en-US" sz="2400" b="1">
                  <a:solidFill>
                    <a:srgbClr val="000099"/>
                  </a:solidFill>
                  <a:ea typeface="楷体_GB2312" pitchFamily="49" charset="-122"/>
                </a:rPr>
                <a:t>LTB[0..3n</a:t>
              </a:r>
              <a:r>
                <a:rPr kumimoji="1" lang="en-US" altLang="en-US" sz="2400" b="1">
                  <a:solidFill>
                    <a:srgbClr val="000099"/>
                  </a:solidFill>
                  <a:ea typeface="楷体_GB2312" pitchFamily="49" charset="-122"/>
                  <a:sym typeface="Symbol" pitchFamily="18" charset="2"/>
                </a:rPr>
                <a:t></a:t>
              </a:r>
              <a:r>
                <a:rPr kumimoji="1" lang="en-US" altLang="en-US" sz="2400" b="1">
                  <a:solidFill>
                    <a:srgbClr val="000099"/>
                  </a:solidFill>
                  <a:ea typeface="楷体_GB2312" pitchFamily="49" charset="-122"/>
                </a:rPr>
                <a:t>3]</a:t>
              </a:r>
              <a:endParaRPr kumimoji="1" lang="en-US" altLang="zh-CN" sz="2400" b="1">
                <a:solidFill>
                  <a:srgbClr val="000099"/>
                </a:solidFill>
                <a:ea typeface="楷体_GB2312" pitchFamily="49" charset="-122"/>
              </a:endParaRPr>
            </a:p>
          </p:txBody>
        </p:sp>
        <p:sp>
          <p:nvSpPr>
            <p:cNvPr id="67620" name="Rectangle 10"/>
            <p:cNvSpPr>
              <a:spLocks noChangeArrowheads="1"/>
            </p:cNvSpPr>
            <p:nvPr/>
          </p:nvSpPr>
          <p:spPr bwMode="auto">
            <a:xfrm>
              <a:off x="249" y="2697"/>
              <a:ext cx="4088" cy="330"/>
            </a:xfrm>
            <a:prstGeom prst="rect">
              <a:avLst/>
            </a:prstGeom>
            <a:noFill/>
            <a:ln w="12700" cap="sq">
              <a:noFill/>
              <a:miter lim="800000"/>
              <a:headEnd type="none" w="sm" len="sm"/>
              <a:tailEnd type="none" w="sm" len="sm"/>
            </a:ln>
          </p:spPr>
          <p:txBody>
            <a:bodyPr wrap="none">
              <a:spAutoFit/>
            </a:bodyPr>
            <a:lstStyle/>
            <a:p>
              <a:pPr algn="l"/>
              <a:r>
                <a:rPr kumimoji="1" lang="en-US" altLang="en-US" sz="2000" b="1">
                  <a:solidFill>
                    <a:srgbClr val="CC0066"/>
                  </a:solidFill>
                </a:rPr>
                <a:t>k = 0           1         2        3                   </a:t>
              </a:r>
              <a:r>
                <a:rPr kumimoji="1" lang="zh-CN" altLang="zh-CN" sz="2800" b="1">
                  <a:solidFill>
                    <a:srgbClr val="CC0066"/>
                  </a:solidFill>
                </a:rPr>
                <a:t>...  ...              </a:t>
              </a:r>
              <a:r>
                <a:rPr kumimoji="1" lang="zh-CN" altLang="en-US" sz="2800" b="1">
                  <a:solidFill>
                    <a:srgbClr val="CC0066"/>
                  </a:solidFill>
                </a:rPr>
                <a:t>     </a:t>
              </a:r>
              <a:r>
                <a:rPr kumimoji="1" lang="en-US" altLang="en-US" sz="2000" b="1">
                  <a:solidFill>
                    <a:srgbClr val="CC0066"/>
                  </a:solidFill>
                </a:rPr>
                <a:t> 3n</a:t>
              </a:r>
              <a:r>
                <a:rPr kumimoji="1" lang="en-US" altLang="en-US" sz="2000" b="1">
                  <a:solidFill>
                    <a:srgbClr val="CC0066"/>
                  </a:solidFill>
                  <a:sym typeface="Symbol" pitchFamily="18" charset="2"/>
                </a:rPr>
                <a:t>3</a:t>
              </a:r>
              <a:endParaRPr kumimoji="1" lang="en-US" altLang="zh-CN" sz="2000" b="1">
                <a:solidFill>
                  <a:srgbClr val="CC0066"/>
                </a:solidFill>
              </a:endParaRPr>
            </a:p>
          </p:txBody>
        </p:sp>
        <p:sp>
          <p:nvSpPr>
            <p:cNvPr id="174091" name="Rectangle 11"/>
            <p:cNvSpPr>
              <a:spLocks noChangeArrowheads="1"/>
            </p:cNvSpPr>
            <p:nvPr/>
          </p:nvSpPr>
          <p:spPr bwMode="auto">
            <a:xfrm>
              <a:off x="2185" y="2484"/>
              <a:ext cx="816" cy="288"/>
            </a:xfrm>
            <a:prstGeom prst="rect">
              <a:avLst/>
            </a:prstGeom>
            <a:noFill/>
            <a:ln w="22225" cap="sq">
              <a:solidFill>
                <a:srgbClr val="008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7622" name="Rectangle 12"/>
            <p:cNvSpPr>
              <a:spLocks noChangeArrowheads="1"/>
            </p:cNvSpPr>
            <p:nvPr/>
          </p:nvSpPr>
          <p:spPr bwMode="auto">
            <a:xfrm>
              <a:off x="480" y="2436"/>
              <a:ext cx="3872" cy="330"/>
            </a:xfrm>
            <a:prstGeom prst="rect">
              <a:avLst/>
            </a:prstGeom>
            <a:noFill/>
            <a:ln w="12700" cap="sq">
              <a:noFill/>
              <a:miter lim="800000"/>
              <a:headEnd type="none" w="sm" len="sm"/>
              <a:tailEnd type="none" w="sm" len="sm"/>
            </a:ln>
          </p:spPr>
          <p:txBody>
            <a:bodyPr wrap="none">
              <a:spAutoFit/>
            </a:bodyPr>
            <a:lstStyle/>
            <a:p>
              <a:pPr algn="l"/>
              <a:r>
                <a:rPr kumimoji="1" lang="en-US" altLang="zh-CN" sz="2700" b="1">
                  <a:solidFill>
                    <a:srgbClr val="000099"/>
                  </a:solidFill>
                </a:rPr>
                <a:t>b</a:t>
              </a:r>
              <a:r>
                <a:rPr kumimoji="1" lang="en-US" altLang="zh-CN" sz="2700" b="1" baseline="-25000">
                  <a:solidFill>
                    <a:srgbClr val="000099"/>
                  </a:solidFill>
                </a:rPr>
                <a:t>11     </a:t>
              </a:r>
              <a:r>
                <a:rPr kumimoji="1" lang="en-US" altLang="zh-CN" sz="2700" b="1">
                  <a:solidFill>
                    <a:srgbClr val="000099"/>
                  </a:solidFill>
                </a:rPr>
                <a:t>b</a:t>
              </a:r>
              <a:r>
                <a:rPr kumimoji="1" lang="en-US" altLang="zh-CN" sz="2700" b="1" baseline="-25000">
                  <a:solidFill>
                    <a:srgbClr val="000099"/>
                  </a:solidFill>
                </a:rPr>
                <a:t>12     </a:t>
              </a:r>
              <a:r>
                <a:rPr kumimoji="1" lang="en-US" altLang="zh-CN" sz="2700" b="1">
                  <a:solidFill>
                    <a:srgbClr val="000099"/>
                  </a:solidFill>
                </a:rPr>
                <a:t>b</a:t>
              </a:r>
              <a:r>
                <a:rPr kumimoji="1" lang="en-US" altLang="zh-CN" sz="2700" b="1" baseline="-25000">
                  <a:solidFill>
                    <a:srgbClr val="000099"/>
                  </a:solidFill>
                </a:rPr>
                <a:t>21     </a:t>
              </a:r>
              <a:r>
                <a:rPr kumimoji="1" lang="en-US" altLang="zh-CN" sz="2700" b="1">
                  <a:solidFill>
                    <a:srgbClr val="000099"/>
                  </a:solidFill>
                </a:rPr>
                <a:t>b</a:t>
              </a:r>
              <a:r>
                <a:rPr kumimoji="1" lang="en-US" altLang="zh-CN" sz="2700" b="1" baseline="-25000">
                  <a:solidFill>
                    <a:srgbClr val="000099"/>
                  </a:solidFill>
                </a:rPr>
                <a:t>22           </a:t>
              </a:r>
              <a:r>
                <a:rPr kumimoji="1" lang="zh-CN" altLang="zh-CN" sz="2800">
                  <a:solidFill>
                    <a:srgbClr val="000099"/>
                  </a:solidFill>
                </a:rPr>
                <a:t>...</a:t>
              </a:r>
              <a:r>
                <a:rPr kumimoji="1" lang="zh-CN" altLang="en-US" sz="2800">
                  <a:solidFill>
                    <a:srgbClr val="000099"/>
                  </a:solidFill>
                </a:rPr>
                <a:t>       </a:t>
              </a:r>
              <a:r>
                <a:rPr kumimoji="1" lang="en-US" altLang="zh-CN" sz="2700" b="1" baseline="-25000">
                  <a:solidFill>
                    <a:srgbClr val="000099"/>
                  </a:solidFill>
                </a:rPr>
                <a:t> </a:t>
              </a:r>
              <a:r>
                <a:rPr kumimoji="1" lang="en-US" altLang="zh-CN" sz="2700" b="1">
                  <a:solidFill>
                    <a:srgbClr val="000099"/>
                  </a:solidFill>
                </a:rPr>
                <a:t>b</a:t>
              </a:r>
              <a:r>
                <a:rPr kumimoji="1" lang="en-US" altLang="zh-CN" sz="2700" b="1" baseline="-25000">
                  <a:solidFill>
                    <a:srgbClr val="000099"/>
                  </a:solidFill>
                </a:rPr>
                <a:t>ij            </a:t>
              </a:r>
              <a:r>
                <a:rPr kumimoji="1" lang="zh-CN" altLang="zh-CN" sz="2800">
                  <a:solidFill>
                    <a:srgbClr val="000099"/>
                  </a:solidFill>
                </a:rPr>
                <a:t>...</a:t>
              </a:r>
              <a:r>
                <a:rPr kumimoji="1" lang="zh-CN" altLang="en-US" sz="2800">
                  <a:solidFill>
                    <a:srgbClr val="000099"/>
                  </a:solidFill>
                </a:rPr>
                <a:t>       </a:t>
              </a:r>
              <a:r>
                <a:rPr kumimoji="1" lang="en-US" altLang="zh-CN" sz="2700" b="1" baseline="-25000">
                  <a:solidFill>
                    <a:srgbClr val="000099"/>
                  </a:solidFill>
                </a:rPr>
                <a:t> </a:t>
              </a:r>
              <a:r>
                <a:rPr kumimoji="1" lang="en-US" altLang="zh-CN" sz="2700" b="1">
                  <a:solidFill>
                    <a:srgbClr val="000099"/>
                  </a:solidFill>
                </a:rPr>
                <a:t>b</a:t>
              </a:r>
              <a:r>
                <a:rPr kumimoji="1" lang="en-US" altLang="zh-CN" sz="2700" b="1" baseline="-25000">
                  <a:solidFill>
                    <a:srgbClr val="000099"/>
                  </a:solidFill>
                </a:rPr>
                <a:t>nn</a:t>
              </a:r>
            </a:p>
          </p:txBody>
        </p:sp>
        <p:sp>
          <p:nvSpPr>
            <p:cNvPr id="174093" name="Rectangle 13"/>
            <p:cNvSpPr>
              <a:spLocks noChangeArrowheads="1"/>
            </p:cNvSpPr>
            <p:nvPr/>
          </p:nvSpPr>
          <p:spPr bwMode="auto">
            <a:xfrm>
              <a:off x="456" y="2484"/>
              <a:ext cx="431" cy="288"/>
            </a:xfrm>
            <a:prstGeom prst="rect">
              <a:avLst/>
            </a:prstGeom>
            <a:noFill/>
            <a:ln w="22225" cap="sq">
              <a:solidFill>
                <a:srgbClr val="008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3" name="Group 14"/>
          <p:cNvGrpSpPr>
            <a:grpSpLocks/>
          </p:cNvGrpSpPr>
          <p:nvPr/>
        </p:nvGrpSpPr>
        <p:grpSpPr bwMode="auto">
          <a:xfrm>
            <a:off x="2063218" y="4281488"/>
            <a:ext cx="8078521" cy="1524000"/>
            <a:chOff x="384" y="2928"/>
            <a:chExt cx="5088" cy="960"/>
          </a:xfrm>
        </p:grpSpPr>
        <p:sp>
          <p:nvSpPr>
            <p:cNvPr id="174095" name="Rectangle 15"/>
            <p:cNvSpPr>
              <a:spLocks noChangeArrowheads="1"/>
            </p:cNvSpPr>
            <p:nvPr/>
          </p:nvSpPr>
          <p:spPr bwMode="auto">
            <a:xfrm>
              <a:off x="384" y="2928"/>
              <a:ext cx="5088" cy="960"/>
            </a:xfrm>
            <a:prstGeom prst="rect">
              <a:avLst/>
            </a:prstGeom>
            <a:solidFill>
              <a:srgbClr val="D9FFFF"/>
            </a:solidFill>
            <a:ln w="12700" cap="sq">
              <a:noFill/>
              <a:miter lim="800000"/>
              <a:headEnd type="none" w="sm" len="sm"/>
              <a:tailEnd type="none" w="sm" len="sm"/>
            </a:ln>
            <a:effectLst>
              <a:outerShdw dist="179605" dir="2700000"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7612" name="Text Box 16"/>
            <p:cNvSpPr txBox="1">
              <a:spLocks noChangeArrowheads="1"/>
            </p:cNvSpPr>
            <p:nvPr/>
          </p:nvSpPr>
          <p:spPr bwMode="auto">
            <a:xfrm>
              <a:off x="576" y="3098"/>
              <a:ext cx="4752" cy="659"/>
            </a:xfrm>
            <a:prstGeom prst="rect">
              <a:avLst/>
            </a:prstGeom>
            <a:noFill/>
            <a:ln w="12700" cap="sq">
              <a:noFill/>
              <a:miter lim="800000"/>
              <a:headEnd type="none" w="sm" len="sm"/>
              <a:tailEnd type="none" w="sm" len="sm"/>
            </a:ln>
          </p:spPr>
          <p:txBody>
            <a:bodyPr>
              <a:spAutoFit/>
            </a:bodyPr>
            <a:lstStyle/>
            <a:p>
              <a:pPr algn="l" eaLnBrk="1" hangingPunct="1"/>
              <a:r>
                <a:rPr kumimoji="1" lang="en-US" altLang="en-US" sz="2600" b="1">
                  <a:solidFill>
                    <a:srgbClr val="003399"/>
                  </a:solidFill>
                  <a:ea typeface="楷体_GB2312" pitchFamily="49" charset="-122"/>
                </a:rPr>
                <a:t>B</a:t>
              </a:r>
              <a:r>
                <a:rPr kumimoji="1" lang="zh-CN" altLang="en-US" sz="2600" b="1">
                  <a:solidFill>
                    <a:srgbClr val="003399"/>
                  </a:solidFill>
                  <a:ea typeface="幼圆" pitchFamily="49" charset="-122"/>
                </a:rPr>
                <a:t>中任一非零元素</a:t>
              </a:r>
              <a:r>
                <a:rPr kumimoji="1" lang="zh-CN" altLang="en-US" sz="2600" b="1">
                  <a:solidFill>
                    <a:srgbClr val="003399"/>
                  </a:solidFill>
                  <a:ea typeface="楷体_GB2312" pitchFamily="49" charset="-122"/>
                </a:rPr>
                <a:t> </a:t>
              </a:r>
              <a:r>
                <a:rPr kumimoji="1" lang="en-US" altLang="zh-CN" sz="2600" b="1">
                  <a:solidFill>
                    <a:srgbClr val="003399"/>
                  </a:solidFill>
                </a:rPr>
                <a:t>b</a:t>
              </a:r>
              <a:r>
                <a:rPr kumimoji="1" lang="en-US" altLang="zh-CN" sz="2600" b="1" baseline="-25000">
                  <a:solidFill>
                    <a:srgbClr val="003399"/>
                  </a:solidFill>
                </a:rPr>
                <a:t>ij </a:t>
              </a:r>
              <a:r>
                <a:rPr kumimoji="1" lang="zh-CN" altLang="en-US" sz="2600" b="1">
                  <a:solidFill>
                    <a:srgbClr val="003399"/>
                  </a:solidFill>
                  <a:latin typeface="幼圆" pitchFamily="49" charset="-122"/>
                  <a:ea typeface="幼圆" pitchFamily="49" charset="-122"/>
                </a:rPr>
                <a:t>与</a:t>
              </a:r>
              <a:r>
                <a:rPr kumimoji="1" lang="en-US" altLang="en-US" sz="2600" b="1">
                  <a:solidFill>
                    <a:srgbClr val="003399"/>
                  </a:solidFill>
                  <a:ea typeface="楷体_GB2312" pitchFamily="49" charset="-122"/>
                </a:rPr>
                <a:t>LTB[K]</a:t>
              </a:r>
              <a:r>
                <a:rPr kumimoji="1" lang="zh-CN" altLang="en-US" sz="2600" b="1">
                  <a:solidFill>
                    <a:srgbClr val="003399"/>
                  </a:solidFill>
                  <a:latin typeface="幼圆" pitchFamily="49" charset="-122"/>
                  <a:ea typeface="幼圆" pitchFamily="49" charset="-122"/>
                </a:rPr>
                <a:t>之间存在对应关系</a:t>
              </a:r>
              <a:endParaRPr kumimoji="1" lang="zh-CN" altLang="en-US" sz="2600" b="1">
                <a:solidFill>
                  <a:srgbClr val="003399"/>
                </a:solidFill>
                <a:latin typeface="楷体_GB2312" pitchFamily="49" charset="-122"/>
                <a:ea typeface="楷体_GB2312" pitchFamily="49" charset="-122"/>
              </a:endParaRPr>
            </a:p>
            <a:p>
              <a:pPr algn="l" eaLnBrk="1" hangingPunct="1">
                <a:spcBef>
                  <a:spcPct val="20000"/>
                </a:spcBef>
              </a:pPr>
              <a:r>
                <a:rPr kumimoji="1" lang="zh-CN" altLang="en-US" sz="2600" b="1">
                  <a:solidFill>
                    <a:srgbClr val="003399"/>
                  </a:solidFill>
                  <a:latin typeface="楷体_GB2312" pitchFamily="49" charset="-122"/>
                  <a:ea typeface="楷体_GB2312" pitchFamily="49" charset="-122"/>
                </a:rPr>
                <a:t>               </a:t>
              </a:r>
              <a:r>
                <a:rPr kumimoji="1" lang="en-US" altLang="en-US" sz="3000" b="1">
                  <a:solidFill>
                    <a:srgbClr val="FF3300"/>
                  </a:solidFill>
                  <a:ea typeface="楷体_GB2312" pitchFamily="49" charset="-122"/>
                </a:rPr>
                <a:t>k = 2 </a:t>
              </a:r>
              <a:r>
                <a:rPr kumimoji="1" lang="en-US" altLang="zh-CN" sz="3000" b="1">
                  <a:solidFill>
                    <a:srgbClr val="FF3300"/>
                  </a:solidFill>
                  <a:ea typeface="楷体_GB2312" pitchFamily="49" charset="-122"/>
                  <a:sym typeface="Symbol" pitchFamily="18" charset="2"/>
                </a:rPr>
                <a:t></a:t>
              </a:r>
              <a:r>
                <a:rPr kumimoji="1" lang="en-US" altLang="en-US" sz="3000" b="1">
                  <a:solidFill>
                    <a:srgbClr val="FF3300"/>
                  </a:solidFill>
                  <a:ea typeface="楷体_GB2312" pitchFamily="49" charset="-122"/>
                </a:rPr>
                <a:t> i + j </a:t>
              </a:r>
              <a:r>
                <a:rPr kumimoji="1" lang="en-US" altLang="en-US" sz="3000" b="1">
                  <a:solidFill>
                    <a:srgbClr val="FF3300"/>
                  </a:solidFill>
                  <a:cs typeface="Times New Roman" pitchFamily="18" charset="0"/>
                </a:rPr>
                <a:t>– 3</a:t>
              </a:r>
              <a:endParaRPr kumimoji="1" lang="en-US" altLang="zh-CN" sz="3000" b="1">
                <a:solidFill>
                  <a:srgbClr val="FF3300"/>
                </a:solidFill>
                <a:ea typeface="楷体_GB2312" pitchFamily="49" charset="-122"/>
              </a:endParaRPr>
            </a:p>
          </p:txBody>
        </p:sp>
      </p:grpSp>
      <p:grpSp>
        <p:nvGrpSpPr>
          <p:cNvPr id="4" name="Group 17"/>
          <p:cNvGrpSpPr>
            <a:grpSpLocks/>
          </p:cNvGrpSpPr>
          <p:nvPr/>
        </p:nvGrpSpPr>
        <p:grpSpPr bwMode="auto">
          <a:xfrm>
            <a:off x="2139321" y="-26988"/>
            <a:ext cx="6400962" cy="2678113"/>
            <a:chOff x="384" y="96"/>
            <a:chExt cx="4032" cy="1687"/>
          </a:xfrm>
        </p:grpSpPr>
        <p:sp>
          <p:nvSpPr>
            <p:cNvPr id="67600" name="Text Box 18"/>
            <p:cNvSpPr txBox="1">
              <a:spLocks noChangeArrowheads="1"/>
            </p:cNvSpPr>
            <p:nvPr/>
          </p:nvSpPr>
          <p:spPr bwMode="auto">
            <a:xfrm>
              <a:off x="384" y="96"/>
              <a:ext cx="4032" cy="1687"/>
            </a:xfrm>
            <a:prstGeom prst="rect">
              <a:avLst/>
            </a:prstGeom>
            <a:noFill/>
            <a:ln w="12700" cap="sq">
              <a:noFill/>
              <a:miter lim="800000"/>
              <a:headEnd type="none" w="sm" len="sm"/>
              <a:tailEnd type="none" w="sm" len="sm"/>
            </a:ln>
          </p:spPr>
          <p:txBody>
            <a:bodyPr>
              <a:spAutoFit/>
            </a:bodyPr>
            <a:lstStyle/>
            <a:p>
              <a:pPr algn="l" eaLnBrk="1" hangingPunct="1"/>
              <a:r>
                <a:rPr kumimoji="1" lang="zh-CN" altLang="zh-CN" sz="2400" b="1">
                  <a:solidFill>
                    <a:srgbClr val="000099"/>
                  </a:solidFill>
                </a:rPr>
                <a:t>                           </a:t>
              </a:r>
              <a:r>
                <a:rPr kumimoji="1" lang="en-US" altLang="zh-CN" sz="2400" b="1">
                  <a:solidFill>
                    <a:srgbClr val="000099"/>
                  </a:solidFill>
                </a:rPr>
                <a:t>b</a:t>
              </a:r>
              <a:r>
                <a:rPr kumimoji="1" lang="en-US" altLang="zh-CN" sz="2400" b="1" baseline="-25000">
                  <a:solidFill>
                    <a:srgbClr val="000099"/>
                  </a:solidFill>
                </a:rPr>
                <a:t>11 </a:t>
              </a:r>
              <a:r>
                <a:rPr kumimoji="1" lang="en-US" altLang="zh-CN" sz="2400" b="1">
                  <a:solidFill>
                    <a:srgbClr val="000099"/>
                  </a:solidFill>
                </a:rPr>
                <a:t>   b</a:t>
              </a:r>
              <a:r>
                <a:rPr kumimoji="1" lang="en-US" altLang="zh-CN" sz="2400" b="1" baseline="-25000">
                  <a:solidFill>
                    <a:srgbClr val="000099"/>
                  </a:solidFill>
                </a:rPr>
                <a:t>12</a:t>
              </a:r>
              <a:endParaRPr kumimoji="1" lang="en-US" altLang="zh-CN" sz="2400" b="1">
                <a:solidFill>
                  <a:srgbClr val="000099"/>
                </a:solidFill>
              </a:endParaRPr>
            </a:p>
            <a:p>
              <a:pPr algn="l" eaLnBrk="1" hangingPunct="1"/>
              <a:r>
                <a:rPr kumimoji="1" lang="en-US" altLang="zh-CN" sz="2400" b="1">
                  <a:solidFill>
                    <a:srgbClr val="000099"/>
                  </a:solidFill>
                </a:rPr>
                <a:t>                           b</a:t>
              </a:r>
              <a:r>
                <a:rPr kumimoji="1" lang="en-US" altLang="zh-CN" sz="2400" b="1" baseline="-25000">
                  <a:solidFill>
                    <a:srgbClr val="000099"/>
                  </a:solidFill>
                </a:rPr>
                <a:t>21 </a:t>
              </a:r>
              <a:r>
                <a:rPr kumimoji="1" lang="en-US" altLang="zh-CN" sz="2400" b="1">
                  <a:solidFill>
                    <a:srgbClr val="000099"/>
                  </a:solidFill>
                </a:rPr>
                <a:t>   b</a:t>
              </a:r>
              <a:r>
                <a:rPr kumimoji="1" lang="en-US" altLang="zh-CN" sz="2400" b="1" baseline="-25000">
                  <a:solidFill>
                    <a:srgbClr val="000099"/>
                  </a:solidFill>
                </a:rPr>
                <a:t>22  </a:t>
              </a:r>
              <a:r>
                <a:rPr kumimoji="1" lang="en-US" altLang="zh-CN" sz="2400" b="1">
                  <a:solidFill>
                    <a:srgbClr val="000099"/>
                  </a:solidFill>
                </a:rPr>
                <a:t>   b</a:t>
              </a:r>
              <a:r>
                <a:rPr kumimoji="1" lang="en-US" altLang="zh-CN" sz="2400" b="1" baseline="-25000">
                  <a:solidFill>
                    <a:srgbClr val="000099"/>
                  </a:solidFill>
                </a:rPr>
                <a:t>23</a:t>
              </a:r>
              <a:endParaRPr kumimoji="1" lang="en-US" altLang="zh-CN" sz="2400" b="1">
                <a:solidFill>
                  <a:srgbClr val="000099"/>
                </a:solidFill>
              </a:endParaRPr>
            </a:p>
            <a:p>
              <a:pPr algn="l" eaLnBrk="1" hangingPunct="1"/>
              <a:r>
                <a:rPr kumimoji="1" lang="en-US" altLang="zh-CN" sz="2400" b="1">
                  <a:solidFill>
                    <a:srgbClr val="000099"/>
                  </a:solidFill>
                </a:rPr>
                <a:t>                                    b</a:t>
              </a:r>
              <a:r>
                <a:rPr kumimoji="1" lang="en-US" altLang="zh-CN" sz="2400" b="1" baseline="-25000">
                  <a:solidFill>
                    <a:srgbClr val="000099"/>
                  </a:solidFill>
                </a:rPr>
                <a:t>32</a:t>
              </a:r>
              <a:r>
                <a:rPr kumimoji="1" lang="en-US" altLang="zh-CN" sz="2400" b="1">
                  <a:solidFill>
                    <a:srgbClr val="000099"/>
                  </a:solidFill>
                </a:rPr>
                <a:t>    b</a:t>
              </a:r>
              <a:r>
                <a:rPr kumimoji="1" lang="en-US" altLang="zh-CN" sz="2400" b="1" baseline="-25000">
                  <a:solidFill>
                    <a:srgbClr val="000099"/>
                  </a:solidFill>
                </a:rPr>
                <a:t>33   </a:t>
              </a:r>
              <a:r>
                <a:rPr kumimoji="1" lang="en-US" altLang="zh-CN" sz="2400" b="1">
                  <a:solidFill>
                    <a:srgbClr val="000099"/>
                  </a:solidFill>
                </a:rPr>
                <a:t> b</a:t>
              </a:r>
              <a:r>
                <a:rPr kumimoji="1" lang="en-US" altLang="zh-CN" sz="2400" b="1" baseline="-25000">
                  <a:solidFill>
                    <a:srgbClr val="000099"/>
                  </a:solidFill>
                </a:rPr>
                <a:t>34</a:t>
              </a:r>
              <a:endParaRPr kumimoji="1" lang="en-US" altLang="zh-CN" sz="2400" b="1">
                <a:solidFill>
                  <a:srgbClr val="000099"/>
                </a:solidFill>
              </a:endParaRPr>
            </a:p>
            <a:p>
              <a:pPr algn="l" eaLnBrk="1" hangingPunct="1"/>
              <a:endParaRPr kumimoji="1" lang="en-US" altLang="zh-CN" sz="2400" b="1">
                <a:solidFill>
                  <a:srgbClr val="000099"/>
                </a:solidFill>
              </a:endParaRPr>
            </a:p>
            <a:p>
              <a:pPr algn="l" eaLnBrk="1" hangingPunct="1"/>
              <a:r>
                <a:rPr kumimoji="1" lang="en-US" altLang="zh-CN" sz="2400" b="1">
                  <a:solidFill>
                    <a:srgbClr val="000099"/>
                  </a:solidFill>
                </a:rPr>
                <a:t> </a:t>
              </a:r>
            </a:p>
            <a:p>
              <a:pPr algn="l" eaLnBrk="1" hangingPunct="1"/>
              <a:r>
                <a:rPr kumimoji="1" lang="en-US" altLang="zh-CN" sz="2400" b="1">
                  <a:solidFill>
                    <a:srgbClr val="000099"/>
                  </a:solidFill>
                </a:rPr>
                <a:t>                                                                        b</a:t>
              </a:r>
              <a:r>
                <a:rPr kumimoji="1" lang="en-US" altLang="zh-CN" sz="2400" b="1" baseline="-25000">
                  <a:solidFill>
                    <a:srgbClr val="000099"/>
                  </a:solidFill>
                </a:rPr>
                <a:t>n-1n</a:t>
              </a:r>
              <a:r>
                <a:rPr kumimoji="1" lang="en-US" altLang="zh-CN" sz="2400" b="1">
                  <a:solidFill>
                    <a:srgbClr val="000099"/>
                  </a:solidFill>
                </a:rPr>
                <a:t> </a:t>
              </a:r>
            </a:p>
            <a:p>
              <a:pPr algn="l" eaLnBrk="1" hangingPunct="1"/>
              <a:r>
                <a:rPr kumimoji="1" lang="en-US" altLang="zh-CN" sz="2400" b="1">
                  <a:solidFill>
                    <a:srgbClr val="000099"/>
                  </a:solidFill>
                </a:rPr>
                <a:t>                                                                b</a:t>
              </a:r>
              <a:r>
                <a:rPr kumimoji="1" lang="en-US" altLang="zh-CN" sz="2400" b="1" baseline="-25000">
                  <a:solidFill>
                    <a:srgbClr val="000099"/>
                  </a:solidFill>
                </a:rPr>
                <a:t>nn-1</a:t>
              </a:r>
              <a:r>
                <a:rPr kumimoji="1" lang="en-US" altLang="zh-CN" sz="2400" b="1">
                  <a:solidFill>
                    <a:srgbClr val="000099"/>
                  </a:solidFill>
                </a:rPr>
                <a:t> b</a:t>
              </a:r>
              <a:r>
                <a:rPr kumimoji="1" lang="en-US" altLang="zh-CN" sz="2400" b="1" baseline="-25000">
                  <a:solidFill>
                    <a:srgbClr val="000099"/>
                  </a:solidFill>
                </a:rPr>
                <a:t>nn</a:t>
              </a:r>
              <a:endParaRPr kumimoji="1" lang="en-US" altLang="zh-CN" sz="2400" b="1">
                <a:solidFill>
                  <a:srgbClr val="000099"/>
                </a:solidFill>
              </a:endParaRPr>
            </a:p>
          </p:txBody>
        </p:sp>
        <p:sp>
          <p:nvSpPr>
            <p:cNvPr id="174099" name="Line 19"/>
            <p:cNvSpPr>
              <a:spLocks noChangeShapeType="1"/>
            </p:cNvSpPr>
            <p:nvPr/>
          </p:nvSpPr>
          <p:spPr bwMode="auto">
            <a:xfrm>
              <a:off x="2736" y="816"/>
              <a:ext cx="1104" cy="720"/>
            </a:xfrm>
            <a:prstGeom prst="line">
              <a:avLst/>
            </a:prstGeom>
            <a:noFill/>
            <a:ln w="31750">
              <a:solidFill>
                <a:srgbClr val="FF0000"/>
              </a:solidFill>
              <a:prstDash val="lg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4100" name="Line 20"/>
            <p:cNvSpPr>
              <a:spLocks noChangeShapeType="1"/>
            </p:cNvSpPr>
            <p:nvPr/>
          </p:nvSpPr>
          <p:spPr bwMode="auto">
            <a:xfrm>
              <a:off x="2448" y="864"/>
              <a:ext cx="1008" cy="672"/>
            </a:xfrm>
            <a:prstGeom prst="line">
              <a:avLst/>
            </a:prstGeom>
            <a:noFill/>
            <a:ln w="31750">
              <a:solidFill>
                <a:srgbClr val="33CCCC"/>
              </a:solidFill>
              <a:prstDash val="lg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4101" name="Line 21"/>
            <p:cNvSpPr>
              <a:spLocks noChangeShapeType="1"/>
            </p:cNvSpPr>
            <p:nvPr/>
          </p:nvSpPr>
          <p:spPr bwMode="auto">
            <a:xfrm>
              <a:off x="3084" y="804"/>
              <a:ext cx="768" cy="480"/>
            </a:xfrm>
            <a:prstGeom prst="line">
              <a:avLst/>
            </a:prstGeom>
            <a:noFill/>
            <a:ln w="31750">
              <a:solidFill>
                <a:srgbClr val="33CCCC"/>
              </a:solidFill>
              <a:prstDash val="lg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4102" name="AutoShape 22"/>
            <p:cNvSpPr>
              <a:spLocks/>
            </p:cNvSpPr>
            <p:nvPr/>
          </p:nvSpPr>
          <p:spPr bwMode="auto">
            <a:xfrm>
              <a:off x="4272" y="228"/>
              <a:ext cx="96" cy="1488"/>
            </a:xfrm>
            <a:prstGeom prst="rightBracket">
              <a:avLst>
                <a:gd name="adj" fmla="val 129167"/>
              </a:avLst>
            </a:prstGeom>
            <a:noFill/>
            <a:ln w="31750" cap="sq">
              <a:solidFill>
                <a:srgbClr val="000099"/>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4103" name="AutoShape 23"/>
            <p:cNvSpPr>
              <a:spLocks noChangeArrowheads="1"/>
            </p:cNvSpPr>
            <p:nvPr/>
          </p:nvSpPr>
          <p:spPr bwMode="auto">
            <a:xfrm>
              <a:off x="1754" y="768"/>
              <a:ext cx="1296" cy="864"/>
            </a:xfrm>
            <a:prstGeom prst="rtTriangle">
              <a:avLst/>
            </a:prstGeom>
            <a:solidFill>
              <a:srgbClr val="DDDDDD"/>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7606" name="Text Box 24"/>
            <p:cNvSpPr txBox="1">
              <a:spLocks noChangeArrowheads="1"/>
            </p:cNvSpPr>
            <p:nvPr/>
          </p:nvSpPr>
          <p:spPr bwMode="auto">
            <a:xfrm>
              <a:off x="1802" y="1264"/>
              <a:ext cx="897" cy="310"/>
            </a:xfrm>
            <a:prstGeom prst="rect">
              <a:avLst/>
            </a:prstGeom>
            <a:noFill/>
            <a:ln w="12700" cap="sq">
              <a:noFill/>
              <a:miter lim="800000"/>
              <a:headEnd type="none" w="sm" len="sm"/>
              <a:tailEnd type="none" w="sm" len="sm"/>
            </a:ln>
          </p:spPr>
          <p:txBody>
            <a:bodyPr>
              <a:spAutoFit/>
            </a:bodyPr>
            <a:lstStyle/>
            <a:p>
              <a:pPr algn="l"/>
              <a:r>
                <a:rPr lang="zh-CN" altLang="en-US" sz="2600" b="1">
                  <a:solidFill>
                    <a:srgbClr val="000099"/>
                  </a:solidFill>
                </a:rPr>
                <a:t>0</a:t>
              </a:r>
              <a:r>
                <a:rPr lang="zh-CN" altLang="en-US" sz="2600" b="1">
                  <a:solidFill>
                    <a:srgbClr val="000099"/>
                  </a:solidFill>
                  <a:latin typeface="幼圆" pitchFamily="49" charset="-122"/>
                  <a:ea typeface="幼圆" pitchFamily="49" charset="-122"/>
                </a:rPr>
                <a:t>元素</a:t>
              </a:r>
            </a:p>
          </p:txBody>
        </p:sp>
        <p:sp>
          <p:nvSpPr>
            <p:cNvPr id="174105" name="AutoShape 25"/>
            <p:cNvSpPr>
              <a:spLocks noChangeArrowheads="1"/>
            </p:cNvSpPr>
            <p:nvPr/>
          </p:nvSpPr>
          <p:spPr bwMode="auto">
            <a:xfrm rot="-10800000">
              <a:off x="2832" y="192"/>
              <a:ext cx="1344" cy="864"/>
            </a:xfrm>
            <a:prstGeom prst="rtTriangle">
              <a:avLst/>
            </a:prstGeom>
            <a:solidFill>
              <a:srgbClr val="DDDDDD"/>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7608" name="Text Box 26"/>
            <p:cNvSpPr txBox="1">
              <a:spLocks noChangeArrowheads="1"/>
            </p:cNvSpPr>
            <p:nvPr/>
          </p:nvSpPr>
          <p:spPr bwMode="auto">
            <a:xfrm>
              <a:off x="3424" y="313"/>
              <a:ext cx="862" cy="310"/>
            </a:xfrm>
            <a:prstGeom prst="rect">
              <a:avLst/>
            </a:prstGeom>
            <a:noFill/>
            <a:ln w="12700" cap="sq">
              <a:noFill/>
              <a:miter lim="800000"/>
              <a:headEnd type="none" w="sm" len="sm"/>
              <a:tailEnd type="none" w="sm" len="sm"/>
            </a:ln>
          </p:spPr>
          <p:txBody>
            <a:bodyPr>
              <a:spAutoFit/>
            </a:bodyPr>
            <a:lstStyle/>
            <a:p>
              <a:pPr algn="l"/>
              <a:r>
                <a:rPr lang="zh-CN" altLang="en-US" sz="2600" b="1">
                  <a:solidFill>
                    <a:srgbClr val="000099"/>
                  </a:solidFill>
                  <a:ea typeface="楷体_GB2312" pitchFamily="49" charset="-122"/>
                </a:rPr>
                <a:t>0</a:t>
              </a:r>
              <a:r>
                <a:rPr lang="zh-CN" altLang="en-US" sz="2600" b="1">
                  <a:solidFill>
                    <a:srgbClr val="000099"/>
                  </a:solidFill>
                  <a:latin typeface="幼圆" pitchFamily="49" charset="-122"/>
                  <a:ea typeface="幼圆" pitchFamily="49" charset="-122"/>
                </a:rPr>
                <a:t>元素</a:t>
              </a:r>
            </a:p>
          </p:txBody>
        </p:sp>
        <p:sp>
          <p:nvSpPr>
            <p:cNvPr id="67609" name="Text Box 27"/>
            <p:cNvSpPr txBox="1">
              <a:spLocks noChangeArrowheads="1"/>
            </p:cNvSpPr>
            <p:nvPr/>
          </p:nvSpPr>
          <p:spPr bwMode="auto">
            <a:xfrm>
              <a:off x="1027" y="852"/>
              <a:ext cx="431" cy="349"/>
            </a:xfrm>
            <a:prstGeom prst="rect">
              <a:avLst/>
            </a:prstGeom>
            <a:noFill/>
            <a:ln w="12700" cap="sq">
              <a:noFill/>
              <a:miter lim="800000"/>
              <a:headEnd type="none" w="sm" len="sm"/>
              <a:tailEnd type="none" w="sm" len="sm"/>
            </a:ln>
          </p:spPr>
          <p:txBody>
            <a:bodyPr wrap="none">
              <a:spAutoFit/>
            </a:bodyPr>
            <a:lstStyle/>
            <a:p>
              <a:pPr algn="l"/>
              <a:r>
                <a:rPr lang="en-US" altLang="zh-CN" sz="3000" b="1">
                  <a:solidFill>
                    <a:srgbClr val="000099"/>
                  </a:solidFill>
                  <a:ea typeface="黑体" pitchFamily="49" charset="-122"/>
                </a:rPr>
                <a:t>B =</a:t>
              </a:r>
            </a:p>
          </p:txBody>
        </p:sp>
        <p:sp>
          <p:nvSpPr>
            <p:cNvPr id="174108" name="AutoShape 28"/>
            <p:cNvSpPr>
              <a:spLocks/>
            </p:cNvSpPr>
            <p:nvPr/>
          </p:nvSpPr>
          <p:spPr bwMode="auto">
            <a:xfrm flipH="1">
              <a:off x="1560" y="228"/>
              <a:ext cx="96" cy="1488"/>
            </a:xfrm>
            <a:prstGeom prst="rightBracket">
              <a:avLst>
                <a:gd name="adj" fmla="val 129167"/>
              </a:avLst>
            </a:prstGeom>
            <a:noFill/>
            <a:ln w="31750" cap="sq">
              <a:solidFill>
                <a:srgbClr val="000099"/>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5" name="Group 29"/>
          <p:cNvGrpSpPr>
            <a:grpSpLocks/>
          </p:cNvGrpSpPr>
          <p:nvPr/>
        </p:nvGrpSpPr>
        <p:grpSpPr bwMode="auto">
          <a:xfrm>
            <a:off x="2882565" y="422275"/>
            <a:ext cx="2472620" cy="3506788"/>
            <a:chOff x="852" y="457"/>
            <a:chExt cx="1557" cy="2209"/>
          </a:xfrm>
        </p:grpSpPr>
        <p:sp>
          <p:nvSpPr>
            <p:cNvPr id="174110" name="Freeform 30"/>
            <p:cNvSpPr>
              <a:spLocks/>
            </p:cNvSpPr>
            <p:nvPr/>
          </p:nvSpPr>
          <p:spPr bwMode="auto">
            <a:xfrm>
              <a:off x="852" y="2330"/>
              <a:ext cx="816" cy="336"/>
            </a:xfrm>
            <a:custGeom>
              <a:avLst/>
              <a:gdLst/>
              <a:ahLst/>
              <a:cxnLst>
                <a:cxn ang="0">
                  <a:pos x="295" y="0"/>
                </a:cxn>
                <a:cxn ang="0">
                  <a:pos x="41" y="34"/>
                </a:cxn>
                <a:cxn ang="0">
                  <a:pos x="30" y="173"/>
                </a:cxn>
                <a:cxn ang="0">
                  <a:pos x="64" y="184"/>
                </a:cxn>
                <a:cxn ang="0">
                  <a:pos x="157" y="207"/>
                </a:cxn>
                <a:cxn ang="0">
                  <a:pos x="352" y="138"/>
                </a:cxn>
                <a:cxn ang="0">
                  <a:pos x="341" y="46"/>
                </a:cxn>
                <a:cxn ang="0">
                  <a:pos x="306" y="34"/>
                </a:cxn>
                <a:cxn ang="0">
                  <a:pos x="226" y="11"/>
                </a:cxn>
              </a:cxnLst>
              <a:rect l="0" t="0" r="r" b="b"/>
              <a:pathLst>
                <a:path w="353" h="228">
                  <a:moveTo>
                    <a:pt x="295" y="0"/>
                  </a:moveTo>
                  <a:cubicBezTo>
                    <a:pt x="197" y="31"/>
                    <a:pt x="178" y="26"/>
                    <a:pt x="41" y="34"/>
                  </a:cubicBezTo>
                  <a:cubicBezTo>
                    <a:pt x="25" y="83"/>
                    <a:pt x="0" y="121"/>
                    <a:pt x="30" y="173"/>
                  </a:cubicBezTo>
                  <a:cubicBezTo>
                    <a:pt x="36" y="183"/>
                    <a:pt x="52" y="181"/>
                    <a:pt x="64" y="184"/>
                  </a:cubicBezTo>
                  <a:cubicBezTo>
                    <a:pt x="95" y="192"/>
                    <a:pt x="157" y="207"/>
                    <a:pt x="157" y="207"/>
                  </a:cubicBezTo>
                  <a:cubicBezTo>
                    <a:pt x="250" y="200"/>
                    <a:pt x="324" y="228"/>
                    <a:pt x="352" y="138"/>
                  </a:cubicBezTo>
                  <a:cubicBezTo>
                    <a:pt x="348" y="107"/>
                    <a:pt x="353" y="74"/>
                    <a:pt x="341" y="46"/>
                  </a:cubicBezTo>
                  <a:cubicBezTo>
                    <a:pt x="336" y="35"/>
                    <a:pt x="317" y="40"/>
                    <a:pt x="306" y="34"/>
                  </a:cubicBezTo>
                  <a:cubicBezTo>
                    <a:pt x="244" y="2"/>
                    <a:pt x="303" y="11"/>
                    <a:pt x="226" y="11"/>
                  </a:cubicBezTo>
                </a:path>
              </a:pathLst>
            </a:custGeom>
            <a:noFill/>
            <a:ln w="53975" cap="sq" cmpd="sng">
              <a:solidFill>
                <a:srgbClr val="FF3300"/>
              </a:solidFill>
              <a:prstDash val="solid"/>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4111" name="Line 31"/>
            <p:cNvSpPr>
              <a:spLocks noChangeShapeType="1"/>
            </p:cNvSpPr>
            <p:nvPr/>
          </p:nvSpPr>
          <p:spPr bwMode="auto">
            <a:xfrm>
              <a:off x="1729" y="457"/>
              <a:ext cx="680" cy="0"/>
            </a:xfrm>
            <a:prstGeom prst="line">
              <a:avLst/>
            </a:prstGeom>
            <a:noFill/>
            <a:ln w="50800" cap="sq">
              <a:solidFill>
                <a:srgbClr val="FF000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6" name="Group 32"/>
          <p:cNvGrpSpPr>
            <a:grpSpLocks/>
          </p:cNvGrpSpPr>
          <p:nvPr/>
        </p:nvGrpSpPr>
        <p:grpSpPr bwMode="auto">
          <a:xfrm>
            <a:off x="4254085" y="811213"/>
            <a:ext cx="1765001" cy="3098800"/>
            <a:chOff x="1716" y="702"/>
            <a:chExt cx="1112" cy="1952"/>
          </a:xfrm>
        </p:grpSpPr>
        <p:sp>
          <p:nvSpPr>
            <p:cNvPr id="174113" name="Freeform 33"/>
            <p:cNvSpPr>
              <a:spLocks/>
            </p:cNvSpPr>
            <p:nvPr/>
          </p:nvSpPr>
          <p:spPr bwMode="auto">
            <a:xfrm>
              <a:off x="1716" y="2318"/>
              <a:ext cx="1104" cy="336"/>
            </a:xfrm>
            <a:custGeom>
              <a:avLst/>
              <a:gdLst/>
              <a:ahLst/>
              <a:cxnLst>
                <a:cxn ang="0">
                  <a:pos x="295" y="0"/>
                </a:cxn>
                <a:cxn ang="0">
                  <a:pos x="41" y="34"/>
                </a:cxn>
                <a:cxn ang="0">
                  <a:pos x="30" y="173"/>
                </a:cxn>
                <a:cxn ang="0">
                  <a:pos x="64" y="184"/>
                </a:cxn>
                <a:cxn ang="0">
                  <a:pos x="157" y="207"/>
                </a:cxn>
                <a:cxn ang="0">
                  <a:pos x="352" y="138"/>
                </a:cxn>
                <a:cxn ang="0">
                  <a:pos x="341" y="46"/>
                </a:cxn>
                <a:cxn ang="0">
                  <a:pos x="306" y="34"/>
                </a:cxn>
                <a:cxn ang="0">
                  <a:pos x="226" y="11"/>
                </a:cxn>
              </a:cxnLst>
              <a:rect l="0" t="0" r="r" b="b"/>
              <a:pathLst>
                <a:path w="353" h="228">
                  <a:moveTo>
                    <a:pt x="295" y="0"/>
                  </a:moveTo>
                  <a:cubicBezTo>
                    <a:pt x="197" y="31"/>
                    <a:pt x="178" y="26"/>
                    <a:pt x="41" y="34"/>
                  </a:cubicBezTo>
                  <a:cubicBezTo>
                    <a:pt x="25" y="83"/>
                    <a:pt x="0" y="121"/>
                    <a:pt x="30" y="173"/>
                  </a:cubicBezTo>
                  <a:cubicBezTo>
                    <a:pt x="36" y="183"/>
                    <a:pt x="52" y="181"/>
                    <a:pt x="64" y="184"/>
                  </a:cubicBezTo>
                  <a:cubicBezTo>
                    <a:pt x="95" y="192"/>
                    <a:pt x="157" y="207"/>
                    <a:pt x="157" y="207"/>
                  </a:cubicBezTo>
                  <a:cubicBezTo>
                    <a:pt x="250" y="200"/>
                    <a:pt x="324" y="228"/>
                    <a:pt x="352" y="138"/>
                  </a:cubicBezTo>
                  <a:cubicBezTo>
                    <a:pt x="348" y="107"/>
                    <a:pt x="353" y="74"/>
                    <a:pt x="341" y="46"/>
                  </a:cubicBezTo>
                  <a:cubicBezTo>
                    <a:pt x="336" y="35"/>
                    <a:pt x="317" y="40"/>
                    <a:pt x="306" y="34"/>
                  </a:cubicBezTo>
                  <a:cubicBezTo>
                    <a:pt x="244" y="2"/>
                    <a:pt x="303" y="11"/>
                    <a:pt x="226" y="11"/>
                  </a:cubicBezTo>
                </a:path>
              </a:pathLst>
            </a:custGeom>
            <a:noFill/>
            <a:ln w="53975" cap="sq" cmpd="sng">
              <a:solidFill>
                <a:srgbClr val="FF3300"/>
              </a:solidFill>
              <a:prstDash val="solid"/>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4114" name="Line 34"/>
            <p:cNvSpPr>
              <a:spLocks noChangeShapeType="1"/>
            </p:cNvSpPr>
            <p:nvPr/>
          </p:nvSpPr>
          <p:spPr bwMode="auto">
            <a:xfrm>
              <a:off x="1739" y="702"/>
              <a:ext cx="1089" cy="0"/>
            </a:xfrm>
            <a:prstGeom prst="line">
              <a:avLst/>
            </a:prstGeom>
            <a:noFill/>
            <a:ln w="50800" cap="sq">
              <a:solidFill>
                <a:srgbClr val="FF000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7" name="Group 35"/>
          <p:cNvGrpSpPr>
            <a:grpSpLocks/>
          </p:cNvGrpSpPr>
          <p:nvPr/>
        </p:nvGrpSpPr>
        <p:grpSpPr bwMode="auto">
          <a:xfrm>
            <a:off x="7113709" y="2635250"/>
            <a:ext cx="2501768" cy="1327150"/>
            <a:chOff x="3536" y="1842"/>
            <a:chExt cx="1576" cy="836"/>
          </a:xfrm>
        </p:grpSpPr>
        <p:sp>
          <p:nvSpPr>
            <p:cNvPr id="174116" name="Line 36"/>
            <p:cNvSpPr>
              <a:spLocks noChangeShapeType="1"/>
            </p:cNvSpPr>
            <p:nvPr/>
          </p:nvSpPr>
          <p:spPr bwMode="auto">
            <a:xfrm>
              <a:off x="3536" y="1842"/>
              <a:ext cx="680" cy="0"/>
            </a:xfrm>
            <a:prstGeom prst="line">
              <a:avLst/>
            </a:prstGeom>
            <a:noFill/>
            <a:ln w="50800" cap="sq">
              <a:solidFill>
                <a:srgbClr val="FF000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4117" name="Freeform 37"/>
            <p:cNvSpPr>
              <a:spLocks/>
            </p:cNvSpPr>
            <p:nvPr/>
          </p:nvSpPr>
          <p:spPr bwMode="auto">
            <a:xfrm>
              <a:off x="4296" y="2342"/>
              <a:ext cx="816" cy="336"/>
            </a:xfrm>
            <a:custGeom>
              <a:avLst/>
              <a:gdLst/>
              <a:ahLst/>
              <a:cxnLst>
                <a:cxn ang="0">
                  <a:pos x="295" y="0"/>
                </a:cxn>
                <a:cxn ang="0">
                  <a:pos x="41" y="34"/>
                </a:cxn>
                <a:cxn ang="0">
                  <a:pos x="30" y="173"/>
                </a:cxn>
                <a:cxn ang="0">
                  <a:pos x="64" y="184"/>
                </a:cxn>
                <a:cxn ang="0">
                  <a:pos x="157" y="207"/>
                </a:cxn>
                <a:cxn ang="0">
                  <a:pos x="352" y="138"/>
                </a:cxn>
                <a:cxn ang="0">
                  <a:pos x="341" y="46"/>
                </a:cxn>
                <a:cxn ang="0">
                  <a:pos x="306" y="34"/>
                </a:cxn>
                <a:cxn ang="0">
                  <a:pos x="226" y="11"/>
                </a:cxn>
              </a:cxnLst>
              <a:rect l="0" t="0" r="r" b="b"/>
              <a:pathLst>
                <a:path w="353" h="228">
                  <a:moveTo>
                    <a:pt x="295" y="0"/>
                  </a:moveTo>
                  <a:cubicBezTo>
                    <a:pt x="197" y="31"/>
                    <a:pt x="178" y="26"/>
                    <a:pt x="41" y="34"/>
                  </a:cubicBezTo>
                  <a:cubicBezTo>
                    <a:pt x="25" y="83"/>
                    <a:pt x="0" y="121"/>
                    <a:pt x="30" y="173"/>
                  </a:cubicBezTo>
                  <a:cubicBezTo>
                    <a:pt x="36" y="183"/>
                    <a:pt x="52" y="181"/>
                    <a:pt x="64" y="184"/>
                  </a:cubicBezTo>
                  <a:cubicBezTo>
                    <a:pt x="95" y="192"/>
                    <a:pt x="157" y="207"/>
                    <a:pt x="157" y="207"/>
                  </a:cubicBezTo>
                  <a:cubicBezTo>
                    <a:pt x="250" y="200"/>
                    <a:pt x="324" y="228"/>
                    <a:pt x="352" y="138"/>
                  </a:cubicBezTo>
                  <a:cubicBezTo>
                    <a:pt x="348" y="107"/>
                    <a:pt x="353" y="74"/>
                    <a:pt x="341" y="46"/>
                  </a:cubicBezTo>
                  <a:cubicBezTo>
                    <a:pt x="336" y="35"/>
                    <a:pt x="317" y="40"/>
                    <a:pt x="306" y="34"/>
                  </a:cubicBezTo>
                  <a:cubicBezTo>
                    <a:pt x="244" y="2"/>
                    <a:pt x="303" y="11"/>
                    <a:pt x="226" y="11"/>
                  </a:cubicBezTo>
                </a:path>
              </a:pathLst>
            </a:custGeom>
            <a:noFill/>
            <a:ln w="53975" cap="sq" cmpd="sng">
              <a:solidFill>
                <a:srgbClr val="FF3300"/>
              </a:solidFill>
              <a:prstDash val="solid"/>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10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10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10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right)">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74129"/>
                                        </p:tgtEl>
                                        <p:attrNameLst>
                                          <p:attrName>style.visibility</p:attrName>
                                        </p:attrNameLst>
                                      </p:cBhvr>
                                      <p:to>
                                        <p:strVal val="visible"/>
                                      </p:to>
                                    </p:set>
                                    <p:anim calcmode="lin" valueType="num">
                                      <p:cBhvr additive="base">
                                        <p:cTn id="32" dur="500" fill="hold"/>
                                        <p:tgtEl>
                                          <p:spTgt spid="174129"/>
                                        </p:tgtEl>
                                        <p:attrNameLst>
                                          <p:attrName>ppt_x</p:attrName>
                                        </p:attrNameLst>
                                      </p:cBhvr>
                                      <p:tavLst>
                                        <p:tav tm="0">
                                          <p:val>
                                            <p:strVal val="#ppt_x"/>
                                          </p:val>
                                        </p:tav>
                                        <p:tav tm="100000">
                                          <p:val>
                                            <p:strVal val="#ppt_x"/>
                                          </p:val>
                                        </p:tav>
                                      </p:tavLst>
                                    </p:anim>
                                    <p:anim calcmode="lin" valueType="num">
                                      <p:cBhvr additive="base">
                                        <p:cTn id="33" dur="500" fill="hold"/>
                                        <p:tgtEl>
                                          <p:spTgt spid="174129"/>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74128"/>
                                        </p:tgtEl>
                                        <p:attrNameLst>
                                          <p:attrName>style.visibility</p:attrName>
                                        </p:attrNameLst>
                                      </p:cBhvr>
                                      <p:to>
                                        <p:strVal val="visible"/>
                                      </p:to>
                                    </p:set>
                                    <p:anim calcmode="lin" valueType="num">
                                      <p:cBhvr additive="base">
                                        <p:cTn id="38" dur="500" fill="hold"/>
                                        <p:tgtEl>
                                          <p:spTgt spid="174128"/>
                                        </p:tgtEl>
                                        <p:attrNameLst>
                                          <p:attrName>ppt_x</p:attrName>
                                        </p:attrNameLst>
                                      </p:cBhvr>
                                      <p:tavLst>
                                        <p:tav tm="0">
                                          <p:val>
                                            <p:strVal val="#ppt_x"/>
                                          </p:val>
                                        </p:tav>
                                        <p:tav tm="100000">
                                          <p:val>
                                            <p:strVal val="#ppt_x"/>
                                          </p:val>
                                        </p:tav>
                                      </p:tavLst>
                                    </p:anim>
                                    <p:anim calcmode="lin" valueType="num">
                                      <p:cBhvr additive="base">
                                        <p:cTn id="39" dur="500" fill="hold"/>
                                        <p:tgtEl>
                                          <p:spTgt spid="1741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9" grpId="0" animBg="1"/>
      <p:bldP spid="17412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2"/>
          <p:cNvGrpSpPr>
            <a:grpSpLocks/>
          </p:cNvGrpSpPr>
          <p:nvPr/>
        </p:nvGrpSpPr>
        <p:grpSpPr bwMode="auto">
          <a:xfrm>
            <a:off x="2286675" y="1219200"/>
            <a:ext cx="7694756" cy="2133600"/>
            <a:chOff x="384" y="768"/>
            <a:chExt cx="4848" cy="1344"/>
          </a:xfrm>
        </p:grpSpPr>
        <p:sp>
          <p:nvSpPr>
            <p:cNvPr id="14372" name="Rectangle 36"/>
            <p:cNvSpPr>
              <a:spLocks noChangeArrowheads="1"/>
            </p:cNvSpPr>
            <p:nvPr/>
          </p:nvSpPr>
          <p:spPr bwMode="auto">
            <a:xfrm>
              <a:off x="384" y="768"/>
              <a:ext cx="4848" cy="1344"/>
            </a:xfrm>
            <a:prstGeom prst="rect">
              <a:avLst/>
            </a:prstGeom>
            <a:solidFill>
              <a:srgbClr val="E1FFE1"/>
            </a:solidFill>
            <a:ln w="12700" cap="sq">
              <a:noFill/>
              <a:miter lim="800000"/>
              <a:headEnd type="none" w="sm" len="sm"/>
              <a:tailEnd type="none" w="sm" len="sm"/>
            </a:ln>
            <a:effectLst>
              <a:outerShdw dist="198380" dir="2388334"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8633" name="Rectangle 37"/>
            <p:cNvSpPr>
              <a:spLocks noChangeArrowheads="1"/>
            </p:cNvSpPr>
            <p:nvPr/>
          </p:nvSpPr>
          <p:spPr bwMode="auto">
            <a:xfrm>
              <a:off x="468" y="832"/>
              <a:ext cx="2951" cy="368"/>
            </a:xfrm>
            <a:prstGeom prst="rect">
              <a:avLst/>
            </a:prstGeom>
            <a:noFill/>
            <a:ln w="12700" cap="sq">
              <a:noFill/>
              <a:miter lim="800000"/>
              <a:headEnd type="none" w="sm" len="sm"/>
              <a:tailEnd type="none" w="sm" len="sm"/>
            </a:ln>
          </p:spPr>
          <p:txBody>
            <a:bodyPr>
              <a:spAutoFit/>
            </a:bodyPr>
            <a:lstStyle/>
            <a:p>
              <a:pPr algn="l"/>
              <a:r>
                <a:rPr lang="en-US" altLang="zh-CN" sz="3200" b="1">
                  <a:solidFill>
                    <a:srgbClr val="000088"/>
                  </a:solidFill>
                  <a:latin typeface="幼圆" pitchFamily="49" charset="-122"/>
                  <a:ea typeface="幼圆" pitchFamily="49" charset="-122"/>
                </a:rPr>
                <a:t>(</a:t>
              </a:r>
              <a:r>
                <a:rPr lang="zh-CN" altLang="en-US" sz="3200" b="1">
                  <a:solidFill>
                    <a:srgbClr val="000088"/>
                  </a:solidFill>
                  <a:latin typeface="幼圆" pitchFamily="49" charset="-122"/>
                  <a:ea typeface="幼圆" pitchFamily="49" charset="-122"/>
                </a:rPr>
                <a:t>一</a:t>
              </a:r>
              <a:r>
                <a:rPr lang="en-US" altLang="zh-CN" sz="3200" b="1">
                  <a:solidFill>
                    <a:srgbClr val="000088"/>
                  </a:solidFill>
                  <a:latin typeface="幼圆" pitchFamily="49" charset="-122"/>
                  <a:ea typeface="幼圆" pitchFamily="49" charset="-122"/>
                </a:rPr>
                <a:t>)</a:t>
              </a:r>
              <a:r>
                <a:rPr lang="zh-CN" altLang="en-US" sz="3200" b="1">
                  <a:solidFill>
                    <a:srgbClr val="000088"/>
                  </a:solidFill>
                  <a:latin typeface="幼圆" pitchFamily="49" charset="-122"/>
                  <a:ea typeface="幼圆" pitchFamily="49" charset="-122"/>
                </a:rPr>
                <a:t> 什么是稀疏矩阵?</a:t>
              </a:r>
            </a:p>
          </p:txBody>
        </p:sp>
      </p:grpSp>
      <p:sp>
        <p:nvSpPr>
          <p:cNvPr id="14374" name="Text Box 38"/>
          <p:cNvSpPr txBox="1">
            <a:spLocks noChangeArrowheads="1"/>
          </p:cNvSpPr>
          <p:nvPr/>
        </p:nvSpPr>
        <p:spPr bwMode="auto">
          <a:xfrm>
            <a:off x="2743310" y="1828802"/>
            <a:ext cx="7620269" cy="1292225"/>
          </a:xfrm>
          <a:prstGeom prst="rect">
            <a:avLst/>
          </a:prstGeom>
          <a:noFill/>
          <a:ln w="9525">
            <a:noFill/>
            <a:miter lim="800000"/>
            <a:headEnd/>
            <a:tailEnd/>
          </a:ln>
        </p:spPr>
        <p:txBody>
          <a:bodyPr>
            <a:spAutoFit/>
          </a:bodyPr>
          <a:lstStyle/>
          <a:p>
            <a:pPr algn="l"/>
            <a:r>
              <a:rPr lang="zh-CN" altLang="en-US" sz="2600" b="1">
                <a:solidFill>
                  <a:srgbClr val="000099"/>
                </a:solidFill>
                <a:latin typeface="幼圆" pitchFamily="49" charset="-122"/>
                <a:ea typeface="幼圆" pitchFamily="49" charset="-122"/>
              </a:rPr>
              <a:t>    一个较大的矩阵中，零元素的个数相对于</a:t>
            </a:r>
          </a:p>
          <a:p>
            <a:pPr algn="l"/>
            <a:r>
              <a:rPr lang="zh-CN" altLang="en-US" sz="2600" b="1">
                <a:solidFill>
                  <a:srgbClr val="000099"/>
                </a:solidFill>
                <a:latin typeface="幼圆" pitchFamily="49" charset="-122"/>
                <a:ea typeface="幼圆" pitchFamily="49" charset="-122"/>
              </a:rPr>
              <a:t>整个矩阵元素的总个数所占比例较大时，可以</a:t>
            </a:r>
          </a:p>
          <a:p>
            <a:pPr algn="l"/>
            <a:r>
              <a:rPr lang="zh-CN" altLang="en-US" sz="2600" b="1">
                <a:solidFill>
                  <a:srgbClr val="000099"/>
                </a:solidFill>
                <a:latin typeface="幼圆" pitchFamily="49" charset="-122"/>
                <a:ea typeface="幼圆" pitchFamily="49" charset="-122"/>
              </a:rPr>
              <a:t>称该矩阵为一个</a:t>
            </a:r>
            <a:r>
              <a:rPr lang="zh-CN" altLang="en-US" sz="2600" b="1">
                <a:solidFill>
                  <a:srgbClr val="FF0000"/>
                </a:solidFill>
                <a:latin typeface="黑体" pitchFamily="49" charset="-122"/>
                <a:ea typeface="黑体" pitchFamily="49" charset="-122"/>
              </a:rPr>
              <a:t>稀疏矩阵</a:t>
            </a:r>
            <a:r>
              <a:rPr lang="zh-CN" altLang="en-US" sz="2600" b="1">
                <a:solidFill>
                  <a:srgbClr val="000099"/>
                </a:solidFill>
                <a:latin typeface="幼圆" pitchFamily="49" charset="-122"/>
                <a:ea typeface="幼圆" pitchFamily="49" charset="-122"/>
              </a:rPr>
              <a:t>。</a:t>
            </a:r>
            <a:endParaRPr lang="zh-CN" altLang="en-US" sz="2600">
              <a:solidFill>
                <a:srgbClr val="000099"/>
              </a:solidFill>
              <a:latin typeface="幼圆" pitchFamily="49" charset="-122"/>
              <a:ea typeface="幼圆" pitchFamily="49" charset="-122"/>
            </a:endParaRPr>
          </a:p>
        </p:txBody>
      </p:sp>
      <p:sp>
        <p:nvSpPr>
          <p:cNvPr id="14376" name="Oval 40"/>
          <p:cNvSpPr>
            <a:spLocks noChangeArrowheads="1"/>
          </p:cNvSpPr>
          <p:nvPr/>
        </p:nvSpPr>
        <p:spPr bwMode="auto">
          <a:xfrm>
            <a:off x="4161787" y="1885950"/>
            <a:ext cx="744863" cy="457200"/>
          </a:xfrm>
          <a:prstGeom prst="ellipse">
            <a:avLst/>
          </a:prstGeom>
          <a:noFill/>
          <a:ln w="44450"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4377" name="Oval 41"/>
          <p:cNvSpPr>
            <a:spLocks noChangeArrowheads="1"/>
          </p:cNvSpPr>
          <p:nvPr/>
        </p:nvSpPr>
        <p:spPr bwMode="auto">
          <a:xfrm>
            <a:off x="7554150" y="2266950"/>
            <a:ext cx="744863" cy="457200"/>
          </a:xfrm>
          <a:prstGeom prst="ellipse">
            <a:avLst/>
          </a:prstGeom>
          <a:noFill/>
          <a:ln w="44450"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4378" name="Line 42"/>
          <p:cNvSpPr>
            <a:spLocks noChangeShapeType="1"/>
          </p:cNvSpPr>
          <p:nvPr/>
        </p:nvSpPr>
        <p:spPr bwMode="auto">
          <a:xfrm>
            <a:off x="9013110" y="2724150"/>
            <a:ext cx="608844" cy="0"/>
          </a:xfrm>
          <a:prstGeom prst="line">
            <a:avLst/>
          </a:prstGeom>
          <a:noFill/>
          <a:ln w="50800"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nvGrpSpPr>
          <p:cNvPr id="3" name="Group 46"/>
          <p:cNvGrpSpPr>
            <a:grpSpLocks/>
          </p:cNvGrpSpPr>
          <p:nvPr/>
        </p:nvGrpSpPr>
        <p:grpSpPr bwMode="auto">
          <a:xfrm>
            <a:off x="3450927" y="3581400"/>
            <a:ext cx="4877232" cy="2016125"/>
            <a:chOff x="1056" y="2282"/>
            <a:chExt cx="3072" cy="1270"/>
          </a:xfrm>
        </p:grpSpPr>
        <p:sp>
          <p:nvSpPr>
            <p:cNvPr id="68628" name="Text Box 5"/>
            <p:cNvSpPr txBox="1">
              <a:spLocks noChangeArrowheads="1"/>
            </p:cNvSpPr>
            <p:nvPr/>
          </p:nvSpPr>
          <p:spPr bwMode="auto">
            <a:xfrm>
              <a:off x="1056" y="2764"/>
              <a:ext cx="796" cy="407"/>
            </a:xfrm>
            <a:prstGeom prst="rect">
              <a:avLst/>
            </a:prstGeom>
            <a:noFill/>
            <a:ln w="12700" cap="sq">
              <a:noFill/>
              <a:miter lim="800000"/>
              <a:headEnd type="none" w="sm" len="sm"/>
              <a:tailEnd type="none" w="sm" len="sm"/>
            </a:ln>
          </p:spPr>
          <p:txBody>
            <a:bodyPr>
              <a:spAutoFit/>
            </a:bodyPr>
            <a:lstStyle/>
            <a:p>
              <a:pPr algn="l" eaLnBrk="1" hangingPunct="1"/>
              <a:r>
                <a:rPr kumimoji="1" lang="zh-CN" altLang="zh-CN" sz="3600">
                  <a:solidFill>
                    <a:srgbClr val="000099"/>
                  </a:solidFill>
                </a:rPr>
                <a:t>  </a:t>
              </a:r>
              <a:r>
                <a:rPr kumimoji="1" lang="en-US" altLang="zh-CN" sz="3200" b="1">
                  <a:solidFill>
                    <a:srgbClr val="000099"/>
                  </a:solidFill>
                </a:rPr>
                <a:t>A</a:t>
              </a:r>
              <a:r>
                <a:rPr kumimoji="1" lang="en-US" altLang="zh-CN" sz="3200">
                  <a:solidFill>
                    <a:srgbClr val="000099"/>
                  </a:solidFill>
                </a:rPr>
                <a:t> </a:t>
              </a:r>
              <a:r>
                <a:rPr kumimoji="1" lang="en-US" altLang="zh-CN" sz="3600">
                  <a:solidFill>
                    <a:srgbClr val="000099"/>
                  </a:solidFill>
                </a:rPr>
                <a:t>=</a:t>
              </a:r>
            </a:p>
          </p:txBody>
        </p:sp>
        <p:sp>
          <p:nvSpPr>
            <p:cNvPr id="68629" name="Text Box 15"/>
            <p:cNvSpPr txBox="1">
              <a:spLocks noChangeArrowheads="1"/>
            </p:cNvSpPr>
            <p:nvPr/>
          </p:nvSpPr>
          <p:spPr bwMode="auto">
            <a:xfrm>
              <a:off x="1967" y="2282"/>
              <a:ext cx="2160" cy="1053"/>
            </a:xfrm>
            <a:prstGeom prst="rect">
              <a:avLst/>
            </a:prstGeom>
            <a:noFill/>
            <a:ln w="12700" cap="sq">
              <a:noFill/>
              <a:miter lim="800000"/>
              <a:headEnd type="none" w="sm" len="sm"/>
              <a:tailEnd type="none" w="sm" len="sm"/>
            </a:ln>
          </p:spPr>
          <p:txBody>
            <a:bodyPr>
              <a:spAutoFit/>
            </a:bodyPr>
            <a:lstStyle/>
            <a:p>
              <a:pPr algn="l" eaLnBrk="1" hangingPunct="1">
                <a:lnSpc>
                  <a:spcPct val="95000"/>
                </a:lnSpc>
              </a:pPr>
              <a:r>
                <a:rPr kumimoji="1" lang="zh-CN" altLang="en-US">
                  <a:solidFill>
                    <a:srgbClr val="000099"/>
                  </a:solidFill>
                </a:rPr>
                <a:t> </a:t>
              </a:r>
              <a:r>
                <a:rPr kumimoji="1" lang="zh-CN" altLang="en-US" b="1">
                  <a:solidFill>
                    <a:srgbClr val="000099"/>
                  </a:solidFill>
                </a:rPr>
                <a:t>15     0     0    22    0    </a:t>
              </a:r>
              <a:r>
                <a:rPr kumimoji="1" lang="zh-CN" altLang="en-US" b="1">
                  <a:solidFill>
                    <a:srgbClr val="000099"/>
                  </a:solidFill>
                  <a:latin typeface="宋体" charset="-122"/>
                </a:rPr>
                <a:t>-</a:t>
              </a:r>
              <a:r>
                <a:rPr kumimoji="1" lang="zh-CN" altLang="en-US" b="1">
                  <a:solidFill>
                    <a:srgbClr val="000099"/>
                  </a:solidFill>
                </a:rPr>
                <a:t>15</a:t>
              </a:r>
            </a:p>
            <a:p>
              <a:pPr algn="l" eaLnBrk="1" hangingPunct="1">
                <a:lnSpc>
                  <a:spcPct val="95000"/>
                </a:lnSpc>
              </a:pPr>
              <a:r>
                <a:rPr kumimoji="1" lang="zh-CN" altLang="en-US" b="1">
                  <a:solidFill>
                    <a:srgbClr val="000099"/>
                  </a:solidFill>
                </a:rPr>
                <a:t>  0    11     3     0     0      0</a:t>
              </a:r>
            </a:p>
            <a:p>
              <a:pPr algn="l" eaLnBrk="1" hangingPunct="1">
                <a:lnSpc>
                  <a:spcPct val="95000"/>
                </a:lnSpc>
              </a:pPr>
              <a:r>
                <a:rPr kumimoji="1" lang="zh-CN" altLang="en-US" b="1">
                  <a:solidFill>
                    <a:srgbClr val="000099"/>
                  </a:solidFill>
                </a:rPr>
                <a:t>  0     0      0    </a:t>
              </a:r>
              <a:r>
                <a:rPr kumimoji="1" lang="zh-CN" altLang="en-US" b="1">
                  <a:solidFill>
                    <a:srgbClr val="000099"/>
                  </a:solidFill>
                  <a:latin typeface="宋体" charset="-122"/>
                </a:rPr>
                <a:t>-</a:t>
              </a:r>
              <a:r>
                <a:rPr kumimoji="1" lang="zh-CN" altLang="en-US" b="1">
                  <a:solidFill>
                    <a:srgbClr val="000099"/>
                  </a:solidFill>
                </a:rPr>
                <a:t>6     0      0 </a:t>
              </a:r>
            </a:p>
            <a:p>
              <a:pPr algn="l" eaLnBrk="1" hangingPunct="1">
                <a:lnSpc>
                  <a:spcPct val="95000"/>
                </a:lnSpc>
              </a:pPr>
              <a:r>
                <a:rPr kumimoji="1" lang="zh-CN" altLang="en-US" b="1">
                  <a:solidFill>
                    <a:srgbClr val="000099"/>
                  </a:solidFill>
                </a:rPr>
                <a:t>  0     0      0     0     0      0 </a:t>
              </a:r>
            </a:p>
            <a:p>
              <a:pPr algn="l" eaLnBrk="1" hangingPunct="1">
                <a:lnSpc>
                  <a:spcPct val="95000"/>
                </a:lnSpc>
              </a:pPr>
              <a:r>
                <a:rPr kumimoji="1" lang="zh-CN" altLang="en-US" b="1">
                  <a:solidFill>
                    <a:srgbClr val="000099"/>
                  </a:solidFill>
                </a:rPr>
                <a:t> 91    0      0     0     0      0 </a:t>
              </a:r>
            </a:p>
            <a:p>
              <a:pPr algn="l" eaLnBrk="1" hangingPunct="1">
                <a:lnSpc>
                  <a:spcPct val="95000"/>
                </a:lnSpc>
              </a:pPr>
              <a:r>
                <a:rPr kumimoji="1" lang="zh-CN" altLang="en-US" b="1">
                  <a:solidFill>
                    <a:srgbClr val="000099"/>
                  </a:solidFill>
                </a:rPr>
                <a:t>  0     0    28     0     0      0</a:t>
              </a:r>
              <a:endParaRPr kumimoji="1" lang="zh-CN" altLang="en-US" sz="2400">
                <a:solidFill>
                  <a:srgbClr val="000099"/>
                </a:solidFill>
              </a:endParaRPr>
            </a:p>
          </p:txBody>
        </p:sp>
        <p:sp>
          <p:nvSpPr>
            <p:cNvPr id="14379" name="AutoShape 43"/>
            <p:cNvSpPr>
              <a:spLocks/>
            </p:cNvSpPr>
            <p:nvPr/>
          </p:nvSpPr>
          <p:spPr bwMode="auto">
            <a:xfrm>
              <a:off x="1872" y="2400"/>
              <a:ext cx="96" cy="1152"/>
            </a:xfrm>
            <a:prstGeom prst="leftBracket">
              <a:avLst>
                <a:gd name="adj" fmla="val 100000"/>
              </a:avLst>
            </a:prstGeom>
            <a:noFill/>
            <a:ln w="28575" cap="sq">
              <a:solidFill>
                <a:srgbClr val="00008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4380" name="AutoShape 44"/>
            <p:cNvSpPr>
              <a:spLocks/>
            </p:cNvSpPr>
            <p:nvPr/>
          </p:nvSpPr>
          <p:spPr bwMode="auto">
            <a:xfrm>
              <a:off x="4080" y="2404"/>
              <a:ext cx="48" cy="1148"/>
            </a:xfrm>
            <a:prstGeom prst="rightBracket">
              <a:avLst>
                <a:gd name="adj" fmla="val 199306"/>
              </a:avLst>
            </a:prstGeom>
            <a:noFill/>
            <a:ln w="28575" cap="sq">
              <a:solidFill>
                <a:srgbClr val="00008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4" name="Group 113"/>
          <p:cNvGrpSpPr>
            <a:grpSpLocks/>
          </p:cNvGrpSpPr>
          <p:nvPr/>
        </p:nvGrpSpPr>
        <p:grpSpPr bwMode="auto">
          <a:xfrm rot="597357">
            <a:off x="8401028" y="892175"/>
            <a:ext cx="1295413" cy="762000"/>
            <a:chOff x="2995" y="2106"/>
            <a:chExt cx="989" cy="768"/>
          </a:xfrm>
        </p:grpSpPr>
        <p:sp>
          <p:nvSpPr>
            <p:cNvPr id="14450" name="Freeform 114"/>
            <p:cNvSpPr>
              <a:spLocks/>
            </p:cNvSpPr>
            <p:nvPr/>
          </p:nvSpPr>
          <p:spPr bwMode="auto">
            <a:xfrm rot="421002">
              <a:off x="2995" y="2106"/>
              <a:ext cx="989" cy="768"/>
            </a:xfrm>
            <a:custGeom>
              <a:avLst/>
              <a:gdLst/>
              <a:ahLst/>
              <a:cxnLst>
                <a:cxn ang="0">
                  <a:pos x="150" y="185"/>
                </a:cxn>
                <a:cxn ang="0">
                  <a:pos x="194" y="138"/>
                </a:cxn>
                <a:cxn ang="0">
                  <a:pos x="272" y="167"/>
                </a:cxn>
                <a:cxn ang="0">
                  <a:pos x="265" y="244"/>
                </a:cxn>
                <a:cxn ang="0">
                  <a:pos x="171" y="304"/>
                </a:cxn>
                <a:cxn ang="0">
                  <a:pos x="153" y="474"/>
                </a:cxn>
                <a:cxn ang="0">
                  <a:pos x="171" y="527"/>
                </a:cxn>
                <a:cxn ang="0">
                  <a:pos x="140" y="585"/>
                </a:cxn>
                <a:cxn ang="0">
                  <a:pos x="147" y="645"/>
                </a:cxn>
                <a:cxn ang="0">
                  <a:pos x="213" y="683"/>
                </a:cxn>
                <a:cxn ang="0">
                  <a:pos x="300" y="656"/>
                </a:cxn>
                <a:cxn ang="0">
                  <a:pos x="328" y="585"/>
                </a:cxn>
                <a:cxn ang="0">
                  <a:pos x="293" y="518"/>
                </a:cxn>
                <a:cxn ang="0">
                  <a:pos x="331" y="480"/>
                </a:cxn>
                <a:cxn ang="0">
                  <a:pos x="331" y="387"/>
                </a:cxn>
                <a:cxn ang="0">
                  <a:pos x="429" y="308"/>
                </a:cxn>
                <a:cxn ang="0">
                  <a:pos x="439" y="188"/>
                </a:cxn>
                <a:cxn ang="0">
                  <a:pos x="376" y="59"/>
                </a:cxn>
                <a:cxn ang="0">
                  <a:pos x="251" y="0"/>
                </a:cxn>
                <a:cxn ang="0">
                  <a:pos x="112" y="38"/>
                </a:cxn>
                <a:cxn ang="0">
                  <a:pos x="31" y="115"/>
                </a:cxn>
                <a:cxn ang="0">
                  <a:pos x="0" y="234"/>
                </a:cxn>
                <a:cxn ang="0">
                  <a:pos x="4" y="304"/>
                </a:cxn>
                <a:cxn ang="0">
                  <a:pos x="147" y="296"/>
                </a:cxn>
                <a:cxn ang="0">
                  <a:pos x="150" y="185"/>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28398" dir="1593903" algn="ctr" rotWithShape="0">
                <a:srgbClr val="000000"/>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4451" name="Freeform 115"/>
            <p:cNvSpPr>
              <a:spLocks/>
            </p:cNvSpPr>
            <p:nvPr/>
          </p:nvSpPr>
          <p:spPr bwMode="auto">
            <a:xfrm rot="421002">
              <a:off x="3032" y="2102"/>
              <a:ext cx="880" cy="534"/>
            </a:xfrm>
            <a:custGeom>
              <a:avLst/>
              <a:gdLst/>
              <a:ahLst/>
              <a:cxnLst>
                <a:cxn ang="0">
                  <a:pos x="0" y="241"/>
                </a:cxn>
                <a:cxn ang="0">
                  <a:pos x="57" y="230"/>
                </a:cxn>
                <a:cxn ang="0">
                  <a:pos x="89" y="241"/>
                </a:cxn>
                <a:cxn ang="0">
                  <a:pos x="87" y="175"/>
                </a:cxn>
                <a:cxn ang="0">
                  <a:pos x="111" y="101"/>
                </a:cxn>
                <a:cxn ang="0">
                  <a:pos x="206" y="74"/>
                </a:cxn>
                <a:cxn ang="0">
                  <a:pos x="251" y="105"/>
                </a:cxn>
                <a:cxn ang="0">
                  <a:pos x="299" y="153"/>
                </a:cxn>
                <a:cxn ang="0">
                  <a:pos x="285" y="237"/>
                </a:cxn>
                <a:cxn ang="0">
                  <a:pos x="195" y="276"/>
                </a:cxn>
                <a:cxn ang="0">
                  <a:pos x="171" y="335"/>
                </a:cxn>
                <a:cxn ang="0">
                  <a:pos x="178" y="395"/>
                </a:cxn>
                <a:cxn ang="0">
                  <a:pos x="166" y="477"/>
                </a:cxn>
                <a:cxn ang="0">
                  <a:pos x="256" y="477"/>
                </a:cxn>
                <a:cxn ang="0">
                  <a:pos x="268" y="416"/>
                </a:cxn>
                <a:cxn ang="0">
                  <a:pos x="261" y="345"/>
                </a:cxn>
                <a:cxn ang="0">
                  <a:pos x="316" y="307"/>
                </a:cxn>
                <a:cxn ang="0">
                  <a:pos x="358" y="287"/>
                </a:cxn>
                <a:cxn ang="0">
                  <a:pos x="390" y="196"/>
                </a:cxn>
                <a:cxn ang="0">
                  <a:pos x="361" y="98"/>
                </a:cxn>
                <a:cxn ang="0">
                  <a:pos x="264" y="0"/>
                </a:cxn>
                <a:cxn ang="0">
                  <a:pos x="146" y="8"/>
                </a:cxn>
                <a:cxn ang="0">
                  <a:pos x="51" y="67"/>
                </a:cxn>
                <a:cxn ang="0">
                  <a:pos x="10" y="140"/>
                </a:cxn>
                <a:cxn ang="0">
                  <a:pos x="0" y="241"/>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28398" dir="1593903" algn="ctr" rotWithShape="0">
                <a:srgbClr val="000000"/>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4452" name="Freeform 116"/>
            <p:cNvSpPr>
              <a:spLocks/>
            </p:cNvSpPr>
            <p:nvPr/>
          </p:nvSpPr>
          <p:spPr bwMode="auto">
            <a:xfrm rot="421002">
              <a:off x="3332" y="2712"/>
              <a:ext cx="283" cy="122"/>
            </a:xfrm>
            <a:custGeom>
              <a:avLst/>
              <a:gdLst/>
              <a:ahLst/>
              <a:cxnLst>
                <a:cxn ang="0">
                  <a:pos x="45" y="0"/>
                </a:cxn>
                <a:cxn ang="0">
                  <a:pos x="9" y="20"/>
                </a:cxn>
                <a:cxn ang="0">
                  <a:pos x="0" y="73"/>
                </a:cxn>
                <a:cxn ang="0">
                  <a:pos x="28" y="109"/>
                </a:cxn>
                <a:cxn ang="0">
                  <a:pos x="98" y="109"/>
                </a:cxn>
                <a:cxn ang="0">
                  <a:pos x="126" y="66"/>
                </a:cxn>
                <a:cxn ang="0">
                  <a:pos x="102" y="14"/>
                </a:cxn>
                <a:cxn ang="0">
                  <a:pos x="45" y="0"/>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28398" dir="1593903" algn="ctr" rotWithShape="0">
                <a:srgbClr val="000000"/>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5" name="Group 121"/>
          <p:cNvGrpSpPr>
            <a:grpSpLocks/>
          </p:cNvGrpSpPr>
          <p:nvPr/>
        </p:nvGrpSpPr>
        <p:grpSpPr bwMode="auto">
          <a:xfrm>
            <a:off x="911424" y="94284"/>
            <a:ext cx="6096540" cy="692150"/>
            <a:chOff x="192" y="144"/>
            <a:chExt cx="3840" cy="436"/>
          </a:xfrm>
        </p:grpSpPr>
        <p:sp>
          <p:nvSpPr>
            <p:cNvPr id="14458" name="Rectangle 122"/>
            <p:cNvSpPr>
              <a:spLocks noChangeArrowheads="1"/>
            </p:cNvSpPr>
            <p:nvPr/>
          </p:nvSpPr>
          <p:spPr bwMode="auto">
            <a:xfrm>
              <a:off x="192" y="144"/>
              <a:ext cx="3840" cy="432"/>
            </a:xfrm>
            <a:prstGeom prst="rect">
              <a:avLst/>
            </a:prstGeom>
            <a:solidFill>
              <a:srgbClr val="D5EAFF"/>
            </a:solidFill>
            <a:ln w="12700" cap="sq">
              <a:noFill/>
              <a:miter lim="800000"/>
              <a:headEnd type="none" w="sm" len="sm"/>
              <a:tailEnd type="none" w="sm" len="sm"/>
            </a:ln>
            <a:effectLst>
              <a:outerShdw dist="125724" dir="2700000"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8624" name="Rectangle 123"/>
            <p:cNvSpPr>
              <a:spLocks noChangeArrowheads="1"/>
            </p:cNvSpPr>
            <p:nvPr/>
          </p:nvSpPr>
          <p:spPr bwMode="auto">
            <a:xfrm>
              <a:off x="240" y="192"/>
              <a:ext cx="3774" cy="388"/>
            </a:xfrm>
            <a:prstGeom prst="rect">
              <a:avLst/>
            </a:prstGeom>
            <a:noFill/>
            <a:ln w="12700" cap="sq">
              <a:noFill/>
              <a:miter lim="800000"/>
              <a:headEnd type="none" w="sm" len="sm"/>
              <a:tailEnd type="none" w="sm" len="sm"/>
            </a:ln>
          </p:spPr>
          <p:txBody>
            <a:bodyPr>
              <a:spAutoFit/>
            </a:bodyPr>
            <a:lstStyle/>
            <a:p>
              <a:pPr algn="l"/>
              <a:r>
                <a:rPr kumimoji="1" lang="zh-CN" altLang="en-US" sz="3400" b="1" dirty="0">
                  <a:solidFill>
                    <a:srgbClr val="CC0066"/>
                  </a:solidFill>
                  <a:ea typeface="楷体_GB2312" pitchFamily="49" charset="-122"/>
                </a:rPr>
                <a:t>稀疏矩阵的三元组表表示</a:t>
              </a:r>
            </a:p>
          </p:txBody>
        </p:sp>
      </p:grpSp>
      <p:grpSp>
        <p:nvGrpSpPr>
          <p:cNvPr id="6" name="Group 124"/>
          <p:cNvGrpSpPr>
            <a:grpSpLocks/>
          </p:cNvGrpSpPr>
          <p:nvPr/>
        </p:nvGrpSpPr>
        <p:grpSpPr bwMode="auto">
          <a:xfrm>
            <a:off x="2513373" y="5659438"/>
            <a:ext cx="6896457" cy="919162"/>
            <a:chOff x="456" y="3455"/>
            <a:chExt cx="4344" cy="579"/>
          </a:xfrm>
        </p:grpSpPr>
        <p:sp>
          <p:nvSpPr>
            <p:cNvPr id="68619" name="Text Box 125"/>
            <p:cNvSpPr txBox="1">
              <a:spLocks noChangeArrowheads="1"/>
            </p:cNvSpPr>
            <p:nvPr/>
          </p:nvSpPr>
          <p:spPr bwMode="auto">
            <a:xfrm>
              <a:off x="1440" y="3724"/>
              <a:ext cx="3360" cy="310"/>
            </a:xfrm>
            <a:prstGeom prst="rect">
              <a:avLst/>
            </a:prstGeom>
            <a:noFill/>
            <a:ln w="12700" cap="sq">
              <a:noFill/>
              <a:miter lim="800000"/>
              <a:headEnd type="none" w="sm" len="sm"/>
              <a:tailEnd type="none" w="sm" len="sm"/>
            </a:ln>
          </p:spPr>
          <p:txBody>
            <a:bodyPr>
              <a:spAutoFit/>
            </a:bodyPr>
            <a:lstStyle/>
            <a:p>
              <a:pPr algn="l"/>
              <a:r>
                <a:rPr lang="zh-CN" altLang="en-US" sz="2600" b="1">
                  <a:solidFill>
                    <a:srgbClr val="000099"/>
                  </a:solidFill>
                  <a:latin typeface="黑体" pitchFamily="49" charset="-122"/>
                  <a:ea typeface="黑体" pitchFamily="49" charset="-122"/>
                </a:rPr>
                <a:t>定义一个二维数组</a:t>
              </a:r>
              <a:r>
                <a:rPr lang="en-US" altLang="zh-CN" sz="2600" b="1">
                  <a:solidFill>
                    <a:srgbClr val="000099"/>
                  </a:solidFill>
                  <a:ea typeface="黑体" pitchFamily="49" charset="-122"/>
                </a:rPr>
                <a:t>B[0..5][0..5]</a:t>
              </a:r>
              <a:endParaRPr lang="zh-CN" altLang="en-US" sz="2600" b="1">
                <a:solidFill>
                  <a:srgbClr val="000099"/>
                </a:solidFill>
                <a:ea typeface="黑体" pitchFamily="49" charset="-122"/>
              </a:endParaRPr>
            </a:p>
          </p:txBody>
        </p:sp>
        <p:grpSp>
          <p:nvGrpSpPr>
            <p:cNvPr id="7" name="Group 126"/>
            <p:cNvGrpSpPr>
              <a:grpSpLocks/>
            </p:cNvGrpSpPr>
            <p:nvPr/>
          </p:nvGrpSpPr>
          <p:grpSpPr bwMode="auto">
            <a:xfrm>
              <a:off x="456" y="3455"/>
              <a:ext cx="1363" cy="409"/>
              <a:chOff x="456" y="3455"/>
              <a:chExt cx="1363" cy="409"/>
            </a:xfrm>
          </p:grpSpPr>
          <p:sp>
            <p:nvSpPr>
              <p:cNvPr id="14463" name="Oval 127"/>
              <p:cNvSpPr>
                <a:spLocks noChangeArrowheads="1"/>
              </p:cNvSpPr>
              <p:nvPr/>
            </p:nvSpPr>
            <p:spPr bwMode="auto">
              <a:xfrm rot="-886820">
                <a:off x="456" y="3480"/>
                <a:ext cx="1190" cy="384"/>
              </a:xfrm>
              <a:prstGeom prst="ellipse">
                <a:avLst/>
              </a:prstGeom>
              <a:solidFill>
                <a:srgbClr val="CCFFFF"/>
              </a:solidFill>
              <a:ln w="12700" cap="sq">
                <a:noFill/>
                <a:round/>
                <a:headEnd type="none" w="sm" len="sm"/>
                <a:tailEnd type="none" w="sm" len="sm"/>
              </a:ln>
              <a:effectLst>
                <a:outerShdw dist="45791" dir="2021404"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8622" name="Rectangle 128"/>
              <p:cNvSpPr>
                <a:spLocks noChangeArrowheads="1"/>
              </p:cNvSpPr>
              <p:nvPr/>
            </p:nvSpPr>
            <p:spPr bwMode="auto">
              <a:xfrm rot="-1072324">
                <a:off x="481" y="3455"/>
                <a:ext cx="1338" cy="359"/>
              </a:xfrm>
              <a:prstGeom prst="rect">
                <a:avLst/>
              </a:prstGeom>
              <a:noFill/>
              <a:ln w="12700" cap="sq">
                <a:noFill/>
                <a:miter lim="800000"/>
                <a:headEnd type="none" w="sm" len="sm"/>
                <a:tailEnd type="none" w="sm" len="sm"/>
              </a:ln>
              <a:effectLst>
                <a:outerShdw dist="17961" dir="18900000" algn="ctr" rotWithShape="0">
                  <a:srgbClr val="000000"/>
                </a:outerShdw>
              </a:effectLst>
            </p:spPr>
            <p:txBody>
              <a:bodyPr>
                <a:spAutoFit/>
              </a:bodyPr>
              <a:lstStyle/>
              <a:p>
                <a:pPr algn="l"/>
                <a:r>
                  <a:rPr lang="zh-CN" altLang="en-US" sz="3100" b="1">
                    <a:solidFill>
                      <a:srgbClr val="FF3300"/>
                    </a:solidFill>
                    <a:ea typeface="黑体" pitchFamily="49" charset="-122"/>
                  </a:rPr>
                  <a:t>传统做法</a:t>
                </a:r>
              </a:p>
            </p:txBody>
          </p:sp>
        </p:grpSp>
      </p:gr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4374"/>
                                        </p:tgtEl>
                                        <p:attrNameLst>
                                          <p:attrName>style.visibility</p:attrName>
                                        </p:attrNameLst>
                                      </p:cBhvr>
                                      <p:to>
                                        <p:strVal val="visible"/>
                                      </p:to>
                                    </p:set>
                                    <p:animEffect transition="in" filter="wipe(right)">
                                      <p:cBhvr>
                                        <p:cTn id="12" dur="500"/>
                                        <p:tgtEl>
                                          <p:spTgt spid="143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376"/>
                                        </p:tgtEl>
                                        <p:attrNameLst>
                                          <p:attrName>style.visibility</p:attrName>
                                        </p:attrNameLst>
                                      </p:cBhvr>
                                      <p:to>
                                        <p:strVal val="visible"/>
                                      </p:to>
                                    </p:set>
                                    <p:animEffect transition="in" filter="dissolve">
                                      <p:cBhvr>
                                        <p:cTn id="17" dur="500"/>
                                        <p:tgtEl>
                                          <p:spTgt spid="1437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3"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1+#ppt_w/2"/>
                                          </p:val>
                                        </p:tav>
                                        <p:tav tm="100000">
                                          <p:val>
                                            <p:strVal val="#ppt_x"/>
                                          </p:val>
                                        </p:tav>
                                      </p:tavLst>
                                    </p:anim>
                                    <p:anim calcmode="lin" valueType="num">
                                      <p:cBhvr additive="base">
                                        <p:cTn id="23"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4377"/>
                                        </p:tgtEl>
                                        <p:attrNameLst>
                                          <p:attrName>style.visibility</p:attrName>
                                        </p:attrNameLst>
                                      </p:cBhvr>
                                      <p:to>
                                        <p:strVal val="visible"/>
                                      </p:to>
                                    </p:set>
                                    <p:animEffect transition="in" filter="dissolve">
                                      <p:cBhvr>
                                        <p:cTn id="28" dur="500"/>
                                        <p:tgtEl>
                                          <p:spTgt spid="1437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0" fill="hold" nodeType="clickEffect">
                                  <p:stCondLst>
                                    <p:cond delay="0"/>
                                  </p:stCondLst>
                                  <p:childTnLst>
                                    <p:set>
                                      <p:cBhvr>
                                        <p:cTn id="32" dur="1" fill="hold">
                                          <p:stCondLst>
                                            <p:cond delay="0"/>
                                          </p:stCondLst>
                                        </p:cTn>
                                        <p:tgtEl>
                                          <p:spTgt spid="14378"/>
                                        </p:tgtEl>
                                        <p:attrNameLst>
                                          <p:attrName>style.visibility</p:attrName>
                                        </p:attrNameLst>
                                      </p:cBhvr>
                                      <p:to>
                                        <p:strVal val="visible"/>
                                      </p:to>
                                    </p:set>
                                    <p:anim calcmode="lin" valueType="num">
                                      <p:cBhvr>
                                        <p:cTn id="33" dur="500" fill="hold"/>
                                        <p:tgtEl>
                                          <p:spTgt spid="14378"/>
                                        </p:tgtEl>
                                        <p:attrNameLst>
                                          <p:attrName>ppt_w</p:attrName>
                                        </p:attrNameLst>
                                      </p:cBhvr>
                                      <p:tavLst>
                                        <p:tav tm="0">
                                          <p:val>
                                            <p:fltVal val="0"/>
                                          </p:val>
                                        </p:tav>
                                        <p:tav tm="100000">
                                          <p:val>
                                            <p:strVal val="#ppt_w"/>
                                          </p:val>
                                        </p:tav>
                                      </p:tavLst>
                                    </p:anim>
                                    <p:anim calcmode="lin" valueType="num">
                                      <p:cBhvr>
                                        <p:cTn id="34" dur="500" fill="hold"/>
                                        <p:tgtEl>
                                          <p:spTgt spid="14378"/>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up)">
                                      <p:cBhvr>
                                        <p:cTn id="39" dur="500"/>
                                        <p:tgtEl>
                                          <p:spTgt spid="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4"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anim calcmode="lin" valueType="num">
                                      <p:cBhvr additive="base">
                                        <p:cTn id="44" dur="500" fill="hold"/>
                                        <p:tgtEl>
                                          <p:spTgt spid="6"/>
                                        </p:tgtEl>
                                        <p:attrNameLst>
                                          <p:attrName>ppt_x</p:attrName>
                                        </p:attrNameLst>
                                      </p:cBhvr>
                                      <p:tavLst>
                                        <p:tav tm="0">
                                          <p:val>
                                            <p:strVal val="#ppt_x"/>
                                          </p:val>
                                        </p:tav>
                                        <p:tav tm="100000">
                                          <p:val>
                                            <p:strVal val="#ppt_x"/>
                                          </p:val>
                                        </p:tav>
                                      </p:tavLst>
                                    </p:anim>
                                    <p:anim calcmode="lin" valueType="num">
                                      <p:cBhvr additive="base">
                                        <p:cTn id="4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74" grpId="0" autoUpdateAnimBg="0"/>
      <p:bldP spid="14376" grpId="0" animBg="1"/>
      <p:bldP spid="1437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 Box 5"/>
          <p:cNvSpPr txBox="1">
            <a:spLocks noChangeArrowheads="1"/>
          </p:cNvSpPr>
          <p:nvPr/>
        </p:nvSpPr>
        <p:spPr bwMode="auto">
          <a:xfrm flipH="1">
            <a:off x="9087597" y="3789363"/>
            <a:ext cx="1335895" cy="400050"/>
          </a:xfrm>
          <a:prstGeom prst="rect">
            <a:avLst/>
          </a:prstGeom>
          <a:noFill/>
          <a:ln w="12699">
            <a:noFill/>
            <a:miter lim="800000"/>
            <a:headEnd/>
            <a:tailEnd/>
          </a:ln>
          <a:effectLst/>
        </p:spPr>
        <p:txBody>
          <a:bodyPr>
            <a:spAutoFit/>
          </a:bodyPr>
          <a:lstStyle/>
          <a:p>
            <a:pPr algn="l">
              <a:spcBef>
                <a:spcPct val="50000"/>
              </a:spcBef>
              <a:defRPr/>
            </a:pPr>
            <a:r>
              <a:rPr lang="zh-CN" altLang="en-US" sz="2000" b="1" dirty="0">
                <a:solidFill>
                  <a:schemeClr val="accent6"/>
                </a:solidFill>
                <a:latin typeface="黑体" pitchFamily="49" charset="-122"/>
                <a:ea typeface="黑体" pitchFamily="49" charset="-122"/>
              </a:rPr>
              <a:t>逻辑结构</a:t>
            </a:r>
          </a:p>
        </p:txBody>
      </p:sp>
      <p:grpSp>
        <p:nvGrpSpPr>
          <p:cNvPr id="3" name="Group 6"/>
          <p:cNvGrpSpPr>
            <a:grpSpLocks/>
          </p:cNvGrpSpPr>
          <p:nvPr/>
        </p:nvGrpSpPr>
        <p:grpSpPr bwMode="auto">
          <a:xfrm>
            <a:off x="2927905" y="4013200"/>
            <a:ext cx="2715510" cy="2368550"/>
            <a:chOff x="1346" y="2228"/>
            <a:chExt cx="1595" cy="1406"/>
          </a:xfrm>
        </p:grpSpPr>
        <p:sp>
          <p:nvSpPr>
            <p:cNvPr id="19519" name="Line 7"/>
            <p:cNvSpPr>
              <a:spLocks noChangeShapeType="1"/>
            </p:cNvSpPr>
            <p:nvPr/>
          </p:nvSpPr>
          <p:spPr bwMode="auto">
            <a:xfrm flipH="1">
              <a:off x="1346" y="2228"/>
              <a:ext cx="1595" cy="1406"/>
            </a:xfrm>
            <a:prstGeom prst="line">
              <a:avLst/>
            </a:prstGeom>
            <a:noFill/>
            <a:ln w="38100">
              <a:solidFill>
                <a:srgbClr val="FF0033"/>
              </a:solidFill>
              <a:round/>
              <a:headEnd/>
              <a:tailEnd type="triangle" w="med" len="med"/>
            </a:ln>
          </p:spPr>
          <p:txBody>
            <a:bodyPr wrap="none" anchor="ctr">
              <a:spAutoFit/>
            </a:bodyPr>
            <a:lstStyle/>
            <a:p>
              <a:endParaRPr lang="zh-CN" altLang="en-US"/>
            </a:p>
          </p:txBody>
        </p:sp>
        <p:sp>
          <p:nvSpPr>
            <p:cNvPr id="19520" name="Line 9"/>
            <p:cNvSpPr>
              <a:spLocks noChangeShapeType="1"/>
            </p:cNvSpPr>
            <p:nvPr/>
          </p:nvSpPr>
          <p:spPr bwMode="auto">
            <a:xfrm>
              <a:off x="2623" y="2425"/>
              <a:ext cx="0" cy="180"/>
            </a:xfrm>
            <a:prstGeom prst="line">
              <a:avLst/>
            </a:prstGeom>
            <a:noFill/>
            <a:ln w="38100">
              <a:solidFill>
                <a:srgbClr val="FF0033"/>
              </a:solidFill>
              <a:round/>
              <a:headEnd/>
              <a:tailEnd/>
            </a:ln>
          </p:spPr>
          <p:txBody>
            <a:bodyPr wrap="none" anchor="ctr">
              <a:spAutoFit/>
            </a:bodyPr>
            <a:lstStyle/>
            <a:p>
              <a:endParaRPr lang="zh-CN" altLang="en-US"/>
            </a:p>
          </p:txBody>
        </p:sp>
        <p:sp>
          <p:nvSpPr>
            <p:cNvPr id="19521" name="Line 11"/>
            <p:cNvSpPr>
              <a:spLocks noChangeShapeType="1"/>
            </p:cNvSpPr>
            <p:nvPr/>
          </p:nvSpPr>
          <p:spPr bwMode="auto">
            <a:xfrm>
              <a:off x="2292" y="2715"/>
              <a:ext cx="0" cy="180"/>
            </a:xfrm>
            <a:prstGeom prst="line">
              <a:avLst/>
            </a:prstGeom>
            <a:noFill/>
            <a:ln w="38100">
              <a:solidFill>
                <a:srgbClr val="FF0033"/>
              </a:solidFill>
              <a:round/>
              <a:headEnd/>
              <a:tailEnd/>
            </a:ln>
          </p:spPr>
          <p:txBody>
            <a:bodyPr wrap="none" anchor="ctr">
              <a:spAutoFit/>
            </a:bodyPr>
            <a:lstStyle/>
            <a:p>
              <a:endParaRPr lang="zh-CN" altLang="en-US"/>
            </a:p>
          </p:txBody>
        </p:sp>
        <p:sp>
          <p:nvSpPr>
            <p:cNvPr id="19522" name="Line 13"/>
            <p:cNvSpPr>
              <a:spLocks noChangeShapeType="1"/>
            </p:cNvSpPr>
            <p:nvPr/>
          </p:nvSpPr>
          <p:spPr bwMode="auto">
            <a:xfrm>
              <a:off x="1928" y="3033"/>
              <a:ext cx="0" cy="180"/>
            </a:xfrm>
            <a:prstGeom prst="line">
              <a:avLst/>
            </a:prstGeom>
            <a:noFill/>
            <a:ln w="38100">
              <a:solidFill>
                <a:srgbClr val="FF0033"/>
              </a:solidFill>
              <a:round/>
              <a:headEnd/>
              <a:tailEnd/>
            </a:ln>
          </p:spPr>
          <p:txBody>
            <a:bodyPr anchor="ctr">
              <a:spAutoFit/>
            </a:bodyPr>
            <a:lstStyle/>
            <a:p>
              <a:endParaRPr lang="zh-CN" altLang="en-US"/>
            </a:p>
          </p:txBody>
        </p:sp>
        <p:sp>
          <p:nvSpPr>
            <p:cNvPr id="19523" name="Line 18"/>
            <p:cNvSpPr>
              <a:spLocks noChangeShapeType="1"/>
            </p:cNvSpPr>
            <p:nvPr/>
          </p:nvSpPr>
          <p:spPr bwMode="auto">
            <a:xfrm>
              <a:off x="1578" y="3327"/>
              <a:ext cx="0" cy="180"/>
            </a:xfrm>
            <a:prstGeom prst="line">
              <a:avLst/>
            </a:prstGeom>
            <a:noFill/>
            <a:ln w="38100">
              <a:solidFill>
                <a:srgbClr val="FF0033"/>
              </a:solidFill>
              <a:round/>
              <a:headEnd/>
              <a:tailEnd/>
            </a:ln>
          </p:spPr>
          <p:txBody>
            <a:bodyPr anchor="ctr">
              <a:spAutoFit/>
            </a:bodyPr>
            <a:lstStyle/>
            <a:p>
              <a:endParaRPr lang="zh-CN" altLang="en-US"/>
            </a:p>
          </p:txBody>
        </p:sp>
      </p:grpSp>
      <p:sp>
        <p:nvSpPr>
          <p:cNvPr id="19460" name="Text Box 19"/>
          <p:cNvSpPr txBox="1">
            <a:spLocks noChangeArrowheads="1"/>
          </p:cNvSpPr>
          <p:nvPr/>
        </p:nvSpPr>
        <p:spPr bwMode="auto">
          <a:xfrm>
            <a:off x="1836520" y="5881688"/>
            <a:ext cx="1878349" cy="400050"/>
          </a:xfrm>
          <a:prstGeom prst="rect">
            <a:avLst/>
          </a:prstGeom>
          <a:noFill/>
          <a:ln w="12699">
            <a:noFill/>
            <a:miter lim="800000"/>
            <a:headEnd/>
            <a:tailEnd/>
          </a:ln>
        </p:spPr>
        <p:txBody>
          <a:bodyPr>
            <a:spAutoFit/>
          </a:bodyPr>
          <a:lstStyle/>
          <a:p>
            <a:pPr algn="l">
              <a:spcBef>
                <a:spcPct val="50000"/>
              </a:spcBef>
            </a:pPr>
            <a:r>
              <a:rPr lang="zh-CN" altLang="en-US" sz="2000" b="1">
                <a:solidFill>
                  <a:srgbClr val="FF0000"/>
                </a:solidFill>
                <a:latin typeface="黑体" pitchFamily="49" charset="-122"/>
                <a:ea typeface="黑体" pitchFamily="49" charset="-122"/>
              </a:rPr>
              <a:t>存储结构</a:t>
            </a:r>
          </a:p>
        </p:txBody>
      </p:sp>
      <p:sp>
        <p:nvSpPr>
          <p:cNvPr id="3094" name="Text Box 22"/>
          <p:cNvSpPr txBox="1">
            <a:spLocks noChangeArrowheads="1"/>
          </p:cNvSpPr>
          <p:nvPr/>
        </p:nvSpPr>
        <p:spPr bwMode="auto">
          <a:xfrm>
            <a:off x="4655841" y="1124744"/>
            <a:ext cx="3211007" cy="400050"/>
          </a:xfrm>
          <a:prstGeom prst="rect">
            <a:avLst/>
          </a:prstGeom>
          <a:noFill/>
          <a:ln w="12699">
            <a:noFill/>
            <a:miter lim="800000"/>
            <a:headEnd/>
            <a:tailEnd/>
          </a:ln>
          <a:effectLst/>
        </p:spPr>
        <p:txBody>
          <a:bodyPr>
            <a:spAutoFit/>
          </a:bodyPr>
          <a:lstStyle/>
          <a:p>
            <a:pPr>
              <a:spcBef>
                <a:spcPct val="50000"/>
              </a:spcBef>
              <a:defRPr/>
            </a:pPr>
            <a:r>
              <a:rPr lang="zh-CN" altLang="en-US" sz="2000" b="1" dirty="0">
                <a:effectLst>
                  <a:outerShdw blurRad="38100" dist="38100" dir="2700000" algn="tl">
                    <a:srgbClr val="C0C0C0"/>
                  </a:outerShdw>
                </a:effectLst>
                <a:latin typeface="黑体" pitchFamily="49" charset="-122"/>
                <a:ea typeface="黑体" pitchFamily="49" charset="-122"/>
              </a:rPr>
              <a:t>运算</a:t>
            </a:r>
          </a:p>
        </p:txBody>
      </p:sp>
      <p:grpSp>
        <p:nvGrpSpPr>
          <p:cNvPr id="4" name="Group 23"/>
          <p:cNvGrpSpPr>
            <a:grpSpLocks/>
          </p:cNvGrpSpPr>
          <p:nvPr/>
        </p:nvGrpSpPr>
        <p:grpSpPr bwMode="auto">
          <a:xfrm>
            <a:off x="5510635" y="1014413"/>
            <a:ext cx="231556" cy="3009900"/>
            <a:chOff x="2266" y="566"/>
            <a:chExt cx="146" cy="1851"/>
          </a:xfrm>
        </p:grpSpPr>
        <p:sp>
          <p:nvSpPr>
            <p:cNvPr id="3096" name="Line 24"/>
            <p:cNvSpPr>
              <a:spLocks noChangeShapeType="1"/>
            </p:cNvSpPr>
            <p:nvPr/>
          </p:nvSpPr>
          <p:spPr bwMode="auto">
            <a:xfrm flipH="1" flipV="1">
              <a:off x="2334" y="566"/>
              <a:ext cx="29" cy="1851"/>
            </a:xfrm>
            <a:prstGeom prst="line">
              <a:avLst/>
            </a:prstGeom>
            <a:noFill/>
            <a:ln w="38100">
              <a:solidFill>
                <a:schemeClr val="accent1">
                  <a:lumMod val="25000"/>
                </a:schemeClr>
              </a:solidFill>
              <a:round/>
              <a:headEnd/>
              <a:tailEnd type="triangle" w="med" len="med"/>
            </a:ln>
            <a:effectLst/>
          </p:spPr>
          <p:txBody>
            <a:bodyPr anchor="ctr">
              <a:spAutoFit/>
            </a:bodyPr>
            <a:lstStyle/>
            <a:p>
              <a:pPr algn="l" eaLnBrk="1" hangingPunct="1">
                <a:defRPr/>
              </a:pPr>
              <a:endParaRPr lang="zh-CN" altLang="en-US">
                <a:latin typeface="Arial" charset="0"/>
                <a:ea typeface="宋体" pitchFamily="2" charset="-122"/>
              </a:endParaRPr>
            </a:p>
          </p:txBody>
        </p:sp>
        <p:sp>
          <p:nvSpPr>
            <p:cNvPr id="3098" name="Line 26"/>
            <p:cNvSpPr>
              <a:spLocks noChangeShapeType="1"/>
            </p:cNvSpPr>
            <p:nvPr/>
          </p:nvSpPr>
          <p:spPr bwMode="auto">
            <a:xfrm>
              <a:off x="2267" y="1145"/>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a:latin typeface="Arial" charset="0"/>
                <a:ea typeface="宋体" pitchFamily="2" charset="-122"/>
              </a:endParaRPr>
            </a:p>
          </p:txBody>
        </p:sp>
        <p:sp>
          <p:nvSpPr>
            <p:cNvPr id="3099" name="Line 27"/>
            <p:cNvSpPr>
              <a:spLocks noChangeShapeType="1"/>
            </p:cNvSpPr>
            <p:nvPr/>
          </p:nvSpPr>
          <p:spPr bwMode="auto">
            <a:xfrm>
              <a:off x="2267" y="1327"/>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a:latin typeface="Arial" charset="0"/>
                <a:ea typeface="宋体" pitchFamily="2" charset="-122"/>
              </a:endParaRPr>
            </a:p>
          </p:txBody>
        </p:sp>
        <p:sp>
          <p:nvSpPr>
            <p:cNvPr id="3100" name="Line 28"/>
            <p:cNvSpPr>
              <a:spLocks noChangeShapeType="1"/>
            </p:cNvSpPr>
            <p:nvPr/>
          </p:nvSpPr>
          <p:spPr bwMode="auto">
            <a:xfrm>
              <a:off x="2267" y="1497"/>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a:latin typeface="Arial" charset="0"/>
                <a:ea typeface="宋体" pitchFamily="2" charset="-122"/>
              </a:endParaRPr>
            </a:p>
          </p:txBody>
        </p:sp>
        <p:sp>
          <p:nvSpPr>
            <p:cNvPr id="3101" name="Line 29"/>
            <p:cNvSpPr>
              <a:spLocks noChangeShapeType="1"/>
            </p:cNvSpPr>
            <p:nvPr/>
          </p:nvSpPr>
          <p:spPr bwMode="auto">
            <a:xfrm>
              <a:off x="2266" y="1682"/>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a:latin typeface="Arial" charset="0"/>
                <a:ea typeface="宋体" pitchFamily="2" charset="-122"/>
              </a:endParaRPr>
            </a:p>
          </p:txBody>
        </p:sp>
        <p:sp>
          <p:nvSpPr>
            <p:cNvPr id="3102" name="Line 30"/>
            <p:cNvSpPr>
              <a:spLocks noChangeShapeType="1"/>
            </p:cNvSpPr>
            <p:nvPr/>
          </p:nvSpPr>
          <p:spPr bwMode="auto">
            <a:xfrm>
              <a:off x="2266" y="1858"/>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a:latin typeface="Arial" charset="0"/>
                <a:ea typeface="宋体" pitchFamily="2" charset="-122"/>
              </a:endParaRPr>
            </a:p>
          </p:txBody>
        </p:sp>
        <p:sp>
          <p:nvSpPr>
            <p:cNvPr id="3103" name="Line 31"/>
            <p:cNvSpPr>
              <a:spLocks noChangeShapeType="1"/>
            </p:cNvSpPr>
            <p:nvPr/>
          </p:nvSpPr>
          <p:spPr bwMode="auto">
            <a:xfrm>
              <a:off x="2266" y="2041"/>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a:latin typeface="Arial" charset="0"/>
                <a:ea typeface="宋体" pitchFamily="2" charset="-122"/>
              </a:endParaRPr>
            </a:p>
          </p:txBody>
        </p:sp>
        <p:sp>
          <p:nvSpPr>
            <p:cNvPr id="3104" name="Line 32"/>
            <p:cNvSpPr>
              <a:spLocks noChangeShapeType="1"/>
            </p:cNvSpPr>
            <p:nvPr/>
          </p:nvSpPr>
          <p:spPr bwMode="auto">
            <a:xfrm>
              <a:off x="2266" y="963"/>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a:latin typeface="Arial" charset="0"/>
                <a:ea typeface="宋体" pitchFamily="2" charset="-122"/>
              </a:endParaRPr>
            </a:p>
          </p:txBody>
        </p:sp>
      </p:grpSp>
      <p:sp>
        <p:nvSpPr>
          <p:cNvPr id="3105" name="Text Box 33"/>
          <p:cNvSpPr txBox="1">
            <a:spLocks noChangeArrowheads="1"/>
          </p:cNvSpPr>
          <p:nvPr/>
        </p:nvSpPr>
        <p:spPr bwMode="auto">
          <a:xfrm>
            <a:off x="5724378" y="3175000"/>
            <a:ext cx="1044428" cy="338138"/>
          </a:xfrm>
          <a:prstGeom prst="rect">
            <a:avLst/>
          </a:prstGeom>
          <a:noFill/>
          <a:ln w="12699">
            <a:noFill/>
            <a:miter lim="800000"/>
            <a:headEnd/>
            <a:tailEnd/>
          </a:ln>
          <a:effectLst/>
        </p:spPr>
        <p:txBody>
          <a:bodyPr>
            <a:spAutoFit/>
          </a:bodyPr>
          <a:lstStyle/>
          <a:p>
            <a:pPr algn="l">
              <a:spcBef>
                <a:spcPct val="50000"/>
              </a:spcBef>
              <a:defRPr/>
            </a:pPr>
            <a:r>
              <a:rPr lang="zh-CN" altLang="en-US" sz="1600" b="1"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建立结构</a:t>
            </a:r>
          </a:p>
        </p:txBody>
      </p:sp>
      <p:sp>
        <p:nvSpPr>
          <p:cNvPr id="3107" name="Line 35"/>
          <p:cNvSpPr>
            <a:spLocks noChangeShapeType="1"/>
          </p:cNvSpPr>
          <p:nvPr/>
        </p:nvSpPr>
        <p:spPr bwMode="auto">
          <a:xfrm flipH="1">
            <a:off x="5900879" y="3894138"/>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a:latin typeface="Arial" charset="0"/>
              <a:ea typeface="宋体" pitchFamily="2" charset="-122"/>
            </a:endParaRPr>
          </a:p>
        </p:txBody>
      </p:sp>
      <p:sp>
        <p:nvSpPr>
          <p:cNvPr id="3108" name="Line 36"/>
          <p:cNvSpPr>
            <a:spLocks noChangeShapeType="1"/>
          </p:cNvSpPr>
          <p:nvPr/>
        </p:nvSpPr>
        <p:spPr bwMode="auto">
          <a:xfrm flipH="1">
            <a:off x="6253879" y="3894138"/>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a:latin typeface="Arial" charset="0"/>
              <a:ea typeface="宋体" pitchFamily="2" charset="-122"/>
            </a:endParaRPr>
          </a:p>
        </p:txBody>
      </p:sp>
      <p:sp>
        <p:nvSpPr>
          <p:cNvPr id="3109" name="Line 37"/>
          <p:cNvSpPr>
            <a:spLocks noChangeShapeType="1"/>
          </p:cNvSpPr>
          <p:nvPr/>
        </p:nvSpPr>
        <p:spPr bwMode="auto">
          <a:xfrm flipH="1">
            <a:off x="6593925" y="3894138"/>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a:latin typeface="Arial" charset="0"/>
              <a:ea typeface="宋体" pitchFamily="2" charset="-122"/>
            </a:endParaRPr>
          </a:p>
        </p:txBody>
      </p:sp>
      <p:sp>
        <p:nvSpPr>
          <p:cNvPr id="3110" name="Line 38"/>
          <p:cNvSpPr>
            <a:spLocks noChangeShapeType="1"/>
          </p:cNvSpPr>
          <p:nvPr/>
        </p:nvSpPr>
        <p:spPr bwMode="auto">
          <a:xfrm flipH="1">
            <a:off x="6933971" y="3894138"/>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a:latin typeface="Arial" charset="0"/>
              <a:ea typeface="宋体" pitchFamily="2" charset="-122"/>
            </a:endParaRPr>
          </a:p>
        </p:txBody>
      </p:sp>
      <p:sp>
        <p:nvSpPr>
          <p:cNvPr id="3111" name="Line 39"/>
          <p:cNvSpPr>
            <a:spLocks noChangeShapeType="1"/>
          </p:cNvSpPr>
          <p:nvPr/>
        </p:nvSpPr>
        <p:spPr bwMode="auto">
          <a:xfrm flipH="1">
            <a:off x="7274017" y="3894138"/>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a:latin typeface="Arial" charset="0"/>
              <a:ea typeface="宋体" pitchFamily="2" charset="-122"/>
            </a:endParaRPr>
          </a:p>
        </p:txBody>
      </p:sp>
      <p:sp>
        <p:nvSpPr>
          <p:cNvPr id="3112" name="Line 40"/>
          <p:cNvSpPr>
            <a:spLocks noChangeShapeType="1"/>
          </p:cNvSpPr>
          <p:nvPr/>
        </p:nvSpPr>
        <p:spPr bwMode="auto">
          <a:xfrm flipH="1">
            <a:off x="7617301" y="3894138"/>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a:latin typeface="Arial" charset="0"/>
              <a:ea typeface="宋体" pitchFamily="2" charset="-122"/>
            </a:endParaRPr>
          </a:p>
        </p:txBody>
      </p:sp>
      <p:sp>
        <p:nvSpPr>
          <p:cNvPr id="3113" name="Line 41"/>
          <p:cNvSpPr>
            <a:spLocks noChangeShapeType="1"/>
          </p:cNvSpPr>
          <p:nvPr/>
        </p:nvSpPr>
        <p:spPr bwMode="auto">
          <a:xfrm flipH="1">
            <a:off x="7942774" y="3894138"/>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a:latin typeface="Arial" charset="0"/>
              <a:ea typeface="宋体" pitchFamily="2" charset="-122"/>
            </a:endParaRPr>
          </a:p>
        </p:txBody>
      </p:sp>
      <p:sp>
        <p:nvSpPr>
          <p:cNvPr id="3114" name="Line 42"/>
          <p:cNvSpPr>
            <a:spLocks noChangeShapeType="1"/>
          </p:cNvSpPr>
          <p:nvPr/>
        </p:nvSpPr>
        <p:spPr bwMode="auto">
          <a:xfrm flipH="1">
            <a:off x="8268247" y="3894138"/>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a:latin typeface="Arial" charset="0"/>
              <a:ea typeface="宋体" pitchFamily="2" charset="-122"/>
            </a:endParaRPr>
          </a:p>
        </p:txBody>
      </p:sp>
      <p:sp>
        <p:nvSpPr>
          <p:cNvPr id="3115" name="Line 43"/>
          <p:cNvSpPr>
            <a:spLocks noChangeShapeType="1"/>
          </p:cNvSpPr>
          <p:nvPr/>
        </p:nvSpPr>
        <p:spPr bwMode="auto">
          <a:xfrm flipH="1">
            <a:off x="8613150" y="3894138"/>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a:latin typeface="Arial" charset="0"/>
              <a:ea typeface="宋体" pitchFamily="2" charset="-122"/>
            </a:endParaRPr>
          </a:p>
        </p:txBody>
      </p:sp>
      <p:sp>
        <p:nvSpPr>
          <p:cNvPr id="3116" name="Line 44"/>
          <p:cNvSpPr>
            <a:spLocks noChangeShapeType="1"/>
          </p:cNvSpPr>
          <p:nvPr/>
        </p:nvSpPr>
        <p:spPr bwMode="auto">
          <a:xfrm>
            <a:off x="5630461" y="4013200"/>
            <a:ext cx="3402080" cy="0"/>
          </a:xfrm>
          <a:prstGeom prst="line">
            <a:avLst/>
          </a:prstGeom>
          <a:noFill/>
          <a:ln w="38100">
            <a:solidFill>
              <a:schemeClr val="accent2">
                <a:lumMod val="75000"/>
              </a:schemeClr>
            </a:solidFill>
            <a:round/>
            <a:headEnd/>
            <a:tailEnd type="triangle" w="med" len="med"/>
          </a:ln>
          <a:effectLst/>
        </p:spPr>
        <p:txBody>
          <a:bodyPr anchor="ctr">
            <a:spAutoFit/>
          </a:bodyPr>
          <a:lstStyle/>
          <a:p>
            <a:pPr algn="l" eaLnBrk="1" hangingPunct="1">
              <a:defRPr/>
            </a:pPr>
            <a:endParaRPr lang="zh-CN" altLang="en-US">
              <a:latin typeface="Arial" charset="0"/>
              <a:ea typeface="宋体" pitchFamily="2" charset="-122"/>
            </a:endParaRPr>
          </a:p>
        </p:txBody>
      </p:sp>
      <p:sp>
        <p:nvSpPr>
          <p:cNvPr id="3117" name="Line 45"/>
          <p:cNvSpPr>
            <a:spLocks noChangeShapeType="1"/>
          </p:cNvSpPr>
          <p:nvPr/>
        </p:nvSpPr>
        <p:spPr bwMode="auto">
          <a:xfrm>
            <a:off x="5612650" y="1428750"/>
            <a:ext cx="3267680" cy="0"/>
          </a:xfrm>
          <a:prstGeom prst="line">
            <a:avLst/>
          </a:prstGeom>
          <a:noFill/>
          <a:ln w="12699">
            <a:solidFill>
              <a:schemeClr val="accent2">
                <a:lumMod val="75000"/>
              </a:schemeClr>
            </a:solidFill>
            <a:round/>
            <a:headEnd/>
            <a:tailEnd/>
          </a:ln>
          <a:effectLst/>
        </p:spPr>
        <p:txBody>
          <a:bodyPr wrap="none" anchor="ctr">
            <a:spAutoFit/>
          </a:bodyPr>
          <a:lstStyle/>
          <a:p>
            <a:pPr algn="l" eaLnBrk="1" hangingPunct="1">
              <a:defRPr/>
            </a:pPr>
            <a:endParaRPr lang="zh-CN" altLang="en-US">
              <a:latin typeface="Arial" charset="0"/>
              <a:ea typeface="宋体" pitchFamily="2" charset="-122"/>
            </a:endParaRPr>
          </a:p>
        </p:txBody>
      </p:sp>
      <p:sp>
        <p:nvSpPr>
          <p:cNvPr id="3118" name="Line 46"/>
          <p:cNvSpPr>
            <a:spLocks noChangeShapeType="1"/>
          </p:cNvSpPr>
          <p:nvPr/>
        </p:nvSpPr>
        <p:spPr bwMode="auto">
          <a:xfrm>
            <a:off x="3125456" y="6208713"/>
            <a:ext cx="3267680" cy="0"/>
          </a:xfrm>
          <a:prstGeom prst="line">
            <a:avLst/>
          </a:prstGeom>
          <a:noFill/>
          <a:ln w="12699">
            <a:solidFill>
              <a:schemeClr val="accent2">
                <a:lumMod val="75000"/>
              </a:schemeClr>
            </a:solidFill>
            <a:round/>
            <a:headEnd/>
            <a:tailEnd/>
          </a:ln>
          <a:effectLst/>
        </p:spPr>
        <p:txBody>
          <a:bodyPr wrap="none" anchor="ctr">
            <a:spAutoFit/>
          </a:bodyPr>
          <a:lstStyle/>
          <a:p>
            <a:pPr algn="l" eaLnBrk="1" hangingPunct="1">
              <a:defRPr/>
            </a:pPr>
            <a:endParaRPr lang="zh-CN" altLang="en-US">
              <a:latin typeface="Arial" charset="0"/>
              <a:ea typeface="宋体" pitchFamily="2" charset="-122"/>
            </a:endParaRPr>
          </a:p>
        </p:txBody>
      </p:sp>
      <p:sp>
        <p:nvSpPr>
          <p:cNvPr id="3119" name="Line 47"/>
          <p:cNvSpPr>
            <a:spLocks noChangeShapeType="1"/>
          </p:cNvSpPr>
          <p:nvPr/>
        </p:nvSpPr>
        <p:spPr bwMode="auto">
          <a:xfrm>
            <a:off x="3156221" y="3582988"/>
            <a:ext cx="3266062" cy="0"/>
          </a:xfrm>
          <a:prstGeom prst="line">
            <a:avLst/>
          </a:prstGeom>
          <a:noFill/>
          <a:ln w="12699">
            <a:solidFill>
              <a:schemeClr val="accent2">
                <a:lumMod val="75000"/>
              </a:schemeClr>
            </a:solidFill>
            <a:round/>
            <a:headEnd/>
            <a:tailEnd/>
          </a:ln>
          <a:effectLst/>
        </p:spPr>
        <p:txBody>
          <a:bodyPr wrap="none" anchor="ctr">
            <a:spAutoFit/>
          </a:bodyPr>
          <a:lstStyle/>
          <a:p>
            <a:pPr algn="l" eaLnBrk="1" hangingPunct="1">
              <a:defRPr/>
            </a:pPr>
            <a:endParaRPr lang="zh-CN" altLang="en-US">
              <a:latin typeface="Arial" charset="0"/>
              <a:ea typeface="宋体" pitchFamily="2" charset="-122"/>
            </a:endParaRPr>
          </a:p>
        </p:txBody>
      </p:sp>
      <p:sp>
        <p:nvSpPr>
          <p:cNvPr id="3120" name="Line 48"/>
          <p:cNvSpPr>
            <a:spLocks noChangeShapeType="1"/>
          </p:cNvSpPr>
          <p:nvPr/>
        </p:nvSpPr>
        <p:spPr bwMode="auto">
          <a:xfrm flipV="1">
            <a:off x="3123836" y="3552827"/>
            <a:ext cx="0" cy="2640013"/>
          </a:xfrm>
          <a:prstGeom prst="line">
            <a:avLst/>
          </a:prstGeom>
          <a:noFill/>
          <a:ln w="12699">
            <a:solidFill>
              <a:schemeClr val="accent2">
                <a:lumMod val="75000"/>
              </a:schemeClr>
            </a:solidFill>
            <a:round/>
            <a:headEnd/>
            <a:tailEnd/>
          </a:ln>
          <a:effectLst/>
        </p:spPr>
        <p:txBody>
          <a:bodyPr anchor="ctr">
            <a:spAutoFit/>
          </a:bodyPr>
          <a:lstStyle/>
          <a:p>
            <a:pPr algn="l" eaLnBrk="1" hangingPunct="1">
              <a:defRPr/>
            </a:pPr>
            <a:endParaRPr lang="zh-CN" altLang="en-US">
              <a:latin typeface="Arial" charset="0"/>
              <a:ea typeface="宋体" pitchFamily="2" charset="-122"/>
            </a:endParaRPr>
          </a:p>
        </p:txBody>
      </p:sp>
      <p:sp>
        <p:nvSpPr>
          <p:cNvPr id="3121" name="Line 49"/>
          <p:cNvSpPr>
            <a:spLocks noChangeShapeType="1"/>
          </p:cNvSpPr>
          <p:nvPr/>
        </p:nvSpPr>
        <p:spPr bwMode="auto">
          <a:xfrm flipV="1">
            <a:off x="8867375" y="1433513"/>
            <a:ext cx="0" cy="2640012"/>
          </a:xfrm>
          <a:prstGeom prst="line">
            <a:avLst/>
          </a:prstGeom>
          <a:noFill/>
          <a:ln w="12699">
            <a:solidFill>
              <a:schemeClr val="accent2">
                <a:lumMod val="75000"/>
              </a:schemeClr>
            </a:solidFill>
            <a:round/>
            <a:headEnd/>
            <a:tailEnd/>
          </a:ln>
          <a:effectLst/>
        </p:spPr>
        <p:txBody>
          <a:bodyPr anchor="ctr">
            <a:spAutoFit/>
          </a:bodyPr>
          <a:lstStyle/>
          <a:p>
            <a:pPr algn="l" eaLnBrk="1" hangingPunct="1">
              <a:defRPr/>
            </a:pPr>
            <a:endParaRPr lang="zh-CN" altLang="en-US">
              <a:latin typeface="Arial" charset="0"/>
              <a:ea typeface="宋体" pitchFamily="2" charset="-122"/>
            </a:endParaRPr>
          </a:p>
        </p:txBody>
      </p:sp>
      <p:sp>
        <p:nvSpPr>
          <p:cNvPr id="3122" name="Line 50"/>
          <p:cNvSpPr>
            <a:spLocks noChangeShapeType="1"/>
          </p:cNvSpPr>
          <p:nvPr/>
        </p:nvSpPr>
        <p:spPr bwMode="auto">
          <a:xfrm flipV="1">
            <a:off x="6381800" y="3584577"/>
            <a:ext cx="0" cy="2640013"/>
          </a:xfrm>
          <a:prstGeom prst="line">
            <a:avLst/>
          </a:prstGeom>
          <a:noFill/>
          <a:ln w="12699">
            <a:solidFill>
              <a:schemeClr val="accent2">
                <a:lumMod val="75000"/>
              </a:schemeClr>
            </a:solidFill>
            <a:round/>
            <a:headEnd/>
            <a:tailEnd/>
          </a:ln>
          <a:effectLst/>
        </p:spPr>
        <p:txBody>
          <a:bodyPr anchor="ctr">
            <a:spAutoFit/>
          </a:bodyPr>
          <a:lstStyle/>
          <a:p>
            <a:pPr algn="l" eaLnBrk="1" hangingPunct="1">
              <a:defRPr/>
            </a:pPr>
            <a:endParaRPr lang="zh-CN" altLang="en-US">
              <a:latin typeface="Arial" charset="0"/>
              <a:ea typeface="宋体" pitchFamily="2" charset="-122"/>
            </a:endParaRPr>
          </a:p>
        </p:txBody>
      </p:sp>
      <p:sp>
        <p:nvSpPr>
          <p:cNvPr id="3123" name="Line 51"/>
          <p:cNvSpPr>
            <a:spLocks noChangeShapeType="1"/>
          </p:cNvSpPr>
          <p:nvPr/>
        </p:nvSpPr>
        <p:spPr bwMode="auto">
          <a:xfrm flipV="1">
            <a:off x="6389898" y="4014788"/>
            <a:ext cx="2475858" cy="2190750"/>
          </a:xfrm>
          <a:prstGeom prst="line">
            <a:avLst/>
          </a:prstGeom>
          <a:noFill/>
          <a:ln w="12699">
            <a:solidFill>
              <a:schemeClr val="accent2">
                <a:lumMod val="75000"/>
              </a:schemeClr>
            </a:solidFill>
            <a:round/>
            <a:headEnd/>
            <a:tailEnd/>
          </a:ln>
          <a:effectLst/>
        </p:spPr>
        <p:txBody>
          <a:bodyPr wrap="none" anchor="ctr">
            <a:spAutoFit/>
          </a:bodyPr>
          <a:lstStyle/>
          <a:p>
            <a:pPr algn="l" eaLnBrk="1" hangingPunct="1">
              <a:defRPr/>
            </a:pPr>
            <a:endParaRPr lang="zh-CN" altLang="en-US">
              <a:latin typeface="Arial" charset="0"/>
              <a:ea typeface="宋体" pitchFamily="2" charset="-122"/>
            </a:endParaRPr>
          </a:p>
        </p:txBody>
      </p:sp>
      <p:sp>
        <p:nvSpPr>
          <p:cNvPr id="3124" name="Line 52"/>
          <p:cNvSpPr>
            <a:spLocks noChangeShapeType="1"/>
          </p:cNvSpPr>
          <p:nvPr/>
        </p:nvSpPr>
        <p:spPr bwMode="auto">
          <a:xfrm flipV="1">
            <a:off x="3125456" y="1431927"/>
            <a:ext cx="2490432" cy="2163763"/>
          </a:xfrm>
          <a:prstGeom prst="line">
            <a:avLst/>
          </a:prstGeom>
          <a:noFill/>
          <a:ln w="12699">
            <a:solidFill>
              <a:schemeClr val="accent2">
                <a:lumMod val="75000"/>
              </a:schemeClr>
            </a:solidFill>
            <a:round/>
            <a:headEnd/>
            <a:tailEnd/>
          </a:ln>
          <a:effectLst/>
        </p:spPr>
        <p:txBody>
          <a:bodyPr anchor="ctr">
            <a:spAutoFit/>
          </a:bodyPr>
          <a:lstStyle/>
          <a:p>
            <a:pPr algn="l" eaLnBrk="1" hangingPunct="1">
              <a:defRPr/>
            </a:pPr>
            <a:endParaRPr lang="zh-CN" altLang="en-US">
              <a:latin typeface="Arial" charset="0"/>
              <a:ea typeface="宋体" pitchFamily="2" charset="-122"/>
            </a:endParaRPr>
          </a:p>
        </p:txBody>
      </p:sp>
      <p:sp>
        <p:nvSpPr>
          <p:cNvPr id="3125" name="Line 53"/>
          <p:cNvSpPr>
            <a:spLocks noChangeShapeType="1"/>
          </p:cNvSpPr>
          <p:nvPr/>
        </p:nvSpPr>
        <p:spPr bwMode="auto">
          <a:xfrm flipV="1">
            <a:off x="6396375" y="1404938"/>
            <a:ext cx="2475858" cy="2190750"/>
          </a:xfrm>
          <a:prstGeom prst="line">
            <a:avLst/>
          </a:prstGeom>
          <a:noFill/>
          <a:ln w="12699">
            <a:solidFill>
              <a:schemeClr val="accent2">
                <a:lumMod val="75000"/>
              </a:schemeClr>
            </a:solidFill>
            <a:round/>
            <a:headEnd/>
            <a:tailEnd/>
          </a:ln>
          <a:effectLst/>
        </p:spPr>
        <p:txBody>
          <a:bodyPr wrap="none" anchor="ctr">
            <a:spAutoFit/>
          </a:bodyPr>
          <a:lstStyle/>
          <a:p>
            <a:pPr algn="l" eaLnBrk="1" hangingPunct="1">
              <a:defRPr/>
            </a:pPr>
            <a:endParaRPr lang="zh-CN" altLang="en-US">
              <a:latin typeface="Arial" charset="0"/>
              <a:ea typeface="宋体" pitchFamily="2" charset="-122"/>
            </a:endParaRPr>
          </a:p>
        </p:txBody>
      </p:sp>
      <p:grpSp>
        <p:nvGrpSpPr>
          <p:cNvPr id="5" name="Group 54"/>
          <p:cNvGrpSpPr>
            <a:grpSpLocks/>
          </p:cNvGrpSpPr>
          <p:nvPr/>
        </p:nvGrpSpPr>
        <p:grpSpPr bwMode="auto">
          <a:xfrm>
            <a:off x="5649702" y="4151315"/>
            <a:ext cx="3214437" cy="1444625"/>
            <a:chOff x="2354" y="2187"/>
            <a:chExt cx="2025" cy="910"/>
          </a:xfrm>
        </p:grpSpPr>
        <p:sp>
          <p:nvSpPr>
            <p:cNvPr id="19501" name="Text Box 55"/>
            <p:cNvSpPr txBox="1">
              <a:spLocks noChangeArrowheads="1"/>
            </p:cNvSpPr>
            <p:nvPr/>
          </p:nvSpPr>
          <p:spPr bwMode="auto">
            <a:xfrm>
              <a:off x="2354" y="2187"/>
              <a:ext cx="271" cy="693"/>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线性表</a:t>
              </a:r>
              <a:endParaRPr lang="en-US" altLang="zh-CN" sz="1600" b="1">
                <a:solidFill>
                  <a:srgbClr val="000000"/>
                </a:solidFill>
                <a:latin typeface="黑体" pitchFamily="49" charset="-122"/>
                <a:ea typeface="黑体" pitchFamily="49" charset="-122"/>
              </a:endParaRPr>
            </a:p>
          </p:txBody>
        </p:sp>
        <p:sp>
          <p:nvSpPr>
            <p:cNvPr id="19502" name="Text Box 56"/>
            <p:cNvSpPr txBox="1">
              <a:spLocks noChangeArrowheads="1"/>
            </p:cNvSpPr>
            <p:nvPr/>
          </p:nvSpPr>
          <p:spPr bwMode="auto">
            <a:xfrm>
              <a:off x="3027" y="2187"/>
              <a:ext cx="271" cy="685"/>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广义表</a:t>
              </a:r>
            </a:p>
          </p:txBody>
        </p:sp>
        <p:sp>
          <p:nvSpPr>
            <p:cNvPr id="19503" name="Text Box 57"/>
            <p:cNvSpPr txBox="1">
              <a:spLocks noChangeArrowheads="1"/>
            </p:cNvSpPr>
            <p:nvPr/>
          </p:nvSpPr>
          <p:spPr bwMode="auto">
            <a:xfrm>
              <a:off x="3247" y="2187"/>
              <a:ext cx="271" cy="730"/>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串</a:t>
              </a:r>
              <a:endParaRPr lang="zh-CN" altLang="en-US" sz="1600" b="1">
                <a:latin typeface="黑体" pitchFamily="49" charset="-122"/>
                <a:ea typeface="黑体" pitchFamily="49" charset="-122"/>
              </a:endParaRPr>
            </a:p>
          </p:txBody>
        </p:sp>
        <p:sp>
          <p:nvSpPr>
            <p:cNvPr id="3130" name="Text Box 58"/>
            <p:cNvSpPr txBox="1">
              <a:spLocks noChangeArrowheads="1"/>
            </p:cNvSpPr>
            <p:nvPr/>
          </p:nvSpPr>
          <p:spPr bwMode="auto">
            <a:xfrm>
              <a:off x="3857" y="2187"/>
              <a:ext cx="271" cy="368"/>
            </a:xfrm>
            <a:prstGeom prst="rect">
              <a:avLst/>
            </a:prstGeom>
            <a:noFill/>
            <a:ln w="12699">
              <a:noFill/>
              <a:miter lim="800000"/>
              <a:headEnd/>
              <a:tailEnd/>
            </a:ln>
            <a:effectLst/>
          </p:spPr>
          <p:txBody>
            <a:bodyPr vert="eaVert">
              <a:spAutoFit/>
            </a:bodyPr>
            <a:lstStyle/>
            <a:p>
              <a:pPr algn="l">
                <a:spcBef>
                  <a:spcPct val="50000"/>
                </a:spcBef>
                <a:defRPr/>
              </a:pPr>
              <a:r>
                <a:rPr lang="zh-CN" altLang="en-US" sz="1600" b="1" dirty="0">
                  <a:solidFill>
                    <a:schemeClr val="accent6"/>
                  </a:solidFill>
                  <a:latin typeface="黑体" pitchFamily="49" charset="-122"/>
                  <a:ea typeface="黑体" pitchFamily="49" charset="-122"/>
                </a:rPr>
                <a:t>树</a:t>
              </a:r>
            </a:p>
          </p:txBody>
        </p:sp>
        <p:sp>
          <p:nvSpPr>
            <p:cNvPr id="3131" name="Text Box 59"/>
            <p:cNvSpPr txBox="1">
              <a:spLocks noChangeArrowheads="1"/>
            </p:cNvSpPr>
            <p:nvPr/>
          </p:nvSpPr>
          <p:spPr bwMode="auto">
            <a:xfrm>
              <a:off x="3676" y="2187"/>
              <a:ext cx="271" cy="685"/>
            </a:xfrm>
            <a:prstGeom prst="rect">
              <a:avLst/>
            </a:prstGeom>
            <a:noFill/>
            <a:ln w="12699">
              <a:noFill/>
              <a:miter lim="800000"/>
              <a:headEnd/>
              <a:tailEnd/>
            </a:ln>
            <a:effectLst/>
          </p:spPr>
          <p:txBody>
            <a:bodyPr vert="eaVert">
              <a:spAutoFit/>
            </a:bodyPr>
            <a:lstStyle/>
            <a:p>
              <a:pPr algn="l">
                <a:spcBef>
                  <a:spcPct val="50000"/>
                </a:spcBef>
                <a:defRPr/>
              </a:pPr>
              <a:r>
                <a:rPr lang="zh-CN" altLang="en-US" sz="1600" b="1" dirty="0">
                  <a:solidFill>
                    <a:schemeClr val="accent6"/>
                  </a:solidFill>
                  <a:latin typeface="黑体" pitchFamily="49" charset="-122"/>
                  <a:ea typeface="黑体" pitchFamily="49" charset="-122"/>
                </a:rPr>
                <a:t>二叉树</a:t>
              </a:r>
            </a:p>
          </p:txBody>
        </p:sp>
        <p:sp>
          <p:nvSpPr>
            <p:cNvPr id="19506" name="Text Box 60"/>
            <p:cNvSpPr txBox="1">
              <a:spLocks noChangeArrowheads="1"/>
            </p:cNvSpPr>
            <p:nvPr/>
          </p:nvSpPr>
          <p:spPr bwMode="auto">
            <a:xfrm>
              <a:off x="3455" y="2187"/>
              <a:ext cx="271" cy="685"/>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文件</a:t>
              </a:r>
            </a:p>
          </p:txBody>
        </p:sp>
        <p:sp>
          <p:nvSpPr>
            <p:cNvPr id="3133" name="Text Box 61"/>
            <p:cNvSpPr txBox="1">
              <a:spLocks noChangeArrowheads="1"/>
            </p:cNvSpPr>
            <p:nvPr/>
          </p:nvSpPr>
          <p:spPr bwMode="auto">
            <a:xfrm>
              <a:off x="4108" y="2187"/>
              <a:ext cx="271" cy="368"/>
            </a:xfrm>
            <a:prstGeom prst="rect">
              <a:avLst/>
            </a:prstGeom>
            <a:noFill/>
            <a:ln w="12699">
              <a:noFill/>
              <a:miter lim="800000"/>
              <a:headEnd/>
              <a:tailEnd/>
            </a:ln>
            <a:effectLst/>
          </p:spPr>
          <p:txBody>
            <a:bodyPr vert="eaVert">
              <a:spAutoFit/>
            </a:bodyPr>
            <a:lstStyle/>
            <a:p>
              <a:pPr algn="l">
                <a:spcBef>
                  <a:spcPct val="50000"/>
                </a:spcBef>
                <a:defRPr/>
              </a:pPr>
              <a:r>
                <a:rPr lang="zh-CN" altLang="en-US" sz="1600" b="1" dirty="0">
                  <a:solidFill>
                    <a:schemeClr val="accent6"/>
                  </a:solidFill>
                  <a:latin typeface="黑体" pitchFamily="49" charset="-122"/>
                  <a:ea typeface="黑体" pitchFamily="49" charset="-122"/>
                </a:rPr>
                <a:t>图</a:t>
              </a:r>
            </a:p>
          </p:txBody>
        </p:sp>
        <p:sp>
          <p:nvSpPr>
            <p:cNvPr id="19508" name="Text Box 62"/>
            <p:cNvSpPr txBox="1">
              <a:spLocks noChangeArrowheads="1"/>
            </p:cNvSpPr>
            <p:nvPr/>
          </p:nvSpPr>
          <p:spPr bwMode="auto">
            <a:xfrm>
              <a:off x="2604" y="2187"/>
              <a:ext cx="271" cy="368"/>
            </a:xfrm>
            <a:prstGeom prst="rect">
              <a:avLst/>
            </a:prstGeom>
            <a:noFill/>
            <a:ln w="12699">
              <a:noFill/>
              <a:miter lim="800000"/>
              <a:headEnd/>
              <a:tailEnd/>
            </a:ln>
          </p:spPr>
          <p:txBody>
            <a:bodyPr vert="eaVert">
              <a:spAutoFit/>
            </a:bodyPr>
            <a:lstStyle/>
            <a:p>
              <a:pPr>
                <a:spcBef>
                  <a:spcPct val="50000"/>
                </a:spcBef>
              </a:pPr>
              <a:endParaRPr lang="zh-CN" altLang="zh-CN" sz="1600" b="1"/>
            </a:p>
          </p:txBody>
        </p:sp>
        <p:sp>
          <p:nvSpPr>
            <p:cNvPr id="19509" name="Text Box 63"/>
            <p:cNvSpPr txBox="1">
              <a:spLocks noChangeArrowheads="1"/>
            </p:cNvSpPr>
            <p:nvPr/>
          </p:nvSpPr>
          <p:spPr bwMode="auto">
            <a:xfrm>
              <a:off x="2591" y="2187"/>
              <a:ext cx="271" cy="368"/>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数组</a:t>
              </a:r>
            </a:p>
          </p:txBody>
        </p:sp>
        <p:sp>
          <p:nvSpPr>
            <p:cNvPr id="19510" name="Text Box 64"/>
            <p:cNvSpPr txBox="1">
              <a:spLocks noChangeArrowheads="1"/>
            </p:cNvSpPr>
            <p:nvPr/>
          </p:nvSpPr>
          <p:spPr bwMode="auto">
            <a:xfrm>
              <a:off x="2801" y="2187"/>
              <a:ext cx="271" cy="910"/>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堆栈和队列</a:t>
              </a:r>
            </a:p>
          </p:txBody>
        </p:sp>
      </p:grpSp>
      <p:sp>
        <p:nvSpPr>
          <p:cNvPr id="19484" name="Text Box 55"/>
          <p:cNvSpPr txBox="1">
            <a:spLocks noChangeArrowheads="1"/>
          </p:cNvSpPr>
          <p:nvPr/>
        </p:nvSpPr>
        <p:spPr bwMode="auto">
          <a:xfrm>
            <a:off x="4898391" y="3186115"/>
            <a:ext cx="430887" cy="1100137"/>
          </a:xfrm>
          <a:prstGeom prst="rect">
            <a:avLst/>
          </a:prstGeom>
          <a:noFill/>
          <a:ln w="12699">
            <a:noFill/>
            <a:miter lim="800000"/>
            <a:headEnd/>
            <a:tailEnd/>
          </a:ln>
        </p:spPr>
        <p:txBody>
          <a:bodyPr vert="eaVert">
            <a:spAutoFit/>
          </a:bodyPr>
          <a:lstStyle/>
          <a:p>
            <a:pPr algn="r">
              <a:spcBef>
                <a:spcPct val="50000"/>
              </a:spcBef>
            </a:pPr>
            <a:r>
              <a:rPr lang="zh-CN" altLang="en-US" sz="1600" b="1">
                <a:solidFill>
                  <a:srgbClr val="800000"/>
                </a:solidFill>
                <a:latin typeface="黑体" pitchFamily="49" charset="-122"/>
                <a:ea typeface="黑体" pitchFamily="49" charset="-122"/>
              </a:rPr>
              <a:t>顺序存储</a:t>
            </a:r>
            <a:endParaRPr lang="en-US" altLang="zh-CN" sz="1600" b="1">
              <a:solidFill>
                <a:srgbClr val="800000"/>
              </a:solidFill>
              <a:latin typeface="黑体" pitchFamily="49" charset="-122"/>
              <a:ea typeface="黑体" pitchFamily="49" charset="-122"/>
            </a:endParaRPr>
          </a:p>
        </p:txBody>
      </p:sp>
      <p:sp>
        <p:nvSpPr>
          <p:cNvPr id="19485" name="Text Box 55"/>
          <p:cNvSpPr txBox="1">
            <a:spLocks noChangeArrowheads="1"/>
          </p:cNvSpPr>
          <p:nvPr/>
        </p:nvSpPr>
        <p:spPr bwMode="auto">
          <a:xfrm>
            <a:off x="4355938" y="3717925"/>
            <a:ext cx="430887" cy="1100138"/>
          </a:xfrm>
          <a:prstGeom prst="rect">
            <a:avLst/>
          </a:prstGeom>
          <a:noFill/>
          <a:ln w="12699">
            <a:noFill/>
            <a:miter lim="800000"/>
            <a:headEnd/>
            <a:tailEnd/>
          </a:ln>
        </p:spPr>
        <p:txBody>
          <a:bodyPr vert="eaVert">
            <a:spAutoFit/>
          </a:bodyPr>
          <a:lstStyle/>
          <a:p>
            <a:pPr algn="r">
              <a:spcBef>
                <a:spcPct val="50000"/>
              </a:spcBef>
            </a:pPr>
            <a:r>
              <a:rPr lang="zh-CN" altLang="en-US" sz="1600" b="1">
                <a:solidFill>
                  <a:srgbClr val="800000"/>
                </a:solidFill>
                <a:latin typeface="黑体" pitchFamily="49" charset="-122"/>
                <a:ea typeface="黑体" pitchFamily="49" charset="-122"/>
              </a:rPr>
              <a:t>链式存储</a:t>
            </a:r>
            <a:endParaRPr lang="en-US" altLang="zh-CN" sz="1600" b="1">
              <a:solidFill>
                <a:srgbClr val="800000"/>
              </a:solidFill>
              <a:latin typeface="黑体" pitchFamily="49" charset="-122"/>
              <a:ea typeface="黑体" pitchFamily="49" charset="-122"/>
            </a:endParaRPr>
          </a:p>
        </p:txBody>
      </p:sp>
      <p:sp>
        <p:nvSpPr>
          <p:cNvPr id="19486" name="Text Box 55"/>
          <p:cNvSpPr txBox="1">
            <a:spLocks noChangeArrowheads="1"/>
          </p:cNvSpPr>
          <p:nvPr/>
        </p:nvSpPr>
        <p:spPr bwMode="auto">
          <a:xfrm>
            <a:off x="3784336" y="4254500"/>
            <a:ext cx="430887" cy="1100138"/>
          </a:xfrm>
          <a:prstGeom prst="rect">
            <a:avLst/>
          </a:prstGeom>
          <a:noFill/>
          <a:ln w="12699">
            <a:noFill/>
            <a:miter lim="800000"/>
            <a:headEnd/>
            <a:tailEnd/>
          </a:ln>
        </p:spPr>
        <p:txBody>
          <a:bodyPr vert="eaVert">
            <a:spAutoFit/>
          </a:bodyPr>
          <a:lstStyle/>
          <a:p>
            <a:pPr algn="r">
              <a:spcBef>
                <a:spcPct val="50000"/>
              </a:spcBef>
            </a:pPr>
            <a:r>
              <a:rPr lang="zh-CN" altLang="en-US" sz="1600" b="1">
                <a:solidFill>
                  <a:srgbClr val="800000"/>
                </a:solidFill>
                <a:latin typeface="黑体" pitchFamily="49" charset="-122"/>
                <a:ea typeface="黑体" pitchFamily="49" charset="-122"/>
              </a:rPr>
              <a:t>索引</a:t>
            </a:r>
            <a:endParaRPr lang="en-US" altLang="zh-CN" sz="1600" b="1">
              <a:solidFill>
                <a:srgbClr val="800000"/>
              </a:solidFill>
              <a:latin typeface="黑体" pitchFamily="49" charset="-122"/>
              <a:ea typeface="黑体" pitchFamily="49" charset="-122"/>
            </a:endParaRPr>
          </a:p>
        </p:txBody>
      </p:sp>
      <p:sp>
        <p:nvSpPr>
          <p:cNvPr id="19487" name="Text Box 55"/>
          <p:cNvSpPr txBox="1">
            <a:spLocks noChangeArrowheads="1"/>
          </p:cNvSpPr>
          <p:nvPr/>
        </p:nvSpPr>
        <p:spPr bwMode="auto">
          <a:xfrm>
            <a:off x="3222451" y="4705350"/>
            <a:ext cx="430887" cy="1100138"/>
          </a:xfrm>
          <a:prstGeom prst="rect">
            <a:avLst/>
          </a:prstGeom>
          <a:noFill/>
          <a:ln w="12699">
            <a:noFill/>
            <a:miter lim="800000"/>
            <a:headEnd/>
            <a:tailEnd/>
          </a:ln>
        </p:spPr>
        <p:txBody>
          <a:bodyPr vert="eaVert">
            <a:spAutoFit/>
          </a:bodyPr>
          <a:lstStyle/>
          <a:p>
            <a:pPr algn="r">
              <a:spcBef>
                <a:spcPct val="50000"/>
              </a:spcBef>
            </a:pPr>
            <a:r>
              <a:rPr lang="zh-CN" altLang="en-US" sz="1600" b="1">
                <a:solidFill>
                  <a:srgbClr val="800000"/>
                </a:solidFill>
                <a:latin typeface="黑体" pitchFamily="49" charset="-122"/>
                <a:ea typeface="黑体" pitchFamily="49" charset="-122"/>
              </a:rPr>
              <a:t>散列</a:t>
            </a:r>
            <a:endParaRPr lang="en-US" altLang="zh-CN" sz="1600" b="1">
              <a:solidFill>
                <a:srgbClr val="800000"/>
              </a:solidFill>
              <a:latin typeface="黑体" pitchFamily="49" charset="-122"/>
              <a:ea typeface="黑体" pitchFamily="49" charset="-122"/>
            </a:endParaRPr>
          </a:p>
        </p:txBody>
      </p:sp>
      <p:sp>
        <p:nvSpPr>
          <p:cNvPr id="71" name="矩形 70"/>
          <p:cNvSpPr/>
          <p:nvPr/>
        </p:nvSpPr>
        <p:spPr>
          <a:xfrm>
            <a:off x="5711425" y="2884490"/>
            <a:ext cx="1031473" cy="338137"/>
          </a:xfrm>
          <a:prstGeom prst="rect">
            <a:avLst/>
          </a:prstGeom>
        </p:spPr>
        <p:txBody>
          <a:bodyPr wrap="none">
            <a:spAutoFit/>
          </a:bodyPr>
          <a:lstStyle/>
          <a:p>
            <a:pPr algn="l">
              <a:spcBef>
                <a:spcPct val="50000"/>
              </a:spcBef>
              <a:defRPr/>
            </a:pPr>
            <a:r>
              <a:rPr lang="zh-CN" altLang="en-US" sz="1600" b="1"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清除结构</a:t>
            </a:r>
          </a:p>
        </p:txBody>
      </p:sp>
      <p:sp>
        <p:nvSpPr>
          <p:cNvPr id="72" name="矩形 71"/>
          <p:cNvSpPr/>
          <p:nvPr/>
        </p:nvSpPr>
        <p:spPr>
          <a:xfrm>
            <a:off x="5713044" y="2601915"/>
            <a:ext cx="1454102" cy="338137"/>
          </a:xfrm>
          <a:prstGeom prst="rect">
            <a:avLst/>
          </a:prstGeom>
        </p:spPr>
        <p:txBody>
          <a:bodyPr wrap="none">
            <a:spAutoFit/>
          </a:bodyPr>
          <a:lstStyle/>
          <a:p>
            <a:pPr algn="l">
              <a:spcBef>
                <a:spcPct val="50000"/>
              </a:spcBef>
              <a:defRPr/>
            </a:pPr>
            <a:r>
              <a:rPr lang="zh-CN" altLang="en-US" sz="1600" b="1"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插入数据元素</a:t>
            </a:r>
          </a:p>
        </p:txBody>
      </p:sp>
      <p:sp>
        <p:nvSpPr>
          <p:cNvPr id="73" name="矩形 72"/>
          <p:cNvSpPr/>
          <p:nvPr/>
        </p:nvSpPr>
        <p:spPr>
          <a:xfrm>
            <a:off x="5713044" y="2316165"/>
            <a:ext cx="1454102" cy="338137"/>
          </a:xfrm>
          <a:prstGeom prst="rect">
            <a:avLst/>
          </a:prstGeom>
        </p:spPr>
        <p:txBody>
          <a:bodyPr wrap="none">
            <a:spAutoFit/>
          </a:bodyPr>
          <a:lstStyle/>
          <a:p>
            <a:pPr algn="l">
              <a:spcBef>
                <a:spcPct val="50000"/>
              </a:spcBef>
              <a:defRPr/>
            </a:pPr>
            <a:r>
              <a:rPr lang="zh-CN" altLang="en-US" sz="1600" b="1"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删除数据元素</a:t>
            </a:r>
          </a:p>
        </p:txBody>
      </p:sp>
      <p:sp>
        <p:nvSpPr>
          <p:cNvPr id="74" name="矩形 73"/>
          <p:cNvSpPr/>
          <p:nvPr/>
        </p:nvSpPr>
        <p:spPr>
          <a:xfrm>
            <a:off x="5706567" y="2039940"/>
            <a:ext cx="1454102" cy="338137"/>
          </a:xfrm>
          <a:prstGeom prst="rect">
            <a:avLst/>
          </a:prstGeom>
        </p:spPr>
        <p:txBody>
          <a:bodyPr wrap="none">
            <a:spAutoFit/>
          </a:bodyPr>
          <a:lstStyle/>
          <a:p>
            <a:pPr algn="l">
              <a:spcBef>
                <a:spcPct val="50000"/>
              </a:spcBef>
              <a:defRPr/>
            </a:pPr>
            <a:r>
              <a:rPr lang="zh-CN" altLang="en-US" sz="1600" b="1"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修改数据元素</a:t>
            </a:r>
          </a:p>
        </p:txBody>
      </p:sp>
      <p:sp>
        <p:nvSpPr>
          <p:cNvPr id="75" name="矩形 74"/>
          <p:cNvSpPr/>
          <p:nvPr/>
        </p:nvSpPr>
        <p:spPr>
          <a:xfrm>
            <a:off x="5695231" y="1762125"/>
            <a:ext cx="610464" cy="338138"/>
          </a:xfrm>
          <a:prstGeom prst="rect">
            <a:avLst/>
          </a:prstGeom>
        </p:spPr>
        <p:txBody>
          <a:bodyPr wrap="none">
            <a:spAutoFit/>
          </a:bodyPr>
          <a:lstStyle/>
          <a:p>
            <a:pPr algn="l">
              <a:spcBef>
                <a:spcPct val="50000"/>
              </a:spcBef>
              <a:defRPr/>
            </a:pPr>
            <a:r>
              <a:rPr lang="zh-CN" altLang="en-US" sz="1600" b="1"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排序</a:t>
            </a:r>
          </a:p>
        </p:txBody>
      </p:sp>
      <p:sp>
        <p:nvSpPr>
          <p:cNvPr id="76" name="矩形 75"/>
          <p:cNvSpPr/>
          <p:nvPr/>
        </p:nvSpPr>
        <p:spPr>
          <a:xfrm>
            <a:off x="5683898" y="1457325"/>
            <a:ext cx="610463" cy="338138"/>
          </a:xfrm>
          <a:prstGeom prst="rect">
            <a:avLst/>
          </a:prstGeom>
        </p:spPr>
        <p:txBody>
          <a:bodyPr wrap="none">
            <a:spAutoFit/>
          </a:bodyPr>
          <a:lstStyle/>
          <a:p>
            <a:pPr algn="l">
              <a:spcBef>
                <a:spcPct val="50000"/>
              </a:spcBef>
              <a:defRPr/>
            </a:pPr>
            <a:r>
              <a:rPr lang="zh-CN" altLang="en-US" sz="1600" b="1"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检索</a:t>
            </a:r>
          </a:p>
        </p:txBody>
      </p:sp>
      <p:sp>
        <p:nvSpPr>
          <p:cNvPr id="78" name="矩形 77"/>
          <p:cNvSpPr/>
          <p:nvPr/>
        </p:nvSpPr>
        <p:spPr>
          <a:xfrm>
            <a:off x="1040650" y="105570"/>
            <a:ext cx="9144000" cy="708025"/>
          </a:xfrm>
          <a:prstGeom prst="rect">
            <a:avLst/>
          </a:prstGeom>
          <a:solidFill>
            <a:srgbClr val="000099"/>
          </a:solidFill>
        </p:spPr>
        <p:style>
          <a:lnRef idx="0">
            <a:schemeClr val="accent2"/>
          </a:lnRef>
          <a:fillRef idx="3">
            <a:schemeClr val="accent2"/>
          </a:fillRef>
          <a:effectRef idx="3">
            <a:schemeClr val="accent2"/>
          </a:effectRef>
          <a:fontRef idx="minor">
            <a:schemeClr val="lt1"/>
          </a:fontRef>
        </p:style>
        <p:txBody>
          <a:bodyPr wrap="none" anchor="ctr"/>
          <a:lstStyle/>
          <a:p>
            <a:pPr eaLnBrk="1" hangingPunct="1">
              <a:defRPr/>
            </a:pPr>
            <a:r>
              <a:rPr lang="en-US" altLang="zh-CN" sz="4000" b="1" dirty="0">
                <a:solidFill>
                  <a:srgbClr val="FFFFFF"/>
                </a:solidFill>
                <a:latin typeface="微软雅黑" pitchFamily="34" charset="-122"/>
                <a:ea typeface="微软雅黑" pitchFamily="34" charset="-122"/>
              </a:rPr>
              <a:t> </a:t>
            </a:r>
            <a:r>
              <a:rPr lang="zh-CN" altLang="en-US" sz="4000" b="1" dirty="0">
                <a:solidFill>
                  <a:srgbClr val="FFCC00"/>
                </a:solidFill>
                <a:latin typeface="微软雅黑" pitchFamily="34" charset="-122"/>
                <a:ea typeface="微软雅黑" pitchFamily="34" charset="-122"/>
              </a:rPr>
              <a:t>数据结构的基本问题空间</a:t>
            </a:r>
            <a:endParaRPr lang="en-US" altLang="zh-CN" sz="4000" b="1" dirty="0">
              <a:solidFill>
                <a:srgbClr val="FFCC00"/>
              </a:solidFill>
              <a:latin typeface="微软雅黑" pitchFamily="34" charset="-122"/>
              <a:ea typeface="微软雅黑" pitchFamily="34" charset="-122"/>
            </a:endParaRPr>
          </a:p>
        </p:txBody>
      </p:sp>
      <p:sp>
        <p:nvSpPr>
          <p:cNvPr id="56388" name="AutoShape 68"/>
          <p:cNvSpPr>
            <a:spLocks noChangeArrowheads="1"/>
          </p:cNvSpPr>
          <p:nvPr/>
        </p:nvSpPr>
        <p:spPr bwMode="auto">
          <a:xfrm>
            <a:off x="8953197" y="2792413"/>
            <a:ext cx="1619267" cy="792162"/>
          </a:xfrm>
          <a:prstGeom prst="wedgeRoundRectCallout">
            <a:avLst>
              <a:gd name="adj1" fmla="val -152157"/>
              <a:gd name="adj2" fmla="val 110120"/>
              <a:gd name="adj3" fmla="val 16667"/>
            </a:avLst>
          </a:prstGeom>
          <a:solidFill>
            <a:srgbClr val="800000"/>
          </a:solidFill>
          <a:ln w="12700" cap="sq">
            <a:solidFill>
              <a:schemeClr val="tx1"/>
            </a:solidFill>
            <a:miter lim="800000"/>
            <a:headEnd type="none" w="sm" len="sm"/>
            <a:tailEnd type="none" w="sm" len="sm"/>
          </a:ln>
          <a:effectLst>
            <a:outerShdw dist="89803" dir="2700000" algn="ctr" rotWithShape="0">
              <a:schemeClr val="bg1"/>
            </a:outerShdw>
          </a:effectLst>
        </p:spPr>
        <p:txBody>
          <a:bodyPr/>
          <a:lstStyle/>
          <a:p>
            <a:pPr>
              <a:defRPr/>
            </a:pPr>
            <a:r>
              <a:rPr lang="zh-CN" altLang="en-US" sz="4000" b="1" dirty="0">
                <a:solidFill>
                  <a:schemeClr val="bg1"/>
                </a:solidFill>
                <a:effectLst>
                  <a:outerShdw blurRad="38100" dist="38100" dir="2700000" algn="tl">
                    <a:srgbClr val="000000"/>
                  </a:outerShdw>
                </a:effectLst>
                <a:ea typeface="黑体" pitchFamily="2" charset="-122"/>
              </a:rPr>
              <a:t>串</a:t>
            </a:r>
          </a:p>
        </p:txBody>
      </p:sp>
      <p:sp>
        <p:nvSpPr>
          <p:cNvPr id="63" name="AutoShape 68"/>
          <p:cNvSpPr>
            <a:spLocks noChangeArrowheads="1"/>
          </p:cNvSpPr>
          <p:nvPr/>
        </p:nvSpPr>
        <p:spPr bwMode="auto">
          <a:xfrm>
            <a:off x="4582796" y="5426077"/>
            <a:ext cx="1619267" cy="792163"/>
          </a:xfrm>
          <a:prstGeom prst="wedgeRoundRectCallout">
            <a:avLst>
              <a:gd name="adj1" fmla="val 47157"/>
              <a:gd name="adj2" fmla="val -144561"/>
              <a:gd name="adj3" fmla="val 16667"/>
            </a:avLst>
          </a:prstGeom>
          <a:solidFill>
            <a:srgbClr val="800000"/>
          </a:solidFill>
          <a:ln w="12700" cap="sq">
            <a:solidFill>
              <a:schemeClr val="tx1"/>
            </a:solidFill>
            <a:miter lim="800000"/>
            <a:headEnd type="none" w="sm" len="sm"/>
            <a:tailEnd type="none" w="sm" len="sm"/>
          </a:ln>
          <a:effectLst>
            <a:outerShdw dist="89803" dir="2700000" algn="ctr" rotWithShape="0">
              <a:schemeClr val="bg1"/>
            </a:outerShdw>
          </a:effectLst>
        </p:spPr>
        <p:txBody>
          <a:bodyPr/>
          <a:lstStyle/>
          <a:p>
            <a:pPr>
              <a:defRPr/>
            </a:pPr>
            <a:r>
              <a:rPr lang="zh-CN" altLang="en-US" sz="4000" b="1" dirty="0">
                <a:solidFill>
                  <a:schemeClr val="bg1"/>
                </a:solidFill>
                <a:effectLst>
                  <a:outerShdw blurRad="38100" dist="38100" dir="2700000" algn="tl">
                    <a:srgbClr val="000000"/>
                  </a:outerShdw>
                </a:effectLst>
                <a:ea typeface="黑体" pitchFamily="2" charset="-122"/>
              </a:rPr>
              <a:t>数组</a:t>
            </a:r>
          </a:p>
        </p:txBody>
      </p:sp>
      <p:sp>
        <p:nvSpPr>
          <p:cNvPr id="64" name="AutoShape 68"/>
          <p:cNvSpPr>
            <a:spLocks noChangeArrowheads="1"/>
          </p:cNvSpPr>
          <p:nvPr/>
        </p:nvSpPr>
        <p:spPr bwMode="auto">
          <a:xfrm>
            <a:off x="7942775" y="5310188"/>
            <a:ext cx="2096951" cy="792162"/>
          </a:xfrm>
          <a:prstGeom prst="wedgeRoundRectCallout">
            <a:avLst>
              <a:gd name="adj1" fmla="val -93032"/>
              <a:gd name="adj2" fmla="val -157386"/>
              <a:gd name="adj3" fmla="val 16667"/>
            </a:avLst>
          </a:prstGeom>
          <a:solidFill>
            <a:srgbClr val="800000"/>
          </a:solidFill>
          <a:ln w="12700" cap="sq">
            <a:solidFill>
              <a:schemeClr val="tx1"/>
            </a:solidFill>
            <a:miter lim="800000"/>
            <a:headEnd type="none" w="sm" len="sm"/>
            <a:tailEnd type="none" w="sm" len="sm"/>
          </a:ln>
          <a:effectLst>
            <a:outerShdw dist="89803" dir="2700000" algn="ctr" rotWithShape="0">
              <a:schemeClr val="bg1"/>
            </a:outerShdw>
          </a:effectLst>
        </p:spPr>
        <p:txBody>
          <a:bodyPr/>
          <a:lstStyle/>
          <a:p>
            <a:pPr>
              <a:defRPr/>
            </a:pPr>
            <a:r>
              <a:rPr lang="zh-CN" altLang="en-US" sz="4000" b="1" dirty="0">
                <a:solidFill>
                  <a:schemeClr val="bg1"/>
                </a:solidFill>
                <a:effectLst>
                  <a:outerShdw blurRad="38100" dist="38100" dir="2700000" algn="tl">
                    <a:srgbClr val="000000"/>
                  </a:outerShdw>
                </a:effectLst>
                <a:ea typeface="黑体" pitchFamily="2" charset="-122"/>
              </a:rPr>
              <a:t>广义表</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388"/>
                                        </p:tgtEl>
                                        <p:attrNameLst>
                                          <p:attrName>style.visibility</p:attrName>
                                        </p:attrNameLst>
                                      </p:cBhvr>
                                      <p:to>
                                        <p:strVal val="visible"/>
                                      </p:to>
                                    </p:set>
                                    <p:anim calcmode="lin" valueType="num">
                                      <p:cBhvr additive="base">
                                        <p:cTn id="7" dur="500" fill="hold"/>
                                        <p:tgtEl>
                                          <p:spTgt spid="56388"/>
                                        </p:tgtEl>
                                        <p:attrNameLst>
                                          <p:attrName>ppt_x</p:attrName>
                                        </p:attrNameLst>
                                      </p:cBhvr>
                                      <p:tavLst>
                                        <p:tav tm="0">
                                          <p:val>
                                            <p:strVal val="#ppt_x"/>
                                          </p:val>
                                        </p:tav>
                                        <p:tav tm="100000">
                                          <p:val>
                                            <p:strVal val="#ppt_x"/>
                                          </p:val>
                                        </p:tav>
                                      </p:tavLst>
                                    </p:anim>
                                    <p:anim calcmode="lin" valueType="num">
                                      <p:cBhvr additive="base">
                                        <p:cTn id="8" dur="500" fill="hold"/>
                                        <p:tgtEl>
                                          <p:spTgt spid="5638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3"/>
                                        </p:tgtEl>
                                        <p:attrNameLst>
                                          <p:attrName>style.visibility</p:attrName>
                                        </p:attrNameLst>
                                      </p:cBhvr>
                                      <p:to>
                                        <p:strVal val="visible"/>
                                      </p:to>
                                    </p:set>
                                    <p:anim calcmode="lin" valueType="num">
                                      <p:cBhvr additive="base">
                                        <p:cTn id="13" dur="500" fill="hold"/>
                                        <p:tgtEl>
                                          <p:spTgt spid="63"/>
                                        </p:tgtEl>
                                        <p:attrNameLst>
                                          <p:attrName>ppt_x</p:attrName>
                                        </p:attrNameLst>
                                      </p:cBhvr>
                                      <p:tavLst>
                                        <p:tav tm="0">
                                          <p:val>
                                            <p:strVal val="#ppt_x"/>
                                          </p:val>
                                        </p:tav>
                                        <p:tav tm="100000">
                                          <p:val>
                                            <p:strVal val="#ppt_x"/>
                                          </p:val>
                                        </p:tav>
                                      </p:tavLst>
                                    </p:anim>
                                    <p:anim calcmode="lin" valueType="num">
                                      <p:cBhvr additive="base">
                                        <p:cTn id="14"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4"/>
                                        </p:tgtEl>
                                        <p:attrNameLst>
                                          <p:attrName>style.visibility</p:attrName>
                                        </p:attrNameLst>
                                      </p:cBhvr>
                                      <p:to>
                                        <p:strVal val="visible"/>
                                      </p:to>
                                    </p:set>
                                    <p:anim calcmode="lin" valueType="num">
                                      <p:cBhvr additive="base">
                                        <p:cTn id="19" dur="500" fill="hold"/>
                                        <p:tgtEl>
                                          <p:spTgt spid="64"/>
                                        </p:tgtEl>
                                        <p:attrNameLst>
                                          <p:attrName>ppt_x</p:attrName>
                                        </p:attrNameLst>
                                      </p:cBhvr>
                                      <p:tavLst>
                                        <p:tav tm="0">
                                          <p:val>
                                            <p:strVal val="#ppt_x"/>
                                          </p:val>
                                        </p:tav>
                                        <p:tav tm="100000">
                                          <p:val>
                                            <p:strVal val="#ppt_x"/>
                                          </p:val>
                                        </p:tav>
                                      </p:tavLst>
                                    </p:anim>
                                    <p:anim calcmode="lin" valueType="num">
                                      <p:cBhvr additive="base">
                                        <p:cTn id="20"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88" grpId="0" animBg="1"/>
      <p:bldP spid="63" grpId="0" animBg="1"/>
      <p:bldP spid="6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
          <p:cNvGrpSpPr>
            <a:grpSpLocks/>
          </p:cNvGrpSpPr>
          <p:nvPr/>
        </p:nvGrpSpPr>
        <p:grpSpPr bwMode="auto">
          <a:xfrm>
            <a:off x="1861560" y="171449"/>
            <a:ext cx="8011943" cy="3001963"/>
            <a:chOff x="330" y="290"/>
            <a:chExt cx="5046" cy="1891"/>
          </a:xfrm>
        </p:grpSpPr>
        <p:sp>
          <p:nvSpPr>
            <p:cNvPr id="69651" name="Rectangle 2"/>
            <p:cNvSpPr>
              <a:spLocks noChangeArrowheads="1"/>
            </p:cNvSpPr>
            <p:nvPr/>
          </p:nvSpPr>
          <p:spPr bwMode="auto">
            <a:xfrm>
              <a:off x="330" y="290"/>
              <a:ext cx="3932" cy="368"/>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a:spAutoFit/>
            </a:bodyPr>
            <a:lstStyle/>
            <a:p>
              <a:pPr algn="l"/>
              <a:r>
                <a:rPr lang="en-US" altLang="zh-CN" sz="3200" b="1" dirty="0">
                  <a:solidFill>
                    <a:srgbClr val="FF3300"/>
                  </a:solidFill>
                  <a:latin typeface="幼圆" pitchFamily="49" charset="-122"/>
                  <a:ea typeface="幼圆" pitchFamily="49" charset="-122"/>
                </a:rPr>
                <a:t>(</a:t>
              </a:r>
              <a:r>
                <a:rPr lang="zh-CN" altLang="en-US" sz="3200" b="1" dirty="0">
                  <a:solidFill>
                    <a:srgbClr val="FF3300"/>
                  </a:solidFill>
                  <a:latin typeface="幼圆" pitchFamily="49" charset="-122"/>
                  <a:ea typeface="幼圆" pitchFamily="49" charset="-122"/>
                </a:rPr>
                <a:t>二</a:t>
              </a:r>
              <a:r>
                <a:rPr lang="en-US" altLang="zh-CN" sz="3200" b="1" dirty="0">
                  <a:solidFill>
                    <a:srgbClr val="FF3300"/>
                  </a:solidFill>
                  <a:latin typeface="幼圆" pitchFamily="49" charset="-122"/>
                  <a:ea typeface="幼圆" pitchFamily="49" charset="-122"/>
                </a:rPr>
                <a:t>)</a:t>
              </a:r>
              <a:r>
                <a:rPr lang="zh-CN" altLang="en-US" sz="3200" b="1" dirty="0">
                  <a:solidFill>
                    <a:srgbClr val="FF3300"/>
                  </a:solidFill>
                  <a:latin typeface="幼圆" pitchFamily="49" charset="-122"/>
                  <a:ea typeface="幼圆" pitchFamily="49" charset="-122"/>
                </a:rPr>
                <a:t> 稀疏矩阵的三元组表表示</a:t>
              </a:r>
            </a:p>
          </p:txBody>
        </p:sp>
        <p:grpSp>
          <p:nvGrpSpPr>
            <p:cNvPr id="3" name="Group 8"/>
            <p:cNvGrpSpPr>
              <a:grpSpLocks/>
            </p:cNvGrpSpPr>
            <p:nvPr/>
          </p:nvGrpSpPr>
          <p:grpSpPr bwMode="auto">
            <a:xfrm>
              <a:off x="3264" y="960"/>
              <a:ext cx="2112" cy="1221"/>
              <a:chOff x="2112" y="2064"/>
              <a:chExt cx="2112" cy="1221"/>
            </a:xfrm>
          </p:grpSpPr>
          <p:sp>
            <p:nvSpPr>
              <p:cNvPr id="69653" name="Text Box 5"/>
              <p:cNvSpPr txBox="1">
                <a:spLocks noChangeArrowheads="1"/>
              </p:cNvSpPr>
              <p:nvPr/>
            </p:nvSpPr>
            <p:spPr bwMode="auto">
              <a:xfrm>
                <a:off x="2256" y="2064"/>
                <a:ext cx="1920" cy="1221"/>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000">
                    <a:solidFill>
                      <a:srgbClr val="FF3300"/>
                    </a:solidFill>
                  </a:rPr>
                  <a:t> </a:t>
                </a:r>
                <a:r>
                  <a:rPr kumimoji="1" lang="zh-CN" altLang="en-US" sz="2000" b="1">
                    <a:solidFill>
                      <a:srgbClr val="FF3300"/>
                    </a:solidFill>
                  </a:rPr>
                  <a:t>15</a:t>
                </a:r>
                <a:r>
                  <a:rPr kumimoji="1" lang="zh-CN" altLang="en-US" sz="2000" b="1">
                    <a:solidFill>
                      <a:srgbClr val="0000CC"/>
                    </a:solidFill>
                  </a:rPr>
                  <a:t>     0     0   </a:t>
                </a:r>
                <a:r>
                  <a:rPr kumimoji="1" lang="zh-CN" altLang="en-US" sz="2000" b="1">
                    <a:solidFill>
                      <a:srgbClr val="FF3300"/>
                    </a:solidFill>
                  </a:rPr>
                  <a:t> 22</a:t>
                </a:r>
                <a:r>
                  <a:rPr kumimoji="1" lang="zh-CN" altLang="en-US" sz="2000" b="1">
                    <a:solidFill>
                      <a:srgbClr val="0000CC"/>
                    </a:solidFill>
                  </a:rPr>
                  <a:t>    0    </a:t>
                </a:r>
                <a:r>
                  <a:rPr kumimoji="1" lang="zh-CN" altLang="en-US" sz="2000" b="1">
                    <a:solidFill>
                      <a:srgbClr val="FF3300"/>
                    </a:solidFill>
                    <a:latin typeface="宋体" charset="-122"/>
                  </a:rPr>
                  <a:t>-</a:t>
                </a:r>
                <a:r>
                  <a:rPr kumimoji="1" lang="zh-CN" altLang="en-US" sz="2000" b="1">
                    <a:solidFill>
                      <a:srgbClr val="FF3300"/>
                    </a:solidFill>
                  </a:rPr>
                  <a:t>15</a:t>
                </a:r>
              </a:p>
              <a:p>
                <a:pPr algn="l" eaLnBrk="1" hangingPunct="1"/>
                <a:r>
                  <a:rPr kumimoji="1" lang="zh-CN" altLang="en-US" sz="2000" b="1">
                    <a:solidFill>
                      <a:srgbClr val="0000CC"/>
                    </a:solidFill>
                  </a:rPr>
                  <a:t>  0    </a:t>
                </a:r>
                <a:r>
                  <a:rPr kumimoji="1" lang="zh-CN" altLang="en-US" sz="2000" b="1">
                    <a:solidFill>
                      <a:srgbClr val="FF3300"/>
                    </a:solidFill>
                  </a:rPr>
                  <a:t>11</a:t>
                </a:r>
                <a:r>
                  <a:rPr kumimoji="1" lang="zh-CN" altLang="en-US" sz="2000" b="1">
                    <a:solidFill>
                      <a:srgbClr val="0000CC"/>
                    </a:solidFill>
                  </a:rPr>
                  <a:t>    </a:t>
                </a:r>
                <a:r>
                  <a:rPr kumimoji="1" lang="zh-CN" altLang="en-US" sz="2000" b="1">
                    <a:solidFill>
                      <a:srgbClr val="FF3300"/>
                    </a:solidFill>
                  </a:rPr>
                  <a:t> 3  </a:t>
                </a:r>
                <a:r>
                  <a:rPr kumimoji="1" lang="zh-CN" altLang="en-US" sz="2000" b="1">
                    <a:solidFill>
                      <a:srgbClr val="0000CC"/>
                    </a:solidFill>
                  </a:rPr>
                  <a:t>   0     0      0</a:t>
                </a:r>
              </a:p>
              <a:p>
                <a:pPr algn="l" eaLnBrk="1" hangingPunct="1"/>
                <a:r>
                  <a:rPr kumimoji="1" lang="zh-CN" altLang="en-US" sz="2000" b="1">
                    <a:solidFill>
                      <a:srgbClr val="0000CC"/>
                    </a:solidFill>
                  </a:rPr>
                  <a:t>  0     0      0    </a:t>
                </a:r>
                <a:r>
                  <a:rPr kumimoji="1" lang="zh-CN" altLang="en-US" sz="2000" b="1">
                    <a:solidFill>
                      <a:srgbClr val="FF3300"/>
                    </a:solidFill>
                    <a:latin typeface="宋体" charset="-122"/>
                  </a:rPr>
                  <a:t>-</a:t>
                </a:r>
                <a:r>
                  <a:rPr kumimoji="1" lang="zh-CN" altLang="en-US" sz="2000" b="1">
                    <a:solidFill>
                      <a:srgbClr val="FF3300"/>
                    </a:solidFill>
                  </a:rPr>
                  <a:t>6</a:t>
                </a:r>
                <a:r>
                  <a:rPr kumimoji="1" lang="zh-CN" altLang="en-US" sz="2000" b="1">
                    <a:solidFill>
                      <a:srgbClr val="0000CC"/>
                    </a:solidFill>
                  </a:rPr>
                  <a:t>     0      0 </a:t>
                </a:r>
              </a:p>
              <a:p>
                <a:pPr algn="l" eaLnBrk="1" hangingPunct="1"/>
                <a:r>
                  <a:rPr kumimoji="1" lang="zh-CN" altLang="en-US" sz="2000" b="1">
                    <a:solidFill>
                      <a:srgbClr val="0000CC"/>
                    </a:solidFill>
                  </a:rPr>
                  <a:t>  0     0      0     0     0      0 </a:t>
                </a:r>
              </a:p>
              <a:p>
                <a:pPr algn="l" eaLnBrk="1" hangingPunct="1"/>
                <a:r>
                  <a:rPr kumimoji="1" lang="zh-CN" altLang="en-US" sz="2000" b="1">
                    <a:solidFill>
                      <a:srgbClr val="0000CC"/>
                    </a:solidFill>
                  </a:rPr>
                  <a:t> </a:t>
                </a:r>
                <a:r>
                  <a:rPr kumimoji="1" lang="zh-CN" altLang="en-US" sz="2000" b="1">
                    <a:solidFill>
                      <a:srgbClr val="FF3300"/>
                    </a:solidFill>
                  </a:rPr>
                  <a:t>91</a:t>
                </a:r>
                <a:r>
                  <a:rPr kumimoji="1" lang="zh-CN" altLang="en-US" sz="2000" b="1">
                    <a:solidFill>
                      <a:srgbClr val="0000CC"/>
                    </a:solidFill>
                  </a:rPr>
                  <a:t>    0      0     0     0      0 </a:t>
                </a:r>
              </a:p>
              <a:p>
                <a:pPr algn="l" eaLnBrk="1" hangingPunct="1"/>
                <a:r>
                  <a:rPr kumimoji="1" lang="zh-CN" altLang="en-US" sz="2000" b="1">
                    <a:solidFill>
                      <a:srgbClr val="0000CC"/>
                    </a:solidFill>
                  </a:rPr>
                  <a:t>  0     0     </a:t>
                </a:r>
                <a:r>
                  <a:rPr kumimoji="1" lang="zh-CN" altLang="en-US" sz="2000" b="1">
                    <a:solidFill>
                      <a:srgbClr val="FF3300"/>
                    </a:solidFill>
                  </a:rPr>
                  <a:t>28</a:t>
                </a:r>
                <a:r>
                  <a:rPr kumimoji="1" lang="zh-CN" altLang="en-US" sz="2000" b="1">
                    <a:solidFill>
                      <a:srgbClr val="0000CC"/>
                    </a:solidFill>
                  </a:rPr>
                  <a:t>    0     0      0</a:t>
                </a:r>
                <a:endParaRPr kumimoji="1" lang="zh-CN" altLang="en-US" sz="2000">
                  <a:solidFill>
                    <a:srgbClr val="0000CC"/>
                  </a:solidFill>
                </a:endParaRPr>
              </a:p>
            </p:txBody>
          </p:sp>
          <p:sp>
            <p:nvSpPr>
              <p:cNvPr id="129030" name="AutoShape 6"/>
              <p:cNvSpPr>
                <a:spLocks/>
              </p:cNvSpPr>
              <p:nvPr/>
            </p:nvSpPr>
            <p:spPr bwMode="auto">
              <a:xfrm>
                <a:off x="2112" y="2208"/>
                <a:ext cx="96" cy="960"/>
              </a:xfrm>
              <a:prstGeom prst="leftBracket">
                <a:avLst>
                  <a:gd name="adj" fmla="val 83333"/>
                </a:avLst>
              </a:prstGeom>
              <a:noFill/>
              <a:ln w="25400" cap="sq">
                <a:solidFill>
                  <a:srgbClr val="0033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9031" name="AutoShape 7"/>
              <p:cNvSpPr>
                <a:spLocks/>
              </p:cNvSpPr>
              <p:nvPr/>
            </p:nvSpPr>
            <p:spPr bwMode="auto">
              <a:xfrm>
                <a:off x="4128" y="2220"/>
                <a:ext cx="96" cy="1008"/>
              </a:xfrm>
              <a:prstGeom prst="rightBracket">
                <a:avLst>
                  <a:gd name="adj" fmla="val 87500"/>
                </a:avLst>
              </a:prstGeom>
              <a:noFill/>
              <a:ln w="25400" cap="sq">
                <a:solidFill>
                  <a:srgbClr val="003366"/>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sp>
        <p:nvSpPr>
          <p:cNvPr id="129033" name="Text Box 9"/>
          <p:cNvSpPr txBox="1">
            <a:spLocks noChangeArrowheads="1"/>
          </p:cNvSpPr>
          <p:nvPr/>
        </p:nvSpPr>
        <p:spPr bwMode="auto">
          <a:xfrm>
            <a:off x="2019497" y="3570290"/>
            <a:ext cx="7887449" cy="892175"/>
          </a:xfrm>
          <a:prstGeom prst="rect">
            <a:avLst/>
          </a:prstGeom>
          <a:noFill/>
          <a:ln w="12700" cap="sq">
            <a:noFill/>
            <a:miter lim="800000"/>
            <a:headEnd type="none" w="sm" len="sm"/>
            <a:tailEnd type="none" w="sm" len="sm"/>
          </a:ln>
        </p:spPr>
        <p:txBody>
          <a:bodyPr>
            <a:spAutoFit/>
          </a:bodyPr>
          <a:lstStyle/>
          <a:p>
            <a:pPr algn="l"/>
            <a:endParaRPr lang="zh-CN" altLang="en-US" sz="2600" b="1">
              <a:solidFill>
                <a:srgbClr val="000088"/>
              </a:solidFill>
              <a:latin typeface="楷体_GB2312" pitchFamily="49" charset="-122"/>
              <a:ea typeface="楷体_GB2312" pitchFamily="49" charset="-122"/>
            </a:endParaRPr>
          </a:p>
          <a:p>
            <a:pPr algn="l"/>
            <a:r>
              <a:rPr lang="zh-CN" altLang="en-US" sz="2600" b="1">
                <a:solidFill>
                  <a:srgbClr val="000088"/>
                </a:solidFill>
                <a:latin typeface="楷体_GB2312" pitchFamily="49" charset="-122"/>
                <a:ea typeface="楷体_GB2312" pitchFamily="49" charset="-122"/>
              </a:rPr>
              <a:t>   </a:t>
            </a:r>
            <a:r>
              <a:rPr lang="zh-CN" altLang="en-US" sz="2600" b="1">
                <a:solidFill>
                  <a:srgbClr val="000088"/>
                </a:solidFill>
                <a:latin typeface="楷体_GB2312" pitchFamily="49" charset="-122"/>
                <a:ea typeface="楷体_GB2312" pitchFamily="49" charset="-122"/>
                <a:sym typeface="Wingdings" pitchFamily="2" charset="2"/>
              </a:rPr>
              <a:t>（</a:t>
            </a:r>
            <a:r>
              <a:rPr lang="zh-CN" altLang="en-US" sz="2600" b="1">
                <a:solidFill>
                  <a:srgbClr val="000088"/>
                </a:solidFill>
                <a:ea typeface="楷体_GB2312" pitchFamily="49" charset="-122"/>
                <a:sym typeface="Wingdings" pitchFamily="2" charset="2"/>
              </a:rPr>
              <a:t>1,1,15</a:t>
            </a:r>
            <a:r>
              <a:rPr lang="zh-CN" altLang="en-US" sz="2600" b="1">
                <a:solidFill>
                  <a:srgbClr val="000088"/>
                </a:solidFill>
                <a:latin typeface="楷体_GB2312" pitchFamily="49" charset="-122"/>
                <a:ea typeface="楷体_GB2312" pitchFamily="49" charset="-122"/>
                <a:sym typeface="Wingdings" pitchFamily="2" charset="2"/>
              </a:rPr>
              <a:t>）</a:t>
            </a:r>
            <a:r>
              <a:rPr lang="zh-CN" altLang="en-US" sz="2600" b="1">
                <a:solidFill>
                  <a:srgbClr val="000088"/>
                </a:solidFill>
                <a:latin typeface="幼圆" pitchFamily="49" charset="-122"/>
                <a:ea typeface="幼圆" pitchFamily="49" charset="-122"/>
                <a:sym typeface="Wingdings" pitchFamily="2" charset="2"/>
              </a:rPr>
              <a:t>表示第</a:t>
            </a:r>
            <a:r>
              <a:rPr lang="zh-CN" altLang="en-US" sz="2600" b="1">
                <a:solidFill>
                  <a:srgbClr val="000088"/>
                </a:solidFill>
                <a:ea typeface="楷体_GB2312" pitchFamily="49" charset="-122"/>
                <a:sym typeface="Wingdings" pitchFamily="2" charset="2"/>
              </a:rPr>
              <a:t>1</a:t>
            </a:r>
            <a:r>
              <a:rPr lang="zh-CN" altLang="en-US" sz="2600" b="1">
                <a:solidFill>
                  <a:srgbClr val="000088"/>
                </a:solidFill>
                <a:latin typeface="幼圆" pitchFamily="49" charset="-122"/>
                <a:ea typeface="幼圆" pitchFamily="49" charset="-122"/>
                <a:sym typeface="Wingdings" pitchFamily="2" charset="2"/>
              </a:rPr>
              <a:t>行、第</a:t>
            </a:r>
            <a:r>
              <a:rPr lang="zh-CN" altLang="en-US" sz="2600" b="1">
                <a:solidFill>
                  <a:srgbClr val="000088"/>
                </a:solidFill>
                <a:ea typeface="楷体_GB2312" pitchFamily="49" charset="-122"/>
                <a:sym typeface="Wingdings" pitchFamily="2" charset="2"/>
              </a:rPr>
              <a:t>1</a:t>
            </a:r>
            <a:r>
              <a:rPr lang="zh-CN" altLang="en-US" sz="2600" b="1">
                <a:solidFill>
                  <a:srgbClr val="000088"/>
                </a:solidFill>
                <a:latin typeface="幼圆" pitchFamily="49" charset="-122"/>
                <a:ea typeface="幼圆" pitchFamily="49" charset="-122"/>
                <a:sym typeface="Wingdings" pitchFamily="2" charset="2"/>
              </a:rPr>
              <a:t>列、值为</a:t>
            </a:r>
            <a:r>
              <a:rPr lang="zh-CN" altLang="en-US" sz="2600" b="1">
                <a:solidFill>
                  <a:srgbClr val="000088"/>
                </a:solidFill>
                <a:ea typeface="楷体_GB2312" pitchFamily="49" charset="-122"/>
                <a:sym typeface="Wingdings" pitchFamily="2" charset="2"/>
              </a:rPr>
              <a:t>15</a:t>
            </a:r>
            <a:r>
              <a:rPr lang="zh-CN" altLang="en-US" sz="2600" b="1">
                <a:solidFill>
                  <a:srgbClr val="000088"/>
                </a:solidFill>
                <a:latin typeface="幼圆" pitchFamily="49" charset="-122"/>
                <a:ea typeface="幼圆" pitchFamily="49" charset="-122"/>
                <a:sym typeface="Wingdings" pitchFamily="2" charset="2"/>
              </a:rPr>
              <a:t>的元素</a:t>
            </a:r>
            <a:r>
              <a:rPr lang="zh-CN" altLang="en-US" sz="2600" b="1">
                <a:solidFill>
                  <a:srgbClr val="000088"/>
                </a:solidFill>
                <a:latin typeface="楷体_GB2312" pitchFamily="49" charset="-122"/>
                <a:ea typeface="楷体_GB2312" pitchFamily="49" charset="-122"/>
                <a:sym typeface="Wingdings" pitchFamily="2" charset="2"/>
              </a:rPr>
              <a:t>；</a:t>
            </a:r>
            <a:endParaRPr lang="zh-CN" altLang="en-US" sz="2600" b="1">
              <a:solidFill>
                <a:srgbClr val="000088"/>
              </a:solidFill>
              <a:latin typeface="楷体_GB2312" pitchFamily="49" charset="-122"/>
              <a:ea typeface="楷体_GB2312" pitchFamily="49" charset="-122"/>
            </a:endParaRPr>
          </a:p>
        </p:txBody>
      </p:sp>
      <p:sp>
        <p:nvSpPr>
          <p:cNvPr id="129034" name="Rectangle 10"/>
          <p:cNvSpPr>
            <a:spLocks noChangeArrowheads="1"/>
          </p:cNvSpPr>
          <p:nvPr/>
        </p:nvSpPr>
        <p:spPr bwMode="auto">
          <a:xfrm>
            <a:off x="2495561" y="4467225"/>
            <a:ext cx="7144205" cy="412750"/>
          </a:xfrm>
          <a:prstGeom prst="rect">
            <a:avLst/>
          </a:prstGeom>
          <a:noFill/>
          <a:ln w="12700" cap="sq">
            <a:noFill/>
            <a:miter lim="800000"/>
            <a:headEnd type="none" w="sm" len="sm"/>
            <a:tailEnd type="none" w="sm" len="sm"/>
          </a:ln>
        </p:spPr>
        <p:txBody>
          <a:bodyPr>
            <a:spAutoFit/>
          </a:bodyPr>
          <a:lstStyle/>
          <a:p>
            <a:pPr algn="l">
              <a:lnSpc>
                <a:spcPct val="80000"/>
              </a:lnSpc>
            </a:pPr>
            <a:r>
              <a:rPr lang="zh-CN" altLang="en-US" sz="2600" b="1">
                <a:solidFill>
                  <a:srgbClr val="000088"/>
                </a:solidFill>
                <a:latin typeface="楷体_GB2312" pitchFamily="49" charset="-122"/>
                <a:ea typeface="楷体_GB2312" pitchFamily="49" charset="-122"/>
                <a:sym typeface="Wingdings" pitchFamily="2" charset="2"/>
              </a:rPr>
              <a:t>（</a:t>
            </a:r>
            <a:r>
              <a:rPr lang="zh-CN" altLang="en-US" sz="2600" b="1">
                <a:solidFill>
                  <a:srgbClr val="000088"/>
                </a:solidFill>
                <a:ea typeface="楷体_GB2312" pitchFamily="49" charset="-122"/>
                <a:sym typeface="Wingdings" pitchFamily="2" charset="2"/>
              </a:rPr>
              <a:t>1,4,22</a:t>
            </a:r>
            <a:r>
              <a:rPr lang="zh-CN" altLang="en-US" sz="2600" b="1">
                <a:solidFill>
                  <a:srgbClr val="000088"/>
                </a:solidFill>
                <a:latin typeface="楷体_GB2312" pitchFamily="49" charset="-122"/>
                <a:ea typeface="楷体_GB2312" pitchFamily="49" charset="-122"/>
                <a:sym typeface="Wingdings" pitchFamily="2" charset="2"/>
              </a:rPr>
              <a:t>）</a:t>
            </a:r>
            <a:r>
              <a:rPr lang="zh-CN" altLang="en-US" sz="2600" b="1">
                <a:solidFill>
                  <a:srgbClr val="000088"/>
                </a:solidFill>
                <a:latin typeface="幼圆" pitchFamily="49" charset="-122"/>
                <a:ea typeface="幼圆" pitchFamily="49" charset="-122"/>
                <a:sym typeface="Wingdings" pitchFamily="2" charset="2"/>
              </a:rPr>
              <a:t>表示第</a:t>
            </a:r>
            <a:r>
              <a:rPr lang="zh-CN" altLang="en-US" sz="2600" b="1">
                <a:solidFill>
                  <a:srgbClr val="000088"/>
                </a:solidFill>
                <a:ea typeface="楷体_GB2312" pitchFamily="49" charset="-122"/>
                <a:sym typeface="Wingdings" pitchFamily="2" charset="2"/>
              </a:rPr>
              <a:t>1</a:t>
            </a:r>
            <a:r>
              <a:rPr lang="zh-CN" altLang="en-US" sz="2600" b="1">
                <a:solidFill>
                  <a:srgbClr val="000088"/>
                </a:solidFill>
                <a:latin typeface="幼圆" pitchFamily="49" charset="-122"/>
                <a:ea typeface="幼圆" pitchFamily="49" charset="-122"/>
                <a:sym typeface="Wingdings" pitchFamily="2" charset="2"/>
              </a:rPr>
              <a:t>行、第</a:t>
            </a:r>
            <a:r>
              <a:rPr lang="zh-CN" altLang="en-US" sz="2600" b="1">
                <a:solidFill>
                  <a:srgbClr val="000088"/>
                </a:solidFill>
                <a:latin typeface="楷体_GB2312" pitchFamily="49" charset="-122"/>
                <a:ea typeface="楷体_GB2312" pitchFamily="49" charset="-122"/>
                <a:sym typeface="Wingdings" pitchFamily="2" charset="2"/>
              </a:rPr>
              <a:t>4</a:t>
            </a:r>
            <a:r>
              <a:rPr lang="zh-CN" altLang="en-US" sz="2600" b="1">
                <a:solidFill>
                  <a:srgbClr val="000088"/>
                </a:solidFill>
                <a:latin typeface="幼圆" pitchFamily="49" charset="-122"/>
                <a:ea typeface="幼圆" pitchFamily="49" charset="-122"/>
                <a:sym typeface="Wingdings" pitchFamily="2" charset="2"/>
              </a:rPr>
              <a:t>列、值为</a:t>
            </a:r>
            <a:r>
              <a:rPr lang="zh-CN" altLang="en-US" sz="2600" b="1">
                <a:solidFill>
                  <a:srgbClr val="000088"/>
                </a:solidFill>
                <a:ea typeface="楷体_GB2312" pitchFamily="49" charset="-122"/>
                <a:sym typeface="Wingdings" pitchFamily="2" charset="2"/>
              </a:rPr>
              <a:t>22</a:t>
            </a:r>
            <a:r>
              <a:rPr lang="zh-CN" altLang="en-US" sz="2600" b="1">
                <a:solidFill>
                  <a:srgbClr val="000088"/>
                </a:solidFill>
                <a:latin typeface="幼圆" pitchFamily="49" charset="-122"/>
                <a:ea typeface="幼圆" pitchFamily="49" charset="-122"/>
                <a:sym typeface="Wingdings" pitchFamily="2" charset="2"/>
              </a:rPr>
              <a:t>的元素</a:t>
            </a:r>
            <a:r>
              <a:rPr lang="zh-CN" altLang="en-US" sz="2600" b="1">
                <a:solidFill>
                  <a:srgbClr val="000088"/>
                </a:solidFill>
                <a:latin typeface="楷体_GB2312" pitchFamily="49" charset="-122"/>
                <a:ea typeface="楷体_GB2312" pitchFamily="49" charset="-122"/>
                <a:sym typeface="Wingdings" pitchFamily="2" charset="2"/>
              </a:rPr>
              <a:t>；</a:t>
            </a:r>
          </a:p>
        </p:txBody>
      </p:sp>
      <p:sp>
        <p:nvSpPr>
          <p:cNvPr id="129035" name="Rectangle 11"/>
          <p:cNvSpPr>
            <a:spLocks noChangeArrowheads="1"/>
          </p:cNvSpPr>
          <p:nvPr/>
        </p:nvSpPr>
        <p:spPr bwMode="auto">
          <a:xfrm>
            <a:off x="2495561" y="4887913"/>
            <a:ext cx="7529591" cy="412750"/>
          </a:xfrm>
          <a:prstGeom prst="rect">
            <a:avLst/>
          </a:prstGeom>
          <a:noFill/>
          <a:ln w="12700" cap="sq">
            <a:noFill/>
            <a:miter lim="800000"/>
            <a:headEnd type="none" w="sm" len="sm"/>
            <a:tailEnd type="none" w="sm" len="sm"/>
          </a:ln>
        </p:spPr>
        <p:txBody>
          <a:bodyPr wrap="none">
            <a:spAutoFit/>
          </a:bodyPr>
          <a:lstStyle/>
          <a:p>
            <a:pPr algn="l">
              <a:lnSpc>
                <a:spcPct val="80000"/>
              </a:lnSpc>
            </a:pPr>
            <a:r>
              <a:rPr lang="zh-CN" altLang="en-US" sz="2600" b="1">
                <a:solidFill>
                  <a:srgbClr val="000088"/>
                </a:solidFill>
                <a:latin typeface="楷体_GB2312" pitchFamily="49" charset="-122"/>
                <a:ea typeface="楷体_GB2312" pitchFamily="49" charset="-122"/>
                <a:sym typeface="Wingdings" pitchFamily="2" charset="2"/>
              </a:rPr>
              <a:t>（</a:t>
            </a:r>
            <a:r>
              <a:rPr lang="zh-CN" altLang="en-US" sz="2600" b="1">
                <a:solidFill>
                  <a:srgbClr val="000088"/>
                </a:solidFill>
                <a:ea typeface="楷体_GB2312" pitchFamily="49" charset="-122"/>
                <a:sym typeface="Wingdings" pitchFamily="2" charset="2"/>
              </a:rPr>
              <a:t>1,6,</a:t>
            </a:r>
            <a:r>
              <a:rPr lang="zh-CN" altLang="en-US" sz="2600" b="1">
                <a:solidFill>
                  <a:srgbClr val="000088"/>
                </a:solidFill>
                <a:latin typeface="宋体" charset="-122"/>
                <a:sym typeface="Wingdings" pitchFamily="2" charset="2"/>
              </a:rPr>
              <a:t>-</a:t>
            </a:r>
            <a:r>
              <a:rPr lang="zh-CN" altLang="en-US" sz="2600" b="1">
                <a:solidFill>
                  <a:srgbClr val="000088"/>
                </a:solidFill>
                <a:ea typeface="楷体_GB2312" pitchFamily="49" charset="-122"/>
                <a:sym typeface="Wingdings" pitchFamily="2" charset="2"/>
              </a:rPr>
              <a:t>15</a:t>
            </a:r>
            <a:r>
              <a:rPr lang="zh-CN" altLang="en-US" sz="2600" b="1">
                <a:solidFill>
                  <a:srgbClr val="000088"/>
                </a:solidFill>
                <a:latin typeface="楷体_GB2312" pitchFamily="49" charset="-122"/>
                <a:ea typeface="楷体_GB2312" pitchFamily="49" charset="-122"/>
                <a:sym typeface="Wingdings" pitchFamily="2" charset="2"/>
              </a:rPr>
              <a:t>）</a:t>
            </a:r>
            <a:r>
              <a:rPr lang="zh-CN" altLang="en-US" sz="2600" b="1">
                <a:solidFill>
                  <a:srgbClr val="000088"/>
                </a:solidFill>
                <a:latin typeface="幼圆" pitchFamily="49" charset="-122"/>
                <a:ea typeface="幼圆" pitchFamily="49" charset="-122"/>
                <a:sym typeface="Wingdings" pitchFamily="2" charset="2"/>
              </a:rPr>
              <a:t>表示第</a:t>
            </a:r>
            <a:r>
              <a:rPr lang="zh-CN" altLang="en-US" sz="2600" b="1">
                <a:solidFill>
                  <a:srgbClr val="000088"/>
                </a:solidFill>
                <a:ea typeface="楷体_GB2312" pitchFamily="49" charset="-122"/>
                <a:sym typeface="Wingdings" pitchFamily="2" charset="2"/>
              </a:rPr>
              <a:t>1</a:t>
            </a:r>
            <a:r>
              <a:rPr lang="zh-CN" altLang="en-US" sz="2600" b="1">
                <a:solidFill>
                  <a:srgbClr val="000088"/>
                </a:solidFill>
                <a:latin typeface="幼圆" pitchFamily="49" charset="-122"/>
                <a:ea typeface="幼圆" pitchFamily="49" charset="-122"/>
                <a:sym typeface="Wingdings" pitchFamily="2" charset="2"/>
              </a:rPr>
              <a:t>行、第</a:t>
            </a:r>
            <a:r>
              <a:rPr lang="zh-CN" altLang="en-US" sz="2600" b="1">
                <a:solidFill>
                  <a:srgbClr val="000088"/>
                </a:solidFill>
                <a:ea typeface="楷体_GB2312" pitchFamily="49" charset="-122"/>
                <a:sym typeface="Wingdings" pitchFamily="2" charset="2"/>
              </a:rPr>
              <a:t>6</a:t>
            </a:r>
            <a:r>
              <a:rPr lang="zh-CN" altLang="en-US" sz="2600" b="1">
                <a:solidFill>
                  <a:srgbClr val="000088"/>
                </a:solidFill>
                <a:latin typeface="幼圆" pitchFamily="49" charset="-122"/>
                <a:ea typeface="幼圆" pitchFamily="49" charset="-122"/>
                <a:sym typeface="Wingdings" pitchFamily="2" charset="2"/>
              </a:rPr>
              <a:t>列、值为</a:t>
            </a:r>
            <a:r>
              <a:rPr lang="zh-CN" altLang="en-US" sz="2600" b="1">
                <a:solidFill>
                  <a:srgbClr val="000088"/>
                </a:solidFill>
                <a:latin typeface="宋体" charset="-122"/>
                <a:sym typeface="Wingdings" pitchFamily="2" charset="2"/>
              </a:rPr>
              <a:t>-</a:t>
            </a:r>
            <a:r>
              <a:rPr lang="zh-CN" altLang="en-US" sz="2600" b="1">
                <a:solidFill>
                  <a:srgbClr val="000088"/>
                </a:solidFill>
                <a:ea typeface="楷体_GB2312" pitchFamily="49" charset="-122"/>
                <a:sym typeface="Wingdings" pitchFamily="2" charset="2"/>
              </a:rPr>
              <a:t>15</a:t>
            </a:r>
            <a:r>
              <a:rPr lang="zh-CN" altLang="en-US" sz="2600" b="1">
                <a:solidFill>
                  <a:srgbClr val="000088"/>
                </a:solidFill>
                <a:latin typeface="幼圆" pitchFamily="49" charset="-122"/>
                <a:ea typeface="幼圆" pitchFamily="49" charset="-122"/>
                <a:sym typeface="Wingdings" pitchFamily="2" charset="2"/>
              </a:rPr>
              <a:t>的元素</a:t>
            </a:r>
            <a:r>
              <a:rPr lang="zh-CN" altLang="en-US" sz="2600" b="1">
                <a:solidFill>
                  <a:srgbClr val="000088"/>
                </a:solidFill>
                <a:latin typeface="楷体_GB2312" pitchFamily="49" charset="-122"/>
                <a:ea typeface="楷体_GB2312" pitchFamily="49" charset="-122"/>
                <a:sym typeface="Wingdings" pitchFamily="2" charset="2"/>
              </a:rPr>
              <a:t>；</a:t>
            </a:r>
          </a:p>
        </p:txBody>
      </p:sp>
      <p:grpSp>
        <p:nvGrpSpPr>
          <p:cNvPr id="4" name="Group 34"/>
          <p:cNvGrpSpPr>
            <a:grpSpLocks/>
          </p:cNvGrpSpPr>
          <p:nvPr/>
        </p:nvGrpSpPr>
        <p:grpSpPr bwMode="auto">
          <a:xfrm>
            <a:off x="2132846" y="1752602"/>
            <a:ext cx="4401167" cy="904875"/>
            <a:chOff x="384" y="1104"/>
            <a:chExt cx="2772" cy="570"/>
          </a:xfrm>
        </p:grpSpPr>
        <p:sp>
          <p:nvSpPr>
            <p:cNvPr id="129053" name="Freeform 29"/>
            <p:cNvSpPr>
              <a:spLocks/>
            </p:cNvSpPr>
            <p:nvPr/>
          </p:nvSpPr>
          <p:spPr bwMode="auto">
            <a:xfrm>
              <a:off x="384" y="1104"/>
              <a:ext cx="2496" cy="570"/>
            </a:xfrm>
            <a:custGeom>
              <a:avLst/>
              <a:gdLst/>
              <a:ahLst/>
              <a:cxnLst>
                <a:cxn ang="0">
                  <a:pos x="26" y="59"/>
                </a:cxn>
                <a:cxn ang="0">
                  <a:pos x="26" y="450"/>
                </a:cxn>
                <a:cxn ang="0">
                  <a:pos x="106" y="485"/>
                </a:cxn>
                <a:cxn ang="0">
                  <a:pos x="383" y="439"/>
                </a:cxn>
                <a:cxn ang="0">
                  <a:pos x="1973" y="485"/>
                </a:cxn>
                <a:cxn ang="0">
                  <a:pos x="2606" y="462"/>
                </a:cxn>
                <a:cxn ang="0">
                  <a:pos x="2641" y="439"/>
                </a:cxn>
                <a:cxn ang="0">
                  <a:pos x="2687" y="450"/>
                </a:cxn>
                <a:cxn ang="0">
                  <a:pos x="2698" y="416"/>
                </a:cxn>
                <a:cxn ang="0">
                  <a:pos x="2721" y="255"/>
                </a:cxn>
                <a:cxn ang="0">
                  <a:pos x="2710" y="105"/>
                </a:cxn>
                <a:cxn ang="0">
                  <a:pos x="2537" y="93"/>
                </a:cxn>
                <a:cxn ang="0">
                  <a:pos x="2422" y="82"/>
                </a:cxn>
                <a:cxn ang="0">
                  <a:pos x="1305" y="70"/>
                </a:cxn>
                <a:cxn ang="0">
                  <a:pos x="544" y="82"/>
                </a:cxn>
                <a:cxn ang="0">
                  <a:pos x="26" y="59"/>
                </a:cxn>
              </a:cxnLst>
              <a:rect l="0" t="0" r="r" b="b"/>
              <a:pathLst>
                <a:path w="2748" h="527">
                  <a:moveTo>
                    <a:pt x="26" y="59"/>
                  </a:moveTo>
                  <a:cubicBezTo>
                    <a:pt x="23" y="116"/>
                    <a:pt x="0" y="360"/>
                    <a:pt x="26" y="450"/>
                  </a:cubicBezTo>
                  <a:cubicBezTo>
                    <a:pt x="32" y="471"/>
                    <a:pt x="94" y="482"/>
                    <a:pt x="106" y="485"/>
                  </a:cubicBezTo>
                  <a:cubicBezTo>
                    <a:pt x="206" y="476"/>
                    <a:pt x="287" y="462"/>
                    <a:pt x="383" y="439"/>
                  </a:cubicBezTo>
                  <a:cubicBezTo>
                    <a:pt x="987" y="471"/>
                    <a:pt x="1094" y="477"/>
                    <a:pt x="1973" y="485"/>
                  </a:cubicBezTo>
                  <a:cubicBezTo>
                    <a:pt x="2182" y="498"/>
                    <a:pt x="2404" y="527"/>
                    <a:pt x="2606" y="462"/>
                  </a:cubicBezTo>
                  <a:cubicBezTo>
                    <a:pt x="2618" y="454"/>
                    <a:pt x="2627" y="441"/>
                    <a:pt x="2641" y="439"/>
                  </a:cubicBezTo>
                  <a:cubicBezTo>
                    <a:pt x="2657" y="437"/>
                    <a:pt x="2672" y="456"/>
                    <a:pt x="2687" y="450"/>
                  </a:cubicBezTo>
                  <a:cubicBezTo>
                    <a:pt x="2698" y="446"/>
                    <a:pt x="2695" y="428"/>
                    <a:pt x="2698" y="416"/>
                  </a:cubicBezTo>
                  <a:cubicBezTo>
                    <a:pt x="2710" y="364"/>
                    <a:pt x="2715" y="308"/>
                    <a:pt x="2721" y="255"/>
                  </a:cubicBezTo>
                  <a:cubicBezTo>
                    <a:pt x="2717" y="205"/>
                    <a:pt x="2748" y="138"/>
                    <a:pt x="2710" y="105"/>
                  </a:cubicBezTo>
                  <a:cubicBezTo>
                    <a:pt x="2667" y="67"/>
                    <a:pt x="2595" y="98"/>
                    <a:pt x="2537" y="93"/>
                  </a:cubicBezTo>
                  <a:cubicBezTo>
                    <a:pt x="2499" y="90"/>
                    <a:pt x="2460" y="86"/>
                    <a:pt x="2422" y="82"/>
                  </a:cubicBezTo>
                  <a:cubicBezTo>
                    <a:pt x="2209" y="9"/>
                    <a:pt x="1625" y="83"/>
                    <a:pt x="1305" y="70"/>
                  </a:cubicBezTo>
                  <a:cubicBezTo>
                    <a:pt x="1055" y="48"/>
                    <a:pt x="783" y="0"/>
                    <a:pt x="544" y="82"/>
                  </a:cubicBezTo>
                  <a:cubicBezTo>
                    <a:pt x="64" y="69"/>
                    <a:pt x="234" y="99"/>
                    <a:pt x="26" y="59"/>
                  </a:cubicBezTo>
                  <a:close/>
                </a:path>
              </a:pathLst>
            </a:custGeom>
            <a:solidFill>
              <a:srgbClr val="CCFFCC"/>
            </a:solidFill>
            <a:ln w="12700" cap="sq" cmpd="sng">
              <a:noFill/>
              <a:prstDash val="solid"/>
              <a:round/>
              <a:headEnd type="none" w="sm" len="sm"/>
              <a:tailEnd type="none" w="sm" len="sm"/>
            </a:ln>
            <a:effectLst>
              <a:outerShdw dist="99190" dir="2388334" algn="ctr" rotWithShape="0">
                <a:srgbClr val="C0C0C0"/>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9649" name="Rectangle 30"/>
            <p:cNvSpPr>
              <a:spLocks noChangeArrowheads="1"/>
            </p:cNvSpPr>
            <p:nvPr/>
          </p:nvSpPr>
          <p:spPr bwMode="auto">
            <a:xfrm>
              <a:off x="528" y="1200"/>
              <a:ext cx="912" cy="349"/>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a:r>
                <a:rPr lang="zh-CN" altLang="en-US" sz="3000" b="1" i="1">
                  <a:solidFill>
                    <a:srgbClr val="FF3300"/>
                  </a:solidFill>
                  <a:ea typeface="黑体" pitchFamily="49" charset="-122"/>
                </a:rPr>
                <a:t>三元组</a:t>
              </a:r>
            </a:p>
          </p:txBody>
        </p:sp>
        <p:sp>
          <p:nvSpPr>
            <p:cNvPr id="69650" name="Text Box 31"/>
            <p:cNvSpPr txBox="1">
              <a:spLocks noChangeArrowheads="1"/>
            </p:cNvSpPr>
            <p:nvPr/>
          </p:nvSpPr>
          <p:spPr bwMode="auto">
            <a:xfrm>
              <a:off x="1284" y="1188"/>
              <a:ext cx="1872" cy="359"/>
            </a:xfrm>
            <a:prstGeom prst="rect">
              <a:avLst/>
            </a:prstGeom>
            <a:noFill/>
            <a:ln w="12700" cap="sq">
              <a:noFill/>
              <a:miter lim="800000"/>
              <a:headEnd type="none" w="sm" len="sm"/>
              <a:tailEnd type="none" w="sm" len="sm"/>
            </a:ln>
          </p:spPr>
          <p:txBody>
            <a:bodyPr>
              <a:spAutoFit/>
            </a:bodyPr>
            <a:lstStyle/>
            <a:p>
              <a:pPr algn="l"/>
              <a:r>
                <a:rPr lang="zh-CN" altLang="en-US" sz="3100" b="1">
                  <a:solidFill>
                    <a:srgbClr val="000088"/>
                  </a:solidFill>
                  <a:ea typeface="楷体_GB2312" pitchFamily="49" charset="-122"/>
                </a:rPr>
                <a:t> ( </a:t>
              </a:r>
              <a:r>
                <a:rPr lang="en-US" altLang="zh-CN" sz="3100" b="1">
                  <a:solidFill>
                    <a:srgbClr val="000088"/>
                  </a:solidFill>
                  <a:ea typeface="楷体_GB2312" pitchFamily="49" charset="-122"/>
                </a:rPr>
                <a:t>i, j, value )</a:t>
              </a:r>
              <a:endParaRPr lang="zh-CN" altLang="en-US" sz="3100" b="1">
                <a:solidFill>
                  <a:srgbClr val="000088"/>
                </a:solidFill>
                <a:ea typeface="楷体_GB2312" pitchFamily="49" charset="-122"/>
              </a:endParaRPr>
            </a:p>
          </p:txBody>
        </p:sp>
      </p:grpSp>
      <p:grpSp>
        <p:nvGrpSpPr>
          <p:cNvPr id="5" name="Group 39"/>
          <p:cNvGrpSpPr>
            <a:grpSpLocks/>
          </p:cNvGrpSpPr>
          <p:nvPr/>
        </p:nvGrpSpPr>
        <p:grpSpPr bwMode="auto">
          <a:xfrm>
            <a:off x="2056740" y="3340100"/>
            <a:ext cx="1230643" cy="609600"/>
            <a:chOff x="336" y="2160"/>
            <a:chExt cx="775" cy="384"/>
          </a:xfrm>
        </p:grpSpPr>
        <p:sp>
          <p:nvSpPr>
            <p:cNvPr id="129064" name="Oval 40"/>
            <p:cNvSpPr>
              <a:spLocks noChangeArrowheads="1"/>
            </p:cNvSpPr>
            <p:nvPr/>
          </p:nvSpPr>
          <p:spPr bwMode="auto">
            <a:xfrm>
              <a:off x="336" y="2160"/>
              <a:ext cx="720" cy="384"/>
            </a:xfrm>
            <a:prstGeom prst="ellipse">
              <a:avLst/>
            </a:prstGeom>
            <a:solidFill>
              <a:srgbClr val="CCFFFF"/>
            </a:solidFill>
            <a:ln w="12700" cap="sq">
              <a:noFill/>
              <a:round/>
              <a:headEnd type="none" w="sm" len="sm"/>
              <a:tailEnd type="none" w="sm" len="sm"/>
            </a:ln>
            <a:effectLst>
              <a:outerShdw dist="56796" dir="1593903"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9647" name="Rectangle 41"/>
            <p:cNvSpPr>
              <a:spLocks noChangeArrowheads="1"/>
            </p:cNvSpPr>
            <p:nvPr/>
          </p:nvSpPr>
          <p:spPr bwMode="auto">
            <a:xfrm>
              <a:off x="384" y="2160"/>
              <a:ext cx="727" cy="368"/>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algn="l"/>
              <a:r>
                <a:rPr lang="zh-CN" altLang="en-US" sz="3200" b="1">
                  <a:solidFill>
                    <a:srgbClr val="FF3300"/>
                  </a:solidFill>
                  <a:latin typeface="黑体" pitchFamily="49" charset="-122"/>
                  <a:ea typeface="黑体" pitchFamily="49" charset="-122"/>
                </a:rPr>
                <a:t>例如</a:t>
              </a:r>
              <a:endParaRPr lang="zh-CN" altLang="en-US" sz="2600" b="1">
                <a:solidFill>
                  <a:srgbClr val="FF3300"/>
                </a:solidFill>
                <a:latin typeface="楷体_GB2312" pitchFamily="49" charset="-122"/>
                <a:ea typeface="楷体_GB2312" pitchFamily="49" charset="-122"/>
              </a:endParaRPr>
            </a:p>
          </p:txBody>
        </p:sp>
      </p:grpSp>
      <p:grpSp>
        <p:nvGrpSpPr>
          <p:cNvPr id="6" name="Group 42"/>
          <p:cNvGrpSpPr>
            <a:grpSpLocks/>
          </p:cNvGrpSpPr>
          <p:nvPr/>
        </p:nvGrpSpPr>
        <p:grpSpPr bwMode="auto">
          <a:xfrm>
            <a:off x="2495561" y="5251452"/>
            <a:ext cx="4304255" cy="968375"/>
            <a:chOff x="746" y="3308"/>
            <a:chExt cx="2711" cy="610"/>
          </a:xfrm>
        </p:grpSpPr>
        <p:sp>
          <p:nvSpPr>
            <p:cNvPr id="69641" name="Rectangle 43"/>
            <p:cNvSpPr>
              <a:spLocks noChangeArrowheads="1"/>
            </p:cNvSpPr>
            <p:nvPr/>
          </p:nvSpPr>
          <p:spPr bwMode="auto">
            <a:xfrm>
              <a:off x="746" y="3308"/>
              <a:ext cx="1007" cy="310"/>
            </a:xfrm>
            <a:prstGeom prst="rect">
              <a:avLst/>
            </a:prstGeom>
            <a:noFill/>
            <a:ln w="12700" cap="sq">
              <a:noFill/>
              <a:miter lim="800000"/>
              <a:headEnd type="none" w="sm" len="sm"/>
              <a:tailEnd type="none" w="sm" len="sm"/>
            </a:ln>
          </p:spPr>
          <p:txBody>
            <a:bodyPr wrap="none">
              <a:spAutoFit/>
            </a:bodyPr>
            <a:lstStyle/>
            <a:p>
              <a:pPr algn="l"/>
              <a:r>
                <a:rPr lang="zh-CN" altLang="en-US" sz="2600" b="1">
                  <a:solidFill>
                    <a:srgbClr val="000088"/>
                  </a:solidFill>
                  <a:latin typeface="楷体_GB2312" pitchFamily="49" charset="-122"/>
                  <a:ea typeface="楷体_GB2312" pitchFamily="49" charset="-122"/>
                  <a:sym typeface="Wingdings" pitchFamily="2" charset="2"/>
                </a:rPr>
                <a:t>（</a:t>
              </a:r>
              <a:r>
                <a:rPr lang="zh-CN" altLang="en-US" sz="2600" b="1">
                  <a:solidFill>
                    <a:srgbClr val="000088"/>
                  </a:solidFill>
                  <a:ea typeface="楷体_GB2312" pitchFamily="49" charset="-122"/>
                  <a:sym typeface="Wingdings" pitchFamily="2" charset="2"/>
                </a:rPr>
                <a:t>2,2,11</a:t>
              </a:r>
              <a:r>
                <a:rPr lang="zh-CN" altLang="en-US" sz="2600" b="1">
                  <a:solidFill>
                    <a:srgbClr val="000088"/>
                  </a:solidFill>
                  <a:latin typeface="楷体_GB2312" pitchFamily="49" charset="-122"/>
                  <a:ea typeface="楷体_GB2312" pitchFamily="49" charset="-122"/>
                  <a:sym typeface="Wingdings" pitchFamily="2" charset="2"/>
                </a:rPr>
                <a:t>）</a:t>
              </a:r>
            </a:p>
          </p:txBody>
        </p:sp>
        <p:sp>
          <p:nvSpPr>
            <p:cNvPr id="69642" name="Rectangle 44"/>
            <p:cNvSpPr>
              <a:spLocks noChangeArrowheads="1"/>
            </p:cNvSpPr>
            <p:nvPr/>
          </p:nvSpPr>
          <p:spPr bwMode="auto">
            <a:xfrm>
              <a:off x="1634" y="3308"/>
              <a:ext cx="1019" cy="310"/>
            </a:xfrm>
            <a:prstGeom prst="rect">
              <a:avLst/>
            </a:prstGeom>
            <a:noFill/>
            <a:ln w="12700" cap="sq">
              <a:noFill/>
              <a:miter lim="800000"/>
              <a:headEnd type="none" w="sm" len="sm"/>
              <a:tailEnd type="none" w="sm" len="sm"/>
            </a:ln>
          </p:spPr>
          <p:txBody>
            <a:bodyPr>
              <a:spAutoFit/>
            </a:bodyPr>
            <a:lstStyle/>
            <a:p>
              <a:pPr algn="l"/>
              <a:r>
                <a:rPr lang="zh-CN" altLang="en-US" sz="2600" b="1">
                  <a:solidFill>
                    <a:srgbClr val="000088"/>
                  </a:solidFill>
                  <a:latin typeface="楷体_GB2312" pitchFamily="49" charset="-122"/>
                  <a:ea typeface="楷体_GB2312" pitchFamily="49" charset="-122"/>
                  <a:sym typeface="Wingdings" pitchFamily="2" charset="2"/>
                </a:rPr>
                <a:t>（</a:t>
              </a:r>
              <a:r>
                <a:rPr lang="zh-CN" altLang="en-US" sz="2600" b="1">
                  <a:solidFill>
                    <a:srgbClr val="000088"/>
                  </a:solidFill>
                  <a:ea typeface="楷体_GB2312" pitchFamily="49" charset="-122"/>
                  <a:sym typeface="Wingdings" pitchFamily="2" charset="2"/>
                </a:rPr>
                <a:t>2,3,3</a:t>
              </a:r>
              <a:r>
                <a:rPr lang="zh-CN" altLang="en-US" sz="2600" b="1">
                  <a:solidFill>
                    <a:srgbClr val="000088"/>
                  </a:solidFill>
                  <a:latin typeface="楷体_GB2312" pitchFamily="49" charset="-122"/>
                  <a:ea typeface="楷体_GB2312" pitchFamily="49" charset="-122"/>
                  <a:sym typeface="Wingdings" pitchFamily="2" charset="2"/>
                </a:rPr>
                <a:t>）</a:t>
              </a:r>
            </a:p>
          </p:txBody>
        </p:sp>
        <p:sp>
          <p:nvSpPr>
            <p:cNvPr id="69643" name="Rectangle 45"/>
            <p:cNvSpPr>
              <a:spLocks noChangeArrowheads="1"/>
            </p:cNvSpPr>
            <p:nvPr/>
          </p:nvSpPr>
          <p:spPr bwMode="auto">
            <a:xfrm>
              <a:off x="2430" y="3308"/>
              <a:ext cx="1027" cy="310"/>
            </a:xfrm>
            <a:prstGeom prst="rect">
              <a:avLst/>
            </a:prstGeom>
            <a:noFill/>
            <a:ln w="12700" cap="sq">
              <a:noFill/>
              <a:miter lim="800000"/>
              <a:headEnd type="none" w="sm" len="sm"/>
              <a:tailEnd type="none" w="sm" len="sm"/>
            </a:ln>
          </p:spPr>
          <p:txBody>
            <a:bodyPr wrap="none">
              <a:spAutoFit/>
            </a:bodyPr>
            <a:lstStyle/>
            <a:p>
              <a:pPr algn="l"/>
              <a:r>
                <a:rPr lang="zh-CN" altLang="en-US" sz="2600" b="1">
                  <a:solidFill>
                    <a:srgbClr val="000088"/>
                  </a:solidFill>
                  <a:latin typeface="楷体_GB2312" pitchFamily="49" charset="-122"/>
                  <a:ea typeface="楷体_GB2312" pitchFamily="49" charset="-122"/>
                  <a:sym typeface="Wingdings" pitchFamily="2" charset="2"/>
                </a:rPr>
                <a:t>（</a:t>
              </a:r>
              <a:r>
                <a:rPr lang="zh-CN" altLang="en-US" sz="2600" b="1">
                  <a:solidFill>
                    <a:srgbClr val="000088"/>
                  </a:solidFill>
                  <a:ea typeface="楷体_GB2312" pitchFamily="49" charset="-122"/>
                  <a:sym typeface="Wingdings" pitchFamily="2" charset="2"/>
                </a:rPr>
                <a:t>3,4,</a:t>
              </a:r>
              <a:r>
                <a:rPr lang="zh-CN" altLang="en-US" sz="2600" b="1">
                  <a:solidFill>
                    <a:srgbClr val="000088"/>
                  </a:solidFill>
                  <a:latin typeface="宋体" charset="-122"/>
                  <a:sym typeface="Wingdings" pitchFamily="2" charset="2"/>
                </a:rPr>
                <a:t>-</a:t>
              </a:r>
              <a:r>
                <a:rPr lang="zh-CN" altLang="en-US" sz="2600" b="1">
                  <a:solidFill>
                    <a:srgbClr val="000088"/>
                  </a:solidFill>
                  <a:ea typeface="楷体_GB2312" pitchFamily="49" charset="-122"/>
                  <a:sym typeface="Wingdings" pitchFamily="2" charset="2"/>
                </a:rPr>
                <a:t>6</a:t>
              </a:r>
              <a:r>
                <a:rPr lang="zh-CN" altLang="en-US" sz="2600" b="1">
                  <a:solidFill>
                    <a:srgbClr val="000088"/>
                  </a:solidFill>
                  <a:latin typeface="楷体_GB2312" pitchFamily="49" charset="-122"/>
                  <a:ea typeface="楷体_GB2312" pitchFamily="49" charset="-122"/>
                  <a:sym typeface="Wingdings" pitchFamily="2" charset="2"/>
                </a:rPr>
                <a:t>）</a:t>
              </a:r>
            </a:p>
          </p:txBody>
        </p:sp>
        <p:sp>
          <p:nvSpPr>
            <p:cNvPr id="69644" name="Rectangle 46"/>
            <p:cNvSpPr>
              <a:spLocks noChangeArrowheads="1"/>
            </p:cNvSpPr>
            <p:nvPr/>
          </p:nvSpPr>
          <p:spPr bwMode="auto">
            <a:xfrm>
              <a:off x="758" y="3608"/>
              <a:ext cx="1124" cy="310"/>
            </a:xfrm>
            <a:prstGeom prst="rect">
              <a:avLst/>
            </a:prstGeom>
            <a:noFill/>
            <a:ln w="12700" cap="sq">
              <a:noFill/>
              <a:miter lim="800000"/>
              <a:headEnd type="none" w="sm" len="sm"/>
              <a:tailEnd type="none" w="sm" len="sm"/>
            </a:ln>
          </p:spPr>
          <p:txBody>
            <a:bodyPr>
              <a:spAutoFit/>
            </a:bodyPr>
            <a:lstStyle/>
            <a:p>
              <a:pPr algn="l"/>
              <a:r>
                <a:rPr lang="zh-CN" altLang="en-US" sz="2600" b="1">
                  <a:solidFill>
                    <a:srgbClr val="000088"/>
                  </a:solidFill>
                  <a:latin typeface="楷体_GB2312" pitchFamily="49" charset="-122"/>
                  <a:ea typeface="楷体_GB2312" pitchFamily="49" charset="-122"/>
                  <a:sym typeface="Wingdings" pitchFamily="2" charset="2"/>
                </a:rPr>
                <a:t>（</a:t>
              </a:r>
              <a:r>
                <a:rPr lang="zh-CN" altLang="en-US" sz="2600" b="1">
                  <a:solidFill>
                    <a:srgbClr val="000088"/>
                  </a:solidFill>
                  <a:ea typeface="楷体_GB2312" pitchFamily="49" charset="-122"/>
                  <a:sym typeface="Wingdings" pitchFamily="2" charset="2"/>
                </a:rPr>
                <a:t>5,1,91</a:t>
              </a:r>
              <a:r>
                <a:rPr lang="zh-CN" altLang="en-US" sz="2600" b="1">
                  <a:solidFill>
                    <a:srgbClr val="000088"/>
                  </a:solidFill>
                  <a:latin typeface="楷体_GB2312" pitchFamily="49" charset="-122"/>
                  <a:ea typeface="楷体_GB2312" pitchFamily="49" charset="-122"/>
                  <a:sym typeface="Wingdings" pitchFamily="2" charset="2"/>
                </a:rPr>
                <a:t>）</a:t>
              </a:r>
            </a:p>
          </p:txBody>
        </p:sp>
        <p:sp>
          <p:nvSpPr>
            <p:cNvPr id="69645" name="Rectangle 47"/>
            <p:cNvSpPr>
              <a:spLocks noChangeArrowheads="1"/>
            </p:cNvSpPr>
            <p:nvPr/>
          </p:nvSpPr>
          <p:spPr bwMode="auto">
            <a:xfrm>
              <a:off x="1620" y="3596"/>
              <a:ext cx="1215" cy="310"/>
            </a:xfrm>
            <a:prstGeom prst="rect">
              <a:avLst/>
            </a:prstGeom>
            <a:noFill/>
            <a:ln w="12700" cap="sq">
              <a:noFill/>
              <a:miter lim="800000"/>
              <a:headEnd type="none" w="sm" len="sm"/>
              <a:tailEnd type="none" w="sm" len="sm"/>
            </a:ln>
          </p:spPr>
          <p:txBody>
            <a:bodyPr>
              <a:spAutoFit/>
            </a:bodyPr>
            <a:lstStyle/>
            <a:p>
              <a:pPr algn="l"/>
              <a:r>
                <a:rPr lang="zh-CN" altLang="en-US" sz="2600" b="1">
                  <a:solidFill>
                    <a:srgbClr val="000088"/>
                  </a:solidFill>
                  <a:latin typeface="楷体_GB2312" pitchFamily="49" charset="-122"/>
                  <a:ea typeface="楷体_GB2312" pitchFamily="49" charset="-122"/>
                  <a:sym typeface="Wingdings" pitchFamily="2" charset="2"/>
                </a:rPr>
                <a:t>（</a:t>
              </a:r>
              <a:r>
                <a:rPr lang="zh-CN" altLang="en-US" sz="2600" b="1">
                  <a:solidFill>
                    <a:srgbClr val="000088"/>
                  </a:solidFill>
                  <a:ea typeface="楷体_GB2312" pitchFamily="49" charset="-122"/>
                  <a:sym typeface="Wingdings" pitchFamily="2" charset="2"/>
                </a:rPr>
                <a:t>6,3,28</a:t>
              </a:r>
              <a:r>
                <a:rPr lang="zh-CN" altLang="en-US" sz="2600" b="1">
                  <a:solidFill>
                    <a:srgbClr val="000088"/>
                  </a:solidFill>
                  <a:latin typeface="楷体_GB2312" pitchFamily="49" charset="-122"/>
                  <a:ea typeface="楷体_GB2312" pitchFamily="49" charset="-122"/>
                  <a:sym typeface="Wingdings" pitchFamily="2" charset="2"/>
                </a:rPr>
                <a:t>）</a:t>
              </a:r>
            </a:p>
          </p:txBody>
        </p:sp>
      </p:gr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ppt_x</p:attrName>
                                        </p:attrNameLst>
                                      </p:cBhvr>
                                      <p:tavLst>
                                        <p:tav tm="0">
                                          <p:val>
                                            <p:fltVal val="0.5"/>
                                          </p:val>
                                        </p:tav>
                                        <p:tav tm="100000">
                                          <p:val>
                                            <p:strVal val="#ppt_x"/>
                                          </p:val>
                                        </p:tav>
                                      </p:tavLst>
                                    </p:anim>
                                    <p:anim calcmode="lin" valueType="num">
                                      <p:cBhvr>
                                        <p:cTn id="10" dur="500" fill="hold"/>
                                        <p:tgtEl>
                                          <p:spTgt spid="4"/>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29033"/>
                                        </p:tgtEl>
                                        <p:attrNameLst>
                                          <p:attrName>style.visibility</p:attrName>
                                        </p:attrNameLst>
                                      </p:cBhvr>
                                      <p:to>
                                        <p:strVal val="visible"/>
                                      </p:to>
                                    </p:set>
                                    <p:animEffect transition="in" filter="dissolve">
                                      <p:cBhvr>
                                        <p:cTn id="21" dur="500"/>
                                        <p:tgtEl>
                                          <p:spTgt spid="12903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29034"/>
                                        </p:tgtEl>
                                        <p:attrNameLst>
                                          <p:attrName>style.visibility</p:attrName>
                                        </p:attrNameLst>
                                      </p:cBhvr>
                                      <p:to>
                                        <p:strVal val="visible"/>
                                      </p:to>
                                    </p:set>
                                    <p:animEffect transition="in" filter="dissolve">
                                      <p:cBhvr>
                                        <p:cTn id="26" dur="500"/>
                                        <p:tgtEl>
                                          <p:spTgt spid="12903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29035"/>
                                        </p:tgtEl>
                                        <p:attrNameLst>
                                          <p:attrName>style.visibility</p:attrName>
                                        </p:attrNameLst>
                                      </p:cBhvr>
                                      <p:to>
                                        <p:strVal val="visible"/>
                                      </p:to>
                                    </p:set>
                                    <p:animEffect transition="in" filter="dissolve">
                                      <p:cBhvr>
                                        <p:cTn id="31" dur="500"/>
                                        <p:tgtEl>
                                          <p:spTgt spid="12903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dissolve">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3" grpId="0" autoUpdateAnimBg="0"/>
      <p:bldP spid="129034" grpId="0" autoUpdateAnimBg="0"/>
      <p:bldP spid="129035"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60"/>
          <p:cNvSpPr>
            <a:spLocks noChangeArrowheads="1"/>
          </p:cNvSpPr>
          <p:nvPr/>
        </p:nvSpPr>
        <p:spPr bwMode="auto">
          <a:xfrm>
            <a:off x="2438888" y="1196975"/>
            <a:ext cx="4342873" cy="63023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a:r>
              <a:rPr lang="zh-CN" altLang="en-US" sz="3500" b="1">
                <a:solidFill>
                  <a:srgbClr val="FF3300"/>
                </a:solidFill>
                <a:latin typeface="幼圆" pitchFamily="49" charset="-122"/>
                <a:ea typeface="幼圆" pitchFamily="49" charset="-122"/>
              </a:rPr>
              <a:t>一个特殊的三元组</a:t>
            </a:r>
          </a:p>
        </p:txBody>
      </p:sp>
      <p:grpSp>
        <p:nvGrpSpPr>
          <p:cNvPr id="2" name="Group 164"/>
          <p:cNvGrpSpPr>
            <a:grpSpLocks/>
          </p:cNvGrpSpPr>
          <p:nvPr/>
        </p:nvGrpSpPr>
        <p:grpSpPr bwMode="auto">
          <a:xfrm>
            <a:off x="2132846" y="2349500"/>
            <a:ext cx="7926311" cy="2057400"/>
            <a:chOff x="384" y="1536"/>
            <a:chExt cx="4992" cy="1296"/>
          </a:xfrm>
        </p:grpSpPr>
        <p:sp>
          <p:nvSpPr>
            <p:cNvPr id="100517" name="Rectangle 165"/>
            <p:cNvSpPr>
              <a:spLocks noChangeArrowheads="1"/>
            </p:cNvSpPr>
            <p:nvPr/>
          </p:nvSpPr>
          <p:spPr bwMode="auto">
            <a:xfrm>
              <a:off x="384" y="1536"/>
              <a:ext cx="4992" cy="1296"/>
            </a:xfrm>
            <a:prstGeom prst="rect">
              <a:avLst/>
            </a:prstGeom>
            <a:solidFill>
              <a:srgbClr val="FFFFD1"/>
            </a:solidFill>
            <a:ln w="12700" cap="sq">
              <a:noFill/>
              <a:miter lim="800000"/>
              <a:headEnd type="none" w="sm" len="sm"/>
              <a:tailEnd type="none" w="sm" len="sm"/>
            </a:ln>
            <a:effectLst>
              <a:outerShdw dist="215526" dir="2700000"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0661" name="Rectangle 166"/>
            <p:cNvSpPr>
              <a:spLocks noChangeArrowheads="1"/>
            </p:cNvSpPr>
            <p:nvPr/>
          </p:nvSpPr>
          <p:spPr bwMode="auto">
            <a:xfrm>
              <a:off x="2104" y="1587"/>
              <a:ext cx="1736" cy="388"/>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pPr algn="l"/>
              <a:r>
                <a:rPr lang="zh-CN" altLang="en-US" sz="3400" b="1">
                  <a:solidFill>
                    <a:srgbClr val="FF3300"/>
                  </a:solidFill>
                  <a:ea typeface="楷体_GB2312" pitchFamily="49" charset="-122"/>
                </a:rPr>
                <a:t>( </a:t>
              </a:r>
              <a:r>
                <a:rPr lang="en-US" altLang="zh-CN" sz="3400" b="1">
                  <a:solidFill>
                    <a:srgbClr val="FF3300"/>
                  </a:solidFill>
                  <a:ea typeface="楷体_GB2312" pitchFamily="49" charset="-122"/>
                </a:rPr>
                <a:t>m,  n,  t )</a:t>
              </a:r>
              <a:endParaRPr lang="zh-CN" altLang="en-US" sz="3400" b="1">
                <a:solidFill>
                  <a:srgbClr val="FF3300"/>
                </a:solidFill>
                <a:ea typeface="楷体_GB2312" pitchFamily="49" charset="-122"/>
              </a:endParaRPr>
            </a:p>
          </p:txBody>
        </p:sp>
        <p:sp>
          <p:nvSpPr>
            <p:cNvPr id="70662" name="Text Box 167"/>
            <p:cNvSpPr txBox="1">
              <a:spLocks noChangeArrowheads="1"/>
            </p:cNvSpPr>
            <p:nvPr/>
          </p:nvSpPr>
          <p:spPr bwMode="auto">
            <a:xfrm>
              <a:off x="624" y="1985"/>
              <a:ext cx="4615" cy="601"/>
            </a:xfrm>
            <a:prstGeom prst="rect">
              <a:avLst/>
            </a:prstGeom>
            <a:noFill/>
            <a:ln w="12700" cap="sq">
              <a:noFill/>
              <a:miter lim="800000"/>
              <a:headEnd type="none" w="sm" len="sm"/>
              <a:tailEnd type="none" w="sm" len="sm"/>
            </a:ln>
          </p:spPr>
          <p:txBody>
            <a:bodyPr>
              <a:spAutoFit/>
            </a:bodyPr>
            <a:lstStyle/>
            <a:p>
              <a:pPr algn="l"/>
              <a:r>
                <a:rPr lang="zh-CN" altLang="en-US" sz="2800" b="1">
                  <a:solidFill>
                    <a:srgbClr val="000088"/>
                  </a:solidFill>
                  <a:latin typeface="幼圆" pitchFamily="49" charset="-122"/>
                  <a:ea typeface="幼圆" pitchFamily="49" charset="-122"/>
                </a:rPr>
                <a:t>    其中</a:t>
              </a:r>
              <a:r>
                <a:rPr lang="zh-CN" altLang="en-US" sz="2800" b="1">
                  <a:solidFill>
                    <a:srgbClr val="000088"/>
                  </a:solidFill>
                  <a:ea typeface="幼圆" pitchFamily="49" charset="-122"/>
                </a:rPr>
                <a:t>，</a:t>
              </a:r>
              <a:r>
                <a:rPr lang="en-US" altLang="zh-CN" sz="2800" b="1">
                  <a:solidFill>
                    <a:srgbClr val="000088"/>
                  </a:solidFill>
                  <a:ea typeface="幼圆" pitchFamily="49" charset="-122"/>
                </a:rPr>
                <a:t>m, n, t</a:t>
              </a:r>
              <a:r>
                <a:rPr lang="en-US" altLang="zh-CN" sz="2800" b="1">
                  <a:solidFill>
                    <a:srgbClr val="000088"/>
                  </a:solidFill>
                  <a:latin typeface="幼圆" pitchFamily="49" charset="-122"/>
                  <a:ea typeface="幼圆" pitchFamily="49" charset="-122"/>
                </a:rPr>
                <a:t> </a:t>
              </a:r>
              <a:r>
                <a:rPr lang="zh-CN" altLang="en-US" sz="2800" b="1">
                  <a:solidFill>
                    <a:srgbClr val="000088"/>
                  </a:solidFill>
                  <a:latin typeface="幼圆" pitchFamily="49" charset="-122"/>
                  <a:ea typeface="幼圆" pitchFamily="49" charset="-122"/>
                </a:rPr>
                <a:t>分别表示稀疏矩阵的总的</a:t>
              </a:r>
            </a:p>
            <a:p>
              <a:pPr algn="l"/>
              <a:r>
                <a:rPr lang="zh-CN" altLang="en-US" sz="2800" b="1">
                  <a:solidFill>
                    <a:srgbClr val="000088"/>
                  </a:solidFill>
                  <a:latin typeface="幼圆" pitchFamily="49" charset="-122"/>
                  <a:ea typeface="幼圆" pitchFamily="49" charset="-122"/>
                </a:rPr>
                <a:t>行数、总的列数与非零元素的总个数。</a:t>
              </a:r>
            </a:p>
          </p:txBody>
        </p:sp>
      </p:gr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178"/>
          <p:cNvGrpSpPr>
            <a:grpSpLocks/>
          </p:cNvGrpSpPr>
          <p:nvPr/>
        </p:nvGrpSpPr>
        <p:grpSpPr bwMode="auto">
          <a:xfrm>
            <a:off x="2134465" y="1206500"/>
            <a:ext cx="8059090" cy="4191000"/>
            <a:chOff x="348" y="624"/>
            <a:chExt cx="5076" cy="2640"/>
          </a:xfrm>
        </p:grpSpPr>
        <p:sp>
          <p:nvSpPr>
            <p:cNvPr id="82051" name="Rectangle 2179"/>
            <p:cNvSpPr>
              <a:spLocks noChangeArrowheads="1"/>
            </p:cNvSpPr>
            <p:nvPr/>
          </p:nvSpPr>
          <p:spPr bwMode="auto">
            <a:xfrm>
              <a:off x="348" y="624"/>
              <a:ext cx="4992" cy="2640"/>
            </a:xfrm>
            <a:prstGeom prst="rect">
              <a:avLst/>
            </a:prstGeom>
            <a:solidFill>
              <a:srgbClr val="E1FFE1"/>
            </a:solidFill>
            <a:ln w="12700" cap="sq">
              <a:noFill/>
              <a:miter lim="800000"/>
              <a:headEnd type="none" w="sm" len="sm"/>
              <a:tailEnd type="none" w="sm" len="sm"/>
            </a:ln>
            <a:effectLst>
              <a:outerShdw dist="252088" dir="2945137" algn="ctr" rotWithShape="0">
                <a:srgbClr val="B2B2B2"/>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1685" name="Text Box 2180"/>
            <p:cNvSpPr txBox="1">
              <a:spLocks noChangeArrowheads="1"/>
            </p:cNvSpPr>
            <p:nvPr/>
          </p:nvSpPr>
          <p:spPr bwMode="auto">
            <a:xfrm>
              <a:off x="672" y="1238"/>
              <a:ext cx="4752" cy="1661"/>
            </a:xfrm>
            <a:prstGeom prst="rect">
              <a:avLst/>
            </a:prstGeom>
            <a:noFill/>
            <a:ln w="12700" cap="sq">
              <a:noFill/>
              <a:miter lim="800000"/>
              <a:headEnd type="none" w="sm" len="sm"/>
              <a:tailEnd type="none" w="sm" len="sm"/>
            </a:ln>
          </p:spPr>
          <p:txBody>
            <a:bodyPr>
              <a:spAutoFit/>
            </a:bodyPr>
            <a:lstStyle/>
            <a:p>
              <a:pPr algn="l" eaLnBrk="1" hangingPunct="1">
                <a:lnSpc>
                  <a:spcPct val="95000"/>
                </a:lnSpc>
              </a:pPr>
              <a:r>
                <a:rPr kumimoji="1" lang="zh-CN" altLang="en-US" sz="2900" b="1">
                  <a:solidFill>
                    <a:srgbClr val="000088"/>
                  </a:solidFill>
                  <a:latin typeface="幼圆" pitchFamily="49" charset="-122"/>
                  <a:ea typeface="幼圆" pitchFamily="49" charset="-122"/>
                </a:rPr>
                <a:t>     若一个</a:t>
              </a:r>
              <a:r>
                <a:rPr kumimoji="1" lang="en-US" altLang="en-US" sz="2900" b="1">
                  <a:solidFill>
                    <a:srgbClr val="000088"/>
                  </a:solidFill>
                  <a:ea typeface="幼圆" pitchFamily="49" charset="-122"/>
                </a:rPr>
                <a:t>m</a:t>
              </a:r>
              <a:r>
                <a:rPr kumimoji="1" lang="en-US" altLang="en-US" sz="2900" b="1">
                  <a:solidFill>
                    <a:srgbClr val="000088"/>
                  </a:solidFill>
                  <a:ea typeface="幼圆" pitchFamily="49" charset="-122"/>
                  <a:sym typeface="Symbol" pitchFamily="18" charset="2"/>
                </a:rPr>
                <a:t></a:t>
              </a:r>
              <a:r>
                <a:rPr kumimoji="1" lang="en-US" altLang="en-US" sz="2900" b="1">
                  <a:solidFill>
                    <a:srgbClr val="000088"/>
                  </a:solidFill>
                  <a:ea typeface="幼圆" pitchFamily="49" charset="-122"/>
                </a:rPr>
                <a:t>n</a:t>
              </a:r>
              <a:r>
                <a:rPr kumimoji="1" lang="zh-CN" altLang="en-US" sz="2900" b="1">
                  <a:solidFill>
                    <a:srgbClr val="000088"/>
                  </a:solidFill>
                  <a:latin typeface="幼圆" pitchFamily="49" charset="-122"/>
                  <a:ea typeface="幼圆" pitchFamily="49" charset="-122"/>
                </a:rPr>
                <a:t>阶稀疏矩阵具有</a:t>
              </a:r>
              <a:r>
                <a:rPr kumimoji="1" lang="en-US" altLang="en-US" sz="2900" b="1">
                  <a:solidFill>
                    <a:srgbClr val="000088"/>
                  </a:solidFill>
                  <a:ea typeface="幼圆" pitchFamily="49" charset="-122"/>
                </a:rPr>
                <a:t>t</a:t>
              </a:r>
              <a:r>
                <a:rPr kumimoji="1" lang="zh-CN" altLang="en-US" sz="2900" b="1">
                  <a:solidFill>
                    <a:srgbClr val="000088"/>
                  </a:solidFill>
                  <a:latin typeface="幼圆" pitchFamily="49" charset="-122"/>
                  <a:ea typeface="幼圆" pitchFamily="49" charset="-122"/>
                </a:rPr>
                <a:t>个非零</a:t>
              </a:r>
            </a:p>
            <a:p>
              <a:pPr algn="l" eaLnBrk="1" hangingPunct="1">
                <a:lnSpc>
                  <a:spcPct val="95000"/>
                </a:lnSpc>
              </a:pPr>
              <a:r>
                <a:rPr kumimoji="1" lang="zh-CN" altLang="en-US" sz="2900" b="1">
                  <a:solidFill>
                    <a:srgbClr val="000088"/>
                  </a:solidFill>
                  <a:latin typeface="幼圆" pitchFamily="49" charset="-122"/>
                  <a:ea typeface="幼圆" pitchFamily="49" charset="-122"/>
                </a:rPr>
                <a:t>元素，则用</a:t>
              </a:r>
              <a:r>
                <a:rPr kumimoji="1" lang="en-US" altLang="en-US" sz="2900" b="1">
                  <a:solidFill>
                    <a:srgbClr val="000088"/>
                  </a:solidFill>
                  <a:ea typeface="幼圆" pitchFamily="49" charset="-122"/>
                </a:rPr>
                <a:t>t+1</a:t>
              </a:r>
              <a:r>
                <a:rPr kumimoji="1" lang="zh-CN" altLang="en-US" sz="2900" b="1">
                  <a:solidFill>
                    <a:srgbClr val="000088"/>
                  </a:solidFill>
                  <a:latin typeface="幼圆" pitchFamily="49" charset="-122"/>
                  <a:ea typeface="幼圆" pitchFamily="49" charset="-122"/>
                </a:rPr>
                <a:t>个三元组来存储,其中第一</a:t>
              </a:r>
            </a:p>
            <a:p>
              <a:pPr algn="l" eaLnBrk="1" hangingPunct="1">
                <a:lnSpc>
                  <a:spcPct val="95000"/>
                </a:lnSpc>
              </a:pPr>
              <a:r>
                <a:rPr kumimoji="1" lang="zh-CN" altLang="en-US" sz="2900" b="1">
                  <a:solidFill>
                    <a:srgbClr val="000088"/>
                  </a:solidFill>
                  <a:latin typeface="幼圆" pitchFamily="49" charset="-122"/>
                  <a:ea typeface="幼圆" pitchFamily="49" charset="-122"/>
                </a:rPr>
                <a:t>个三元组分别用来给出稀疏矩阵的总行数</a:t>
              </a:r>
            </a:p>
            <a:p>
              <a:pPr algn="l" eaLnBrk="1" hangingPunct="1">
                <a:lnSpc>
                  <a:spcPct val="95000"/>
                </a:lnSpc>
              </a:pPr>
              <a:r>
                <a:rPr kumimoji="1" lang="en-US" altLang="en-US" sz="2900" b="1">
                  <a:solidFill>
                    <a:srgbClr val="000088"/>
                  </a:solidFill>
                  <a:ea typeface="幼圆" pitchFamily="49" charset="-122"/>
                </a:rPr>
                <a:t>m</a:t>
              </a:r>
              <a:r>
                <a:rPr kumimoji="1" lang="en-US" altLang="zh-CN" sz="2900" b="1">
                  <a:solidFill>
                    <a:srgbClr val="000088"/>
                  </a:solidFill>
                  <a:latin typeface="幼圆" pitchFamily="49" charset="-122"/>
                  <a:ea typeface="幼圆" pitchFamily="49" charset="-122"/>
                </a:rPr>
                <a:t>、</a:t>
              </a:r>
              <a:r>
                <a:rPr kumimoji="1" lang="zh-CN" altLang="en-US" sz="2900" b="1">
                  <a:solidFill>
                    <a:srgbClr val="000088"/>
                  </a:solidFill>
                  <a:latin typeface="幼圆" pitchFamily="49" charset="-122"/>
                  <a:ea typeface="幼圆" pitchFamily="49" charset="-122"/>
                </a:rPr>
                <a:t>总列数</a:t>
              </a:r>
              <a:r>
                <a:rPr kumimoji="1" lang="en-US" altLang="zh-CN" sz="2900" b="1">
                  <a:solidFill>
                    <a:srgbClr val="000088"/>
                  </a:solidFill>
                  <a:ea typeface="幼圆" pitchFamily="49" charset="-122"/>
                </a:rPr>
                <a:t>n</a:t>
              </a:r>
              <a:r>
                <a:rPr kumimoji="1" lang="zh-CN" altLang="en-US" sz="2900" b="1">
                  <a:solidFill>
                    <a:srgbClr val="000088"/>
                  </a:solidFill>
                  <a:latin typeface="幼圆" pitchFamily="49" charset="-122"/>
                  <a:ea typeface="幼圆" pitchFamily="49" charset="-122"/>
                </a:rPr>
                <a:t>以及非零元素的总个数</a:t>
              </a:r>
              <a:r>
                <a:rPr kumimoji="1" lang="en-US" altLang="zh-CN" sz="2900" b="1">
                  <a:solidFill>
                    <a:srgbClr val="000088"/>
                  </a:solidFill>
                  <a:ea typeface="幼圆" pitchFamily="49" charset="-122"/>
                </a:rPr>
                <a:t>t</a:t>
              </a:r>
              <a:r>
                <a:rPr kumimoji="1" lang="en-US" altLang="zh-CN" sz="2900" b="1">
                  <a:solidFill>
                    <a:srgbClr val="000088"/>
                  </a:solidFill>
                  <a:latin typeface="幼圆" pitchFamily="49" charset="-122"/>
                  <a:ea typeface="幼圆" pitchFamily="49" charset="-122"/>
                </a:rPr>
                <a:t>；</a:t>
              </a:r>
              <a:r>
                <a:rPr kumimoji="1" lang="zh-CN" altLang="en-US" sz="2900" b="1">
                  <a:solidFill>
                    <a:srgbClr val="000088"/>
                  </a:solidFill>
                  <a:latin typeface="幼圆" pitchFamily="49" charset="-122"/>
                  <a:ea typeface="幼圆" pitchFamily="49" charset="-122"/>
                </a:rPr>
                <a:t>第</a:t>
              </a:r>
            </a:p>
            <a:p>
              <a:pPr algn="l" eaLnBrk="1" hangingPunct="1">
                <a:lnSpc>
                  <a:spcPct val="95000"/>
                </a:lnSpc>
              </a:pPr>
              <a:r>
                <a:rPr kumimoji="1" lang="zh-CN" altLang="en-US" sz="2900" b="1">
                  <a:solidFill>
                    <a:srgbClr val="000088"/>
                  </a:solidFill>
                  <a:latin typeface="幼圆" pitchFamily="49" charset="-122"/>
                  <a:ea typeface="幼圆" pitchFamily="49" charset="-122"/>
                </a:rPr>
                <a:t>二个三元组到第</a:t>
              </a:r>
              <a:r>
                <a:rPr kumimoji="1" lang="zh-CN" altLang="en-US" sz="2900" b="1">
                  <a:solidFill>
                    <a:srgbClr val="FF3300"/>
                  </a:solidFill>
                  <a:latin typeface="幼圆" pitchFamily="49" charset="-122"/>
                  <a:ea typeface="幼圆" pitchFamily="49" charset="-122"/>
                </a:rPr>
                <a:t>    </a:t>
              </a:r>
              <a:r>
                <a:rPr kumimoji="1" lang="zh-CN" altLang="en-US" sz="2900" b="1">
                  <a:solidFill>
                    <a:srgbClr val="000088"/>
                  </a:solidFill>
                  <a:latin typeface="幼圆" pitchFamily="49" charset="-122"/>
                  <a:ea typeface="幼圆" pitchFamily="49" charset="-122"/>
                </a:rPr>
                <a:t>个三元组按行序为主</a:t>
              </a:r>
            </a:p>
            <a:p>
              <a:pPr algn="l" eaLnBrk="1" hangingPunct="1">
                <a:lnSpc>
                  <a:spcPct val="95000"/>
                </a:lnSpc>
              </a:pPr>
              <a:r>
                <a:rPr kumimoji="1" lang="zh-CN" altLang="en-US" sz="2900" b="1">
                  <a:solidFill>
                    <a:srgbClr val="000088"/>
                  </a:solidFill>
                  <a:latin typeface="幼圆" pitchFamily="49" charset="-122"/>
                  <a:ea typeface="幼圆" pitchFamily="49" charset="-122"/>
                </a:rPr>
                <a:t>序的方式依次存储</a:t>
              </a:r>
              <a:r>
                <a:rPr kumimoji="1" lang="en-US" altLang="en-US" sz="2900" b="1">
                  <a:solidFill>
                    <a:srgbClr val="000088"/>
                  </a:solidFill>
                  <a:ea typeface="幼圆" pitchFamily="49" charset="-122"/>
                </a:rPr>
                <a:t>t</a:t>
              </a:r>
              <a:r>
                <a:rPr kumimoji="1" lang="zh-CN" altLang="en-US" sz="2900" b="1">
                  <a:solidFill>
                    <a:srgbClr val="000088"/>
                  </a:solidFill>
                  <a:latin typeface="幼圆" pitchFamily="49" charset="-122"/>
                  <a:ea typeface="幼圆" pitchFamily="49" charset="-122"/>
                </a:rPr>
                <a:t>个非零元素。</a:t>
              </a:r>
            </a:p>
          </p:txBody>
        </p:sp>
        <p:sp>
          <p:nvSpPr>
            <p:cNvPr id="71686" name="Rectangle 2181"/>
            <p:cNvSpPr>
              <a:spLocks noChangeArrowheads="1"/>
            </p:cNvSpPr>
            <p:nvPr/>
          </p:nvSpPr>
          <p:spPr bwMode="auto">
            <a:xfrm>
              <a:off x="2352" y="2271"/>
              <a:ext cx="755" cy="407"/>
            </a:xfrm>
            <a:prstGeom prst="rect">
              <a:avLst/>
            </a:prstGeom>
            <a:noFill/>
            <a:ln w="12700" cap="sq">
              <a:noFill/>
              <a:miter lim="800000"/>
              <a:headEnd type="none" w="sm" len="sm"/>
              <a:tailEnd type="none" w="sm" len="sm"/>
            </a:ln>
          </p:spPr>
          <p:txBody>
            <a:bodyPr>
              <a:spAutoFit/>
            </a:bodyPr>
            <a:lstStyle/>
            <a:p>
              <a:pPr algn="l"/>
              <a:r>
                <a:rPr kumimoji="1" lang="en-US" altLang="en-US" sz="3600" b="1">
                  <a:solidFill>
                    <a:srgbClr val="FF3300"/>
                  </a:solidFill>
                  <a:ea typeface="幼圆" pitchFamily="49" charset="-122"/>
                </a:rPr>
                <a:t>t+1</a:t>
              </a:r>
              <a:endParaRPr kumimoji="1" lang="zh-CN" altLang="en-US" sz="3600" b="1">
                <a:solidFill>
                  <a:srgbClr val="FF3300"/>
                </a:solidFill>
                <a:ea typeface="幼圆" pitchFamily="49" charset="-122"/>
              </a:endParaRPr>
            </a:p>
          </p:txBody>
        </p:sp>
      </p:grpSp>
      <p:sp>
        <p:nvSpPr>
          <p:cNvPr id="71683" name="Rectangle 2182"/>
          <p:cNvSpPr>
            <a:spLocks noChangeArrowheads="1"/>
          </p:cNvSpPr>
          <p:nvPr/>
        </p:nvSpPr>
        <p:spPr bwMode="auto">
          <a:xfrm>
            <a:off x="2547378" y="1390652"/>
            <a:ext cx="5144411" cy="70802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a:r>
              <a:rPr kumimoji="1" lang="zh-CN" altLang="en-US" sz="4000" b="1" i="1">
                <a:solidFill>
                  <a:srgbClr val="FF3300"/>
                </a:solidFill>
                <a:latin typeface="黑体" pitchFamily="49" charset="-122"/>
                <a:ea typeface="黑体" pitchFamily="49" charset="-122"/>
              </a:rPr>
              <a:t>三元组表存储方法：</a:t>
            </a: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70"/>
          <p:cNvGrpSpPr>
            <a:grpSpLocks/>
          </p:cNvGrpSpPr>
          <p:nvPr/>
        </p:nvGrpSpPr>
        <p:grpSpPr bwMode="auto">
          <a:xfrm>
            <a:off x="2056740" y="25400"/>
            <a:ext cx="1371518" cy="1062038"/>
            <a:chOff x="336" y="16"/>
            <a:chExt cx="864" cy="669"/>
          </a:xfrm>
        </p:grpSpPr>
        <p:sp>
          <p:nvSpPr>
            <p:cNvPr id="130051" name="Oval 3"/>
            <p:cNvSpPr>
              <a:spLocks noChangeArrowheads="1"/>
            </p:cNvSpPr>
            <p:nvPr/>
          </p:nvSpPr>
          <p:spPr bwMode="auto">
            <a:xfrm>
              <a:off x="336" y="195"/>
              <a:ext cx="864" cy="336"/>
            </a:xfrm>
            <a:prstGeom prst="ellipse">
              <a:avLst/>
            </a:prstGeom>
            <a:solidFill>
              <a:srgbClr val="FFFFD1"/>
            </a:solidFill>
            <a:ln w="12700" cap="sq">
              <a:noFill/>
              <a:round/>
              <a:headEnd type="none" w="sm" len="sm"/>
              <a:tailEnd type="none" w="sm" len="sm"/>
            </a:ln>
            <a:effectLst>
              <a:outerShdw dist="99190" dir="2388334" algn="ctr" rotWithShape="0">
                <a:schemeClr val="bg1">
                  <a:alpha val="50000"/>
                </a:schemeClr>
              </a:outerShdw>
            </a:effectLst>
          </p:spPr>
          <p:txBody>
            <a:bodyPr wrap="none" anchor="ctr"/>
            <a:lstStyle/>
            <a:p>
              <a:pPr>
                <a:defRPr/>
              </a:pPr>
              <a:endParaRPr lang="zh-CN" altLang="en-US" sz="4000" b="1">
                <a:solidFill>
                  <a:srgbClr val="FFFFD1"/>
                </a:solidFill>
                <a:effectDag name="">
                  <a:cont type="tree" name="">
                    <a:effect ref="fillLine"/>
                    <a:outerShdw dist="38100" dir="13500000" algn="br">
                      <a:srgbClr val="FFFFE1"/>
                    </a:outerShdw>
                  </a:cont>
                  <a:cont type="tree" name="">
                    <a:effect ref="fillLine"/>
                    <a:outerShdw dist="38100" dir="2700000" algn="tl">
                      <a:srgbClr val="99987D"/>
                    </a:outerShdw>
                  </a:cont>
                  <a:effect ref="fillLine"/>
                </a:effectDag>
                <a:ea typeface="黑体" pitchFamily="2" charset="-122"/>
              </a:endParaRPr>
            </a:p>
          </p:txBody>
        </p:sp>
        <p:sp>
          <p:nvSpPr>
            <p:cNvPr id="72791" name="Rectangle 4"/>
            <p:cNvSpPr>
              <a:spLocks noChangeArrowheads="1"/>
            </p:cNvSpPr>
            <p:nvPr/>
          </p:nvSpPr>
          <p:spPr bwMode="auto">
            <a:xfrm>
              <a:off x="456" y="16"/>
              <a:ext cx="708" cy="669"/>
            </a:xfrm>
            <a:prstGeom prst="rect">
              <a:avLst/>
            </a:prstGeom>
            <a:noFill/>
            <a:ln w="12700" cap="sq">
              <a:noFill/>
              <a:miter lim="800000"/>
              <a:headEnd type="none" w="sm" len="sm"/>
              <a:tailEnd type="none" w="sm" len="sm"/>
            </a:ln>
            <a:effectLst>
              <a:outerShdw dist="35921" dir="2700000" algn="ctr" rotWithShape="0">
                <a:schemeClr val="bg1"/>
              </a:outerShdw>
            </a:effectLst>
          </p:spPr>
          <p:txBody>
            <a:bodyPr>
              <a:spAutoFit/>
            </a:bodyPr>
            <a:lstStyle/>
            <a:p>
              <a:pPr algn="l"/>
              <a:r>
                <a:rPr kumimoji="1" lang="zh-CN" altLang="en-US" sz="6300" b="1">
                  <a:solidFill>
                    <a:srgbClr val="FF3300"/>
                  </a:solidFill>
                  <a:ea typeface="华文新魏" pitchFamily="2" charset="-122"/>
                </a:rPr>
                <a:t>例</a:t>
              </a:r>
            </a:p>
          </p:txBody>
        </p:sp>
      </p:grpSp>
      <p:sp>
        <p:nvSpPr>
          <p:cNvPr id="130205" name="Rectangle 157"/>
          <p:cNvSpPr>
            <a:spLocks noChangeArrowheads="1"/>
          </p:cNvSpPr>
          <p:nvPr/>
        </p:nvSpPr>
        <p:spPr bwMode="auto">
          <a:xfrm>
            <a:off x="7227059" y="533402"/>
            <a:ext cx="2325267" cy="538163"/>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a:r>
              <a:rPr kumimoji="1" lang="zh-CN" altLang="en-US" sz="2900" b="1">
                <a:solidFill>
                  <a:srgbClr val="FF3300"/>
                </a:solidFill>
                <a:latin typeface="黑体" pitchFamily="49" charset="-122"/>
                <a:ea typeface="黑体" pitchFamily="49" charset="-122"/>
              </a:rPr>
              <a:t>三元组表</a:t>
            </a:r>
          </a:p>
        </p:txBody>
      </p:sp>
      <p:grpSp>
        <p:nvGrpSpPr>
          <p:cNvPr id="3" name="Group 169"/>
          <p:cNvGrpSpPr>
            <a:grpSpLocks/>
          </p:cNvGrpSpPr>
          <p:nvPr/>
        </p:nvGrpSpPr>
        <p:grpSpPr bwMode="auto">
          <a:xfrm>
            <a:off x="2686635" y="3860800"/>
            <a:ext cx="2762469" cy="1847850"/>
            <a:chOff x="612" y="2772"/>
            <a:chExt cx="1740" cy="1164"/>
          </a:xfrm>
        </p:grpSpPr>
        <p:sp>
          <p:nvSpPr>
            <p:cNvPr id="130213" name="Rectangle 165"/>
            <p:cNvSpPr>
              <a:spLocks noChangeArrowheads="1"/>
            </p:cNvSpPr>
            <p:nvPr/>
          </p:nvSpPr>
          <p:spPr bwMode="auto">
            <a:xfrm>
              <a:off x="876" y="2772"/>
              <a:ext cx="1344" cy="384"/>
            </a:xfrm>
            <a:prstGeom prst="rect">
              <a:avLst/>
            </a:prstGeom>
            <a:solidFill>
              <a:srgbClr val="CCFFFF"/>
            </a:solidFill>
            <a:ln w="12700" cap="sq">
              <a:noFill/>
              <a:miter lim="800000"/>
              <a:headEnd type="none" w="sm" len="sm"/>
              <a:tailEnd type="none" w="sm" len="sm"/>
            </a:ln>
            <a:effectLst>
              <a:outerShdw dist="89803" dir="2700000"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2787" name="Rectangle 166"/>
            <p:cNvSpPr>
              <a:spLocks noChangeArrowheads="1"/>
            </p:cNvSpPr>
            <p:nvPr/>
          </p:nvSpPr>
          <p:spPr bwMode="auto">
            <a:xfrm>
              <a:off x="860" y="2784"/>
              <a:ext cx="1492" cy="330"/>
            </a:xfrm>
            <a:prstGeom prst="rect">
              <a:avLst/>
            </a:prstGeom>
            <a:noFill/>
            <a:ln w="12700" cap="sq">
              <a:noFill/>
              <a:miter lim="800000"/>
              <a:headEnd type="none" w="sm" len="sm"/>
              <a:tailEnd type="none" w="sm" len="sm"/>
            </a:ln>
          </p:spPr>
          <p:txBody>
            <a:bodyPr>
              <a:spAutoFit/>
            </a:bodyPr>
            <a:lstStyle/>
            <a:p>
              <a:pPr algn="l"/>
              <a:r>
                <a:rPr lang="zh-CN" altLang="zh-CN" sz="2800" b="1">
                  <a:solidFill>
                    <a:srgbClr val="000088"/>
                  </a:solidFill>
                </a:rPr>
                <a:t> </a:t>
              </a:r>
              <a:r>
                <a:rPr lang="en-US" altLang="zh-CN" sz="2800" b="1">
                  <a:solidFill>
                    <a:srgbClr val="000088"/>
                  </a:solidFill>
                </a:rPr>
                <a:t>A[0..5][0..5] </a:t>
              </a:r>
              <a:endParaRPr lang="zh-CN" altLang="en-US" sz="2800" b="1">
                <a:solidFill>
                  <a:srgbClr val="000088"/>
                </a:solidFill>
              </a:endParaRPr>
            </a:p>
          </p:txBody>
        </p:sp>
        <p:sp>
          <p:nvSpPr>
            <p:cNvPr id="130215" name="AutoShape 167"/>
            <p:cNvSpPr>
              <a:spLocks noChangeArrowheads="1"/>
            </p:cNvSpPr>
            <p:nvPr/>
          </p:nvSpPr>
          <p:spPr bwMode="auto">
            <a:xfrm>
              <a:off x="648" y="3571"/>
              <a:ext cx="936" cy="365"/>
            </a:xfrm>
            <a:prstGeom prst="wedgeRoundRectCallout">
              <a:avLst>
                <a:gd name="adj1" fmla="val 48292"/>
                <a:gd name="adj2" fmla="val -158218"/>
                <a:gd name="adj3" fmla="val 16667"/>
              </a:avLst>
            </a:prstGeom>
            <a:noFill/>
            <a:ln w="69850" cap="sq">
              <a:solidFill>
                <a:srgbClr val="00CCFF"/>
              </a:solidFill>
              <a:miter lim="800000"/>
              <a:headEnd type="none" w="sm" len="sm"/>
              <a:tailEnd type="none" w="sm" len="sm"/>
            </a:ln>
            <a:effectLst/>
          </p:spPr>
          <p:txBody>
            <a:bodyPr/>
            <a:lstStyle/>
            <a:p>
              <a:pPr>
                <a:defRPr/>
              </a:pPr>
              <a:endParaRPr lang="zh-CN" altLang="en-US" sz="36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黑体" pitchFamily="2" charset="-122"/>
              </a:endParaRPr>
            </a:p>
          </p:txBody>
        </p:sp>
        <p:sp>
          <p:nvSpPr>
            <p:cNvPr id="72789" name="Rectangle 168"/>
            <p:cNvSpPr>
              <a:spLocks noChangeArrowheads="1"/>
            </p:cNvSpPr>
            <p:nvPr/>
          </p:nvSpPr>
          <p:spPr bwMode="auto">
            <a:xfrm>
              <a:off x="612" y="3583"/>
              <a:ext cx="1056" cy="310"/>
            </a:xfrm>
            <a:prstGeom prst="rect">
              <a:avLst/>
            </a:prstGeom>
            <a:noFill/>
            <a:ln w="12700" cap="sq">
              <a:noFill/>
              <a:miter lim="800000"/>
              <a:headEnd type="none" w="sm" len="sm"/>
              <a:tailEnd type="none" w="sm" len="sm"/>
            </a:ln>
          </p:spPr>
          <p:txBody>
            <a:bodyPr>
              <a:spAutoFit/>
            </a:bodyPr>
            <a:lstStyle/>
            <a:p>
              <a:pPr algn="l"/>
              <a:r>
                <a:rPr kumimoji="1" lang="zh-CN" altLang="en-US" sz="2600" b="1" i="1">
                  <a:solidFill>
                    <a:srgbClr val="CC0066"/>
                  </a:solidFill>
                  <a:latin typeface="黑体" pitchFamily="49" charset="-122"/>
                  <a:ea typeface="黑体" pitchFamily="49" charset="-122"/>
                </a:rPr>
                <a:t>传统做法</a:t>
              </a:r>
            </a:p>
          </p:txBody>
        </p:sp>
      </p:grpSp>
      <p:grpSp>
        <p:nvGrpSpPr>
          <p:cNvPr id="4" name="Group 171"/>
          <p:cNvGrpSpPr>
            <a:grpSpLocks/>
          </p:cNvGrpSpPr>
          <p:nvPr/>
        </p:nvGrpSpPr>
        <p:grpSpPr bwMode="auto">
          <a:xfrm>
            <a:off x="1902910" y="1298577"/>
            <a:ext cx="5056971" cy="2308225"/>
            <a:chOff x="239" y="818"/>
            <a:chExt cx="3185" cy="1454"/>
          </a:xfrm>
        </p:grpSpPr>
        <p:sp>
          <p:nvSpPr>
            <p:cNvPr id="72782" name="Text Box 172"/>
            <p:cNvSpPr txBox="1">
              <a:spLocks noChangeArrowheads="1"/>
            </p:cNvSpPr>
            <p:nvPr/>
          </p:nvSpPr>
          <p:spPr bwMode="auto">
            <a:xfrm>
              <a:off x="239" y="1276"/>
              <a:ext cx="672" cy="407"/>
            </a:xfrm>
            <a:prstGeom prst="rect">
              <a:avLst/>
            </a:prstGeom>
            <a:noFill/>
            <a:ln w="12700" cap="sq">
              <a:noFill/>
              <a:miter lim="800000"/>
              <a:headEnd type="none" w="sm" len="sm"/>
              <a:tailEnd type="none" w="sm" len="sm"/>
            </a:ln>
          </p:spPr>
          <p:txBody>
            <a:bodyPr>
              <a:spAutoFit/>
            </a:bodyPr>
            <a:lstStyle/>
            <a:p>
              <a:pPr algn="l" eaLnBrk="1" hangingPunct="1"/>
              <a:r>
                <a:rPr kumimoji="1" lang="zh-CN" altLang="zh-CN" sz="3600" b="1">
                  <a:solidFill>
                    <a:srgbClr val="0000CC"/>
                  </a:solidFill>
                </a:rPr>
                <a:t>  </a:t>
              </a:r>
              <a:r>
                <a:rPr kumimoji="1" lang="en-US" altLang="zh-CN" sz="3200" b="1">
                  <a:solidFill>
                    <a:srgbClr val="0000CC"/>
                  </a:solidFill>
                </a:rPr>
                <a:t>A</a:t>
              </a:r>
              <a:r>
                <a:rPr kumimoji="1" lang="en-US" altLang="zh-CN" sz="3600" b="1">
                  <a:solidFill>
                    <a:srgbClr val="0000CC"/>
                  </a:solidFill>
                </a:rPr>
                <a:t>=</a:t>
              </a:r>
            </a:p>
          </p:txBody>
        </p:sp>
        <p:sp>
          <p:nvSpPr>
            <p:cNvPr id="72783" name="Text Box 173"/>
            <p:cNvSpPr txBox="1">
              <a:spLocks noChangeArrowheads="1"/>
            </p:cNvSpPr>
            <p:nvPr/>
          </p:nvSpPr>
          <p:spPr bwMode="auto">
            <a:xfrm>
              <a:off x="912" y="818"/>
              <a:ext cx="2512" cy="1454"/>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400">
                  <a:solidFill>
                    <a:srgbClr val="0000CC"/>
                  </a:solidFill>
                </a:rPr>
                <a:t> </a:t>
              </a:r>
              <a:r>
                <a:rPr kumimoji="1" lang="zh-CN" altLang="en-US" sz="2400" b="1">
                  <a:solidFill>
                    <a:srgbClr val="FF3300"/>
                  </a:solidFill>
                </a:rPr>
                <a:t>15 </a:t>
              </a:r>
              <a:r>
                <a:rPr kumimoji="1" lang="zh-CN" altLang="en-US" sz="2400" b="1">
                  <a:solidFill>
                    <a:srgbClr val="0000CC"/>
                  </a:solidFill>
                </a:rPr>
                <a:t>    0     0    </a:t>
              </a:r>
              <a:r>
                <a:rPr kumimoji="1" lang="zh-CN" altLang="en-US" sz="2400" b="1">
                  <a:solidFill>
                    <a:srgbClr val="FF3300"/>
                  </a:solidFill>
                </a:rPr>
                <a:t>22</a:t>
              </a:r>
              <a:r>
                <a:rPr kumimoji="1" lang="zh-CN" altLang="en-US" sz="2400" b="1">
                  <a:solidFill>
                    <a:srgbClr val="0000CC"/>
                  </a:solidFill>
                </a:rPr>
                <a:t>    0    </a:t>
              </a:r>
              <a:r>
                <a:rPr kumimoji="1" lang="zh-CN" altLang="en-US" sz="2400" b="1">
                  <a:solidFill>
                    <a:srgbClr val="FF3300"/>
                  </a:solidFill>
                  <a:latin typeface="宋体" charset="-122"/>
                </a:rPr>
                <a:t>-</a:t>
              </a:r>
              <a:r>
                <a:rPr kumimoji="1" lang="zh-CN" altLang="en-US" sz="2400" b="1">
                  <a:solidFill>
                    <a:srgbClr val="FF3300"/>
                  </a:solidFill>
                </a:rPr>
                <a:t>15</a:t>
              </a:r>
            </a:p>
            <a:p>
              <a:pPr algn="l" eaLnBrk="1" hangingPunct="1"/>
              <a:r>
                <a:rPr kumimoji="1" lang="zh-CN" altLang="en-US" sz="2400" b="1">
                  <a:solidFill>
                    <a:srgbClr val="0000CC"/>
                  </a:solidFill>
                </a:rPr>
                <a:t>  0   </a:t>
              </a:r>
              <a:r>
                <a:rPr kumimoji="1" lang="zh-CN" altLang="en-US" sz="2400" b="1">
                  <a:solidFill>
                    <a:srgbClr val="FF3300"/>
                  </a:solidFill>
                </a:rPr>
                <a:t> 11</a:t>
              </a:r>
              <a:r>
                <a:rPr kumimoji="1" lang="zh-CN" altLang="en-US" sz="2400" b="1">
                  <a:solidFill>
                    <a:srgbClr val="0000CC"/>
                  </a:solidFill>
                </a:rPr>
                <a:t>     </a:t>
              </a:r>
              <a:r>
                <a:rPr kumimoji="1" lang="zh-CN" altLang="en-US" sz="2400" b="1">
                  <a:solidFill>
                    <a:srgbClr val="FF3300"/>
                  </a:solidFill>
                </a:rPr>
                <a:t>3</a:t>
              </a:r>
              <a:r>
                <a:rPr kumimoji="1" lang="zh-CN" altLang="en-US" sz="2400" b="1">
                  <a:solidFill>
                    <a:srgbClr val="0000CC"/>
                  </a:solidFill>
                </a:rPr>
                <a:t>     0     0      0</a:t>
              </a:r>
            </a:p>
            <a:p>
              <a:pPr algn="l" eaLnBrk="1" hangingPunct="1"/>
              <a:r>
                <a:rPr kumimoji="1" lang="zh-CN" altLang="en-US" sz="2400" b="1">
                  <a:solidFill>
                    <a:srgbClr val="0000CC"/>
                  </a:solidFill>
                </a:rPr>
                <a:t>  0     0      0   </a:t>
              </a:r>
              <a:r>
                <a:rPr kumimoji="1" lang="zh-CN" altLang="en-US" sz="2400" b="1">
                  <a:solidFill>
                    <a:srgbClr val="FF3300"/>
                  </a:solidFill>
                  <a:latin typeface="宋体" charset="-122"/>
                </a:rPr>
                <a:t>-</a:t>
              </a:r>
              <a:r>
                <a:rPr kumimoji="1" lang="zh-CN" altLang="en-US" sz="2400" b="1">
                  <a:solidFill>
                    <a:srgbClr val="FF3300"/>
                  </a:solidFill>
                </a:rPr>
                <a:t>6</a:t>
              </a:r>
              <a:r>
                <a:rPr kumimoji="1" lang="zh-CN" altLang="en-US" sz="2400" b="1">
                  <a:solidFill>
                    <a:srgbClr val="0000CC"/>
                  </a:solidFill>
                </a:rPr>
                <a:t>     0      0 </a:t>
              </a:r>
            </a:p>
            <a:p>
              <a:pPr algn="l" eaLnBrk="1" hangingPunct="1"/>
              <a:r>
                <a:rPr kumimoji="1" lang="zh-CN" altLang="en-US" sz="2400" b="1">
                  <a:solidFill>
                    <a:srgbClr val="0000CC"/>
                  </a:solidFill>
                </a:rPr>
                <a:t>  0     0      0     0     0      0 </a:t>
              </a:r>
            </a:p>
            <a:p>
              <a:pPr algn="l" eaLnBrk="1" hangingPunct="1"/>
              <a:r>
                <a:rPr kumimoji="1" lang="zh-CN" altLang="en-US" sz="2400" b="1">
                  <a:solidFill>
                    <a:srgbClr val="0000CC"/>
                  </a:solidFill>
                </a:rPr>
                <a:t> </a:t>
              </a:r>
              <a:r>
                <a:rPr kumimoji="1" lang="zh-CN" altLang="en-US" sz="2400" b="1">
                  <a:solidFill>
                    <a:srgbClr val="FF3300"/>
                  </a:solidFill>
                </a:rPr>
                <a:t>91</a:t>
              </a:r>
              <a:r>
                <a:rPr kumimoji="1" lang="zh-CN" altLang="en-US" sz="2400" b="1">
                  <a:solidFill>
                    <a:srgbClr val="0000CC"/>
                  </a:solidFill>
                </a:rPr>
                <a:t>    0      0     0     0      0 </a:t>
              </a:r>
            </a:p>
            <a:p>
              <a:pPr algn="l" eaLnBrk="1" hangingPunct="1"/>
              <a:r>
                <a:rPr kumimoji="1" lang="zh-CN" altLang="en-US" sz="2400" b="1">
                  <a:solidFill>
                    <a:srgbClr val="0000CC"/>
                  </a:solidFill>
                </a:rPr>
                <a:t>  0     0    </a:t>
              </a:r>
              <a:r>
                <a:rPr kumimoji="1" lang="zh-CN" altLang="en-US" sz="2400" b="1">
                  <a:solidFill>
                    <a:srgbClr val="FF3300"/>
                  </a:solidFill>
                </a:rPr>
                <a:t>28</a:t>
              </a:r>
              <a:r>
                <a:rPr kumimoji="1" lang="zh-CN" altLang="en-US" sz="2400" b="1">
                  <a:solidFill>
                    <a:srgbClr val="0000CC"/>
                  </a:solidFill>
                </a:rPr>
                <a:t>     0     0      0</a:t>
              </a:r>
              <a:endParaRPr kumimoji="1" lang="zh-CN" altLang="en-US" sz="2400">
                <a:solidFill>
                  <a:srgbClr val="0000CC"/>
                </a:solidFill>
              </a:endParaRPr>
            </a:p>
          </p:txBody>
        </p:sp>
        <p:sp>
          <p:nvSpPr>
            <p:cNvPr id="130222" name="AutoShape 174"/>
            <p:cNvSpPr>
              <a:spLocks/>
            </p:cNvSpPr>
            <p:nvPr/>
          </p:nvSpPr>
          <p:spPr bwMode="auto">
            <a:xfrm>
              <a:off x="864" y="960"/>
              <a:ext cx="96" cy="1200"/>
            </a:xfrm>
            <a:prstGeom prst="leftBracket">
              <a:avLst>
                <a:gd name="adj" fmla="val 104167"/>
              </a:avLst>
            </a:prstGeom>
            <a:noFill/>
            <a:ln w="25400" cap="sq">
              <a:solidFill>
                <a:schemeClr val="bg1"/>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223" name="AutoShape 175"/>
            <p:cNvSpPr>
              <a:spLocks/>
            </p:cNvSpPr>
            <p:nvPr/>
          </p:nvSpPr>
          <p:spPr bwMode="auto">
            <a:xfrm>
              <a:off x="3072" y="936"/>
              <a:ext cx="96" cy="1272"/>
            </a:xfrm>
            <a:prstGeom prst="rightBracket">
              <a:avLst>
                <a:gd name="adj" fmla="val 157466"/>
              </a:avLst>
            </a:prstGeom>
            <a:noFill/>
            <a:ln w="25400" cap="sq">
              <a:solidFill>
                <a:schemeClr val="bg1"/>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5" name="Group 177"/>
          <p:cNvGrpSpPr>
            <a:grpSpLocks/>
          </p:cNvGrpSpPr>
          <p:nvPr/>
        </p:nvGrpSpPr>
        <p:grpSpPr bwMode="auto">
          <a:xfrm>
            <a:off x="6700799" y="1087440"/>
            <a:ext cx="3285811" cy="3582987"/>
            <a:chOff x="3261" y="685"/>
            <a:chExt cx="2070" cy="2257"/>
          </a:xfrm>
        </p:grpSpPr>
        <p:grpSp>
          <p:nvGrpSpPr>
            <p:cNvPr id="6" name="Group 83"/>
            <p:cNvGrpSpPr>
              <a:grpSpLocks/>
            </p:cNvGrpSpPr>
            <p:nvPr/>
          </p:nvGrpSpPr>
          <p:grpSpPr bwMode="auto">
            <a:xfrm>
              <a:off x="3261" y="739"/>
              <a:ext cx="1839" cy="2191"/>
              <a:chOff x="3261" y="800"/>
              <a:chExt cx="1839" cy="2191"/>
            </a:xfrm>
          </p:grpSpPr>
          <p:grpSp>
            <p:nvGrpSpPr>
              <p:cNvPr id="7" name="Group 19"/>
              <p:cNvGrpSpPr>
                <a:grpSpLocks/>
              </p:cNvGrpSpPr>
              <p:nvPr/>
            </p:nvGrpSpPr>
            <p:grpSpPr bwMode="auto">
              <a:xfrm>
                <a:off x="4065" y="2736"/>
                <a:ext cx="1035" cy="240"/>
                <a:chOff x="1248" y="3072"/>
                <a:chExt cx="1008" cy="192"/>
              </a:xfrm>
            </p:grpSpPr>
            <p:sp>
              <p:nvSpPr>
                <p:cNvPr id="130068" name="Rectangle 20"/>
                <p:cNvSpPr>
                  <a:spLocks noChangeArrowheads="1"/>
                </p:cNvSpPr>
                <p:nvPr/>
              </p:nvSpPr>
              <p:spPr bwMode="auto">
                <a:xfrm>
                  <a:off x="1248" y="3072"/>
                  <a:ext cx="336" cy="192"/>
                </a:xfrm>
                <a:prstGeom prst="rect">
                  <a:avLst/>
                </a:prstGeom>
                <a:noFill/>
                <a:ln w="25400"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069" name="Rectangle 21"/>
                <p:cNvSpPr>
                  <a:spLocks noChangeArrowheads="1"/>
                </p:cNvSpPr>
                <p:nvPr/>
              </p:nvSpPr>
              <p:spPr bwMode="auto">
                <a:xfrm>
                  <a:off x="1584" y="3072"/>
                  <a:ext cx="346" cy="192"/>
                </a:xfrm>
                <a:prstGeom prst="rect">
                  <a:avLst/>
                </a:prstGeom>
                <a:noFill/>
                <a:ln w="25400"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070" name="Rectangle 22"/>
                <p:cNvSpPr>
                  <a:spLocks noChangeArrowheads="1"/>
                </p:cNvSpPr>
                <p:nvPr/>
              </p:nvSpPr>
              <p:spPr bwMode="auto">
                <a:xfrm>
                  <a:off x="1920" y="3072"/>
                  <a:ext cx="336" cy="192"/>
                </a:xfrm>
                <a:prstGeom prst="rect">
                  <a:avLst/>
                </a:prstGeom>
                <a:noFill/>
                <a:ln w="25400"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8" name="Group 23"/>
              <p:cNvGrpSpPr>
                <a:grpSpLocks/>
              </p:cNvGrpSpPr>
              <p:nvPr/>
            </p:nvGrpSpPr>
            <p:grpSpPr bwMode="auto">
              <a:xfrm>
                <a:off x="4065" y="2496"/>
                <a:ext cx="1035" cy="240"/>
                <a:chOff x="1248" y="3072"/>
                <a:chExt cx="1008" cy="192"/>
              </a:xfrm>
            </p:grpSpPr>
            <p:sp>
              <p:nvSpPr>
                <p:cNvPr id="130072" name="Rectangle 24"/>
                <p:cNvSpPr>
                  <a:spLocks noChangeArrowheads="1"/>
                </p:cNvSpPr>
                <p:nvPr/>
              </p:nvSpPr>
              <p:spPr bwMode="auto">
                <a:xfrm>
                  <a:off x="1248" y="3072"/>
                  <a:ext cx="336" cy="192"/>
                </a:xfrm>
                <a:prstGeom prst="rect">
                  <a:avLst/>
                </a:prstGeom>
                <a:noFill/>
                <a:ln w="25400"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073" name="Rectangle 25"/>
                <p:cNvSpPr>
                  <a:spLocks noChangeArrowheads="1"/>
                </p:cNvSpPr>
                <p:nvPr/>
              </p:nvSpPr>
              <p:spPr bwMode="auto">
                <a:xfrm>
                  <a:off x="1584" y="3072"/>
                  <a:ext cx="346" cy="192"/>
                </a:xfrm>
                <a:prstGeom prst="rect">
                  <a:avLst/>
                </a:prstGeom>
                <a:noFill/>
                <a:ln w="25400"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074" name="Rectangle 26"/>
                <p:cNvSpPr>
                  <a:spLocks noChangeArrowheads="1"/>
                </p:cNvSpPr>
                <p:nvPr/>
              </p:nvSpPr>
              <p:spPr bwMode="auto">
                <a:xfrm>
                  <a:off x="1920" y="3072"/>
                  <a:ext cx="336" cy="192"/>
                </a:xfrm>
                <a:prstGeom prst="rect">
                  <a:avLst/>
                </a:prstGeom>
                <a:noFill/>
                <a:ln w="25400"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9" name="Group 27"/>
              <p:cNvGrpSpPr>
                <a:grpSpLocks/>
              </p:cNvGrpSpPr>
              <p:nvPr/>
            </p:nvGrpSpPr>
            <p:grpSpPr bwMode="auto">
              <a:xfrm>
                <a:off x="4065" y="2256"/>
                <a:ext cx="1035" cy="240"/>
                <a:chOff x="1248" y="3072"/>
                <a:chExt cx="1008" cy="192"/>
              </a:xfrm>
            </p:grpSpPr>
            <p:sp>
              <p:nvSpPr>
                <p:cNvPr id="130076" name="Rectangle 28"/>
                <p:cNvSpPr>
                  <a:spLocks noChangeArrowheads="1"/>
                </p:cNvSpPr>
                <p:nvPr/>
              </p:nvSpPr>
              <p:spPr bwMode="auto">
                <a:xfrm>
                  <a:off x="1248" y="3072"/>
                  <a:ext cx="336" cy="192"/>
                </a:xfrm>
                <a:prstGeom prst="rect">
                  <a:avLst/>
                </a:prstGeom>
                <a:noFill/>
                <a:ln w="25400"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077" name="Rectangle 29"/>
                <p:cNvSpPr>
                  <a:spLocks noChangeArrowheads="1"/>
                </p:cNvSpPr>
                <p:nvPr/>
              </p:nvSpPr>
              <p:spPr bwMode="auto">
                <a:xfrm>
                  <a:off x="1584" y="3072"/>
                  <a:ext cx="346" cy="192"/>
                </a:xfrm>
                <a:prstGeom prst="rect">
                  <a:avLst/>
                </a:prstGeom>
                <a:noFill/>
                <a:ln w="25400"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078" name="Rectangle 30"/>
                <p:cNvSpPr>
                  <a:spLocks noChangeArrowheads="1"/>
                </p:cNvSpPr>
                <p:nvPr/>
              </p:nvSpPr>
              <p:spPr bwMode="auto">
                <a:xfrm>
                  <a:off x="1920" y="3072"/>
                  <a:ext cx="336" cy="192"/>
                </a:xfrm>
                <a:prstGeom prst="rect">
                  <a:avLst/>
                </a:prstGeom>
                <a:noFill/>
                <a:ln w="25400"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10" name="Group 31"/>
              <p:cNvGrpSpPr>
                <a:grpSpLocks/>
              </p:cNvGrpSpPr>
              <p:nvPr/>
            </p:nvGrpSpPr>
            <p:grpSpPr bwMode="auto">
              <a:xfrm>
                <a:off x="4065" y="2016"/>
                <a:ext cx="1035" cy="240"/>
                <a:chOff x="1248" y="3072"/>
                <a:chExt cx="1008" cy="192"/>
              </a:xfrm>
            </p:grpSpPr>
            <p:sp>
              <p:nvSpPr>
                <p:cNvPr id="130080" name="Rectangle 32"/>
                <p:cNvSpPr>
                  <a:spLocks noChangeArrowheads="1"/>
                </p:cNvSpPr>
                <p:nvPr/>
              </p:nvSpPr>
              <p:spPr bwMode="auto">
                <a:xfrm>
                  <a:off x="1248" y="3072"/>
                  <a:ext cx="336" cy="192"/>
                </a:xfrm>
                <a:prstGeom prst="rect">
                  <a:avLst/>
                </a:prstGeom>
                <a:noFill/>
                <a:ln w="25400"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081" name="Rectangle 33"/>
                <p:cNvSpPr>
                  <a:spLocks noChangeArrowheads="1"/>
                </p:cNvSpPr>
                <p:nvPr/>
              </p:nvSpPr>
              <p:spPr bwMode="auto">
                <a:xfrm>
                  <a:off x="1584" y="3072"/>
                  <a:ext cx="346" cy="192"/>
                </a:xfrm>
                <a:prstGeom prst="rect">
                  <a:avLst/>
                </a:prstGeom>
                <a:noFill/>
                <a:ln w="25400"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082" name="Rectangle 34"/>
                <p:cNvSpPr>
                  <a:spLocks noChangeArrowheads="1"/>
                </p:cNvSpPr>
                <p:nvPr/>
              </p:nvSpPr>
              <p:spPr bwMode="auto">
                <a:xfrm>
                  <a:off x="1920" y="3072"/>
                  <a:ext cx="336" cy="192"/>
                </a:xfrm>
                <a:prstGeom prst="rect">
                  <a:avLst/>
                </a:prstGeom>
                <a:noFill/>
                <a:ln w="25400"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11" name="Group 35"/>
              <p:cNvGrpSpPr>
                <a:grpSpLocks/>
              </p:cNvGrpSpPr>
              <p:nvPr/>
            </p:nvGrpSpPr>
            <p:grpSpPr bwMode="auto">
              <a:xfrm>
                <a:off x="4065" y="1776"/>
                <a:ext cx="1035" cy="240"/>
                <a:chOff x="1248" y="3072"/>
                <a:chExt cx="1008" cy="192"/>
              </a:xfrm>
            </p:grpSpPr>
            <p:sp>
              <p:nvSpPr>
                <p:cNvPr id="130084" name="Rectangle 36"/>
                <p:cNvSpPr>
                  <a:spLocks noChangeArrowheads="1"/>
                </p:cNvSpPr>
                <p:nvPr/>
              </p:nvSpPr>
              <p:spPr bwMode="auto">
                <a:xfrm>
                  <a:off x="1248" y="3072"/>
                  <a:ext cx="336" cy="192"/>
                </a:xfrm>
                <a:prstGeom prst="rect">
                  <a:avLst/>
                </a:prstGeom>
                <a:noFill/>
                <a:ln w="25400" cap="sq">
                  <a:solidFill>
                    <a:srgbClr val="33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085" name="Rectangle 37"/>
                <p:cNvSpPr>
                  <a:spLocks noChangeArrowheads="1"/>
                </p:cNvSpPr>
                <p:nvPr/>
              </p:nvSpPr>
              <p:spPr bwMode="auto">
                <a:xfrm>
                  <a:off x="1584" y="3072"/>
                  <a:ext cx="346" cy="192"/>
                </a:xfrm>
                <a:prstGeom prst="rect">
                  <a:avLst/>
                </a:prstGeom>
                <a:noFill/>
                <a:ln w="25400" cap="sq">
                  <a:solidFill>
                    <a:srgbClr val="33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086" name="Rectangle 38"/>
                <p:cNvSpPr>
                  <a:spLocks noChangeArrowheads="1"/>
                </p:cNvSpPr>
                <p:nvPr/>
              </p:nvSpPr>
              <p:spPr bwMode="auto">
                <a:xfrm>
                  <a:off x="1920" y="3072"/>
                  <a:ext cx="336" cy="192"/>
                </a:xfrm>
                <a:prstGeom prst="rect">
                  <a:avLst/>
                </a:prstGeom>
                <a:noFill/>
                <a:ln w="25400" cap="sq">
                  <a:solidFill>
                    <a:srgbClr val="33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12" name="Group 39"/>
              <p:cNvGrpSpPr>
                <a:grpSpLocks/>
              </p:cNvGrpSpPr>
              <p:nvPr/>
            </p:nvGrpSpPr>
            <p:grpSpPr bwMode="auto">
              <a:xfrm>
                <a:off x="4065" y="1536"/>
                <a:ext cx="1035" cy="240"/>
                <a:chOff x="1248" y="3072"/>
                <a:chExt cx="1008" cy="192"/>
              </a:xfrm>
            </p:grpSpPr>
            <p:sp>
              <p:nvSpPr>
                <p:cNvPr id="130088" name="Rectangle 40"/>
                <p:cNvSpPr>
                  <a:spLocks noChangeArrowheads="1"/>
                </p:cNvSpPr>
                <p:nvPr/>
              </p:nvSpPr>
              <p:spPr bwMode="auto">
                <a:xfrm>
                  <a:off x="1248" y="3072"/>
                  <a:ext cx="336" cy="192"/>
                </a:xfrm>
                <a:prstGeom prst="rect">
                  <a:avLst/>
                </a:prstGeom>
                <a:noFill/>
                <a:ln w="25400" cap="sq">
                  <a:solidFill>
                    <a:srgbClr val="33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089" name="Rectangle 41"/>
                <p:cNvSpPr>
                  <a:spLocks noChangeArrowheads="1"/>
                </p:cNvSpPr>
                <p:nvPr/>
              </p:nvSpPr>
              <p:spPr bwMode="auto">
                <a:xfrm>
                  <a:off x="1584" y="3072"/>
                  <a:ext cx="346" cy="192"/>
                </a:xfrm>
                <a:prstGeom prst="rect">
                  <a:avLst/>
                </a:prstGeom>
                <a:noFill/>
                <a:ln w="25400" cap="sq">
                  <a:solidFill>
                    <a:srgbClr val="33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090" name="Rectangle 42"/>
                <p:cNvSpPr>
                  <a:spLocks noChangeArrowheads="1"/>
                </p:cNvSpPr>
                <p:nvPr/>
              </p:nvSpPr>
              <p:spPr bwMode="auto">
                <a:xfrm>
                  <a:off x="1920" y="3072"/>
                  <a:ext cx="336" cy="192"/>
                </a:xfrm>
                <a:prstGeom prst="rect">
                  <a:avLst/>
                </a:prstGeom>
                <a:noFill/>
                <a:ln w="25400" cap="sq">
                  <a:solidFill>
                    <a:srgbClr val="33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13" name="Group 43"/>
              <p:cNvGrpSpPr>
                <a:grpSpLocks/>
              </p:cNvGrpSpPr>
              <p:nvPr/>
            </p:nvGrpSpPr>
            <p:grpSpPr bwMode="auto">
              <a:xfrm>
                <a:off x="4065" y="1296"/>
                <a:ext cx="1035" cy="240"/>
                <a:chOff x="1248" y="3072"/>
                <a:chExt cx="1008" cy="192"/>
              </a:xfrm>
            </p:grpSpPr>
            <p:sp>
              <p:nvSpPr>
                <p:cNvPr id="130092" name="Rectangle 44"/>
                <p:cNvSpPr>
                  <a:spLocks noChangeArrowheads="1"/>
                </p:cNvSpPr>
                <p:nvPr/>
              </p:nvSpPr>
              <p:spPr bwMode="auto">
                <a:xfrm>
                  <a:off x="1248" y="3072"/>
                  <a:ext cx="336" cy="192"/>
                </a:xfrm>
                <a:prstGeom prst="rect">
                  <a:avLst/>
                </a:prstGeom>
                <a:noFill/>
                <a:ln w="25400" cap="sq">
                  <a:solidFill>
                    <a:srgbClr val="33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093" name="Rectangle 45"/>
                <p:cNvSpPr>
                  <a:spLocks noChangeArrowheads="1"/>
                </p:cNvSpPr>
                <p:nvPr/>
              </p:nvSpPr>
              <p:spPr bwMode="auto">
                <a:xfrm>
                  <a:off x="1584" y="3072"/>
                  <a:ext cx="346" cy="192"/>
                </a:xfrm>
                <a:prstGeom prst="rect">
                  <a:avLst/>
                </a:prstGeom>
                <a:noFill/>
                <a:ln w="25400" cap="sq">
                  <a:solidFill>
                    <a:srgbClr val="33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094" name="Rectangle 46"/>
                <p:cNvSpPr>
                  <a:spLocks noChangeArrowheads="1"/>
                </p:cNvSpPr>
                <p:nvPr/>
              </p:nvSpPr>
              <p:spPr bwMode="auto">
                <a:xfrm>
                  <a:off x="1920" y="3072"/>
                  <a:ext cx="336" cy="192"/>
                </a:xfrm>
                <a:prstGeom prst="rect">
                  <a:avLst/>
                </a:prstGeom>
                <a:noFill/>
                <a:ln w="25400" cap="sq">
                  <a:solidFill>
                    <a:srgbClr val="33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14" name="Group 47"/>
              <p:cNvGrpSpPr>
                <a:grpSpLocks/>
              </p:cNvGrpSpPr>
              <p:nvPr/>
            </p:nvGrpSpPr>
            <p:grpSpPr bwMode="auto">
              <a:xfrm>
                <a:off x="4065" y="1056"/>
                <a:ext cx="1035" cy="240"/>
                <a:chOff x="1248" y="3072"/>
                <a:chExt cx="1008" cy="192"/>
              </a:xfrm>
            </p:grpSpPr>
            <p:sp>
              <p:nvSpPr>
                <p:cNvPr id="130096" name="Rectangle 48"/>
                <p:cNvSpPr>
                  <a:spLocks noChangeArrowheads="1"/>
                </p:cNvSpPr>
                <p:nvPr/>
              </p:nvSpPr>
              <p:spPr bwMode="auto">
                <a:xfrm>
                  <a:off x="1248" y="3072"/>
                  <a:ext cx="336" cy="192"/>
                </a:xfrm>
                <a:prstGeom prst="rect">
                  <a:avLst/>
                </a:prstGeom>
                <a:noFill/>
                <a:ln w="25400" cap="sq">
                  <a:solidFill>
                    <a:srgbClr val="33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097" name="Rectangle 49"/>
                <p:cNvSpPr>
                  <a:spLocks noChangeArrowheads="1"/>
                </p:cNvSpPr>
                <p:nvPr/>
              </p:nvSpPr>
              <p:spPr bwMode="auto">
                <a:xfrm>
                  <a:off x="1584" y="3072"/>
                  <a:ext cx="346" cy="192"/>
                </a:xfrm>
                <a:prstGeom prst="rect">
                  <a:avLst/>
                </a:prstGeom>
                <a:noFill/>
                <a:ln w="25400" cap="sq">
                  <a:solidFill>
                    <a:srgbClr val="33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098" name="Rectangle 50"/>
                <p:cNvSpPr>
                  <a:spLocks noChangeArrowheads="1"/>
                </p:cNvSpPr>
                <p:nvPr/>
              </p:nvSpPr>
              <p:spPr bwMode="auto">
                <a:xfrm>
                  <a:off x="1920" y="3072"/>
                  <a:ext cx="336" cy="192"/>
                </a:xfrm>
                <a:prstGeom prst="rect">
                  <a:avLst/>
                </a:prstGeom>
                <a:noFill/>
                <a:ln w="25400" cap="sq">
                  <a:solidFill>
                    <a:srgbClr val="33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15" name="Group 51"/>
              <p:cNvGrpSpPr>
                <a:grpSpLocks/>
              </p:cNvGrpSpPr>
              <p:nvPr/>
            </p:nvGrpSpPr>
            <p:grpSpPr bwMode="auto">
              <a:xfrm>
                <a:off x="4065" y="816"/>
                <a:ext cx="1035" cy="240"/>
                <a:chOff x="1248" y="3072"/>
                <a:chExt cx="1008" cy="192"/>
              </a:xfrm>
            </p:grpSpPr>
            <p:sp>
              <p:nvSpPr>
                <p:cNvPr id="130100" name="Rectangle 52"/>
                <p:cNvSpPr>
                  <a:spLocks noChangeArrowheads="1"/>
                </p:cNvSpPr>
                <p:nvPr/>
              </p:nvSpPr>
              <p:spPr bwMode="auto">
                <a:xfrm>
                  <a:off x="1248" y="3072"/>
                  <a:ext cx="336" cy="192"/>
                </a:xfrm>
                <a:prstGeom prst="rect">
                  <a:avLst/>
                </a:prstGeom>
                <a:noFill/>
                <a:ln w="25400"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101" name="Rectangle 53"/>
                <p:cNvSpPr>
                  <a:spLocks noChangeArrowheads="1"/>
                </p:cNvSpPr>
                <p:nvPr/>
              </p:nvSpPr>
              <p:spPr bwMode="auto">
                <a:xfrm>
                  <a:off x="1584" y="3072"/>
                  <a:ext cx="346" cy="192"/>
                </a:xfrm>
                <a:prstGeom prst="rect">
                  <a:avLst/>
                </a:prstGeom>
                <a:noFill/>
                <a:ln w="25400"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102" name="Rectangle 54"/>
                <p:cNvSpPr>
                  <a:spLocks noChangeArrowheads="1"/>
                </p:cNvSpPr>
                <p:nvPr/>
              </p:nvSpPr>
              <p:spPr bwMode="auto">
                <a:xfrm>
                  <a:off x="1920" y="3072"/>
                  <a:ext cx="336" cy="192"/>
                </a:xfrm>
                <a:prstGeom prst="rect">
                  <a:avLst/>
                </a:prstGeom>
                <a:noFill/>
                <a:ln w="25400"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72727" name="Text Box 55"/>
              <p:cNvSpPr txBox="1">
                <a:spLocks noChangeArrowheads="1"/>
              </p:cNvSpPr>
              <p:nvPr/>
            </p:nvSpPr>
            <p:spPr bwMode="auto">
              <a:xfrm>
                <a:off x="4109" y="800"/>
                <a:ext cx="197"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FF3300"/>
                    </a:solidFill>
                  </a:rPr>
                  <a:t>6</a:t>
                </a:r>
              </a:p>
            </p:txBody>
          </p:sp>
          <p:sp>
            <p:nvSpPr>
              <p:cNvPr id="72728" name="Text Box 56"/>
              <p:cNvSpPr txBox="1">
                <a:spLocks noChangeArrowheads="1"/>
              </p:cNvSpPr>
              <p:nvPr/>
            </p:nvSpPr>
            <p:spPr bwMode="auto">
              <a:xfrm>
                <a:off x="4449" y="800"/>
                <a:ext cx="197"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FF3300"/>
                    </a:solidFill>
                  </a:rPr>
                  <a:t>6</a:t>
                </a:r>
              </a:p>
            </p:txBody>
          </p:sp>
          <p:sp>
            <p:nvSpPr>
              <p:cNvPr id="72729" name="Text Box 57"/>
              <p:cNvSpPr txBox="1">
                <a:spLocks noChangeArrowheads="1"/>
              </p:cNvSpPr>
              <p:nvPr/>
            </p:nvSpPr>
            <p:spPr bwMode="auto">
              <a:xfrm>
                <a:off x="4848" y="800"/>
                <a:ext cx="197"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FF3300"/>
                    </a:solidFill>
                  </a:rPr>
                  <a:t>8</a:t>
                </a:r>
              </a:p>
            </p:txBody>
          </p:sp>
          <p:sp>
            <p:nvSpPr>
              <p:cNvPr id="72730" name="Text Box 58"/>
              <p:cNvSpPr txBox="1">
                <a:spLocks noChangeArrowheads="1"/>
              </p:cNvSpPr>
              <p:nvPr/>
            </p:nvSpPr>
            <p:spPr bwMode="auto">
              <a:xfrm>
                <a:off x="4109" y="1040"/>
                <a:ext cx="197"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1</a:t>
                </a:r>
              </a:p>
            </p:txBody>
          </p:sp>
          <p:sp>
            <p:nvSpPr>
              <p:cNvPr id="72731" name="Text Box 59"/>
              <p:cNvSpPr txBox="1">
                <a:spLocks noChangeArrowheads="1"/>
              </p:cNvSpPr>
              <p:nvPr/>
            </p:nvSpPr>
            <p:spPr bwMode="auto">
              <a:xfrm>
                <a:off x="4508" y="1056"/>
                <a:ext cx="190" cy="252"/>
              </a:xfrm>
              <a:prstGeom prst="rect">
                <a:avLst/>
              </a:prstGeom>
              <a:noFill/>
              <a:ln w="12700" cap="sq">
                <a:noFill/>
                <a:miter lim="800000"/>
                <a:headEnd type="none" w="sm" len="sm"/>
                <a:tailEnd type="none" w="sm" len="sm"/>
              </a:ln>
            </p:spPr>
            <p:txBody>
              <a:bodyPr wrap="none">
                <a:spAutoFit/>
              </a:bodyPr>
              <a:lstStyle/>
              <a:p>
                <a:r>
                  <a:rPr lang="zh-CN" altLang="en-US" sz="2000" b="1">
                    <a:solidFill>
                      <a:srgbClr val="000000"/>
                    </a:solidFill>
                  </a:rPr>
                  <a:t>1</a:t>
                </a:r>
              </a:p>
            </p:txBody>
          </p:sp>
          <p:sp>
            <p:nvSpPr>
              <p:cNvPr id="72732" name="Text Box 60"/>
              <p:cNvSpPr txBox="1">
                <a:spLocks noChangeArrowheads="1"/>
              </p:cNvSpPr>
              <p:nvPr/>
            </p:nvSpPr>
            <p:spPr bwMode="auto">
              <a:xfrm>
                <a:off x="4758" y="1040"/>
                <a:ext cx="278"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15</a:t>
                </a:r>
              </a:p>
            </p:txBody>
          </p:sp>
          <p:sp>
            <p:nvSpPr>
              <p:cNvPr id="72733" name="Text Box 61"/>
              <p:cNvSpPr txBox="1">
                <a:spLocks noChangeArrowheads="1"/>
              </p:cNvSpPr>
              <p:nvPr/>
            </p:nvSpPr>
            <p:spPr bwMode="auto">
              <a:xfrm>
                <a:off x="4109" y="1280"/>
                <a:ext cx="197"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1</a:t>
                </a:r>
              </a:p>
            </p:txBody>
          </p:sp>
          <p:sp>
            <p:nvSpPr>
              <p:cNvPr id="72734" name="Text Box 62"/>
              <p:cNvSpPr txBox="1">
                <a:spLocks noChangeArrowheads="1"/>
              </p:cNvSpPr>
              <p:nvPr/>
            </p:nvSpPr>
            <p:spPr bwMode="auto">
              <a:xfrm>
                <a:off x="4503" y="1280"/>
                <a:ext cx="197"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4</a:t>
                </a:r>
              </a:p>
            </p:txBody>
          </p:sp>
          <p:sp>
            <p:nvSpPr>
              <p:cNvPr id="72735" name="Text Box 63"/>
              <p:cNvSpPr txBox="1">
                <a:spLocks noChangeArrowheads="1"/>
              </p:cNvSpPr>
              <p:nvPr/>
            </p:nvSpPr>
            <p:spPr bwMode="auto">
              <a:xfrm>
                <a:off x="4769" y="1280"/>
                <a:ext cx="278"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22</a:t>
                </a:r>
              </a:p>
            </p:txBody>
          </p:sp>
          <p:sp>
            <p:nvSpPr>
              <p:cNvPr id="72736" name="Text Box 64"/>
              <p:cNvSpPr txBox="1">
                <a:spLocks noChangeArrowheads="1"/>
              </p:cNvSpPr>
              <p:nvPr/>
            </p:nvSpPr>
            <p:spPr bwMode="auto">
              <a:xfrm>
                <a:off x="4109" y="1520"/>
                <a:ext cx="197"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1</a:t>
                </a:r>
              </a:p>
            </p:txBody>
          </p:sp>
          <p:sp>
            <p:nvSpPr>
              <p:cNvPr id="72737" name="Text Box 65"/>
              <p:cNvSpPr txBox="1">
                <a:spLocks noChangeArrowheads="1"/>
              </p:cNvSpPr>
              <p:nvPr/>
            </p:nvSpPr>
            <p:spPr bwMode="auto">
              <a:xfrm>
                <a:off x="4500" y="1520"/>
                <a:ext cx="197"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6</a:t>
                </a:r>
              </a:p>
            </p:txBody>
          </p:sp>
          <p:sp>
            <p:nvSpPr>
              <p:cNvPr id="72738" name="Text Box 66"/>
              <p:cNvSpPr txBox="1">
                <a:spLocks noChangeArrowheads="1"/>
              </p:cNvSpPr>
              <p:nvPr/>
            </p:nvSpPr>
            <p:spPr bwMode="auto">
              <a:xfrm>
                <a:off x="4761" y="1536"/>
                <a:ext cx="308" cy="252"/>
              </a:xfrm>
              <a:prstGeom prst="rect">
                <a:avLst/>
              </a:prstGeom>
              <a:noFill/>
              <a:ln w="12700" cap="sq">
                <a:noFill/>
                <a:miter lim="800000"/>
                <a:headEnd type="none" w="sm" len="sm"/>
                <a:tailEnd type="none" w="sm" len="sm"/>
              </a:ln>
            </p:spPr>
            <p:txBody>
              <a:bodyPr wrap="none">
                <a:spAutoFit/>
              </a:bodyPr>
              <a:lstStyle/>
              <a:p>
                <a:r>
                  <a:rPr lang="zh-CN" altLang="en-US" sz="2000" b="1">
                    <a:solidFill>
                      <a:srgbClr val="000000"/>
                    </a:solidFill>
                  </a:rPr>
                  <a:t>-15</a:t>
                </a:r>
              </a:p>
            </p:txBody>
          </p:sp>
          <p:sp>
            <p:nvSpPr>
              <p:cNvPr id="72739" name="Text Box 67"/>
              <p:cNvSpPr txBox="1">
                <a:spLocks noChangeArrowheads="1"/>
              </p:cNvSpPr>
              <p:nvPr/>
            </p:nvSpPr>
            <p:spPr bwMode="auto">
              <a:xfrm>
                <a:off x="4104" y="1760"/>
                <a:ext cx="197"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2</a:t>
                </a:r>
              </a:p>
            </p:txBody>
          </p:sp>
          <p:sp>
            <p:nvSpPr>
              <p:cNvPr id="72740" name="Text Box 68"/>
              <p:cNvSpPr txBox="1">
                <a:spLocks noChangeArrowheads="1"/>
              </p:cNvSpPr>
              <p:nvPr/>
            </p:nvSpPr>
            <p:spPr bwMode="auto">
              <a:xfrm>
                <a:off x="4503" y="1760"/>
                <a:ext cx="197"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2</a:t>
                </a:r>
              </a:p>
            </p:txBody>
          </p:sp>
          <p:sp>
            <p:nvSpPr>
              <p:cNvPr id="72741" name="Text Box 69"/>
              <p:cNvSpPr txBox="1">
                <a:spLocks noChangeArrowheads="1"/>
              </p:cNvSpPr>
              <p:nvPr/>
            </p:nvSpPr>
            <p:spPr bwMode="auto">
              <a:xfrm>
                <a:off x="4765" y="1750"/>
                <a:ext cx="270"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11</a:t>
                </a:r>
              </a:p>
            </p:txBody>
          </p:sp>
          <p:sp>
            <p:nvSpPr>
              <p:cNvPr id="72742" name="Text Box 70"/>
              <p:cNvSpPr txBox="1">
                <a:spLocks noChangeArrowheads="1"/>
              </p:cNvSpPr>
              <p:nvPr/>
            </p:nvSpPr>
            <p:spPr bwMode="auto">
              <a:xfrm>
                <a:off x="4109" y="2230"/>
                <a:ext cx="197"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3</a:t>
                </a:r>
              </a:p>
            </p:txBody>
          </p:sp>
          <p:sp>
            <p:nvSpPr>
              <p:cNvPr id="72743" name="Text Box 71"/>
              <p:cNvSpPr txBox="1">
                <a:spLocks noChangeArrowheads="1"/>
              </p:cNvSpPr>
              <p:nvPr/>
            </p:nvSpPr>
            <p:spPr bwMode="auto">
              <a:xfrm>
                <a:off x="4500" y="2230"/>
                <a:ext cx="197"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4</a:t>
                </a:r>
              </a:p>
            </p:txBody>
          </p:sp>
          <p:sp>
            <p:nvSpPr>
              <p:cNvPr id="72744" name="Text Box 72"/>
              <p:cNvSpPr txBox="1">
                <a:spLocks noChangeArrowheads="1"/>
              </p:cNvSpPr>
              <p:nvPr/>
            </p:nvSpPr>
            <p:spPr bwMode="auto">
              <a:xfrm>
                <a:off x="4795" y="2230"/>
                <a:ext cx="246"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-6</a:t>
                </a:r>
              </a:p>
            </p:txBody>
          </p:sp>
          <p:sp>
            <p:nvSpPr>
              <p:cNvPr id="72745" name="Text Box 73"/>
              <p:cNvSpPr txBox="1">
                <a:spLocks noChangeArrowheads="1"/>
              </p:cNvSpPr>
              <p:nvPr/>
            </p:nvSpPr>
            <p:spPr bwMode="auto">
              <a:xfrm>
                <a:off x="4104" y="2000"/>
                <a:ext cx="197"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2</a:t>
                </a:r>
              </a:p>
            </p:txBody>
          </p:sp>
          <p:sp>
            <p:nvSpPr>
              <p:cNvPr id="72746" name="Text Box 74"/>
              <p:cNvSpPr txBox="1">
                <a:spLocks noChangeArrowheads="1"/>
              </p:cNvSpPr>
              <p:nvPr/>
            </p:nvSpPr>
            <p:spPr bwMode="auto">
              <a:xfrm>
                <a:off x="4503" y="1990"/>
                <a:ext cx="197"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3</a:t>
                </a:r>
              </a:p>
            </p:txBody>
          </p:sp>
          <p:sp>
            <p:nvSpPr>
              <p:cNvPr id="72747" name="Text Box 75"/>
              <p:cNvSpPr txBox="1">
                <a:spLocks noChangeArrowheads="1"/>
              </p:cNvSpPr>
              <p:nvPr/>
            </p:nvSpPr>
            <p:spPr bwMode="auto">
              <a:xfrm>
                <a:off x="4856" y="2012"/>
                <a:ext cx="197"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3</a:t>
                </a:r>
              </a:p>
            </p:txBody>
          </p:sp>
          <p:sp>
            <p:nvSpPr>
              <p:cNvPr id="72748" name="Text Box 76"/>
              <p:cNvSpPr txBox="1">
                <a:spLocks noChangeArrowheads="1"/>
              </p:cNvSpPr>
              <p:nvPr/>
            </p:nvSpPr>
            <p:spPr bwMode="auto">
              <a:xfrm>
                <a:off x="4109" y="2480"/>
                <a:ext cx="197"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5</a:t>
                </a:r>
              </a:p>
            </p:txBody>
          </p:sp>
          <p:sp>
            <p:nvSpPr>
              <p:cNvPr id="72749" name="Text Box 77"/>
              <p:cNvSpPr txBox="1">
                <a:spLocks noChangeArrowheads="1"/>
              </p:cNvSpPr>
              <p:nvPr/>
            </p:nvSpPr>
            <p:spPr bwMode="auto">
              <a:xfrm>
                <a:off x="4500" y="2470"/>
                <a:ext cx="197"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1</a:t>
                </a:r>
              </a:p>
            </p:txBody>
          </p:sp>
          <p:sp>
            <p:nvSpPr>
              <p:cNvPr id="72750" name="Text Box 78"/>
              <p:cNvSpPr txBox="1">
                <a:spLocks noChangeArrowheads="1"/>
              </p:cNvSpPr>
              <p:nvPr/>
            </p:nvSpPr>
            <p:spPr bwMode="auto">
              <a:xfrm>
                <a:off x="4807" y="2480"/>
                <a:ext cx="278"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91</a:t>
                </a:r>
              </a:p>
            </p:txBody>
          </p:sp>
          <p:sp>
            <p:nvSpPr>
              <p:cNvPr id="72751" name="Text Box 79"/>
              <p:cNvSpPr txBox="1">
                <a:spLocks noChangeArrowheads="1"/>
              </p:cNvSpPr>
              <p:nvPr/>
            </p:nvSpPr>
            <p:spPr bwMode="auto">
              <a:xfrm>
                <a:off x="4109" y="2710"/>
                <a:ext cx="197"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6</a:t>
                </a:r>
              </a:p>
            </p:txBody>
          </p:sp>
          <p:sp>
            <p:nvSpPr>
              <p:cNvPr id="72752" name="Text Box 80"/>
              <p:cNvSpPr txBox="1">
                <a:spLocks noChangeArrowheads="1"/>
              </p:cNvSpPr>
              <p:nvPr/>
            </p:nvSpPr>
            <p:spPr bwMode="auto">
              <a:xfrm>
                <a:off x="4503" y="2720"/>
                <a:ext cx="197"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3</a:t>
                </a:r>
              </a:p>
            </p:txBody>
          </p:sp>
          <p:sp>
            <p:nvSpPr>
              <p:cNvPr id="72753" name="Text Box 81"/>
              <p:cNvSpPr txBox="1">
                <a:spLocks noChangeArrowheads="1"/>
              </p:cNvSpPr>
              <p:nvPr/>
            </p:nvSpPr>
            <p:spPr bwMode="auto">
              <a:xfrm>
                <a:off x="4795" y="2720"/>
                <a:ext cx="278"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28</a:t>
                </a:r>
              </a:p>
            </p:txBody>
          </p:sp>
          <p:sp>
            <p:nvSpPr>
              <p:cNvPr id="72754" name="Text Box 82"/>
              <p:cNvSpPr txBox="1">
                <a:spLocks noChangeArrowheads="1"/>
              </p:cNvSpPr>
              <p:nvPr/>
            </p:nvSpPr>
            <p:spPr bwMode="auto">
              <a:xfrm>
                <a:off x="3261" y="1498"/>
                <a:ext cx="639" cy="291"/>
              </a:xfrm>
              <a:prstGeom prst="rect">
                <a:avLst/>
              </a:prstGeom>
              <a:noFill/>
              <a:ln w="12700" cap="sq">
                <a:noFill/>
                <a:miter lim="800000"/>
                <a:headEnd type="none" w="sm" len="sm"/>
                <a:tailEnd type="none" w="sm" len="sm"/>
              </a:ln>
            </p:spPr>
            <p:txBody>
              <a:bodyPr wrap="none">
                <a:spAutoFit/>
              </a:bodyPr>
              <a:lstStyle/>
              <a:p>
                <a:r>
                  <a:rPr lang="en-US" altLang="zh-CN" sz="2400" b="1">
                    <a:solidFill>
                      <a:srgbClr val="000000"/>
                    </a:solidFill>
                  </a:rPr>
                  <a:t>LTMB=</a:t>
                </a:r>
              </a:p>
            </p:txBody>
          </p:sp>
        </p:grpSp>
        <p:sp>
          <p:nvSpPr>
            <p:cNvPr id="130224" name="Text Box 176"/>
            <p:cNvSpPr txBox="1">
              <a:spLocks noChangeArrowheads="1"/>
            </p:cNvSpPr>
            <p:nvPr/>
          </p:nvSpPr>
          <p:spPr bwMode="auto">
            <a:xfrm>
              <a:off x="5148" y="685"/>
              <a:ext cx="183" cy="2257"/>
            </a:xfrm>
            <a:prstGeom prst="rect">
              <a:avLst/>
            </a:prstGeom>
            <a:noFill/>
            <a:ln w="12700" cap="sq">
              <a:noFill/>
              <a:miter lim="800000"/>
              <a:headEnd type="none" w="sm" len="sm"/>
              <a:tailEnd type="none" w="sm" len="sm"/>
            </a:ln>
            <a:effectLst/>
          </p:spPr>
          <p:txBody>
            <a:bodyPr wrap="none">
              <a:spAutoFit/>
            </a:bodyPr>
            <a:lstStyle/>
            <a:p>
              <a:pPr algn="l">
                <a:lnSpc>
                  <a:spcPct val="140000"/>
                </a:lnSpc>
              </a:pPr>
              <a:r>
                <a:rPr lang="en-US" altLang="zh-CN" b="1">
                  <a:solidFill>
                    <a:srgbClr val="FF0000"/>
                  </a:solidFill>
                  <a:effectLst>
                    <a:outerShdw blurRad="38100" dist="38100" dir="2700000" algn="tl">
                      <a:srgbClr val="C0C0C0"/>
                    </a:outerShdw>
                  </a:effectLst>
                  <a:ea typeface="黑体" pitchFamily="49" charset="-122"/>
                </a:rPr>
                <a:t>0</a:t>
              </a:r>
            </a:p>
            <a:p>
              <a:pPr algn="l">
                <a:lnSpc>
                  <a:spcPct val="140000"/>
                </a:lnSpc>
              </a:pPr>
              <a:r>
                <a:rPr lang="en-US" altLang="zh-CN" b="1">
                  <a:solidFill>
                    <a:srgbClr val="000099"/>
                  </a:solidFill>
                  <a:effectLst>
                    <a:outerShdw blurRad="38100" dist="38100" dir="2700000" algn="tl">
                      <a:srgbClr val="C0C0C0"/>
                    </a:outerShdw>
                  </a:effectLst>
                  <a:ea typeface="黑体" pitchFamily="49" charset="-122"/>
                </a:rPr>
                <a:t>1</a:t>
              </a:r>
            </a:p>
            <a:p>
              <a:pPr algn="l">
                <a:lnSpc>
                  <a:spcPct val="140000"/>
                </a:lnSpc>
              </a:pPr>
              <a:r>
                <a:rPr lang="en-US" altLang="zh-CN" b="1">
                  <a:solidFill>
                    <a:srgbClr val="000099"/>
                  </a:solidFill>
                  <a:effectLst>
                    <a:outerShdw blurRad="38100" dist="38100" dir="2700000" algn="tl">
                      <a:srgbClr val="C0C0C0"/>
                    </a:outerShdw>
                  </a:effectLst>
                  <a:ea typeface="黑体" pitchFamily="49" charset="-122"/>
                </a:rPr>
                <a:t>2</a:t>
              </a:r>
            </a:p>
            <a:p>
              <a:pPr algn="l">
                <a:lnSpc>
                  <a:spcPct val="140000"/>
                </a:lnSpc>
              </a:pPr>
              <a:r>
                <a:rPr lang="en-US" altLang="zh-CN" b="1">
                  <a:solidFill>
                    <a:srgbClr val="000099"/>
                  </a:solidFill>
                  <a:effectLst>
                    <a:outerShdw blurRad="38100" dist="38100" dir="2700000" algn="tl">
                      <a:srgbClr val="C0C0C0"/>
                    </a:outerShdw>
                  </a:effectLst>
                  <a:ea typeface="黑体" pitchFamily="49" charset="-122"/>
                </a:rPr>
                <a:t>3</a:t>
              </a:r>
            </a:p>
            <a:p>
              <a:pPr algn="l">
                <a:lnSpc>
                  <a:spcPct val="140000"/>
                </a:lnSpc>
              </a:pPr>
              <a:r>
                <a:rPr lang="en-US" altLang="zh-CN" b="1">
                  <a:solidFill>
                    <a:srgbClr val="000099"/>
                  </a:solidFill>
                  <a:effectLst>
                    <a:outerShdw blurRad="38100" dist="38100" dir="2700000" algn="tl">
                      <a:srgbClr val="C0C0C0"/>
                    </a:outerShdw>
                  </a:effectLst>
                  <a:ea typeface="黑体" pitchFamily="49" charset="-122"/>
                </a:rPr>
                <a:t>4</a:t>
              </a:r>
            </a:p>
            <a:p>
              <a:pPr algn="l">
                <a:lnSpc>
                  <a:spcPct val="140000"/>
                </a:lnSpc>
              </a:pPr>
              <a:r>
                <a:rPr lang="en-US" altLang="zh-CN" b="1">
                  <a:solidFill>
                    <a:srgbClr val="000099"/>
                  </a:solidFill>
                  <a:effectLst>
                    <a:outerShdw blurRad="38100" dist="38100" dir="2700000" algn="tl">
                      <a:srgbClr val="C0C0C0"/>
                    </a:outerShdw>
                  </a:effectLst>
                  <a:ea typeface="黑体" pitchFamily="49" charset="-122"/>
                </a:rPr>
                <a:t>5</a:t>
              </a:r>
            </a:p>
            <a:p>
              <a:pPr algn="l">
                <a:lnSpc>
                  <a:spcPct val="140000"/>
                </a:lnSpc>
              </a:pPr>
              <a:r>
                <a:rPr lang="en-US" altLang="zh-CN" b="1">
                  <a:solidFill>
                    <a:srgbClr val="000099"/>
                  </a:solidFill>
                  <a:effectLst>
                    <a:outerShdw blurRad="38100" dist="38100" dir="2700000" algn="tl">
                      <a:srgbClr val="C0C0C0"/>
                    </a:outerShdw>
                  </a:effectLst>
                  <a:ea typeface="黑体" pitchFamily="49" charset="-122"/>
                </a:rPr>
                <a:t>6</a:t>
              </a:r>
            </a:p>
            <a:p>
              <a:pPr algn="l">
                <a:lnSpc>
                  <a:spcPct val="140000"/>
                </a:lnSpc>
              </a:pPr>
              <a:r>
                <a:rPr lang="en-US" altLang="zh-CN" b="1">
                  <a:solidFill>
                    <a:srgbClr val="000099"/>
                  </a:solidFill>
                  <a:effectLst>
                    <a:outerShdw blurRad="38100" dist="38100" dir="2700000" algn="tl">
                      <a:srgbClr val="C0C0C0"/>
                    </a:outerShdw>
                  </a:effectLst>
                  <a:ea typeface="黑体" pitchFamily="49" charset="-122"/>
                </a:rPr>
                <a:t>7</a:t>
              </a:r>
            </a:p>
            <a:p>
              <a:pPr algn="l">
                <a:lnSpc>
                  <a:spcPct val="140000"/>
                </a:lnSpc>
              </a:pPr>
              <a:r>
                <a:rPr lang="en-US" altLang="zh-CN" b="1">
                  <a:solidFill>
                    <a:srgbClr val="000099"/>
                  </a:solidFill>
                  <a:effectLst>
                    <a:outerShdw blurRad="38100" dist="38100" dir="2700000" algn="tl">
                      <a:srgbClr val="C0C0C0"/>
                    </a:outerShdw>
                  </a:effectLst>
                  <a:ea typeface="黑体" pitchFamily="49" charset="-122"/>
                </a:rPr>
                <a:t>8</a:t>
              </a:r>
            </a:p>
          </p:txBody>
        </p:sp>
      </p:grpSp>
      <p:grpSp>
        <p:nvGrpSpPr>
          <p:cNvPr id="16" name="Group 178"/>
          <p:cNvGrpSpPr>
            <a:grpSpLocks/>
          </p:cNvGrpSpPr>
          <p:nvPr/>
        </p:nvGrpSpPr>
        <p:grpSpPr bwMode="auto">
          <a:xfrm>
            <a:off x="4971420" y="4800600"/>
            <a:ext cx="4020639" cy="1600200"/>
            <a:chOff x="2172" y="3024"/>
            <a:chExt cx="2532" cy="1008"/>
          </a:xfrm>
        </p:grpSpPr>
        <p:sp>
          <p:nvSpPr>
            <p:cNvPr id="130227" name="Rectangle 179"/>
            <p:cNvSpPr>
              <a:spLocks noChangeArrowheads="1"/>
            </p:cNvSpPr>
            <p:nvPr/>
          </p:nvSpPr>
          <p:spPr bwMode="auto">
            <a:xfrm>
              <a:off x="2784" y="3024"/>
              <a:ext cx="1920" cy="384"/>
            </a:xfrm>
            <a:prstGeom prst="rect">
              <a:avLst/>
            </a:prstGeom>
            <a:solidFill>
              <a:srgbClr val="E1FFE1"/>
            </a:solidFill>
            <a:ln w="12700" cap="sq">
              <a:noFill/>
              <a:miter lim="800000"/>
              <a:headEnd type="none" w="sm" len="sm"/>
              <a:tailEnd type="none" w="sm" len="sm"/>
            </a:ln>
            <a:effectLst>
              <a:outerShdw dist="71842" dir="2700000"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2713" name="Rectangle 180"/>
            <p:cNvSpPr>
              <a:spLocks noChangeArrowheads="1"/>
            </p:cNvSpPr>
            <p:nvPr/>
          </p:nvSpPr>
          <p:spPr bwMode="auto">
            <a:xfrm>
              <a:off x="2832" y="3033"/>
              <a:ext cx="1872" cy="330"/>
            </a:xfrm>
            <a:prstGeom prst="rect">
              <a:avLst/>
            </a:prstGeom>
            <a:noFill/>
            <a:ln w="12700" cap="sq">
              <a:noFill/>
              <a:miter lim="800000"/>
              <a:headEnd type="none" w="sm" len="sm"/>
              <a:tailEnd type="none" w="sm" len="sm"/>
            </a:ln>
          </p:spPr>
          <p:txBody>
            <a:bodyPr>
              <a:spAutoFit/>
            </a:bodyPr>
            <a:lstStyle/>
            <a:p>
              <a:pPr algn="l"/>
              <a:r>
                <a:rPr lang="zh-CN" altLang="zh-CN" sz="2800" b="1">
                  <a:solidFill>
                    <a:srgbClr val="000088"/>
                  </a:solidFill>
                </a:rPr>
                <a:t> </a:t>
              </a:r>
              <a:r>
                <a:rPr lang="en-US" altLang="zh-CN" sz="2800" b="1">
                  <a:solidFill>
                    <a:srgbClr val="000088"/>
                  </a:solidFill>
                </a:rPr>
                <a:t>LTMB[0..8][0..2] </a:t>
              </a:r>
              <a:endParaRPr lang="zh-CN" altLang="en-US" sz="2800" b="1">
                <a:solidFill>
                  <a:srgbClr val="000088"/>
                </a:solidFill>
              </a:endParaRPr>
            </a:p>
          </p:txBody>
        </p:sp>
        <p:sp>
          <p:nvSpPr>
            <p:cNvPr id="130229" name="AutoShape 181"/>
            <p:cNvSpPr>
              <a:spLocks noChangeArrowheads="1"/>
            </p:cNvSpPr>
            <p:nvPr/>
          </p:nvSpPr>
          <p:spPr bwMode="auto">
            <a:xfrm>
              <a:off x="2208" y="3648"/>
              <a:ext cx="1174" cy="384"/>
            </a:xfrm>
            <a:prstGeom prst="wedgeRoundRectCallout">
              <a:avLst>
                <a:gd name="adj1" fmla="val 59620"/>
                <a:gd name="adj2" fmla="val -120051"/>
                <a:gd name="adj3" fmla="val 16667"/>
              </a:avLst>
            </a:prstGeom>
            <a:noFill/>
            <a:ln w="60325" cap="sq">
              <a:solidFill>
                <a:srgbClr val="33CCCC"/>
              </a:solidFill>
              <a:miter lim="800000"/>
              <a:headEnd type="none" w="sm" len="sm"/>
              <a:tailEnd type="none" w="sm" len="sm"/>
            </a:ln>
            <a:effectLst/>
          </p:spPr>
          <p:txBody>
            <a:bodyPr/>
            <a:lstStyle/>
            <a:p>
              <a:pPr>
                <a:defRPr/>
              </a:pPr>
              <a:endParaRPr lang="zh-CN" altLang="en-US" sz="36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黑体" pitchFamily="2" charset="-122"/>
              </a:endParaRPr>
            </a:p>
          </p:txBody>
        </p:sp>
        <p:sp>
          <p:nvSpPr>
            <p:cNvPr id="72715" name="Rectangle 182"/>
            <p:cNvSpPr>
              <a:spLocks noChangeArrowheads="1"/>
            </p:cNvSpPr>
            <p:nvPr/>
          </p:nvSpPr>
          <p:spPr bwMode="auto">
            <a:xfrm>
              <a:off x="2172" y="3671"/>
              <a:ext cx="1498" cy="310"/>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a:r>
                <a:rPr kumimoji="1" lang="zh-CN" altLang="en-US" sz="2600" b="1" i="1">
                  <a:solidFill>
                    <a:srgbClr val="FF3300"/>
                  </a:solidFill>
                  <a:latin typeface="黑体" pitchFamily="49" charset="-122"/>
                  <a:ea typeface="黑体" pitchFamily="49" charset="-122"/>
                </a:rPr>
                <a:t>三元组表法</a:t>
              </a:r>
            </a:p>
          </p:txBody>
        </p:sp>
      </p:gr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30205"/>
                                        </p:tgtEl>
                                        <p:attrNameLst>
                                          <p:attrName>style.visibility</p:attrName>
                                        </p:attrNameLst>
                                      </p:cBhvr>
                                      <p:to>
                                        <p:strVal val="visible"/>
                                      </p:to>
                                    </p:set>
                                    <p:animEffect transition="in" filter="dissolve">
                                      <p:cBhvr>
                                        <p:cTn id="18" dur="500"/>
                                        <p:tgtEl>
                                          <p:spTgt spid="13020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dissolve">
                                      <p:cBhvr>
                                        <p:cTn id="23" dur="500"/>
                                        <p:tgtEl>
                                          <p:spTgt spid="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left)">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205"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132845" y="1323975"/>
            <a:ext cx="7772481" cy="1676400"/>
            <a:chOff x="384" y="1152"/>
            <a:chExt cx="4896" cy="1056"/>
          </a:xfrm>
        </p:grpSpPr>
        <p:sp>
          <p:nvSpPr>
            <p:cNvPr id="187395" name="Rectangle 3"/>
            <p:cNvSpPr>
              <a:spLocks noChangeArrowheads="1"/>
            </p:cNvSpPr>
            <p:nvPr/>
          </p:nvSpPr>
          <p:spPr bwMode="auto">
            <a:xfrm>
              <a:off x="576" y="1152"/>
              <a:ext cx="4704" cy="1056"/>
            </a:xfrm>
            <a:prstGeom prst="rect">
              <a:avLst/>
            </a:prstGeom>
            <a:solidFill>
              <a:srgbClr val="CCFFFF"/>
            </a:solidFill>
            <a:ln w="12700" cap="sq">
              <a:noFill/>
              <a:miter lim="800000"/>
              <a:headEnd type="none" w="sm" len="sm"/>
              <a:tailEnd type="none" w="sm" len="sm"/>
            </a:ln>
            <a:effectLst>
              <a:outerShdw dist="198380" dir="3011666" algn="ctr" rotWithShape="0">
                <a:schemeClr val="bg1"/>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3745" name="Text Box 4"/>
            <p:cNvSpPr txBox="1">
              <a:spLocks noChangeArrowheads="1"/>
            </p:cNvSpPr>
            <p:nvPr/>
          </p:nvSpPr>
          <p:spPr bwMode="auto">
            <a:xfrm>
              <a:off x="384" y="1214"/>
              <a:ext cx="4848" cy="872"/>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3200" b="1">
                  <a:solidFill>
                    <a:srgbClr val="FFFFFF"/>
                  </a:solidFill>
                  <a:latin typeface="楷体_GB2312" pitchFamily="49" charset="-122"/>
                  <a:ea typeface="楷体_GB2312" pitchFamily="49" charset="-122"/>
                </a:rPr>
                <a:t>  </a:t>
              </a:r>
              <a:r>
                <a:rPr kumimoji="1" lang="zh-CN" altLang="en-US" sz="2400" b="1">
                  <a:solidFill>
                    <a:srgbClr val="FFFFFF"/>
                  </a:solidFill>
                  <a:latin typeface="楷体_GB2312" pitchFamily="49" charset="-122"/>
                  <a:ea typeface="楷体_GB2312" pitchFamily="49" charset="-122"/>
                </a:rPr>
                <a:t> </a:t>
              </a:r>
              <a:r>
                <a:rPr kumimoji="1" lang="zh-CN" altLang="en-US" sz="2600" b="1">
                  <a:solidFill>
                    <a:srgbClr val="0000CC"/>
                  </a:solidFill>
                  <a:ea typeface="楷体_GB2312" pitchFamily="49" charset="-122"/>
                </a:rPr>
                <a:t>1 </a:t>
              </a:r>
              <a:r>
                <a:rPr kumimoji="1" lang="zh-CN" altLang="en-US" sz="2600" b="1">
                  <a:solidFill>
                    <a:srgbClr val="0000CC"/>
                  </a:solidFill>
                  <a:latin typeface="楷体_GB2312" pitchFamily="49" charset="-122"/>
                  <a:ea typeface="楷体_GB2312" pitchFamily="49" charset="-122"/>
                </a:rPr>
                <a:t>. </a:t>
              </a:r>
              <a:r>
                <a:rPr kumimoji="1" lang="zh-CN" altLang="en-US" sz="2600" b="1">
                  <a:solidFill>
                    <a:srgbClr val="0000CC"/>
                  </a:solidFill>
                  <a:latin typeface="黑体" pitchFamily="49" charset="-122"/>
                  <a:ea typeface="黑体" pitchFamily="49" charset="-122"/>
                </a:rPr>
                <a:t>有人说, 数组除了插入和删除操作以外,主 </a:t>
              </a:r>
            </a:p>
            <a:p>
              <a:pPr algn="l" eaLnBrk="1" hangingPunct="1"/>
              <a:r>
                <a:rPr kumimoji="1" lang="zh-CN" altLang="en-US" sz="2600" b="1">
                  <a:solidFill>
                    <a:srgbClr val="0000CC"/>
                  </a:solidFill>
                  <a:latin typeface="黑体" pitchFamily="49" charset="-122"/>
                  <a:ea typeface="黑体" pitchFamily="49" charset="-122"/>
                </a:rPr>
                <a:t>       要操作还有存取</a:t>
              </a:r>
              <a:r>
                <a:rPr kumimoji="1" lang="zh-CN" altLang="en-US" sz="2600" b="1" baseline="-25000">
                  <a:solidFill>
                    <a:srgbClr val="0000CC"/>
                  </a:solidFill>
                  <a:latin typeface="黑体" pitchFamily="49" charset="-122"/>
                  <a:ea typeface="黑体" pitchFamily="49" charset="-122"/>
                </a:rPr>
                <a:t>` </a:t>
              </a:r>
              <a:r>
                <a:rPr kumimoji="1" lang="zh-CN" altLang="en-US" sz="2600" b="1">
                  <a:solidFill>
                    <a:srgbClr val="0000CC"/>
                  </a:solidFill>
                  <a:latin typeface="黑体" pitchFamily="49" charset="-122"/>
                  <a:ea typeface="黑体" pitchFamily="49" charset="-122"/>
                </a:rPr>
                <a:t>修改</a:t>
              </a:r>
              <a:r>
                <a:rPr kumimoji="1" lang="zh-CN" altLang="en-US" sz="2600" b="1" baseline="-25000">
                  <a:solidFill>
                    <a:srgbClr val="0000CC"/>
                  </a:solidFill>
                  <a:latin typeface="黑体" pitchFamily="49" charset="-122"/>
                  <a:ea typeface="黑体" pitchFamily="49" charset="-122"/>
                </a:rPr>
                <a:t>` </a:t>
              </a:r>
              <a:r>
                <a:rPr kumimoji="1" lang="zh-CN" altLang="en-US" sz="2600" b="1">
                  <a:solidFill>
                    <a:srgbClr val="0000CC"/>
                  </a:solidFill>
                  <a:latin typeface="黑体" pitchFamily="49" charset="-122"/>
                  <a:ea typeface="黑体" pitchFamily="49" charset="-122"/>
                </a:rPr>
                <a:t>检索和排序, 你认   </a:t>
              </a:r>
            </a:p>
            <a:p>
              <a:pPr algn="l" eaLnBrk="1" hangingPunct="1"/>
              <a:r>
                <a:rPr kumimoji="1" lang="zh-CN" altLang="en-US" sz="2600" b="1">
                  <a:solidFill>
                    <a:srgbClr val="0000CC"/>
                  </a:solidFill>
                  <a:latin typeface="黑体" pitchFamily="49" charset="-122"/>
                  <a:ea typeface="黑体" pitchFamily="49" charset="-122"/>
                </a:rPr>
                <a:t>       为如何?</a:t>
              </a:r>
              <a:endParaRPr kumimoji="1" lang="zh-CN" altLang="en-US" sz="2600">
                <a:solidFill>
                  <a:srgbClr val="0000CC"/>
                </a:solidFill>
                <a:latin typeface="黑体" pitchFamily="49" charset="-122"/>
                <a:ea typeface="黑体" pitchFamily="49" charset="-122"/>
              </a:endParaRPr>
            </a:p>
          </p:txBody>
        </p:sp>
      </p:grpSp>
      <p:grpSp>
        <p:nvGrpSpPr>
          <p:cNvPr id="3" name="Group 5"/>
          <p:cNvGrpSpPr>
            <a:grpSpLocks/>
          </p:cNvGrpSpPr>
          <p:nvPr/>
        </p:nvGrpSpPr>
        <p:grpSpPr bwMode="auto">
          <a:xfrm>
            <a:off x="2438887" y="3305175"/>
            <a:ext cx="7696374" cy="1676400"/>
            <a:chOff x="576" y="2400"/>
            <a:chExt cx="4848" cy="1056"/>
          </a:xfrm>
        </p:grpSpPr>
        <p:sp>
          <p:nvSpPr>
            <p:cNvPr id="187398" name="Rectangle 6"/>
            <p:cNvSpPr>
              <a:spLocks noChangeArrowheads="1"/>
            </p:cNvSpPr>
            <p:nvPr/>
          </p:nvSpPr>
          <p:spPr bwMode="auto">
            <a:xfrm>
              <a:off x="576" y="2400"/>
              <a:ext cx="4704" cy="1056"/>
            </a:xfrm>
            <a:prstGeom prst="rect">
              <a:avLst/>
            </a:prstGeom>
            <a:solidFill>
              <a:srgbClr val="0033CC"/>
            </a:solidFill>
            <a:ln w="12700" cap="sq">
              <a:noFill/>
              <a:miter lim="800000"/>
              <a:headEnd type="none" w="sm" len="sm"/>
              <a:tailEnd type="none" w="sm" len="sm"/>
            </a:ln>
            <a:effectLst>
              <a:outerShdw dist="198380" dir="3011666" algn="ctr" rotWithShape="0">
                <a:schemeClr val="bg1"/>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3743" name="Text Box 7"/>
            <p:cNvSpPr txBox="1">
              <a:spLocks noChangeArrowheads="1"/>
            </p:cNvSpPr>
            <p:nvPr/>
          </p:nvSpPr>
          <p:spPr bwMode="auto">
            <a:xfrm>
              <a:off x="704" y="2520"/>
              <a:ext cx="4720" cy="791"/>
            </a:xfrm>
            <a:prstGeom prst="rect">
              <a:avLst/>
            </a:prstGeom>
            <a:noFill/>
            <a:ln w="12700" cap="sq">
              <a:noFill/>
              <a:miter lim="800000"/>
              <a:headEnd type="none" w="sm" len="sm"/>
              <a:tailEnd type="none" w="sm" len="sm"/>
            </a:ln>
          </p:spPr>
          <p:txBody>
            <a:bodyPr>
              <a:spAutoFit/>
            </a:bodyPr>
            <a:lstStyle/>
            <a:p>
              <a:pPr algn="l" eaLnBrk="1" hangingPunct="1">
                <a:lnSpc>
                  <a:spcPct val="90000"/>
                </a:lnSpc>
              </a:pPr>
              <a:r>
                <a:rPr kumimoji="1" lang="zh-CN" altLang="en-US" sz="2800" b="1">
                  <a:solidFill>
                    <a:srgbClr val="FFFFFF"/>
                  </a:solidFill>
                  <a:latin typeface="黑体" pitchFamily="49" charset="-122"/>
                  <a:ea typeface="黑体" pitchFamily="49" charset="-122"/>
                </a:rPr>
                <a:t>2. 对于一个具有</a:t>
              </a:r>
              <a:r>
                <a:rPr kumimoji="1" lang="en-US" altLang="en-US" sz="2800" b="1">
                  <a:solidFill>
                    <a:srgbClr val="FFFFFF"/>
                  </a:solidFill>
                  <a:latin typeface="黑体" pitchFamily="49" charset="-122"/>
                  <a:ea typeface="黑体" pitchFamily="49" charset="-122"/>
                </a:rPr>
                <a:t>t</a:t>
              </a:r>
              <a:r>
                <a:rPr kumimoji="1" lang="zh-CN" altLang="en-US" sz="2800" b="1">
                  <a:solidFill>
                    <a:srgbClr val="FFFFFF"/>
                  </a:solidFill>
                  <a:latin typeface="黑体" pitchFamily="49" charset="-122"/>
                  <a:ea typeface="黑体" pitchFamily="49" charset="-122"/>
                </a:rPr>
                <a:t>个非零元素的 </a:t>
              </a:r>
              <a:r>
                <a:rPr kumimoji="1" lang="en-US" altLang="en-US" sz="2800" b="1">
                  <a:solidFill>
                    <a:srgbClr val="FFFFFF"/>
                  </a:solidFill>
                  <a:latin typeface="黑体" pitchFamily="49" charset="-122"/>
                  <a:ea typeface="黑体" pitchFamily="49" charset="-122"/>
                </a:rPr>
                <a:t>m</a:t>
              </a:r>
              <a:r>
                <a:rPr kumimoji="1" lang="en-US" altLang="en-US" sz="2800" b="1">
                  <a:solidFill>
                    <a:srgbClr val="FFFFFF"/>
                  </a:solidFill>
                  <a:latin typeface="黑体" pitchFamily="49" charset="-122"/>
                  <a:ea typeface="黑体" pitchFamily="49" charset="-122"/>
                  <a:sym typeface="Symbol" pitchFamily="18" charset="2"/>
                </a:rPr>
                <a:t></a:t>
              </a:r>
              <a:r>
                <a:rPr kumimoji="1" lang="en-US" altLang="en-US" sz="2800" b="1">
                  <a:solidFill>
                    <a:srgbClr val="FFFFFF"/>
                  </a:solidFill>
                  <a:latin typeface="黑体" pitchFamily="49" charset="-122"/>
                  <a:ea typeface="黑体" pitchFamily="49" charset="-122"/>
                </a:rPr>
                <a:t>n </a:t>
              </a:r>
              <a:r>
                <a:rPr kumimoji="1" lang="zh-CN" altLang="en-US" sz="2800" b="1">
                  <a:solidFill>
                    <a:srgbClr val="FFFFFF"/>
                  </a:solidFill>
                  <a:latin typeface="黑体" pitchFamily="49" charset="-122"/>
                  <a:ea typeface="黑体" pitchFamily="49" charset="-122"/>
                </a:rPr>
                <a:t>阶矩</a:t>
              </a:r>
            </a:p>
            <a:p>
              <a:pPr algn="l" eaLnBrk="1" hangingPunct="1">
                <a:lnSpc>
                  <a:spcPct val="90000"/>
                </a:lnSpc>
              </a:pPr>
              <a:r>
                <a:rPr kumimoji="1" lang="zh-CN" altLang="en-US" sz="2800" b="1">
                  <a:solidFill>
                    <a:srgbClr val="FFFFFF"/>
                  </a:solidFill>
                  <a:latin typeface="黑体" pitchFamily="49" charset="-122"/>
                  <a:ea typeface="黑体" pitchFamily="49" charset="-122"/>
                </a:rPr>
                <a:t>   阵,若采用三元组表方法存储, 则当</a:t>
              </a:r>
              <a:r>
                <a:rPr kumimoji="1" lang="en-US" altLang="en-US" sz="2800" b="1">
                  <a:solidFill>
                    <a:srgbClr val="FFFFFF"/>
                  </a:solidFill>
                  <a:ea typeface="黑体" pitchFamily="49" charset="-122"/>
                </a:rPr>
                <a:t>t</a:t>
              </a:r>
              <a:r>
                <a:rPr kumimoji="1" lang="en-US" altLang="en-US" sz="2800" b="1">
                  <a:solidFill>
                    <a:srgbClr val="FFFFFF"/>
                  </a:solidFill>
                  <a:latin typeface="黑体" pitchFamily="49" charset="-122"/>
                  <a:ea typeface="黑体" pitchFamily="49" charset="-122"/>
                </a:rPr>
                <a:t> </a:t>
              </a:r>
              <a:r>
                <a:rPr kumimoji="1" lang="zh-CN" altLang="en-US" sz="2800" b="1">
                  <a:solidFill>
                    <a:srgbClr val="FFFFFF"/>
                  </a:solidFill>
                  <a:latin typeface="黑体" pitchFamily="49" charset="-122"/>
                  <a:ea typeface="黑体" pitchFamily="49" charset="-122"/>
                </a:rPr>
                <a:t>满</a:t>
              </a:r>
            </a:p>
            <a:p>
              <a:pPr algn="l" eaLnBrk="1" hangingPunct="1">
                <a:lnSpc>
                  <a:spcPct val="90000"/>
                </a:lnSpc>
              </a:pPr>
              <a:r>
                <a:rPr kumimoji="1" lang="zh-CN" altLang="en-US" sz="2800" b="1">
                  <a:solidFill>
                    <a:srgbClr val="FFFFFF"/>
                  </a:solidFill>
                  <a:latin typeface="黑体" pitchFamily="49" charset="-122"/>
                  <a:ea typeface="黑体" pitchFamily="49" charset="-122"/>
                </a:rPr>
                <a:t>   足什么条件,这样做才有意义?</a:t>
              </a:r>
            </a:p>
          </p:txBody>
        </p:sp>
      </p:grpSp>
      <p:grpSp>
        <p:nvGrpSpPr>
          <p:cNvPr id="4" name="Group 8"/>
          <p:cNvGrpSpPr>
            <a:grpSpLocks/>
          </p:cNvGrpSpPr>
          <p:nvPr/>
        </p:nvGrpSpPr>
        <p:grpSpPr bwMode="auto">
          <a:xfrm>
            <a:off x="1828422" y="333375"/>
            <a:ext cx="2972974" cy="914400"/>
            <a:chOff x="192" y="528"/>
            <a:chExt cx="1872" cy="576"/>
          </a:xfrm>
        </p:grpSpPr>
        <p:sp>
          <p:nvSpPr>
            <p:cNvPr id="187401" name="AutoShape 9"/>
            <p:cNvSpPr>
              <a:spLocks noChangeArrowheads="1"/>
            </p:cNvSpPr>
            <p:nvPr/>
          </p:nvSpPr>
          <p:spPr bwMode="auto">
            <a:xfrm>
              <a:off x="192" y="528"/>
              <a:ext cx="1872" cy="576"/>
            </a:xfrm>
            <a:prstGeom prst="star8">
              <a:avLst>
                <a:gd name="adj" fmla="val 29167"/>
              </a:avLst>
            </a:prstGeom>
            <a:solidFill>
              <a:srgbClr val="00FFFF"/>
            </a:solidFill>
            <a:ln w="28575" cap="sq">
              <a:solidFill>
                <a:srgbClr val="FF9933"/>
              </a:solidFill>
              <a:miter lim="800000"/>
              <a:headEnd type="none" w="sm" len="sm"/>
              <a:tailEnd type="none" w="sm" len="sm"/>
            </a:ln>
            <a:effectLst>
              <a:outerShdw dist="117088" dir="2436078" algn="ctr" rotWithShape="0">
                <a:schemeClr val="bg2"/>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3741" name="Rectangle 10"/>
            <p:cNvSpPr>
              <a:spLocks noChangeArrowheads="1"/>
            </p:cNvSpPr>
            <p:nvPr/>
          </p:nvSpPr>
          <p:spPr bwMode="auto">
            <a:xfrm>
              <a:off x="541" y="577"/>
              <a:ext cx="1163" cy="427"/>
            </a:xfrm>
            <a:prstGeom prst="rect">
              <a:avLst/>
            </a:prstGeom>
            <a:noFill/>
            <a:ln w="12700" cap="sq">
              <a:noFill/>
              <a:miter lim="800000"/>
              <a:headEnd type="none" w="sm" len="sm"/>
              <a:tailEnd type="none" w="sm" len="sm"/>
            </a:ln>
          </p:spPr>
          <p:txBody>
            <a:bodyPr>
              <a:spAutoFit/>
            </a:bodyPr>
            <a:lstStyle/>
            <a:p>
              <a:r>
                <a:rPr kumimoji="1" lang="zh-CN" altLang="en-US" sz="3800" b="1">
                  <a:solidFill>
                    <a:srgbClr val="CC6600"/>
                  </a:solidFill>
                  <a:latin typeface="隶书" pitchFamily="49" charset="-122"/>
                  <a:ea typeface="隶书" pitchFamily="49" charset="-122"/>
                </a:rPr>
                <a:t>思考题</a:t>
              </a:r>
              <a:endParaRPr kumimoji="1" lang="zh-CN" altLang="en-US" sz="3400" b="1">
                <a:solidFill>
                  <a:srgbClr val="CC6600"/>
                </a:solidFill>
                <a:latin typeface="方正舒体" pitchFamily="2" charset="-122"/>
                <a:ea typeface="方正舒体" pitchFamily="2" charset="-122"/>
              </a:endParaRPr>
            </a:p>
          </p:txBody>
        </p:sp>
      </p:grpSp>
      <p:grpSp>
        <p:nvGrpSpPr>
          <p:cNvPr id="5" name="Group 11"/>
          <p:cNvGrpSpPr>
            <a:grpSpLocks/>
          </p:cNvGrpSpPr>
          <p:nvPr/>
        </p:nvGrpSpPr>
        <p:grpSpPr bwMode="auto">
          <a:xfrm>
            <a:off x="3238805" y="5294313"/>
            <a:ext cx="4953337" cy="1460500"/>
            <a:chOff x="1080" y="3000"/>
            <a:chExt cx="3120" cy="920"/>
          </a:xfrm>
        </p:grpSpPr>
        <p:sp>
          <p:nvSpPr>
            <p:cNvPr id="187404" name="AutoShape 12"/>
            <p:cNvSpPr>
              <a:spLocks noChangeArrowheads="1"/>
            </p:cNvSpPr>
            <p:nvPr/>
          </p:nvSpPr>
          <p:spPr bwMode="auto">
            <a:xfrm rot="228283">
              <a:off x="1607" y="3000"/>
              <a:ext cx="2593" cy="912"/>
            </a:xfrm>
            <a:prstGeom prst="irregularSeal2">
              <a:avLst/>
            </a:prstGeom>
            <a:solidFill>
              <a:srgbClr val="FFFFD1"/>
            </a:solidFill>
            <a:ln w="82550" cap="sq">
              <a:solidFill>
                <a:srgbClr val="33CCCC"/>
              </a:solidFill>
              <a:miter lim="800000"/>
              <a:headEnd type="none" w="sm" len="sm"/>
              <a:tailEnd type="none" w="sm" len="sm"/>
            </a:ln>
            <a:effectLst>
              <a:outerShdw dist="221796" dir="1417763"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3735" name="Text Box 13"/>
            <p:cNvSpPr txBox="1">
              <a:spLocks noChangeArrowheads="1"/>
            </p:cNvSpPr>
            <p:nvPr/>
          </p:nvSpPr>
          <p:spPr bwMode="auto">
            <a:xfrm>
              <a:off x="2162" y="3283"/>
              <a:ext cx="574" cy="368"/>
            </a:xfrm>
            <a:prstGeom prst="rect">
              <a:avLst/>
            </a:prstGeom>
            <a:noFill/>
            <a:ln w="12700" cap="sq">
              <a:noFill/>
              <a:miter lim="800000"/>
              <a:headEnd type="none" w="sm" len="sm"/>
              <a:tailEnd type="none" w="sm" len="sm"/>
            </a:ln>
            <a:effectLst>
              <a:outerShdw algn="ctr" rotWithShape="0">
                <a:srgbClr val="000000"/>
              </a:outerShdw>
            </a:effectLst>
          </p:spPr>
          <p:txBody>
            <a:bodyPr>
              <a:spAutoFit/>
            </a:bodyPr>
            <a:lstStyle/>
            <a:p>
              <a:pPr algn="l"/>
              <a:r>
                <a:rPr lang="en-US" altLang="zh-CN" sz="3000" b="1">
                  <a:solidFill>
                    <a:srgbClr val="FF3300"/>
                  </a:solidFill>
                  <a:ea typeface="黑体" pitchFamily="49" charset="-122"/>
                </a:rPr>
                <a:t>t</a:t>
              </a:r>
              <a:r>
                <a:rPr lang="en-US" altLang="zh-CN" sz="3200" b="1">
                  <a:solidFill>
                    <a:srgbClr val="FF3300"/>
                  </a:solidFill>
                  <a:ea typeface="黑体" pitchFamily="49" charset="-122"/>
                </a:rPr>
                <a:t>&lt;</a:t>
              </a:r>
            </a:p>
          </p:txBody>
        </p:sp>
        <p:sp>
          <p:nvSpPr>
            <p:cNvPr id="73736" name="Text Box 14"/>
            <p:cNvSpPr txBox="1">
              <a:spLocks noChangeArrowheads="1"/>
            </p:cNvSpPr>
            <p:nvPr/>
          </p:nvSpPr>
          <p:spPr bwMode="auto">
            <a:xfrm>
              <a:off x="2531" y="3232"/>
              <a:ext cx="778" cy="492"/>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algn="l">
                <a:lnSpc>
                  <a:spcPct val="80000"/>
                </a:lnSpc>
              </a:pPr>
              <a:r>
                <a:rPr lang="en-US" altLang="zh-CN" sz="2800" b="1">
                  <a:solidFill>
                    <a:srgbClr val="FF3300"/>
                  </a:solidFill>
                  <a:ea typeface="黑体" pitchFamily="49" charset="-122"/>
                </a:rPr>
                <a:t>m</a:t>
              </a:r>
              <a:r>
                <a:rPr lang="en-US" altLang="zh-CN" sz="2800" b="1">
                  <a:solidFill>
                    <a:srgbClr val="FF3300"/>
                  </a:solidFill>
                  <a:ea typeface="黑体" pitchFamily="49" charset="-122"/>
                  <a:sym typeface="Symbol" pitchFamily="18" charset="2"/>
                </a:rPr>
                <a:t></a:t>
              </a:r>
              <a:r>
                <a:rPr lang="en-US" altLang="zh-CN" sz="2800" b="1">
                  <a:solidFill>
                    <a:srgbClr val="FF3300"/>
                  </a:solidFill>
                  <a:ea typeface="黑体" pitchFamily="49" charset="-122"/>
                </a:rPr>
                <a:t>n</a:t>
              </a:r>
            </a:p>
            <a:p>
              <a:pPr algn="l">
                <a:lnSpc>
                  <a:spcPct val="80000"/>
                </a:lnSpc>
              </a:pPr>
              <a:r>
                <a:rPr lang="en-US" altLang="zh-CN" sz="2800" b="1">
                  <a:solidFill>
                    <a:srgbClr val="FF3300"/>
                  </a:solidFill>
                  <a:ea typeface="黑体" pitchFamily="49" charset="-122"/>
                </a:rPr>
                <a:t>   3</a:t>
              </a:r>
            </a:p>
          </p:txBody>
        </p:sp>
        <p:sp>
          <p:nvSpPr>
            <p:cNvPr id="187407" name="Line 15"/>
            <p:cNvSpPr>
              <a:spLocks noChangeShapeType="1"/>
            </p:cNvSpPr>
            <p:nvPr/>
          </p:nvSpPr>
          <p:spPr bwMode="auto">
            <a:xfrm>
              <a:off x="2495" y="3480"/>
              <a:ext cx="624" cy="0"/>
            </a:xfrm>
            <a:prstGeom prst="line">
              <a:avLst/>
            </a:prstGeom>
            <a:noFill/>
            <a:ln w="25400" cap="sq">
              <a:solidFill>
                <a:srgbClr val="FF0000"/>
              </a:solidFill>
              <a:round/>
              <a:headEnd type="none" w="sm" len="sm"/>
              <a:tailEnd type="none" w="sm" len="sm"/>
            </a:ln>
            <a:effectLst>
              <a:outerShdw dist="12700" algn="ctr" rotWithShape="0">
                <a:schemeClr val="bg1"/>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3738" name="Text Box 16"/>
            <p:cNvSpPr txBox="1">
              <a:spLocks noChangeArrowheads="1"/>
            </p:cNvSpPr>
            <p:nvPr/>
          </p:nvSpPr>
          <p:spPr bwMode="auto">
            <a:xfrm>
              <a:off x="3107" y="3307"/>
              <a:ext cx="588" cy="339"/>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algn="l"/>
              <a:r>
                <a:rPr lang="en-US" altLang="zh-CN" sz="2900" b="1">
                  <a:solidFill>
                    <a:srgbClr val="FF3300"/>
                  </a:solidFill>
                  <a:latin typeface="宋体" charset="-122"/>
                </a:rPr>
                <a:t>-</a:t>
              </a:r>
              <a:r>
                <a:rPr lang="en-US" altLang="zh-CN" sz="2900" b="1">
                  <a:solidFill>
                    <a:srgbClr val="FF3300"/>
                  </a:solidFill>
                  <a:ea typeface="黑体" pitchFamily="49" charset="-122"/>
                </a:rPr>
                <a:t>1</a:t>
              </a:r>
            </a:p>
          </p:txBody>
        </p:sp>
        <p:sp>
          <p:nvSpPr>
            <p:cNvPr id="73739" name="Text Box 17"/>
            <p:cNvSpPr txBox="1">
              <a:spLocks noChangeArrowheads="1"/>
            </p:cNvSpPr>
            <p:nvPr/>
          </p:nvSpPr>
          <p:spPr bwMode="auto">
            <a:xfrm>
              <a:off x="1080" y="3062"/>
              <a:ext cx="480" cy="858"/>
            </a:xfrm>
            <a:prstGeom prst="rect">
              <a:avLst/>
            </a:prstGeom>
            <a:noFill/>
            <a:ln w="9525">
              <a:noFill/>
              <a:miter lim="800000"/>
              <a:headEnd/>
              <a:tailEnd/>
            </a:ln>
            <a:effectLst>
              <a:outerShdw dist="17961" dir="2700000" algn="ctr" rotWithShape="0">
                <a:srgbClr val="000000"/>
              </a:outerShdw>
            </a:effectLst>
          </p:spPr>
          <p:txBody>
            <a:bodyPr>
              <a:spAutoFit/>
            </a:bodyPr>
            <a:lstStyle/>
            <a:p>
              <a:pPr fontAlgn="t">
                <a:lnSpc>
                  <a:spcPct val="80000"/>
                </a:lnSpc>
              </a:pPr>
              <a:r>
                <a:rPr lang="zh-CN" altLang="en-US" sz="5000" b="1">
                  <a:solidFill>
                    <a:srgbClr val="FF3300"/>
                  </a:solidFill>
                  <a:ea typeface="华文新魏" pitchFamily="2" charset="-122"/>
                </a:rPr>
                <a:t>答</a:t>
              </a:r>
            </a:p>
            <a:p>
              <a:pPr fontAlgn="t">
                <a:lnSpc>
                  <a:spcPct val="80000"/>
                </a:lnSpc>
              </a:pPr>
              <a:r>
                <a:rPr lang="zh-CN" altLang="en-US" sz="5000" b="1">
                  <a:solidFill>
                    <a:srgbClr val="FF3300"/>
                  </a:solidFill>
                  <a:ea typeface="华文新魏" pitchFamily="2" charset="-122"/>
                </a:rPr>
                <a:t>案</a:t>
              </a:r>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inVertical)">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37"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arn(outVertical)">
                                      <p:cBhvr>
                                        <p:cTn id="20" dur="500"/>
                                        <p:tgtEl>
                                          <p:spTgt spid="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linds(horizontal)">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132844" y="1219202"/>
            <a:ext cx="5332246" cy="1978025"/>
            <a:chOff x="384" y="768"/>
            <a:chExt cx="3358" cy="1246"/>
          </a:xfrm>
        </p:grpSpPr>
        <p:sp>
          <p:nvSpPr>
            <p:cNvPr id="74828" name="Text Box 3"/>
            <p:cNvSpPr txBox="1">
              <a:spLocks noChangeArrowheads="1"/>
            </p:cNvSpPr>
            <p:nvPr/>
          </p:nvSpPr>
          <p:spPr bwMode="auto">
            <a:xfrm>
              <a:off x="384" y="768"/>
              <a:ext cx="3028" cy="330"/>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800" b="1">
                  <a:solidFill>
                    <a:srgbClr val="000088"/>
                  </a:solidFill>
                  <a:latin typeface="幼圆" pitchFamily="49" charset="-122"/>
                  <a:ea typeface="幼圆" pitchFamily="49" charset="-122"/>
                </a:rPr>
                <a:t>例如, 如下一个稀疏矩阵：</a:t>
              </a:r>
              <a:endParaRPr kumimoji="1" lang="zh-CN" altLang="en-US" sz="2800">
                <a:solidFill>
                  <a:srgbClr val="000088"/>
                </a:solidFill>
                <a:latin typeface="幼圆" pitchFamily="49" charset="-122"/>
                <a:ea typeface="幼圆" pitchFamily="49" charset="-122"/>
              </a:endParaRPr>
            </a:p>
          </p:txBody>
        </p:sp>
        <p:sp>
          <p:nvSpPr>
            <p:cNvPr id="165892" name="Line 4"/>
            <p:cNvSpPr>
              <a:spLocks noChangeShapeType="1"/>
            </p:cNvSpPr>
            <p:nvPr/>
          </p:nvSpPr>
          <p:spPr bwMode="auto">
            <a:xfrm>
              <a:off x="3646" y="1094"/>
              <a:ext cx="0" cy="0"/>
            </a:xfrm>
            <a:prstGeom prst="line">
              <a:avLst/>
            </a:prstGeom>
            <a:noFill/>
            <a:ln w="12700" cap="sq">
              <a:solidFill>
                <a:schemeClr val="tx1"/>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4830" name="Text Box 5"/>
            <p:cNvSpPr txBox="1">
              <a:spLocks noChangeArrowheads="1"/>
            </p:cNvSpPr>
            <p:nvPr/>
          </p:nvSpPr>
          <p:spPr bwMode="auto">
            <a:xfrm>
              <a:off x="1678" y="1334"/>
              <a:ext cx="576" cy="330"/>
            </a:xfrm>
            <a:prstGeom prst="rect">
              <a:avLst/>
            </a:prstGeom>
            <a:noFill/>
            <a:ln w="12700" cap="sq">
              <a:noFill/>
              <a:miter lim="800000"/>
              <a:headEnd type="none" w="sm" len="sm"/>
              <a:tailEnd type="none" w="sm" len="sm"/>
            </a:ln>
          </p:spPr>
          <p:txBody>
            <a:bodyPr>
              <a:spAutoFit/>
            </a:bodyPr>
            <a:lstStyle/>
            <a:p>
              <a:pPr algn="l" eaLnBrk="1" hangingPunct="1"/>
              <a:r>
                <a:rPr kumimoji="1" lang="en-US" altLang="en-US" sz="2800">
                  <a:solidFill>
                    <a:srgbClr val="000088"/>
                  </a:solidFill>
                  <a:ea typeface="楷体_GB2312" pitchFamily="49" charset="-122"/>
                </a:rPr>
                <a:t>A =</a:t>
              </a:r>
              <a:endParaRPr kumimoji="1" lang="en-US" altLang="zh-CN" sz="2800">
                <a:solidFill>
                  <a:srgbClr val="000088"/>
                </a:solidFill>
                <a:ea typeface="楷体_GB2312" pitchFamily="49" charset="-122"/>
              </a:endParaRPr>
            </a:p>
          </p:txBody>
        </p:sp>
        <p:sp>
          <p:nvSpPr>
            <p:cNvPr id="74831" name="Text Box 6"/>
            <p:cNvSpPr txBox="1">
              <a:spLocks noChangeArrowheads="1"/>
            </p:cNvSpPr>
            <p:nvPr/>
          </p:nvSpPr>
          <p:spPr bwMode="auto">
            <a:xfrm>
              <a:off x="2350" y="1142"/>
              <a:ext cx="1344" cy="872"/>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800">
                  <a:solidFill>
                    <a:srgbClr val="000088"/>
                  </a:solidFill>
                </a:rPr>
                <a:t>4    0    0    2</a:t>
              </a:r>
            </a:p>
            <a:p>
              <a:pPr algn="l" eaLnBrk="1" hangingPunct="1"/>
              <a:r>
                <a:rPr kumimoji="1" lang="zh-CN" altLang="en-US" sz="2800">
                  <a:solidFill>
                    <a:srgbClr val="000088"/>
                  </a:solidFill>
                </a:rPr>
                <a:t>0    3    0    0</a:t>
              </a:r>
            </a:p>
            <a:p>
              <a:pPr algn="l" eaLnBrk="1" hangingPunct="1"/>
              <a:r>
                <a:rPr kumimoji="1" lang="zh-CN" altLang="en-US" sz="2800">
                  <a:solidFill>
                    <a:srgbClr val="000088"/>
                  </a:solidFill>
                </a:rPr>
                <a:t>5    0   </a:t>
              </a:r>
              <a:r>
                <a:rPr kumimoji="1" lang="zh-CN" altLang="en-US" sz="2800">
                  <a:solidFill>
                    <a:srgbClr val="000088"/>
                  </a:solidFill>
                  <a:latin typeface="宋体" charset="-122"/>
                </a:rPr>
                <a:t>-</a:t>
              </a:r>
              <a:r>
                <a:rPr kumimoji="1" lang="zh-CN" altLang="en-US" sz="2800">
                  <a:solidFill>
                    <a:srgbClr val="000088"/>
                  </a:solidFill>
                </a:rPr>
                <a:t>1   0</a:t>
              </a:r>
            </a:p>
          </p:txBody>
        </p:sp>
        <p:sp>
          <p:nvSpPr>
            <p:cNvPr id="165895" name="AutoShape 7"/>
            <p:cNvSpPr>
              <a:spLocks/>
            </p:cNvSpPr>
            <p:nvPr/>
          </p:nvSpPr>
          <p:spPr bwMode="auto">
            <a:xfrm>
              <a:off x="2206" y="1286"/>
              <a:ext cx="48" cy="576"/>
            </a:xfrm>
            <a:prstGeom prst="leftBracket">
              <a:avLst>
                <a:gd name="adj" fmla="val 100000"/>
              </a:avLst>
            </a:prstGeom>
            <a:noFill/>
            <a:ln w="22225" cap="sq">
              <a:solidFill>
                <a:schemeClr val="tx1"/>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5896" name="AutoShape 8"/>
            <p:cNvSpPr>
              <a:spLocks/>
            </p:cNvSpPr>
            <p:nvPr/>
          </p:nvSpPr>
          <p:spPr bwMode="auto">
            <a:xfrm>
              <a:off x="3694" y="1286"/>
              <a:ext cx="48" cy="576"/>
            </a:xfrm>
            <a:prstGeom prst="rightBracket">
              <a:avLst>
                <a:gd name="adj" fmla="val 100000"/>
              </a:avLst>
            </a:prstGeom>
            <a:noFill/>
            <a:ln w="22225" cap="sq">
              <a:solidFill>
                <a:schemeClr val="tx1"/>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65897" name="Text Box 9"/>
          <p:cNvSpPr txBox="1">
            <a:spLocks noChangeArrowheads="1"/>
          </p:cNvSpPr>
          <p:nvPr/>
        </p:nvSpPr>
        <p:spPr bwMode="auto">
          <a:xfrm>
            <a:off x="2056740" y="3276601"/>
            <a:ext cx="7924692" cy="923925"/>
          </a:xfrm>
          <a:prstGeom prst="rect">
            <a:avLst/>
          </a:prstGeom>
          <a:noFill/>
          <a:ln w="12700" cap="sq">
            <a:noFill/>
            <a:miter lim="800000"/>
            <a:headEnd type="none" w="sm" len="sm"/>
            <a:tailEnd type="none" w="sm" len="sm"/>
          </a:ln>
        </p:spPr>
        <p:txBody>
          <a:bodyPr>
            <a:spAutoFit/>
          </a:bodyPr>
          <a:lstStyle/>
          <a:p>
            <a:pPr algn="l" eaLnBrk="1" hangingPunct="1"/>
            <a:r>
              <a:rPr kumimoji="1" lang="zh-CN" altLang="zh-CN" sz="2700">
                <a:solidFill>
                  <a:srgbClr val="000088"/>
                </a:solidFill>
                <a:latin typeface="幼圆" pitchFamily="49" charset="-122"/>
                <a:ea typeface="幼圆" pitchFamily="49" charset="-122"/>
              </a:rPr>
              <a:t>    </a:t>
            </a:r>
            <a:r>
              <a:rPr kumimoji="1" lang="zh-CN" altLang="zh-CN" sz="2700" b="1">
                <a:solidFill>
                  <a:srgbClr val="000088"/>
                </a:solidFill>
                <a:latin typeface="幼圆" pitchFamily="49" charset="-122"/>
                <a:ea typeface="幼圆" pitchFamily="49" charset="-122"/>
              </a:rPr>
              <a:t>若以行序为主序</a:t>
            </a:r>
            <a:r>
              <a:rPr kumimoji="1" lang="zh-CN" altLang="en-US" sz="2700" b="1">
                <a:solidFill>
                  <a:srgbClr val="000088"/>
                </a:solidFill>
                <a:latin typeface="幼圆" pitchFamily="49" charset="-122"/>
                <a:ea typeface="幼圆" pitchFamily="49" charset="-122"/>
              </a:rPr>
              <a:t>依次将所有非零元素链接起来</a:t>
            </a:r>
          </a:p>
          <a:p>
            <a:pPr algn="l" eaLnBrk="1" hangingPunct="1"/>
            <a:r>
              <a:rPr kumimoji="1" lang="zh-CN" altLang="en-US" sz="2700" b="1">
                <a:solidFill>
                  <a:srgbClr val="000088"/>
                </a:solidFill>
                <a:latin typeface="幼圆" pitchFamily="49" charset="-122"/>
                <a:ea typeface="幼圆" pitchFamily="49" charset="-122"/>
              </a:rPr>
              <a:t>则可以得到如下所示的一个带头结点的循环链表：</a:t>
            </a:r>
            <a:endParaRPr kumimoji="1" lang="zh-CN" altLang="en-US" sz="2700">
              <a:solidFill>
                <a:srgbClr val="000088"/>
              </a:solidFill>
              <a:latin typeface="幼圆" pitchFamily="49" charset="-122"/>
              <a:ea typeface="幼圆" pitchFamily="49" charset="-122"/>
            </a:endParaRPr>
          </a:p>
        </p:txBody>
      </p:sp>
      <p:grpSp>
        <p:nvGrpSpPr>
          <p:cNvPr id="3" name="Group 80"/>
          <p:cNvGrpSpPr>
            <a:grpSpLocks/>
          </p:cNvGrpSpPr>
          <p:nvPr/>
        </p:nvGrpSpPr>
        <p:grpSpPr bwMode="auto">
          <a:xfrm>
            <a:off x="856988" y="71611"/>
            <a:ext cx="8677002" cy="692150"/>
            <a:chOff x="240" y="144"/>
            <a:chExt cx="3840" cy="436"/>
          </a:xfrm>
        </p:grpSpPr>
        <p:sp>
          <p:nvSpPr>
            <p:cNvPr id="165969" name="Rectangle 81"/>
            <p:cNvSpPr>
              <a:spLocks noChangeArrowheads="1"/>
            </p:cNvSpPr>
            <p:nvPr/>
          </p:nvSpPr>
          <p:spPr bwMode="auto">
            <a:xfrm>
              <a:off x="240" y="144"/>
              <a:ext cx="3840" cy="432"/>
            </a:xfrm>
            <a:prstGeom prst="rect">
              <a:avLst/>
            </a:prstGeom>
            <a:solidFill>
              <a:srgbClr val="D5EAFF"/>
            </a:solidFill>
            <a:ln w="12700" cap="sq">
              <a:noFill/>
              <a:miter lim="800000"/>
              <a:headEnd type="none" w="sm" len="sm"/>
              <a:tailEnd type="none" w="sm" len="sm"/>
            </a:ln>
            <a:effectLst>
              <a:outerShdw dist="125724" dir="2700000"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4827" name="Rectangle 82"/>
            <p:cNvSpPr>
              <a:spLocks noChangeArrowheads="1"/>
            </p:cNvSpPr>
            <p:nvPr/>
          </p:nvSpPr>
          <p:spPr bwMode="auto">
            <a:xfrm>
              <a:off x="288" y="192"/>
              <a:ext cx="3363" cy="388"/>
            </a:xfrm>
            <a:prstGeom prst="rect">
              <a:avLst/>
            </a:prstGeom>
            <a:noFill/>
            <a:ln w="12700" cap="sq">
              <a:noFill/>
              <a:miter lim="800000"/>
              <a:headEnd type="none" w="sm" len="sm"/>
              <a:tailEnd type="none" w="sm" len="sm"/>
            </a:ln>
          </p:spPr>
          <p:txBody>
            <a:bodyPr>
              <a:spAutoFit/>
            </a:bodyPr>
            <a:lstStyle/>
            <a:p>
              <a:pPr algn="l"/>
              <a:r>
                <a:rPr kumimoji="1" lang="zh-CN" altLang="en-US" sz="3400" b="1" dirty="0">
                  <a:solidFill>
                    <a:srgbClr val="CC0066"/>
                  </a:solidFill>
                  <a:ea typeface="楷体_GB2312" pitchFamily="49" charset="-122"/>
                </a:rPr>
                <a:t> 稀疏矩阵的链表表示</a:t>
              </a:r>
            </a:p>
          </p:txBody>
        </p:sp>
      </p:grpSp>
      <p:grpSp>
        <p:nvGrpSpPr>
          <p:cNvPr id="4" name="Group 83"/>
          <p:cNvGrpSpPr>
            <a:grpSpLocks/>
          </p:cNvGrpSpPr>
          <p:nvPr/>
        </p:nvGrpSpPr>
        <p:grpSpPr bwMode="auto">
          <a:xfrm>
            <a:off x="5102628" y="131594"/>
            <a:ext cx="3772069" cy="647700"/>
            <a:chOff x="3332" y="828"/>
            <a:chExt cx="1983" cy="408"/>
          </a:xfrm>
        </p:grpSpPr>
        <p:sp>
          <p:nvSpPr>
            <p:cNvPr id="165972" name="Rectangle 84"/>
            <p:cNvSpPr>
              <a:spLocks noChangeArrowheads="1"/>
            </p:cNvSpPr>
            <p:nvPr/>
          </p:nvSpPr>
          <p:spPr bwMode="auto">
            <a:xfrm>
              <a:off x="3332" y="852"/>
              <a:ext cx="1872" cy="384"/>
            </a:xfrm>
            <a:prstGeom prst="rect">
              <a:avLst/>
            </a:prstGeom>
            <a:solidFill>
              <a:srgbClr val="D5EA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4824" name="Rectangle 85"/>
            <p:cNvSpPr>
              <a:spLocks noChangeArrowheads="1"/>
            </p:cNvSpPr>
            <p:nvPr/>
          </p:nvSpPr>
          <p:spPr bwMode="auto">
            <a:xfrm>
              <a:off x="3374" y="828"/>
              <a:ext cx="864" cy="368"/>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algn="l"/>
              <a:r>
                <a:rPr lang="zh-CN" altLang="en-US" sz="3200" b="1" dirty="0">
                  <a:solidFill>
                    <a:srgbClr val="FF3300"/>
                  </a:solidFill>
                  <a:ea typeface="黑体" pitchFamily="49" charset="-122"/>
                </a:rPr>
                <a:t>十字</a:t>
              </a:r>
              <a:endParaRPr lang="zh-CN" altLang="en-US" sz="3200" b="1" dirty="0">
                <a:solidFill>
                  <a:srgbClr val="CC0066"/>
                </a:solidFill>
                <a:ea typeface="楷体_GB2312" pitchFamily="49" charset="-122"/>
              </a:endParaRPr>
            </a:p>
          </p:txBody>
        </p:sp>
        <p:sp>
          <p:nvSpPr>
            <p:cNvPr id="74825" name="Rectangle 86"/>
            <p:cNvSpPr>
              <a:spLocks noChangeArrowheads="1"/>
            </p:cNvSpPr>
            <p:nvPr/>
          </p:nvSpPr>
          <p:spPr bwMode="auto">
            <a:xfrm>
              <a:off x="4012" y="845"/>
              <a:ext cx="1303" cy="388"/>
            </a:xfrm>
            <a:prstGeom prst="rect">
              <a:avLst/>
            </a:prstGeom>
            <a:noFill/>
            <a:ln w="12700" cap="sq">
              <a:noFill/>
              <a:miter lim="800000"/>
              <a:headEnd type="none" w="sm" len="sm"/>
              <a:tailEnd type="none" w="sm" len="sm"/>
            </a:ln>
          </p:spPr>
          <p:txBody>
            <a:bodyPr wrap="none">
              <a:spAutoFit/>
            </a:bodyPr>
            <a:lstStyle/>
            <a:p>
              <a:pPr algn="l"/>
              <a:r>
                <a:rPr lang="zh-CN" altLang="en-US" sz="3400" b="1" dirty="0">
                  <a:solidFill>
                    <a:srgbClr val="CC0066"/>
                  </a:solidFill>
                  <a:ea typeface="楷体_GB2312" pitchFamily="49" charset="-122"/>
                </a:rPr>
                <a:t>链表表示</a:t>
              </a:r>
              <a:r>
                <a:rPr lang="en-US" altLang="zh-CN" sz="3400" b="1" dirty="0">
                  <a:solidFill>
                    <a:srgbClr val="CC0066"/>
                  </a:solidFill>
                  <a:ea typeface="楷体_GB2312" pitchFamily="49" charset="-122"/>
                </a:rPr>
                <a:t>*</a:t>
              </a:r>
              <a:endParaRPr lang="zh-CN" altLang="en-US" sz="3400" b="1" dirty="0">
                <a:solidFill>
                  <a:srgbClr val="CC0066"/>
                </a:solidFill>
                <a:ea typeface="楷体_GB2312" pitchFamily="49" charset="-122"/>
              </a:endParaRPr>
            </a:p>
          </p:txBody>
        </p:sp>
      </p:grpSp>
      <p:grpSp>
        <p:nvGrpSpPr>
          <p:cNvPr id="5" name="Group 87"/>
          <p:cNvGrpSpPr>
            <a:grpSpLocks/>
          </p:cNvGrpSpPr>
          <p:nvPr/>
        </p:nvGrpSpPr>
        <p:grpSpPr bwMode="auto">
          <a:xfrm>
            <a:off x="2801602" y="5759450"/>
            <a:ext cx="5886034" cy="838200"/>
            <a:chOff x="588" y="3528"/>
            <a:chExt cx="3708" cy="528"/>
          </a:xfrm>
        </p:grpSpPr>
        <p:sp>
          <p:nvSpPr>
            <p:cNvPr id="74819" name="Rectangle 88"/>
            <p:cNvSpPr>
              <a:spLocks noChangeArrowheads="1"/>
            </p:cNvSpPr>
            <p:nvPr/>
          </p:nvSpPr>
          <p:spPr bwMode="auto">
            <a:xfrm>
              <a:off x="1512" y="3569"/>
              <a:ext cx="2784" cy="355"/>
            </a:xfrm>
            <a:prstGeom prst="rect">
              <a:avLst/>
            </a:prstGeom>
            <a:noFill/>
            <a:ln w="12700" cap="sq">
              <a:noFill/>
              <a:miter lim="800000"/>
              <a:headEnd type="none" w="sm" len="sm"/>
              <a:tailEnd type="none" w="sm" len="sm"/>
            </a:ln>
          </p:spPr>
          <p:txBody>
            <a:bodyPr>
              <a:spAutoFit/>
            </a:bodyPr>
            <a:lstStyle/>
            <a:p>
              <a:pPr algn="l">
                <a:lnSpc>
                  <a:spcPct val="85000"/>
                </a:lnSpc>
              </a:pPr>
              <a:r>
                <a:rPr lang="zh-CN" altLang="en-US" b="1">
                  <a:solidFill>
                    <a:srgbClr val="002878"/>
                  </a:solidFill>
                  <a:latin typeface="幼圆" pitchFamily="49" charset="-122"/>
                  <a:ea typeface="幼圆" pitchFamily="49" charset="-122"/>
                </a:rPr>
                <a:t>  要确定一个元素比较麻</a:t>
              </a:r>
            </a:p>
            <a:p>
              <a:pPr algn="l">
                <a:lnSpc>
                  <a:spcPct val="85000"/>
                </a:lnSpc>
              </a:pPr>
              <a:r>
                <a:rPr lang="zh-CN" altLang="en-US" b="1">
                  <a:solidFill>
                    <a:srgbClr val="002878"/>
                  </a:solidFill>
                  <a:latin typeface="幼圆" pitchFamily="49" charset="-122"/>
                  <a:ea typeface="幼圆" pitchFamily="49" charset="-122"/>
                </a:rPr>
                <a:t>烦，导致相关操作效率低</a:t>
              </a:r>
              <a:endParaRPr lang="zh-CN" altLang="en-US" b="1">
                <a:solidFill>
                  <a:srgbClr val="003192"/>
                </a:solidFill>
                <a:latin typeface="幼圆" pitchFamily="49" charset="-122"/>
                <a:ea typeface="幼圆" pitchFamily="49" charset="-122"/>
              </a:endParaRPr>
            </a:p>
          </p:txBody>
        </p:sp>
        <p:sp>
          <p:nvSpPr>
            <p:cNvPr id="165977" name="Rectangle 89"/>
            <p:cNvSpPr>
              <a:spLocks noChangeArrowheads="1"/>
            </p:cNvSpPr>
            <p:nvPr/>
          </p:nvSpPr>
          <p:spPr bwMode="auto">
            <a:xfrm>
              <a:off x="1248" y="3528"/>
              <a:ext cx="2592" cy="528"/>
            </a:xfrm>
            <a:prstGeom prst="rect">
              <a:avLst/>
            </a:prstGeom>
            <a:noFill/>
            <a:ln w="60325" cap="sq">
              <a:solidFill>
                <a:srgbClr val="00CCFF"/>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5978" name="Oval 90"/>
            <p:cNvSpPr>
              <a:spLocks noChangeArrowheads="1"/>
            </p:cNvSpPr>
            <p:nvPr/>
          </p:nvSpPr>
          <p:spPr bwMode="auto">
            <a:xfrm>
              <a:off x="588" y="3636"/>
              <a:ext cx="768" cy="336"/>
            </a:xfrm>
            <a:prstGeom prst="ellipse">
              <a:avLst/>
            </a:prstGeom>
            <a:solidFill>
              <a:srgbClr val="D9FFD9"/>
            </a:solidFill>
            <a:ln w="12700" cap="sq">
              <a:noFill/>
              <a:round/>
              <a:headEnd type="none" w="sm" len="sm"/>
              <a:tailEnd type="none" w="sm" len="sm"/>
            </a:ln>
            <a:effectLst>
              <a:outerShdw dist="56796" dir="1593903"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4822" name="Rectangle 91"/>
            <p:cNvSpPr>
              <a:spLocks noChangeArrowheads="1"/>
            </p:cNvSpPr>
            <p:nvPr/>
          </p:nvSpPr>
          <p:spPr bwMode="auto">
            <a:xfrm>
              <a:off x="696" y="3612"/>
              <a:ext cx="733" cy="339"/>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l"/>
              <a:r>
                <a:rPr lang="zh-CN" altLang="en-US" sz="2900" b="1">
                  <a:solidFill>
                    <a:srgbClr val="FF3300"/>
                  </a:solidFill>
                  <a:latin typeface="黑体" pitchFamily="49" charset="-122"/>
                  <a:ea typeface="黑体" pitchFamily="49" charset="-122"/>
                </a:rPr>
                <a:t>缺点</a:t>
              </a:r>
            </a:p>
          </p:txBody>
        </p:sp>
      </p:grpSp>
      <p:grpSp>
        <p:nvGrpSpPr>
          <p:cNvPr id="6" name="Group 92"/>
          <p:cNvGrpSpPr>
            <a:grpSpLocks/>
          </p:cNvGrpSpPr>
          <p:nvPr/>
        </p:nvGrpSpPr>
        <p:grpSpPr bwMode="auto">
          <a:xfrm>
            <a:off x="1752317" y="3962402"/>
            <a:ext cx="8386182" cy="1535113"/>
            <a:chOff x="144" y="2496"/>
            <a:chExt cx="5282" cy="967"/>
          </a:xfrm>
        </p:grpSpPr>
        <p:sp>
          <p:nvSpPr>
            <p:cNvPr id="165981" name="Rectangle 93"/>
            <p:cNvSpPr>
              <a:spLocks noChangeArrowheads="1"/>
            </p:cNvSpPr>
            <p:nvPr/>
          </p:nvSpPr>
          <p:spPr bwMode="auto">
            <a:xfrm>
              <a:off x="576" y="2899"/>
              <a:ext cx="156" cy="288"/>
            </a:xfrm>
            <a:prstGeom prst="rect">
              <a:avLst/>
            </a:prstGeom>
            <a:solidFill>
              <a:srgbClr val="FFD41B"/>
            </a:solid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5982" name="Rectangle 94"/>
            <p:cNvSpPr>
              <a:spLocks noChangeArrowheads="1"/>
            </p:cNvSpPr>
            <p:nvPr/>
          </p:nvSpPr>
          <p:spPr bwMode="auto">
            <a:xfrm>
              <a:off x="732" y="2899"/>
              <a:ext cx="155" cy="288"/>
            </a:xfrm>
            <a:prstGeom prst="rect">
              <a:avLst/>
            </a:prstGeom>
            <a:solidFill>
              <a:srgbClr val="FFDC45"/>
            </a:solid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5983" name="Rectangle 95"/>
            <p:cNvSpPr>
              <a:spLocks noChangeArrowheads="1"/>
            </p:cNvSpPr>
            <p:nvPr/>
          </p:nvSpPr>
          <p:spPr bwMode="auto">
            <a:xfrm>
              <a:off x="887" y="2899"/>
              <a:ext cx="154" cy="288"/>
            </a:xfrm>
            <a:prstGeom prst="rect">
              <a:avLst/>
            </a:prstGeom>
            <a:solidFill>
              <a:srgbClr val="FFDA8F"/>
            </a:solid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5984" name="Rectangle 96"/>
            <p:cNvSpPr>
              <a:spLocks noChangeArrowheads="1"/>
            </p:cNvSpPr>
            <p:nvPr/>
          </p:nvSpPr>
          <p:spPr bwMode="auto">
            <a:xfrm>
              <a:off x="1044" y="2899"/>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nvGrpSpPr>
            <p:cNvPr id="7" name="Group 97"/>
            <p:cNvGrpSpPr>
              <a:grpSpLocks/>
            </p:cNvGrpSpPr>
            <p:nvPr/>
          </p:nvGrpSpPr>
          <p:grpSpPr bwMode="auto">
            <a:xfrm>
              <a:off x="1392" y="2899"/>
              <a:ext cx="624" cy="288"/>
              <a:chOff x="624" y="3312"/>
              <a:chExt cx="624" cy="288"/>
            </a:xfrm>
          </p:grpSpPr>
          <p:sp>
            <p:nvSpPr>
              <p:cNvPr id="165986" name="Rectangle 98"/>
              <p:cNvSpPr>
                <a:spLocks noChangeArrowheads="1"/>
              </p:cNvSpPr>
              <p:nvPr/>
            </p:nvSpPr>
            <p:spPr bwMode="auto">
              <a:xfrm>
                <a:off x="624"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5987" name="Rectangle 99"/>
              <p:cNvSpPr>
                <a:spLocks noChangeArrowheads="1"/>
              </p:cNvSpPr>
              <p:nvPr/>
            </p:nvSpPr>
            <p:spPr bwMode="auto">
              <a:xfrm>
                <a:off x="780"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5988" name="Rectangle 100"/>
              <p:cNvSpPr>
                <a:spLocks noChangeArrowheads="1"/>
              </p:cNvSpPr>
              <p:nvPr/>
            </p:nvSpPr>
            <p:spPr bwMode="auto">
              <a:xfrm>
                <a:off x="936" y="3312"/>
                <a:ext cx="14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5989" name="Rectangle 101"/>
              <p:cNvSpPr>
                <a:spLocks noChangeArrowheads="1"/>
              </p:cNvSpPr>
              <p:nvPr/>
            </p:nvSpPr>
            <p:spPr bwMode="auto">
              <a:xfrm>
                <a:off x="1082"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8" name="Group 102"/>
            <p:cNvGrpSpPr>
              <a:grpSpLocks/>
            </p:cNvGrpSpPr>
            <p:nvPr/>
          </p:nvGrpSpPr>
          <p:grpSpPr bwMode="auto">
            <a:xfrm>
              <a:off x="2208" y="2899"/>
              <a:ext cx="624" cy="288"/>
              <a:chOff x="624" y="3312"/>
              <a:chExt cx="624" cy="288"/>
            </a:xfrm>
          </p:grpSpPr>
          <p:sp>
            <p:nvSpPr>
              <p:cNvPr id="165991" name="Rectangle 103"/>
              <p:cNvSpPr>
                <a:spLocks noChangeArrowheads="1"/>
              </p:cNvSpPr>
              <p:nvPr/>
            </p:nvSpPr>
            <p:spPr bwMode="auto">
              <a:xfrm>
                <a:off x="624"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5992" name="Rectangle 104"/>
              <p:cNvSpPr>
                <a:spLocks noChangeArrowheads="1"/>
              </p:cNvSpPr>
              <p:nvPr/>
            </p:nvSpPr>
            <p:spPr bwMode="auto">
              <a:xfrm>
                <a:off x="780"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5993" name="Rectangle 105"/>
              <p:cNvSpPr>
                <a:spLocks noChangeArrowheads="1"/>
              </p:cNvSpPr>
              <p:nvPr/>
            </p:nvSpPr>
            <p:spPr bwMode="auto">
              <a:xfrm>
                <a:off x="936"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5994" name="Rectangle 106"/>
              <p:cNvSpPr>
                <a:spLocks noChangeArrowheads="1"/>
              </p:cNvSpPr>
              <p:nvPr/>
            </p:nvSpPr>
            <p:spPr bwMode="auto">
              <a:xfrm>
                <a:off x="1092"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65995" name="Line 107"/>
            <p:cNvSpPr>
              <a:spLocks noChangeShapeType="1"/>
            </p:cNvSpPr>
            <p:nvPr/>
          </p:nvSpPr>
          <p:spPr bwMode="auto">
            <a:xfrm>
              <a:off x="429" y="3463"/>
              <a:ext cx="4992" cy="0"/>
            </a:xfrm>
            <a:prstGeom prst="line">
              <a:avLst/>
            </a:prstGeom>
            <a:noFill/>
            <a:ln w="22225" cap="sq">
              <a:solidFill>
                <a:srgbClr val="00000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nvGrpSpPr>
            <p:cNvPr id="9" name="Group 108"/>
            <p:cNvGrpSpPr>
              <a:grpSpLocks/>
            </p:cNvGrpSpPr>
            <p:nvPr/>
          </p:nvGrpSpPr>
          <p:grpSpPr bwMode="auto">
            <a:xfrm>
              <a:off x="3024" y="2899"/>
              <a:ext cx="624" cy="288"/>
              <a:chOff x="624" y="3312"/>
              <a:chExt cx="624" cy="288"/>
            </a:xfrm>
          </p:grpSpPr>
          <p:sp>
            <p:nvSpPr>
              <p:cNvPr id="165997" name="Rectangle 109"/>
              <p:cNvSpPr>
                <a:spLocks noChangeArrowheads="1"/>
              </p:cNvSpPr>
              <p:nvPr/>
            </p:nvSpPr>
            <p:spPr bwMode="auto">
              <a:xfrm>
                <a:off x="624"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5998" name="Rectangle 110"/>
              <p:cNvSpPr>
                <a:spLocks noChangeArrowheads="1"/>
              </p:cNvSpPr>
              <p:nvPr/>
            </p:nvSpPr>
            <p:spPr bwMode="auto">
              <a:xfrm>
                <a:off x="780"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5999" name="Rectangle 111"/>
              <p:cNvSpPr>
                <a:spLocks noChangeArrowheads="1"/>
              </p:cNvSpPr>
              <p:nvPr/>
            </p:nvSpPr>
            <p:spPr bwMode="auto">
              <a:xfrm>
                <a:off x="936"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000" name="Rectangle 112"/>
              <p:cNvSpPr>
                <a:spLocks noChangeArrowheads="1"/>
              </p:cNvSpPr>
              <p:nvPr/>
            </p:nvSpPr>
            <p:spPr bwMode="auto">
              <a:xfrm>
                <a:off x="1092"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10" name="Group 113"/>
            <p:cNvGrpSpPr>
              <a:grpSpLocks/>
            </p:cNvGrpSpPr>
            <p:nvPr/>
          </p:nvGrpSpPr>
          <p:grpSpPr bwMode="auto">
            <a:xfrm>
              <a:off x="3828" y="2899"/>
              <a:ext cx="624" cy="288"/>
              <a:chOff x="624" y="3312"/>
              <a:chExt cx="624" cy="288"/>
            </a:xfrm>
          </p:grpSpPr>
          <p:sp>
            <p:nvSpPr>
              <p:cNvPr id="166002" name="Rectangle 114"/>
              <p:cNvSpPr>
                <a:spLocks noChangeArrowheads="1"/>
              </p:cNvSpPr>
              <p:nvPr/>
            </p:nvSpPr>
            <p:spPr bwMode="auto">
              <a:xfrm>
                <a:off x="624"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003" name="Rectangle 115"/>
              <p:cNvSpPr>
                <a:spLocks noChangeArrowheads="1"/>
              </p:cNvSpPr>
              <p:nvPr/>
            </p:nvSpPr>
            <p:spPr bwMode="auto">
              <a:xfrm>
                <a:off x="780"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004" name="Rectangle 116"/>
              <p:cNvSpPr>
                <a:spLocks noChangeArrowheads="1"/>
              </p:cNvSpPr>
              <p:nvPr/>
            </p:nvSpPr>
            <p:spPr bwMode="auto">
              <a:xfrm>
                <a:off x="936"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005" name="Rectangle 117"/>
              <p:cNvSpPr>
                <a:spLocks noChangeArrowheads="1"/>
              </p:cNvSpPr>
              <p:nvPr/>
            </p:nvSpPr>
            <p:spPr bwMode="auto">
              <a:xfrm>
                <a:off x="1092"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11" name="Group 118"/>
            <p:cNvGrpSpPr>
              <a:grpSpLocks/>
            </p:cNvGrpSpPr>
            <p:nvPr/>
          </p:nvGrpSpPr>
          <p:grpSpPr bwMode="auto">
            <a:xfrm>
              <a:off x="4644" y="2899"/>
              <a:ext cx="624" cy="288"/>
              <a:chOff x="624" y="3312"/>
              <a:chExt cx="624" cy="288"/>
            </a:xfrm>
          </p:grpSpPr>
          <p:sp>
            <p:nvSpPr>
              <p:cNvPr id="166007" name="Rectangle 119"/>
              <p:cNvSpPr>
                <a:spLocks noChangeArrowheads="1"/>
              </p:cNvSpPr>
              <p:nvPr/>
            </p:nvSpPr>
            <p:spPr bwMode="auto">
              <a:xfrm>
                <a:off x="624"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008" name="Rectangle 120"/>
              <p:cNvSpPr>
                <a:spLocks noChangeArrowheads="1"/>
              </p:cNvSpPr>
              <p:nvPr/>
            </p:nvSpPr>
            <p:spPr bwMode="auto">
              <a:xfrm>
                <a:off x="780"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009" name="Rectangle 121"/>
              <p:cNvSpPr>
                <a:spLocks noChangeArrowheads="1"/>
              </p:cNvSpPr>
              <p:nvPr/>
            </p:nvSpPr>
            <p:spPr bwMode="auto">
              <a:xfrm>
                <a:off x="936"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010" name="Rectangle 122"/>
              <p:cNvSpPr>
                <a:spLocks noChangeArrowheads="1"/>
              </p:cNvSpPr>
              <p:nvPr/>
            </p:nvSpPr>
            <p:spPr bwMode="auto">
              <a:xfrm>
                <a:off x="1092"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66011" name="Line 123"/>
            <p:cNvSpPr>
              <a:spLocks noChangeShapeType="1"/>
            </p:cNvSpPr>
            <p:nvPr/>
          </p:nvSpPr>
          <p:spPr bwMode="auto">
            <a:xfrm>
              <a:off x="1152" y="3031"/>
              <a:ext cx="249" cy="0"/>
            </a:xfrm>
            <a:prstGeom prst="line">
              <a:avLst/>
            </a:prstGeom>
            <a:noFill/>
            <a:ln w="19050" cap="sq">
              <a:solidFill>
                <a:srgbClr val="000000"/>
              </a:solidFill>
              <a:round/>
              <a:headEnd type="none" w="sm" len="sm"/>
              <a:tailEnd type="triangl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012" name="Line 124"/>
            <p:cNvSpPr>
              <a:spLocks noChangeShapeType="1"/>
            </p:cNvSpPr>
            <p:nvPr/>
          </p:nvSpPr>
          <p:spPr bwMode="auto">
            <a:xfrm>
              <a:off x="1956" y="3031"/>
              <a:ext cx="240" cy="0"/>
            </a:xfrm>
            <a:prstGeom prst="line">
              <a:avLst/>
            </a:prstGeom>
            <a:noFill/>
            <a:ln w="19050" cap="sq">
              <a:solidFill>
                <a:srgbClr val="000000"/>
              </a:solidFill>
              <a:round/>
              <a:headEnd type="none" w="sm" len="sm"/>
              <a:tailEnd type="triangl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013" name="Line 125"/>
            <p:cNvSpPr>
              <a:spLocks noChangeShapeType="1"/>
            </p:cNvSpPr>
            <p:nvPr/>
          </p:nvSpPr>
          <p:spPr bwMode="auto">
            <a:xfrm>
              <a:off x="2784" y="3031"/>
              <a:ext cx="240" cy="0"/>
            </a:xfrm>
            <a:prstGeom prst="line">
              <a:avLst/>
            </a:prstGeom>
            <a:noFill/>
            <a:ln w="19050" cap="sq">
              <a:solidFill>
                <a:srgbClr val="000000"/>
              </a:solidFill>
              <a:round/>
              <a:headEnd type="none" w="sm" len="sm"/>
              <a:tailEnd type="triangl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014" name="Line 126"/>
            <p:cNvSpPr>
              <a:spLocks noChangeShapeType="1"/>
            </p:cNvSpPr>
            <p:nvPr/>
          </p:nvSpPr>
          <p:spPr bwMode="auto">
            <a:xfrm>
              <a:off x="3576" y="3031"/>
              <a:ext cx="240" cy="0"/>
            </a:xfrm>
            <a:prstGeom prst="line">
              <a:avLst/>
            </a:prstGeom>
            <a:noFill/>
            <a:ln w="19050" cap="sq">
              <a:solidFill>
                <a:srgbClr val="000000"/>
              </a:solidFill>
              <a:round/>
              <a:headEnd type="none" w="sm" len="sm"/>
              <a:tailEnd type="triangl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015" name="Line 127"/>
            <p:cNvSpPr>
              <a:spLocks noChangeShapeType="1"/>
            </p:cNvSpPr>
            <p:nvPr/>
          </p:nvSpPr>
          <p:spPr bwMode="auto">
            <a:xfrm>
              <a:off x="4380" y="3031"/>
              <a:ext cx="250" cy="0"/>
            </a:xfrm>
            <a:prstGeom prst="line">
              <a:avLst/>
            </a:prstGeom>
            <a:noFill/>
            <a:ln w="19050" cap="sq">
              <a:solidFill>
                <a:srgbClr val="000000"/>
              </a:solidFill>
              <a:round/>
              <a:headEnd type="none" w="sm" len="sm"/>
              <a:tailEnd type="triangl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016" name="Line 128"/>
            <p:cNvSpPr>
              <a:spLocks noChangeShapeType="1"/>
            </p:cNvSpPr>
            <p:nvPr/>
          </p:nvSpPr>
          <p:spPr bwMode="auto">
            <a:xfrm>
              <a:off x="432" y="3031"/>
              <a:ext cx="148" cy="0"/>
            </a:xfrm>
            <a:prstGeom prst="line">
              <a:avLst/>
            </a:prstGeom>
            <a:noFill/>
            <a:ln w="19050" cap="sq">
              <a:solidFill>
                <a:srgbClr val="000000"/>
              </a:solidFill>
              <a:round/>
              <a:headEnd type="none" w="sm" len="sm"/>
              <a:tailEnd type="triangl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017" name="Line 129"/>
            <p:cNvSpPr>
              <a:spLocks noChangeShapeType="1"/>
            </p:cNvSpPr>
            <p:nvPr/>
          </p:nvSpPr>
          <p:spPr bwMode="auto">
            <a:xfrm>
              <a:off x="422" y="3031"/>
              <a:ext cx="0" cy="432"/>
            </a:xfrm>
            <a:prstGeom prst="line">
              <a:avLst/>
            </a:prstGeom>
            <a:noFill/>
            <a:ln w="22225" cap="sq">
              <a:solidFill>
                <a:schemeClr val="bg1"/>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018" name="Line 130"/>
            <p:cNvSpPr>
              <a:spLocks noChangeShapeType="1"/>
            </p:cNvSpPr>
            <p:nvPr/>
          </p:nvSpPr>
          <p:spPr bwMode="auto">
            <a:xfrm>
              <a:off x="5232" y="3031"/>
              <a:ext cx="192" cy="0"/>
            </a:xfrm>
            <a:prstGeom prst="line">
              <a:avLst/>
            </a:prstGeom>
            <a:noFill/>
            <a:ln w="22225" cap="sq">
              <a:solidFill>
                <a:schemeClr val="bg1"/>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019" name="Line 131"/>
            <p:cNvSpPr>
              <a:spLocks noChangeShapeType="1"/>
            </p:cNvSpPr>
            <p:nvPr/>
          </p:nvSpPr>
          <p:spPr bwMode="auto">
            <a:xfrm>
              <a:off x="5426" y="3031"/>
              <a:ext cx="0" cy="432"/>
            </a:xfrm>
            <a:prstGeom prst="line">
              <a:avLst/>
            </a:prstGeom>
            <a:noFill/>
            <a:ln w="22225" cap="sq">
              <a:solidFill>
                <a:schemeClr val="bg1"/>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4779" name="Rectangle 132"/>
            <p:cNvSpPr>
              <a:spLocks noChangeArrowheads="1"/>
            </p:cNvSpPr>
            <p:nvPr/>
          </p:nvSpPr>
          <p:spPr bwMode="auto">
            <a:xfrm>
              <a:off x="144" y="2496"/>
              <a:ext cx="231" cy="291"/>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pPr algn="l"/>
              <a:r>
                <a:rPr kumimoji="1" lang="en-US" altLang="en-US" sz="2400" b="1">
                  <a:solidFill>
                    <a:srgbClr val="FF0000"/>
                  </a:solidFill>
                  <a:ea typeface="楷体_GB2312" pitchFamily="49" charset="-122"/>
                </a:rPr>
                <a:t>A</a:t>
              </a:r>
              <a:endParaRPr kumimoji="1" lang="en-US" altLang="zh-CN" sz="2400" b="1">
                <a:solidFill>
                  <a:srgbClr val="FF0000"/>
                </a:solidFill>
                <a:ea typeface="楷体_GB2312" pitchFamily="49" charset="-122"/>
              </a:endParaRPr>
            </a:p>
          </p:txBody>
        </p:sp>
        <p:sp>
          <p:nvSpPr>
            <p:cNvPr id="166021" name="Line 133"/>
            <p:cNvSpPr>
              <a:spLocks noChangeShapeType="1"/>
            </p:cNvSpPr>
            <p:nvPr/>
          </p:nvSpPr>
          <p:spPr bwMode="auto">
            <a:xfrm>
              <a:off x="372" y="2719"/>
              <a:ext cx="192" cy="192"/>
            </a:xfrm>
            <a:prstGeom prst="line">
              <a:avLst/>
            </a:prstGeom>
            <a:noFill/>
            <a:ln w="19050" cap="sq">
              <a:solidFill>
                <a:srgbClr val="FF0000"/>
              </a:solidFill>
              <a:round/>
              <a:headEnd type="none" w="sm" len="sm"/>
              <a:tailEnd type="triangl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4781" name="Rectangle 134"/>
            <p:cNvSpPr>
              <a:spLocks noChangeArrowheads="1"/>
            </p:cNvSpPr>
            <p:nvPr/>
          </p:nvSpPr>
          <p:spPr bwMode="auto">
            <a:xfrm>
              <a:off x="564" y="2899"/>
              <a:ext cx="219" cy="330"/>
            </a:xfrm>
            <a:prstGeom prst="rect">
              <a:avLst/>
            </a:prstGeom>
            <a:noFill/>
            <a:ln w="12700" cap="sq">
              <a:noFill/>
              <a:miter lim="800000"/>
              <a:headEnd type="none" w="sm" len="sm"/>
              <a:tailEnd type="none" w="sm" len="sm"/>
            </a:ln>
          </p:spPr>
          <p:txBody>
            <a:bodyPr wrap="none">
              <a:spAutoFit/>
            </a:bodyPr>
            <a:lstStyle/>
            <a:p>
              <a:pPr algn="l"/>
              <a:r>
                <a:rPr kumimoji="1" lang="zh-CN" altLang="en-US" sz="2800">
                  <a:solidFill>
                    <a:srgbClr val="FF9933"/>
                  </a:solidFill>
                </a:rPr>
                <a:t>3</a:t>
              </a:r>
            </a:p>
          </p:txBody>
        </p:sp>
        <p:sp>
          <p:nvSpPr>
            <p:cNvPr id="74782" name="Rectangle 135"/>
            <p:cNvSpPr>
              <a:spLocks noChangeArrowheads="1"/>
            </p:cNvSpPr>
            <p:nvPr/>
          </p:nvSpPr>
          <p:spPr bwMode="auto">
            <a:xfrm>
              <a:off x="708" y="2899"/>
              <a:ext cx="219" cy="330"/>
            </a:xfrm>
            <a:prstGeom prst="rect">
              <a:avLst/>
            </a:prstGeom>
            <a:noFill/>
            <a:ln w="12700" cap="sq">
              <a:noFill/>
              <a:miter lim="800000"/>
              <a:headEnd type="none" w="sm" len="sm"/>
              <a:tailEnd type="none" w="sm" len="sm"/>
            </a:ln>
          </p:spPr>
          <p:txBody>
            <a:bodyPr wrap="none">
              <a:spAutoFit/>
            </a:bodyPr>
            <a:lstStyle/>
            <a:p>
              <a:pPr algn="l"/>
              <a:r>
                <a:rPr kumimoji="1" lang="zh-CN" altLang="en-US" sz="2800">
                  <a:solidFill>
                    <a:srgbClr val="FF9933"/>
                  </a:solidFill>
                </a:rPr>
                <a:t>4</a:t>
              </a:r>
            </a:p>
          </p:txBody>
        </p:sp>
        <p:sp>
          <p:nvSpPr>
            <p:cNvPr id="74783" name="Rectangle 136"/>
            <p:cNvSpPr>
              <a:spLocks noChangeArrowheads="1"/>
            </p:cNvSpPr>
            <p:nvPr/>
          </p:nvSpPr>
          <p:spPr bwMode="auto">
            <a:xfrm>
              <a:off x="876" y="2899"/>
              <a:ext cx="219" cy="330"/>
            </a:xfrm>
            <a:prstGeom prst="rect">
              <a:avLst/>
            </a:prstGeom>
            <a:noFill/>
            <a:ln w="12700" cap="sq">
              <a:noFill/>
              <a:miter lim="800000"/>
              <a:headEnd type="none" w="sm" len="sm"/>
              <a:tailEnd type="none" w="sm" len="sm"/>
            </a:ln>
          </p:spPr>
          <p:txBody>
            <a:bodyPr wrap="none">
              <a:spAutoFit/>
            </a:bodyPr>
            <a:lstStyle/>
            <a:p>
              <a:pPr algn="l"/>
              <a:r>
                <a:rPr kumimoji="1" lang="zh-CN" altLang="en-US" sz="2800">
                  <a:solidFill>
                    <a:srgbClr val="FF9933"/>
                  </a:solidFill>
                </a:rPr>
                <a:t>5</a:t>
              </a:r>
            </a:p>
          </p:txBody>
        </p:sp>
        <p:sp>
          <p:nvSpPr>
            <p:cNvPr id="74784" name="Rectangle 137"/>
            <p:cNvSpPr>
              <a:spLocks noChangeArrowheads="1"/>
            </p:cNvSpPr>
            <p:nvPr/>
          </p:nvSpPr>
          <p:spPr bwMode="auto">
            <a:xfrm>
              <a:off x="1680" y="2903"/>
              <a:ext cx="212" cy="310"/>
            </a:xfrm>
            <a:prstGeom prst="rect">
              <a:avLst/>
            </a:prstGeom>
            <a:noFill/>
            <a:ln w="12700" cap="sq">
              <a:noFill/>
              <a:miter lim="800000"/>
              <a:headEnd type="none" w="sm" len="sm"/>
              <a:tailEnd type="none" w="sm" len="sm"/>
            </a:ln>
          </p:spPr>
          <p:txBody>
            <a:bodyPr wrap="none">
              <a:spAutoFit/>
            </a:bodyPr>
            <a:lstStyle/>
            <a:p>
              <a:pPr algn="l"/>
              <a:r>
                <a:rPr kumimoji="1" lang="zh-CN" altLang="en-US" sz="2600">
                  <a:solidFill>
                    <a:srgbClr val="5F5F5F"/>
                  </a:solidFill>
                </a:rPr>
                <a:t>4</a:t>
              </a:r>
            </a:p>
          </p:txBody>
        </p:sp>
        <p:sp>
          <p:nvSpPr>
            <p:cNvPr id="74785" name="Rectangle 138"/>
            <p:cNvSpPr>
              <a:spLocks noChangeArrowheads="1"/>
            </p:cNvSpPr>
            <p:nvPr/>
          </p:nvSpPr>
          <p:spPr bwMode="auto">
            <a:xfrm>
              <a:off x="1368" y="2900"/>
              <a:ext cx="212" cy="310"/>
            </a:xfrm>
            <a:prstGeom prst="rect">
              <a:avLst/>
            </a:prstGeom>
            <a:noFill/>
            <a:ln w="12700" cap="sq">
              <a:noFill/>
              <a:miter lim="800000"/>
              <a:headEnd type="none" w="sm" len="sm"/>
              <a:tailEnd type="none" w="sm" len="sm"/>
            </a:ln>
          </p:spPr>
          <p:txBody>
            <a:bodyPr wrap="none">
              <a:spAutoFit/>
            </a:bodyPr>
            <a:lstStyle/>
            <a:p>
              <a:pPr algn="l"/>
              <a:r>
                <a:rPr kumimoji="1" lang="zh-CN" altLang="en-US" sz="2600">
                  <a:solidFill>
                    <a:srgbClr val="5F5F5F"/>
                  </a:solidFill>
                </a:rPr>
                <a:t>1</a:t>
              </a:r>
            </a:p>
          </p:txBody>
        </p:sp>
        <p:sp>
          <p:nvSpPr>
            <p:cNvPr id="74786" name="Rectangle 139"/>
            <p:cNvSpPr>
              <a:spLocks noChangeArrowheads="1"/>
            </p:cNvSpPr>
            <p:nvPr/>
          </p:nvSpPr>
          <p:spPr bwMode="auto">
            <a:xfrm>
              <a:off x="1536" y="2903"/>
              <a:ext cx="212" cy="310"/>
            </a:xfrm>
            <a:prstGeom prst="rect">
              <a:avLst/>
            </a:prstGeom>
            <a:noFill/>
            <a:ln w="12700" cap="sq">
              <a:noFill/>
              <a:miter lim="800000"/>
              <a:headEnd type="none" w="sm" len="sm"/>
              <a:tailEnd type="none" w="sm" len="sm"/>
            </a:ln>
          </p:spPr>
          <p:txBody>
            <a:bodyPr wrap="none">
              <a:spAutoFit/>
            </a:bodyPr>
            <a:lstStyle/>
            <a:p>
              <a:pPr algn="l"/>
              <a:r>
                <a:rPr kumimoji="1" lang="zh-CN" altLang="en-US" sz="2600">
                  <a:solidFill>
                    <a:srgbClr val="5F5F5F"/>
                  </a:solidFill>
                </a:rPr>
                <a:t>1</a:t>
              </a:r>
            </a:p>
          </p:txBody>
        </p:sp>
        <p:sp>
          <p:nvSpPr>
            <p:cNvPr id="74787" name="Rectangle 140"/>
            <p:cNvSpPr>
              <a:spLocks noChangeArrowheads="1"/>
            </p:cNvSpPr>
            <p:nvPr/>
          </p:nvSpPr>
          <p:spPr bwMode="auto">
            <a:xfrm>
              <a:off x="2496" y="2894"/>
              <a:ext cx="212" cy="310"/>
            </a:xfrm>
            <a:prstGeom prst="rect">
              <a:avLst/>
            </a:prstGeom>
            <a:noFill/>
            <a:ln w="12700" cap="sq">
              <a:noFill/>
              <a:miter lim="800000"/>
              <a:headEnd type="none" w="sm" len="sm"/>
              <a:tailEnd type="none" w="sm" len="sm"/>
            </a:ln>
          </p:spPr>
          <p:txBody>
            <a:bodyPr wrap="none">
              <a:spAutoFit/>
            </a:bodyPr>
            <a:lstStyle/>
            <a:p>
              <a:pPr algn="l"/>
              <a:r>
                <a:rPr kumimoji="1" lang="en-US" altLang="zh-CN" sz="2600">
                  <a:solidFill>
                    <a:srgbClr val="5F5F5F"/>
                  </a:solidFill>
                </a:rPr>
                <a:t>2</a:t>
              </a:r>
              <a:endParaRPr kumimoji="1" lang="zh-CN" altLang="en-US" sz="2600">
                <a:solidFill>
                  <a:srgbClr val="5F5F5F"/>
                </a:solidFill>
              </a:endParaRPr>
            </a:p>
          </p:txBody>
        </p:sp>
        <p:sp>
          <p:nvSpPr>
            <p:cNvPr id="74788" name="Rectangle 141"/>
            <p:cNvSpPr>
              <a:spLocks noChangeArrowheads="1"/>
            </p:cNvSpPr>
            <p:nvPr/>
          </p:nvSpPr>
          <p:spPr bwMode="auto">
            <a:xfrm>
              <a:off x="2196" y="2891"/>
              <a:ext cx="212" cy="310"/>
            </a:xfrm>
            <a:prstGeom prst="rect">
              <a:avLst/>
            </a:prstGeom>
            <a:noFill/>
            <a:ln w="12700" cap="sq">
              <a:noFill/>
              <a:miter lim="800000"/>
              <a:headEnd type="none" w="sm" len="sm"/>
              <a:tailEnd type="none" w="sm" len="sm"/>
            </a:ln>
          </p:spPr>
          <p:txBody>
            <a:bodyPr wrap="none">
              <a:spAutoFit/>
            </a:bodyPr>
            <a:lstStyle/>
            <a:p>
              <a:pPr algn="l"/>
              <a:r>
                <a:rPr kumimoji="1" lang="zh-CN" altLang="en-US" sz="2600">
                  <a:solidFill>
                    <a:srgbClr val="5F5F5F"/>
                  </a:solidFill>
                </a:rPr>
                <a:t>1</a:t>
              </a:r>
            </a:p>
          </p:txBody>
        </p:sp>
        <p:sp>
          <p:nvSpPr>
            <p:cNvPr id="74789" name="Rectangle 142"/>
            <p:cNvSpPr>
              <a:spLocks noChangeArrowheads="1"/>
            </p:cNvSpPr>
            <p:nvPr/>
          </p:nvSpPr>
          <p:spPr bwMode="auto">
            <a:xfrm>
              <a:off x="2340" y="2894"/>
              <a:ext cx="212" cy="310"/>
            </a:xfrm>
            <a:prstGeom prst="rect">
              <a:avLst/>
            </a:prstGeom>
            <a:noFill/>
            <a:ln w="12700" cap="sq">
              <a:noFill/>
              <a:miter lim="800000"/>
              <a:headEnd type="none" w="sm" len="sm"/>
              <a:tailEnd type="none" w="sm" len="sm"/>
            </a:ln>
          </p:spPr>
          <p:txBody>
            <a:bodyPr wrap="none">
              <a:spAutoFit/>
            </a:bodyPr>
            <a:lstStyle/>
            <a:p>
              <a:pPr algn="l"/>
              <a:r>
                <a:rPr kumimoji="1" lang="en-US" altLang="zh-CN" sz="2600">
                  <a:solidFill>
                    <a:srgbClr val="5F5F5F"/>
                  </a:solidFill>
                </a:rPr>
                <a:t>4</a:t>
              </a:r>
              <a:endParaRPr kumimoji="1" lang="zh-CN" altLang="en-US" sz="2600">
                <a:solidFill>
                  <a:srgbClr val="5F5F5F"/>
                </a:solidFill>
              </a:endParaRPr>
            </a:p>
          </p:txBody>
        </p:sp>
        <p:sp>
          <p:nvSpPr>
            <p:cNvPr id="74790" name="Rectangle 143"/>
            <p:cNvSpPr>
              <a:spLocks noChangeArrowheads="1"/>
            </p:cNvSpPr>
            <p:nvPr/>
          </p:nvSpPr>
          <p:spPr bwMode="auto">
            <a:xfrm>
              <a:off x="2996" y="2887"/>
              <a:ext cx="212" cy="310"/>
            </a:xfrm>
            <a:prstGeom prst="rect">
              <a:avLst/>
            </a:prstGeom>
            <a:noFill/>
            <a:ln w="12700" cap="sq">
              <a:noFill/>
              <a:miter lim="800000"/>
              <a:headEnd type="none" w="sm" len="sm"/>
              <a:tailEnd type="none" w="sm" len="sm"/>
            </a:ln>
          </p:spPr>
          <p:txBody>
            <a:bodyPr wrap="none">
              <a:spAutoFit/>
            </a:bodyPr>
            <a:lstStyle/>
            <a:p>
              <a:pPr algn="l"/>
              <a:r>
                <a:rPr kumimoji="1" lang="en-US" altLang="zh-CN" sz="2600">
                  <a:solidFill>
                    <a:srgbClr val="5F5F5F"/>
                  </a:solidFill>
                </a:rPr>
                <a:t>2</a:t>
              </a:r>
              <a:endParaRPr kumimoji="1" lang="zh-CN" altLang="en-US" sz="2600">
                <a:solidFill>
                  <a:srgbClr val="5F5F5F"/>
                </a:solidFill>
              </a:endParaRPr>
            </a:p>
          </p:txBody>
        </p:sp>
        <p:sp>
          <p:nvSpPr>
            <p:cNvPr id="74791" name="Rectangle 144"/>
            <p:cNvSpPr>
              <a:spLocks noChangeArrowheads="1"/>
            </p:cNvSpPr>
            <p:nvPr/>
          </p:nvSpPr>
          <p:spPr bwMode="auto">
            <a:xfrm>
              <a:off x="3168" y="2887"/>
              <a:ext cx="212" cy="310"/>
            </a:xfrm>
            <a:prstGeom prst="rect">
              <a:avLst/>
            </a:prstGeom>
            <a:noFill/>
            <a:ln w="12700" cap="sq">
              <a:noFill/>
              <a:miter lim="800000"/>
              <a:headEnd type="none" w="sm" len="sm"/>
              <a:tailEnd type="none" w="sm" len="sm"/>
            </a:ln>
          </p:spPr>
          <p:txBody>
            <a:bodyPr wrap="none">
              <a:spAutoFit/>
            </a:bodyPr>
            <a:lstStyle/>
            <a:p>
              <a:pPr algn="l"/>
              <a:r>
                <a:rPr kumimoji="1" lang="en-US" altLang="zh-CN" sz="2600">
                  <a:solidFill>
                    <a:srgbClr val="5F5F5F"/>
                  </a:solidFill>
                </a:rPr>
                <a:t>2</a:t>
              </a:r>
              <a:endParaRPr kumimoji="1" lang="zh-CN" altLang="en-US" sz="2600">
                <a:solidFill>
                  <a:srgbClr val="5F5F5F"/>
                </a:solidFill>
              </a:endParaRPr>
            </a:p>
          </p:txBody>
        </p:sp>
        <p:sp>
          <p:nvSpPr>
            <p:cNvPr id="74792" name="Rectangle 145"/>
            <p:cNvSpPr>
              <a:spLocks noChangeArrowheads="1"/>
            </p:cNvSpPr>
            <p:nvPr/>
          </p:nvSpPr>
          <p:spPr bwMode="auto">
            <a:xfrm>
              <a:off x="3324" y="2887"/>
              <a:ext cx="212" cy="310"/>
            </a:xfrm>
            <a:prstGeom prst="rect">
              <a:avLst/>
            </a:prstGeom>
            <a:noFill/>
            <a:ln w="12700" cap="sq">
              <a:noFill/>
              <a:miter lim="800000"/>
              <a:headEnd type="none" w="sm" len="sm"/>
              <a:tailEnd type="none" w="sm" len="sm"/>
            </a:ln>
          </p:spPr>
          <p:txBody>
            <a:bodyPr wrap="none">
              <a:spAutoFit/>
            </a:bodyPr>
            <a:lstStyle/>
            <a:p>
              <a:pPr algn="l"/>
              <a:r>
                <a:rPr kumimoji="1" lang="en-US" altLang="zh-CN" sz="2600">
                  <a:solidFill>
                    <a:srgbClr val="5F5F5F"/>
                  </a:solidFill>
                </a:rPr>
                <a:t>3</a:t>
              </a:r>
              <a:endParaRPr kumimoji="1" lang="zh-CN" altLang="en-US" sz="2600">
                <a:solidFill>
                  <a:srgbClr val="5F5F5F"/>
                </a:solidFill>
              </a:endParaRPr>
            </a:p>
          </p:txBody>
        </p:sp>
        <p:sp>
          <p:nvSpPr>
            <p:cNvPr id="74793" name="Rectangle 146"/>
            <p:cNvSpPr>
              <a:spLocks noChangeArrowheads="1"/>
            </p:cNvSpPr>
            <p:nvPr/>
          </p:nvSpPr>
          <p:spPr bwMode="auto">
            <a:xfrm>
              <a:off x="3812" y="2887"/>
              <a:ext cx="212" cy="310"/>
            </a:xfrm>
            <a:prstGeom prst="rect">
              <a:avLst/>
            </a:prstGeom>
            <a:noFill/>
            <a:ln w="12700" cap="sq">
              <a:noFill/>
              <a:miter lim="800000"/>
              <a:headEnd type="none" w="sm" len="sm"/>
              <a:tailEnd type="none" w="sm" len="sm"/>
            </a:ln>
          </p:spPr>
          <p:txBody>
            <a:bodyPr wrap="none">
              <a:spAutoFit/>
            </a:bodyPr>
            <a:lstStyle/>
            <a:p>
              <a:pPr algn="l"/>
              <a:r>
                <a:rPr kumimoji="1" lang="en-US" altLang="zh-CN" sz="2600">
                  <a:solidFill>
                    <a:srgbClr val="5F5F5F"/>
                  </a:solidFill>
                </a:rPr>
                <a:t>3</a:t>
              </a:r>
              <a:endParaRPr kumimoji="1" lang="zh-CN" altLang="en-US" sz="2600">
                <a:solidFill>
                  <a:srgbClr val="5F5F5F"/>
                </a:solidFill>
              </a:endParaRPr>
            </a:p>
          </p:txBody>
        </p:sp>
        <p:sp>
          <p:nvSpPr>
            <p:cNvPr id="74794" name="Rectangle 147"/>
            <p:cNvSpPr>
              <a:spLocks noChangeArrowheads="1"/>
            </p:cNvSpPr>
            <p:nvPr/>
          </p:nvSpPr>
          <p:spPr bwMode="auto">
            <a:xfrm>
              <a:off x="3968" y="2887"/>
              <a:ext cx="212" cy="310"/>
            </a:xfrm>
            <a:prstGeom prst="rect">
              <a:avLst/>
            </a:prstGeom>
            <a:noFill/>
            <a:ln w="12700" cap="sq">
              <a:noFill/>
              <a:miter lim="800000"/>
              <a:headEnd type="none" w="sm" len="sm"/>
              <a:tailEnd type="none" w="sm" len="sm"/>
            </a:ln>
          </p:spPr>
          <p:txBody>
            <a:bodyPr wrap="none">
              <a:spAutoFit/>
            </a:bodyPr>
            <a:lstStyle/>
            <a:p>
              <a:pPr algn="l"/>
              <a:r>
                <a:rPr kumimoji="1" lang="en-US" altLang="zh-CN" sz="2600">
                  <a:solidFill>
                    <a:srgbClr val="5F5F5F"/>
                  </a:solidFill>
                </a:rPr>
                <a:t>1</a:t>
              </a:r>
              <a:endParaRPr kumimoji="1" lang="zh-CN" altLang="en-US" sz="2600">
                <a:solidFill>
                  <a:srgbClr val="5F5F5F"/>
                </a:solidFill>
              </a:endParaRPr>
            </a:p>
          </p:txBody>
        </p:sp>
        <p:sp>
          <p:nvSpPr>
            <p:cNvPr id="74795" name="Rectangle 148"/>
            <p:cNvSpPr>
              <a:spLocks noChangeArrowheads="1"/>
            </p:cNvSpPr>
            <p:nvPr/>
          </p:nvSpPr>
          <p:spPr bwMode="auto">
            <a:xfrm>
              <a:off x="4124" y="2899"/>
              <a:ext cx="212" cy="310"/>
            </a:xfrm>
            <a:prstGeom prst="rect">
              <a:avLst/>
            </a:prstGeom>
            <a:noFill/>
            <a:ln w="12700" cap="sq">
              <a:noFill/>
              <a:miter lim="800000"/>
              <a:headEnd type="none" w="sm" len="sm"/>
              <a:tailEnd type="none" w="sm" len="sm"/>
            </a:ln>
          </p:spPr>
          <p:txBody>
            <a:bodyPr wrap="none">
              <a:spAutoFit/>
            </a:bodyPr>
            <a:lstStyle/>
            <a:p>
              <a:pPr algn="l"/>
              <a:r>
                <a:rPr kumimoji="1" lang="en-US" altLang="zh-CN" sz="2600">
                  <a:solidFill>
                    <a:srgbClr val="5F5F5F"/>
                  </a:solidFill>
                </a:rPr>
                <a:t>5</a:t>
              </a:r>
              <a:endParaRPr kumimoji="1" lang="zh-CN" altLang="en-US" sz="2600">
                <a:solidFill>
                  <a:srgbClr val="5F5F5F"/>
                </a:solidFill>
              </a:endParaRPr>
            </a:p>
          </p:txBody>
        </p:sp>
        <p:sp>
          <p:nvSpPr>
            <p:cNvPr id="74796" name="Rectangle 149"/>
            <p:cNvSpPr>
              <a:spLocks noChangeArrowheads="1"/>
            </p:cNvSpPr>
            <p:nvPr/>
          </p:nvSpPr>
          <p:spPr bwMode="auto">
            <a:xfrm>
              <a:off x="4632" y="2911"/>
              <a:ext cx="212" cy="310"/>
            </a:xfrm>
            <a:prstGeom prst="rect">
              <a:avLst/>
            </a:prstGeom>
            <a:noFill/>
            <a:ln w="12700" cap="sq">
              <a:noFill/>
              <a:miter lim="800000"/>
              <a:headEnd type="none" w="sm" len="sm"/>
              <a:tailEnd type="none" w="sm" len="sm"/>
            </a:ln>
          </p:spPr>
          <p:txBody>
            <a:bodyPr wrap="none">
              <a:spAutoFit/>
            </a:bodyPr>
            <a:lstStyle/>
            <a:p>
              <a:pPr algn="l"/>
              <a:r>
                <a:rPr kumimoji="1" lang="en-US" altLang="zh-CN" sz="2600">
                  <a:solidFill>
                    <a:srgbClr val="5F5F5F"/>
                  </a:solidFill>
                </a:rPr>
                <a:t>3</a:t>
              </a:r>
              <a:endParaRPr kumimoji="1" lang="zh-CN" altLang="en-US" sz="2600">
                <a:solidFill>
                  <a:srgbClr val="5F5F5F"/>
                </a:solidFill>
              </a:endParaRPr>
            </a:p>
          </p:txBody>
        </p:sp>
        <p:sp>
          <p:nvSpPr>
            <p:cNvPr id="74797" name="Rectangle 150"/>
            <p:cNvSpPr>
              <a:spLocks noChangeArrowheads="1"/>
            </p:cNvSpPr>
            <p:nvPr/>
          </p:nvSpPr>
          <p:spPr bwMode="auto">
            <a:xfrm>
              <a:off x="4788" y="2911"/>
              <a:ext cx="212" cy="310"/>
            </a:xfrm>
            <a:prstGeom prst="rect">
              <a:avLst/>
            </a:prstGeom>
            <a:noFill/>
            <a:ln w="12700" cap="sq">
              <a:noFill/>
              <a:miter lim="800000"/>
              <a:headEnd type="none" w="sm" len="sm"/>
              <a:tailEnd type="none" w="sm" len="sm"/>
            </a:ln>
          </p:spPr>
          <p:txBody>
            <a:bodyPr wrap="none">
              <a:spAutoFit/>
            </a:bodyPr>
            <a:lstStyle/>
            <a:p>
              <a:pPr algn="l"/>
              <a:r>
                <a:rPr kumimoji="1" lang="en-US" altLang="zh-CN" sz="2600">
                  <a:solidFill>
                    <a:srgbClr val="5F5F5F"/>
                  </a:solidFill>
                </a:rPr>
                <a:t>3</a:t>
              </a:r>
              <a:endParaRPr kumimoji="1" lang="zh-CN" altLang="en-US" sz="2600">
                <a:solidFill>
                  <a:srgbClr val="5F5F5F"/>
                </a:solidFill>
              </a:endParaRPr>
            </a:p>
          </p:txBody>
        </p:sp>
        <p:sp>
          <p:nvSpPr>
            <p:cNvPr id="74798" name="Rectangle 151"/>
            <p:cNvSpPr>
              <a:spLocks noChangeArrowheads="1"/>
            </p:cNvSpPr>
            <p:nvPr/>
          </p:nvSpPr>
          <p:spPr bwMode="auto">
            <a:xfrm>
              <a:off x="4904" y="2907"/>
              <a:ext cx="258" cy="291"/>
            </a:xfrm>
            <a:prstGeom prst="rect">
              <a:avLst/>
            </a:prstGeom>
            <a:noFill/>
            <a:ln w="12700" cap="sq">
              <a:noFill/>
              <a:miter lim="800000"/>
              <a:headEnd type="none" w="sm" len="sm"/>
              <a:tailEnd type="none" w="sm" len="sm"/>
            </a:ln>
          </p:spPr>
          <p:txBody>
            <a:bodyPr wrap="none">
              <a:spAutoFit/>
            </a:bodyPr>
            <a:lstStyle/>
            <a:p>
              <a:pPr algn="l"/>
              <a:r>
                <a:rPr kumimoji="1" lang="en-US" altLang="zh-CN" sz="2400">
                  <a:solidFill>
                    <a:srgbClr val="5F5F5F"/>
                  </a:solidFill>
                </a:rPr>
                <a:t>-1</a:t>
              </a:r>
              <a:endParaRPr kumimoji="1" lang="zh-CN" altLang="en-US" sz="2400">
                <a:solidFill>
                  <a:srgbClr val="5F5F5F"/>
                </a:solidFill>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5897"/>
                                        </p:tgtEl>
                                        <p:attrNameLst>
                                          <p:attrName>style.visibility</p:attrName>
                                        </p:attrNameLst>
                                      </p:cBhvr>
                                      <p:to>
                                        <p:strVal val="visible"/>
                                      </p:to>
                                    </p:set>
                                    <p:animEffect transition="in" filter="wipe(left)">
                                      <p:cBhvr>
                                        <p:cTn id="12" dur="500"/>
                                        <p:tgtEl>
                                          <p:spTgt spid="1658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slide(fromBottom)">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7"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94"/>
          <p:cNvGrpSpPr>
            <a:grpSpLocks/>
          </p:cNvGrpSpPr>
          <p:nvPr/>
        </p:nvGrpSpPr>
        <p:grpSpPr bwMode="auto">
          <a:xfrm>
            <a:off x="2152276" y="790577"/>
            <a:ext cx="8076903" cy="3781425"/>
            <a:chOff x="396" y="594"/>
            <a:chExt cx="5088" cy="2382"/>
          </a:xfrm>
        </p:grpSpPr>
        <p:sp>
          <p:nvSpPr>
            <p:cNvPr id="58639" name="Freeform 271"/>
            <p:cNvSpPr>
              <a:spLocks/>
            </p:cNvSpPr>
            <p:nvPr/>
          </p:nvSpPr>
          <p:spPr bwMode="auto">
            <a:xfrm>
              <a:off x="396" y="594"/>
              <a:ext cx="5088" cy="2382"/>
            </a:xfrm>
            <a:custGeom>
              <a:avLst/>
              <a:gdLst/>
              <a:ahLst/>
              <a:cxnLst>
                <a:cxn ang="0">
                  <a:pos x="287" y="106"/>
                </a:cxn>
                <a:cxn ang="0">
                  <a:pos x="403" y="141"/>
                </a:cxn>
                <a:cxn ang="0">
                  <a:pos x="702" y="129"/>
                </a:cxn>
                <a:cxn ang="0">
                  <a:pos x="1036" y="83"/>
                </a:cxn>
                <a:cxn ang="0">
                  <a:pos x="2015" y="118"/>
                </a:cxn>
                <a:cxn ang="0">
                  <a:pos x="3237" y="95"/>
                </a:cxn>
                <a:cxn ang="0">
                  <a:pos x="3421" y="49"/>
                </a:cxn>
                <a:cxn ang="0">
                  <a:pos x="3525" y="14"/>
                </a:cxn>
                <a:cxn ang="0">
                  <a:pos x="3559" y="3"/>
                </a:cxn>
                <a:cxn ang="0">
                  <a:pos x="3778" y="37"/>
                </a:cxn>
                <a:cxn ang="0">
                  <a:pos x="3813" y="60"/>
                </a:cxn>
                <a:cxn ang="0">
                  <a:pos x="3859" y="72"/>
                </a:cxn>
                <a:cxn ang="0">
                  <a:pos x="4619" y="60"/>
                </a:cxn>
                <a:cxn ang="0">
                  <a:pos x="4596" y="118"/>
                </a:cxn>
                <a:cxn ang="0">
                  <a:pos x="4561" y="164"/>
                </a:cxn>
                <a:cxn ang="0">
                  <a:pos x="4584" y="475"/>
                </a:cxn>
                <a:cxn ang="0">
                  <a:pos x="4527" y="763"/>
                </a:cxn>
                <a:cxn ang="0">
                  <a:pos x="4596" y="947"/>
                </a:cxn>
                <a:cxn ang="0">
                  <a:pos x="4584" y="1132"/>
                </a:cxn>
                <a:cxn ang="0">
                  <a:pos x="4561" y="1166"/>
                </a:cxn>
                <a:cxn ang="0">
                  <a:pos x="4550" y="1247"/>
                </a:cxn>
                <a:cxn ang="0">
                  <a:pos x="4642" y="1616"/>
                </a:cxn>
                <a:cxn ang="0">
                  <a:pos x="4654" y="1742"/>
                </a:cxn>
                <a:cxn ang="0">
                  <a:pos x="4665" y="1777"/>
                </a:cxn>
                <a:cxn ang="0">
                  <a:pos x="4631" y="1800"/>
                </a:cxn>
                <a:cxn ang="0">
                  <a:pos x="4504" y="2330"/>
                </a:cxn>
                <a:cxn ang="0">
                  <a:pos x="3202" y="2284"/>
                </a:cxn>
                <a:cxn ang="0">
                  <a:pos x="2879" y="2353"/>
                </a:cxn>
                <a:cxn ang="0">
                  <a:pos x="2442" y="2307"/>
                </a:cxn>
                <a:cxn ang="0">
                  <a:pos x="564" y="2330"/>
                </a:cxn>
                <a:cxn ang="0">
                  <a:pos x="195" y="2272"/>
                </a:cxn>
                <a:cxn ang="0">
                  <a:pos x="126" y="2226"/>
                </a:cxn>
                <a:cxn ang="0">
                  <a:pos x="46" y="2203"/>
                </a:cxn>
                <a:cxn ang="0">
                  <a:pos x="46" y="2030"/>
                </a:cxn>
                <a:cxn ang="0">
                  <a:pos x="57" y="901"/>
                </a:cxn>
                <a:cxn ang="0">
                  <a:pos x="57" y="498"/>
                </a:cxn>
                <a:cxn ang="0">
                  <a:pos x="92" y="176"/>
                </a:cxn>
                <a:cxn ang="0">
                  <a:pos x="138" y="26"/>
                </a:cxn>
                <a:cxn ang="0">
                  <a:pos x="449" y="95"/>
                </a:cxn>
                <a:cxn ang="0">
                  <a:pos x="622" y="129"/>
                </a:cxn>
              </a:cxnLst>
              <a:rect l="0" t="0" r="r" b="b"/>
              <a:pathLst>
                <a:path w="4748" h="2382">
                  <a:moveTo>
                    <a:pt x="287" y="106"/>
                  </a:moveTo>
                  <a:cubicBezTo>
                    <a:pt x="325" y="119"/>
                    <a:pt x="365" y="128"/>
                    <a:pt x="403" y="141"/>
                  </a:cubicBezTo>
                  <a:cubicBezTo>
                    <a:pt x="503" y="137"/>
                    <a:pt x="602" y="135"/>
                    <a:pt x="702" y="129"/>
                  </a:cubicBezTo>
                  <a:cubicBezTo>
                    <a:pt x="814" y="122"/>
                    <a:pt x="925" y="94"/>
                    <a:pt x="1036" y="83"/>
                  </a:cubicBezTo>
                  <a:cubicBezTo>
                    <a:pt x="1278" y="91"/>
                    <a:pt x="1826" y="51"/>
                    <a:pt x="2015" y="118"/>
                  </a:cubicBezTo>
                  <a:cubicBezTo>
                    <a:pt x="2663" y="84"/>
                    <a:pt x="1795" y="126"/>
                    <a:pt x="3237" y="95"/>
                  </a:cubicBezTo>
                  <a:cubicBezTo>
                    <a:pt x="3292" y="94"/>
                    <a:pt x="3370" y="65"/>
                    <a:pt x="3421" y="49"/>
                  </a:cubicBezTo>
                  <a:cubicBezTo>
                    <a:pt x="3456" y="38"/>
                    <a:pt x="3490" y="26"/>
                    <a:pt x="3525" y="14"/>
                  </a:cubicBezTo>
                  <a:cubicBezTo>
                    <a:pt x="3536" y="10"/>
                    <a:pt x="3559" y="3"/>
                    <a:pt x="3559" y="3"/>
                  </a:cubicBezTo>
                  <a:cubicBezTo>
                    <a:pt x="3654" y="65"/>
                    <a:pt x="3542" y="0"/>
                    <a:pt x="3778" y="37"/>
                  </a:cubicBezTo>
                  <a:cubicBezTo>
                    <a:pt x="3792" y="39"/>
                    <a:pt x="3800" y="54"/>
                    <a:pt x="3813" y="60"/>
                  </a:cubicBezTo>
                  <a:cubicBezTo>
                    <a:pt x="3828" y="66"/>
                    <a:pt x="3844" y="68"/>
                    <a:pt x="3859" y="72"/>
                  </a:cubicBezTo>
                  <a:cubicBezTo>
                    <a:pt x="4118" y="65"/>
                    <a:pt x="4363" y="46"/>
                    <a:pt x="4619" y="60"/>
                  </a:cubicBezTo>
                  <a:cubicBezTo>
                    <a:pt x="4611" y="79"/>
                    <a:pt x="4606" y="100"/>
                    <a:pt x="4596" y="118"/>
                  </a:cubicBezTo>
                  <a:cubicBezTo>
                    <a:pt x="4587" y="135"/>
                    <a:pt x="4563" y="145"/>
                    <a:pt x="4561" y="164"/>
                  </a:cubicBezTo>
                  <a:cubicBezTo>
                    <a:pt x="4558" y="190"/>
                    <a:pt x="4580" y="425"/>
                    <a:pt x="4584" y="475"/>
                  </a:cubicBezTo>
                  <a:cubicBezTo>
                    <a:pt x="4548" y="567"/>
                    <a:pt x="4545" y="666"/>
                    <a:pt x="4527" y="763"/>
                  </a:cubicBezTo>
                  <a:cubicBezTo>
                    <a:pt x="4556" y="820"/>
                    <a:pt x="4580" y="885"/>
                    <a:pt x="4596" y="947"/>
                  </a:cubicBezTo>
                  <a:cubicBezTo>
                    <a:pt x="4592" y="1009"/>
                    <a:pt x="4594" y="1071"/>
                    <a:pt x="4584" y="1132"/>
                  </a:cubicBezTo>
                  <a:cubicBezTo>
                    <a:pt x="4582" y="1146"/>
                    <a:pt x="4565" y="1153"/>
                    <a:pt x="4561" y="1166"/>
                  </a:cubicBezTo>
                  <a:cubicBezTo>
                    <a:pt x="4553" y="1192"/>
                    <a:pt x="4554" y="1220"/>
                    <a:pt x="4550" y="1247"/>
                  </a:cubicBezTo>
                  <a:cubicBezTo>
                    <a:pt x="4558" y="1432"/>
                    <a:pt x="4530" y="1502"/>
                    <a:pt x="4642" y="1616"/>
                  </a:cubicBezTo>
                  <a:cubicBezTo>
                    <a:pt x="4646" y="1658"/>
                    <a:pt x="4648" y="1700"/>
                    <a:pt x="4654" y="1742"/>
                  </a:cubicBezTo>
                  <a:cubicBezTo>
                    <a:pt x="4656" y="1754"/>
                    <a:pt x="4670" y="1766"/>
                    <a:pt x="4665" y="1777"/>
                  </a:cubicBezTo>
                  <a:cubicBezTo>
                    <a:pt x="4660" y="1790"/>
                    <a:pt x="4642" y="1792"/>
                    <a:pt x="4631" y="1800"/>
                  </a:cubicBezTo>
                  <a:cubicBezTo>
                    <a:pt x="4507" y="1976"/>
                    <a:pt x="4748" y="2279"/>
                    <a:pt x="4504" y="2330"/>
                  </a:cubicBezTo>
                  <a:cubicBezTo>
                    <a:pt x="4069" y="2320"/>
                    <a:pt x="3637" y="2294"/>
                    <a:pt x="3202" y="2284"/>
                  </a:cubicBezTo>
                  <a:cubicBezTo>
                    <a:pt x="3097" y="2319"/>
                    <a:pt x="2986" y="2326"/>
                    <a:pt x="2879" y="2353"/>
                  </a:cubicBezTo>
                  <a:cubicBezTo>
                    <a:pt x="2069" y="2335"/>
                    <a:pt x="2203" y="2382"/>
                    <a:pt x="2442" y="2307"/>
                  </a:cubicBezTo>
                  <a:cubicBezTo>
                    <a:pt x="1835" y="2275"/>
                    <a:pt x="1050" y="2010"/>
                    <a:pt x="564" y="2330"/>
                  </a:cubicBezTo>
                  <a:cubicBezTo>
                    <a:pt x="440" y="2316"/>
                    <a:pt x="320" y="2286"/>
                    <a:pt x="195" y="2272"/>
                  </a:cubicBezTo>
                  <a:cubicBezTo>
                    <a:pt x="90" y="2238"/>
                    <a:pt x="246" y="2294"/>
                    <a:pt x="126" y="2226"/>
                  </a:cubicBezTo>
                  <a:cubicBezTo>
                    <a:pt x="102" y="2212"/>
                    <a:pt x="72" y="2212"/>
                    <a:pt x="46" y="2203"/>
                  </a:cubicBezTo>
                  <a:cubicBezTo>
                    <a:pt x="5" y="2141"/>
                    <a:pt x="29" y="2097"/>
                    <a:pt x="46" y="2030"/>
                  </a:cubicBezTo>
                  <a:cubicBezTo>
                    <a:pt x="50" y="1654"/>
                    <a:pt x="57" y="1277"/>
                    <a:pt x="57" y="901"/>
                  </a:cubicBezTo>
                  <a:cubicBezTo>
                    <a:pt x="57" y="487"/>
                    <a:pt x="0" y="323"/>
                    <a:pt x="57" y="498"/>
                  </a:cubicBezTo>
                  <a:cubicBezTo>
                    <a:pt x="134" y="384"/>
                    <a:pt x="75" y="484"/>
                    <a:pt x="92" y="176"/>
                  </a:cubicBezTo>
                  <a:cubicBezTo>
                    <a:pt x="100" y="26"/>
                    <a:pt x="60" y="51"/>
                    <a:pt x="138" y="26"/>
                  </a:cubicBezTo>
                  <a:cubicBezTo>
                    <a:pt x="248" y="39"/>
                    <a:pt x="340" y="79"/>
                    <a:pt x="449" y="95"/>
                  </a:cubicBezTo>
                  <a:cubicBezTo>
                    <a:pt x="515" y="121"/>
                    <a:pt x="551" y="129"/>
                    <a:pt x="622" y="129"/>
                  </a:cubicBezTo>
                </a:path>
              </a:pathLst>
            </a:custGeom>
            <a:solidFill>
              <a:srgbClr val="FFFFD1"/>
            </a:solidFill>
            <a:ln w="12700" cap="sq" cmpd="sng">
              <a:noFill/>
              <a:prstDash val="solid"/>
              <a:round/>
              <a:headEnd type="none" w="sm" len="sm"/>
              <a:tailEnd type="none" w="sm" len="sm"/>
            </a:ln>
            <a:effectLst>
              <a:outerShdw dist="215526" dir="2700000" algn="ctr" rotWithShape="0">
                <a:srgbClr val="C0C0C0"/>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5791" name="Rectangle 272"/>
            <p:cNvSpPr>
              <a:spLocks noChangeArrowheads="1"/>
            </p:cNvSpPr>
            <p:nvPr/>
          </p:nvSpPr>
          <p:spPr bwMode="auto">
            <a:xfrm>
              <a:off x="672" y="1045"/>
              <a:ext cx="4800" cy="1415"/>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800" b="1">
                  <a:solidFill>
                    <a:srgbClr val="000088"/>
                  </a:solidFill>
                  <a:latin typeface="幼圆" pitchFamily="49" charset="-122"/>
                  <a:ea typeface="幼圆" pitchFamily="49" charset="-122"/>
                </a:rPr>
                <a:t>    为稀疏矩阵的每一行设置一个单独的循</a:t>
              </a:r>
            </a:p>
            <a:p>
              <a:pPr algn="l" eaLnBrk="1" hangingPunct="1"/>
              <a:r>
                <a:rPr kumimoji="1" lang="zh-CN" altLang="en-US" sz="2800" b="1">
                  <a:solidFill>
                    <a:srgbClr val="000088"/>
                  </a:solidFill>
                  <a:latin typeface="幼圆" pitchFamily="49" charset="-122"/>
                  <a:ea typeface="幼圆" pitchFamily="49" charset="-122"/>
                </a:rPr>
                <a:t>环链表，同样为每一列设置一个单独的循环</a:t>
              </a:r>
            </a:p>
            <a:p>
              <a:pPr algn="l" eaLnBrk="1" hangingPunct="1"/>
              <a:r>
                <a:rPr kumimoji="1" lang="zh-CN" altLang="en-US" sz="2800" b="1">
                  <a:solidFill>
                    <a:srgbClr val="000088"/>
                  </a:solidFill>
                  <a:latin typeface="幼圆" pitchFamily="49" charset="-122"/>
                  <a:ea typeface="幼圆" pitchFamily="49" charset="-122"/>
                </a:rPr>
                <a:t>链表。矩阵中每一个非零元素同时包含在两</a:t>
              </a:r>
            </a:p>
            <a:p>
              <a:pPr algn="l" eaLnBrk="1" hangingPunct="1"/>
              <a:r>
                <a:rPr kumimoji="1" lang="zh-CN" altLang="en-US" sz="2800" b="1">
                  <a:solidFill>
                    <a:srgbClr val="000088"/>
                  </a:solidFill>
                  <a:latin typeface="幼圆" pitchFamily="49" charset="-122"/>
                  <a:ea typeface="幼圆" pitchFamily="49" charset="-122"/>
                </a:rPr>
                <a:t>个循环链表中，即包含在它所在的行链表与</a:t>
              </a:r>
            </a:p>
            <a:p>
              <a:pPr algn="l" eaLnBrk="1" hangingPunct="1"/>
              <a:r>
                <a:rPr kumimoji="1" lang="zh-CN" altLang="en-US" sz="2800" b="1">
                  <a:solidFill>
                    <a:srgbClr val="000088"/>
                  </a:solidFill>
                  <a:latin typeface="幼圆" pitchFamily="49" charset="-122"/>
                  <a:ea typeface="幼圆" pitchFamily="49" charset="-122"/>
                </a:rPr>
                <a:t>所在的列链表中, 即两个链表的交汇处</a:t>
              </a:r>
              <a:r>
                <a:rPr kumimoji="1" lang="zh-CN" altLang="en-US" sz="2800">
                  <a:solidFill>
                    <a:srgbClr val="000088"/>
                  </a:solidFill>
                  <a:latin typeface="幼圆" pitchFamily="49" charset="-122"/>
                  <a:ea typeface="幼圆" pitchFamily="49" charset="-122"/>
                </a:rPr>
                <a:t>。</a:t>
              </a:r>
            </a:p>
          </p:txBody>
        </p:sp>
      </p:grpSp>
      <p:grpSp>
        <p:nvGrpSpPr>
          <p:cNvPr id="3" name="Group 293"/>
          <p:cNvGrpSpPr>
            <a:grpSpLocks/>
          </p:cNvGrpSpPr>
          <p:nvPr/>
        </p:nvGrpSpPr>
        <p:grpSpPr bwMode="auto">
          <a:xfrm>
            <a:off x="2743308" y="533400"/>
            <a:ext cx="2666932" cy="630238"/>
            <a:chOff x="768" y="468"/>
            <a:chExt cx="1680" cy="397"/>
          </a:xfrm>
        </p:grpSpPr>
        <p:sp>
          <p:nvSpPr>
            <p:cNvPr id="58644" name="Oval 276"/>
            <p:cNvSpPr>
              <a:spLocks noChangeArrowheads="1"/>
            </p:cNvSpPr>
            <p:nvPr/>
          </p:nvSpPr>
          <p:spPr bwMode="auto">
            <a:xfrm>
              <a:off x="768" y="480"/>
              <a:ext cx="1440" cy="384"/>
            </a:xfrm>
            <a:prstGeom prst="ellipse">
              <a:avLst/>
            </a:prstGeom>
            <a:solidFill>
              <a:srgbClr val="CCFFCC"/>
            </a:solidFill>
            <a:ln w="22225" cap="sq">
              <a:noFill/>
              <a:round/>
              <a:headEnd type="none" w="sm" len="sm"/>
              <a:tailEnd type="none" w="sm" len="sm"/>
            </a:ln>
            <a:effectLst>
              <a:outerShdw dist="109250" dir="2132261"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5789" name="Text Box 277"/>
            <p:cNvSpPr txBox="1">
              <a:spLocks noChangeArrowheads="1"/>
            </p:cNvSpPr>
            <p:nvPr/>
          </p:nvSpPr>
          <p:spPr bwMode="auto">
            <a:xfrm>
              <a:off x="816" y="468"/>
              <a:ext cx="1632" cy="397"/>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pPr algn="l" eaLnBrk="1" hangingPunct="1"/>
              <a:r>
                <a:rPr kumimoji="1" lang="zh-CN" altLang="en-US" sz="3500" b="1">
                  <a:solidFill>
                    <a:srgbClr val="FF3300"/>
                  </a:solidFill>
                  <a:ea typeface="黑体" pitchFamily="49" charset="-122"/>
                </a:rPr>
                <a:t>十字链表</a:t>
              </a:r>
            </a:p>
          </p:txBody>
        </p:sp>
      </p:grpSp>
      <p:grpSp>
        <p:nvGrpSpPr>
          <p:cNvPr id="4" name="Group 292"/>
          <p:cNvGrpSpPr>
            <a:grpSpLocks/>
          </p:cNvGrpSpPr>
          <p:nvPr/>
        </p:nvGrpSpPr>
        <p:grpSpPr bwMode="auto">
          <a:xfrm>
            <a:off x="3352153" y="4724400"/>
            <a:ext cx="3810134" cy="1512888"/>
            <a:chOff x="1152" y="3216"/>
            <a:chExt cx="2400" cy="953"/>
          </a:xfrm>
        </p:grpSpPr>
        <p:sp>
          <p:nvSpPr>
            <p:cNvPr id="58652" name="Line 284"/>
            <p:cNvSpPr>
              <a:spLocks noChangeShapeType="1"/>
            </p:cNvSpPr>
            <p:nvPr/>
          </p:nvSpPr>
          <p:spPr bwMode="auto">
            <a:xfrm>
              <a:off x="1200" y="3600"/>
              <a:ext cx="1153" cy="0"/>
            </a:xfrm>
            <a:prstGeom prst="line">
              <a:avLst/>
            </a:prstGeom>
            <a:noFill/>
            <a:ln w="25400">
              <a:solidFill>
                <a:srgbClr val="CC99FF"/>
              </a:solidFill>
              <a:prstDash val="lg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8655" name="Rectangle 287"/>
            <p:cNvSpPr>
              <a:spLocks noChangeArrowheads="1"/>
            </p:cNvSpPr>
            <p:nvPr/>
          </p:nvSpPr>
          <p:spPr bwMode="auto">
            <a:xfrm>
              <a:off x="1524" y="3408"/>
              <a:ext cx="422" cy="384"/>
            </a:xfrm>
            <a:prstGeom prst="rect">
              <a:avLst/>
            </a:prstGeom>
            <a:noFill/>
            <a:ln w="31750" cap="sq">
              <a:solidFill>
                <a:srgbClr val="FF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8656" name="Line 288"/>
            <p:cNvSpPr>
              <a:spLocks noChangeShapeType="1"/>
            </p:cNvSpPr>
            <p:nvPr/>
          </p:nvSpPr>
          <p:spPr bwMode="auto">
            <a:xfrm>
              <a:off x="1728" y="3216"/>
              <a:ext cx="0" cy="768"/>
            </a:xfrm>
            <a:prstGeom prst="line">
              <a:avLst/>
            </a:prstGeom>
            <a:noFill/>
            <a:ln w="28575">
              <a:solidFill>
                <a:srgbClr val="FFCC99"/>
              </a:solidFill>
              <a:prstDash val="lg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5785" name="Text Box 289"/>
            <p:cNvSpPr txBox="1">
              <a:spLocks noChangeArrowheads="1"/>
            </p:cNvSpPr>
            <p:nvPr/>
          </p:nvSpPr>
          <p:spPr bwMode="auto">
            <a:xfrm>
              <a:off x="2256" y="3453"/>
              <a:ext cx="1296" cy="233"/>
            </a:xfrm>
            <a:prstGeom prst="rect">
              <a:avLst/>
            </a:prstGeom>
            <a:noFill/>
            <a:ln w="12700" cap="sq">
              <a:noFill/>
              <a:miter lim="800000"/>
              <a:headEnd type="none" w="sm" len="sm"/>
              <a:tailEnd type="none" w="sm" len="sm"/>
            </a:ln>
          </p:spPr>
          <p:txBody>
            <a:bodyPr>
              <a:spAutoFit/>
            </a:bodyPr>
            <a:lstStyle/>
            <a:p>
              <a:pPr algn="l"/>
              <a:r>
                <a:rPr lang="zh-CN" altLang="en-US" b="1">
                  <a:solidFill>
                    <a:srgbClr val="000000"/>
                  </a:solidFill>
                  <a:ea typeface="幼圆" pitchFamily="49" charset="-122"/>
                </a:rPr>
                <a:t>（某行链表）</a:t>
              </a:r>
            </a:p>
          </p:txBody>
        </p:sp>
        <p:sp>
          <p:nvSpPr>
            <p:cNvPr id="75786" name="Text Box 290"/>
            <p:cNvSpPr txBox="1">
              <a:spLocks noChangeArrowheads="1"/>
            </p:cNvSpPr>
            <p:nvPr/>
          </p:nvSpPr>
          <p:spPr bwMode="auto">
            <a:xfrm>
              <a:off x="1152" y="3936"/>
              <a:ext cx="1296" cy="233"/>
            </a:xfrm>
            <a:prstGeom prst="rect">
              <a:avLst/>
            </a:prstGeom>
            <a:noFill/>
            <a:ln w="12700" cap="sq">
              <a:noFill/>
              <a:miter lim="800000"/>
              <a:headEnd type="none" w="sm" len="sm"/>
              <a:tailEnd type="none" w="sm" len="sm"/>
            </a:ln>
          </p:spPr>
          <p:txBody>
            <a:bodyPr>
              <a:spAutoFit/>
            </a:bodyPr>
            <a:lstStyle/>
            <a:p>
              <a:pPr algn="l"/>
              <a:r>
                <a:rPr lang="zh-CN" altLang="en-US" b="1">
                  <a:solidFill>
                    <a:srgbClr val="000000"/>
                  </a:solidFill>
                  <a:ea typeface="幼圆" pitchFamily="49" charset="-122"/>
                </a:rPr>
                <a:t>（某列链表）</a:t>
              </a:r>
            </a:p>
          </p:txBody>
        </p:sp>
        <p:sp>
          <p:nvSpPr>
            <p:cNvPr id="75787" name="Rectangle 291"/>
            <p:cNvSpPr>
              <a:spLocks noChangeArrowheads="1"/>
            </p:cNvSpPr>
            <p:nvPr/>
          </p:nvSpPr>
          <p:spPr bwMode="auto">
            <a:xfrm>
              <a:off x="1512" y="3360"/>
              <a:ext cx="407" cy="388"/>
            </a:xfrm>
            <a:prstGeom prst="rect">
              <a:avLst/>
            </a:prstGeom>
            <a:noFill/>
            <a:ln w="12700" cap="sq">
              <a:noFill/>
              <a:miter lim="800000"/>
              <a:headEnd type="none" w="sm" len="sm"/>
              <a:tailEnd type="none" w="sm" len="sm"/>
            </a:ln>
          </p:spPr>
          <p:txBody>
            <a:bodyPr wrap="none">
              <a:spAutoFit/>
            </a:bodyPr>
            <a:lstStyle/>
            <a:p>
              <a:pPr algn="l"/>
              <a:r>
                <a:rPr kumimoji="1" lang="en-US" altLang="zh-CN" sz="3400" b="1" baseline="-25000">
                  <a:solidFill>
                    <a:srgbClr val="0000CC"/>
                  </a:solidFill>
                </a:rPr>
                <a:t> </a:t>
              </a:r>
              <a:r>
                <a:rPr kumimoji="1" lang="en-US" altLang="zh-CN" sz="3400" b="1">
                  <a:solidFill>
                    <a:srgbClr val="0000CC"/>
                  </a:solidFill>
                </a:rPr>
                <a:t>a</a:t>
              </a:r>
              <a:r>
                <a:rPr kumimoji="1" lang="en-US" altLang="zh-CN" sz="3400" b="1" baseline="-25000">
                  <a:solidFill>
                    <a:srgbClr val="0000CC"/>
                  </a:solidFill>
                </a:rPr>
                <a:t>ij </a:t>
              </a:r>
              <a:endParaRPr kumimoji="1" lang="zh-CN" altLang="en-US" sz="3400" b="1" baseline="-25000">
                <a:solidFill>
                  <a:srgbClr val="0000CC"/>
                </a:solidFill>
              </a:endParaRPr>
            </a:p>
          </p:txBody>
        </p:sp>
      </p:grpSp>
      <p:sp>
        <p:nvSpPr>
          <p:cNvPr id="15" name="TextBox 14"/>
          <p:cNvSpPr txBox="1">
            <a:spLocks noChangeArrowheads="1"/>
          </p:cNvSpPr>
          <p:nvPr/>
        </p:nvSpPr>
        <p:spPr bwMode="auto">
          <a:xfrm>
            <a:off x="5215930" y="5795963"/>
            <a:ext cx="5651241" cy="584200"/>
          </a:xfrm>
          <a:prstGeom prst="rect">
            <a:avLst/>
          </a:prstGeom>
          <a:noFill/>
          <a:ln w="9525">
            <a:noFill/>
            <a:miter lim="800000"/>
            <a:headEnd/>
            <a:tailEnd/>
          </a:ln>
        </p:spPr>
        <p:txBody>
          <a:bodyPr wrap="none">
            <a:spAutoFit/>
          </a:bodyPr>
          <a:lstStyle/>
          <a:p>
            <a:pPr algn="l"/>
            <a:r>
              <a:rPr lang="zh-CN" altLang="en-US" sz="3200" b="1">
                <a:solidFill>
                  <a:srgbClr val="002060"/>
                </a:solidFill>
                <a:ea typeface="黑体" pitchFamily="49" charset="-122"/>
              </a:rPr>
              <a:t>链结点的结构会长成什么样？</a:t>
            </a: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ou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22"/>
          <p:cNvSpPr>
            <a:spLocks noChangeArrowheads="1"/>
          </p:cNvSpPr>
          <p:nvPr/>
        </p:nvSpPr>
        <p:spPr bwMode="auto">
          <a:xfrm>
            <a:off x="2248622" y="1124744"/>
            <a:ext cx="7694756" cy="1323975"/>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600" b="1">
                <a:solidFill>
                  <a:srgbClr val="000088"/>
                </a:solidFill>
                <a:latin typeface="幼圆" pitchFamily="49" charset="-122"/>
                <a:ea typeface="幼圆" pitchFamily="49" charset="-122"/>
              </a:rPr>
              <a:t>     对于一个</a:t>
            </a:r>
            <a:r>
              <a:rPr kumimoji="1" lang="en-US" altLang="en-US" sz="2600" b="1">
                <a:solidFill>
                  <a:srgbClr val="000088"/>
                </a:solidFill>
                <a:ea typeface="幼圆" pitchFamily="49" charset="-122"/>
              </a:rPr>
              <a:t>m</a:t>
            </a:r>
            <a:r>
              <a:rPr kumimoji="1" lang="en-US" altLang="en-US" sz="2600" b="1">
                <a:solidFill>
                  <a:srgbClr val="000088"/>
                </a:solidFill>
                <a:ea typeface="幼圆" pitchFamily="49" charset="-122"/>
                <a:sym typeface="Symbol" pitchFamily="18" charset="2"/>
              </a:rPr>
              <a:t></a:t>
            </a:r>
            <a:r>
              <a:rPr kumimoji="1" lang="en-US" altLang="en-US" sz="2600" b="1">
                <a:solidFill>
                  <a:srgbClr val="000088"/>
                </a:solidFill>
                <a:ea typeface="幼圆" pitchFamily="49" charset="-122"/>
              </a:rPr>
              <a:t>n</a:t>
            </a:r>
            <a:r>
              <a:rPr kumimoji="1" lang="zh-CN" altLang="en-US" sz="2600" b="1">
                <a:solidFill>
                  <a:srgbClr val="000088"/>
                </a:solidFill>
                <a:latin typeface="幼圆" pitchFamily="49" charset="-122"/>
                <a:ea typeface="幼圆" pitchFamily="49" charset="-122"/>
              </a:rPr>
              <a:t>的稀疏矩阵，分别建立</a:t>
            </a:r>
            <a:r>
              <a:rPr kumimoji="1" lang="en-US" altLang="en-US" sz="2600" b="1">
                <a:solidFill>
                  <a:srgbClr val="000088"/>
                </a:solidFill>
                <a:ea typeface="幼圆" pitchFamily="49" charset="-122"/>
              </a:rPr>
              <a:t>m</a:t>
            </a:r>
            <a:r>
              <a:rPr kumimoji="1" lang="zh-CN" altLang="en-US" sz="2600" b="1">
                <a:solidFill>
                  <a:srgbClr val="000088"/>
                </a:solidFill>
                <a:latin typeface="幼圆" pitchFamily="49" charset="-122"/>
                <a:ea typeface="幼圆" pitchFamily="49" charset="-122"/>
              </a:rPr>
              <a:t>个行的循环链表与</a:t>
            </a:r>
            <a:r>
              <a:rPr kumimoji="1" lang="en-US" altLang="en-US" sz="2600" b="1">
                <a:solidFill>
                  <a:srgbClr val="000088"/>
                </a:solidFill>
                <a:ea typeface="幼圆" pitchFamily="49" charset="-122"/>
              </a:rPr>
              <a:t>n</a:t>
            </a:r>
            <a:r>
              <a:rPr kumimoji="1" lang="zh-CN" altLang="zh-CN" sz="2600" b="1">
                <a:solidFill>
                  <a:srgbClr val="000088"/>
                </a:solidFill>
                <a:latin typeface="幼圆" pitchFamily="49" charset="-122"/>
                <a:ea typeface="幼圆" pitchFamily="49" charset="-122"/>
              </a:rPr>
              <a:t>个列的循环链表，</a:t>
            </a:r>
            <a:r>
              <a:rPr kumimoji="1" lang="zh-CN" altLang="en-US" sz="2600" b="1">
                <a:solidFill>
                  <a:srgbClr val="000088"/>
                </a:solidFill>
                <a:latin typeface="幼圆" pitchFamily="49" charset="-122"/>
                <a:ea typeface="幼圆" pitchFamily="49" charset="-122"/>
              </a:rPr>
              <a:t>每个非零元素用一个链结点存储。</a:t>
            </a:r>
            <a:r>
              <a:rPr kumimoji="1" lang="zh-CN" altLang="en-US" sz="2800" b="1">
                <a:solidFill>
                  <a:srgbClr val="000088"/>
                </a:solidFill>
                <a:latin typeface="幼圆" pitchFamily="49" charset="-122"/>
                <a:ea typeface="幼圆" pitchFamily="49" charset="-122"/>
              </a:rPr>
              <a:t>  </a:t>
            </a:r>
            <a:endParaRPr kumimoji="1" lang="zh-CN" altLang="en-US" sz="2400">
              <a:solidFill>
                <a:srgbClr val="000088"/>
              </a:solidFill>
              <a:latin typeface="幼圆" pitchFamily="49" charset="-122"/>
              <a:ea typeface="幼圆" pitchFamily="49" charset="-122"/>
            </a:endParaRPr>
          </a:p>
        </p:txBody>
      </p:sp>
      <p:sp>
        <p:nvSpPr>
          <p:cNvPr id="131307" name="Text Box 235"/>
          <p:cNvSpPr txBox="1">
            <a:spLocks noChangeArrowheads="1"/>
          </p:cNvSpPr>
          <p:nvPr/>
        </p:nvSpPr>
        <p:spPr bwMode="auto">
          <a:xfrm>
            <a:off x="2248623" y="4782344"/>
            <a:ext cx="7772481" cy="1692275"/>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600" b="1">
                <a:solidFill>
                  <a:srgbClr val="000088"/>
                </a:solidFill>
                <a:latin typeface="幼圆" pitchFamily="49" charset="-122"/>
                <a:ea typeface="幼圆" pitchFamily="49" charset="-122"/>
              </a:rPr>
              <a:t>    其中，</a:t>
            </a:r>
            <a:r>
              <a:rPr kumimoji="1" lang="en-US" altLang="en-US" sz="2600" b="1">
                <a:solidFill>
                  <a:srgbClr val="000088"/>
                </a:solidFill>
                <a:ea typeface="幼圆" pitchFamily="49" charset="-122"/>
              </a:rPr>
              <a:t>row, col, value</a:t>
            </a:r>
            <a:r>
              <a:rPr kumimoji="1" lang="en-US" altLang="en-US" sz="2600" b="1">
                <a:solidFill>
                  <a:srgbClr val="000088"/>
                </a:solidFill>
                <a:latin typeface="幼圆" pitchFamily="49" charset="-122"/>
                <a:ea typeface="幼圆" pitchFamily="49" charset="-122"/>
              </a:rPr>
              <a:t> </a:t>
            </a:r>
            <a:r>
              <a:rPr kumimoji="1" lang="zh-CN" altLang="en-US" sz="2600" b="1">
                <a:solidFill>
                  <a:srgbClr val="000088"/>
                </a:solidFill>
                <a:latin typeface="幼圆" pitchFamily="49" charset="-122"/>
                <a:ea typeface="幼圆" pitchFamily="49" charset="-122"/>
              </a:rPr>
              <a:t>分别表示某个非零元素</a:t>
            </a:r>
          </a:p>
          <a:p>
            <a:pPr algn="l" eaLnBrk="1" hangingPunct="1"/>
            <a:r>
              <a:rPr kumimoji="1" lang="zh-CN" altLang="en-US" sz="2600" b="1">
                <a:solidFill>
                  <a:srgbClr val="000088"/>
                </a:solidFill>
                <a:latin typeface="幼圆" pitchFamily="49" charset="-122"/>
                <a:ea typeface="幼圆" pitchFamily="49" charset="-122"/>
              </a:rPr>
              <a:t>所在的行号、列号和元素的值；</a:t>
            </a:r>
            <a:r>
              <a:rPr kumimoji="1" lang="en-US" altLang="en-US" sz="2600" b="1">
                <a:solidFill>
                  <a:srgbClr val="000088"/>
                </a:solidFill>
                <a:ea typeface="幼圆" pitchFamily="49" charset="-122"/>
              </a:rPr>
              <a:t>down </a:t>
            </a:r>
            <a:r>
              <a:rPr kumimoji="1" lang="zh-CN" altLang="zh-CN" sz="2600" b="1">
                <a:solidFill>
                  <a:srgbClr val="000088"/>
                </a:solidFill>
                <a:latin typeface="幼圆" pitchFamily="49" charset="-122"/>
                <a:ea typeface="幼圆" pitchFamily="49" charset="-122"/>
              </a:rPr>
              <a:t>和</a:t>
            </a:r>
            <a:r>
              <a:rPr kumimoji="1" lang="zh-CN" altLang="en-US" sz="2600" b="1">
                <a:solidFill>
                  <a:srgbClr val="000088"/>
                </a:solidFill>
                <a:latin typeface="幼圆" pitchFamily="49" charset="-122"/>
                <a:ea typeface="幼圆" pitchFamily="49" charset="-122"/>
              </a:rPr>
              <a:t> </a:t>
            </a:r>
            <a:r>
              <a:rPr kumimoji="1" lang="en-US" altLang="en-US" sz="2600" b="1">
                <a:solidFill>
                  <a:srgbClr val="000088"/>
                </a:solidFill>
                <a:ea typeface="幼圆" pitchFamily="49" charset="-122"/>
              </a:rPr>
              <a:t>right</a:t>
            </a:r>
            <a:r>
              <a:rPr kumimoji="1" lang="en-US" altLang="en-US" sz="2600" b="1">
                <a:solidFill>
                  <a:srgbClr val="000088"/>
                </a:solidFill>
                <a:latin typeface="幼圆" pitchFamily="49" charset="-122"/>
                <a:ea typeface="幼圆" pitchFamily="49" charset="-122"/>
              </a:rPr>
              <a:t> </a:t>
            </a:r>
            <a:r>
              <a:rPr kumimoji="1" lang="zh-CN" altLang="zh-CN" sz="2600" b="1">
                <a:solidFill>
                  <a:srgbClr val="000088"/>
                </a:solidFill>
                <a:latin typeface="幼圆" pitchFamily="49" charset="-122"/>
                <a:ea typeface="幼圆" pitchFamily="49" charset="-122"/>
              </a:rPr>
              <a:t>分</a:t>
            </a:r>
            <a:endParaRPr kumimoji="1" lang="zh-CN" altLang="en-US" sz="2600" b="1">
              <a:solidFill>
                <a:srgbClr val="000088"/>
              </a:solidFill>
              <a:latin typeface="幼圆" pitchFamily="49" charset="-122"/>
              <a:ea typeface="幼圆" pitchFamily="49" charset="-122"/>
            </a:endParaRPr>
          </a:p>
          <a:p>
            <a:pPr algn="l" eaLnBrk="1" hangingPunct="1"/>
            <a:r>
              <a:rPr kumimoji="1" lang="zh-CN" altLang="zh-CN" sz="2600" b="1">
                <a:solidFill>
                  <a:srgbClr val="000088"/>
                </a:solidFill>
                <a:latin typeface="幼圆" pitchFamily="49" charset="-122"/>
                <a:ea typeface="幼圆" pitchFamily="49" charset="-122"/>
              </a:rPr>
              <a:t>别为向下与</a:t>
            </a:r>
            <a:r>
              <a:rPr kumimoji="1" lang="zh-CN" altLang="en-US" sz="2600" b="1">
                <a:solidFill>
                  <a:srgbClr val="000088"/>
                </a:solidFill>
                <a:latin typeface="幼圆" pitchFamily="49" charset="-122"/>
                <a:ea typeface="幼圆" pitchFamily="49" charset="-122"/>
              </a:rPr>
              <a:t>向右指针，分别用来链接同一列中的与</a:t>
            </a:r>
          </a:p>
          <a:p>
            <a:pPr algn="l" eaLnBrk="1" hangingPunct="1"/>
            <a:r>
              <a:rPr kumimoji="1" lang="zh-CN" altLang="en-US" sz="2600" b="1">
                <a:solidFill>
                  <a:srgbClr val="000088"/>
                </a:solidFill>
                <a:latin typeface="幼圆" pitchFamily="49" charset="-122"/>
                <a:ea typeface="幼圆" pitchFamily="49" charset="-122"/>
              </a:rPr>
              <a:t>同一行中的所有非零元素对应的链结点。</a:t>
            </a:r>
          </a:p>
        </p:txBody>
      </p:sp>
      <p:grpSp>
        <p:nvGrpSpPr>
          <p:cNvPr id="2" name="Group 247"/>
          <p:cNvGrpSpPr>
            <a:grpSpLocks/>
          </p:cNvGrpSpPr>
          <p:nvPr/>
        </p:nvGrpSpPr>
        <p:grpSpPr bwMode="auto">
          <a:xfrm>
            <a:off x="3058257" y="2572542"/>
            <a:ext cx="4276483" cy="2133600"/>
            <a:chOff x="990" y="1296"/>
            <a:chExt cx="2694" cy="1344"/>
          </a:xfrm>
        </p:grpSpPr>
        <p:sp>
          <p:nvSpPr>
            <p:cNvPr id="76805" name="Rectangle 248"/>
            <p:cNvSpPr>
              <a:spLocks noChangeArrowheads="1"/>
            </p:cNvSpPr>
            <p:nvPr/>
          </p:nvSpPr>
          <p:spPr bwMode="auto">
            <a:xfrm>
              <a:off x="990" y="1296"/>
              <a:ext cx="1857" cy="330"/>
            </a:xfrm>
            <a:prstGeom prst="rect">
              <a:avLst/>
            </a:prstGeom>
            <a:noFill/>
            <a:ln w="12700" cap="sq">
              <a:noFill/>
              <a:miter lim="800000"/>
              <a:headEnd type="none" w="sm" len="sm"/>
              <a:tailEnd type="none" w="sm" len="sm"/>
            </a:ln>
          </p:spPr>
          <p:txBody>
            <a:bodyPr wrap="none">
              <a:spAutoFit/>
            </a:bodyPr>
            <a:lstStyle/>
            <a:p>
              <a:r>
                <a:rPr kumimoji="1" lang="zh-CN" altLang="en-US" sz="2600" b="1">
                  <a:solidFill>
                    <a:srgbClr val="000088"/>
                  </a:solidFill>
                  <a:ea typeface="幼圆" pitchFamily="49" charset="-122"/>
                </a:rPr>
                <a:t>链结点的构造为</a:t>
              </a:r>
              <a:r>
                <a:rPr kumimoji="1" lang="zh-CN" altLang="en-US" sz="2800" b="1">
                  <a:solidFill>
                    <a:srgbClr val="000088"/>
                  </a:solidFill>
                  <a:ea typeface="幼圆" pitchFamily="49" charset="-122"/>
                </a:rPr>
                <a:t>：</a:t>
              </a:r>
            </a:p>
          </p:txBody>
        </p:sp>
        <p:grpSp>
          <p:nvGrpSpPr>
            <p:cNvPr id="3" name="Group 249"/>
            <p:cNvGrpSpPr>
              <a:grpSpLocks/>
            </p:cNvGrpSpPr>
            <p:nvPr/>
          </p:nvGrpSpPr>
          <p:grpSpPr bwMode="auto">
            <a:xfrm>
              <a:off x="1908" y="1776"/>
              <a:ext cx="1536" cy="624"/>
              <a:chOff x="2016" y="1920"/>
              <a:chExt cx="1536" cy="624"/>
            </a:xfrm>
          </p:grpSpPr>
          <p:sp>
            <p:nvSpPr>
              <p:cNvPr id="76809" name="Rectangle 250"/>
              <p:cNvSpPr>
                <a:spLocks noChangeArrowheads="1"/>
              </p:cNvSpPr>
              <p:nvPr/>
            </p:nvSpPr>
            <p:spPr bwMode="auto">
              <a:xfrm>
                <a:off x="2016" y="1920"/>
                <a:ext cx="512" cy="312"/>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en-US" altLang="zh-CN" sz="2400" b="1">
                    <a:solidFill>
                      <a:srgbClr val="000088"/>
                    </a:solidFill>
                  </a:rPr>
                  <a:t>row</a:t>
                </a:r>
              </a:p>
            </p:txBody>
          </p:sp>
          <p:sp>
            <p:nvSpPr>
              <p:cNvPr id="76810" name="Rectangle 251"/>
              <p:cNvSpPr>
                <a:spLocks noChangeArrowheads="1"/>
              </p:cNvSpPr>
              <p:nvPr/>
            </p:nvSpPr>
            <p:spPr bwMode="auto">
              <a:xfrm>
                <a:off x="2528" y="1920"/>
                <a:ext cx="512" cy="312"/>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en-US" altLang="zh-CN" sz="2400" b="1">
                    <a:solidFill>
                      <a:srgbClr val="000088"/>
                    </a:solidFill>
                  </a:rPr>
                  <a:t>col</a:t>
                </a:r>
              </a:p>
            </p:txBody>
          </p:sp>
          <p:sp>
            <p:nvSpPr>
              <p:cNvPr id="76811" name="Rectangle 252"/>
              <p:cNvSpPr>
                <a:spLocks noChangeArrowheads="1"/>
              </p:cNvSpPr>
              <p:nvPr/>
            </p:nvSpPr>
            <p:spPr bwMode="auto">
              <a:xfrm>
                <a:off x="3040" y="1920"/>
                <a:ext cx="512" cy="312"/>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en-US" altLang="zh-CN" sz="2400" b="1">
                    <a:solidFill>
                      <a:srgbClr val="000088"/>
                    </a:solidFill>
                  </a:rPr>
                  <a:t>value</a:t>
                </a:r>
              </a:p>
            </p:txBody>
          </p:sp>
          <p:sp>
            <p:nvSpPr>
              <p:cNvPr id="76812" name="Rectangle 253"/>
              <p:cNvSpPr>
                <a:spLocks noChangeArrowheads="1"/>
              </p:cNvSpPr>
              <p:nvPr/>
            </p:nvSpPr>
            <p:spPr bwMode="auto">
              <a:xfrm>
                <a:off x="2016" y="2232"/>
                <a:ext cx="740" cy="312"/>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en-US" altLang="zh-CN" sz="2400" b="1">
                    <a:solidFill>
                      <a:srgbClr val="FF0000"/>
                    </a:solidFill>
                  </a:rPr>
                  <a:t>down</a:t>
                </a:r>
              </a:p>
            </p:txBody>
          </p:sp>
          <p:sp>
            <p:nvSpPr>
              <p:cNvPr id="76813" name="Rectangle 254"/>
              <p:cNvSpPr>
                <a:spLocks noChangeArrowheads="1"/>
              </p:cNvSpPr>
              <p:nvPr/>
            </p:nvSpPr>
            <p:spPr bwMode="auto">
              <a:xfrm>
                <a:off x="2756" y="2232"/>
                <a:ext cx="796" cy="312"/>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en-US" altLang="zh-CN" sz="2400" b="1">
                    <a:solidFill>
                      <a:srgbClr val="FF0000"/>
                    </a:solidFill>
                  </a:rPr>
                  <a:t>right</a:t>
                </a:r>
              </a:p>
            </p:txBody>
          </p:sp>
        </p:grpSp>
        <p:sp>
          <p:nvSpPr>
            <p:cNvPr id="131327" name="Line 255"/>
            <p:cNvSpPr>
              <a:spLocks noChangeShapeType="1"/>
            </p:cNvSpPr>
            <p:nvPr/>
          </p:nvSpPr>
          <p:spPr bwMode="auto">
            <a:xfrm>
              <a:off x="3348" y="2256"/>
              <a:ext cx="336" cy="0"/>
            </a:xfrm>
            <a:prstGeom prst="line">
              <a:avLst/>
            </a:prstGeom>
            <a:noFill/>
            <a:ln w="38100" cap="sq">
              <a:solidFill>
                <a:srgbClr val="FF0000"/>
              </a:solidFill>
              <a:round/>
              <a:headEnd type="none" w="sm" len="sm"/>
              <a:tailEnd type="stealth" w="lg" len="lg"/>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1328" name="Line 256"/>
            <p:cNvSpPr>
              <a:spLocks noChangeShapeType="1"/>
            </p:cNvSpPr>
            <p:nvPr/>
          </p:nvSpPr>
          <p:spPr bwMode="auto">
            <a:xfrm>
              <a:off x="2292" y="2352"/>
              <a:ext cx="0" cy="288"/>
            </a:xfrm>
            <a:prstGeom prst="line">
              <a:avLst/>
            </a:prstGeom>
            <a:noFill/>
            <a:ln w="38100" cap="sq">
              <a:solidFill>
                <a:srgbClr val="FF0000"/>
              </a:solidFill>
              <a:round/>
              <a:headEnd type="none" w="sm" len="sm"/>
              <a:tailEnd type="stealth" w="lg" len="lg"/>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31307"/>
                                        </p:tgtEl>
                                        <p:attrNameLst>
                                          <p:attrName>style.visibility</p:attrName>
                                        </p:attrNameLst>
                                      </p:cBhvr>
                                      <p:to>
                                        <p:strVal val="visible"/>
                                      </p:to>
                                    </p:set>
                                    <p:animEffect transition="in" filter="wipe(right)">
                                      <p:cBhvr>
                                        <p:cTn id="12" dur="500"/>
                                        <p:tgtEl>
                                          <p:spTgt spid="131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307"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30" name="Text Box 14"/>
          <p:cNvSpPr txBox="1">
            <a:spLocks noChangeArrowheads="1"/>
          </p:cNvSpPr>
          <p:nvPr/>
        </p:nvSpPr>
        <p:spPr bwMode="auto">
          <a:xfrm>
            <a:off x="2466413" y="4267201"/>
            <a:ext cx="6901248" cy="507831"/>
          </a:xfrm>
          <a:prstGeom prst="rect">
            <a:avLst/>
          </a:prstGeom>
          <a:noFill/>
          <a:ln w="12700" cap="sq">
            <a:noFill/>
            <a:miter lim="800000"/>
            <a:headEnd type="none" w="sm" len="sm"/>
            <a:tailEnd type="none" w="sm" len="sm"/>
          </a:ln>
        </p:spPr>
        <p:txBody>
          <a:bodyPr wrap="none">
            <a:spAutoFit/>
          </a:bodyPr>
          <a:lstStyle/>
          <a:p>
            <a:pPr algn="l"/>
            <a:r>
              <a:rPr lang="zh-CN" altLang="en-US" sz="2700" b="1">
                <a:solidFill>
                  <a:srgbClr val="000099"/>
                </a:solidFill>
                <a:latin typeface="幼圆" pitchFamily="49" charset="-122"/>
                <a:ea typeface="幼圆" pitchFamily="49" charset="-122"/>
              </a:rPr>
              <a:t>一共设置</a:t>
            </a:r>
            <a:r>
              <a:rPr lang="en-US" altLang="zh-CN" sz="2700" b="1">
                <a:solidFill>
                  <a:srgbClr val="CC0066"/>
                </a:solidFill>
                <a:ea typeface="幼圆" pitchFamily="49" charset="-122"/>
              </a:rPr>
              <a:t>MAX(m,n)</a:t>
            </a:r>
            <a:r>
              <a:rPr lang="zh-CN" altLang="en-US" sz="2700" b="1">
                <a:solidFill>
                  <a:srgbClr val="000099"/>
                </a:solidFill>
                <a:latin typeface="幼圆" pitchFamily="49" charset="-122"/>
                <a:ea typeface="幼圆" pitchFamily="49" charset="-122"/>
              </a:rPr>
              <a:t>个头结点，头结点构造为</a:t>
            </a:r>
            <a:r>
              <a:rPr lang="zh-CN" altLang="en-US" sz="2700" b="1">
                <a:solidFill>
                  <a:srgbClr val="FFFF00"/>
                </a:solidFill>
                <a:latin typeface="幼圆" pitchFamily="49" charset="-122"/>
                <a:ea typeface="幼圆" pitchFamily="49" charset="-122"/>
              </a:rPr>
              <a:t>.</a:t>
            </a:r>
          </a:p>
        </p:txBody>
      </p:sp>
      <p:grpSp>
        <p:nvGrpSpPr>
          <p:cNvPr id="2" name="Group 113"/>
          <p:cNvGrpSpPr>
            <a:grpSpLocks/>
          </p:cNvGrpSpPr>
          <p:nvPr/>
        </p:nvGrpSpPr>
        <p:grpSpPr bwMode="auto">
          <a:xfrm>
            <a:off x="1980635" y="358777"/>
            <a:ext cx="8554587" cy="3451225"/>
            <a:chOff x="288" y="226"/>
            <a:chExt cx="5388" cy="2174"/>
          </a:xfrm>
        </p:grpSpPr>
        <p:sp>
          <p:nvSpPr>
            <p:cNvPr id="60473" name="Rectangle 57"/>
            <p:cNvSpPr>
              <a:spLocks noChangeArrowheads="1"/>
            </p:cNvSpPr>
            <p:nvPr/>
          </p:nvSpPr>
          <p:spPr bwMode="auto">
            <a:xfrm>
              <a:off x="288" y="226"/>
              <a:ext cx="5088" cy="2174"/>
            </a:xfrm>
            <a:prstGeom prst="rect">
              <a:avLst/>
            </a:prstGeom>
            <a:solidFill>
              <a:srgbClr val="CCFFFF"/>
            </a:solidFill>
            <a:ln w="12700" cap="sq">
              <a:noFill/>
              <a:miter lim="800000"/>
              <a:headEnd type="none" w="sm" len="sm"/>
              <a:tailEnd type="none" w="sm" len="sm"/>
            </a:ln>
            <a:effectLst>
              <a:outerShdw dist="233487" dir="2700000"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7838" name="Text Box 58"/>
            <p:cNvSpPr txBox="1">
              <a:spLocks noChangeArrowheads="1"/>
            </p:cNvSpPr>
            <p:nvPr/>
          </p:nvSpPr>
          <p:spPr bwMode="auto">
            <a:xfrm>
              <a:off x="636" y="518"/>
              <a:ext cx="5040" cy="1605"/>
            </a:xfrm>
            <a:prstGeom prst="rect">
              <a:avLst/>
            </a:prstGeom>
            <a:noFill/>
            <a:ln w="12700" cap="sq">
              <a:noFill/>
              <a:miter lim="800000"/>
              <a:headEnd type="none" w="sm" len="sm"/>
              <a:tailEnd type="none" w="sm" len="sm"/>
            </a:ln>
          </p:spPr>
          <p:txBody>
            <a:bodyPr>
              <a:spAutoFit/>
            </a:bodyPr>
            <a:lstStyle/>
            <a:p>
              <a:pPr algn="l" eaLnBrk="1" hangingPunct="1">
                <a:lnSpc>
                  <a:spcPct val="95000"/>
                </a:lnSpc>
              </a:pPr>
              <a:r>
                <a:rPr kumimoji="1" lang="zh-CN" altLang="en-US" sz="2800" b="1">
                  <a:solidFill>
                    <a:srgbClr val="000088"/>
                  </a:solidFill>
                  <a:latin typeface="幼圆" pitchFamily="49" charset="-122"/>
                  <a:ea typeface="幼圆" pitchFamily="49" charset="-122"/>
                </a:rPr>
                <a:t>    对</a:t>
              </a:r>
              <a:r>
                <a:rPr kumimoji="1" lang="en-US" altLang="en-US" sz="2800" b="1">
                  <a:solidFill>
                    <a:srgbClr val="000088"/>
                  </a:solidFill>
                  <a:ea typeface="幼圆" pitchFamily="49" charset="-122"/>
                </a:rPr>
                <a:t>m</a:t>
              </a:r>
              <a:r>
                <a:rPr kumimoji="1" lang="zh-CN" altLang="en-US" sz="2800" b="1">
                  <a:solidFill>
                    <a:srgbClr val="000088"/>
                  </a:solidFill>
                  <a:latin typeface="幼圆" pitchFamily="49" charset="-122"/>
                  <a:ea typeface="幼圆" pitchFamily="49" charset="-122"/>
                </a:rPr>
                <a:t>个行链表，分别设置</a:t>
              </a:r>
              <a:r>
                <a:rPr kumimoji="1" lang="en-US" altLang="en-US" sz="2800" b="1">
                  <a:solidFill>
                    <a:srgbClr val="000088"/>
                  </a:solidFill>
                  <a:ea typeface="幼圆" pitchFamily="49" charset="-122"/>
                </a:rPr>
                <a:t>m</a:t>
              </a:r>
              <a:r>
                <a:rPr kumimoji="1" lang="zh-CN" altLang="en-US" sz="2800" b="1">
                  <a:solidFill>
                    <a:srgbClr val="000088"/>
                  </a:solidFill>
                  <a:latin typeface="幼圆" pitchFamily="49" charset="-122"/>
                  <a:ea typeface="幼圆" pitchFamily="49" charset="-122"/>
                </a:rPr>
                <a:t>个行链表</a:t>
              </a:r>
              <a:r>
                <a:rPr kumimoji="1" lang="zh-CN" altLang="en-US" sz="2800" b="1">
                  <a:solidFill>
                    <a:srgbClr val="FF0000"/>
                  </a:solidFill>
                  <a:latin typeface="黑体" pitchFamily="49" charset="-122"/>
                  <a:ea typeface="黑体" pitchFamily="49" charset="-122"/>
                </a:rPr>
                <a:t>表</a:t>
              </a:r>
            </a:p>
            <a:p>
              <a:pPr algn="l" eaLnBrk="1" hangingPunct="1">
                <a:lnSpc>
                  <a:spcPct val="95000"/>
                </a:lnSpc>
              </a:pPr>
              <a:r>
                <a:rPr kumimoji="1" lang="zh-CN" altLang="en-US" sz="2800" b="1">
                  <a:solidFill>
                    <a:srgbClr val="FF0000"/>
                  </a:solidFill>
                  <a:latin typeface="黑体" pitchFamily="49" charset="-122"/>
                  <a:ea typeface="黑体" pitchFamily="49" charset="-122"/>
                </a:rPr>
                <a:t>头结点</a:t>
              </a:r>
              <a:r>
                <a:rPr kumimoji="1" lang="zh-CN" altLang="en-US" sz="2800" b="1">
                  <a:solidFill>
                    <a:srgbClr val="000088"/>
                  </a:solidFill>
                  <a:latin typeface="幼圆" pitchFamily="49" charset="-122"/>
                  <a:ea typeface="幼圆" pitchFamily="49" charset="-122"/>
                </a:rPr>
                <a:t>。 表头结点的构造与链表中其他链</a:t>
              </a:r>
            </a:p>
            <a:p>
              <a:pPr algn="l" eaLnBrk="1" hangingPunct="1">
                <a:lnSpc>
                  <a:spcPct val="95000"/>
                </a:lnSpc>
              </a:pPr>
              <a:r>
                <a:rPr kumimoji="1" lang="zh-CN" altLang="en-US" sz="2800" b="1">
                  <a:solidFill>
                    <a:srgbClr val="000088"/>
                  </a:solidFill>
                  <a:latin typeface="幼圆" pitchFamily="49" charset="-122"/>
                  <a:ea typeface="幼圆" pitchFamily="49" charset="-122"/>
                </a:rPr>
                <a:t>结点一样， 只是令</a:t>
              </a:r>
              <a:r>
                <a:rPr kumimoji="1" lang="en-US" altLang="en-US" sz="2800" b="1">
                  <a:solidFill>
                    <a:srgbClr val="000088"/>
                  </a:solidFill>
                  <a:ea typeface="幼圆" pitchFamily="49" charset="-122"/>
                </a:rPr>
                <a:t>row</a:t>
              </a:r>
              <a:r>
                <a:rPr kumimoji="1" lang="zh-CN" altLang="en-US" sz="2800" b="1">
                  <a:solidFill>
                    <a:srgbClr val="000088"/>
                  </a:solidFill>
                  <a:latin typeface="幼圆" pitchFamily="49" charset="-122"/>
                  <a:ea typeface="幼圆" pitchFamily="49" charset="-122"/>
                </a:rPr>
                <a:t>与</a:t>
              </a:r>
              <a:r>
                <a:rPr kumimoji="1" lang="en-US" altLang="en-US" sz="2800" b="1">
                  <a:solidFill>
                    <a:srgbClr val="000088"/>
                  </a:solidFill>
                  <a:ea typeface="幼圆" pitchFamily="49" charset="-122"/>
                </a:rPr>
                <a:t>col</a:t>
              </a:r>
              <a:r>
                <a:rPr kumimoji="1" lang="en-US" altLang="en-US" sz="2800" b="1">
                  <a:solidFill>
                    <a:srgbClr val="000088"/>
                  </a:solidFill>
                  <a:latin typeface="幼圆" pitchFamily="49" charset="-122"/>
                  <a:ea typeface="幼圆" pitchFamily="49" charset="-122"/>
                </a:rPr>
                <a:t> </a:t>
              </a:r>
              <a:r>
                <a:rPr kumimoji="1" lang="zh-CN" altLang="zh-CN" sz="2800" b="1">
                  <a:solidFill>
                    <a:srgbClr val="000088"/>
                  </a:solidFill>
                  <a:latin typeface="幼圆" pitchFamily="49" charset="-122"/>
                  <a:ea typeface="幼圆" pitchFamily="49" charset="-122"/>
                </a:rPr>
                <a:t>的值分别为</a:t>
              </a:r>
              <a:r>
                <a:rPr kumimoji="1" lang="zh-CN" altLang="zh-CN" sz="2800" b="1">
                  <a:solidFill>
                    <a:srgbClr val="000088"/>
                  </a:solidFill>
                  <a:ea typeface="幼圆" pitchFamily="49" charset="-122"/>
                </a:rPr>
                <a:t>0</a:t>
              </a:r>
              <a:r>
                <a:rPr kumimoji="1" lang="zh-CN" altLang="zh-CN" sz="2800" b="1">
                  <a:solidFill>
                    <a:srgbClr val="000088"/>
                  </a:solidFill>
                  <a:latin typeface="幼圆" pitchFamily="49" charset="-122"/>
                  <a:ea typeface="幼圆" pitchFamily="49" charset="-122"/>
                </a:rPr>
                <a:t>，</a:t>
              </a:r>
              <a:endParaRPr kumimoji="1" lang="zh-CN" altLang="en-US" sz="2800" b="1">
                <a:solidFill>
                  <a:srgbClr val="000088"/>
                </a:solidFill>
                <a:latin typeface="幼圆" pitchFamily="49" charset="-122"/>
                <a:ea typeface="幼圆" pitchFamily="49" charset="-122"/>
              </a:endParaRPr>
            </a:p>
            <a:p>
              <a:pPr algn="l" eaLnBrk="1" hangingPunct="1">
                <a:lnSpc>
                  <a:spcPct val="95000"/>
                </a:lnSpc>
              </a:pPr>
              <a:r>
                <a:rPr kumimoji="1" lang="en-US" altLang="zh-CN" sz="2800" b="1">
                  <a:solidFill>
                    <a:srgbClr val="000088"/>
                  </a:solidFill>
                  <a:ea typeface="幼圆" pitchFamily="49" charset="-122"/>
                </a:rPr>
                <a:t>right</a:t>
              </a:r>
              <a:r>
                <a:rPr kumimoji="1" lang="zh-CN" altLang="en-US" sz="2800" b="1">
                  <a:solidFill>
                    <a:srgbClr val="000088"/>
                  </a:solidFill>
                  <a:latin typeface="幼圆" pitchFamily="49" charset="-122"/>
                  <a:ea typeface="幼圆" pitchFamily="49" charset="-122"/>
                </a:rPr>
                <a:t>域指向相应行链表的第一个结链点.同</a:t>
              </a:r>
            </a:p>
            <a:p>
              <a:pPr algn="l" eaLnBrk="1" hangingPunct="1">
                <a:lnSpc>
                  <a:spcPct val="95000"/>
                </a:lnSpc>
              </a:pPr>
              <a:r>
                <a:rPr kumimoji="1" lang="zh-CN" altLang="en-US" sz="2800" b="1">
                  <a:solidFill>
                    <a:srgbClr val="000088"/>
                  </a:solidFill>
                  <a:latin typeface="幼圆" pitchFamily="49" charset="-122"/>
                  <a:ea typeface="幼圆" pitchFamily="49" charset="-122"/>
                </a:rPr>
                <a:t>理,对</a:t>
              </a:r>
              <a:r>
                <a:rPr kumimoji="1" lang="en-US" altLang="en-US" sz="2800" b="1">
                  <a:solidFill>
                    <a:srgbClr val="000088"/>
                  </a:solidFill>
                  <a:ea typeface="幼圆" pitchFamily="49" charset="-122"/>
                </a:rPr>
                <a:t>n</a:t>
              </a:r>
              <a:r>
                <a:rPr kumimoji="1" lang="zh-CN" altLang="zh-CN" sz="2800" b="1">
                  <a:solidFill>
                    <a:srgbClr val="000088"/>
                  </a:solidFill>
                  <a:latin typeface="幼圆" pitchFamily="49" charset="-122"/>
                  <a:ea typeface="幼圆" pitchFamily="49" charset="-122"/>
                </a:rPr>
                <a:t>个列链表，</a:t>
              </a:r>
              <a:r>
                <a:rPr kumimoji="1" lang="zh-CN" altLang="en-US" sz="2800" b="1">
                  <a:solidFill>
                    <a:srgbClr val="000088"/>
                  </a:solidFill>
                  <a:latin typeface="幼圆" pitchFamily="49" charset="-122"/>
                  <a:ea typeface="幼圆" pitchFamily="49" charset="-122"/>
                </a:rPr>
                <a:t>分别设置</a:t>
              </a:r>
              <a:r>
                <a:rPr kumimoji="1" lang="en-US" altLang="en-US" sz="2800" b="1">
                  <a:solidFill>
                    <a:srgbClr val="000088"/>
                  </a:solidFill>
                  <a:ea typeface="幼圆" pitchFamily="49" charset="-122"/>
                </a:rPr>
                <a:t>n</a:t>
              </a:r>
              <a:r>
                <a:rPr kumimoji="1" lang="zh-CN" altLang="en-US" sz="2800" b="1">
                  <a:solidFill>
                    <a:srgbClr val="000088"/>
                  </a:solidFill>
                  <a:latin typeface="幼圆" pitchFamily="49" charset="-122"/>
                  <a:ea typeface="幼圆" pitchFamily="49" charset="-122"/>
                </a:rPr>
                <a:t>个列链表表头</a:t>
              </a:r>
            </a:p>
            <a:p>
              <a:pPr algn="l" eaLnBrk="1" hangingPunct="1">
                <a:lnSpc>
                  <a:spcPct val="95000"/>
                </a:lnSpc>
              </a:pPr>
              <a:r>
                <a:rPr kumimoji="1" lang="zh-CN" altLang="en-US" sz="2800" b="1">
                  <a:solidFill>
                    <a:srgbClr val="000088"/>
                  </a:solidFill>
                  <a:latin typeface="幼圆" pitchFamily="49" charset="-122"/>
                  <a:ea typeface="幼圆" pitchFamily="49" charset="-122"/>
                </a:rPr>
                <a:t>结点</a:t>
              </a:r>
              <a:r>
                <a:rPr kumimoji="1" lang="zh-CN" altLang="zh-CN" sz="2800" b="1">
                  <a:solidFill>
                    <a:srgbClr val="000088"/>
                  </a:solidFill>
                  <a:latin typeface="幼圆" pitchFamily="49" charset="-122"/>
                  <a:ea typeface="幼圆" pitchFamily="49" charset="-122"/>
                </a:rPr>
                <a:t>指向相应列链表的第一个结链点。</a:t>
              </a:r>
              <a:endParaRPr kumimoji="1" lang="zh-CN" altLang="en-US" sz="2800" b="1">
                <a:solidFill>
                  <a:srgbClr val="000088"/>
                </a:solidFill>
                <a:latin typeface="幼圆" pitchFamily="49" charset="-122"/>
                <a:ea typeface="幼圆" pitchFamily="49" charset="-122"/>
              </a:endParaRPr>
            </a:p>
          </p:txBody>
        </p:sp>
      </p:grpSp>
      <p:grpSp>
        <p:nvGrpSpPr>
          <p:cNvPr id="3" name="Group 124"/>
          <p:cNvGrpSpPr>
            <a:grpSpLocks/>
          </p:cNvGrpSpPr>
          <p:nvPr/>
        </p:nvGrpSpPr>
        <p:grpSpPr bwMode="auto">
          <a:xfrm>
            <a:off x="4124543" y="4965700"/>
            <a:ext cx="3913768" cy="1474788"/>
            <a:chOff x="1638" y="3128"/>
            <a:chExt cx="2466" cy="929"/>
          </a:xfrm>
        </p:grpSpPr>
        <p:sp>
          <p:nvSpPr>
            <p:cNvPr id="77829" name="Rectangle 116"/>
            <p:cNvSpPr>
              <a:spLocks noChangeArrowheads="1"/>
            </p:cNvSpPr>
            <p:nvPr/>
          </p:nvSpPr>
          <p:spPr bwMode="auto">
            <a:xfrm>
              <a:off x="2227" y="3193"/>
              <a:ext cx="512" cy="312"/>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zh-CN" sz="2400" b="1">
                  <a:solidFill>
                    <a:srgbClr val="003366"/>
                  </a:solidFill>
                </a:rPr>
                <a:t>0</a:t>
              </a:r>
            </a:p>
          </p:txBody>
        </p:sp>
        <p:sp>
          <p:nvSpPr>
            <p:cNvPr id="77830" name="Rectangle 117"/>
            <p:cNvSpPr>
              <a:spLocks noChangeArrowheads="1"/>
            </p:cNvSpPr>
            <p:nvPr/>
          </p:nvSpPr>
          <p:spPr bwMode="auto">
            <a:xfrm>
              <a:off x="2739" y="3193"/>
              <a:ext cx="512" cy="312"/>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zh-CN" sz="2400" b="1">
                  <a:solidFill>
                    <a:srgbClr val="003366"/>
                  </a:solidFill>
                </a:rPr>
                <a:t>0</a:t>
              </a:r>
            </a:p>
          </p:txBody>
        </p:sp>
        <p:sp>
          <p:nvSpPr>
            <p:cNvPr id="77831" name="Rectangle 118"/>
            <p:cNvSpPr>
              <a:spLocks noChangeArrowheads="1"/>
            </p:cNvSpPr>
            <p:nvPr/>
          </p:nvSpPr>
          <p:spPr bwMode="auto">
            <a:xfrm>
              <a:off x="3251" y="3193"/>
              <a:ext cx="512" cy="312"/>
            </a:xfrm>
            <a:prstGeom prst="rect">
              <a:avLst/>
            </a:prstGeom>
            <a:solidFill>
              <a:srgbClr val="C0C0C0"/>
            </a:solidFill>
            <a:ln w="22225" cap="sq">
              <a:solidFill>
                <a:srgbClr val="003300"/>
              </a:solidFill>
              <a:miter lim="800000"/>
              <a:headEnd type="none" w="sm" len="sm"/>
              <a:tailEnd type="none" w="sm" len="sm"/>
            </a:ln>
            <a:effectLst>
              <a:outerShdw dist="17961" dir="2700000" algn="ctr" rotWithShape="0">
                <a:schemeClr val="bg1"/>
              </a:outerShdw>
            </a:effectLst>
          </p:spPr>
          <p:txBody>
            <a:bodyPr wrap="none" anchor="ctr"/>
            <a:lstStyle/>
            <a:p>
              <a:pPr eaLnBrk="1" hangingPunct="1"/>
              <a:endParaRPr kumimoji="1" lang="zh-CN" altLang="zh-CN" sz="2400" b="1">
                <a:solidFill>
                  <a:srgbClr val="FFFFFF"/>
                </a:solidFill>
              </a:endParaRPr>
            </a:p>
          </p:txBody>
        </p:sp>
        <p:sp>
          <p:nvSpPr>
            <p:cNvPr id="77832" name="Rectangle 119"/>
            <p:cNvSpPr>
              <a:spLocks noChangeArrowheads="1"/>
            </p:cNvSpPr>
            <p:nvPr/>
          </p:nvSpPr>
          <p:spPr bwMode="auto">
            <a:xfrm>
              <a:off x="2227" y="3505"/>
              <a:ext cx="740" cy="312"/>
            </a:xfrm>
            <a:prstGeom prst="rect">
              <a:avLst/>
            </a:prstGeom>
            <a:noFill/>
            <a:ln w="22225" cap="sq">
              <a:solidFill>
                <a:srgbClr val="003300"/>
              </a:solidFill>
              <a:miter lim="800000"/>
              <a:headEnd type="none" w="sm" len="sm"/>
              <a:tailEnd type="none" w="sm" len="sm"/>
            </a:ln>
            <a:effectLst>
              <a:outerShdw dist="17961" dir="2700000" algn="ctr" rotWithShape="0">
                <a:schemeClr val="bg1"/>
              </a:outerShdw>
            </a:effectLst>
          </p:spPr>
          <p:txBody>
            <a:bodyPr wrap="none" anchor="ctr"/>
            <a:lstStyle/>
            <a:p>
              <a:pPr eaLnBrk="1" hangingPunct="1"/>
              <a:r>
                <a:rPr kumimoji="1" lang="en-US" altLang="zh-CN" sz="2400" b="1">
                  <a:solidFill>
                    <a:srgbClr val="009900"/>
                  </a:solidFill>
                </a:rPr>
                <a:t>down</a:t>
              </a:r>
            </a:p>
          </p:txBody>
        </p:sp>
        <p:sp>
          <p:nvSpPr>
            <p:cNvPr id="77833" name="Rectangle 120"/>
            <p:cNvSpPr>
              <a:spLocks noChangeArrowheads="1"/>
            </p:cNvSpPr>
            <p:nvPr/>
          </p:nvSpPr>
          <p:spPr bwMode="auto">
            <a:xfrm>
              <a:off x="2967" y="3505"/>
              <a:ext cx="796" cy="312"/>
            </a:xfrm>
            <a:prstGeom prst="rect">
              <a:avLst/>
            </a:prstGeom>
            <a:noFill/>
            <a:ln w="22225" cap="sq">
              <a:solidFill>
                <a:srgbClr val="003366"/>
              </a:solidFill>
              <a:miter lim="800000"/>
              <a:headEnd type="none" w="sm" len="sm"/>
              <a:tailEnd type="none" w="sm" len="sm"/>
            </a:ln>
            <a:effectLst>
              <a:outerShdw dist="17961" dir="2700000" algn="ctr" rotWithShape="0">
                <a:schemeClr val="bg1"/>
              </a:outerShdw>
            </a:effectLst>
          </p:spPr>
          <p:txBody>
            <a:bodyPr wrap="none" anchor="ctr"/>
            <a:lstStyle/>
            <a:p>
              <a:pPr eaLnBrk="1" hangingPunct="1"/>
              <a:r>
                <a:rPr kumimoji="1" lang="en-US" altLang="zh-CN" sz="2400" b="1">
                  <a:solidFill>
                    <a:srgbClr val="FF00FF"/>
                  </a:solidFill>
                </a:rPr>
                <a:t>right</a:t>
              </a:r>
            </a:p>
          </p:txBody>
        </p:sp>
        <p:sp>
          <p:nvSpPr>
            <p:cNvPr id="60537" name="Line 121"/>
            <p:cNvSpPr>
              <a:spLocks noChangeShapeType="1"/>
            </p:cNvSpPr>
            <p:nvPr/>
          </p:nvSpPr>
          <p:spPr bwMode="auto">
            <a:xfrm>
              <a:off x="3651" y="3671"/>
              <a:ext cx="453" cy="0"/>
            </a:xfrm>
            <a:prstGeom prst="line">
              <a:avLst/>
            </a:prstGeom>
            <a:noFill/>
            <a:ln w="38100" cap="sq">
              <a:solidFill>
                <a:srgbClr val="FF00FF"/>
              </a:solidFill>
              <a:round/>
              <a:headEnd type="none" w="sm" len="sm"/>
              <a:tailEnd type="triangle" w="med" len="med"/>
            </a:ln>
            <a:effectLst>
              <a:outerShdw dist="12700" algn="ctr" rotWithShape="0">
                <a:schemeClr val="bg1"/>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0538" name="Line 122"/>
            <p:cNvSpPr>
              <a:spLocks noChangeShapeType="1"/>
            </p:cNvSpPr>
            <p:nvPr/>
          </p:nvSpPr>
          <p:spPr bwMode="auto">
            <a:xfrm>
              <a:off x="2611" y="3769"/>
              <a:ext cx="0" cy="288"/>
            </a:xfrm>
            <a:prstGeom prst="line">
              <a:avLst/>
            </a:prstGeom>
            <a:noFill/>
            <a:ln w="38100" cap="sq">
              <a:solidFill>
                <a:srgbClr val="00FF00"/>
              </a:solidFill>
              <a:round/>
              <a:headEnd type="none" w="sm" len="sm"/>
              <a:tailEnd type="triangle" w="med" len="lg"/>
            </a:ln>
            <a:effectLst>
              <a:outerShdw dist="12700" dir="5400000" algn="ctr" rotWithShape="0">
                <a:srgbClr val="000000"/>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7836" name="Rectangle 123"/>
            <p:cNvSpPr>
              <a:spLocks noChangeArrowheads="1"/>
            </p:cNvSpPr>
            <p:nvPr/>
          </p:nvSpPr>
          <p:spPr bwMode="auto">
            <a:xfrm>
              <a:off x="1638" y="3128"/>
              <a:ext cx="367" cy="800"/>
            </a:xfrm>
            <a:prstGeom prst="rect">
              <a:avLst/>
            </a:prstGeom>
            <a:noFill/>
            <a:ln w="12700" cap="sq">
              <a:noFill/>
              <a:miter lim="800000"/>
              <a:headEnd type="none" w="sm" len="sm"/>
              <a:tailEnd type="none" w="sm" len="sm"/>
            </a:ln>
            <a:effectLst>
              <a:outerShdw dist="12700" algn="ctr" rotWithShape="0">
                <a:srgbClr val="000000"/>
              </a:outerShdw>
            </a:effectLst>
          </p:spPr>
          <p:txBody>
            <a:bodyPr wrap="none">
              <a:spAutoFit/>
            </a:bodyPr>
            <a:lstStyle/>
            <a:p>
              <a:pPr algn="l">
                <a:lnSpc>
                  <a:spcPct val="85000"/>
                </a:lnSpc>
              </a:pPr>
              <a:r>
                <a:rPr lang="zh-CN" altLang="en-US" sz="3000" b="1">
                  <a:solidFill>
                    <a:srgbClr val="FF3300"/>
                  </a:solidFill>
                  <a:latin typeface="黑体" pitchFamily="49" charset="-122"/>
                  <a:ea typeface="黑体" pitchFamily="49" charset="-122"/>
                </a:rPr>
                <a:t>头</a:t>
              </a:r>
            </a:p>
            <a:p>
              <a:pPr algn="l">
                <a:lnSpc>
                  <a:spcPct val="85000"/>
                </a:lnSpc>
              </a:pPr>
              <a:r>
                <a:rPr lang="zh-CN" altLang="en-US" sz="3000" b="1">
                  <a:solidFill>
                    <a:srgbClr val="FF3300"/>
                  </a:solidFill>
                  <a:latin typeface="黑体" pitchFamily="49" charset="-122"/>
                  <a:ea typeface="黑体" pitchFamily="49" charset="-122"/>
                </a:rPr>
                <a:t>结</a:t>
              </a:r>
            </a:p>
            <a:p>
              <a:pPr algn="l">
                <a:lnSpc>
                  <a:spcPct val="85000"/>
                </a:lnSpc>
              </a:pPr>
              <a:r>
                <a:rPr lang="zh-CN" altLang="en-US" sz="3000" b="1">
                  <a:solidFill>
                    <a:srgbClr val="FF3300"/>
                  </a:solidFill>
                  <a:latin typeface="黑体" pitchFamily="49" charset="-122"/>
                  <a:ea typeface="黑体" pitchFamily="49" charset="-122"/>
                </a:rPr>
                <a:t>点</a:t>
              </a:r>
            </a:p>
          </p:txBody>
        </p:sp>
      </p:gr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0430"/>
                                        </p:tgtEl>
                                        <p:attrNameLst>
                                          <p:attrName>style.visibility</p:attrName>
                                        </p:attrNameLst>
                                      </p:cBhvr>
                                      <p:to>
                                        <p:strVal val="visible"/>
                                      </p:to>
                                    </p:set>
                                    <p:animEffect transition="in" filter="wipe(right)">
                                      <p:cBhvr>
                                        <p:cTn id="7" dur="500"/>
                                        <p:tgtEl>
                                          <p:spTgt spid="604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30"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81"/>
          <p:cNvGrpSpPr>
            <a:grpSpLocks/>
          </p:cNvGrpSpPr>
          <p:nvPr/>
        </p:nvGrpSpPr>
        <p:grpSpPr bwMode="auto">
          <a:xfrm>
            <a:off x="2591098" y="3429000"/>
            <a:ext cx="4799507" cy="1028700"/>
            <a:chOff x="672" y="2160"/>
            <a:chExt cx="3024" cy="648"/>
          </a:xfrm>
        </p:grpSpPr>
        <p:sp>
          <p:nvSpPr>
            <p:cNvPr id="78864" name="Rectangle 5"/>
            <p:cNvSpPr>
              <a:spLocks noChangeArrowheads="1"/>
            </p:cNvSpPr>
            <p:nvPr/>
          </p:nvSpPr>
          <p:spPr bwMode="auto">
            <a:xfrm>
              <a:off x="2256" y="2160"/>
              <a:ext cx="480" cy="288"/>
            </a:xfrm>
            <a:prstGeom prst="rect">
              <a:avLst/>
            </a:prstGeom>
            <a:noFill/>
            <a:ln w="22225" cap="sq">
              <a:solidFill>
                <a:srgbClr val="003300"/>
              </a:solidFill>
              <a:miter lim="800000"/>
              <a:headEnd type="none" w="sm" len="sm"/>
              <a:tailEnd type="none" w="sm" len="sm"/>
            </a:ln>
          </p:spPr>
          <p:txBody>
            <a:bodyPr wrap="none" anchor="ctr"/>
            <a:lstStyle/>
            <a:p>
              <a:pPr algn="l" eaLnBrk="1" hangingPunct="1"/>
              <a:r>
                <a:rPr kumimoji="1" lang="zh-CN" altLang="en-US" sz="2400">
                  <a:solidFill>
                    <a:srgbClr val="003366"/>
                  </a:solidFill>
                </a:rPr>
                <a:t>   </a:t>
              </a:r>
              <a:r>
                <a:rPr kumimoji="1" lang="en-US" altLang="en-US" sz="2400" b="1">
                  <a:solidFill>
                    <a:srgbClr val="003366"/>
                  </a:solidFill>
                </a:rPr>
                <a:t>m</a:t>
              </a:r>
              <a:endParaRPr kumimoji="1" lang="en-US" altLang="zh-CN" sz="2400" b="1">
                <a:solidFill>
                  <a:srgbClr val="003366"/>
                </a:solidFill>
              </a:endParaRPr>
            </a:p>
          </p:txBody>
        </p:sp>
        <p:sp>
          <p:nvSpPr>
            <p:cNvPr id="78865" name="Rectangle 6"/>
            <p:cNvSpPr>
              <a:spLocks noChangeArrowheads="1"/>
            </p:cNvSpPr>
            <p:nvPr/>
          </p:nvSpPr>
          <p:spPr bwMode="auto">
            <a:xfrm>
              <a:off x="2736" y="2160"/>
              <a:ext cx="480" cy="288"/>
            </a:xfrm>
            <a:prstGeom prst="rect">
              <a:avLst/>
            </a:prstGeom>
            <a:noFill/>
            <a:ln w="22225" cap="sq">
              <a:solidFill>
                <a:srgbClr val="003366"/>
              </a:solidFill>
              <a:miter lim="800000"/>
              <a:headEnd type="none" w="sm" len="sm"/>
              <a:tailEnd type="none" w="sm" len="sm"/>
            </a:ln>
          </p:spPr>
          <p:txBody>
            <a:bodyPr wrap="none" anchor="ctr"/>
            <a:lstStyle/>
            <a:p>
              <a:pPr algn="l" eaLnBrk="1" hangingPunct="1"/>
              <a:r>
                <a:rPr kumimoji="1" lang="zh-CN" altLang="en-US" sz="2400">
                  <a:solidFill>
                    <a:srgbClr val="003366"/>
                  </a:solidFill>
                </a:rPr>
                <a:t>   </a:t>
              </a:r>
              <a:r>
                <a:rPr kumimoji="1" lang="en-US" altLang="en-US" sz="2400" b="1">
                  <a:solidFill>
                    <a:srgbClr val="003366"/>
                  </a:solidFill>
                </a:rPr>
                <a:t>n</a:t>
              </a:r>
              <a:endParaRPr kumimoji="1" lang="en-US" altLang="zh-CN" sz="2400" b="1">
                <a:solidFill>
                  <a:srgbClr val="003366"/>
                </a:solidFill>
              </a:endParaRPr>
            </a:p>
          </p:txBody>
        </p:sp>
        <p:sp>
          <p:nvSpPr>
            <p:cNvPr id="78866" name="Rectangle 7"/>
            <p:cNvSpPr>
              <a:spLocks noChangeArrowheads="1"/>
            </p:cNvSpPr>
            <p:nvPr/>
          </p:nvSpPr>
          <p:spPr bwMode="auto">
            <a:xfrm>
              <a:off x="3216" y="2160"/>
              <a:ext cx="480" cy="288"/>
            </a:xfrm>
            <a:prstGeom prst="rect">
              <a:avLst/>
            </a:prstGeom>
            <a:noFill/>
            <a:ln w="22225" cap="sq">
              <a:solidFill>
                <a:srgbClr val="003366"/>
              </a:solidFill>
              <a:miter lim="800000"/>
              <a:headEnd type="none" w="sm" len="sm"/>
              <a:tailEnd type="none" w="sm" len="sm"/>
            </a:ln>
          </p:spPr>
          <p:txBody>
            <a:bodyPr wrap="none" anchor="ctr"/>
            <a:lstStyle/>
            <a:p>
              <a:pPr algn="l" eaLnBrk="1" hangingPunct="1"/>
              <a:r>
                <a:rPr kumimoji="1" lang="zh-CN" altLang="en-US" sz="2400" b="1">
                  <a:solidFill>
                    <a:srgbClr val="003366"/>
                  </a:solidFill>
                </a:rPr>
                <a:t> </a:t>
              </a:r>
              <a:r>
                <a:rPr kumimoji="1" lang="en-US" altLang="en-US" sz="2400" b="1">
                  <a:solidFill>
                    <a:srgbClr val="003366"/>
                  </a:solidFill>
                </a:rPr>
                <a:t>link</a:t>
              </a:r>
              <a:endParaRPr kumimoji="1" lang="en-US" altLang="zh-CN" sz="2400" b="1">
                <a:solidFill>
                  <a:srgbClr val="003366"/>
                </a:solidFill>
              </a:endParaRPr>
            </a:p>
          </p:txBody>
        </p:sp>
        <p:sp>
          <p:nvSpPr>
            <p:cNvPr id="78867" name="Rectangle 8"/>
            <p:cNvSpPr>
              <a:spLocks noChangeArrowheads="1"/>
            </p:cNvSpPr>
            <p:nvPr/>
          </p:nvSpPr>
          <p:spPr bwMode="auto">
            <a:xfrm>
              <a:off x="2256" y="2448"/>
              <a:ext cx="720" cy="360"/>
            </a:xfrm>
            <a:prstGeom prst="rect">
              <a:avLst/>
            </a:prstGeom>
            <a:noFill/>
            <a:ln w="22225" cap="sq">
              <a:solidFill>
                <a:srgbClr val="003366"/>
              </a:solidFill>
              <a:miter lim="800000"/>
              <a:headEnd type="none" w="sm" len="sm"/>
              <a:tailEnd type="none" w="sm" len="sm"/>
            </a:ln>
          </p:spPr>
          <p:txBody>
            <a:bodyPr wrap="none" anchor="ctr"/>
            <a:lstStyle/>
            <a:p>
              <a:pPr algn="l" eaLnBrk="1" hangingPunct="1"/>
              <a:r>
                <a:rPr kumimoji="1" lang="zh-CN" altLang="zh-CN" sz="2400">
                  <a:solidFill>
                    <a:srgbClr val="003366"/>
                  </a:solidFill>
                </a:rPr>
                <a:t>      </a:t>
              </a:r>
              <a:r>
                <a:rPr kumimoji="1" lang="en-US" altLang="zh-CN" sz="2400" b="1">
                  <a:solidFill>
                    <a:srgbClr val="003366"/>
                  </a:solidFill>
                </a:rPr>
                <a:t>t</a:t>
              </a:r>
            </a:p>
          </p:txBody>
        </p:sp>
        <p:sp>
          <p:nvSpPr>
            <p:cNvPr id="132105" name="Rectangle 9"/>
            <p:cNvSpPr>
              <a:spLocks noChangeArrowheads="1"/>
            </p:cNvSpPr>
            <p:nvPr/>
          </p:nvSpPr>
          <p:spPr bwMode="auto">
            <a:xfrm>
              <a:off x="2976" y="2448"/>
              <a:ext cx="720" cy="360"/>
            </a:xfrm>
            <a:prstGeom prst="rect">
              <a:avLst/>
            </a:prstGeom>
            <a:solidFill>
              <a:srgbClr val="C0C0C0">
                <a:alpha val="50000"/>
              </a:srgbClr>
            </a:solidFill>
            <a:ln w="22225"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8869" name="Text Box 10"/>
            <p:cNvSpPr txBox="1">
              <a:spLocks noChangeArrowheads="1"/>
            </p:cNvSpPr>
            <p:nvPr/>
          </p:nvSpPr>
          <p:spPr bwMode="auto">
            <a:xfrm>
              <a:off x="672" y="2232"/>
              <a:ext cx="1227" cy="349"/>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gn="l" eaLnBrk="1" hangingPunct="1"/>
              <a:r>
                <a:rPr kumimoji="1" lang="zh-CN" altLang="en-US" sz="3000" b="1">
                  <a:solidFill>
                    <a:srgbClr val="FF3300"/>
                  </a:solidFill>
                  <a:latin typeface="黑体" pitchFamily="49" charset="-122"/>
                  <a:ea typeface="黑体" pitchFamily="49" charset="-122"/>
                </a:rPr>
                <a:t>总头结点 :</a:t>
              </a:r>
              <a:endParaRPr kumimoji="1" lang="zh-CN" altLang="en-US" sz="3000">
                <a:solidFill>
                  <a:srgbClr val="FF3300"/>
                </a:solidFill>
                <a:latin typeface="黑体" pitchFamily="49" charset="-122"/>
                <a:ea typeface="黑体" pitchFamily="49" charset="-122"/>
              </a:endParaRPr>
            </a:p>
          </p:txBody>
        </p:sp>
      </p:grpSp>
      <p:grpSp>
        <p:nvGrpSpPr>
          <p:cNvPr id="3" name="Group 261"/>
          <p:cNvGrpSpPr>
            <a:grpSpLocks/>
          </p:cNvGrpSpPr>
          <p:nvPr/>
        </p:nvGrpSpPr>
        <p:grpSpPr bwMode="auto">
          <a:xfrm>
            <a:off x="991262" y="-100013"/>
            <a:ext cx="9600633" cy="2843213"/>
            <a:chOff x="-336" y="-12"/>
            <a:chExt cx="6048" cy="1791"/>
          </a:xfrm>
        </p:grpSpPr>
        <p:sp>
          <p:nvSpPr>
            <p:cNvPr id="78862" name="Rectangle 2"/>
            <p:cNvSpPr>
              <a:spLocks noChangeArrowheads="1"/>
            </p:cNvSpPr>
            <p:nvPr/>
          </p:nvSpPr>
          <p:spPr bwMode="auto">
            <a:xfrm>
              <a:off x="384" y="432"/>
              <a:ext cx="4992" cy="582"/>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700" b="1">
                  <a:solidFill>
                    <a:srgbClr val="000088"/>
                  </a:solidFill>
                  <a:latin typeface="幼圆" pitchFamily="49" charset="-122"/>
                  <a:ea typeface="幼圆" pitchFamily="49" charset="-122"/>
                </a:rPr>
                <a:t>    </a:t>
              </a:r>
              <a:r>
                <a:rPr kumimoji="1" lang="zh-CN" altLang="zh-CN" sz="2700" b="1">
                  <a:solidFill>
                    <a:srgbClr val="000088"/>
                  </a:solidFill>
                  <a:latin typeface="幼圆" pitchFamily="49" charset="-122"/>
                  <a:ea typeface="幼圆" pitchFamily="49" charset="-122"/>
                </a:rPr>
                <a:t>再设置一个</a:t>
              </a:r>
              <a:r>
                <a:rPr kumimoji="1" lang="zh-CN" altLang="zh-CN" sz="2700" b="1">
                  <a:solidFill>
                    <a:srgbClr val="EC2D00"/>
                  </a:solidFill>
                  <a:latin typeface="黑体" pitchFamily="49" charset="-122"/>
                  <a:ea typeface="黑体" pitchFamily="49" charset="-122"/>
                </a:rPr>
                <a:t>总头结点</a:t>
              </a:r>
              <a:r>
                <a:rPr kumimoji="1" lang="zh-CN" altLang="en-US" sz="2700" b="1">
                  <a:solidFill>
                    <a:srgbClr val="000088"/>
                  </a:solidFill>
                  <a:latin typeface="幼圆" pitchFamily="49" charset="-122"/>
                  <a:ea typeface="幼圆" pitchFamily="49" charset="-122"/>
                </a:rPr>
                <a:t>(如下所示),</a:t>
              </a:r>
              <a:r>
                <a:rPr kumimoji="1" lang="zh-CN" altLang="zh-CN" sz="2700" b="1">
                  <a:solidFill>
                    <a:srgbClr val="000088"/>
                  </a:solidFill>
                  <a:latin typeface="幼圆" pitchFamily="49" charset="-122"/>
                  <a:ea typeface="幼圆" pitchFamily="49" charset="-122"/>
                </a:rPr>
                <a:t>通过</a:t>
              </a:r>
              <a:r>
                <a:rPr kumimoji="1" lang="zh-CN" altLang="en-US" sz="2700" b="1">
                  <a:solidFill>
                    <a:srgbClr val="000088"/>
                  </a:solidFill>
                  <a:ea typeface="幼圆" pitchFamily="49" charset="-122"/>
                </a:rPr>
                <a:t>V</a:t>
              </a:r>
              <a:r>
                <a:rPr kumimoji="1" lang="en-US" altLang="zh-CN" sz="2700" b="1">
                  <a:solidFill>
                    <a:srgbClr val="000088"/>
                  </a:solidFill>
                  <a:ea typeface="幼圆" pitchFamily="49" charset="-122"/>
                </a:rPr>
                <a:t>alue(</a:t>
              </a:r>
              <a:r>
                <a:rPr kumimoji="1" lang="zh-CN" altLang="en-US" sz="2700" b="1">
                  <a:solidFill>
                    <a:srgbClr val="000088"/>
                  </a:solidFill>
                  <a:ea typeface="幼圆" pitchFamily="49" charset="-122"/>
                </a:rPr>
                <a:t>即下图的</a:t>
              </a:r>
              <a:r>
                <a:rPr kumimoji="1" lang="en-US" altLang="zh-CN" sz="2700" b="1">
                  <a:solidFill>
                    <a:srgbClr val="000088"/>
                  </a:solidFill>
                  <a:ea typeface="幼圆" pitchFamily="49" charset="-122"/>
                </a:rPr>
                <a:t>Link)</a:t>
              </a:r>
              <a:r>
                <a:rPr kumimoji="1" lang="zh-CN" altLang="zh-CN" sz="2700" b="1">
                  <a:solidFill>
                    <a:srgbClr val="000088"/>
                  </a:solidFill>
                  <a:latin typeface="幼圆" pitchFamily="49" charset="-122"/>
                  <a:ea typeface="幼圆" pitchFamily="49" charset="-122"/>
                </a:rPr>
                <a:t>域</a:t>
              </a:r>
              <a:r>
                <a:rPr kumimoji="1" lang="zh-CN" altLang="en-US" sz="2700" b="1">
                  <a:solidFill>
                    <a:srgbClr val="000088"/>
                  </a:solidFill>
                  <a:latin typeface="幼圆" pitchFamily="49" charset="-122"/>
                  <a:ea typeface="幼圆" pitchFamily="49" charset="-122"/>
                </a:rPr>
                <a:t>把所有头结点也链接成一个循环链表。</a:t>
              </a:r>
            </a:p>
          </p:txBody>
        </p:sp>
        <p:sp>
          <p:nvSpPr>
            <p:cNvPr id="132356" name="Freeform 260"/>
            <p:cNvSpPr>
              <a:spLocks/>
            </p:cNvSpPr>
            <p:nvPr/>
          </p:nvSpPr>
          <p:spPr bwMode="auto">
            <a:xfrm>
              <a:off x="-336" y="-12"/>
              <a:ext cx="6048" cy="1791"/>
            </a:xfrm>
            <a:custGeom>
              <a:avLst/>
              <a:gdLst/>
              <a:ahLst/>
              <a:cxnLst>
                <a:cxn ang="0">
                  <a:pos x="109" y="101"/>
                </a:cxn>
                <a:cxn ang="0">
                  <a:pos x="523" y="112"/>
                </a:cxn>
                <a:cxn ang="0">
                  <a:pos x="535" y="239"/>
                </a:cxn>
                <a:cxn ang="0">
                  <a:pos x="477" y="250"/>
                </a:cxn>
                <a:cxn ang="0">
                  <a:pos x="86" y="89"/>
                </a:cxn>
                <a:cxn ang="0">
                  <a:pos x="109" y="101"/>
                </a:cxn>
              </a:cxnLst>
              <a:rect l="0" t="0" r="r" b="b"/>
              <a:pathLst>
                <a:path w="577" h="371">
                  <a:moveTo>
                    <a:pt x="109" y="101"/>
                  </a:moveTo>
                  <a:cubicBezTo>
                    <a:pt x="248" y="95"/>
                    <a:pt x="389" y="69"/>
                    <a:pt x="523" y="112"/>
                  </a:cubicBezTo>
                  <a:cubicBezTo>
                    <a:pt x="550" y="153"/>
                    <a:pt x="577" y="177"/>
                    <a:pt x="535" y="239"/>
                  </a:cubicBezTo>
                  <a:cubicBezTo>
                    <a:pt x="524" y="255"/>
                    <a:pt x="496" y="246"/>
                    <a:pt x="477" y="250"/>
                  </a:cubicBezTo>
                  <a:cubicBezTo>
                    <a:pt x="193" y="242"/>
                    <a:pt x="0" y="371"/>
                    <a:pt x="86" y="89"/>
                  </a:cubicBezTo>
                  <a:cubicBezTo>
                    <a:pt x="113" y="0"/>
                    <a:pt x="109" y="210"/>
                    <a:pt x="109" y="101"/>
                  </a:cubicBezTo>
                  <a:close/>
                </a:path>
              </a:pathLst>
            </a:custGeom>
            <a:noFill/>
            <a:ln w="82550" cap="sq" cmpd="sng">
              <a:solidFill>
                <a:srgbClr val="33CCCC"/>
              </a:solidFill>
              <a:prstDash val="solid"/>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4" name="Group 290"/>
          <p:cNvGrpSpPr>
            <a:grpSpLocks/>
          </p:cNvGrpSpPr>
          <p:nvPr/>
        </p:nvGrpSpPr>
        <p:grpSpPr bwMode="auto">
          <a:xfrm>
            <a:off x="7372792" y="3352802"/>
            <a:ext cx="2380322" cy="534988"/>
            <a:chOff x="3624" y="2112"/>
            <a:chExt cx="1500" cy="337"/>
          </a:xfrm>
        </p:grpSpPr>
        <p:sp>
          <p:nvSpPr>
            <p:cNvPr id="132107" name="Line 11"/>
            <p:cNvSpPr>
              <a:spLocks noChangeShapeType="1"/>
            </p:cNvSpPr>
            <p:nvPr/>
          </p:nvSpPr>
          <p:spPr bwMode="auto">
            <a:xfrm flipV="1">
              <a:off x="3624" y="2328"/>
              <a:ext cx="432" cy="0"/>
            </a:xfrm>
            <a:prstGeom prst="line">
              <a:avLst/>
            </a:prstGeom>
            <a:noFill/>
            <a:ln w="50800" cap="sq">
              <a:solidFill>
                <a:srgbClr val="FF33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8861" name="Rectangle 280"/>
            <p:cNvSpPr>
              <a:spLocks noChangeArrowheads="1"/>
            </p:cNvSpPr>
            <p:nvPr/>
          </p:nvSpPr>
          <p:spPr bwMode="auto">
            <a:xfrm>
              <a:off x="4068" y="2112"/>
              <a:ext cx="1056" cy="337"/>
            </a:xfrm>
            <a:prstGeom prst="rect">
              <a:avLst/>
            </a:prstGeom>
            <a:noFill/>
            <a:ln w="12700" cap="sq">
              <a:noFill/>
              <a:miter lim="800000"/>
              <a:headEnd type="none" w="sm" len="sm"/>
              <a:tailEnd type="none" w="sm" len="sm"/>
            </a:ln>
          </p:spPr>
          <p:txBody>
            <a:bodyPr>
              <a:spAutoFit/>
            </a:bodyPr>
            <a:lstStyle/>
            <a:p>
              <a:pPr algn="l">
                <a:lnSpc>
                  <a:spcPct val="80000"/>
                </a:lnSpc>
              </a:pPr>
              <a:r>
                <a:rPr kumimoji="1" lang="zh-CN" altLang="zh-CN" b="1">
                  <a:solidFill>
                    <a:srgbClr val="000088"/>
                  </a:solidFill>
                  <a:latin typeface="幼圆" pitchFamily="49" charset="-122"/>
                  <a:ea typeface="幼圆" pitchFamily="49" charset="-122"/>
                </a:rPr>
                <a:t>指向头</a:t>
              </a:r>
              <a:endParaRPr kumimoji="1" lang="zh-CN" altLang="en-US" b="1">
                <a:solidFill>
                  <a:srgbClr val="000088"/>
                </a:solidFill>
                <a:latin typeface="幼圆" pitchFamily="49" charset="-122"/>
                <a:ea typeface="幼圆" pitchFamily="49" charset="-122"/>
              </a:endParaRPr>
            </a:p>
            <a:p>
              <a:pPr algn="l">
                <a:lnSpc>
                  <a:spcPct val="80000"/>
                </a:lnSpc>
              </a:pPr>
              <a:r>
                <a:rPr kumimoji="1" lang="zh-CN" altLang="zh-CN" b="1">
                  <a:solidFill>
                    <a:srgbClr val="000088"/>
                  </a:solidFill>
                  <a:latin typeface="幼圆" pitchFamily="49" charset="-122"/>
                  <a:ea typeface="幼圆" pitchFamily="49" charset="-122"/>
                </a:rPr>
                <a:t>结点链表</a:t>
              </a:r>
              <a:endParaRPr kumimoji="1" lang="zh-CN" altLang="en-US" b="1">
                <a:solidFill>
                  <a:srgbClr val="000088"/>
                </a:solidFill>
                <a:latin typeface="幼圆" pitchFamily="49" charset="-122"/>
                <a:ea typeface="幼圆" pitchFamily="49" charset="-122"/>
              </a:endParaRPr>
            </a:p>
          </p:txBody>
        </p:sp>
      </p:grpSp>
      <p:grpSp>
        <p:nvGrpSpPr>
          <p:cNvPr id="5" name="Group 291"/>
          <p:cNvGrpSpPr>
            <a:grpSpLocks/>
          </p:cNvGrpSpPr>
          <p:nvPr/>
        </p:nvGrpSpPr>
        <p:grpSpPr bwMode="auto">
          <a:xfrm>
            <a:off x="2647772" y="2419350"/>
            <a:ext cx="6112733" cy="3333750"/>
            <a:chOff x="708" y="1524"/>
            <a:chExt cx="3850" cy="2100"/>
          </a:xfrm>
        </p:grpSpPr>
        <p:sp>
          <p:nvSpPr>
            <p:cNvPr id="132388" name="AutoShape 292"/>
            <p:cNvSpPr>
              <a:spLocks noChangeArrowheads="1"/>
            </p:cNvSpPr>
            <p:nvPr/>
          </p:nvSpPr>
          <p:spPr bwMode="auto">
            <a:xfrm>
              <a:off x="708" y="3288"/>
              <a:ext cx="1584" cy="336"/>
            </a:xfrm>
            <a:prstGeom prst="wedgeRectCallout">
              <a:avLst>
                <a:gd name="adj1" fmla="val 62815"/>
                <a:gd name="adj2" fmla="val -201486"/>
              </a:avLst>
            </a:prstGeom>
            <a:noFill/>
            <a:ln w="38100" cap="sq">
              <a:solidFill>
                <a:srgbClr val="33CCCC"/>
              </a:solidFill>
              <a:miter lim="800000"/>
              <a:headEnd type="none" w="sm" len="sm"/>
              <a:tailEnd type="none" w="sm" len="sm"/>
            </a:ln>
            <a:effectLst/>
          </p:spPr>
          <p:txBody>
            <a:bodyPr/>
            <a:lstStyle/>
            <a:p>
              <a:pPr>
                <a:defRPr/>
              </a:pPr>
              <a:endParaRPr lang="zh-CN" altLang="en-US" sz="37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黑体" pitchFamily="2" charset="-122"/>
              </a:endParaRPr>
            </a:p>
          </p:txBody>
        </p:sp>
        <p:sp>
          <p:nvSpPr>
            <p:cNvPr id="78855" name="Rectangle 293"/>
            <p:cNvSpPr>
              <a:spLocks noChangeArrowheads="1"/>
            </p:cNvSpPr>
            <p:nvPr/>
          </p:nvSpPr>
          <p:spPr bwMode="auto">
            <a:xfrm>
              <a:off x="720" y="3301"/>
              <a:ext cx="1752" cy="233"/>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algn="l"/>
              <a:r>
                <a:rPr kumimoji="1" lang="zh-CN" altLang="en-US" b="1">
                  <a:solidFill>
                    <a:srgbClr val="FF3300"/>
                  </a:solidFill>
                  <a:latin typeface="黑体" pitchFamily="49" charset="-122"/>
                  <a:ea typeface="黑体" pitchFamily="49" charset="-122"/>
                </a:rPr>
                <a:t>非</a:t>
              </a:r>
              <a:r>
                <a:rPr kumimoji="1" lang="zh-CN" altLang="en-US" b="1">
                  <a:solidFill>
                    <a:srgbClr val="FF3300"/>
                  </a:solidFill>
                  <a:ea typeface="黑体" pitchFamily="49" charset="-122"/>
                </a:rPr>
                <a:t>0</a:t>
              </a:r>
              <a:r>
                <a:rPr kumimoji="1" lang="zh-CN" altLang="en-US" b="1">
                  <a:solidFill>
                    <a:srgbClr val="FF3300"/>
                  </a:solidFill>
                  <a:latin typeface="黑体" pitchFamily="49" charset="-122"/>
                  <a:ea typeface="黑体" pitchFamily="49" charset="-122"/>
                </a:rPr>
                <a:t>元素的总个数</a:t>
              </a:r>
            </a:p>
          </p:txBody>
        </p:sp>
        <p:sp>
          <p:nvSpPr>
            <p:cNvPr id="132390" name="AutoShape 294"/>
            <p:cNvSpPr>
              <a:spLocks noChangeArrowheads="1"/>
            </p:cNvSpPr>
            <p:nvPr/>
          </p:nvSpPr>
          <p:spPr bwMode="auto">
            <a:xfrm>
              <a:off x="3312" y="1524"/>
              <a:ext cx="1016" cy="336"/>
            </a:xfrm>
            <a:prstGeom prst="wedgeRectCallout">
              <a:avLst>
                <a:gd name="adj1" fmla="val -68454"/>
                <a:gd name="adj2" fmla="val 154463"/>
              </a:avLst>
            </a:prstGeom>
            <a:noFill/>
            <a:ln w="38100" cap="sq">
              <a:solidFill>
                <a:srgbClr val="33CCCC"/>
              </a:solidFill>
              <a:miter lim="800000"/>
              <a:headEnd type="none" w="sm" len="sm"/>
              <a:tailEnd type="none" w="sm" len="sm"/>
            </a:ln>
            <a:effectLst/>
          </p:spPr>
          <p:txBody>
            <a:bodyPr/>
            <a:lstStyle/>
            <a:p>
              <a:pPr>
                <a:defRPr/>
              </a:pPr>
              <a:endParaRPr lang="zh-CN" altLang="en-US" sz="37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黑体" pitchFamily="2" charset="-122"/>
              </a:endParaRPr>
            </a:p>
          </p:txBody>
        </p:sp>
        <p:sp>
          <p:nvSpPr>
            <p:cNvPr id="78857" name="Rectangle 295"/>
            <p:cNvSpPr>
              <a:spLocks noChangeArrowheads="1"/>
            </p:cNvSpPr>
            <p:nvPr/>
          </p:nvSpPr>
          <p:spPr bwMode="auto">
            <a:xfrm>
              <a:off x="3481" y="1538"/>
              <a:ext cx="1077" cy="291"/>
            </a:xfrm>
            <a:prstGeom prst="rect">
              <a:avLst/>
            </a:prstGeom>
            <a:noFill/>
            <a:ln w="12700" cap="sq">
              <a:noFill/>
              <a:miter lim="800000"/>
              <a:headEnd type="none" w="sm" len="sm"/>
              <a:tailEnd type="none" w="sm" len="sm"/>
            </a:ln>
          </p:spPr>
          <p:txBody>
            <a:bodyPr>
              <a:spAutoFit/>
            </a:bodyPr>
            <a:lstStyle/>
            <a:p>
              <a:pPr algn="l"/>
              <a:r>
                <a:rPr kumimoji="1" lang="zh-CN" altLang="en-US" sz="2400" b="1">
                  <a:solidFill>
                    <a:srgbClr val="FF3300"/>
                  </a:solidFill>
                  <a:latin typeface="黑体" pitchFamily="49" charset="-122"/>
                  <a:ea typeface="黑体" pitchFamily="49" charset="-122"/>
                </a:rPr>
                <a:t>总列数</a:t>
              </a:r>
            </a:p>
          </p:txBody>
        </p:sp>
        <p:sp>
          <p:nvSpPr>
            <p:cNvPr id="132392" name="AutoShape 296"/>
            <p:cNvSpPr>
              <a:spLocks noChangeArrowheads="1"/>
            </p:cNvSpPr>
            <p:nvPr/>
          </p:nvSpPr>
          <p:spPr bwMode="auto">
            <a:xfrm>
              <a:off x="1680" y="1560"/>
              <a:ext cx="1008" cy="336"/>
            </a:xfrm>
            <a:prstGeom prst="wedgeRectCallout">
              <a:avLst>
                <a:gd name="adj1" fmla="val 35417"/>
                <a:gd name="adj2" fmla="val 144347"/>
              </a:avLst>
            </a:prstGeom>
            <a:noFill/>
            <a:ln w="38100" cap="sq">
              <a:solidFill>
                <a:srgbClr val="33CCCC"/>
              </a:solidFill>
              <a:miter lim="800000"/>
              <a:headEnd type="none" w="sm" len="sm"/>
              <a:tailEnd type="none" w="sm" len="sm"/>
            </a:ln>
            <a:effectLst/>
          </p:spPr>
          <p:txBody>
            <a:bodyPr/>
            <a:lstStyle/>
            <a:p>
              <a:pPr>
                <a:defRPr/>
              </a:pPr>
              <a:endParaRPr lang="zh-CN" altLang="en-US" sz="37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黑体" pitchFamily="2" charset="-122"/>
              </a:endParaRPr>
            </a:p>
          </p:txBody>
        </p:sp>
        <p:sp>
          <p:nvSpPr>
            <p:cNvPr id="78859" name="Rectangle 297"/>
            <p:cNvSpPr>
              <a:spLocks noChangeArrowheads="1"/>
            </p:cNvSpPr>
            <p:nvPr/>
          </p:nvSpPr>
          <p:spPr bwMode="auto">
            <a:xfrm>
              <a:off x="1812" y="1572"/>
              <a:ext cx="841" cy="291"/>
            </a:xfrm>
            <a:prstGeom prst="rect">
              <a:avLst/>
            </a:prstGeom>
            <a:noFill/>
            <a:ln w="12700" cap="sq">
              <a:noFill/>
              <a:miter lim="800000"/>
              <a:headEnd type="none" w="sm" len="sm"/>
              <a:tailEnd type="none" w="sm" len="sm"/>
            </a:ln>
          </p:spPr>
          <p:txBody>
            <a:bodyPr>
              <a:spAutoFit/>
            </a:bodyPr>
            <a:lstStyle/>
            <a:p>
              <a:pPr algn="l"/>
              <a:r>
                <a:rPr kumimoji="1" lang="zh-CN" altLang="en-US" sz="2400" b="1">
                  <a:solidFill>
                    <a:srgbClr val="FF3300"/>
                  </a:solidFill>
                  <a:latin typeface="黑体" pitchFamily="49" charset="-122"/>
                  <a:ea typeface="黑体" pitchFamily="49" charset="-122"/>
                </a:rPr>
                <a:t>总行数</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ppt_x</p:attrName>
                                        </p:attrNameLst>
                                      </p:cBhvr>
                                      <p:tavLst>
                                        <p:tav tm="0">
                                          <p:val>
                                            <p:fltVal val="0.5"/>
                                          </p:val>
                                        </p:tav>
                                        <p:tav tm="100000">
                                          <p:val>
                                            <p:strVal val="#ppt_x"/>
                                          </p:val>
                                        </p:tav>
                                      </p:tavLst>
                                    </p:anim>
                                    <p:anim calcmode="lin" valueType="num">
                                      <p:cBhvr>
                                        <p:cTn id="10" dur="500" fill="hold"/>
                                        <p:tgtEl>
                                          <p:spTgt spid="2"/>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ox(in)">
                                      <p:cBhvr>
                                        <p:cTn id="15" dur="500"/>
                                        <p:tgtEl>
                                          <p:spTgt spid="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Oval 2"/>
          <p:cNvSpPr>
            <a:spLocks noChangeArrowheads="1"/>
          </p:cNvSpPr>
          <p:nvPr/>
        </p:nvSpPr>
        <p:spPr bwMode="auto">
          <a:xfrm>
            <a:off x="2514992" y="1371600"/>
            <a:ext cx="7314229" cy="3200400"/>
          </a:xfrm>
          <a:prstGeom prst="ellipse">
            <a:avLst/>
          </a:prstGeom>
          <a:gradFill rotWithShape="0">
            <a:gsLst>
              <a:gs pos="0">
                <a:srgbClr val="FF6600"/>
              </a:gs>
              <a:gs pos="50000">
                <a:srgbClr val="762F00"/>
              </a:gs>
              <a:gs pos="100000">
                <a:srgbClr val="FF6600"/>
              </a:gs>
            </a:gsLst>
            <a:lin ang="5400000" scaled="1"/>
          </a:gradFill>
          <a:ln w="12700" cap="sq">
            <a:noFill/>
            <a:round/>
            <a:headEnd type="none" w="sm" len="sm"/>
            <a:tailEnd type="none" w="sm" len="sm"/>
          </a:ln>
          <a:effectLst>
            <a:outerShdw dist="143684" dir="2700000" algn="ctr" rotWithShape="0">
              <a:srgbClr val="777777"/>
            </a:outerShdw>
          </a:effectLst>
        </p:spPr>
        <p:txBody>
          <a:bodyPr wrap="none" anchor="ctr"/>
          <a:lstStyle/>
          <a:p>
            <a:pPr eaLnBrk="1" hangingPunct="1"/>
            <a:endParaRPr kumimoji="1" lang="zh-CN" altLang="en-US" sz="5800" b="1">
              <a:solidFill>
                <a:srgbClr val="FFFF00"/>
              </a:solidFill>
              <a:latin typeface="隶书" pitchFamily="49" charset="-122"/>
              <a:ea typeface="隶书" pitchFamily="49" charset="-122"/>
            </a:endParaRPr>
          </a:p>
        </p:txBody>
      </p:sp>
      <p:sp>
        <p:nvSpPr>
          <p:cNvPr id="20483" name="Rectangle 3"/>
          <p:cNvSpPr>
            <a:spLocks noChangeArrowheads="1"/>
          </p:cNvSpPr>
          <p:nvPr/>
        </p:nvSpPr>
        <p:spPr bwMode="auto">
          <a:xfrm>
            <a:off x="4038722" y="2297113"/>
            <a:ext cx="4721782" cy="1092200"/>
          </a:xfrm>
          <a:prstGeom prst="rect">
            <a:avLst/>
          </a:prstGeom>
          <a:noFill/>
          <a:ln w="12700" cap="sq">
            <a:noFill/>
            <a:miter lim="800000"/>
            <a:headEnd type="none" w="sm" len="sm"/>
            <a:tailEnd type="none" w="sm" len="sm"/>
          </a:ln>
          <a:effectLst>
            <a:outerShdw dist="35921" dir="2700000" algn="ctr" rotWithShape="0">
              <a:schemeClr val="bg1"/>
            </a:outerShdw>
          </a:effectLst>
        </p:spPr>
        <p:txBody>
          <a:bodyPr>
            <a:spAutoFit/>
          </a:bodyPr>
          <a:lstStyle/>
          <a:p>
            <a:pPr algn="ctr" eaLnBrk="1" hangingPunct="1"/>
            <a:r>
              <a:rPr kumimoji="1" lang="zh-CN" altLang="en-US" sz="6500" b="1" dirty="0">
                <a:solidFill>
                  <a:srgbClr val="FFFF00"/>
                </a:solidFill>
                <a:latin typeface="隶书" pitchFamily="49" charset="-122"/>
                <a:ea typeface="隶书" pitchFamily="49" charset="-122"/>
              </a:rPr>
              <a:t>数组</a:t>
            </a:r>
            <a:r>
              <a:rPr kumimoji="1" lang="en-US" altLang="zh-CN" sz="6500" b="1" baseline="30000" dirty="0">
                <a:solidFill>
                  <a:srgbClr val="FFFF00"/>
                </a:solidFill>
                <a:latin typeface="隶书" pitchFamily="49" charset="-122"/>
                <a:ea typeface="隶书" pitchFamily="49" charset="-122"/>
              </a:rPr>
              <a:t>*</a:t>
            </a:r>
            <a:endParaRPr kumimoji="1" lang="zh-CN" altLang="en-US" sz="6500" b="1" baseline="30000" dirty="0">
              <a:solidFill>
                <a:srgbClr val="FFFF00"/>
              </a:solidFill>
              <a:latin typeface="隶书" pitchFamily="49" charset="-122"/>
              <a:ea typeface="隶书" pitchFamily="49" charset="-122"/>
            </a:endParaRPr>
          </a:p>
        </p:txBody>
      </p:sp>
    </p:spTree>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73"/>
          <p:cNvGrpSpPr>
            <a:grpSpLocks/>
          </p:cNvGrpSpPr>
          <p:nvPr/>
        </p:nvGrpSpPr>
        <p:grpSpPr bwMode="auto">
          <a:xfrm>
            <a:off x="2819414" y="1752602"/>
            <a:ext cx="6020434" cy="3205163"/>
            <a:chOff x="672" y="633"/>
            <a:chExt cx="3792" cy="2019"/>
          </a:xfrm>
        </p:grpSpPr>
        <p:sp>
          <p:nvSpPr>
            <p:cNvPr id="79878" name="Text Box 12"/>
            <p:cNvSpPr txBox="1">
              <a:spLocks noChangeArrowheads="1"/>
            </p:cNvSpPr>
            <p:nvPr/>
          </p:nvSpPr>
          <p:spPr bwMode="auto">
            <a:xfrm>
              <a:off x="672" y="633"/>
              <a:ext cx="2438" cy="339"/>
            </a:xfrm>
            <a:prstGeom prst="rect">
              <a:avLst/>
            </a:prstGeom>
            <a:noFill/>
            <a:ln w="12700" cap="sq">
              <a:noFill/>
              <a:miter lim="800000"/>
              <a:headEnd type="none" w="sm" len="sm"/>
              <a:tailEnd type="none" w="sm" len="sm"/>
            </a:ln>
          </p:spPr>
          <p:txBody>
            <a:bodyPr wrap="none">
              <a:spAutoFit/>
            </a:bodyPr>
            <a:lstStyle/>
            <a:p>
              <a:pPr algn="l" eaLnBrk="1" hangingPunct="1"/>
              <a:r>
                <a:rPr kumimoji="1" lang="zh-CN" altLang="en-US" sz="2900" b="1">
                  <a:solidFill>
                    <a:srgbClr val="000088"/>
                  </a:solidFill>
                  <a:latin typeface="幼圆" pitchFamily="49" charset="-122"/>
                  <a:ea typeface="幼圆" pitchFamily="49" charset="-122"/>
                </a:rPr>
                <a:t>对于如下稀疏矩阵</a:t>
              </a:r>
              <a:r>
                <a:rPr kumimoji="1" lang="en-US" altLang="en-US" sz="2900" b="1">
                  <a:solidFill>
                    <a:srgbClr val="000088"/>
                  </a:solidFill>
                  <a:ea typeface="幼圆" pitchFamily="49" charset="-122"/>
                </a:rPr>
                <a:t>B</a:t>
              </a:r>
              <a:r>
                <a:rPr kumimoji="1" lang="zh-CN" altLang="en-US" sz="2900" b="1">
                  <a:solidFill>
                    <a:srgbClr val="000088"/>
                  </a:solidFill>
                  <a:latin typeface="幼圆" pitchFamily="49" charset="-122"/>
                  <a:ea typeface="幼圆" pitchFamily="49" charset="-122"/>
                </a:rPr>
                <a:t>，</a:t>
              </a:r>
            </a:p>
          </p:txBody>
        </p:sp>
        <p:sp>
          <p:nvSpPr>
            <p:cNvPr id="79879" name="Rectangle 13"/>
            <p:cNvSpPr>
              <a:spLocks noChangeArrowheads="1"/>
            </p:cNvSpPr>
            <p:nvPr/>
          </p:nvSpPr>
          <p:spPr bwMode="auto">
            <a:xfrm>
              <a:off x="672" y="2313"/>
              <a:ext cx="2150" cy="339"/>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900" b="1">
                  <a:solidFill>
                    <a:srgbClr val="000088"/>
                  </a:solidFill>
                  <a:ea typeface="幼圆" pitchFamily="49" charset="-122"/>
                </a:rPr>
                <a:t>十字链表表示如下：</a:t>
              </a:r>
              <a:endParaRPr kumimoji="1" lang="zh-CN" altLang="en-US" sz="2900">
                <a:solidFill>
                  <a:srgbClr val="000088"/>
                </a:solidFill>
                <a:ea typeface="幼圆" pitchFamily="49" charset="-122"/>
              </a:endParaRPr>
            </a:p>
          </p:txBody>
        </p:sp>
        <p:grpSp>
          <p:nvGrpSpPr>
            <p:cNvPr id="3" name="Group 372"/>
            <p:cNvGrpSpPr>
              <a:grpSpLocks/>
            </p:cNvGrpSpPr>
            <p:nvPr/>
          </p:nvGrpSpPr>
          <p:grpSpPr bwMode="auto">
            <a:xfrm>
              <a:off x="2076" y="1248"/>
              <a:ext cx="2388" cy="931"/>
              <a:chOff x="2076" y="1248"/>
              <a:chExt cx="2388" cy="931"/>
            </a:xfrm>
          </p:grpSpPr>
          <p:sp>
            <p:nvSpPr>
              <p:cNvPr id="79881" name="Text Box 3"/>
              <p:cNvSpPr txBox="1">
                <a:spLocks noChangeArrowheads="1"/>
              </p:cNvSpPr>
              <p:nvPr/>
            </p:nvSpPr>
            <p:spPr bwMode="auto">
              <a:xfrm>
                <a:off x="2076" y="1521"/>
                <a:ext cx="624" cy="349"/>
              </a:xfrm>
              <a:prstGeom prst="rect">
                <a:avLst/>
              </a:prstGeom>
              <a:noFill/>
              <a:ln w="12700" cap="sq">
                <a:noFill/>
                <a:miter lim="800000"/>
                <a:headEnd type="none" w="sm" len="sm"/>
                <a:tailEnd type="none" w="sm" len="sm"/>
              </a:ln>
            </p:spPr>
            <p:txBody>
              <a:bodyPr>
                <a:spAutoFit/>
              </a:bodyPr>
              <a:lstStyle/>
              <a:p>
                <a:pPr algn="l" eaLnBrk="1" hangingPunct="1"/>
                <a:r>
                  <a:rPr kumimoji="1" lang="en-US" altLang="en-US" sz="3000" b="1">
                    <a:solidFill>
                      <a:srgbClr val="000099"/>
                    </a:solidFill>
                    <a:ea typeface="楷体_GB2312" pitchFamily="49" charset="-122"/>
                  </a:rPr>
                  <a:t>B </a:t>
                </a:r>
                <a:r>
                  <a:rPr kumimoji="1" lang="en-US" altLang="en-US" sz="3000">
                    <a:solidFill>
                      <a:srgbClr val="000099"/>
                    </a:solidFill>
                    <a:ea typeface="楷体_GB2312" pitchFamily="49" charset="-122"/>
                  </a:rPr>
                  <a:t>=</a:t>
                </a:r>
                <a:endParaRPr kumimoji="1" lang="en-US" altLang="zh-CN" sz="3000">
                  <a:solidFill>
                    <a:srgbClr val="000099"/>
                  </a:solidFill>
                  <a:ea typeface="楷体_GB2312" pitchFamily="49" charset="-122"/>
                </a:endParaRPr>
              </a:p>
            </p:txBody>
          </p:sp>
          <p:sp>
            <p:nvSpPr>
              <p:cNvPr id="61448" name="Line 8"/>
              <p:cNvSpPr>
                <a:spLocks noChangeShapeType="1"/>
              </p:cNvSpPr>
              <p:nvPr/>
            </p:nvSpPr>
            <p:spPr bwMode="auto">
              <a:xfrm>
                <a:off x="3888" y="1392"/>
                <a:ext cx="0" cy="0"/>
              </a:xfrm>
              <a:prstGeom prst="line">
                <a:avLst/>
              </a:prstGeom>
              <a:noFill/>
              <a:ln w="12700" cap="sq">
                <a:solidFill>
                  <a:schemeClr val="tx1"/>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9883" name="Text Box 11"/>
              <p:cNvSpPr txBox="1">
                <a:spLocks noChangeArrowheads="1"/>
              </p:cNvSpPr>
              <p:nvPr/>
            </p:nvSpPr>
            <p:spPr bwMode="auto">
              <a:xfrm>
                <a:off x="2784" y="1248"/>
                <a:ext cx="1680" cy="931"/>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3000" b="1">
                    <a:solidFill>
                      <a:srgbClr val="FF3300"/>
                    </a:solidFill>
                  </a:rPr>
                  <a:t>4</a:t>
                </a:r>
                <a:r>
                  <a:rPr kumimoji="1" lang="zh-CN" altLang="en-US" sz="3000" b="1">
                    <a:solidFill>
                      <a:srgbClr val="000099"/>
                    </a:solidFill>
                  </a:rPr>
                  <a:t>    0     0    </a:t>
                </a:r>
                <a:r>
                  <a:rPr kumimoji="1" lang="zh-CN" altLang="en-US" sz="3000" b="1">
                    <a:solidFill>
                      <a:srgbClr val="FF3300"/>
                    </a:solidFill>
                  </a:rPr>
                  <a:t>2</a:t>
                </a:r>
              </a:p>
              <a:p>
                <a:pPr algn="l" eaLnBrk="1" hangingPunct="1"/>
                <a:r>
                  <a:rPr kumimoji="1" lang="zh-CN" altLang="en-US" sz="3000" b="1">
                    <a:solidFill>
                      <a:srgbClr val="000099"/>
                    </a:solidFill>
                  </a:rPr>
                  <a:t>0    </a:t>
                </a:r>
                <a:r>
                  <a:rPr kumimoji="1" lang="zh-CN" altLang="en-US" sz="3000" b="1">
                    <a:solidFill>
                      <a:srgbClr val="FF3300"/>
                    </a:solidFill>
                  </a:rPr>
                  <a:t>2</a:t>
                </a:r>
                <a:r>
                  <a:rPr kumimoji="1" lang="zh-CN" altLang="en-US" sz="3000" b="1">
                    <a:solidFill>
                      <a:srgbClr val="000099"/>
                    </a:solidFill>
                  </a:rPr>
                  <a:t>     </a:t>
                </a:r>
                <a:r>
                  <a:rPr kumimoji="1" lang="zh-CN" altLang="en-US" sz="3000" b="1">
                    <a:solidFill>
                      <a:srgbClr val="FF3300"/>
                    </a:solidFill>
                  </a:rPr>
                  <a:t>9</a:t>
                </a:r>
                <a:r>
                  <a:rPr kumimoji="1" lang="zh-CN" altLang="en-US" sz="3000" b="1">
                    <a:solidFill>
                      <a:srgbClr val="000099"/>
                    </a:solidFill>
                  </a:rPr>
                  <a:t>    0</a:t>
                </a:r>
              </a:p>
              <a:p>
                <a:pPr algn="l" eaLnBrk="1" hangingPunct="1"/>
                <a:r>
                  <a:rPr kumimoji="1" lang="zh-CN" altLang="en-US" sz="3000" b="1">
                    <a:solidFill>
                      <a:srgbClr val="FF3300"/>
                    </a:solidFill>
                  </a:rPr>
                  <a:t>4</a:t>
                </a:r>
                <a:r>
                  <a:rPr kumimoji="1" lang="zh-CN" altLang="en-US" sz="3000" b="1">
                    <a:solidFill>
                      <a:srgbClr val="000099"/>
                    </a:solidFill>
                  </a:rPr>
                  <a:t>    6     0   </a:t>
                </a:r>
                <a:r>
                  <a:rPr kumimoji="1" lang="zh-CN" altLang="en-US" sz="3000" b="1">
                    <a:solidFill>
                      <a:srgbClr val="FF3300"/>
                    </a:solidFill>
                  </a:rPr>
                  <a:t>-5</a:t>
                </a:r>
              </a:p>
            </p:txBody>
          </p:sp>
          <p:sp>
            <p:nvSpPr>
              <p:cNvPr id="61457" name="AutoShape 17"/>
              <p:cNvSpPr>
                <a:spLocks/>
              </p:cNvSpPr>
              <p:nvPr/>
            </p:nvSpPr>
            <p:spPr bwMode="auto">
              <a:xfrm>
                <a:off x="2640" y="1344"/>
                <a:ext cx="48" cy="720"/>
              </a:xfrm>
              <a:prstGeom prst="leftBracket">
                <a:avLst>
                  <a:gd name="adj" fmla="val 125000"/>
                </a:avLst>
              </a:prstGeom>
              <a:noFill/>
              <a:ln w="31750" cap="sq">
                <a:solidFill>
                  <a:srgbClr val="003366"/>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1458" name="AutoShape 18"/>
              <p:cNvSpPr>
                <a:spLocks/>
              </p:cNvSpPr>
              <p:nvPr/>
            </p:nvSpPr>
            <p:spPr bwMode="auto">
              <a:xfrm>
                <a:off x="4224" y="1344"/>
                <a:ext cx="48" cy="768"/>
              </a:xfrm>
              <a:prstGeom prst="rightBracket">
                <a:avLst>
                  <a:gd name="adj" fmla="val 133333"/>
                </a:avLst>
              </a:prstGeom>
              <a:noFill/>
              <a:ln w="31750" cap="sq">
                <a:solidFill>
                  <a:srgbClr val="003366"/>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grpSp>
        <p:nvGrpSpPr>
          <p:cNvPr id="4" name="Group 376"/>
          <p:cNvGrpSpPr>
            <a:grpSpLocks/>
          </p:cNvGrpSpPr>
          <p:nvPr/>
        </p:nvGrpSpPr>
        <p:grpSpPr bwMode="auto">
          <a:xfrm>
            <a:off x="8001068" y="762000"/>
            <a:ext cx="1135107" cy="947738"/>
            <a:chOff x="1069" y="2963"/>
            <a:chExt cx="715" cy="597"/>
          </a:xfrm>
        </p:grpSpPr>
        <p:sp>
          <p:nvSpPr>
            <p:cNvPr id="61814" name="Freeform 374"/>
            <p:cNvSpPr>
              <a:spLocks/>
            </p:cNvSpPr>
            <p:nvPr/>
          </p:nvSpPr>
          <p:spPr bwMode="auto">
            <a:xfrm>
              <a:off x="1069" y="2976"/>
              <a:ext cx="707" cy="584"/>
            </a:xfrm>
            <a:custGeom>
              <a:avLst/>
              <a:gdLst/>
              <a:ahLst/>
              <a:cxnLst>
                <a:cxn ang="0">
                  <a:pos x="256" y="38"/>
                </a:cxn>
                <a:cxn ang="0">
                  <a:pos x="152" y="73"/>
                </a:cxn>
                <a:cxn ang="0">
                  <a:pos x="25" y="199"/>
                </a:cxn>
                <a:cxn ang="0">
                  <a:pos x="129" y="361"/>
                </a:cxn>
                <a:cxn ang="0">
                  <a:pos x="383" y="407"/>
                </a:cxn>
                <a:cxn ang="0">
                  <a:pos x="498" y="326"/>
                </a:cxn>
                <a:cxn ang="0">
                  <a:pos x="486" y="211"/>
                </a:cxn>
                <a:cxn ang="0">
                  <a:pos x="475" y="27"/>
                </a:cxn>
                <a:cxn ang="0">
                  <a:pos x="383" y="38"/>
                </a:cxn>
                <a:cxn ang="0">
                  <a:pos x="336" y="27"/>
                </a:cxn>
                <a:cxn ang="0">
                  <a:pos x="302" y="15"/>
                </a:cxn>
                <a:cxn ang="0">
                  <a:pos x="267" y="38"/>
                </a:cxn>
                <a:cxn ang="0">
                  <a:pos x="256" y="38"/>
                </a:cxn>
              </a:cxnLst>
              <a:rect l="0" t="0" r="r" b="b"/>
              <a:pathLst>
                <a:path w="506" h="407">
                  <a:moveTo>
                    <a:pt x="256" y="38"/>
                  </a:moveTo>
                  <a:cubicBezTo>
                    <a:pt x="212" y="47"/>
                    <a:pt x="189" y="47"/>
                    <a:pt x="152" y="73"/>
                  </a:cubicBezTo>
                  <a:cubicBezTo>
                    <a:pt x="95" y="114"/>
                    <a:pt x="97" y="176"/>
                    <a:pt x="25" y="199"/>
                  </a:cubicBezTo>
                  <a:cubicBezTo>
                    <a:pt x="0" y="279"/>
                    <a:pt x="55" y="335"/>
                    <a:pt x="129" y="361"/>
                  </a:cubicBezTo>
                  <a:cubicBezTo>
                    <a:pt x="235" y="349"/>
                    <a:pt x="295" y="349"/>
                    <a:pt x="383" y="407"/>
                  </a:cubicBezTo>
                  <a:cubicBezTo>
                    <a:pt x="431" y="390"/>
                    <a:pt x="462" y="362"/>
                    <a:pt x="498" y="326"/>
                  </a:cubicBezTo>
                  <a:cubicBezTo>
                    <a:pt x="494" y="288"/>
                    <a:pt x="489" y="249"/>
                    <a:pt x="486" y="211"/>
                  </a:cubicBezTo>
                  <a:cubicBezTo>
                    <a:pt x="481" y="150"/>
                    <a:pt x="506" y="80"/>
                    <a:pt x="475" y="27"/>
                  </a:cubicBezTo>
                  <a:cubicBezTo>
                    <a:pt x="459" y="0"/>
                    <a:pt x="414" y="34"/>
                    <a:pt x="383" y="38"/>
                  </a:cubicBezTo>
                  <a:cubicBezTo>
                    <a:pt x="367" y="34"/>
                    <a:pt x="351" y="31"/>
                    <a:pt x="336" y="27"/>
                  </a:cubicBezTo>
                  <a:cubicBezTo>
                    <a:pt x="324" y="24"/>
                    <a:pt x="314" y="13"/>
                    <a:pt x="302" y="15"/>
                  </a:cubicBezTo>
                  <a:cubicBezTo>
                    <a:pt x="288" y="17"/>
                    <a:pt x="279" y="32"/>
                    <a:pt x="267" y="38"/>
                  </a:cubicBezTo>
                  <a:cubicBezTo>
                    <a:pt x="264" y="40"/>
                    <a:pt x="260" y="38"/>
                    <a:pt x="256" y="38"/>
                  </a:cubicBezTo>
                  <a:close/>
                </a:path>
              </a:pathLst>
            </a:custGeom>
            <a:solidFill>
              <a:srgbClr val="0000FF"/>
            </a:solidFill>
            <a:ln w="12700" cap="sq" cmpd="sng">
              <a:noFill/>
              <a:prstDash val="solid"/>
              <a:round/>
              <a:headEnd type="none" w="sm" len="sm"/>
              <a:tailEnd type="none" w="sm" len="sm"/>
            </a:ln>
            <a:effectLst>
              <a:outerShdw dist="56796" dir="1593903" algn="ctr" rotWithShape="0">
                <a:srgbClr val="B2B2B2"/>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9877" name="Rectangle 375"/>
            <p:cNvSpPr>
              <a:spLocks noChangeArrowheads="1"/>
            </p:cNvSpPr>
            <p:nvPr/>
          </p:nvSpPr>
          <p:spPr bwMode="auto">
            <a:xfrm>
              <a:off x="1212" y="2963"/>
              <a:ext cx="572" cy="591"/>
            </a:xfrm>
            <a:prstGeom prst="rect">
              <a:avLst/>
            </a:prstGeom>
            <a:noFill/>
            <a:ln w="12700" cap="sq">
              <a:noFill/>
              <a:miter lim="800000"/>
              <a:headEnd type="none" w="sm" len="sm"/>
              <a:tailEnd type="none" w="sm" len="sm"/>
            </a:ln>
            <a:effectLst>
              <a:outerShdw dist="28398" dir="3806097" algn="ctr" rotWithShape="0">
                <a:srgbClr val="000000"/>
              </a:outerShdw>
            </a:effectLst>
          </p:spPr>
          <p:txBody>
            <a:bodyPr wrap="none">
              <a:spAutoFit/>
            </a:bodyPr>
            <a:lstStyle/>
            <a:p>
              <a:pPr algn="l"/>
              <a:r>
                <a:rPr kumimoji="1" lang="zh-CN" altLang="en-US" sz="5500" b="1">
                  <a:solidFill>
                    <a:srgbClr val="FFFF00"/>
                  </a:solidFill>
                  <a:ea typeface="华文新魏" pitchFamily="2" charset="-122"/>
                </a:rPr>
                <a:t>例</a:t>
              </a:r>
            </a:p>
          </p:txBody>
        </p:sp>
      </p:grpSp>
    </p:spTree>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27"/>
          <p:cNvGrpSpPr>
            <a:grpSpLocks/>
          </p:cNvGrpSpPr>
          <p:nvPr/>
        </p:nvGrpSpPr>
        <p:grpSpPr bwMode="auto">
          <a:xfrm>
            <a:off x="2056741" y="228600"/>
            <a:ext cx="8154627" cy="6496050"/>
            <a:chOff x="336" y="144"/>
            <a:chExt cx="5136" cy="4092"/>
          </a:xfrm>
        </p:grpSpPr>
        <p:sp>
          <p:nvSpPr>
            <p:cNvPr id="80906" name="Rectangle 3"/>
            <p:cNvSpPr>
              <a:spLocks noChangeArrowheads="1"/>
            </p:cNvSpPr>
            <p:nvPr/>
          </p:nvSpPr>
          <p:spPr bwMode="auto">
            <a:xfrm>
              <a:off x="624" y="480"/>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0000FF"/>
                  </a:solidFill>
                </a:rPr>
                <a:t>3</a:t>
              </a:r>
            </a:p>
          </p:txBody>
        </p:sp>
        <p:sp>
          <p:nvSpPr>
            <p:cNvPr id="80907" name="Rectangle 4"/>
            <p:cNvSpPr>
              <a:spLocks noChangeArrowheads="1"/>
            </p:cNvSpPr>
            <p:nvPr/>
          </p:nvSpPr>
          <p:spPr bwMode="auto">
            <a:xfrm>
              <a:off x="816" y="480"/>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0000FF"/>
                  </a:solidFill>
                </a:rPr>
                <a:t>4</a:t>
              </a:r>
            </a:p>
          </p:txBody>
        </p:sp>
        <p:sp>
          <p:nvSpPr>
            <p:cNvPr id="80908" name="Rectangle 5"/>
            <p:cNvSpPr>
              <a:spLocks noChangeArrowheads="1"/>
            </p:cNvSpPr>
            <p:nvPr/>
          </p:nvSpPr>
          <p:spPr bwMode="auto">
            <a:xfrm>
              <a:off x="1008" y="480"/>
              <a:ext cx="192" cy="240"/>
            </a:xfrm>
            <a:prstGeom prst="rect">
              <a:avLst/>
            </a:prstGeom>
            <a:noFill/>
            <a:ln w="22225" cap="sq">
              <a:solidFill>
                <a:srgbClr val="003366"/>
              </a:solidFill>
              <a:miter lim="800000"/>
              <a:headEnd type="none" w="sm" len="sm"/>
              <a:tailEnd type="none" w="sm" len="sm"/>
            </a:ln>
          </p:spPr>
          <p:txBody>
            <a:bodyPr wrap="none" anchor="ctr"/>
            <a:lstStyle/>
            <a:p>
              <a:pPr eaLnBrk="1" hangingPunct="1"/>
              <a:endParaRPr kumimoji="1" lang="zh-CN" altLang="en-US" sz="2400">
                <a:solidFill>
                  <a:srgbClr val="FFFFCC"/>
                </a:solidFill>
              </a:endParaRPr>
            </a:p>
            <a:p>
              <a:pPr eaLnBrk="1" hangingPunct="1"/>
              <a:endParaRPr kumimoji="1" lang="zh-CN" altLang="en-US" sz="2400">
                <a:solidFill>
                  <a:srgbClr val="FFFFCC"/>
                </a:solidFill>
              </a:endParaRPr>
            </a:p>
          </p:txBody>
        </p:sp>
        <p:sp>
          <p:nvSpPr>
            <p:cNvPr id="80909" name="Rectangle 7"/>
            <p:cNvSpPr>
              <a:spLocks noChangeArrowheads="1"/>
            </p:cNvSpPr>
            <p:nvPr/>
          </p:nvSpPr>
          <p:spPr bwMode="auto">
            <a:xfrm>
              <a:off x="624" y="720"/>
              <a:ext cx="288"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0000FF"/>
                  </a:solidFill>
                </a:rPr>
                <a:t>7</a:t>
              </a:r>
            </a:p>
          </p:txBody>
        </p:sp>
        <p:sp>
          <p:nvSpPr>
            <p:cNvPr id="62473" name="Rectangle 9"/>
            <p:cNvSpPr>
              <a:spLocks noChangeArrowheads="1"/>
            </p:cNvSpPr>
            <p:nvPr/>
          </p:nvSpPr>
          <p:spPr bwMode="auto">
            <a:xfrm>
              <a:off x="912" y="720"/>
              <a:ext cx="288" cy="240"/>
            </a:xfrm>
            <a:prstGeom prst="rect">
              <a:avLst/>
            </a:prstGeom>
            <a:solidFill>
              <a:schemeClr val="folHlink"/>
            </a:solidFill>
            <a:ln w="22225"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0911" name="Rectangle 10"/>
            <p:cNvSpPr>
              <a:spLocks noChangeArrowheads="1"/>
            </p:cNvSpPr>
            <p:nvPr/>
          </p:nvSpPr>
          <p:spPr bwMode="auto">
            <a:xfrm>
              <a:off x="1728" y="480"/>
              <a:ext cx="192" cy="240"/>
            </a:xfrm>
            <a:prstGeom prst="rect">
              <a:avLst/>
            </a:prstGeom>
            <a:noFill/>
            <a:ln w="22225" cap="sq">
              <a:solidFill>
                <a:srgbClr val="000080"/>
              </a:solidFill>
              <a:miter lim="800000"/>
              <a:headEnd type="none" w="sm" len="sm"/>
              <a:tailEnd type="none" w="sm" len="sm"/>
            </a:ln>
          </p:spPr>
          <p:txBody>
            <a:bodyPr wrap="none" anchor="ctr"/>
            <a:lstStyle/>
            <a:p>
              <a:pPr eaLnBrk="1" hangingPunct="1"/>
              <a:r>
                <a:rPr kumimoji="1" lang="zh-CN" altLang="en-US" sz="2400" b="1">
                  <a:solidFill>
                    <a:srgbClr val="CC0066"/>
                  </a:solidFill>
                </a:rPr>
                <a:t>0</a:t>
              </a:r>
            </a:p>
          </p:txBody>
        </p:sp>
        <p:sp>
          <p:nvSpPr>
            <p:cNvPr id="80912" name="Rectangle 11"/>
            <p:cNvSpPr>
              <a:spLocks noChangeArrowheads="1"/>
            </p:cNvSpPr>
            <p:nvPr/>
          </p:nvSpPr>
          <p:spPr bwMode="auto">
            <a:xfrm>
              <a:off x="1920" y="480"/>
              <a:ext cx="192" cy="240"/>
            </a:xfrm>
            <a:prstGeom prst="rect">
              <a:avLst/>
            </a:prstGeom>
            <a:noFill/>
            <a:ln w="22225" cap="sq">
              <a:solidFill>
                <a:srgbClr val="003366"/>
              </a:solidFill>
              <a:miter lim="800000"/>
              <a:headEnd type="none" w="sm" len="sm"/>
              <a:tailEnd type="none" w="sm" len="sm"/>
            </a:ln>
          </p:spPr>
          <p:txBody>
            <a:bodyPr wrap="none" anchor="ctr"/>
            <a:lstStyle/>
            <a:p>
              <a:pPr eaLnBrk="1" hangingPunct="1"/>
              <a:r>
                <a:rPr kumimoji="1" lang="zh-CN" altLang="en-US" sz="2400" b="1">
                  <a:solidFill>
                    <a:srgbClr val="CC0066"/>
                  </a:solidFill>
                </a:rPr>
                <a:t>0</a:t>
              </a:r>
            </a:p>
          </p:txBody>
        </p:sp>
        <p:sp>
          <p:nvSpPr>
            <p:cNvPr id="80913" name="Rectangle 12"/>
            <p:cNvSpPr>
              <a:spLocks noChangeArrowheads="1"/>
            </p:cNvSpPr>
            <p:nvPr/>
          </p:nvSpPr>
          <p:spPr bwMode="auto">
            <a:xfrm>
              <a:off x="2112" y="480"/>
              <a:ext cx="192" cy="240"/>
            </a:xfrm>
            <a:prstGeom prst="rect">
              <a:avLst/>
            </a:prstGeom>
            <a:noFill/>
            <a:ln w="22225" cap="sq">
              <a:solidFill>
                <a:srgbClr val="003366"/>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80914" name="Rectangle 13"/>
            <p:cNvSpPr>
              <a:spLocks noChangeArrowheads="1"/>
            </p:cNvSpPr>
            <p:nvPr/>
          </p:nvSpPr>
          <p:spPr bwMode="auto">
            <a:xfrm>
              <a:off x="1728" y="720"/>
              <a:ext cx="288" cy="240"/>
            </a:xfrm>
            <a:prstGeom prst="rect">
              <a:avLst/>
            </a:prstGeom>
            <a:solidFill>
              <a:schemeClr val="accent1"/>
            </a:solidFill>
            <a:ln w="22225" cap="sq">
              <a:solidFill>
                <a:srgbClr val="003366"/>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62478" name="Rectangle 14"/>
            <p:cNvSpPr>
              <a:spLocks noChangeArrowheads="1"/>
            </p:cNvSpPr>
            <p:nvPr/>
          </p:nvSpPr>
          <p:spPr bwMode="auto">
            <a:xfrm>
              <a:off x="2016" y="720"/>
              <a:ext cx="298" cy="240"/>
            </a:xfrm>
            <a:prstGeom prst="rect">
              <a:avLst/>
            </a:prstGeom>
            <a:solidFill>
              <a:schemeClr val="accent1"/>
            </a:solidFill>
            <a:ln w="22225" cap="sq">
              <a:solidFill>
                <a:srgbClr val="003366"/>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0916" name="Rectangle 16"/>
            <p:cNvSpPr>
              <a:spLocks noChangeArrowheads="1"/>
            </p:cNvSpPr>
            <p:nvPr/>
          </p:nvSpPr>
          <p:spPr bwMode="auto">
            <a:xfrm>
              <a:off x="2928" y="480"/>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CC0066"/>
                  </a:solidFill>
                </a:rPr>
                <a:t>0</a:t>
              </a:r>
            </a:p>
          </p:txBody>
        </p:sp>
        <p:sp>
          <p:nvSpPr>
            <p:cNvPr id="80917" name="Rectangle 17"/>
            <p:cNvSpPr>
              <a:spLocks noChangeArrowheads="1"/>
            </p:cNvSpPr>
            <p:nvPr/>
          </p:nvSpPr>
          <p:spPr bwMode="auto">
            <a:xfrm>
              <a:off x="3120" y="480"/>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80918" name="Rectangle 18"/>
            <p:cNvSpPr>
              <a:spLocks noChangeArrowheads="1"/>
            </p:cNvSpPr>
            <p:nvPr/>
          </p:nvSpPr>
          <p:spPr bwMode="auto">
            <a:xfrm>
              <a:off x="2736" y="720"/>
              <a:ext cx="288" cy="240"/>
            </a:xfrm>
            <a:prstGeom prst="rect">
              <a:avLst/>
            </a:prstGeom>
            <a:solidFill>
              <a:schemeClr val="accent1"/>
            </a:solidFill>
            <a:ln w="22225" cap="sq">
              <a:solidFill>
                <a:srgbClr val="003300"/>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62483" name="Rectangle 19"/>
            <p:cNvSpPr>
              <a:spLocks noChangeArrowheads="1"/>
            </p:cNvSpPr>
            <p:nvPr/>
          </p:nvSpPr>
          <p:spPr bwMode="auto">
            <a:xfrm>
              <a:off x="3024" y="720"/>
              <a:ext cx="288" cy="240"/>
            </a:xfrm>
            <a:prstGeom prst="rect">
              <a:avLst/>
            </a:prstGeom>
            <a:solidFill>
              <a:schemeClr val="accent1"/>
            </a:solidFill>
            <a:ln w="22225"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0920" name="Rectangle 21"/>
            <p:cNvSpPr>
              <a:spLocks noChangeArrowheads="1"/>
            </p:cNvSpPr>
            <p:nvPr/>
          </p:nvSpPr>
          <p:spPr bwMode="auto">
            <a:xfrm>
              <a:off x="3840" y="480"/>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CC0066"/>
                  </a:solidFill>
                </a:rPr>
                <a:t>0</a:t>
              </a:r>
            </a:p>
          </p:txBody>
        </p:sp>
        <p:sp>
          <p:nvSpPr>
            <p:cNvPr id="80921" name="Rectangle 22"/>
            <p:cNvSpPr>
              <a:spLocks noChangeArrowheads="1"/>
            </p:cNvSpPr>
            <p:nvPr/>
          </p:nvSpPr>
          <p:spPr bwMode="auto">
            <a:xfrm>
              <a:off x="4032" y="480"/>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80922" name="Rectangle 23"/>
            <p:cNvSpPr>
              <a:spLocks noChangeArrowheads="1"/>
            </p:cNvSpPr>
            <p:nvPr/>
          </p:nvSpPr>
          <p:spPr bwMode="auto">
            <a:xfrm>
              <a:off x="3648" y="720"/>
              <a:ext cx="288" cy="240"/>
            </a:xfrm>
            <a:prstGeom prst="rect">
              <a:avLst/>
            </a:prstGeom>
            <a:solidFill>
              <a:schemeClr val="accent1"/>
            </a:solidFill>
            <a:ln w="22225" cap="sq">
              <a:solidFill>
                <a:srgbClr val="003366"/>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62488" name="Rectangle 24"/>
            <p:cNvSpPr>
              <a:spLocks noChangeArrowheads="1"/>
            </p:cNvSpPr>
            <p:nvPr/>
          </p:nvSpPr>
          <p:spPr bwMode="auto">
            <a:xfrm>
              <a:off x="3936" y="720"/>
              <a:ext cx="288" cy="240"/>
            </a:xfrm>
            <a:prstGeom prst="rect">
              <a:avLst/>
            </a:prstGeom>
            <a:solidFill>
              <a:schemeClr val="accent1"/>
            </a:solidFill>
            <a:ln w="22225" cap="sq">
              <a:solidFill>
                <a:srgbClr val="003366"/>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0924" name="Rectangle 26"/>
            <p:cNvSpPr>
              <a:spLocks noChangeArrowheads="1"/>
            </p:cNvSpPr>
            <p:nvPr/>
          </p:nvSpPr>
          <p:spPr bwMode="auto">
            <a:xfrm>
              <a:off x="4848" y="480"/>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CC0066"/>
                  </a:solidFill>
                </a:rPr>
                <a:t>0</a:t>
              </a:r>
            </a:p>
          </p:txBody>
        </p:sp>
        <p:sp>
          <p:nvSpPr>
            <p:cNvPr id="80925" name="Rectangle 27"/>
            <p:cNvSpPr>
              <a:spLocks noChangeArrowheads="1"/>
            </p:cNvSpPr>
            <p:nvPr/>
          </p:nvSpPr>
          <p:spPr bwMode="auto">
            <a:xfrm>
              <a:off x="5040" y="480"/>
              <a:ext cx="192" cy="240"/>
            </a:xfrm>
            <a:prstGeom prst="rect">
              <a:avLst/>
            </a:prstGeom>
            <a:noFill/>
            <a:ln w="22225" cap="sq">
              <a:solidFill>
                <a:srgbClr val="003366"/>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80926" name="Rectangle 28"/>
            <p:cNvSpPr>
              <a:spLocks noChangeArrowheads="1"/>
            </p:cNvSpPr>
            <p:nvPr/>
          </p:nvSpPr>
          <p:spPr bwMode="auto">
            <a:xfrm>
              <a:off x="4656" y="720"/>
              <a:ext cx="288" cy="240"/>
            </a:xfrm>
            <a:prstGeom prst="rect">
              <a:avLst/>
            </a:prstGeom>
            <a:solidFill>
              <a:schemeClr val="accent1"/>
            </a:solidFill>
            <a:ln w="22225" cap="sq">
              <a:solidFill>
                <a:srgbClr val="003300"/>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62493" name="Rectangle 29"/>
            <p:cNvSpPr>
              <a:spLocks noChangeArrowheads="1"/>
            </p:cNvSpPr>
            <p:nvPr/>
          </p:nvSpPr>
          <p:spPr bwMode="auto">
            <a:xfrm>
              <a:off x="4944" y="720"/>
              <a:ext cx="297" cy="240"/>
            </a:xfrm>
            <a:prstGeom prst="rect">
              <a:avLst/>
            </a:prstGeom>
            <a:solidFill>
              <a:schemeClr val="accent1"/>
            </a:solidFill>
            <a:ln w="22225"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494" name="Line 30"/>
            <p:cNvSpPr>
              <a:spLocks noChangeShapeType="1"/>
            </p:cNvSpPr>
            <p:nvPr/>
          </p:nvSpPr>
          <p:spPr bwMode="auto">
            <a:xfrm>
              <a:off x="1104" y="624"/>
              <a:ext cx="624" cy="0"/>
            </a:xfrm>
            <a:prstGeom prst="line">
              <a:avLst/>
            </a:prstGeom>
            <a:noFill/>
            <a:ln w="28575" cap="sq">
              <a:solidFill>
                <a:srgbClr val="00D0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495" name="Line 31"/>
            <p:cNvSpPr>
              <a:spLocks noChangeShapeType="1"/>
            </p:cNvSpPr>
            <p:nvPr/>
          </p:nvSpPr>
          <p:spPr bwMode="auto">
            <a:xfrm>
              <a:off x="2208" y="624"/>
              <a:ext cx="518" cy="0"/>
            </a:xfrm>
            <a:prstGeom prst="line">
              <a:avLst/>
            </a:prstGeom>
            <a:noFill/>
            <a:ln w="28575" cap="sq">
              <a:solidFill>
                <a:srgbClr val="00D0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496" name="Line 32"/>
            <p:cNvSpPr>
              <a:spLocks noChangeShapeType="1"/>
            </p:cNvSpPr>
            <p:nvPr/>
          </p:nvSpPr>
          <p:spPr bwMode="auto">
            <a:xfrm>
              <a:off x="3216" y="624"/>
              <a:ext cx="432" cy="0"/>
            </a:xfrm>
            <a:prstGeom prst="line">
              <a:avLst/>
            </a:prstGeom>
            <a:noFill/>
            <a:ln w="28575" cap="sq">
              <a:solidFill>
                <a:srgbClr val="00D0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497" name="Line 33"/>
            <p:cNvSpPr>
              <a:spLocks noChangeShapeType="1"/>
            </p:cNvSpPr>
            <p:nvPr/>
          </p:nvSpPr>
          <p:spPr bwMode="auto">
            <a:xfrm>
              <a:off x="4128" y="624"/>
              <a:ext cx="480" cy="0"/>
            </a:xfrm>
            <a:prstGeom prst="line">
              <a:avLst/>
            </a:prstGeom>
            <a:noFill/>
            <a:ln w="28575" cap="sq">
              <a:solidFill>
                <a:srgbClr val="00D0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498" name="Line 34"/>
            <p:cNvSpPr>
              <a:spLocks noChangeShapeType="1"/>
            </p:cNvSpPr>
            <p:nvPr/>
          </p:nvSpPr>
          <p:spPr bwMode="auto">
            <a:xfrm>
              <a:off x="336" y="624"/>
              <a:ext cx="288" cy="0"/>
            </a:xfrm>
            <a:prstGeom prst="line">
              <a:avLst/>
            </a:prstGeom>
            <a:noFill/>
            <a:ln w="28575" cap="sq">
              <a:solidFill>
                <a:srgbClr val="00D0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500" name="Line 36"/>
            <p:cNvSpPr>
              <a:spLocks noChangeShapeType="1"/>
            </p:cNvSpPr>
            <p:nvPr/>
          </p:nvSpPr>
          <p:spPr bwMode="auto">
            <a:xfrm>
              <a:off x="5088" y="624"/>
              <a:ext cx="298" cy="0"/>
            </a:xfrm>
            <a:prstGeom prst="line">
              <a:avLst/>
            </a:prstGeom>
            <a:noFill/>
            <a:ln w="28575" cap="sq">
              <a:solidFill>
                <a:srgbClr val="00D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502" name="Line 38"/>
            <p:cNvSpPr>
              <a:spLocks noChangeShapeType="1"/>
            </p:cNvSpPr>
            <p:nvPr/>
          </p:nvSpPr>
          <p:spPr bwMode="auto">
            <a:xfrm flipV="1">
              <a:off x="5376" y="144"/>
              <a:ext cx="0" cy="480"/>
            </a:xfrm>
            <a:prstGeom prst="line">
              <a:avLst/>
            </a:prstGeom>
            <a:noFill/>
            <a:ln w="28575" cap="sq">
              <a:solidFill>
                <a:srgbClr val="00DC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504" name="Line 40"/>
            <p:cNvSpPr>
              <a:spLocks noChangeShapeType="1"/>
            </p:cNvSpPr>
            <p:nvPr/>
          </p:nvSpPr>
          <p:spPr bwMode="auto">
            <a:xfrm flipH="1">
              <a:off x="336" y="144"/>
              <a:ext cx="5040" cy="0"/>
            </a:xfrm>
            <a:prstGeom prst="line">
              <a:avLst/>
            </a:prstGeom>
            <a:noFill/>
            <a:ln w="28575" cap="sq">
              <a:solidFill>
                <a:srgbClr val="00E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505" name="Line 41"/>
            <p:cNvSpPr>
              <a:spLocks noChangeShapeType="1"/>
            </p:cNvSpPr>
            <p:nvPr/>
          </p:nvSpPr>
          <p:spPr bwMode="auto">
            <a:xfrm>
              <a:off x="336" y="144"/>
              <a:ext cx="0" cy="480"/>
            </a:xfrm>
            <a:prstGeom prst="line">
              <a:avLst/>
            </a:prstGeom>
            <a:noFill/>
            <a:ln w="28575" cap="sq">
              <a:solidFill>
                <a:srgbClr val="00E8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0937" name="Rectangle 42"/>
            <p:cNvSpPr>
              <a:spLocks noChangeArrowheads="1"/>
            </p:cNvSpPr>
            <p:nvPr/>
          </p:nvSpPr>
          <p:spPr bwMode="auto">
            <a:xfrm>
              <a:off x="672" y="1344"/>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CC0066"/>
                  </a:solidFill>
                </a:rPr>
                <a:t>0</a:t>
              </a:r>
            </a:p>
          </p:txBody>
        </p:sp>
        <p:sp>
          <p:nvSpPr>
            <p:cNvPr id="80938" name="Rectangle 43"/>
            <p:cNvSpPr>
              <a:spLocks noChangeArrowheads="1"/>
            </p:cNvSpPr>
            <p:nvPr/>
          </p:nvSpPr>
          <p:spPr bwMode="auto">
            <a:xfrm>
              <a:off x="864" y="1344"/>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CC0066"/>
                  </a:solidFill>
                </a:rPr>
                <a:t>0</a:t>
              </a:r>
            </a:p>
          </p:txBody>
        </p:sp>
        <p:sp>
          <p:nvSpPr>
            <p:cNvPr id="80939" name="Rectangle 44"/>
            <p:cNvSpPr>
              <a:spLocks noChangeArrowheads="1"/>
            </p:cNvSpPr>
            <p:nvPr/>
          </p:nvSpPr>
          <p:spPr bwMode="auto">
            <a:xfrm>
              <a:off x="1056" y="1344"/>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endParaRPr kumimoji="1" lang="zh-CN" altLang="en-US" sz="2400">
                <a:solidFill>
                  <a:srgbClr val="FFFFCC"/>
                </a:solidFill>
              </a:endParaRPr>
            </a:p>
            <a:p>
              <a:pPr eaLnBrk="1" hangingPunct="1"/>
              <a:endParaRPr kumimoji="1" lang="zh-CN" altLang="en-US" sz="2400">
                <a:solidFill>
                  <a:srgbClr val="FFFFCC"/>
                </a:solidFill>
              </a:endParaRPr>
            </a:p>
          </p:txBody>
        </p:sp>
        <p:sp>
          <p:nvSpPr>
            <p:cNvPr id="80940" name="Rectangle 45"/>
            <p:cNvSpPr>
              <a:spLocks noChangeArrowheads="1"/>
            </p:cNvSpPr>
            <p:nvPr/>
          </p:nvSpPr>
          <p:spPr bwMode="auto">
            <a:xfrm>
              <a:off x="672" y="1584"/>
              <a:ext cx="288" cy="240"/>
            </a:xfrm>
            <a:prstGeom prst="rect">
              <a:avLst/>
            </a:prstGeom>
            <a:solidFill>
              <a:schemeClr val="accent1"/>
            </a:solidFill>
            <a:ln w="22225" cap="sq">
              <a:solidFill>
                <a:srgbClr val="003300"/>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62510" name="Rectangle 46"/>
            <p:cNvSpPr>
              <a:spLocks noChangeArrowheads="1"/>
            </p:cNvSpPr>
            <p:nvPr/>
          </p:nvSpPr>
          <p:spPr bwMode="auto">
            <a:xfrm>
              <a:off x="960" y="1584"/>
              <a:ext cx="288" cy="240"/>
            </a:xfrm>
            <a:prstGeom prst="rect">
              <a:avLst/>
            </a:prstGeom>
            <a:solidFill>
              <a:schemeClr val="accent1"/>
            </a:solidFill>
            <a:ln w="22225"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0942" name="Rectangle 47"/>
            <p:cNvSpPr>
              <a:spLocks noChangeArrowheads="1"/>
            </p:cNvSpPr>
            <p:nvPr/>
          </p:nvSpPr>
          <p:spPr bwMode="auto">
            <a:xfrm>
              <a:off x="1776" y="1344"/>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1</a:t>
              </a:r>
            </a:p>
          </p:txBody>
        </p:sp>
        <p:sp>
          <p:nvSpPr>
            <p:cNvPr id="80943" name="Rectangle 48"/>
            <p:cNvSpPr>
              <a:spLocks noChangeArrowheads="1"/>
            </p:cNvSpPr>
            <p:nvPr/>
          </p:nvSpPr>
          <p:spPr bwMode="auto">
            <a:xfrm>
              <a:off x="1968" y="1344"/>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1</a:t>
              </a:r>
            </a:p>
          </p:txBody>
        </p:sp>
        <p:sp>
          <p:nvSpPr>
            <p:cNvPr id="80944" name="Rectangle 49"/>
            <p:cNvSpPr>
              <a:spLocks noChangeArrowheads="1"/>
            </p:cNvSpPr>
            <p:nvPr/>
          </p:nvSpPr>
          <p:spPr bwMode="auto">
            <a:xfrm>
              <a:off x="2160" y="1344"/>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4</a:t>
              </a:r>
            </a:p>
          </p:txBody>
        </p:sp>
        <p:sp>
          <p:nvSpPr>
            <p:cNvPr id="80945" name="Rectangle 50"/>
            <p:cNvSpPr>
              <a:spLocks noChangeArrowheads="1"/>
            </p:cNvSpPr>
            <p:nvPr/>
          </p:nvSpPr>
          <p:spPr bwMode="auto">
            <a:xfrm>
              <a:off x="1776" y="1584"/>
              <a:ext cx="288" cy="240"/>
            </a:xfrm>
            <a:prstGeom prst="rect">
              <a:avLst/>
            </a:prstGeom>
            <a:noFill/>
            <a:ln w="22225" cap="sq">
              <a:solidFill>
                <a:srgbClr val="0000FF"/>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62515" name="Rectangle 51"/>
            <p:cNvSpPr>
              <a:spLocks noChangeArrowheads="1"/>
            </p:cNvSpPr>
            <p:nvPr/>
          </p:nvSpPr>
          <p:spPr bwMode="auto">
            <a:xfrm>
              <a:off x="2064" y="1584"/>
              <a:ext cx="298" cy="240"/>
            </a:xfrm>
            <a:prstGeom prst="rect">
              <a:avLst/>
            </a:prstGeom>
            <a:noFill/>
            <a:ln w="22225" cap="sq">
              <a:solidFill>
                <a:srgbClr val="0000FF"/>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0947" name="Rectangle 63"/>
            <p:cNvSpPr>
              <a:spLocks noChangeArrowheads="1"/>
            </p:cNvSpPr>
            <p:nvPr/>
          </p:nvSpPr>
          <p:spPr bwMode="auto">
            <a:xfrm>
              <a:off x="4848" y="1344"/>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4</a:t>
              </a:r>
            </a:p>
          </p:txBody>
        </p:sp>
        <p:sp>
          <p:nvSpPr>
            <p:cNvPr id="80948" name="Rectangle 64"/>
            <p:cNvSpPr>
              <a:spLocks noChangeArrowheads="1"/>
            </p:cNvSpPr>
            <p:nvPr/>
          </p:nvSpPr>
          <p:spPr bwMode="auto">
            <a:xfrm>
              <a:off x="5040" y="1344"/>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2</a:t>
              </a:r>
            </a:p>
          </p:txBody>
        </p:sp>
        <p:sp>
          <p:nvSpPr>
            <p:cNvPr id="80949" name="Rectangle 65"/>
            <p:cNvSpPr>
              <a:spLocks noChangeArrowheads="1"/>
            </p:cNvSpPr>
            <p:nvPr/>
          </p:nvSpPr>
          <p:spPr bwMode="auto">
            <a:xfrm>
              <a:off x="4656" y="1584"/>
              <a:ext cx="288" cy="240"/>
            </a:xfrm>
            <a:prstGeom prst="rect">
              <a:avLst/>
            </a:prstGeom>
            <a:noFill/>
            <a:ln w="22225" cap="sq">
              <a:solidFill>
                <a:srgbClr val="0000FF"/>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62530" name="Rectangle 66"/>
            <p:cNvSpPr>
              <a:spLocks noChangeArrowheads="1"/>
            </p:cNvSpPr>
            <p:nvPr/>
          </p:nvSpPr>
          <p:spPr bwMode="auto">
            <a:xfrm>
              <a:off x="4944" y="1584"/>
              <a:ext cx="297" cy="240"/>
            </a:xfrm>
            <a:prstGeom prst="rect">
              <a:avLst/>
            </a:prstGeom>
            <a:noFill/>
            <a:ln w="22225" cap="sq">
              <a:solidFill>
                <a:srgbClr val="0000FF"/>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531" name="Line 67"/>
            <p:cNvSpPr>
              <a:spLocks noChangeShapeType="1"/>
            </p:cNvSpPr>
            <p:nvPr/>
          </p:nvSpPr>
          <p:spPr bwMode="auto">
            <a:xfrm>
              <a:off x="1152" y="1728"/>
              <a:ext cx="624" cy="0"/>
            </a:xfrm>
            <a:prstGeom prst="line">
              <a:avLst/>
            </a:prstGeom>
            <a:noFill/>
            <a:ln w="22225" cap="sq">
              <a:solidFill>
                <a:schemeClr val="bg2"/>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535" name="Line 71"/>
            <p:cNvSpPr>
              <a:spLocks noChangeShapeType="1"/>
            </p:cNvSpPr>
            <p:nvPr/>
          </p:nvSpPr>
          <p:spPr bwMode="auto">
            <a:xfrm>
              <a:off x="384" y="1728"/>
              <a:ext cx="288" cy="0"/>
            </a:xfrm>
            <a:prstGeom prst="line">
              <a:avLst/>
            </a:prstGeom>
            <a:noFill/>
            <a:ln w="22225" cap="sq">
              <a:solidFill>
                <a:schemeClr val="bg2"/>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536" name="Line 72"/>
            <p:cNvSpPr>
              <a:spLocks noChangeShapeType="1"/>
            </p:cNvSpPr>
            <p:nvPr/>
          </p:nvSpPr>
          <p:spPr bwMode="auto">
            <a:xfrm>
              <a:off x="5136" y="1728"/>
              <a:ext cx="288" cy="0"/>
            </a:xfrm>
            <a:prstGeom prst="line">
              <a:avLst/>
            </a:prstGeom>
            <a:noFill/>
            <a:ln w="22225" cap="sq">
              <a:solidFill>
                <a:schemeClr val="bg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537" name="Line 73"/>
            <p:cNvSpPr>
              <a:spLocks noChangeShapeType="1"/>
            </p:cNvSpPr>
            <p:nvPr/>
          </p:nvSpPr>
          <p:spPr bwMode="auto">
            <a:xfrm flipV="1">
              <a:off x="5424" y="1200"/>
              <a:ext cx="0" cy="528"/>
            </a:xfrm>
            <a:prstGeom prst="line">
              <a:avLst/>
            </a:prstGeom>
            <a:noFill/>
            <a:ln w="22225" cap="sq">
              <a:solidFill>
                <a:schemeClr val="bg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538" name="Line 74"/>
            <p:cNvSpPr>
              <a:spLocks noChangeShapeType="1"/>
            </p:cNvSpPr>
            <p:nvPr/>
          </p:nvSpPr>
          <p:spPr bwMode="auto">
            <a:xfrm flipH="1">
              <a:off x="384" y="1200"/>
              <a:ext cx="5040" cy="0"/>
            </a:xfrm>
            <a:prstGeom prst="line">
              <a:avLst/>
            </a:prstGeom>
            <a:noFill/>
            <a:ln w="22225" cap="sq">
              <a:solidFill>
                <a:schemeClr val="bg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539" name="Line 75"/>
            <p:cNvSpPr>
              <a:spLocks noChangeShapeType="1"/>
            </p:cNvSpPr>
            <p:nvPr/>
          </p:nvSpPr>
          <p:spPr bwMode="auto">
            <a:xfrm>
              <a:off x="384" y="1200"/>
              <a:ext cx="0" cy="528"/>
            </a:xfrm>
            <a:prstGeom prst="line">
              <a:avLst/>
            </a:prstGeom>
            <a:noFill/>
            <a:ln w="22225" cap="sq">
              <a:solidFill>
                <a:schemeClr val="bg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0957" name="Rectangle 76"/>
            <p:cNvSpPr>
              <a:spLocks noChangeArrowheads="1"/>
            </p:cNvSpPr>
            <p:nvPr/>
          </p:nvSpPr>
          <p:spPr bwMode="auto">
            <a:xfrm>
              <a:off x="672" y="2208"/>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CC0066"/>
                  </a:solidFill>
                </a:rPr>
                <a:t>0</a:t>
              </a:r>
            </a:p>
          </p:txBody>
        </p:sp>
        <p:sp>
          <p:nvSpPr>
            <p:cNvPr id="80958" name="Rectangle 77"/>
            <p:cNvSpPr>
              <a:spLocks noChangeArrowheads="1"/>
            </p:cNvSpPr>
            <p:nvPr/>
          </p:nvSpPr>
          <p:spPr bwMode="auto">
            <a:xfrm>
              <a:off x="864" y="2208"/>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CC0066"/>
                  </a:solidFill>
                </a:rPr>
                <a:t>0</a:t>
              </a:r>
            </a:p>
          </p:txBody>
        </p:sp>
        <p:sp>
          <p:nvSpPr>
            <p:cNvPr id="80959" name="Rectangle 78"/>
            <p:cNvSpPr>
              <a:spLocks noChangeArrowheads="1"/>
            </p:cNvSpPr>
            <p:nvPr/>
          </p:nvSpPr>
          <p:spPr bwMode="auto">
            <a:xfrm>
              <a:off x="1056" y="2208"/>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endParaRPr kumimoji="1" lang="zh-CN" altLang="en-US" sz="2400">
                <a:solidFill>
                  <a:srgbClr val="FFFFCC"/>
                </a:solidFill>
              </a:endParaRPr>
            </a:p>
            <a:p>
              <a:pPr eaLnBrk="1" hangingPunct="1"/>
              <a:endParaRPr kumimoji="1" lang="zh-CN" altLang="en-US" sz="2400">
                <a:solidFill>
                  <a:srgbClr val="FFFFCC"/>
                </a:solidFill>
              </a:endParaRPr>
            </a:p>
          </p:txBody>
        </p:sp>
        <p:sp>
          <p:nvSpPr>
            <p:cNvPr id="80960" name="Rectangle 79"/>
            <p:cNvSpPr>
              <a:spLocks noChangeArrowheads="1"/>
            </p:cNvSpPr>
            <p:nvPr/>
          </p:nvSpPr>
          <p:spPr bwMode="auto">
            <a:xfrm>
              <a:off x="672" y="2448"/>
              <a:ext cx="288" cy="240"/>
            </a:xfrm>
            <a:prstGeom prst="rect">
              <a:avLst/>
            </a:prstGeom>
            <a:solidFill>
              <a:schemeClr val="accent1"/>
            </a:solidFill>
            <a:ln w="22225" cap="sq">
              <a:solidFill>
                <a:srgbClr val="003300"/>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62544" name="Rectangle 80"/>
            <p:cNvSpPr>
              <a:spLocks noChangeArrowheads="1"/>
            </p:cNvSpPr>
            <p:nvPr/>
          </p:nvSpPr>
          <p:spPr bwMode="auto">
            <a:xfrm>
              <a:off x="960" y="2448"/>
              <a:ext cx="288" cy="240"/>
            </a:xfrm>
            <a:prstGeom prst="rect">
              <a:avLst/>
            </a:prstGeom>
            <a:solidFill>
              <a:schemeClr val="accent1"/>
            </a:solidFill>
            <a:ln w="22225"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0962" name="Rectangle 86"/>
            <p:cNvSpPr>
              <a:spLocks noChangeArrowheads="1"/>
            </p:cNvSpPr>
            <p:nvPr/>
          </p:nvSpPr>
          <p:spPr bwMode="auto">
            <a:xfrm>
              <a:off x="2784" y="2208"/>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2</a:t>
              </a:r>
            </a:p>
          </p:txBody>
        </p:sp>
        <p:sp>
          <p:nvSpPr>
            <p:cNvPr id="80963" name="Rectangle 87"/>
            <p:cNvSpPr>
              <a:spLocks noChangeArrowheads="1"/>
            </p:cNvSpPr>
            <p:nvPr/>
          </p:nvSpPr>
          <p:spPr bwMode="auto">
            <a:xfrm>
              <a:off x="2976" y="2208"/>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2</a:t>
              </a:r>
            </a:p>
          </p:txBody>
        </p:sp>
        <p:sp>
          <p:nvSpPr>
            <p:cNvPr id="80964" name="Rectangle 88"/>
            <p:cNvSpPr>
              <a:spLocks noChangeArrowheads="1"/>
            </p:cNvSpPr>
            <p:nvPr/>
          </p:nvSpPr>
          <p:spPr bwMode="auto">
            <a:xfrm>
              <a:off x="3168" y="2208"/>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2</a:t>
              </a:r>
            </a:p>
          </p:txBody>
        </p:sp>
        <p:sp>
          <p:nvSpPr>
            <p:cNvPr id="80965" name="Rectangle 89"/>
            <p:cNvSpPr>
              <a:spLocks noChangeArrowheads="1"/>
            </p:cNvSpPr>
            <p:nvPr/>
          </p:nvSpPr>
          <p:spPr bwMode="auto">
            <a:xfrm>
              <a:off x="2784" y="2448"/>
              <a:ext cx="288" cy="240"/>
            </a:xfrm>
            <a:prstGeom prst="rect">
              <a:avLst/>
            </a:prstGeom>
            <a:noFill/>
            <a:ln w="22225" cap="sq">
              <a:solidFill>
                <a:srgbClr val="0000FF"/>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62554" name="Rectangle 90"/>
            <p:cNvSpPr>
              <a:spLocks noChangeArrowheads="1"/>
            </p:cNvSpPr>
            <p:nvPr/>
          </p:nvSpPr>
          <p:spPr bwMode="auto">
            <a:xfrm>
              <a:off x="3072" y="2448"/>
              <a:ext cx="288" cy="240"/>
            </a:xfrm>
            <a:prstGeom prst="rect">
              <a:avLst/>
            </a:prstGeom>
            <a:noFill/>
            <a:ln w="22225" cap="sq">
              <a:solidFill>
                <a:srgbClr val="0000FF"/>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0967" name="Rectangle 91"/>
            <p:cNvSpPr>
              <a:spLocks noChangeArrowheads="1"/>
            </p:cNvSpPr>
            <p:nvPr/>
          </p:nvSpPr>
          <p:spPr bwMode="auto">
            <a:xfrm>
              <a:off x="3696" y="2208"/>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2</a:t>
              </a:r>
            </a:p>
          </p:txBody>
        </p:sp>
        <p:sp>
          <p:nvSpPr>
            <p:cNvPr id="80968" name="Rectangle 92"/>
            <p:cNvSpPr>
              <a:spLocks noChangeArrowheads="1"/>
            </p:cNvSpPr>
            <p:nvPr/>
          </p:nvSpPr>
          <p:spPr bwMode="auto">
            <a:xfrm>
              <a:off x="3888" y="2208"/>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3</a:t>
              </a:r>
            </a:p>
          </p:txBody>
        </p:sp>
        <p:sp>
          <p:nvSpPr>
            <p:cNvPr id="80969" name="Rectangle 93"/>
            <p:cNvSpPr>
              <a:spLocks noChangeArrowheads="1"/>
            </p:cNvSpPr>
            <p:nvPr/>
          </p:nvSpPr>
          <p:spPr bwMode="auto">
            <a:xfrm>
              <a:off x="4080" y="2208"/>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9</a:t>
              </a:r>
            </a:p>
          </p:txBody>
        </p:sp>
        <p:sp>
          <p:nvSpPr>
            <p:cNvPr id="80970" name="Rectangle 94"/>
            <p:cNvSpPr>
              <a:spLocks noChangeArrowheads="1"/>
            </p:cNvSpPr>
            <p:nvPr/>
          </p:nvSpPr>
          <p:spPr bwMode="auto">
            <a:xfrm>
              <a:off x="3696" y="2448"/>
              <a:ext cx="288" cy="240"/>
            </a:xfrm>
            <a:prstGeom prst="rect">
              <a:avLst/>
            </a:prstGeom>
            <a:noFill/>
            <a:ln w="22225" cap="sq">
              <a:solidFill>
                <a:srgbClr val="0000FF"/>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62559" name="Rectangle 95"/>
            <p:cNvSpPr>
              <a:spLocks noChangeArrowheads="1"/>
            </p:cNvSpPr>
            <p:nvPr/>
          </p:nvSpPr>
          <p:spPr bwMode="auto">
            <a:xfrm>
              <a:off x="3984" y="2448"/>
              <a:ext cx="288" cy="240"/>
            </a:xfrm>
            <a:prstGeom prst="rect">
              <a:avLst/>
            </a:prstGeom>
            <a:noFill/>
            <a:ln w="22225" cap="sq">
              <a:solidFill>
                <a:srgbClr val="0000FF"/>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567" name="Line 103"/>
            <p:cNvSpPr>
              <a:spLocks noChangeShapeType="1"/>
            </p:cNvSpPr>
            <p:nvPr/>
          </p:nvSpPr>
          <p:spPr bwMode="auto">
            <a:xfrm>
              <a:off x="3264" y="2592"/>
              <a:ext cx="432" cy="0"/>
            </a:xfrm>
            <a:prstGeom prst="line">
              <a:avLst/>
            </a:prstGeom>
            <a:noFill/>
            <a:ln w="22225" cap="sq">
              <a:solidFill>
                <a:schemeClr val="bg2"/>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569" name="Line 105"/>
            <p:cNvSpPr>
              <a:spLocks noChangeShapeType="1"/>
            </p:cNvSpPr>
            <p:nvPr/>
          </p:nvSpPr>
          <p:spPr bwMode="auto">
            <a:xfrm>
              <a:off x="384" y="2592"/>
              <a:ext cx="288" cy="0"/>
            </a:xfrm>
            <a:prstGeom prst="line">
              <a:avLst/>
            </a:prstGeom>
            <a:noFill/>
            <a:ln w="22225" cap="sq">
              <a:solidFill>
                <a:schemeClr val="bg2"/>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570" name="Line 106"/>
            <p:cNvSpPr>
              <a:spLocks noChangeShapeType="1"/>
            </p:cNvSpPr>
            <p:nvPr/>
          </p:nvSpPr>
          <p:spPr bwMode="auto">
            <a:xfrm>
              <a:off x="4176" y="2592"/>
              <a:ext cx="432" cy="0"/>
            </a:xfrm>
            <a:prstGeom prst="line">
              <a:avLst/>
            </a:prstGeom>
            <a:noFill/>
            <a:ln w="22225" cap="sq">
              <a:solidFill>
                <a:schemeClr val="bg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571" name="Line 107"/>
            <p:cNvSpPr>
              <a:spLocks noChangeShapeType="1"/>
            </p:cNvSpPr>
            <p:nvPr/>
          </p:nvSpPr>
          <p:spPr bwMode="auto">
            <a:xfrm flipV="1">
              <a:off x="4608" y="2064"/>
              <a:ext cx="0" cy="528"/>
            </a:xfrm>
            <a:prstGeom prst="line">
              <a:avLst/>
            </a:prstGeom>
            <a:noFill/>
            <a:ln w="22225" cap="sq">
              <a:solidFill>
                <a:schemeClr val="bg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572" name="Line 108"/>
            <p:cNvSpPr>
              <a:spLocks noChangeShapeType="1"/>
            </p:cNvSpPr>
            <p:nvPr/>
          </p:nvSpPr>
          <p:spPr bwMode="auto">
            <a:xfrm flipH="1">
              <a:off x="384" y="2064"/>
              <a:ext cx="4224" cy="0"/>
            </a:xfrm>
            <a:prstGeom prst="line">
              <a:avLst/>
            </a:prstGeom>
            <a:noFill/>
            <a:ln w="22225" cap="sq">
              <a:solidFill>
                <a:schemeClr val="bg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573" name="Line 109"/>
            <p:cNvSpPr>
              <a:spLocks noChangeShapeType="1"/>
            </p:cNvSpPr>
            <p:nvPr/>
          </p:nvSpPr>
          <p:spPr bwMode="auto">
            <a:xfrm>
              <a:off x="384" y="2064"/>
              <a:ext cx="0" cy="528"/>
            </a:xfrm>
            <a:prstGeom prst="line">
              <a:avLst/>
            </a:prstGeom>
            <a:noFill/>
            <a:ln w="22225" cap="sq">
              <a:solidFill>
                <a:schemeClr val="bg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03" name="Line 139"/>
            <p:cNvSpPr>
              <a:spLocks noChangeShapeType="1"/>
            </p:cNvSpPr>
            <p:nvPr/>
          </p:nvSpPr>
          <p:spPr bwMode="auto">
            <a:xfrm>
              <a:off x="432" y="4152"/>
              <a:ext cx="240" cy="0"/>
            </a:xfrm>
            <a:prstGeom prst="line">
              <a:avLst/>
            </a:prstGeom>
            <a:noFill/>
            <a:ln w="22225" cap="sq">
              <a:solidFill>
                <a:schemeClr val="bg2"/>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nvGrpSpPr>
            <p:cNvPr id="3" name="Group 326"/>
            <p:cNvGrpSpPr>
              <a:grpSpLocks/>
            </p:cNvGrpSpPr>
            <p:nvPr/>
          </p:nvGrpSpPr>
          <p:grpSpPr bwMode="auto">
            <a:xfrm>
              <a:off x="696" y="3756"/>
              <a:ext cx="768" cy="480"/>
              <a:chOff x="720" y="3792"/>
              <a:chExt cx="768" cy="480"/>
            </a:xfrm>
          </p:grpSpPr>
          <p:sp>
            <p:nvSpPr>
              <p:cNvPr id="81047" name="Rectangle 110"/>
              <p:cNvSpPr>
                <a:spLocks noChangeArrowheads="1"/>
              </p:cNvSpPr>
              <p:nvPr/>
            </p:nvSpPr>
            <p:spPr bwMode="auto">
              <a:xfrm>
                <a:off x="720" y="3792"/>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CC0066"/>
                    </a:solidFill>
                  </a:rPr>
                  <a:t>0</a:t>
                </a:r>
              </a:p>
            </p:txBody>
          </p:sp>
          <p:sp>
            <p:nvSpPr>
              <p:cNvPr id="81048" name="Rectangle 111"/>
              <p:cNvSpPr>
                <a:spLocks noChangeArrowheads="1"/>
              </p:cNvSpPr>
              <p:nvPr/>
            </p:nvSpPr>
            <p:spPr bwMode="auto">
              <a:xfrm>
                <a:off x="912" y="3792"/>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CC0066"/>
                    </a:solidFill>
                  </a:rPr>
                  <a:t>0</a:t>
                </a:r>
              </a:p>
            </p:txBody>
          </p:sp>
          <p:sp>
            <p:nvSpPr>
              <p:cNvPr id="81049" name="Rectangle 112"/>
              <p:cNvSpPr>
                <a:spLocks noChangeArrowheads="1"/>
              </p:cNvSpPr>
              <p:nvPr/>
            </p:nvSpPr>
            <p:spPr bwMode="auto">
              <a:xfrm>
                <a:off x="1104" y="3792"/>
                <a:ext cx="192" cy="240"/>
              </a:xfrm>
              <a:prstGeom prst="rect">
                <a:avLst/>
              </a:prstGeom>
              <a:noFill/>
              <a:ln w="15875" cap="sq">
                <a:solidFill>
                  <a:srgbClr val="003300"/>
                </a:solidFill>
                <a:miter lim="800000"/>
                <a:headEnd type="none" w="sm" len="sm"/>
                <a:tailEnd type="none" w="sm" len="sm"/>
              </a:ln>
            </p:spPr>
            <p:txBody>
              <a:bodyPr wrap="none" anchor="ctr"/>
              <a:lstStyle/>
              <a:p>
                <a:pPr eaLnBrk="1" hangingPunct="1"/>
                <a:endParaRPr kumimoji="1" lang="zh-CN" altLang="en-US" sz="2400">
                  <a:solidFill>
                    <a:srgbClr val="FFFFCC"/>
                  </a:solidFill>
                </a:endParaRPr>
              </a:p>
              <a:p>
                <a:pPr eaLnBrk="1" hangingPunct="1"/>
                <a:endParaRPr kumimoji="1" lang="zh-CN" altLang="en-US" sz="2400">
                  <a:solidFill>
                    <a:srgbClr val="FFFFCC"/>
                  </a:solidFill>
                </a:endParaRPr>
              </a:p>
            </p:txBody>
          </p:sp>
          <p:sp>
            <p:nvSpPr>
              <p:cNvPr id="81050" name="Rectangle 113"/>
              <p:cNvSpPr>
                <a:spLocks noChangeArrowheads="1"/>
              </p:cNvSpPr>
              <p:nvPr/>
            </p:nvSpPr>
            <p:spPr bwMode="auto">
              <a:xfrm>
                <a:off x="720" y="4032"/>
                <a:ext cx="288" cy="240"/>
              </a:xfrm>
              <a:prstGeom prst="rect">
                <a:avLst/>
              </a:prstGeom>
              <a:solidFill>
                <a:schemeClr val="accent1"/>
              </a:solidFill>
              <a:ln w="22225" cap="sq">
                <a:solidFill>
                  <a:srgbClr val="003300"/>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62578" name="Rectangle 114"/>
              <p:cNvSpPr>
                <a:spLocks noChangeArrowheads="1"/>
              </p:cNvSpPr>
              <p:nvPr/>
            </p:nvSpPr>
            <p:spPr bwMode="auto">
              <a:xfrm>
                <a:off x="1008" y="4032"/>
                <a:ext cx="298" cy="240"/>
              </a:xfrm>
              <a:prstGeom prst="rect">
                <a:avLst/>
              </a:prstGeom>
              <a:solidFill>
                <a:schemeClr val="accent1"/>
              </a:solidFill>
              <a:ln w="22225"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04" name="Line 140"/>
              <p:cNvSpPr>
                <a:spLocks noChangeShapeType="1"/>
              </p:cNvSpPr>
              <p:nvPr/>
            </p:nvSpPr>
            <p:spPr bwMode="auto">
              <a:xfrm>
                <a:off x="1200" y="4176"/>
                <a:ext cx="288" cy="0"/>
              </a:xfrm>
              <a:prstGeom prst="line">
                <a:avLst/>
              </a:prstGeom>
              <a:noFill/>
              <a:ln w="22225" cap="sq">
                <a:solidFill>
                  <a:schemeClr val="bg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62605" name="Line 141"/>
            <p:cNvSpPr>
              <a:spLocks noChangeShapeType="1"/>
            </p:cNvSpPr>
            <p:nvPr/>
          </p:nvSpPr>
          <p:spPr bwMode="auto">
            <a:xfrm flipV="1">
              <a:off x="1488" y="3612"/>
              <a:ext cx="0" cy="528"/>
            </a:xfrm>
            <a:prstGeom prst="line">
              <a:avLst/>
            </a:prstGeom>
            <a:noFill/>
            <a:ln w="22225" cap="sq">
              <a:solidFill>
                <a:schemeClr val="bg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06" name="Line 142"/>
            <p:cNvSpPr>
              <a:spLocks noChangeShapeType="1"/>
            </p:cNvSpPr>
            <p:nvPr/>
          </p:nvSpPr>
          <p:spPr bwMode="auto">
            <a:xfrm flipH="1">
              <a:off x="432" y="3612"/>
              <a:ext cx="1060" cy="0"/>
            </a:xfrm>
            <a:prstGeom prst="line">
              <a:avLst/>
            </a:prstGeom>
            <a:noFill/>
            <a:ln w="22225" cap="sq">
              <a:solidFill>
                <a:schemeClr val="bg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07" name="Line 143"/>
            <p:cNvSpPr>
              <a:spLocks noChangeShapeType="1"/>
            </p:cNvSpPr>
            <p:nvPr/>
          </p:nvSpPr>
          <p:spPr bwMode="auto">
            <a:xfrm>
              <a:off x="432" y="3624"/>
              <a:ext cx="0" cy="528"/>
            </a:xfrm>
            <a:prstGeom prst="line">
              <a:avLst/>
            </a:prstGeom>
            <a:noFill/>
            <a:ln w="22225" cap="sq">
              <a:solidFill>
                <a:schemeClr val="bg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nvGrpSpPr>
            <p:cNvPr id="4" name="Group 325"/>
            <p:cNvGrpSpPr>
              <a:grpSpLocks/>
            </p:cNvGrpSpPr>
            <p:nvPr/>
          </p:nvGrpSpPr>
          <p:grpSpPr bwMode="auto">
            <a:xfrm>
              <a:off x="696" y="3024"/>
              <a:ext cx="576" cy="480"/>
              <a:chOff x="720" y="3024"/>
              <a:chExt cx="576" cy="480"/>
            </a:xfrm>
          </p:grpSpPr>
          <p:sp>
            <p:nvSpPr>
              <p:cNvPr id="81042" name="Rectangle 144"/>
              <p:cNvSpPr>
                <a:spLocks noChangeArrowheads="1"/>
              </p:cNvSpPr>
              <p:nvPr/>
            </p:nvSpPr>
            <p:spPr bwMode="auto">
              <a:xfrm>
                <a:off x="720" y="3024"/>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CC0066"/>
                    </a:solidFill>
                  </a:rPr>
                  <a:t>0</a:t>
                </a:r>
              </a:p>
            </p:txBody>
          </p:sp>
          <p:sp>
            <p:nvSpPr>
              <p:cNvPr id="81043" name="Rectangle 145"/>
              <p:cNvSpPr>
                <a:spLocks noChangeArrowheads="1"/>
              </p:cNvSpPr>
              <p:nvPr/>
            </p:nvSpPr>
            <p:spPr bwMode="auto">
              <a:xfrm>
                <a:off x="912" y="3024"/>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CC0066"/>
                    </a:solidFill>
                  </a:rPr>
                  <a:t>0</a:t>
                </a:r>
              </a:p>
            </p:txBody>
          </p:sp>
          <p:sp>
            <p:nvSpPr>
              <p:cNvPr id="81044" name="Rectangle 146"/>
              <p:cNvSpPr>
                <a:spLocks noChangeArrowheads="1"/>
              </p:cNvSpPr>
              <p:nvPr/>
            </p:nvSpPr>
            <p:spPr bwMode="auto">
              <a:xfrm>
                <a:off x="1104" y="3024"/>
                <a:ext cx="192" cy="240"/>
              </a:xfrm>
              <a:prstGeom prst="rect">
                <a:avLst/>
              </a:prstGeom>
              <a:noFill/>
              <a:ln w="22225" cap="sq">
                <a:solidFill>
                  <a:srgbClr val="003366"/>
                </a:solidFill>
                <a:miter lim="800000"/>
                <a:headEnd type="none" w="sm" len="sm"/>
                <a:tailEnd type="none" w="sm" len="sm"/>
              </a:ln>
            </p:spPr>
            <p:txBody>
              <a:bodyPr wrap="none" anchor="ctr"/>
              <a:lstStyle/>
              <a:p>
                <a:pPr eaLnBrk="1" hangingPunct="1"/>
                <a:endParaRPr kumimoji="1" lang="zh-CN" altLang="en-US" sz="2400">
                  <a:solidFill>
                    <a:srgbClr val="FFFFCC"/>
                  </a:solidFill>
                </a:endParaRPr>
              </a:p>
              <a:p>
                <a:pPr eaLnBrk="1" hangingPunct="1"/>
                <a:endParaRPr kumimoji="1" lang="zh-CN" altLang="en-US" sz="2400">
                  <a:solidFill>
                    <a:srgbClr val="FFFFCC"/>
                  </a:solidFill>
                </a:endParaRPr>
              </a:p>
            </p:txBody>
          </p:sp>
          <p:sp>
            <p:nvSpPr>
              <p:cNvPr id="81045" name="Rectangle 147"/>
              <p:cNvSpPr>
                <a:spLocks noChangeArrowheads="1"/>
              </p:cNvSpPr>
              <p:nvPr/>
            </p:nvSpPr>
            <p:spPr bwMode="auto">
              <a:xfrm>
                <a:off x="720" y="3264"/>
                <a:ext cx="288" cy="240"/>
              </a:xfrm>
              <a:prstGeom prst="rect">
                <a:avLst/>
              </a:prstGeom>
              <a:solidFill>
                <a:schemeClr val="accent1"/>
              </a:solidFill>
              <a:ln w="22225" cap="sq">
                <a:solidFill>
                  <a:srgbClr val="003300"/>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62612" name="Rectangle 148"/>
              <p:cNvSpPr>
                <a:spLocks noChangeArrowheads="1"/>
              </p:cNvSpPr>
              <p:nvPr/>
            </p:nvSpPr>
            <p:spPr bwMode="auto">
              <a:xfrm>
                <a:off x="1009" y="3264"/>
                <a:ext cx="297" cy="240"/>
              </a:xfrm>
              <a:prstGeom prst="rect">
                <a:avLst/>
              </a:prstGeom>
              <a:solidFill>
                <a:schemeClr val="accent1"/>
              </a:solidFill>
              <a:ln w="22225"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80984" name="Rectangle 149"/>
            <p:cNvSpPr>
              <a:spLocks noChangeArrowheads="1"/>
            </p:cNvSpPr>
            <p:nvPr/>
          </p:nvSpPr>
          <p:spPr bwMode="auto">
            <a:xfrm>
              <a:off x="1776" y="3024"/>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3</a:t>
              </a:r>
            </a:p>
          </p:txBody>
        </p:sp>
        <p:sp>
          <p:nvSpPr>
            <p:cNvPr id="80985" name="Rectangle 150"/>
            <p:cNvSpPr>
              <a:spLocks noChangeArrowheads="1"/>
            </p:cNvSpPr>
            <p:nvPr/>
          </p:nvSpPr>
          <p:spPr bwMode="auto">
            <a:xfrm>
              <a:off x="1968" y="3024"/>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1</a:t>
              </a:r>
            </a:p>
          </p:txBody>
        </p:sp>
        <p:sp>
          <p:nvSpPr>
            <p:cNvPr id="80986" name="Rectangle 151"/>
            <p:cNvSpPr>
              <a:spLocks noChangeArrowheads="1"/>
            </p:cNvSpPr>
            <p:nvPr/>
          </p:nvSpPr>
          <p:spPr bwMode="auto">
            <a:xfrm>
              <a:off x="2160" y="3024"/>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4</a:t>
              </a:r>
            </a:p>
          </p:txBody>
        </p:sp>
        <p:sp>
          <p:nvSpPr>
            <p:cNvPr id="80987" name="Rectangle 152"/>
            <p:cNvSpPr>
              <a:spLocks noChangeArrowheads="1"/>
            </p:cNvSpPr>
            <p:nvPr/>
          </p:nvSpPr>
          <p:spPr bwMode="auto">
            <a:xfrm>
              <a:off x="1776" y="3264"/>
              <a:ext cx="288" cy="240"/>
            </a:xfrm>
            <a:prstGeom prst="rect">
              <a:avLst/>
            </a:prstGeom>
            <a:noFill/>
            <a:ln w="22225" cap="sq">
              <a:solidFill>
                <a:srgbClr val="0000FF"/>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62617" name="Rectangle 153"/>
            <p:cNvSpPr>
              <a:spLocks noChangeArrowheads="1"/>
            </p:cNvSpPr>
            <p:nvPr/>
          </p:nvSpPr>
          <p:spPr bwMode="auto">
            <a:xfrm>
              <a:off x="2064" y="3264"/>
              <a:ext cx="298" cy="240"/>
            </a:xfrm>
            <a:prstGeom prst="rect">
              <a:avLst/>
            </a:prstGeom>
            <a:noFill/>
            <a:ln w="22225" cap="sq">
              <a:solidFill>
                <a:srgbClr val="0000FF"/>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0989" name="Rectangle 154"/>
            <p:cNvSpPr>
              <a:spLocks noChangeArrowheads="1"/>
            </p:cNvSpPr>
            <p:nvPr/>
          </p:nvSpPr>
          <p:spPr bwMode="auto">
            <a:xfrm>
              <a:off x="2784" y="3024"/>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3</a:t>
              </a:r>
            </a:p>
          </p:txBody>
        </p:sp>
        <p:sp>
          <p:nvSpPr>
            <p:cNvPr id="80990" name="Rectangle 155"/>
            <p:cNvSpPr>
              <a:spLocks noChangeArrowheads="1"/>
            </p:cNvSpPr>
            <p:nvPr/>
          </p:nvSpPr>
          <p:spPr bwMode="auto">
            <a:xfrm>
              <a:off x="2976" y="3024"/>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2</a:t>
              </a:r>
            </a:p>
          </p:txBody>
        </p:sp>
        <p:sp>
          <p:nvSpPr>
            <p:cNvPr id="80991" name="Rectangle 156"/>
            <p:cNvSpPr>
              <a:spLocks noChangeArrowheads="1"/>
            </p:cNvSpPr>
            <p:nvPr/>
          </p:nvSpPr>
          <p:spPr bwMode="auto">
            <a:xfrm>
              <a:off x="3168" y="3024"/>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6</a:t>
              </a:r>
            </a:p>
          </p:txBody>
        </p:sp>
        <p:sp>
          <p:nvSpPr>
            <p:cNvPr id="80992" name="Rectangle 157"/>
            <p:cNvSpPr>
              <a:spLocks noChangeArrowheads="1"/>
            </p:cNvSpPr>
            <p:nvPr/>
          </p:nvSpPr>
          <p:spPr bwMode="auto">
            <a:xfrm>
              <a:off x="2784" y="3264"/>
              <a:ext cx="288" cy="240"/>
            </a:xfrm>
            <a:prstGeom prst="rect">
              <a:avLst/>
            </a:prstGeom>
            <a:noFill/>
            <a:ln w="22225" cap="sq">
              <a:solidFill>
                <a:srgbClr val="0000FF"/>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62622" name="Rectangle 158"/>
            <p:cNvSpPr>
              <a:spLocks noChangeArrowheads="1"/>
            </p:cNvSpPr>
            <p:nvPr/>
          </p:nvSpPr>
          <p:spPr bwMode="auto">
            <a:xfrm>
              <a:off x="3072" y="3264"/>
              <a:ext cx="288" cy="240"/>
            </a:xfrm>
            <a:prstGeom prst="rect">
              <a:avLst/>
            </a:prstGeom>
            <a:noFill/>
            <a:ln w="22225" cap="sq">
              <a:solidFill>
                <a:srgbClr val="0000FF"/>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0994" name="Rectangle 164"/>
            <p:cNvSpPr>
              <a:spLocks noChangeArrowheads="1"/>
            </p:cNvSpPr>
            <p:nvPr/>
          </p:nvSpPr>
          <p:spPr bwMode="auto">
            <a:xfrm>
              <a:off x="4704" y="3024"/>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3</a:t>
              </a:r>
            </a:p>
          </p:txBody>
        </p:sp>
        <p:sp>
          <p:nvSpPr>
            <p:cNvPr id="80995" name="Rectangle 165"/>
            <p:cNvSpPr>
              <a:spLocks noChangeArrowheads="1"/>
            </p:cNvSpPr>
            <p:nvPr/>
          </p:nvSpPr>
          <p:spPr bwMode="auto">
            <a:xfrm>
              <a:off x="4896" y="3024"/>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4</a:t>
              </a:r>
            </a:p>
          </p:txBody>
        </p:sp>
        <p:sp>
          <p:nvSpPr>
            <p:cNvPr id="80996" name="Rectangle 166"/>
            <p:cNvSpPr>
              <a:spLocks noChangeArrowheads="1"/>
            </p:cNvSpPr>
            <p:nvPr/>
          </p:nvSpPr>
          <p:spPr bwMode="auto">
            <a:xfrm>
              <a:off x="5088" y="3024"/>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-5</a:t>
              </a:r>
            </a:p>
          </p:txBody>
        </p:sp>
        <p:sp>
          <p:nvSpPr>
            <p:cNvPr id="80997" name="Rectangle 167"/>
            <p:cNvSpPr>
              <a:spLocks noChangeArrowheads="1"/>
            </p:cNvSpPr>
            <p:nvPr/>
          </p:nvSpPr>
          <p:spPr bwMode="auto">
            <a:xfrm>
              <a:off x="4704" y="3264"/>
              <a:ext cx="288" cy="240"/>
            </a:xfrm>
            <a:prstGeom prst="rect">
              <a:avLst/>
            </a:prstGeom>
            <a:noFill/>
            <a:ln w="22225" cap="sq">
              <a:solidFill>
                <a:srgbClr val="0000FF"/>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62632" name="Rectangle 168"/>
            <p:cNvSpPr>
              <a:spLocks noChangeArrowheads="1"/>
            </p:cNvSpPr>
            <p:nvPr/>
          </p:nvSpPr>
          <p:spPr bwMode="auto">
            <a:xfrm>
              <a:off x="4992" y="3264"/>
              <a:ext cx="298" cy="240"/>
            </a:xfrm>
            <a:prstGeom prst="rect">
              <a:avLst/>
            </a:prstGeom>
            <a:noFill/>
            <a:ln w="22225" cap="sq">
              <a:solidFill>
                <a:srgbClr val="0000FF"/>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33" name="Line 169"/>
            <p:cNvSpPr>
              <a:spLocks noChangeShapeType="1"/>
            </p:cNvSpPr>
            <p:nvPr/>
          </p:nvSpPr>
          <p:spPr bwMode="auto">
            <a:xfrm>
              <a:off x="1200" y="3408"/>
              <a:ext cx="624" cy="0"/>
            </a:xfrm>
            <a:prstGeom prst="line">
              <a:avLst/>
            </a:prstGeom>
            <a:noFill/>
            <a:ln w="22225" cap="sq">
              <a:solidFill>
                <a:schemeClr val="bg2"/>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34" name="Line 170"/>
            <p:cNvSpPr>
              <a:spLocks noChangeShapeType="1"/>
            </p:cNvSpPr>
            <p:nvPr/>
          </p:nvSpPr>
          <p:spPr bwMode="auto">
            <a:xfrm>
              <a:off x="2160" y="3408"/>
              <a:ext cx="624" cy="0"/>
            </a:xfrm>
            <a:prstGeom prst="line">
              <a:avLst/>
            </a:prstGeom>
            <a:noFill/>
            <a:ln w="22225" cap="sq">
              <a:solidFill>
                <a:schemeClr val="bg2"/>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36" name="Line 172"/>
            <p:cNvSpPr>
              <a:spLocks noChangeShapeType="1"/>
            </p:cNvSpPr>
            <p:nvPr/>
          </p:nvSpPr>
          <p:spPr bwMode="auto">
            <a:xfrm>
              <a:off x="3216" y="3408"/>
              <a:ext cx="1488" cy="0"/>
            </a:xfrm>
            <a:prstGeom prst="line">
              <a:avLst/>
            </a:prstGeom>
            <a:noFill/>
            <a:ln w="22225" cap="sq">
              <a:solidFill>
                <a:schemeClr val="bg2"/>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37" name="Line 173"/>
            <p:cNvSpPr>
              <a:spLocks noChangeShapeType="1"/>
            </p:cNvSpPr>
            <p:nvPr/>
          </p:nvSpPr>
          <p:spPr bwMode="auto">
            <a:xfrm flipV="1">
              <a:off x="432" y="3408"/>
              <a:ext cx="290" cy="0"/>
            </a:xfrm>
            <a:prstGeom prst="line">
              <a:avLst/>
            </a:prstGeom>
            <a:noFill/>
            <a:ln w="22225" cap="sq">
              <a:solidFill>
                <a:schemeClr val="bg2"/>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38" name="Line 174"/>
            <p:cNvSpPr>
              <a:spLocks noChangeShapeType="1"/>
            </p:cNvSpPr>
            <p:nvPr/>
          </p:nvSpPr>
          <p:spPr bwMode="auto">
            <a:xfrm>
              <a:off x="5184" y="3408"/>
              <a:ext cx="288" cy="0"/>
            </a:xfrm>
            <a:prstGeom prst="line">
              <a:avLst/>
            </a:prstGeom>
            <a:noFill/>
            <a:ln w="22225" cap="sq">
              <a:solidFill>
                <a:schemeClr val="bg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39" name="Line 175"/>
            <p:cNvSpPr>
              <a:spLocks noChangeShapeType="1"/>
            </p:cNvSpPr>
            <p:nvPr/>
          </p:nvSpPr>
          <p:spPr bwMode="auto">
            <a:xfrm flipV="1">
              <a:off x="5472" y="2880"/>
              <a:ext cx="0" cy="528"/>
            </a:xfrm>
            <a:prstGeom prst="line">
              <a:avLst/>
            </a:prstGeom>
            <a:noFill/>
            <a:ln w="22225" cap="sq">
              <a:solidFill>
                <a:schemeClr val="bg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40" name="Line 176"/>
            <p:cNvSpPr>
              <a:spLocks noChangeShapeType="1"/>
            </p:cNvSpPr>
            <p:nvPr/>
          </p:nvSpPr>
          <p:spPr bwMode="auto">
            <a:xfrm flipH="1">
              <a:off x="432" y="2880"/>
              <a:ext cx="5040" cy="0"/>
            </a:xfrm>
            <a:prstGeom prst="line">
              <a:avLst/>
            </a:prstGeom>
            <a:noFill/>
            <a:ln w="22225" cap="sq">
              <a:solidFill>
                <a:schemeClr val="bg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41" name="Line 177"/>
            <p:cNvSpPr>
              <a:spLocks noChangeShapeType="1"/>
            </p:cNvSpPr>
            <p:nvPr/>
          </p:nvSpPr>
          <p:spPr bwMode="auto">
            <a:xfrm>
              <a:off x="432" y="2880"/>
              <a:ext cx="0" cy="528"/>
            </a:xfrm>
            <a:prstGeom prst="line">
              <a:avLst/>
            </a:prstGeom>
            <a:noFill/>
            <a:ln w="22225" cap="sq">
              <a:solidFill>
                <a:schemeClr val="bg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42" name="Line 178"/>
            <p:cNvSpPr>
              <a:spLocks noChangeShapeType="1"/>
            </p:cNvSpPr>
            <p:nvPr/>
          </p:nvSpPr>
          <p:spPr bwMode="auto">
            <a:xfrm>
              <a:off x="2208" y="1728"/>
              <a:ext cx="2448" cy="0"/>
            </a:xfrm>
            <a:prstGeom prst="line">
              <a:avLst/>
            </a:prstGeom>
            <a:noFill/>
            <a:ln w="22225" cap="sq">
              <a:solidFill>
                <a:schemeClr val="bg2"/>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43" name="Line 179"/>
            <p:cNvSpPr>
              <a:spLocks noChangeShapeType="1"/>
            </p:cNvSpPr>
            <p:nvPr/>
          </p:nvSpPr>
          <p:spPr bwMode="auto">
            <a:xfrm>
              <a:off x="1152" y="2592"/>
              <a:ext cx="1632" cy="0"/>
            </a:xfrm>
            <a:prstGeom prst="line">
              <a:avLst/>
            </a:prstGeom>
            <a:noFill/>
            <a:ln w="22225" cap="sq">
              <a:solidFill>
                <a:schemeClr val="bg2"/>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45" name="Line 181"/>
            <p:cNvSpPr>
              <a:spLocks noChangeShapeType="1"/>
            </p:cNvSpPr>
            <p:nvPr/>
          </p:nvSpPr>
          <p:spPr bwMode="auto">
            <a:xfrm>
              <a:off x="1920" y="816"/>
              <a:ext cx="0" cy="528"/>
            </a:xfrm>
            <a:prstGeom prst="line">
              <a:avLst/>
            </a:prstGeom>
            <a:noFill/>
            <a:ln w="22225" cap="sq">
              <a:solidFill>
                <a:srgbClr val="FF00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46" name="Line 182"/>
            <p:cNvSpPr>
              <a:spLocks noChangeShapeType="1"/>
            </p:cNvSpPr>
            <p:nvPr/>
          </p:nvSpPr>
          <p:spPr bwMode="auto">
            <a:xfrm>
              <a:off x="2928" y="816"/>
              <a:ext cx="0" cy="1392"/>
            </a:xfrm>
            <a:prstGeom prst="line">
              <a:avLst/>
            </a:prstGeom>
            <a:noFill/>
            <a:ln w="22225" cap="sq">
              <a:solidFill>
                <a:srgbClr val="FF00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47" name="Line 183"/>
            <p:cNvSpPr>
              <a:spLocks noChangeShapeType="1"/>
            </p:cNvSpPr>
            <p:nvPr/>
          </p:nvSpPr>
          <p:spPr bwMode="auto">
            <a:xfrm>
              <a:off x="3840" y="864"/>
              <a:ext cx="0" cy="1344"/>
            </a:xfrm>
            <a:prstGeom prst="line">
              <a:avLst/>
            </a:prstGeom>
            <a:noFill/>
            <a:ln w="22225" cap="sq">
              <a:solidFill>
                <a:srgbClr val="FF00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48" name="Line 184"/>
            <p:cNvSpPr>
              <a:spLocks noChangeShapeType="1"/>
            </p:cNvSpPr>
            <p:nvPr/>
          </p:nvSpPr>
          <p:spPr bwMode="auto">
            <a:xfrm>
              <a:off x="4800" y="816"/>
              <a:ext cx="0" cy="528"/>
            </a:xfrm>
            <a:prstGeom prst="line">
              <a:avLst/>
            </a:prstGeom>
            <a:noFill/>
            <a:ln w="22225" cap="sq">
              <a:solidFill>
                <a:srgbClr val="FF00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50" name="Line 186"/>
            <p:cNvSpPr>
              <a:spLocks noChangeShapeType="1"/>
            </p:cNvSpPr>
            <p:nvPr/>
          </p:nvSpPr>
          <p:spPr bwMode="auto">
            <a:xfrm>
              <a:off x="1920" y="3408"/>
              <a:ext cx="0" cy="192"/>
            </a:xfrm>
            <a:prstGeom prst="line">
              <a:avLst/>
            </a:prstGeom>
            <a:noFill/>
            <a:ln w="2222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52" name="Line 188"/>
            <p:cNvSpPr>
              <a:spLocks noChangeShapeType="1"/>
            </p:cNvSpPr>
            <p:nvPr/>
          </p:nvSpPr>
          <p:spPr bwMode="auto">
            <a:xfrm flipH="1">
              <a:off x="1584" y="3600"/>
              <a:ext cx="336" cy="0"/>
            </a:xfrm>
            <a:prstGeom prst="line">
              <a:avLst/>
            </a:prstGeom>
            <a:noFill/>
            <a:ln w="2222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53" name="Line 189"/>
            <p:cNvSpPr>
              <a:spLocks noChangeShapeType="1"/>
            </p:cNvSpPr>
            <p:nvPr/>
          </p:nvSpPr>
          <p:spPr bwMode="auto">
            <a:xfrm flipV="1">
              <a:off x="1584" y="240"/>
              <a:ext cx="0" cy="3360"/>
            </a:xfrm>
            <a:prstGeom prst="line">
              <a:avLst/>
            </a:prstGeom>
            <a:noFill/>
            <a:ln w="2222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54" name="Line 190"/>
            <p:cNvSpPr>
              <a:spLocks noChangeShapeType="1"/>
            </p:cNvSpPr>
            <p:nvPr/>
          </p:nvSpPr>
          <p:spPr bwMode="auto">
            <a:xfrm>
              <a:off x="1584" y="240"/>
              <a:ext cx="336" cy="0"/>
            </a:xfrm>
            <a:prstGeom prst="line">
              <a:avLst/>
            </a:prstGeom>
            <a:noFill/>
            <a:ln w="2222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57" name="Line 193"/>
            <p:cNvSpPr>
              <a:spLocks noChangeShapeType="1"/>
            </p:cNvSpPr>
            <p:nvPr/>
          </p:nvSpPr>
          <p:spPr bwMode="auto">
            <a:xfrm>
              <a:off x="1920" y="240"/>
              <a:ext cx="0" cy="240"/>
            </a:xfrm>
            <a:prstGeom prst="line">
              <a:avLst/>
            </a:prstGeom>
            <a:noFill/>
            <a:ln w="22225" cap="sq">
              <a:solidFill>
                <a:srgbClr val="FF00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1018" name="Rectangle 194"/>
            <p:cNvSpPr>
              <a:spLocks noChangeArrowheads="1"/>
            </p:cNvSpPr>
            <p:nvPr/>
          </p:nvSpPr>
          <p:spPr bwMode="auto">
            <a:xfrm>
              <a:off x="2736" y="480"/>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CC0066"/>
                  </a:solidFill>
                </a:rPr>
                <a:t>0</a:t>
              </a:r>
            </a:p>
          </p:txBody>
        </p:sp>
        <p:sp>
          <p:nvSpPr>
            <p:cNvPr id="62661" name="Line 197"/>
            <p:cNvSpPr>
              <a:spLocks noChangeShapeType="1"/>
            </p:cNvSpPr>
            <p:nvPr/>
          </p:nvSpPr>
          <p:spPr bwMode="auto">
            <a:xfrm>
              <a:off x="2928" y="3408"/>
              <a:ext cx="0" cy="192"/>
            </a:xfrm>
            <a:prstGeom prst="line">
              <a:avLst/>
            </a:prstGeom>
            <a:noFill/>
            <a:ln w="2222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62" name="Line 198"/>
            <p:cNvSpPr>
              <a:spLocks noChangeShapeType="1"/>
            </p:cNvSpPr>
            <p:nvPr/>
          </p:nvSpPr>
          <p:spPr bwMode="auto">
            <a:xfrm flipH="1">
              <a:off x="2592" y="3600"/>
              <a:ext cx="338" cy="0"/>
            </a:xfrm>
            <a:prstGeom prst="line">
              <a:avLst/>
            </a:prstGeom>
            <a:noFill/>
            <a:ln w="2222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63" name="Line 199"/>
            <p:cNvSpPr>
              <a:spLocks noChangeShapeType="1"/>
            </p:cNvSpPr>
            <p:nvPr/>
          </p:nvSpPr>
          <p:spPr bwMode="auto">
            <a:xfrm flipV="1">
              <a:off x="2592" y="240"/>
              <a:ext cx="0" cy="3360"/>
            </a:xfrm>
            <a:prstGeom prst="line">
              <a:avLst/>
            </a:prstGeom>
            <a:noFill/>
            <a:ln w="2222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64" name="Line 200"/>
            <p:cNvSpPr>
              <a:spLocks noChangeShapeType="1"/>
            </p:cNvSpPr>
            <p:nvPr/>
          </p:nvSpPr>
          <p:spPr bwMode="auto">
            <a:xfrm>
              <a:off x="2592" y="240"/>
              <a:ext cx="338" cy="0"/>
            </a:xfrm>
            <a:prstGeom prst="line">
              <a:avLst/>
            </a:prstGeom>
            <a:noFill/>
            <a:ln w="2222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65" name="Line 201"/>
            <p:cNvSpPr>
              <a:spLocks noChangeShapeType="1"/>
            </p:cNvSpPr>
            <p:nvPr/>
          </p:nvSpPr>
          <p:spPr bwMode="auto">
            <a:xfrm>
              <a:off x="2928" y="240"/>
              <a:ext cx="0" cy="240"/>
            </a:xfrm>
            <a:prstGeom prst="line">
              <a:avLst/>
            </a:prstGeom>
            <a:noFill/>
            <a:ln w="22225" cap="sq">
              <a:solidFill>
                <a:srgbClr val="FF00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1024" name="Rectangle 202"/>
            <p:cNvSpPr>
              <a:spLocks noChangeArrowheads="1"/>
            </p:cNvSpPr>
            <p:nvPr/>
          </p:nvSpPr>
          <p:spPr bwMode="auto">
            <a:xfrm>
              <a:off x="3648" y="480"/>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CC0066"/>
                  </a:solidFill>
                </a:rPr>
                <a:t>0</a:t>
              </a:r>
            </a:p>
          </p:txBody>
        </p:sp>
        <p:sp>
          <p:nvSpPr>
            <p:cNvPr id="62669" name="Line 205"/>
            <p:cNvSpPr>
              <a:spLocks noChangeShapeType="1"/>
            </p:cNvSpPr>
            <p:nvPr/>
          </p:nvSpPr>
          <p:spPr bwMode="auto">
            <a:xfrm>
              <a:off x="3840" y="2592"/>
              <a:ext cx="0" cy="1008"/>
            </a:xfrm>
            <a:prstGeom prst="line">
              <a:avLst/>
            </a:prstGeom>
            <a:noFill/>
            <a:ln w="2222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70" name="Line 206"/>
            <p:cNvSpPr>
              <a:spLocks noChangeShapeType="1"/>
            </p:cNvSpPr>
            <p:nvPr/>
          </p:nvSpPr>
          <p:spPr bwMode="auto">
            <a:xfrm flipH="1">
              <a:off x="3504" y="3600"/>
              <a:ext cx="346" cy="0"/>
            </a:xfrm>
            <a:prstGeom prst="line">
              <a:avLst/>
            </a:prstGeom>
            <a:noFill/>
            <a:ln w="2222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71" name="Line 207"/>
            <p:cNvSpPr>
              <a:spLocks noChangeShapeType="1"/>
            </p:cNvSpPr>
            <p:nvPr/>
          </p:nvSpPr>
          <p:spPr bwMode="auto">
            <a:xfrm flipV="1">
              <a:off x="3504" y="240"/>
              <a:ext cx="0" cy="3360"/>
            </a:xfrm>
            <a:prstGeom prst="line">
              <a:avLst/>
            </a:prstGeom>
            <a:noFill/>
            <a:ln w="2222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72" name="Line 208"/>
            <p:cNvSpPr>
              <a:spLocks noChangeShapeType="1"/>
            </p:cNvSpPr>
            <p:nvPr/>
          </p:nvSpPr>
          <p:spPr bwMode="auto">
            <a:xfrm>
              <a:off x="3504" y="240"/>
              <a:ext cx="346" cy="0"/>
            </a:xfrm>
            <a:prstGeom prst="line">
              <a:avLst/>
            </a:prstGeom>
            <a:noFill/>
            <a:ln w="2222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73" name="Line 209"/>
            <p:cNvSpPr>
              <a:spLocks noChangeShapeType="1"/>
            </p:cNvSpPr>
            <p:nvPr/>
          </p:nvSpPr>
          <p:spPr bwMode="auto">
            <a:xfrm>
              <a:off x="3840" y="240"/>
              <a:ext cx="0" cy="240"/>
            </a:xfrm>
            <a:prstGeom prst="line">
              <a:avLst/>
            </a:prstGeom>
            <a:noFill/>
            <a:ln w="22225" cap="sq">
              <a:solidFill>
                <a:srgbClr val="FF00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1030" name="Rectangle 210"/>
            <p:cNvSpPr>
              <a:spLocks noChangeArrowheads="1"/>
            </p:cNvSpPr>
            <p:nvPr/>
          </p:nvSpPr>
          <p:spPr bwMode="auto">
            <a:xfrm>
              <a:off x="4656" y="480"/>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CC0066"/>
                  </a:solidFill>
                </a:rPr>
                <a:t>0</a:t>
              </a:r>
            </a:p>
          </p:txBody>
        </p:sp>
        <p:sp>
          <p:nvSpPr>
            <p:cNvPr id="81031" name="Rectangle 211"/>
            <p:cNvSpPr>
              <a:spLocks noChangeArrowheads="1"/>
            </p:cNvSpPr>
            <p:nvPr/>
          </p:nvSpPr>
          <p:spPr bwMode="auto">
            <a:xfrm>
              <a:off x="4656" y="1344"/>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1</a:t>
              </a:r>
            </a:p>
          </p:txBody>
        </p:sp>
        <p:sp>
          <p:nvSpPr>
            <p:cNvPr id="62677" name="Line 213"/>
            <p:cNvSpPr>
              <a:spLocks noChangeShapeType="1"/>
            </p:cNvSpPr>
            <p:nvPr/>
          </p:nvSpPr>
          <p:spPr bwMode="auto">
            <a:xfrm>
              <a:off x="4848" y="3408"/>
              <a:ext cx="0" cy="192"/>
            </a:xfrm>
            <a:prstGeom prst="line">
              <a:avLst/>
            </a:prstGeom>
            <a:noFill/>
            <a:ln w="2222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78" name="Line 214"/>
            <p:cNvSpPr>
              <a:spLocks noChangeShapeType="1"/>
            </p:cNvSpPr>
            <p:nvPr/>
          </p:nvSpPr>
          <p:spPr bwMode="auto">
            <a:xfrm flipH="1">
              <a:off x="4464" y="3600"/>
              <a:ext cx="374" cy="0"/>
            </a:xfrm>
            <a:prstGeom prst="line">
              <a:avLst/>
            </a:prstGeom>
            <a:noFill/>
            <a:ln w="2222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79" name="Line 215"/>
            <p:cNvSpPr>
              <a:spLocks noChangeShapeType="1"/>
            </p:cNvSpPr>
            <p:nvPr/>
          </p:nvSpPr>
          <p:spPr bwMode="auto">
            <a:xfrm flipV="1">
              <a:off x="4464" y="240"/>
              <a:ext cx="0" cy="3360"/>
            </a:xfrm>
            <a:prstGeom prst="line">
              <a:avLst/>
            </a:prstGeom>
            <a:noFill/>
            <a:ln w="2222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80" name="Line 216"/>
            <p:cNvSpPr>
              <a:spLocks noChangeShapeType="1"/>
            </p:cNvSpPr>
            <p:nvPr/>
          </p:nvSpPr>
          <p:spPr bwMode="auto">
            <a:xfrm>
              <a:off x="4464" y="240"/>
              <a:ext cx="336" cy="0"/>
            </a:xfrm>
            <a:prstGeom prst="line">
              <a:avLst/>
            </a:prstGeom>
            <a:noFill/>
            <a:ln w="2222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81" name="Line 217"/>
            <p:cNvSpPr>
              <a:spLocks noChangeShapeType="1"/>
            </p:cNvSpPr>
            <p:nvPr/>
          </p:nvSpPr>
          <p:spPr bwMode="auto">
            <a:xfrm>
              <a:off x="4800" y="240"/>
              <a:ext cx="0" cy="240"/>
            </a:xfrm>
            <a:prstGeom prst="line">
              <a:avLst/>
            </a:prstGeom>
            <a:noFill/>
            <a:ln w="22225" cap="sq">
              <a:solidFill>
                <a:srgbClr val="FF00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82" name="Line 218"/>
            <p:cNvSpPr>
              <a:spLocks noChangeShapeType="1"/>
            </p:cNvSpPr>
            <p:nvPr/>
          </p:nvSpPr>
          <p:spPr bwMode="auto">
            <a:xfrm>
              <a:off x="1920" y="1728"/>
              <a:ext cx="0" cy="1296"/>
            </a:xfrm>
            <a:prstGeom prst="line">
              <a:avLst/>
            </a:prstGeom>
            <a:noFill/>
            <a:ln w="22225" cap="sq">
              <a:solidFill>
                <a:srgbClr val="FF00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83" name="Line 219"/>
            <p:cNvSpPr>
              <a:spLocks noChangeShapeType="1"/>
            </p:cNvSpPr>
            <p:nvPr/>
          </p:nvSpPr>
          <p:spPr bwMode="auto">
            <a:xfrm>
              <a:off x="2928" y="2544"/>
              <a:ext cx="0" cy="480"/>
            </a:xfrm>
            <a:prstGeom prst="line">
              <a:avLst/>
            </a:prstGeom>
            <a:noFill/>
            <a:ln w="22225" cap="sq">
              <a:solidFill>
                <a:srgbClr val="FF00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84" name="Line 220"/>
            <p:cNvSpPr>
              <a:spLocks noChangeShapeType="1"/>
            </p:cNvSpPr>
            <p:nvPr/>
          </p:nvSpPr>
          <p:spPr bwMode="auto">
            <a:xfrm>
              <a:off x="4800" y="1728"/>
              <a:ext cx="0" cy="1296"/>
            </a:xfrm>
            <a:prstGeom prst="line">
              <a:avLst/>
            </a:prstGeom>
            <a:noFill/>
            <a:ln w="22225" cap="sq">
              <a:solidFill>
                <a:srgbClr val="FF00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1040" name="Text Box 221"/>
            <p:cNvSpPr txBox="1">
              <a:spLocks noChangeArrowheads="1"/>
            </p:cNvSpPr>
            <p:nvPr/>
          </p:nvSpPr>
          <p:spPr bwMode="auto">
            <a:xfrm>
              <a:off x="336" y="192"/>
              <a:ext cx="454" cy="233"/>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b="1">
                  <a:solidFill>
                    <a:srgbClr val="FF3300"/>
                  </a:solidFill>
                </a:rPr>
                <a:t>HEAD</a:t>
              </a:r>
            </a:p>
          </p:txBody>
        </p:sp>
        <p:sp>
          <p:nvSpPr>
            <p:cNvPr id="62788" name="Line 324"/>
            <p:cNvSpPr>
              <a:spLocks noChangeShapeType="1"/>
            </p:cNvSpPr>
            <p:nvPr/>
          </p:nvSpPr>
          <p:spPr bwMode="auto">
            <a:xfrm>
              <a:off x="528" y="384"/>
              <a:ext cx="96" cy="96"/>
            </a:xfrm>
            <a:prstGeom prst="line">
              <a:avLst/>
            </a:prstGeom>
            <a:noFill/>
            <a:ln w="19050" cap="sq">
              <a:solidFill>
                <a:srgbClr val="FF0000"/>
              </a:solidFill>
              <a:round/>
              <a:headEnd type="none" w="sm" len="sm"/>
              <a:tailEnd type="triangl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5" name="Group 344"/>
          <p:cNvGrpSpPr>
            <a:grpSpLocks/>
          </p:cNvGrpSpPr>
          <p:nvPr/>
        </p:nvGrpSpPr>
        <p:grpSpPr bwMode="auto">
          <a:xfrm>
            <a:off x="6742899" y="5735638"/>
            <a:ext cx="2514721" cy="1066800"/>
            <a:chOff x="2544" y="3648"/>
            <a:chExt cx="1584" cy="672"/>
          </a:xfrm>
        </p:grpSpPr>
        <p:sp>
          <p:nvSpPr>
            <p:cNvPr id="62793" name="Line 329"/>
            <p:cNvSpPr>
              <a:spLocks noChangeShapeType="1"/>
            </p:cNvSpPr>
            <p:nvPr/>
          </p:nvSpPr>
          <p:spPr bwMode="auto">
            <a:xfrm>
              <a:off x="2544" y="4283"/>
              <a:ext cx="0" cy="0"/>
            </a:xfrm>
            <a:prstGeom prst="line">
              <a:avLst/>
            </a:prstGeom>
            <a:noFill/>
            <a:ln w="12700" cap="sq">
              <a:solidFill>
                <a:schemeClr val="tx1"/>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794" name="AutoShape 330"/>
            <p:cNvSpPr>
              <a:spLocks noChangeArrowheads="1"/>
            </p:cNvSpPr>
            <p:nvPr/>
          </p:nvSpPr>
          <p:spPr bwMode="auto">
            <a:xfrm>
              <a:off x="2784" y="3648"/>
              <a:ext cx="1344" cy="672"/>
            </a:xfrm>
            <a:prstGeom prst="cloudCallout">
              <a:avLst>
                <a:gd name="adj1" fmla="val -59898"/>
                <a:gd name="adj2" fmla="val -47472"/>
              </a:avLst>
            </a:prstGeom>
            <a:solidFill>
              <a:srgbClr val="CCFFFF"/>
            </a:solidFill>
            <a:ln w="12700" cap="sq">
              <a:noFill/>
              <a:round/>
              <a:headEnd type="none" w="sm" len="sm"/>
              <a:tailEnd type="none" w="sm" len="sm"/>
            </a:ln>
            <a:effectLst>
              <a:outerShdw dist="74053" dir="1857825" algn="ctr" rotWithShape="0">
                <a:srgbClr val="B2B2B2"/>
              </a:outerShdw>
            </a:effectLst>
          </p:spPr>
          <p:txBody>
            <a:bodyPr wrap="none" anchor="ctr"/>
            <a:lstStyle/>
            <a:p>
              <a:pPr>
                <a:defRPr/>
              </a:pPr>
              <a:endParaRPr lang="zh-CN" altLang="en-US" sz="3600" b="1">
                <a:solidFill>
                  <a:srgbClr val="CCFFFF"/>
                </a:solidFill>
                <a:effectDag name="">
                  <a:cont type="tree" name="">
                    <a:effect ref="fillLine"/>
                    <a:outerShdw dist="38100" dir="13500000" algn="br">
                      <a:srgbClr val="DDFFFF"/>
                    </a:outerShdw>
                  </a:cont>
                  <a:cont type="tree" name="">
                    <a:effect ref="fillLine"/>
                    <a:outerShdw dist="38100" dir="2700000" algn="tl">
                      <a:srgbClr val="7A9999"/>
                    </a:outerShdw>
                  </a:cont>
                  <a:effect ref="fillLine"/>
                </a:effectDag>
                <a:ea typeface="黑体" pitchFamily="2" charset="-122"/>
              </a:endParaRPr>
            </a:p>
          </p:txBody>
        </p:sp>
        <p:sp>
          <p:nvSpPr>
            <p:cNvPr id="80903" name="Text Box 331"/>
            <p:cNvSpPr txBox="1">
              <a:spLocks noChangeArrowheads="1"/>
            </p:cNvSpPr>
            <p:nvPr/>
          </p:nvSpPr>
          <p:spPr bwMode="auto">
            <a:xfrm>
              <a:off x="3108" y="3744"/>
              <a:ext cx="816" cy="503"/>
            </a:xfrm>
            <a:prstGeom prst="rect">
              <a:avLst/>
            </a:prstGeom>
            <a:noFill/>
            <a:ln w="12700" cap="sq">
              <a:noFill/>
              <a:miter lim="800000"/>
              <a:headEnd type="none" w="sm" len="sm"/>
              <a:tailEnd type="none" w="sm" len="sm"/>
            </a:ln>
          </p:spPr>
          <p:txBody>
            <a:bodyPr>
              <a:spAutoFit/>
            </a:bodyPr>
            <a:lstStyle/>
            <a:p>
              <a:pPr algn="l" eaLnBrk="1" hangingPunct="1">
                <a:lnSpc>
                  <a:spcPct val="85000"/>
                </a:lnSpc>
              </a:pPr>
              <a:r>
                <a:rPr kumimoji="1" lang="zh-CN" altLang="en-US" b="1">
                  <a:solidFill>
                    <a:srgbClr val="000088"/>
                  </a:solidFill>
                </a:rPr>
                <a:t>4  0   0  2</a:t>
              </a:r>
            </a:p>
            <a:p>
              <a:pPr algn="l" eaLnBrk="1" hangingPunct="1">
                <a:lnSpc>
                  <a:spcPct val="85000"/>
                </a:lnSpc>
              </a:pPr>
              <a:r>
                <a:rPr kumimoji="1" lang="zh-CN" altLang="en-US" b="1">
                  <a:solidFill>
                    <a:srgbClr val="000088"/>
                  </a:solidFill>
                </a:rPr>
                <a:t>0  2   9  0</a:t>
              </a:r>
            </a:p>
            <a:p>
              <a:pPr algn="l" eaLnBrk="1" hangingPunct="1">
                <a:lnSpc>
                  <a:spcPct val="85000"/>
                </a:lnSpc>
              </a:pPr>
              <a:r>
                <a:rPr kumimoji="1" lang="zh-CN" altLang="en-US" b="1">
                  <a:solidFill>
                    <a:srgbClr val="000088"/>
                  </a:solidFill>
                </a:rPr>
                <a:t>4  6   0 -5</a:t>
              </a:r>
            </a:p>
          </p:txBody>
        </p:sp>
        <p:sp>
          <p:nvSpPr>
            <p:cNvPr id="62796" name="AutoShape 332"/>
            <p:cNvSpPr>
              <a:spLocks/>
            </p:cNvSpPr>
            <p:nvPr/>
          </p:nvSpPr>
          <p:spPr bwMode="auto">
            <a:xfrm>
              <a:off x="3048" y="3780"/>
              <a:ext cx="48" cy="384"/>
            </a:xfrm>
            <a:prstGeom prst="leftBracket">
              <a:avLst>
                <a:gd name="adj" fmla="val 66667"/>
              </a:avLst>
            </a:prstGeom>
            <a:noFill/>
            <a:ln w="22225" cap="sq">
              <a:solidFill>
                <a:srgbClr val="00008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797" name="AutoShape 333"/>
            <p:cNvSpPr>
              <a:spLocks/>
            </p:cNvSpPr>
            <p:nvPr/>
          </p:nvSpPr>
          <p:spPr bwMode="auto">
            <a:xfrm>
              <a:off x="3792" y="3792"/>
              <a:ext cx="48" cy="384"/>
            </a:xfrm>
            <a:prstGeom prst="rightBracket">
              <a:avLst>
                <a:gd name="adj" fmla="val 66667"/>
              </a:avLst>
            </a:prstGeom>
            <a:noFill/>
            <a:ln w="22225" cap="sq">
              <a:solidFill>
                <a:srgbClr val="333399"/>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62809" name="Text Box 345"/>
          <p:cNvSpPr txBox="1">
            <a:spLocks noChangeArrowheads="1"/>
          </p:cNvSpPr>
          <p:nvPr/>
        </p:nvSpPr>
        <p:spPr bwMode="auto">
          <a:xfrm>
            <a:off x="2730354" y="322263"/>
            <a:ext cx="1747188" cy="400050"/>
          </a:xfrm>
          <a:prstGeom prst="rect">
            <a:avLst/>
          </a:prstGeom>
          <a:noFill/>
          <a:ln w="12700" cap="sq">
            <a:noFill/>
            <a:miter lim="800000"/>
            <a:headEnd type="none" w="sm" len="sm"/>
            <a:tailEnd type="none" w="sm" len="sm"/>
          </a:ln>
        </p:spPr>
        <p:txBody>
          <a:bodyPr>
            <a:spAutoFit/>
          </a:bodyPr>
          <a:lstStyle/>
          <a:p>
            <a:pPr algn="l"/>
            <a:r>
              <a:rPr lang="zh-CN" altLang="en-US" sz="2000" b="1">
                <a:solidFill>
                  <a:srgbClr val="000099"/>
                </a:solidFill>
                <a:ea typeface="黑体" pitchFamily="49" charset="-122"/>
              </a:rPr>
              <a:t>总头结点</a:t>
            </a: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809"/>
                                        </p:tgtEl>
                                        <p:attrNameLst>
                                          <p:attrName>style.visibility</p:attrName>
                                        </p:attrNameLst>
                                      </p:cBhvr>
                                      <p:to>
                                        <p:strVal val="visible"/>
                                      </p:to>
                                    </p:set>
                                    <p:animEffect transition="in" filter="wipe(left)">
                                      <p:cBhvr>
                                        <p:cTn id="12" dur="500"/>
                                        <p:tgtEl>
                                          <p:spTgt spid="628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0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62" name="Text Box 14"/>
          <p:cNvSpPr txBox="1">
            <a:spLocks noChangeArrowheads="1"/>
          </p:cNvSpPr>
          <p:nvPr/>
        </p:nvSpPr>
        <p:spPr bwMode="auto">
          <a:xfrm>
            <a:off x="2349826" y="2565402"/>
            <a:ext cx="8353798" cy="4246563"/>
          </a:xfrm>
          <a:prstGeom prst="rect">
            <a:avLst/>
          </a:prstGeom>
          <a:noFill/>
          <a:ln w="12700" cap="sq">
            <a:noFill/>
            <a:miter lim="800000"/>
            <a:headEnd type="none" w="sm" len="sm"/>
            <a:tailEnd type="none" w="sm" len="sm"/>
          </a:ln>
        </p:spPr>
        <p:txBody>
          <a:bodyPr>
            <a:spAutoFit/>
          </a:bodyPr>
          <a:lstStyle/>
          <a:p>
            <a:pPr marL="457200" indent="-457200">
              <a:lnSpc>
                <a:spcPct val="120000"/>
              </a:lnSpc>
              <a:buFontTx/>
              <a:buAutoNum type="arabicParenBoth"/>
            </a:pPr>
            <a:r>
              <a:rPr lang="zh-CN" altLang="en-US" sz="2500" b="1">
                <a:solidFill>
                  <a:srgbClr val="000066"/>
                </a:solidFill>
                <a:ea typeface="黑体" pitchFamily="49" charset="-122"/>
              </a:rPr>
              <a:t>筛选拟支持的矩阵运算的种类：如有相同行数和列数的矩阵间的加法、减法；符合矩阵乘法规则要求的矩阵间的乘法；方阵间的除法；方阵的求逆；矩阵的求转置矩阵等</a:t>
            </a:r>
            <a:r>
              <a:rPr lang="zh-CN" altLang="en-US" sz="2500" b="1">
                <a:solidFill>
                  <a:srgbClr val="DA0000"/>
                </a:solidFill>
                <a:ea typeface="黑体" pitchFamily="49" charset="-122"/>
              </a:rPr>
              <a:t>基本功能</a:t>
            </a:r>
            <a:r>
              <a:rPr lang="zh-CN" altLang="en-US" sz="2500" b="1">
                <a:solidFill>
                  <a:srgbClr val="000066"/>
                </a:solidFill>
                <a:ea typeface="黑体" pitchFamily="49" charset="-122"/>
              </a:rPr>
              <a:t>。</a:t>
            </a:r>
          </a:p>
          <a:p>
            <a:pPr marL="457200" indent="-457200">
              <a:lnSpc>
                <a:spcPct val="120000"/>
              </a:lnSpc>
            </a:pPr>
            <a:r>
              <a:rPr lang="zh-CN" altLang="en-US" sz="2500" b="1">
                <a:solidFill>
                  <a:srgbClr val="000066"/>
                </a:solidFill>
                <a:ea typeface="黑体" pitchFamily="49" charset="-122"/>
              </a:rPr>
              <a:t>	对称正定矩阵分解与行列式求值；矩阵的三角分解；</a:t>
            </a:r>
          </a:p>
          <a:p>
            <a:pPr marL="457200" indent="-457200">
              <a:lnSpc>
                <a:spcPct val="120000"/>
              </a:lnSpc>
            </a:pPr>
            <a:r>
              <a:rPr lang="zh-CN" altLang="en-US" sz="2500" b="1">
                <a:solidFill>
                  <a:srgbClr val="000066"/>
                </a:solidFill>
                <a:ea typeface="黑体" pitchFamily="49" charset="-122"/>
              </a:rPr>
              <a:t>　 实数矩阵的奇异值分解等</a:t>
            </a:r>
            <a:r>
              <a:rPr lang="zh-CN" altLang="en-US" sz="2500" b="1">
                <a:solidFill>
                  <a:srgbClr val="DA0000"/>
                </a:solidFill>
                <a:ea typeface="黑体" pitchFamily="49" charset="-122"/>
              </a:rPr>
              <a:t>高级功能</a:t>
            </a:r>
            <a:r>
              <a:rPr lang="zh-CN" altLang="en-US" sz="2500" b="1">
                <a:solidFill>
                  <a:srgbClr val="000066"/>
                </a:solidFill>
                <a:ea typeface="黑体" pitchFamily="49" charset="-122"/>
              </a:rPr>
              <a:t>。</a:t>
            </a:r>
          </a:p>
          <a:p>
            <a:pPr marL="457200" indent="-457200">
              <a:lnSpc>
                <a:spcPct val="120000"/>
              </a:lnSpc>
            </a:pPr>
            <a:r>
              <a:rPr lang="en-US" altLang="zh-CN" sz="2500" b="1">
                <a:solidFill>
                  <a:srgbClr val="000066"/>
                </a:solidFill>
                <a:ea typeface="黑体" pitchFamily="49" charset="-122"/>
              </a:rPr>
              <a:t>(2) </a:t>
            </a:r>
            <a:r>
              <a:rPr lang="zh-CN" altLang="en-US" sz="2500" b="1">
                <a:solidFill>
                  <a:srgbClr val="000066"/>
                </a:solidFill>
                <a:ea typeface="黑体" pitchFamily="49" charset="-122"/>
              </a:rPr>
              <a:t>采用适当的数据结构实现上述多种运算</a:t>
            </a:r>
            <a:r>
              <a:rPr lang="zh-CN" altLang="en-US" sz="2500" b="1">
                <a:solidFill>
                  <a:srgbClr val="C00000"/>
                </a:solidFill>
                <a:ea typeface="黑体" pitchFamily="49" charset="-122"/>
              </a:rPr>
              <a:t>程序</a:t>
            </a:r>
            <a:r>
              <a:rPr lang="zh-CN" altLang="en-US" sz="2500" b="1">
                <a:solidFill>
                  <a:srgbClr val="000066"/>
                </a:solidFill>
                <a:ea typeface="黑体" pitchFamily="49" charset="-122"/>
              </a:rPr>
              <a:t>。  </a:t>
            </a:r>
          </a:p>
          <a:p>
            <a:pPr marL="457200" indent="-457200">
              <a:lnSpc>
                <a:spcPct val="120000"/>
              </a:lnSpc>
            </a:pPr>
            <a:r>
              <a:rPr lang="en-US" altLang="zh-CN" sz="2500" b="1">
                <a:solidFill>
                  <a:srgbClr val="000066"/>
                </a:solidFill>
                <a:ea typeface="黑体" pitchFamily="49" charset="-122"/>
              </a:rPr>
              <a:t>(3) </a:t>
            </a:r>
            <a:r>
              <a:rPr lang="zh-CN" altLang="en-US" sz="2500" b="1">
                <a:solidFill>
                  <a:srgbClr val="C00000"/>
                </a:solidFill>
                <a:ea typeface="黑体" pitchFamily="49" charset="-122"/>
              </a:rPr>
              <a:t>提供</a:t>
            </a:r>
            <a:r>
              <a:rPr lang="en-US" altLang="zh-CN" sz="2500" b="1">
                <a:solidFill>
                  <a:srgbClr val="000066"/>
                </a:solidFill>
                <a:ea typeface="黑体" pitchFamily="49" charset="-122"/>
              </a:rPr>
              <a:t>.h</a:t>
            </a:r>
            <a:r>
              <a:rPr lang="zh-CN" altLang="en-US" sz="2500" b="1">
                <a:solidFill>
                  <a:srgbClr val="000066"/>
                </a:solidFill>
                <a:ea typeface="黑体" pitchFamily="49" charset="-122"/>
              </a:rPr>
              <a:t>文件，</a:t>
            </a:r>
            <a:r>
              <a:rPr lang="en-US" altLang="zh-CN" sz="2500" b="1">
                <a:solidFill>
                  <a:srgbClr val="000066"/>
                </a:solidFill>
                <a:ea typeface="黑体" pitchFamily="49" charset="-122"/>
              </a:rPr>
              <a:t>.c</a:t>
            </a:r>
            <a:r>
              <a:rPr lang="zh-CN" altLang="en-US" sz="2500" b="1">
                <a:solidFill>
                  <a:srgbClr val="000066"/>
                </a:solidFill>
                <a:ea typeface="黑体" pitchFamily="49" charset="-122"/>
              </a:rPr>
              <a:t>或</a:t>
            </a:r>
            <a:r>
              <a:rPr lang="en-US" altLang="zh-CN" sz="2500" b="1">
                <a:solidFill>
                  <a:srgbClr val="000066"/>
                </a:solidFill>
                <a:ea typeface="黑体" pitchFamily="49" charset="-122"/>
              </a:rPr>
              <a:t>.cpp</a:t>
            </a:r>
            <a:r>
              <a:rPr lang="zh-CN" altLang="en-US" sz="2500" b="1">
                <a:solidFill>
                  <a:srgbClr val="000066"/>
                </a:solidFill>
                <a:ea typeface="黑体" pitchFamily="49" charset="-122"/>
              </a:rPr>
              <a:t>或</a:t>
            </a:r>
            <a:r>
              <a:rPr lang="en-US" altLang="zh-CN" sz="2500" b="1">
                <a:solidFill>
                  <a:srgbClr val="000066"/>
                </a:solidFill>
                <a:ea typeface="黑体" pitchFamily="49" charset="-122"/>
              </a:rPr>
              <a:t>.lib</a:t>
            </a:r>
            <a:r>
              <a:rPr lang="zh-CN" altLang="en-US" sz="2500" b="1">
                <a:solidFill>
                  <a:srgbClr val="000066"/>
                </a:solidFill>
                <a:ea typeface="黑体" pitchFamily="49" charset="-122"/>
              </a:rPr>
              <a:t>或</a:t>
            </a:r>
            <a:r>
              <a:rPr lang="en-US" altLang="zh-CN" sz="2500" b="1">
                <a:solidFill>
                  <a:srgbClr val="000066"/>
                </a:solidFill>
                <a:ea typeface="黑体" pitchFamily="49" charset="-122"/>
              </a:rPr>
              <a:t>.dll</a:t>
            </a:r>
            <a:r>
              <a:rPr lang="zh-CN" altLang="en-US" sz="2500" b="1">
                <a:solidFill>
                  <a:srgbClr val="000066"/>
                </a:solidFill>
                <a:ea typeface="黑体" pitchFamily="49" charset="-122"/>
              </a:rPr>
              <a:t>文件，软件工程要求的各类文档，至少应有用户手册或帮助文件。  </a:t>
            </a:r>
          </a:p>
        </p:txBody>
      </p:sp>
      <p:grpSp>
        <p:nvGrpSpPr>
          <p:cNvPr id="2" name="Group 21"/>
          <p:cNvGrpSpPr>
            <a:grpSpLocks/>
          </p:cNvGrpSpPr>
          <p:nvPr/>
        </p:nvGrpSpPr>
        <p:grpSpPr bwMode="auto">
          <a:xfrm>
            <a:off x="2864753" y="836613"/>
            <a:ext cx="7468058" cy="1676400"/>
            <a:chOff x="671" y="696"/>
            <a:chExt cx="4704" cy="1056"/>
          </a:xfrm>
        </p:grpSpPr>
        <p:sp>
          <p:nvSpPr>
            <p:cNvPr id="181264" name="Rectangle 16"/>
            <p:cNvSpPr>
              <a:spLocks noChangeArrowheads="1"/>
            </p:cNvSpPr>
            <p:nvPr/>
          </p:nvSpPr>
          <p:spPr bwMode="auto">
            <a:xfrm>
              <a:off x="671" y="696"/>
              <a:ext cx="4704" cy="1056"/>
            </a:xfrm>
            <a:prstGeom prst="rect">
              <a:avLst/>
            </a:prstGeom>
            <a:solidFill>
              <a:srgbClr val="CCFFFF"/>
            </a:solidFill>
            <a:ln w="12700" cap="sq">
              <a:noFill/>
              <a:miter lim="800000"/>
              <a:headEnd type="none" w="sm" len="sm"/>
              <a:tailEnd type="none" w="sm" len="sm"/>
            </a:ln>
            <a:effectLst>
              <a:outerShdw dist="198380" dir="3011666" algn="ctr" rotWithShape="0">
                <a:schemeClr val="bg1"/>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1928" name="Text Box 17"/>
            <p:cNvSpPr txBox="1">
              <a:spLocks noChangeArrowheads="1"/>
            </p:cNvSpPr>
            <p:nvPr/>
          </p:nvSpPr>
          <p:spPr bwMode="auto">
            <a:xfrm>
              <a:off x="748" y="838"/>
              <a:ext cx="4627" cy="690"/>
            </a:xfrm>
            <a:prstGeom prst="rect">
              <a:avLst/>
            </a:prstGeom>
            <a:noFill/>
            <a:ln w="12700" cap="sq">
              <a:noFill/>
              <a:miter lim="800000"/>
              <a:headEnd type="none" w="sm" len="sm"/>
              <a:tailEnd type="none" w="sm" len="sm"/>
            </a:ln>
          </p:spPr>
          <p:txBody>
            <a:bodyPr>
              <a:spAutoFit/>
            </a:bodyPr>
            <a:lstStyle/>
            <a:p>
              <a:pPr algn="l" eaLnBrk="1" hangingPunct="1">
                <a:lnSpc>
                  <a:spcPct val="125000"/>
                </a:lnSpc>
              </a:pPr>
              <a:r>
                <a:rPr kumimoji="1" lang="zh-CN" altLang="en-US" sz="2800" b="1">
                  <a:solidFill>
                    <a:srgbClr val="000000"/>
                  </a:solidFill>
                  <a:latin typeface="黑体" pitchFamily="49" charset="-122"/>
                  <a:ea typeface="黑体" pitchFamily="49" charset="-122"/>
                </a:rPr>
                <a:t>要编写一款可供第三方独立使用的矩阵运算软件，应该从哪下手？需要提供哪几类文件？</a:t>
              </a:r>
            </a:p>
          </p:txBody>
        </p:sp>
      </p:grpSp>
      <p:grpSp>
        <p:nvGrpSpPr>
          <p:cNvPr id="3" name="Group 18"/>
          <p:cNvGrpSpPr>
            <a:grpSpLocks/>
          </p:cNvGrpSpPr>
          <p:nvPr/>
        </p:nvGrpSpPr>
        <p:grpSpPr bwMode="auto">
          <a:xfrm>
            <a:off x="2187901" y="115888"/>
            <a:ext cx="2971355" cy="914400"/>
            <a:chOff x="192" y="528"/>
            <a:chExt cx="1872" cy="576"/>
          </a:xfrm>
        </p:grpSpPr>
        <p:sp>
          <p:nvSpPr>
            <p:cNvPr id="181267" name="AutoShape 19"/>
            <p:cNvSpPr>
              <a:spLocks noChangeArrowheads="1"/>
            </p:cNvSpPr>
            <p:nvPr/>
          </p:nvSpPr>
          <p:spPr bwMode="auto">
            <a:xfrm>
              <a:off x="192" y="528"/>
              <a:ext cx="1872" cy="576"/>
            </a:xfrm>
            <a:prstGeom prst="star8">
              <a:avLst>
                <a:gd name="adj" fmla="val 29167"/>
              </a:avLst>
            </a:prstGeom>
            <a:solidFill>
              <a:srgbClr val="00FFFF"/>
            </a:solidFill>
            <a:ln w="28575" cap="sq">
              <a:solidFill>
                <a:srgbClr val="FF9933"/>
              </a:solidFill>
              <a:miter lim="800000"/>
              <a:headEnd type="none" w="sm" len="sm"/>
              <a:tailEnd type="none" w="sm" len="sm"/>
            </a:ln>
            <a:effectLst>
              <a:outerShdw dist="117088" dir="2436078" algn="ctr" rotWithShape="0">
                <a:schemeClr val="bg2"/>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1926" name="Rectangle 20"/>
            <p:cNvSpPr>
              <a:spLocks noChangeArrowheads="1"/>
            </p:cNvSpPr>
            <p:nvPr/>
          </p:nvSpPr>
          <p:spPr bwMode="auto">
            <a:xfrm>
              <a:off x="541" y="577"/>
              <a:ext cx="1163" cy="427"/>
            </a:xfrm>
            <a:prstGeom prst="rect">
              <a:avLst/>
            </a:prstGeom>
            <a:noFill/>
            <a:ln w="12700" cap="sq">
              <a:noFill/>
              <a:miter lim="800000"/>
              <a:headEnd type="none" w="sm" len="sm"/>
              <a:tailEnd type="none" w="sm" len="sm"/>
            </a:ln>
          </p:spPr>
          <p:txBody>
            <a:bodyPr>
              <a:spAutoFit/>
            </a:bodyPr>
            <a:lstStyle/>
            <a:p>
              <a:r>
                <a:rPr kumimoji="1" lang="zh-CN" altLang="en-US" sz="3800" b="1">
                  <a:solidFill>
                    <a:srgbClr val="CC6600"/>
                  </a:solidFill>
                  <a:latin typeface="隶书" pitchFamily="49" charset="-122"/>
                  <a:ea typeface="隶书" pitchFamily="49" charset="-122"/>
                </a:rPr>
                <a:t>思考题</a:t>
              </a:r>
              <a:endParaRPr kumimoji="1" lang="zh-CN" altLang="en-US" sz="3400" b="1">
                <a:solidFill>
                  <a:srgbClr val="CC6600"/>
                </a:solidFill>
                <a:latin typeface="方正舒体" pitchFamily="2" charset="-122"/>
                <a:ea typeface="方正舒体" pitchFamily="2"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81262">
                                            <p:txEl>
                                              <p:pRg st="0" end="0"/>
                                            </p:txEl>
                                          </p:spTgt>
                                        </p:tgtEl>
                                        <p:attrNameLst>
                                          <p:attrName>style.visibility</p:attrName>
                                        </p:attrNameLst>
                                      </p:cBhvr>
                                      <p:to>
                                        <p:strVal val="visible"/>
                                      </p:to>
                                    </p:set>
                                    <p:anim calcmode="lin" valueType="num">
                                      <p:cBhvr additive="base">
                                        <p:cTn id="21" dur="500" fill="hold"/>
                                        <p:tgtEl>
                                          <p:spTgt spid="181262">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8126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81262">
                                            <p:txEl>
                                              <p:pRg st="1" end="1"/>
                                            </p:txEl>
                                          </p:spTgt>
                                        </p:tgtEl>
                                        <p:attrNameLst>
                                          <p:attrName>style.visibility</p:attrName>
                                        </p:attrNameLst>
                                      </p:cBhvr>
                                      <p:to>
                                        <p:strVal val="visible"/>
                                      </p:to>
                                    </p:set>
                                    <p:anim calcmode="lin" valueType="num">
                                      <p:cBhvr additive="base">
                                        <p:cTn id="27" dur="500" fill="hold"/>
                                        <p:tgtEl>
                                          <p:spTgt spid="181262">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8126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81262">
                                            <p:txEl>
                                              <p:pRg st="2" end="2"/>
                                            </p:txEl>
                                          </p:spTgt>
                                        </p:tgtEl>
                                        <p:attrNameLst>
                                          <p:attrName>style.visibility</p:attrName>
                                        </p:attrNameLst>
                                      </p:cBhvr>
                                      <p:to>
                                        <p:strVal val="visible"/>
                                      </p:to>
                                    </p:set>
                                    <p:anim calcmode="lin" valueType="num">
                                      <p:cBhvr additive="base">
                                        <p:cTn id="33" dur="500" fill="hold"/>
                                        <p:tgtEl>
                                          <p:spTgt spid="181262">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8126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81262">
                                            <p:txEl>
                                              <p:pRg st="3" end="3"/>
                                            </p:txEl>
                                          </p:spTgt>
                                        </p:tgtEl>
                                        <p:attrNameLst>
                                          <p:attrName>style.visibility</p:attrName>
                                        </p:attrNameLst>
                                      </p:cBhvr>
                                      <p:to>
                                        <p:strVal val="visible"/>
                                      </p:to>
                                    </p:set>
                                    <p:anim calcmode="lin" valueType="num">
                                      <p:cBhvr additive="base">
                                        <p:cTn id="39" dur="500" fill="hold"/>
                                        <p:tgtEl>
                                          <p:spTgt spid="181262">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8126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81262">
                                            <p:txEl>
                                              <p:pRg st="4" end="4"/>
                                            </p:txEl>
                                          </p:spTgt>
                                        </p:tgtEl>
                                        <p:attrNameLst>
                                          <p:attrName>style.visibility</p:attrName>
                                        </p:attrNameLst>
                                      </p:cBhvr>
                                      <p:to>
                                        <p:strVal val="visible"/>
                                      </p:to>
                                    </p:set>
                                    <p:anim calcmode="lin" valueType="num">
                                      <p:cBhvr additive="base">
                                        <p:cTn id="45" dur="500" fill="hold"/>
                                        <p:tgtEl>
                                          <p:spTgt spid="181262">
                                            <p:txEl>
                                              <p:p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8126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6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9" name="Text Box 9"/>
          <p:cNvSpPr txBox="1">
            <a:spLocks noChangeArrowheads="1"/>
          </p:cNvSpPr>
          <p:nvPr/>
        </p:nvSpPr>
        <p:spPr bwMode="auto">
          <a:xfrm>
            <a:off x="2132846" y="1828800"/>
            <a:ext cx="8067187" cy="1373188"/>
          </a:xfrm>
          <a:prstGeom prst="rect">
            <a:avLst/>
          </a:prstGeom>
          <a:noFill/>
          <a:ln w="12700" cap="sq">
            <a:noFill/>
            <a:miter lim="800000"/>
            <a:headEnd type="none" w="sm" len="sm"/>
            <a:tailEnd type="none" w="sm" len="sm"/>
          </a:ln>
        </p:spPr>
        <p:txBody>
          <a:bodyPr>
            <a:spAutoFit/>
          </a:bodyPr>
          <a:lstStyle/>
          <a:p>
            <a:pPr algn="l" eaLnBrk="1" hangingPunct="1">
              <a:lnSpc>
                <a:spcPct val="85000"/>
              </a:lnSpc>
              <a:spcAft>
                <a:spcPct val="10000"/>
              </a:spcAft>
            </a:pPr>
            <a:r>
              <a:rPr kumimoji="1" lang="zh-CN" altLang="en-US" sz="2600">
                <a:solidFill>
                  <a:srgbClr val="000088"/>
                </a:solidFill>
                <a:latin typeface="幼圆" pitchFamily="49" charset="-122"/>
                <a:ea typeface="幼圆" pitchFamily="49" charset="-122"/>
              </a:rPr>
              <a:t>    </a:t>
            </a:r>
            <a:r>
              <a:rPr kumimoji="1" lang="zh-CN" altLang="en-US" sz="2600" b="1">
                <a:solidFill>
                  <a:srgbClr val="000088"/>
                </a:solidFill>
                <a:latin typeface="幼圆" pitchFamily="49" charset="-122"/>
                <a:ea typeface="幼圆" pitchFamily="49" charset="-122"/>
              </a:rPr>
              <a:t>一个标准的一元</a:t>
            </a:r>
            <a:r>
              <a:rPr kumimoji="1" lang="en-US" altLang="en-US" sz="2600" b="1">
                <a:solidFill>
                  <a:srgbClr val="000088"/>
                </a:solidFill>
                <a:ea typeface="幼圆" pitchFamily="49" charset="-122"/>
              </a:rPr>
              <a:t>n</a:t>
            </a:r>
            <a:r>
              <a:rPr kumimoji="1" lang="zh-CN" altLang="en-US" sz="2600" b="1">
                <a:solidFill>
                  <a:srgbClr val="000088"/>
                </a:solidFill>
                <a:latin typeface="幼圆" pitchFamily="49" charset="-122"/>
                <a:ea typeface="幼圆" pitchFamily="49" charset="-122"/>
              </a:rPr>
              <a:t>阶多项式的各项若按降幂排列，可以表示为如下形式:</a:t>
            </a:r>
          </a:p>
          <a:p>
            <a:pPr algn="l" eaLnBrk="1" hangingPunct="1">
              <a:spcBef>
                <a:spcPct val="20000"/>
              </a:spcBef>
            </a:pPr>
            <a:r>
              <a:rPr kumimoji="1" lang="zh-CN" altLang="en-US" sz="2400" b="1">
                <a:solidFill>
                  <a:srgbClr val="CC0066"/>
                </a:solidFill>
                <a:ea typeface="楷体_GB2312" pitchFamily="49" charset="-122"/>
              </a:rPr>
              <a:t>      </a:t>
            </a:r>
            <a:r>
              <a:rPr kumimoji="1" lang="en-US" altLang="zh-CN" sz="2900" b="1">
                <a:solidFill>
                  <a:srgbClr val="CC0066"/>
                </a:solidFill>
                <a:ea typeface="黑体" pitchFamily="49" charset="-122"/>
              </a:rPr>
              <a:t>A</a:t>
            </a:r>
            <a:r>
              <a:rPr kumimoji="1" lang="en-US" altLang="zh-CN" sz="2900" b="1" baseline="-25000">
                <a:solidFill>
                  <a:srgbClr val="CC0066"/>
                </a:solidFill>
                <a:ea typeface="黑体" pitchFamily="49" charset="-122"/>
              </a:rPr>
              <a:t>n</a:t>
            </a:r>
            <a:r>
              <a:rPr kumimoji="1" lang="en-US" altLang="zh-CN" sz="2900" b="1">
                <a:solidFill>
                  <a:srgbClr val="CC0066"/>
                </a:solidFill>
                <a:ea typeface="黑体" pitchFamily="49" charset="-122"/>
              </a:rPr>
              <a:t>(x) = a</a:t>
            </a:r>
            <a:r>
              <a:rPr kumimoji="1" lang="en-US" altLang="zh-CN" sz="2900" b="1" baseline="-25000">
                <a:solidFill>
                  <a:srgbClr val="CC0066"/>
                </a:solidFill>
                <a:ea typeface="黑体" pitchFamily="49" charset="-122"/>
              </a:rPr>
              <a:t>n</a:t>
            </a:r>
            <a:r>
              <a:rPr kumimoji="1" lang="en-US" altLang="zh-CN" sz="2900" b="1">
                <a:solidFill>
                  <a:srgbClr val="CC0066"/>
                </a:solidFill>
                <a:ea typeface="黑体" pitchFamily="49" charset="-122"/>
              </a:rPr>
              <a:t>x</a:t>
            </a:r>
            <a:r>
              <a:rPr kumimoji="1" lang="en-US" altLang="zh-CN" sz="2900" b="1" baseline="30000">
                <a:solidFill>
                  <a:srgbClr val="CC0066"/>
                </a:solidFill>
                <a:ea typeface="黑体" pitchFamily="49" charset="-122"/>
              </a:rPr>
              <a:t>n </a:t>
            </a:r>
            <a:r>
              <a:rPr kumimoji="1" lang="en-US" altLang="zh-CN" sz="2900" b="1">
                <a:solidFill>
                  <a:srgbClr val="CC0066"/>
                </a:solidFill>
                <a:ea typeface="黑体" pitchFamily="49" charset="-122"/>
              </a:rPr>
              <a:t>+ a</a:t>
            </a:r>
            <a:r>
              <a:rPr kumimoji="1" lang="en-US" altLang="zh-CN" sz="2900" b="1" baseline="-25000">
                <a:solidFill>
                  <a:srgbClr val="CC0066"/>
                </a:solidFill>
                <a:ea typeface="黑体" pitchFamily="49" charset="-122"/>
              </a:rPr>
              <a:t>n-1</a:t>
            </a:r>
            <a:r>
              <a:rPr kumimoji="1" lang="en-US" altLang="zh-CN" sz="2900" b="1">
                <a:solidFill>
                  <a:srgbClr val="CC0066"/>
                </a:solidFill>
                <a:ea typeface="黑体" pitchFamily="49" charset="-122"/>
              </a:rPr>
              <a:t>x</a:t>
            </a:r>
            <a:r>
              <a:rPr kumimoji="1" lang="en-US" altLang="zh-CN" sz="2900" b="1" baseline="30000">
                <a:solidFill>
                  <a:srgbClr val="CC0066"/>
                </a:solidFill>
                <a:ea typeface="黑体" pitchFamily="49" charset="-122"/>
              </a:rPr>
              <a:t>n-1 </a:t>
            </a:r>
            <a:r>
              <a:rPr kumimoji="1" lang="en-US" altLang="zh-CN" sz="2900" b="1">
                <a:solidFill>
                  <a:srgbClr val="CC0066"/>
                </a:solidFill>
                <a:ea typeface="黑体" pitchFamily="49" charset="-122"/>
              </a:rPr>
              <a:t>+ </a:t>
            </a:r>
            <a:r>
              <a:rPr kumimoji="1" lang="en-US" altLang="zh-CN" sz="2900">
                <a:solidFill>
                  <a:srgbClr val="CC0066"/>
                </a:solidFill>
                <a:ea typeface="黑体" pitchFamily="49" charset="-122"/>
              </a:rPr>
              <a:t>...</a:t>
            </a:r>
            <a:r>
              <a:rPr kumimoji="1" lang="en-US" altLang="zh-CN" sz="2900" b="1">
                <a:solidFill>
                  <a:srgbClr val="CC0066"/>
                </a:solidFill>
                <a:ea typeface="黑体" pitchFamily="49" charset="-122"/>
              </a:rPr>
              <a:t>  + a</a:t>
            </a:r>
            <a:r>
              <a:rPr kumimoji="1" lang="en-US" altLang="zh-CN" sz="2900" b="1" baseline="-25000">
                <a:solidFill>
                  <a:srgbClr val="CC0066"/>
                </a:solidFill>
                <a:ea typeface="黑体" pitchFamily="49" charset="-122"/>
              </a:rPr>
              <a:t>1</a:t>
            </a:r>
            <a:r>
              <a:rPr kumimoji="1" lang="en-US" altLang="zh-CN" sz="2900" b="1">
                <a:solidFill>
                  <a:srgbClr val="CC0066"/>
                </a:solidFill>
                <a:ea typeface="黑体" pitchFamily="49" charset="-122"/>
              </a:rPr>
              <a:t>x + a</a:t>
            </a:r>
            <a:r>
              <a:rPr kumimoji="1" lang="en-US" altLang="zh-CN" sz="2900" b="1" baseline="-25000">
                <a:solidFill>
                  <a:srgbClr val="CC0066"/>
                </a:solidFill>
                <a:ea typeface="黑体" pitchFamily="49" charset="-122"/>
              </a:rPr>
              <a:t>0        </a:t>
            </a:r>
            <a:r>
              <a:rPr kumimoji="1" lang="en-US" altLang="zh-CN" sz="2400" b="1">
                <a:solidFill>
                  <a:srgbClr val="CC0066"/>
                </a:solidFill>
                <a:ea typeface="黑体" pitchFamily="49" charset="-122"/>
              </a:rPr>
              <a:t>(a</a:t>
            </a:r>
            <a:r>
              <a:rPr kumimoji="1" lang="en-US" altLang="zh-CN" sz="2400" b="1" baseline="-25000">
                <a:solidFill>
                  <a:srgbClr val="CC0066"/>
                </a:solidFill>
                <a:ea typeface="黑体" pitchFamily="49" charset="-122"/>
              </a:rPr>
              <a:t>n</a:t>
            </a:r>
            <a:r>
              <a:rPr lang="en-US" altLang="zh-CN" sz="2400" b="1">
                <a:solidFill>
                  <a:srgbClr val="CC0066"/>
                </a:solidFill>
                <a:ea typeface="黑体" pitchFamily="49" charset="-122"/>
              </a:rPr>
              <a:t>≠</a:t>
            </a:r>
            <a:r>
              <a:rPr kumimoji="1" lang="en-US" altLang="zh-CN" sz="2400" b="1">
                <a:solidFill>
                  <a:srgbClr val="CC0066"/>
                </a:solidFill>
                <a:ea typeface="黑体" pitchFamily="49" charset="-122"/>
              </a:rPr>
              <a:t>0)</a:t>
            </a:r>
            <a:endParaRPr kumimoji="1" lang="en-US" altLang="zh-CN" sz="2400" b="1">
              <a:solidFill>
                <a:srgbClr val="CC0066"/>
              </a:solidFill>
            </a:endParaRPr>
          </a:p>
        </p:txBody>
      </p:sp>
      <p:sp>
        <p:nvSpPr>
          <p:cNvPr id="133130" name="Text Box 10"/>
          <p:cNvSpPr txBox="1">
            <a:spLocks noChangeArrowheads="1"/>
          </p:cNvSpPr>
          <p:nvPr/>
        </p:nvSpPr>
        <p:spPr bwMode="auto">
          <a:xfrm>
            <a:off x="2743309" y="4267200"/>
            <a:ext cx="6020434" cy="1728788"/>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900" b="1">
                <a:solidFill>
                  <a:srgbClr val="000088"/>
                </a:solidFill>
                <a:ea typeface="黑体" pitchFamily="49" charset="-122"/>
              </a:rPr>
              <a:t>   A(x)=2x</a:t>
            </a:r>
            <a:r>
              <a:rPr kumimoji="1" lang="en-US" altLang="zh-CN" sz="2900" b="1" baseline="30000">
                <a:solidFill>
                  <a:srgbClr val="000088"/>
                </a:solidFill>
                <a:ea typeface="黑体" pitchFamily="49" charset="-122"/>
              </a:rPr>
              <a:t>6</a:t>
            </a:r>
            <a:r>
              <a:rPr kumimoji="1" lang="en-US" altLang="zh-CN" sz="2900" b="1">
                <a:solidFill>
                  <a:srgbClr val="000088"/>
                </a:solidFill>
                <a:cs typeface="Times New Roman" pitchFamily="18" charset="0"/>
              </a:rPr>
              <a:t>–</a:t>
            </a:r>
            <a:r>
              <a:rPr kumimoji="1" lang="en-US" altLang="zh-CN" sz="2900" b="1">
                <a:solidFill>
                  <a:srgbClr val="000088"/>
                </a:solidFill>
                <a:ea typeface="黑体" pitchFamily="49" charset="-122"/>
              </a:rPr>
              <a:t>4x</a:t>
            </a:r>
            <a:r>
              <a:rPr kumimoji="1" lang="en-US" altLang="zh-CN" sz="2900" b="1" baseline="30000">
                <a:solidFill>
                  <a:srgbClr val="000088"/>
                </a:solidFill>
                <a:ea typeface="黑体" pitchFamily="49" charset="-122"/>
              </a:rPr>
              <a:t>5</a:t>
            </a:r>
            <a:r>
              <a:rPr kumimoji="1" lang="en-US" altLang="zh-CN" sz="2900" b="1">
                <a:solidFill>
                  <a:srgbClr val="000088"/>
                </a:solidFill>
                <a:ea typeface="黑体" pitchFamily="49" charset="-122"/>
              </a:rPr>
              <a:t>+10x</a:t>
            </a:r>
            <a:r>
              <a:rPr kumimoji="1" lang="en-US" altLang="zh-CN" sz="2900" b="1" baseline="30000">
                <a:solidFill>
                  <a:srgbClr val="000088"/>
                </a:solidFill>
                <a:ea typeface="黑体" pitchFamily="49" charset="-122"/>
              </a:rPr>
              <a:t>4</a:t>
            </a:r>
            <a:r>
              <a:rPr kumimoji="1" lang="en-US" altLang="zh-CN" sz="2900" b="1">
                <a:solidFill>
                  <a:srgbClr val="000088"/>
                </a:solidFill>
              </a:rPr>
              <a:t>–</a:t>
            </a:r>
            <a:r>
              <a:rPr kumimoji="1" lang="en-US" altLang="zh-CN" sz="2900" b="1">
                <a:solidFill>
                  <a:srgbClr val="000088"/>
                </a:solidFill>
                <a:ea typeface="黑体" pitchFamily="49" charset="-122"/>
              </a:rPr>
              <a:t>7x</a:t>
            </a:r>
            <a:r>
              <a:rPr kumimoji="1" lang="en-US" altLang="zh-CN" sz="2900" b="1" baseline="30000">
                <a:solidFill>
                  <a:srgbClr val="000088"/>
                </a:solidFill>
                <a:ea typeface="黑体" pitchFamily="49" charset="-122"/>
              </a:rPr>
              <a:t>3 </a:t>
            </a:r>
            <a:r>
              <a:rPr kumimoji="1" lang="en-US" altLang="zh-CN" sz="2900" b="1">
                <a:solidFill>
                  <a:srgbClr val="000088"/>
                </a:solidFill>
                <a:ea typeface="黑体" pitchFamily="49" charset="-122"/>
              </a:rPr>
              <a:t>+6x</a:t>
            </a:r>
            <a:r>
              <a:rPr kumimoji="1" lang="en-US" altLang="zh-CN" sz="2900" b="1" baseline="30000">
                <a:solidFill>
                  <a:srgbClr val="000088"/>
                </a:solidFill>
                <a:ea typeface="黑体" pitchFamily="49" charset="-122"/>
              </a:rPr>
              <a:t>2</a:t>
            </a:r>
            <a:r>
              <a:rPr kumimoji="1" lang="en-US" altLang="zh-CN" sz="2900" b="1">
                <a:solidFill>
                  <a:srgbClr val="000088"/>
                </a:solidFill>
              </a:rPr>
              <a:t>–</a:t>
            </a:r>
            <a:r>
              <a:rPr kumimoji="1" lang="en-US" altLang="zh-CN" sz="2900" b="1">
                <a:solidFill>
                  <a:srgbClr val="000088"/>
                </a:solidFill>
                <a:ea typeface="黑体" pitchFamily="49" charset="-122"/>
              </a:rPr>
              <a:t>4x+1</a:t>
            </a:r>
            <a:endParaRPr kumimoji="1" lang="zh-CN" altLang="en-US" sz="2900" b="1" baseline="-25000">
              <a:solidFill>
                <a:srgbClr val="000088"/>
              </a:solidFill>
              <a:ea typeface="黑体" pitchFamily="49" charset="-122"/>
            </a:endParaRPr>
          </a:p>
          <a:p>
            <a:pPr algn="l" eaLnBrk="1" hangingPunct="1"/>
            <a:r>
              <a:rPr kumimoji="1" lang="en-US" altLang="zh-CN" sz="2900" b="1">
                <a:solidFill>
                  <a:srgbClr val="000088"/>
                </a:solidFill>
                <a:ea typeface="黑体" pitchFamily="49" charset="-122"/>
              </a:rPr>
              <a:t>   B(x)=2x</a:t>
            </a:r>
            <a:r>
              <a:rPr kumimoji="1" lang="en-US" altLang="zh-CN" sz="2900" b="1" baseline="30000">
                <a:solidFill>
                  <a:srgbClr val="000088"/>
                </a:solidFill>
                <a:ea typeface="黑体" pitchFamily="49" charset="-122"/>
              </a:rPr>
              <a:t>6</a:t>
            </a:r>
            <a:r>
              <a:rPr kumimoji="1" lang="en-US" altLang="zh-CN" sz="2900" b="1">
                <a:solidFill>
                  <a:srgbClr val="000088"/>
                </a:solidFill>
              </a:rPr>
              <a:t>–</a:t>
            </a:r>
            <a:r>
              <a:rPr kumimoji="1" lang="en-US" altLang="zh-CN" sz="2900" b="1">
                <a:solidFill>
                  <a:srgbClr val="000088"/>
                </a:solidFill>
                <a:ea typeface="黑体" pitchFamily="49" charset="-122"/>
              </a:rPr>
              <a:t>4x</a:t>
            </a:r>
            <a:r>
              <a:rPr kumimoji="1" lang="en-US" altLang="zh-CN" sz="2900" b="1" baseline="30000">
                <a:solidFill>
                  <a:srgbClr val="000088"/>
                </a:solidFill>
                <a:ea typeface="黑体" pitchFamily="49" charset="-122"/>
              </a:rPr>
              <a:t>5</a:t>
            </a:r>
            <a:r>
              <a:rPr kumimoji="1" lang="en-US" altLang="zh-CN" sz="2900" b="1">
                <a:solidFill>
                  <a:srgbClr val="000088"/>
                </a:solidFill>
                <a:ea typeface="黑体" pitchFamily="49" charset="-122"/>
              </a:rPr>
              <a:t>+6x</a:t>
            </a:r>
            <a:r>
              <a:rPr kumimoji="1" lang="en-US" altLang="zh-CN" sz="2900" b="1" baseline="30000">
                <a:solidFill>
                  <a:srgbClr val="000088"/>
                </a:solidFill>
                <a:ea typeface="黑体" pitchFamily="49" charset="-122"/>
              </a:rPr>
              <a:t>2</a:t>
            </a:r>
            <a:r>
              <a:rPr kumimoji="1" lang="en-US" altLang="zh-CN" sz="2900" b="1">
                <a:solidFill>
                  <a:srgbClr val="000088"/>
                </a:solidFill>
                <a:ea typeface="黑体" pitchFamily="49" charset="-122"/>
              </a:rPr>
              <a:t>+1</a:t>
            </a:r>
          </a:p>
          <a:p>
            <a:pPr algn="l" eaLnBrk="1" hangingPunct="1"/>
            <a:r>
              <a:rPr kumimoji="1" lang="en-US" altLang="zh-CN" sz="2900" b="1">
                <a:solidFill>
                  <a:srgbClr val="000088"/>
                </a:solidFill>
                <a:ea typeface="黑体" pitchFamily="49" charset="-122"/>
              </a:rPr>
              <a:t>   C(x)=x</a:t>
            </a:r>
            <a:r>
              <a:rPr kumimoji="1" lang="en-US" altLang="zh-CN" sz="2900" b="1" baseline="30000">
                <a:solidFill>
                  <a:srgbClr val="000088"/>
                </a:solidFill>
                <a:ea typeface="黑体" pitchFamily="49" charset="-122"/>
              </a:rPr>
              <a:t>2000</a:t>
            </a:r>
            <a:r>
              <a:rPr kumimoji="1" lang="en-US" altLang="zh-CN" sz="2900" b="1">
                <a:solidFill>
                  <a:srgbClr val="000088"/>
                </a:solidFill>
              </a:rPr>
              <a:t>–</a:t>
            </a:r>
            <a:r>
              <a:rPr kumimoji="1" lang="en-US" altLang="zh-CN" sz="2900" b="1">
                <a:solidFill>
                  <a:srgbClr val="000088"/>
                </a:solidFill>
                <a:ea typeface="黑体" pitchFamily="49" charset="-122"/>
              </a:rPr>
              <a:t>5</a:t>
            </a:r>
            <a:endParaRPr kumimoji="1" lang="zh-CN" altLang="en-US" sz="2900" b="1" baseline="-25000">
              <a:solidFill>
                <a:srgbClr val="000088"/>
              </a:solidFill>
              <a:ea typeface="黑体" pitchFamily="49" charset="-122"/>
            </a:endParaRPr>
          </a:p>
          <a:p>
            <a:pPr algn="l" eaLnBrk="1" hangingPunct="1"/>
            <a:endParaRPr kumimoji="1" lang="zh-CN" altLang="en-US" sz="2900" b="1" baseline="-25000">
              <a:solidFill>
                <a:srgbClr val="000088"/>
              </a:solidFill>
              <a:ea typeface="黑体" pitchFamily="49" charset="-122"/>
            </a:endParaRPr>
          </a:p>
        </p:txBody>
      </p:sp>
      <p:grpSp>
        <p:nvGrpSpPr>
          <p:cNvPr id="2" name="Group 27"/>
          <p:cNvGrpSpPr>
            <a:grpSpLocks/>
          </p:cNvGrpSpPr>
          <p:nvPr/>
        </p:nvGrpSpPr>
        <p:grpSpPr bwMode="auto">
          <a:xfrm>
            <a:off x="991263" y="64293"/>
            <a:ext cx="4762263" cy="687388"/>
            <a:chOff x="264" y="324"/>
            <a:chExt cx="3000" cy="433"/>
          </a:xfrm>
        </p:grpSpPr>
        <p:sp>
          <p:nvSpPr>
            <p:cNvPr id="133144" name="Rectangle 24"/>
            <p:cNvSpPr>
              <a:spLocks noChangeArrowheads="1"/>
            </p:cNvSpPr>
            <p:nvPr/>
          </p:nvSpPr>
          <p:spPr bwMode="auto">
            <a:xfrm>
              <a:off x="264" y="324"/>
              <a:ext cx="2736" cy="432"/>
            </a:xfrm>
            <a:prstGeom prst="rect">
              <a:avLst/>
            </a:prstGeom>
            <a:solidFill>
              <a:srgbClr val="D5EAFF"/>
            </a:solidFill>
            <a:ln w="12700" cap="sq">
              <a:noFill/>
              <a:miter lim="800000"/>
              <a:headEnd type="none" w="sm" len="sm"/>
              <a:tailEnd type="none" w="sm" len="sm"/>
            </a:ln>
            <a:effectLst>
              <a:outerShdw dist="125724" dir="2700000"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2963" name="Rectangle 26"/>
            <p:cNvSpPr>
              <a:spLocks noChangeArrowheads="1"/>
            </p:cNvSpPr>
            <p:nvPr/>
          </p:nvSpPr>
          <p:spPr bwMode="auto">
            <a:xfrm>
              <a:off x="276" y="360"/>
              <a:ext cx="2988" cy="397"/>
            </a:xfrm>
            <a:prstGeom prst="rect">
              <a:avLst/>
            </a:prstGeom>
            <a:noFill/>
            <a:ln w="12700" cap="sq">
              <a:noFill/>
              <a:miter lim="800000"/>
              <a:headEnd type="none" w="sm" len="sm"/>
              <a:tailEnd type="none" w="sm" len="sm"/>
            </a:ln>
          </p:spPr>
          <p:txBody>
            <a:bodyPr>
              <a:spAutoFit/>
            </a:bodyPr>
            <a:lstStyle/>
            <a:p>
              <a:pPr algn="l"/>
              <a:r>
                <a:rPr kumimoji="1" lang="zh-CN" altLang="en-US" sz="3500" b="1" dirty="0">
                  <a:solidFill>
                    <a:srgbClr val="CC0066"/>
                  </a:solidFill>
                  <a:ea typeface="楷体_GB2312" pitchFamily="49" charset="-122"/>
                </a:rPr>
                <a:t>数组的应用举例</a:t>
              </a:r>
              <a:r>
                <a:rPr kumimoji="1" lang="en-US" altLang="zh-CN" sz="3500" b="1" dirty="0">
                  <a:solidFill>
                    <a:srgbClr val="CC0066"/>
                  </a:solidFill>
                  <a:ea typeface="楷体_GB2312" pitchFamily="49" charset="-122"/>
                </a:rPr>
                <a:t>*</a:t>
              </a:r>
              <a:endParaRPr kumimoji="1" lang="zh-CN" altLang="en-US" sz="3500" b="1" dirty="0">
                <a:solidFill>
                  <a:srgbClr val="CC0066"/>
                </a:solidFill>
                <a:ea typeface="楷体_GB2312" pitchFamily="49" charset="-122"/>
              </a:endParaRPr>
            </a:p>
          </p:txBody>
        </p:sp>
      </p:grpSp>
      <p:grpSp>
        <p:nvGrpSpPr>
          <p:cNvPr id="3" name="Group 31"/>
          <p:cNvGrpSpPr>
            <a:grpSpLocks/>
          </p:cNvGrpSpPr>
          <p:nvPr/>
        </p:nvGrpSpPr>
        <p:grpSpPr bwMode="auto">
          <a:xfrm>
            <a:off x="1676212" y="1066800"/>
            <a:ext cx="6324856" cy="609600"/>
            <a:chOff x="96" y="744"/>
            <a:chExt cx="3984" cy="384"/>
          </a:xfrm>
        </p:grpSpPr>
        <p:sp>
          <p:nvSpPr>
            <p:cNvPr id="133148" name="Oval 28"/>
            <p:cNvSpPr>
              <a:spLocks noChangeArrowheads="1"/>
            </p:cNvSpPr>
            <p:nvPr/>
          </p:nvSpPr>
          <p:spPr bwMode="auto">
            <a:xfrm>
              <a:off x="96" y="744"/>
              <a:ext cx="3648" cy="384"/>
            </a:xfrm>
            <a:prstGeom prst="ellipse">
              <a:avLst/>
            </a:prstGeom>
            <a:solidFill>
              <a:srgbClr val="FFFFD1"/>
            </a:solidFill>
            <a:ln w="12700" cap="sq">
              <a:noFill/>
              <a:round/>
              <a:headEnd type="none" w="sm" len="sm"/>
              <a:tailEnd type="none" w="sm" len="sm"/>
            </a:ln>
            <a:effectLst>
              <a:outerShdw dist="92457" dir="956724"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2961" name="Text Box 29"/>
            <p:cNvSpPr txBox="1">
              <a:spLocks noChangeArrowheads="1"/>
            </p:cNvSpPr>
            <p:nvPr/>
          </p:nvSpPr>
          <p:spPr bwMode="auto">
            <a:xfrm>
              <a:off x="240" y="768"/>
              <a:ext cx="3840" cy="349"/>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3000" b="1">
                  <a:solidFill>
                    <a:srgbClr val="000088"/>
                  </a:solidFill>
                  <a:latin typeface="幼圆" pitchFamily="49" charset="-122"/>
                  <a:ea typeface="幼圆" pitchFamily="49" charset="-122"/>
                </a:rPr>
                <a:t>(</a:t>
              </a:r>
              <a:r>
                <a:rPr kumimoji="1" lang="zh-CN" altLang="en-US" sz="3000" b="1">
                  <a:solidFill>
                    <a:srgbClr val="000088"/>
                  </a:solidFill>
                  <a:latin typeface="幼圆" pitchFamily="49" charset="-122"/>
                  <a:ea typeface="幼圆" pitchFamily="49" charset="-122"/>
                </a:rPr>
                <a:t>一</a:t>
              </a:r>
              <a:r>
                <a:rPr kumimoji="1" lang="en-US" altLang="zh-CN" sz="3000" b="1">
                  <a:solidFill>
                    <a:srgbClr val="000088"/>
                  </a:solidFill>
                  <a:latin typeface="幼圆" pitchFamily="49" charset="-122"/>
                  <a:ea typeface="幼圆" pitchFamily="49" charset="-122"/>
                </a:rPr>
                <a:t>)</a:t>
              </a:r>
              <a:r>
                <a:rPr kumimoji="1" lang="zh-CN" altLang="en-US" sz="3000" b="1">
                  <a:solidFill>
                    <a:srgbClr val="000088"/>
                  </a:solidFill>
                  <a:latin typeface="幼圆" pitchFamily="49" charset="-122"/>
                  <a:ea typeface="幼圆" pitchFamily="49" charset="-122"/>
                </a:rPr>
                <a:t>一元</a:t>
              </a:r>
              <a:r>
                <a:rPr kumimoji="1" lang="en-US" altLang="en-US" sz="3000" b="1">
                  <a:solidFill>
                    <a:srgbClr val="000088"/>
                  </a:solidFill>
                  <a:ea typeface="幼圆" pitchFamily="49" charset="-122"/>
                </a:rPr>
                <a:t>n</a:t>
              </a:r>
              <a:r>
                <a:rPr kumimoji="1" lang="zh-CN" altLang="en-US" sz="3000" b="1">
                  <a:solidFill>
                    <a:srgbClr val="000088"/>
                  </a:solidFill>
                  <a:latin typeface="幼圆" pitchFamily="49" charset="-122"/>
                  <a:ea typeface="幼圆" pitchFamily="49" charset="-122"/>
                </a:rPr>
                <a:t>阶多项式的数组表示</a:t>
              </a:r>
            </a:p>
          </p:txBody>
        </p:sp>
      </p:grpSp>
      <p:grpSp>
        <p:nvGrpSpPr>
          <p:cNvPr id="4" name="Group 35"/>
          <p:cNvGrpSpPr>
            <a:grpSpLocks/>
          </p:cNvGrpSpPr>
          <p:nvPr/>
        </p:nvGrpSpPr>
        <p:grpSpPr bwMode="auto">
          <a:xfrm>
            <a:off x="2132846" y="3733800"/>
            <a:ext cx="1295413" cy="685800"/>
            <a:chOff x="444" y="2352"/>
            <a:chExt cx="816" cy="432"/>
          </a:xfrm>
        </p:grpSpPr>
        <p:sp>
          <p:nvSpPr>
            <p:cNvPr id="133152" name="Oval 32"/>
            <p:cNvSpPr>
              <a:spLocks noChangeArrowheads="1"/>
            </p:cNvSpPr>
            <p:nvPr/>
          </p:nvSpPr>
          <p:spPr bwMode="auto">
            <a:xfrm>
              <a:off x="480" y="2352"/>
              <a:ext cx="720" cy="432"/>
            </a:xfrm>
            <a:prstGeom prst="ellipse">
              <a:avLst/>
            </a:prstGeom>
            <a:solidFill>
              <a:srgbClr val="E1FFE1"/>
            </a:solidFill>
            <a:ln w="12700" cap="sq">
              <a:no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2959" name="Rectangle 33"/>
            <p:cNvSpPr>
              <a:spLocks noChangeArrowheads="1"/>
            </p:cNvSpPr>
            <p:nvPr/>
          </p:nvSpPr>
          <p:spPr bwMode="auto">
            <a:xfrm>
              <a:off x="444" y="2364"/>
              <a:ext cx="816" cy="388"/>
            </a:xfrm>
            <a:prstGeom prst="rect">
              <a:avLst/>
            </a:prstGeom>
            <a:noFill/>
            <a:ln w="12700" cap="sq">
              <a:noFill/>
              <a:miter lim="800000"/>
              <a:headEnd type="none" w="sm" len="sm"/>
              <a:tailEnd type="none" w="sm" len="sm"/>
            </a:ln>
            <a:effectLst>
              <a:outerShdw dist="28398" dir="3806097" algn="ctr" rotWithShape="0">
                <a:schemeClr val="bg2"/>
              </a:outerShdw>
            </a:effectLst>
          </p:spPr>
          <p:txBody>
            <a:bodyPr>
              <a:spAutoFit/>
            </a:bodyPr>
            <a:lstStyle/>
            <a:p>
              <a:pPr algn="l" eaLnBrk="1" hangingPunct="1">
                <a:spcAft>
                  <a:spcPct val="40000"/>
                </a:spcAft>
              </a:pPr>
              <a:r>
                <a:rPr kumimoji="1" lang="zh-CN" altLang="en-US" sz="3400" b="1" i="1">
                  <a:solidFill>
                    <a:srgbClr val="FF3300"/>
                  </a:solidFill>
                  <a:latin typeface="黑体" pitchFamily="49" charset="-122"/>
                  <a:ea typeface="黑体" pitchFamily="49" charset="-122"/>
                </a:rPr>
                <a:t>例如</a:t>
              </a:r>
            </a:p>
          </p:txBody>
        </p:sp>
      </p:grpSp>
      <p:grpSp>
        <p:nvGrpSpPr>
          <p:cNvPr id="5" name="Group 38"/>
          <p:cNvGrpSpPr>
            <a:grpSpLocks/>
          </p:cNvGrpSpPr>
          <p:nvPr/>
        </p:nvGrpSpPr>
        <p:grpSpPr bwMode="auto">
          <a:xfrm>
            <a:off x="6629550" y="3373279"/>
            <a:ext cx="3429607" cy="755193"/>
            <a:chOff x="3300" y="2411"/>
            <a:chExt cx="2160" cy="366"/>
          </a:xfrm>
        </p:grpSpPr>
        <p:sp>
          <p:nvSpPr>
            <p:cNvPr id="133156" name="Freeform 36"/>
            <p:cNvSpPr>
              <a:spLocks/>
            </p:cNvSpPr>
            <p:nvPr/>
          </p:nvSpPr>
          <p:spPr bwMode="auto">
            <a:xfrm>
              <a:off x="3312" y="2456"/>
              <a:ext cx="1865" cy="321"/>
            </a:xfrm>
            <a:custGeom>
              <a:avLst/>
              <a:gdLst/>
              <a:ahLst/>
              <a:cxnLst>
                <a:cxn ang="0">
                  <a:pos x="11" y="221"/>
                </a:cxn>
                <a:cxn ang="0">
                  <a:pos x="70" y="136"/>
                </a:cxn>
                <a:cxn ang="0">
                  <a:pos x="180" y="72"/>
                </a:cxn>
                <a:cxn ang="0">
                  <a:pos x="340" y="28"/>
                </a:cxn>
                <a:cxn ang="0">
                  <a:pos x="551" y="5"/>
                </a:cxn>
                <a:cxn ang="0">
                  <a:pos x="807" y="1"/>
                </a:cxn>
                <a:cxn ang="0">
                  <a:pos x="1035" y="18"/>
                </a:cxn>
                <a:cxn ang="0">
                  <a:pos x="1212" y="55"/>
                </a:cxn>
                <a:cxn ang="0">
                  <a:pos x="1339" y="113"/>
                </a:cxn>
                <a:cxn ang="0">
                  <a:pos x="1415" y="190"/>
                </a:cxn>
                <a:cxn ang="0">
                  <a:pos x="1440" y="288"/>
                </a:cxn>
                <a:cxn ang="0">
                  <a:pos x="1425" y="386"/>
                </a:cxn>
                <a:cxn ang="0">
                  <a:pos x="1379" y="464"/>
                </a:cxn>
                <a:cxn ang="0">
                  <a:pos x="1303" y="521"/>
                </a:cxn>
                <a:cxn ang="0">
                  <a:pos x="1197" y="558"/>
                </a:cxn>
                <a:cxn ang="0">
                  <a:pos x="1060" y="575"/>
                </a:cxn>
                <a:cxn ang="0">
                  <a:pos x="903" y="581"/>
                </a:cxn>
                <a:cxn ang="0">
                  <a:pos x="759" y="604"/>
                </a:cxn>
                <a:cxn ang="0">
                  <a:pos x="630" y="648"/>
                </a:cxn>
                <a:cxn ang="0">
                  <a:pos x="516" y="712"/>
                </a:cxn>
                <a:cxn ang="0">
                  <a:pos x="417" y="797"/>
                </a:cxn>
                <a:cxn ang="0">
                  <a:pos x="334" y="899"/>
                </a:cxn>
                <a:cxn ang="0">
                  <a:pos x="266" y="990"/>
                </a:cxn>
                <a:cxn ang="0">
                  <a:pos x="212" y="1061"/>
                </a:cxn>
                <a:cxn ang="0">
                  <a:pos x="174" y="1112"/>
                </a:cxn>
                <a:cxn ang="0">
                  <a:pos x="152" y="1142"/>
                </a:cxn>
                <a:cxn ang="0">
                  <a:pos x="144" y="1152"/>
                </a:cxn>
                <a:cxn ang="0">
                  <a:pos x="148" y="1142"/>
                </a:cxn>
                <a:cxn ang="0">
                  <a:pos x="159" y="1112"/>
                </a:cxn>
                <a:cxn ang="0">
                  <a:pos x="178" y="1061"/>
                </a:cxn>
                <a:cxn ang="0">
                  <a:pos x="205" y="990"/>
                </a:cxn>
                <a:cxn ang="0">
                  <a:pos x="239" y="899"/>
                </a:cxn>
                <a:cxn ang="0">
                  <a:pos x="275" y="797"/>
                </a:cxn>
                <a:cxn ang="0">
                  <a:pos x="291" y="712"/>
                </a:cxn>
                <a:cxn ang="0">
                  <a:pos x="288" y="648"/>
                </a:cxn>
                <a:cxn ang="0">
                  <a:pos x="264" y="604"/>
                </a:cxn>
                <a:cxn ang="0">
                  <a:pos x="221" y="581"/>
                </a:cxn>
                <a:cxn ang="0">
                  <a:pos x="158" y="575"/>
                </a:cxn>
                <a:cxn ang="0">
                  <a:pos x="101" y="558"/>
                </a:cxn>
                <a:cxn ang="0">
                  <a:pos x="57" y="521"/>
                </a:cxn>
                <a:cxn ang="0">
                  <a:pos x="25" y="464"/>
                </a:cxn>
                <a:cxn ang="0">
                  <a:pos x="6" y="386"/>
                </a:cxn>
                <a:cxn ang="0">
                  <a:pos x="0" y="288"/>
                </a:cxn>
              </a:cxnLst>
              <a:rect l="0" t="0" r="r" b="b"/>
              <a:pathLst>
                <a:path w="1441" h="1153">
                  <a:moveTo>
                    <a:pt x="0" y="288"/>
                  </a:moveTo>
                  <a:lnTo>
                    <a:pt x="3" y="253"/>
                  </a:lnTo>
                  <a:lnTo>
                    <a:pt x="11" y="221"/>
                  </a:lnTo>
                  <a:lnTo>
                    <a:pt x="25" y="190"/>
                  </a:lnTo>
                  <a:lnTo>
                    <a:pt x="45" y="162"/>
                  </a:lnTo>
                  <a:lnTo>
                    <a:pt x="70" y="136"/>
                  </a:lnTo>
                  <a:lnTo>
                    <a:pt x="101" y="113"/>
                  </a:lnTo>
                  <a:lnTo>
                    <a:pt x="138" y="91"/>
                  </a:lnTo>
                  <a:lnTo>
                    <a:pt x="180" y="72"/>
                  </a:lnTo>
                  <a:lnTo>
                    <a:pt x="228" y="55"/>
                  </a:lnTo>
                  <a:lnTo>
                    <a:pt x="281" y="41"/>
                  </a:lnTo>
                  <a:lnTo>
                    <a:pt x="340" y="28"/>
                  </a:lnTo>
                  <a:lnTo>
                    <a:pt x="405" y="18"/>
                  </a:lnTo>
                  <a:lnTo>
                    <a:pt x="475" y="10"/>
                  </a:lnTo>
                  <a:lnTo>
                    <a:pt x="551" y="5"/>
                  </a:lnTo>
                  <a:lnTo>
                    <a:pt x="633" y="1"/>
                  </a:lnTo>
                  <a:lnTo>
                    <a:pt x="720" y="0"/>
                  </a:lnTo>
                  <a:lnTo>
                    <a:pt x="807" y="1"/>
                  </a:lnTo>
                  <a:lnTo>
                    <a:pt x="889" y="5"/>
                  </a:lnTo>
                  <a:lnTo>
                    <a:pt x="965" y="10"/>
                  </a:lnTo>
                  <a:lnTo>
                    <a:pt x="1035" y="18"/>
                  </a:lnTo>
                  <a:lnTo>
                    <a:pt x="1100" y="28"/>
                  </a:lnTo>
                  <a:lnTo>
                    <a:pt x="1159" y="41"/>
                  </a:lnTo>
                  <a:lnTo>
                    <a:pt x="1212" y="55"/>
                  </a:lnTo>
                  <a:lnTo>
                    <a:pt x="1260" y="72"/>
                  </a:lnTo>
                  <a:lnTo>
                    <a:pt x="1302" y="91"/>
                  </a:lnTo>
                  <a:lnTo>
                    <a:pt x="1339" y="113"/>
                  </a:lnTo>
                  <a:lnTo>
                    <a:pt x="1370" y="136"/>
                  </a:lnTo>
                  <a:lnTo>
                    <a:pt x="1395" y="162"/>
                  </a:lnTo>
                  <a:lnTo>
                    <a:pt x="1415" y="190"/>
                  </a:lnTo>
                  <a:lnTo>
                    <a:pt x="1429" y="221"/>
                  </a:lnTo>
                  <a:lnTo>
                    <a:pt x="1437" y="253"/>
                  </a:lnTo>
                  <a:lnTo>
                    <a:pt x="1440" y="288"/>
                  </a:lnTo>
                  <a:lnTo>
                    <a:pt x="1438" y="323"/>
                  </a:lnTo>
                  <a:lnTo>
                    <a:pt x="1433" y="356"/>
                  </a:lnTo>
                  <a:lnTo>
                    <a:pt x="1425" y="386"/>
                  </a:lnTo>
                  <a:lnTo>
                    <a:pt x="1413" y="414"/>
                  </a:lnTo>
                  <a:lnTo>
                    <a:pt x="1398" y="440"/>
                  </a:lnTo>
                  <a:lnTo>
                    <a:pt x="1379" y="464"/>
                  </a:lnTo>
                  <a:lnTo>
                    <a:pt x="1357" y="485"/>
                  </a:lnTo>
                  <a:lnTo>
                    <a:pt x="1332" y="504"/>
                  </a:lnTo>
                  <a:lnTo>
                    <a:pt x="1303" y="521"/>
                  </a:lnTo>
                  <a:lnTo>
                    <a:pt x="1271" y="536"/>
                  </a:lnTo>
                  <a:lnTo>
                    <a:pt x="1236" y="548"/>
                  </a:lnTo>
                  <a:lnTo>
                    <a:pt x="1197" y="558"/>
                  </a:lnTo>
                  <a:lnTo>
                    <a:pt x="1155" y="566"/>
                  </a:lnTo>
                  <a:lnTo>
                    <a:pt x="1109" y="572"/>
                  </a:lnTo>
                  <a:lnTo>
                    <a:pt x="1060" y="575"/>
                  </a:lnTo>
                  <a:lnTo>
                    <a:pt x="1008" y="576"/>
                  </a:lnTo>
                  <a:lnTo>
                    <a:pt x="955" y="577"/>
                  </a:lnTo>
                  <a:lnTo>
                    <a:pt x="903" y="581"/>
                  </a:lnTo>
                  <a:lnTo>
                    <a:pt x="854" y="586"/>
                  </a:lnTo>
                  <a:lnTo>
                    <a:pt x="806" y="594"/>
                  </a:lnTo>
                  <a:lnTo>
                    <a:pt x="759" y="604"/>
                  </a:lnTo>
                  <a:lnTo>
                    <a:pt x="714" y="617"/>
                  </a:lnTo>
                  <a:lnTo>
                    <a:pt x="671" y="631"/>
                  </a:lnTo>
                  <a:lnTo>
                    <a:pt x="630" y="648"/>
                  </a:lnTo>
                  <a:lnTo>
                    <a:pt x="590" y="667"/>
                  </a:lnTo>
                  <a:lnTo>
                    <a:pt x="552" y="689"/>
                  </a:lnTo>
                  <a:lnTo>
                    <a:pt x="516" y="712"/>
                  </a:lnTo>
                  <a:lnTo>
                    <a:pt x="482" y="738"/>
                  </a:lnTo>
                  <a:lnTo>
                    <a:pt x="449" y="766"/>
                  </a:lnTo>
                  <a:lnTo>
                    <a:pt x="417" y="797"/>
                  </a:lnTo>
                  <a:lnTo>
                    <a:pt x="388" y="829"/>
                  </a:lnTo>
                  <a:lnTo>
                    <a:pt x="360" y="864"/>
                  </a:lnTo>
                  <a:lnTo>
                    <a:pt x="334" y="899"/>
                  </a:lnTo>
                  <a:lnTo>
                    <a:pt x="309" y="932"/>
                  </a:lnTo>
                  <a:lnTo>
                    <a:pt x="287" y="962"/>
                  </a:lnTo>
                  <a:lnTo>
                    <a:pt x="266" y="990"/>
                  </a:lnTo>
                  <a:lnTo>
                    <a:pt x="246" y="1016"/>
                  </a:lnTo>
                  <a:lnTo>
                    <a:pt x="228" y="1040"/>
                  </a:lnTo>
                  <a:lnTo>
                    <a:pt x="212" y="1061"/>
                  </a:lnTo>
                  <a:lnTo>
                    <a:pt x="198" y="1080"/>
                  </a:lnTo>
                  <a:lnTo>
                    <a:pt x="185" y="1097"/>
                  </a:lnTo>
                  <a:lnTo>
                    <a:pt x="174" y="1112"/>
                  </a:lnTo>
                  <a:lnTo>
                    <a:pt x="165" y="1124"/>
                  </a:lnTo>
                  <a:lnTo>
                    <a:pt x="158" y="1134"/>
                  </a:lnTo>
                  <a:lnTo>
                    <a:pt x="152" y="1142"/>
                  </a:lnTo>
                  <a:lnTo>
                    <a:pt x="147" y="1148"/>
                  </a:lnTo>
                  <a:lnTo>
                    <a:pt x="145" y="1151"/>
                  </a:lnTo>
                  <a:lnTo>
                    <a:pt x="144" y="1152"/>
                  </a:lnTo>
                  <a:lnTo>
                    <a:pt x="144" y="1151"/>
                  </a:lnTo>
                  <a:lnTo>
                    <a:pt x="146" y="1148"/>
                  </a:lnTo>
                  <a:lnTo>
                    <a:pt x="148" y="1142"/>
                  </a:lnTo>
                  <a:lnTo>
                    <a:pt x="151" y="1134"/>
                  </a:lnTo>
                  <a:lnTo>
                    <a:pt x="155" y="1124"/>
                  </a:lnTo>
                  <a:lnTo>
                    <a:pt x="159" y="1112"/>
                  </a:lnTo>
                  <a:lnTo>
                    <a:pt x="165" y="1097"/>
                  </a:lnTo>
                  <a:lnTo>
                    <a:pt x="171" y="1080"/>
                  </a:lnTo>
                  <a:lnTo>
                    <a:pt x="178" y="1061"/>
                  </a:lnTo>
                  <a:lnTo>
                    <a:pt x="186" y="1040"/>
                  </a:lnTo>
                  <a:lnTo>
                    <a:pt x="195" y="1016"/>
                  </a:lnTo>
                  <a:lnTo>
                    <a:pt x="205" y="990"/>
                  </a:lnTo>
                  <a:lnTo>
                    <a:pt x="215" y="962"/>
                  </a:lnTo>
                  <a:lnTo>
                    <a:pt x="227" y="932"/>
                  </a:lnTo>
                  <a:lnTo>
                    <a:pt x="239" y="899"/>
                  </a:lnTo>
                  <a:lnTo>
                    <a:pt x="252" y="864"/>
                  </a:lnTo>
                  <a:lnTo>
                    <a:pt x="264" y="829"/>
                  </a:lnTo>
                  <a:lnTo>
                    <a:pt x="275" y="797"/>
                  </a:lnTo>
                  <a:lnTo>
                    <a:pt x="282" y="766"/>
                  </a:lnTo>
                  <a:lnTo>
                    <a:pt x="288" y="738"/>
                  </a:lnTo>
                  <a:lnTo>
                    <a:pt x="291" y="712"/>
                  </a:lnTo>
                  <a:lnTo>
                    <a:pt x="293" y="689"/>
                  </a:lnTo>
                  <a:lnTo>
                    <a:pt x="291" y="667"/>
                  </a:lnTo>
                  <a:lnTo>
                    <a:pt x="288" y="648"/>
                  </a:lnTo>
                  <a:lnTo>
                    <a:pt x="282" y="631"/>
                  </a:lnTo>
                  <a:lnTo>
                    <a:pt x="275" y="617"/>
                  </a:lnTo>
                  <a:lnTo>
                    <a:pt x="264" y="604"/>
                  </a:lnTo>
                  <a:lnTo>
                    <a:pt x="252" y="594"/>
                  </a:lnTo>
                  <a:lnTo>
                    <a:pt x="237" y="586"/>
                  </a:lnTo>
                  <a:lnTo>
                    <a:pt x="221" y="581"/>
                  </a:lnTo>
                  <a:lnTo>
                    <a:pt x="201" y="577"/>
                  </a:lnTo>
                  <a:lnTo>
                    <a:pt x="180" y="576"/>
                  </a:lnTo>
                  <a:lnTo>
                    <a:pt x="158" y="575"/>
                  </a:lnTo>
                  <a:lnTo>
                    <a:pt x="138" y="572"/>
                  </a:lnTo>
                  <a:lnTo>
                    <a:pt x="119" y="566"/>
                  </a:lnTo>
                  <a:lnTo>
                    <a:pt x="101" y="558"/>
                  </a:lnTo>
                  <a:lnTo>
                    <a:pt x="85" y="548"/>
                  </a:lnTo>
                  <a:lnTo>
                    <a:pt x="70" y="536"/>
                  </a:lnTo>
                  <a:lnTo>
                    <a:pt x="57" y="521"/>
                  </a:lnTo>
                  <a:lnTo>
                    <a:pt x="45" y="504"/>
                  </a:lnTo>
                  <a:lnTo>
                    <a:pt x="34" y="485"/>
                  </a:lnTo>
                  <a:lnTo>
                    <a:pt x="25" y="464"/>
                  </a:lnTo>
                  <a:lnTo>
                    <a:pt x="18" y="440"/>
                  </a:lnTo>
                  <a:lnTo>
                    <a:pt x="11" y="414"/>
                  </a:lnTo>
                  <a:lnTo>
                    <a:pt x="6" y="386"/>
                  </a:lnTo>
                  <a:lnTo>
                    <a:pt x="3" y="356"/>
                  </a:lnTo>
                  <a:lnTo>
                    <a:pt x="1" y="323"/>
                  </a:lnTo>
                  <a:lnTo>
                    <a:pt x="0" y="288"/>
                  </a:lnTo>
                  <a:close/>
                </a:path>
              </a:pathLst>
            </a:custGeom>
            <a:noFill/>
            <a:ln w="57150" cap="flat">
              <a:solidFill>
                <a:srgbClr val="EC2D00"/>
              </a:solidFill>
              <a:prstDash val="solid"/>
              <a:round/>
              <a:headEnd/>
              <a:tailEnd/>
            </a:ln>
            <a:effectLst/>
          </p:spPr>
          <p:txBody>
            <a:bodyPr anchor="ctr">
              <a:spAutoFit/>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2957" name="Text Box 37"/>
            <p:cNvSpPr txBox="1">
              <a:spLocks noChangeArrowheads="1"/>
            </p:cNvSpPr>
            <p:nvPr/>
          </p:nvSpPr>
          <p:spPr bwMode="auto">
            <a:xfrm>
              <a:off x="3300" y="2411"/>
              <a:ext cx="2160" cy="209"/>
            </a:xfrm>
            <a:prstGeom prst="rect">
              <a:avLst/>
            </a:prstGeom>
            <a:noFill/>
            <a:ln w="12700" cap="sq">
              <a:noFill/>
              <a:miter lim="800000"/>
              <a:headEnd type="none" w="sm" len="sm"/>
              <a:tailEnd type="none" w="sm" len="sm"/>
            </a:ln>
          </p:spPr>
          <p:txBody>
            <a:bodyPr>
              <a:spAutoFit/>
            </a:bodyPr>
            <a:lstStyle/>
            <a:p>
              <a:pPr algn="l"/>
              <a:r>
                <a:rPr kumimoji="1" lang="zh-CN" altLang="en-US" sz="2200" b="1">
                  <a:solidFill>
                    <a:srgbClr val="000088"/>
                  </a:solidFill>
                  <a:latin typeface="幼圆" pitchFamily="49" charset="-122"/>
                  <a:ea typeface="幼圆" pitchFamily="49" charset="-122"/>
                </a:rPr>
                <a:t>一个标准的</a:t>
              </a:r>
              <a:r>
                <a:rPr kumimoji="1" lang="zh-CN" altLang="en-US" sz="2200" b="1">
                  <a:solidFill>
                    <a:srgbClr val="000088"/>
                  </a:solidFill>
                  <a:ea typeface="幼圆" pitchFamily="49" charset="-122"/>
                </a:rPr>
                <a:t>6</a:t>
              </a:r>
              <a:r>
                <a:rPr kumimoji="1" lang="zh-CN" altLang="en-US" sz="2200" b="1">
                  <a:solidFill>
                    <a:srgbClr val="000088"/>
                  </a:solidFill>
                  <a:latin typeface="幼圆" pitchFamily="49" charset="-122"/>
                  <a:ea typeface="幼圆" pitchFamily="49" charset="-122"/>
                </a:rPr>
                <a:t>阶多项式</a:t>
              </a:r>
            </a:p>
          </p:txBody>
        </p:sp>
      </p:grpSp>
      <p:grpSp>
        <p:nvGrpSpPr>
          <p:cNvPr id="6" name="Group 42"/>
          <p:cNvGrpSpPr>
            <a:grpSpLocks/>
          </p:cNvGrpSpPr>
          <p:nvPr/>
        </p:nvGrpSpPr>
        <p:grpSpPr bwMode="auto">
          <a:xfrm>
            <a:off x="2798364" y="4724400"/>
            <a:ext cx="5241566" cy="1550988"/>
            <a:chOff x="959" y="2976"/>
            <a:chExt cx="3302" cy="977"/>
          </a:xfrm>
        </p:grpSpPr>
        <p:sp>
          <p:nvSpPr>
            <p:cNvPr id="133159" name="Freeform 39"/>
            <p:cNvSpPr>
              <a:spLocks/>
            </p:cNvSpPr>
            <p:nvPr/>
          </p:nvSpPr>
          <p:spPr bwMode="auto">
            <a:xfrm rot="-60609">
              <a:off x="959" y="2976"/>
              <a:ext cx="2544" cy="612"/>
            </a:xfrm>
            <a:custGeom>
              <a:avLst/>
              <a:gdLst/>
              <a:ahLst/>
              <a:cxnLst>
                <a:cxn ang="0">
                  <a:pos x="110" y="1"/>
                </a:cxn>
                <a:cxn ang="0">
                  <a:pos x="985" y="35"/>
                </a:cxn>
                <a:cxn ang="0">
                  <a:pos x="997" y="289"/>
                </a:cxn>
                <a:cxn ang="0">
                  <a:pos x="801" y="323"/>
                </a:cxn>
                <a:cxn ang="0">
                  <a:pos x="617" y="346"/>
                </a:cxn>
                <a:cxn ang="0">
                  <a:pos x="52" y="289"/>
                </a:cxn>
                <a:cxn ang="0">
                  <a:pos x="29" y="47"/>
                </a:cxn>
                <a:cxn ang="0">
                  <a:pos x="110" y="1"/>
                </a:cxn>
              </a:cxnLst>
              <a:rect l="0" t="0" r="r" b="b"/>
              <a:pathLst>
                <a:path w="1072" h="346">
                  <a:moveTo>
                    <a:pt x="110" y="1"/>
                  </a:moveTo>
                  <a:cubicBezTo>
                    <a:pt x="401" y="24"/>
                    <a:pt x="695" y="0"/>
                    <a:pt x="985" y="35"/>
                  </a:cubicBezTo>
                  <a:cubicBezTo>
                    <a:pt x="1059" y="83"/>
                    <a:pt x="1072" y="230"/>
                    <a:pt x="997" y="289"/>
                  </a:cubicBezTo>
                  <a:cubicBezTo>
                    <a:pt x="957" y="321"/>
                    <a:pt x="825" y="320"/>
                    <a:pt x="801" y="323"/>
                  </a:cubicBezTo>
                  <a:cubicBezTo>
                    <a:pt x="740" y="330"/>
                    <a:pt x="617" y="346"/>
                    <a:pt x="617" y="346"/>
                  </a:cubicBezTo>
                  <a:cubicBezTo>
                    <a:pt x="414" y="339"/>
                    <a:pt x="247" y="328"/>
                    <a:pt x="52" y="289"/>
                  </a:cubicBezTo>
                  <a:cubicBezTo>
                    <a:pt x="9" y="201"/>
                    <a:pt x="0" y="165"/>
                    <a:pt x="29" y="47"/>
                  </a:cubicBezTo>
                  <a:cubicBezTo>
                    <a:pt x="35" y="25"/>
                    <a:pt x="94" y="16"/>
                    <a:pt x="110" y="1"/>
                  </a:cubicBezTo>
                  <a:close/>
                </a:path>
              </a:pathLst>
            </a:custGeom>
            <a:noFill/>
            <a:ln w="47625" cap="sq" cmpd="sng">
              <a:solidFill>
                <a:srgbClr val="FF3300"/>
              </a:solidFill>
              <a:prstDash val="solid"/>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3160" name="Freeform 40"/>
            <p:cNvSpPr>
              <a:spLocks/>
            </p:cNvSpPr>
            <p:nvPr/>
          </p:nvSpPr>
          <p:spPr bwMode="auto">
            <a:xfrm rot="21289839" flipH="1" flipV="1">
              <a:off x="2820" y="3536"/>
              <a:ext cx="1441" cy="417"/>
            </a:xfrm>
            <a:custGeom>
              <a:avLst/>
              <a:gdLst/>
              <a:ahLst/>
              <a:cxnLst>
                <a:cxn ang="0">
                  <a:pos x="1429" y="221"/>
                </a:cxn>
                <a:cxn ang="0">
                  <a:pos x="1370" y="136"/>
                </a:cxn>
                <a:cxn ang="0">
                  <a:pos x="1260" y="72"/>
                </a:cxn>
                <a:cxn ang="0">
                  <a:pos x="1100" y="28"/>
                </a:cxn>
                <a:cxn ang="0">
                  <a:pos x="889" y="5"/>
                </a:cxn>
                <a:cxn ang="0">
                  <a:pos x="633" y="1"/>
                </a:cxn>
                <a:cxn ang="0">
                  <a:pos x="405" y="18"/>
                </a:cxn>
                <a:cxn ang="0">
                  <a:pos x="228" y="55"/>
                </a:cxn>
                <a:cxn ang="0">
                  <a:pos x="101" y="113"/>
                </a:cxn>
                <a:cxn ang="0">
                  <a:pos x="25" y="190"/>
                </a:cxn>
                <a:cxn ang="0">
                  <a:pos x="0" y="288"/>
                </a:cxn>
                <a:cxn ang="0">
                  <a:pos x="15" y="386"/>
                </a:cxn>
                <a:cxn ang="0">
                  <a:pos x="61" y="464"/>
                </a:cxn>
                <a:cxn ang="0">
                  <a:pos x="137" y="521"/>
                </a:cxn>
                <a:cxn ang="0">
                  <a:pos x="243" y="558"/>
                </a:cxn>
                <a:cxn ang="0">
                  <a:pos x="380" y="575"/>
                </a:cxn>
                <a:cxn ang="0">
                  <a:pos x="537" y="581"/>
                </a:cxn>
                <a:cxn ang="0">
                  <a:pos x="681" y="604"/>
                </a:cxn>
                <a:cxn ang="0">
                  <a:pos x="810" y="648"/>
                </a:cxn>
                <a:cxn ang="0">
                  <a:pos x="924" y="712"/>
                </a:cxn>
                <a:cxn ang="0">
                  <a:pos x="1023" y="797"/>
                </a:cxn>
                <a:cxn ang="0">
                  <a:pos x="1106" y="899"/>
                </a:cxn>
                <a:cxn ang="0">
                  <a:pos x="1175" y="990"/>
                </a:cxn>
                <a:cxn ang="0">
                  <a:pos x="1228" y="1061"/>
                </a:cxn>
                <a:cxn ang="0">
                  <a:pos x="1266" y="1112"/>
                </a:cxn>
                <a:cxn ang="0">
                  <a:pos x="1288" y="1142"/>
                </a:cxn>
                <a:cxn ang="0">
                  <a:pos x="1296" y="1152"/>
                </a:cxn>
                <a:cxn ang="0">
                  <a:pos x="1292" y="1142"/>
                </a:cxn>
                <a:cxn ang="0">
                  <a:pos x="1281" y="1112"/>
                </a:cxn>
                <a:cxn ang="0">
                  <a:pos x="1262" y="1061"/>
                </a:cxn>
                <a:cxn ang="0">
                  <a:pos x="1235" y="990"/>
                </a:cxn>
                <a:cxn ang="0">
                  <a:pos x="1201" y="899"/>
                </a:cxn>
                <a:cxn ang="0">
                  <a:pos x="1166" y="797"/>
                </a:cxn>
                <a:cxn ang="0">
                  <a:pos x="1149" y="712"/>
                </a:cxn>
                <a:cxn ang="0">
                  <a:pos x="1152" y="648"/>
                </a:cxn>
                <a:cxn ang="0">
                  <a:pos x="1176" y="604"/>
                </a:cxn>
                <a:cxn ang="0">
                  <a:pos x="1220" y="581"/>
                </a:cxn>
                <a:cxn ang="0">
                  <a:pos x="1282" y="575"/>
                </a:cxn>
                <a:cxn ang="0">
                  <a:pos x="1339" y="558"/>
                </a:cxn>
                <a:cxn ang="0">
                  <a:pos x="1383" y="521"/>
                </a:cxn>
                <a:cxn ang="0">
                  <a:pos x="1415" y="464"/>
                </a:cxn>
                <a:cxn ang="0">
                  <a:pos x="1434" y="386"/>
                </a:cxn>
                <a:cxn ang="0">
                  <a:pos x="1440" y="288"/>
                </a:cxn>
              </a:cxnLst>
              <a:rect l="0" t="0" r="r" b="b"/>
              <a:pathLst>
                <a:path w="1441" h="1153">
                  <a:moveTo>
                    <a:pt x="1440" y="288"/>
                  </a:moveTo>
                  <a:lnTo>
                    <a:pt x="1437" y="253"/>
                  </a:lnTo>
                  <a:lnTo>
                    <a:pt x="1429" y="221"/>
                  </a:lnTo>
                  <a:lnTo>
                    <a:pt x="1415" y="190"/>
                  </a:lnTo>
                  <a:lnTo>
                    <a:pt x="1395" y="162"/>
                  </a:lnTo>
                  <a:lnTo>
                    <a:pt x="1370" y="136"/>
                  </a:lnTo>
                  <a:lnTo>
                    <a:pt x="1339" y="113"/>
                  </a:lnTo>
                  <a:lnTo>
                    <a:pt x="1302" y="91"/>
                  </a:lnTo>
                  <a:lnTo>
                    <a:pt x="1260" y="72"/>
                  </a:lnTo>
                  <a:lnTo>
                    <a:pt x="1212" y="55"/>
                  </a:lnTo>
                  <a:lnTo>
                    <a:pt x="1159" y="41"/>
                  </a:lnTo>
                  <a:lnTo>
                    <a:pt x="1100" y="28"/>
                  </a:lnTo>
                  <a:lnTo>
                    <a:pt x="1035" y="18"/>
                  </a:lnTo>
                  <a:lnTo>
                    <a:pt x="965" y="10"/>
                  </a:lnTo>
                  <a:lnTo>
                    <a:pt x="889" y="5"/>
                  </a:lnTo>
                  <a:lnTo>
                    <a:pt x="807" y="1"/>
                  </a:lnTo>
                  <a:lnTo>
                    <a:pt x="720" y="0"/>
                  </a:lnTo>
                  <a:lnTo>
                    <a:pt x="633" y="1"/>
                  </a:lnTo>
                  <a:lnTo>
                    <a:pt x="551" y="5"/>
                  </a:lnTo>
                  <a:lnTo>
                    <a:pt x="475" y="10"/>
                  </a:lnTo>
                  <a:lnTo>
                    <a:pt x="405" y="18"/>
                  </a:lnTo>
                  <a:lnTo>
                    <a:pt x="340" y="28"/>
                  </a:lnTo>
                  <a:lnTo>
                    <a:pt x="281" y="41"/>
                  </a:lnTo>
                  <a:lnTo>
                    <a:pt x="228" y="55"/>
                  </a:lnTo>
                  <a:lnTo>
                    <a:pt x="180" y="72"/>
                  </a:lnTo>
                  <a:lnTo>
                    <a:pt x="138" y="91"/>
                  </a:lnTo>
                  <a:lnTo>
                    <a:pt x="101" y="113"/>
                  </a:lnTo>
                  <a:lnTo>
                    <a:pt x="70" y="136"/>
                  </a:lnTo>
                  <a:lnTo>
                    <a:pt x="45" y="162"/>
                  </a:lnTo>
                  <a:lnTo>
                    <a:pt x="25" y="190"/>
                  </a:lnTo>
                  <a:lnTo>
                    <a:pt x="11" y="221"/>
                  </a:lnTo>
                  <a:lnTo>
                    <a:pt x="3" y="253"/>
                  </a:lnTo>
                  <a:lnTo>
                    <a:pt x="0" y="288"/>
                  </a:lnTo>
                  <a:lnTo>
                    <a:pt x="2" y="323"/>
                  </a:lnTo>
                  <a:lnTo>
                    <a:pt x="7" y="356"/>
                  </a:lnTo>
                  <a:lnTo>
                    <a:pt x="15" y="386"/>
                  </a:lnTo>
                  <a:lnTo>
                    <a:pt x="27" y="414"/>
                  </a:lnTo>
                  <a:lnTo>
                    <a:pt x="42" y="440"/>
                  </a:lnTo>
                  <a:lnTo>
                    <a:pt x="61" y="464"/>
                  </a:lnTo>
                  <a:lnTo>
                    <a:pt x="83" y="485"/>
                  </a:lnTo>
                  <a:lnTo>
                    <a:pt x="108" y="504"/>
                  </a:lnTo>
                  <a:lnTo>
                    <a:pt x="137" y="521"/>
                  </a:lnTo>
                  <a:lnTo>
                    <a:pt x="169" y="536"/>
                  </a:lnTo>
                  <a:lnTo>
                    <a:pt x="204" y="548"/>
                  </a:lnTo>
                  <a:lnTo>
                    <a:pt x="243" y="558"/>
                  </a:lnTo>
                  <a:lnTo>
                    <a:pt x="285" y="566"/>
                  </a:lnTo>
                  <a:lnTo>
                    <a:pt x="331" y="572"/>
                  </a:lnTo>
                  <a:lnTo>
                    <a:pt x="380" y="575"/>
                  </a:lnTo>
                  <a:lnTo>
                    <a:pt x="432" y="576"/>
                  </a:lnTo>
                  <a:lnTo>
                    <a:pt x="485" y="577"/>
                  </a:lnTo>
                  <a:lnTo>
                    <a:pt x="537" y="581"/>
                  </a:lnTo>
                  <a:lnTo>
                    <a:pt x="586" y="586"/>
                  </a:lnTo>
                  <a:lnTo>
                    <a:pt x="635" y="594"/>
                  </a:lnTo>
                  <a:lnTo>
                    <a:pt x="681" y="604"/>
                  </a:lnTo>
                  <a:lnTo>
                    <a:pt x="726" y="617"/>
                  </a:lnTo>
                  <a:lnTo>
                    <a:pt x="769" y="631"/>
                  </a:lnTo>
                  <a:lnTo>
                    <a:pt x="810" y="648"/>
                  </a:lnTo>
                  <a:lnTo>
                    <a:pt x="850" y="667"/>
                  </a:lnTo>
                  <a:lnTo>
                    <a:pt x="888" y="689"/>
                  </a:lnTo>
                  <a:lnTo>
                    <a:pt x="924" y="712"/>
                  </a:lnTo>
                  <a:lnTo>
                    <a:pt x="959" y="738"/>
                  </a:lnTo>
                  <a:lnTo>
                    <a:pt x="991" y="766"/>
                  </a:lnTo>
                  <a:lnTo>
                    <a:pt x="1023" y="797"/>
                  </a:lnTo>
                  <a:lnTo>
                    <a:pt x="1052" y="829"/>
                  </a:lnTo>
                  <a:lnTo>
                    <a:pt x="1080" y="864"/>
                  </a:lnTo>
                  <a:lnTo>
                    <a:pt x="1106" y="899"/>
                  </a:lnTo>
                  <a:lnTo>
                    <a:pt x="1131" y="932"/>
                  </a:lnTo>
                  <a:lnTo>
                    <a:pt x="1153" y="962"/>
                  </a:lnTo>
                  <a:lnTo>
                    <a:pt x="1175" y="990"/>
                  </a:lnTo>
                  <a:lnTo>
                    <a:pt x="1194" y="1016"/>
                  </a:lnTo>
                  <a:lnTo>
                    <a:pt x="1212" y="1040"/>
                  </a:lnTo>
                  <a:lnTo>
                    <a:pt x="1228" y="1061"/>
                  </a:lnTo>
                  <a:lnTo>
                    <a:pt x="1242" y="1080"/>
                  </a:lnTo>
                  <a:lnTo>
                    <a:pt x="1255" y="1097"/>
                  </a:lnTo>
                  <a:lnTo>
                    <a:pt x="1266" y="1112"/>
                  </a:lnTo>
                  <a:lnTo>
                    <a:pt x="1275" y="1124"/>
                  </a:lnTo>
                  <a:lnTo>
                    <a:pt x="1283" y="1134"/>
                  </a:lnTo>
                  <a:lnTo>
                    <a:pt x="1288" y="1142"/>
                  </a:lnTo>
                  <a:lnTo>
                    <a:pt x="1293" y="1148"/>
                  </a:lnTo>
                  <a:lnTo>
                    <a:pt x="1295" y="1151"/>
                  </a:lnTo>
                  <a:lnTo>
                    <a:pt x="1296" y="1152"/>
                  </a:lnTo>
                  <a:lnTo>
                    <a:pt x="1296" y="1151"/>
                  </a:lnTo>
                  <a:lnTo>
                    <a:pt x="1294" y="1148"/>
                  </a:lnTo>
                  <a:lnTo>
                    <a:pt x="1292" y="1142"/>
                  </a:lnTo>
                  <a:lnTo>
                    <a:pt x="1289" y="1134"/>
                  </a:lnTo>
                  <a:lnTo>
                    <a:pt x="1285" y="1124"/>
                  </a:lnTo>
                  <a:lnTo>
                    <a:pt x="1281" y="1112"/>
                  </a:lnTo>
                  <a:lnTo>
                    <a:pt x="1275" y="1097"/>
                  </a:lnTo>
                  <a:lnTo>
                    <a:pt x="1269" y="1080"/>
                  </a:lnTo>
                  <a:lnTo>
                    <a:pt x="1262" y="1061"/>
                  </a:lnTo>
                  <a:lnTo>
                    <a:pt x="1254" y="1040"/>
                  </a:lnTo>
                  <a:lnTo>
                    <a:pt x="1245" y="1016"/>
                  </a:lnTo>
                  <a:lnTo>
                    <a:pt x="1235" y="990"/>
                  </a:lnTo>
                  <a:lnTo>
                    <a:pt x="1225" y="962"/>
                  </a:lnTo>
                  <a:lnTo>
                    <a:pt x="1213" y="932"/>
                  </a:lnTo>
                  <a:lnTo>
                    <a:pt x="1201" y="899"/>
                  </a:lnTo>
                  <a:lnTo>
                    <a:pt x="1188" y="864"/>
                  </a:lnTo>
                  <a:lnTo>
                    <a:pt x="1176" y="829"/>
                  </a:lnTo>
                  <a:lnTo>
                    <a:pt x="1166" y="797"/>
                  </a:lnTo>
                  <a:lnTo>
                    <a:pt x="1158" y="766"/>
                  </a:lnTo>
                  <a:lnTo>
                    <a:pt x="1152" y="738"/>
                  </a:lnTo>
                  <a:lnTo>
                    <a:pt x="1149" y="712"/>
                  </a:lnTo>
                  <a:lnTo>
                    <a:pt x="1148" y="689"/>
                  </a:lnTo>
                  <a:lnTo>
                    <a:pt x="1149" y="667"/>
                  </a:lnTo>
                  <a:lnTo>
                    <a:pt x="1152" y="648"/>
                  </a:lnTo>
                  <a:lnTo>
                    <a:pt x="1158" y="631"/>
                  </a:lnTo>
                  <a:lnTo>
                    <a:pt x="1166" y="617"/>
                  </a:lnTo>
                  <a:lnTo>
                    <a:pt x="1176" y="604"/>
                  </a:lnTo>
                  <a:lnTo>
                    <a:pt x="1188" y="594"/>
                  </a:lnTo>
                  <a:lnTo>
                    <a:pt x="1203" y="586"/>
                  </a:lnTo>
                  <a:lnTo>
                    <a:pt x="1220" y="581"/>
                  </a:lnTo>
                  <a:lnTo>
                    <a:pt x="1239" y="577"/>
                  </a:lnTo>
                  <a:lnTo>
                    <a:pt x="1260" y="576"/>
                  </a:lnTo>
                  <a:lnTo>
                    <a:pt x="1282" y="575"/>
                  </a:lnTo>
                  <a:lnTo>
                    <a:pt x="1302" y="572"/>
                  </a:lnTo>
                  <a:lnTo>
                    <a:pt x="1321" y="566"/>
                  </a:lnTo>
                  <a:lnTo>
                    <a:pt x="1339" y="558"/>
                  </a:lnTo>
                  <a:lnTo>
                    <a:pt x="1355" y="548"/>
                  </a:lnTo>
                  <a:lnTo>
                    <a:pt x="1370" y="536"/>
                  </a:lnTo>
                  <a:lnTo>
                    <a:pt x="1383" y="521"/>
                  </a:lnTo>
                  <a:lnTo>
                    <a:pt x="1395" y="504"/>
                  </a:lnTo>
                  <a:lnTo>
                    <a:pt x="1406" y="485"/>
                  </a:lnTo>
                  <a:lnTo>
                    <a:pt x="1415" y="464"/>
                  </a:lnTo>
                  <a:lnTo>
                    <a:pt x="1422" y="440"/>
                  </a:lnTo>
                  <a:lnTo>
                    <a:pt x="1429" y="414"/>
                  </a:lnTo>
                  <a:lnTo>
                    <a:pt x="1434" y="386"/>
                  </a:lnTo>
                  <a:lnTo>
                    <a:pt x="1437" y="356"/>
                  </a:lnTo>
                  <a:lnTo>
                    <a:pt x="1439" y="323"/>
                  </a:lnTo>
                  <a:lnTo>
                    <a:pt x="1440" y="288"/>
                  </a:lnTo>
                  <a:close/>
                </a:path>
              </a:pathLst>
            </a:custGeom>
            <a:noFill/>
            <a:ln w="50800" cap="flat">
              <a:solidFill>
                <a:srgbClr val="008080"/>
              </a:solidFill>
              <a:prstDash val="solid"/>
              <a:round/>
              <a:headEnd/>
              <a:tailEnd/>
            </a:ln>
            <a:effectLst/>
          </p:spPr>
          <p:txBody>
            <a:bodyPr anchor="ctr">
              <a:spAutoFit/>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2955" name="Rectangle 41"/>
            <p:cNvSpPr>
              <a:spLocks noChangeArrowheads="1"/>
            </p:cNvSpPr>
            <p:nvPr/>
          </p:nvSpPr>
          <p:spPr bwMode="auto">
            <a:xfrm rot="21370971">
              <a:off x="2904" y="3695"/>
              <a:ext cx="1296" cy="233"/>
            </a:xfrm>
            <a:prstGeom prst="rect">
              <a:avLst/>
            </a:prstGeom>
            <a:noFill/>
            <a:ln w="12700" cap="sq">
              <a:noFill/>
              <a:miter lim="800000"/>
              <a:headEnd type="none" w="sm" len="sm"/>
              <a:tailEnd type="none" w="sm" len="sm"/>
            </a:ln>
          </p:spPr>
          <p:txBody>
            <a:bodyPr>
              <a:spAutoFit/>
            </a:bodyPr>
            <a:lstStyle/>
            <a:p>
              <a:pPr algn="l"/>
              <a:r>
                <a:rPr kumimoji="1" lang="zh-CN" altLang="en-US" b="1">
                  <a:solidFill>
                    <a:srgbClr val="000088"/>
                  </a:solidFill>
                  <a:latin typeface="幼圆" pitchFamily="49" charset="-122"/>
                  <a:ea typeface="幼圆" pitchFamily="49" charset="-122"/>
                </a:rPr>
                <a:t>非标准多项式</a:t>
              </a: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3129"/>
                                        </p:tgtEl>
                                        <p:attrNameLst>
                                          <p:attrName>style.visibility</p:attrName>
                                        </p:attrNameLst>
                                      </p:cBhvr>
                                      <p:to>
                                        <p:strVal val="visible"/>
                                      </p:to>
                                    </p:set>
                                    <p:animEffect transition="in" filter="barn(inVertical)">
                                      <p:cBhvr>
                                        <p:cTn id="12" dur="500"/>
                                        <p:tgtEl>
                                          <p:spTgt spid="1331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0-#ppt_w/2"/>
                                          </p:val>
                                        </p:tav>
                                        <p:tav tm="100000">
                                          <p:val>
                                            <p:strVal val="#ppt_x"/>
                                          </p:val>
                                        </p:tav>
                                      </p:tavLst>
                                    </p:anim>
                                    <p:anim calcmode="lin" valueType="num">
                                      <p:cBhvr additive="base">
                                        <p:cTn id="1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33130"/>
                                        </p:tgtEl>
                                        <p:attrNameLst>
                                          <p:attrName>style.visibility</p:attrName>
                                        </p:attrNameLst>
                                      </p:cBhvr>
                                      <p:to>
                                        <p:strVal val="visible"/>
                                      </p:to>
                                    </p:set>
                                    <p:animEffect transition="in" filter="wipe(up)">
                                      <p:cBhvr>
                                        <p:cTn id="23" dur="500"/>
                                        <p:tgtEl>
                                          <p:spTgt spid="13313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dissolve">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9" grpId="0" autoUpdateAnimBg="0"/>
      <p:bldP spid="133130"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ChangeArrowheads="1"/>
          </p:cNvSpPr>
          <p:nvPr/>
        </p:nvSpPr>
        <p:spPr bwMode="auto">
          <a:xfrm>
            <a:off x="2210570" y="3038477"/>
            <a:ext cx="6018815" cy="523875"/>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600" b="1">
                <a:solidFill>
                  <a:srgbClr val="002F8C"/>
                </a:solidFill>
                <a:latin typeface="幼圆" pitchFamily="49" charset="-122"/>
                <a:ea typeface="幼圆" pitchFamily="49" charset="-122"/>
              </a:rPr>
              <a:t>对于多项式</a:t>
            </a:r>
            <a:r>
              <a:rPr kumimoji="1" lang="zh-CN" altLang="en-US" sz="2600" b="1">
                <a:solidFill>
                  <a:srgbClr val="002F8C"/>
                </a:solidFill>
                <a:latin typeface="楷体_GB2312" pitchFamily="49" charset="-122"/>
                <a:ea typeface="楷体_GB2312" pitchFamily="49" charset="-122"/>
              </a:rPr>
              <a:t> </a:t>
            </a:r>
            <a:r>
              <a:rPr kumimoji="1" lang="en-US" altLang="en-US" sz="2600" b="1">
                <a:solidFill>
                  <a:srgbClr val="002F8C"/>
                </a:solidFill>
                <a:ea typeface="楷体_GB2312" pitchFamily="49" charset="-122"/>
              </a:rPr>
              <a:t>A(x)=10x</a:t>
            </a:r>
            <a:r>
              <a:rPr kumimoji="1" lang="en-US" altLang="en-US" sz="2600" b="1" baseline="30000">
                <a:solidFill>
                  <a:srgbClr val="002F8C"/>
                </a:solidFill>
                <a:ea typeface="楷体_GB2312" pitchFamily="49" charset="-122"/>
              </a:rPr>
              <a:t>6</a:t>
            </a:r>
            <a:r>
              <a:rPr kumimoji="1" lang="en-US" altLang="zh-CN" sz="2800" b="1">
                <a:solidFill>
                  <a:srgbClr val="002F8C"/>
                </a:solidFill>
                <a:cs typeface="Times New Roman" pitchFamily="18" charset="0"/>
              </a:rPr>
              <a:t>–</a:t>
            </a:r>
            <a:r>
              <a:rPr kumimoji="1" lang="en-US" altLang="en-US" sz="2600" b="1">
                <a:solidFill>
                  <a:srgbClr val="002F8C"/>
                </a:solidFill>
                <a:ea typeface="楷体_GB2312" pitchFamily="49" charset="-122"/>
              </a:rPr>
              <a:t> 8x</a:t>
            </a:r>
            <a:r>
              <a:rPr kumimoji="1" lang="en-US" altLang="en-US" sz="2600" b="1" baseline="30000">
                <a:solidFill>
                  <a:srgbClr val="002F8C"/>
                </a:solidFill>
                <a:ea typeface="楷体_GB2312" pitchFamily="49" charset="-122"/>
              </a:rPr>
              <a:t>5</a:t>
            </a:r>
            <a:r>
              <a:rPr kumimoji="1" lang="en-US" altLang="en-US" sz="2600" b="1">
                <a:solidFill>
                  <a:srgbClr val="002F8C"/>
                </a:solidFill>
                <a:ea typeface="楷体_GB2312" pitchFamily="49" charset="-122"/>
              </a:rPr>
              <a:t>+3x</a:t>
            </a:r>
            <a:r>
              <a:rPr kumimoji="1" lang="en-US" altLang="en-US" sz="2600" b="1" baseline="30000">
                <a:solidFill>
                  <a:srgbClr val="002F8C"/>
                </a:solidFill>
                <a:ea typeface="楷体_GB2312" pitchFamily="49" charset="-122"/>
              </a:rPr>
              <a:t>2</a:t>
            </a:r>
            <a:r>
              <a:rPr kumimoji="1" lang="en-US" altLang="zh-CN" sz="2800" b="1">
                <a:solidFill>
                  <a:srgbClr val="002F8C"/>
                </a:solidFill>
              </a:rPr>
              <a:t>–</a:t>
            </a:r>
            <a:r>
              <a:rPr kumimoji="1" lang="en-US" altLang="en-US" sz="2600" b="1">
                <a:solidFill>
                  <a:srgbClr val="002F8C"/>
                </a:solidFill>
                <a:ea typeface="楷体_GB2312" pitchFamily="49" charset="-122"/>
              </a:rPr>
              <a:t> 1, </a:t>
            </a:r>
            <a:r>
              <a:rPr kumimoji="1" lang="zh-CN" altLang="en-US" sz="2600" b="1">
                <a:solidFill>
                  <a:srgbClr val="002F8C"/>
                </a:solidFill>
                <a:ea typeface="幼圆" pitchFamily="49" charset="-122"/>
              </a:rPr>
              <a:t>有</a:t>
            </a:r>
          </a:p>
        </p:txBody>
      </p:sp>
      <p:sp>
        <p:nvSpPr>
          <p:cNvPr id="177155" name="Rectangle 3"/>
          <p:cNvSpPr>
            <a:spLocks noChangeArrowheads="1"/>
          </p:cNvSpPr>
          <p:nvPr/>
        </p:nvSpPr>
        <p:spPr bwMode="auto">
          <a:xfrm>
            <a:off x="2210569" y="4724402"/>
            <a:ext cx="5027824" cy="523875"/>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600" b="1">
                <a:solidFill>
                  <a:srgbClr val="002F8C"/>
                </a:solidFill>
                <a:latin typeface="幼圆" pitchFamily="49" charset="-122"/>
                <a:ea typeface="幼圆" pitchFamily="49" charset="-122"/>
              </a:rPr>
              <a:t>对于多项式</a:t>
            </a:r>
            <a:r>
              <a:rPr kumimoji="1" lang="zh-CN" altLang="en-US" sz="2600" b="1">
                <a:solidFill>
                  <a:srgbClr val="002F8C"/>
                </a:solidFill>
                <a:latin typeface="楷体_GB2312" pitchFamily="49" charset="-122"/>
                <a:ea typeface="楷体_GB2312" pitchFamily="49" charset="-122"/>
              </a:rPr>
              <a:t> </a:t>
            </a:r>
            <a:r>
              <a:rPr kumimoji="1" lang="en-US" altLang="zh-CN" sz="2600" b="1">
                <a:solidFill>
                  <a:srgbClr val="002F8C"/>
                </a:solidFill>
                <a:ea typeface="楷体_GB2312" pitchFamily="49" charset="-122"/>
              </a:rPr>
              <a:t>B(x)=x</a:t>
            </a:r>
            <a:r>
              <a:rPr kumimoji="1" lang="en-US" altLang="zh-CN" sz="2600" b="1" baseline="30000">
                <a:solidFill>
                  <a:srgbClr val="002F8C"/>
                </a:solidFill>
                <a:ea typeface="楷体_GB2312" pitchFamily="49" charset="-122"/>
              </a:rPr>
              <a:t>2000</a:t>
            </a:r>
            <a:r>
              <a:rPr kumimoji="1" lang="en-US" altLang="zh-CN" sz="2800" b="1">
                <a:solidFill>
                  <a:srgbClr val="002F8C"/>
                </a:solidFill>
                <a:cs typeface="Times New Roman" pitchFamily="18" charset="0"/>
              </a:rPr>
              <a:t>–</a:t>
            </a:r>
            <a:r>
              <a:rPr kumimoji="1" lang="en-US" altLang="zh-CN" sz="2600" b="1">
                <a:solidFill>
                  <a:srgbClr val="002F8C"/>
                </a:solidFill>
                <a:ea typeface="楷体_GB2312" pitchFamily="49" charset="-122"/>
              </a:rPr>
              <a:t> 5,  </a:t>
            </a:r>
            <a:r>
              <a:rPr kumimoji="1" lang="zh-CN" altLang="en-US" sz="2600" b="1">
                <a:solidFill>
                  <a:srgbClr val="002F8C"/>
                </a:solidFill>
                <a:ea typeface="幼圆" pitchFamily="49" charset="-122"/>
              </a:rPr>
              <a:t>有</a:t>
            </a:r>
          </a:p>
        </p:txBody>
      </p:sp>
      <p:grpSp>
        <p:nvGrpSpPr>
          <p:cNvPr id="2" name="Group 4"/>
          <p:cNvGrpSpPr>
            <a:grpSpLocks/>
          </p:cNvGrpSpPr>
          <p:nvPr/>
        </p:nvGrpSpPr>
        <p:grpSpPr bwMode="auto">
          <a:xfrm>
            <a:off x="5243458" y="5867400"/>
            <a:ext cx="3429607" cy="704850"/>
            <a:chOff x="2304" y="3600"/>
            <a:chExt cx="2160" cy="444"/>
          </a:xfrm>
        </p:grpSpPr>
        <p:sp>
          <p:nvSpPr>
            <p:cNvPr id="84015" name="Text Box 5"/>
            <p:cNvSpPr txBox="1">
              <a:spLocks noChangeArrowheads="1"/>
            </p:cNvSpPr>
            <p:nvPr/>
          </p:nvSpPr>
          <p:spPr bwMode="auto">
            <a:xfrm>
              <a:off x="2956" y="3792"/>
              <a:ext cx="1076" cy="252"/>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000" b="1">
                  <a:solidFill>
                    <a:srgbClr val="FF3300"/>
                  </a:solidFill>
                  <a:ea typeface="楷体_GB2312" pitchFamily="49" charset="-122"/>
                </a:rPr>
                <a:t> 1999</a:t>
              </a:r>
              <a:r>
                <a:rPr kumimoji="1" lang="zh-CN" altLang="en-US" sz="2000" b="1">
                  <a:solidFill>
                    <a:srgbClr val="FF3300"/>
                  </a:solidFill>
                  <a:latin typeface="幼圆" pitchFamily="49" charset="-122"/>
                  <a:ea typeface="幼圆" pitchFamily="49" charset="-122"/>
                </a:rPr>
                <a:t>项为</a:t>
              </a:r>
              <a:r>
                <a:rPr kumimoji="1" lang="zh-CN" altLang="en-US" sz="2000" b="1">
                  <a:solidFill>
                    <a:srgbClr val="FF3300"/>
                  </a:solidFill>
                  <a:ea typeface="楷体_GB2312" pitchFamily="49" charset="-122"/>
                </a:rPr>
                <a:t>0</a:t>
              </a:r>
              <a:endParaRPr kumimoji="1" lang="zh-CN" altLang="en-US" sz="2400" b="1">
                <a:solidFill>
                  <a:srgbClr val="FF3300"/>
                </a:solidFill>
                <a:latin typeface="楷体_GB2312" pitchFamily="49" charset="-122"/>
                <a:ea typeface="楷体_GB2312" pitchFamily="49" charset="-122"/>
              </a:endParaRPr>
            </a:p>
          </p:txBody>
        </p:sp>
        <p:sp>
          <p:nvSpPr>
            <p:cNvPr id="177158" name="AutoShape 6"/>
            <p:cNvSpPr>
              <a:spLocks/>
            </p:cNvSpPr>
            <p:nvPr/>
          </p:nvSpPr>
          <p:spPr bwMode="auto">
            <a:xfrm rot="5400000" flipH="1" flipV="1">
              <a:off x="3288" y="2616"/>
              <a:ext cx="192" cy="2160"/>
            </a:xfrm>
            <a:prstGeom prst="leftBrace">
              <a:avLst>
                <a:gd name="adj1" fmla="val 93750"/>
                <a:gd name="adj2" fmla="val 49995"/>
              </a:avLst>
            </a:prstGeom>
            <a:noFill/>
            <a:ln w="2857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3" name="Group 7"/>
          <p:cNvGrpSpPr>
            <a:grpSpLocks/>
          </p:cNvGrpSpPr>
          <p:nvPr/>
        </p:nvGrpSpPr>
        <p:grpSpPr bwMode="auto">
          <a:xfrm>
            <a:off x="2228383" y="914400"/>
            <a:ext cx="7982985" cy="1600200"/>
            <a:chOff x="444" y="576"/>
            <a:chExt cx="5028" cy="1008"/>
          </a:xfrm>
        </p:grpSpPr>
        <p:sp>
          <p:nvSpPr>
            <p:cNvPr id="177160" name="Rectangle 8"/>
            <p:cNvSpPr>
              <a:spLocks noChangeArrowheads="1"/>
            </p:cNvSpPr>
            <p:nvPr/>
          </p:nvSpPr>
          <p:spPr bwMode="auto">
            <a:xfrm>
              <a:off x="480" y="576"/>
              <a:ext cx="4992" cy="1008"/>
            </a:xfrm>
            <a:prstGeom prst="rect">
              <a:avLst/>
            </a:prstGeom>
            <a:solidFill>
              <a:srgbClr val="F3FFF3"/>
            </a:solidFill>
            <a:ln w="69850" cap="sq">
              <a:solidFill>
                <a:srgbClr val="00CCFF"/>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4014" name="Text Box 9"/>
            <p:cNvSpPr txBox="1">
              <a:spLocks noChangeArrowheads="1"/>
            </p:cNvSpPr>
            <p:nvPr/>
          </p:nvSpPr>
          <p:spPr bwMode="auto">
            <a:xfrm>
              <a:off x="444" y="696"/>
              <a:ext cx="4980" cy="776"/>
            </a:xfrm>
            <a:prstGeom prst="rect">
              <a:avLst/>
            </a:prstGeom>
            <a:noFill/>
            <a:ln w="34925" cap="sq">
              <a:noFill/>
              <a:miter lim="800000"/>
              <a:headEnd type="none" w="sm" len="sm"/>
              <a:tailEnd type="none" w="sm" len="sm"/>
            </a:ln>
          </p:spPr>
          <p:txBody>
            <a:bodyPr>
              <a:spAutoFit/>
            </a:bodyPr>
            <a:lstStyle/>
            <a:p>
              <a:pPr algn="l" eaLnBrk="1" hangingPunct="1">
                <a:lnSpc>
                  <a:spcPct val="95000"/>
                </a:lnSpc>
              </a:pPr>
              <a:r>
                <a:rPr kumimoji="1" lang="zh-CN" altLang="en-US" sz="2600" b="1">
                  <a:solidFill>
                    <a:srgbClr val="CC0066"/>
                  </a:solidFill>
                  <a:latin typeface="楷体_GB2312" pitchFamily="49" charset="-122"/>
                  <a:ea typeface="楷体_GB2312" pitchFamily="49" charset="-122"/>
                </a:rPr>
                <a:t>  </a:t>
              </a:r>
              <a:r>
                <a:rPr kumimoji="1" lang="zh-CN" altLang="en-US" sz="2600" b="1">
                  <a:solidFill>
                    <a:srgbClr val="000099"/>
                  </a:solidFill>
                  <a:latin typeface="幼圆" pitchFamily="49" charset="-122"/>
                  <a:ea typeface="幼圆" pitchFamily="49" charset="-122"/>
                </a:rPr>
                <a:t>定义一个一维数组</a:t>
              </a:r>
              <a:r>
                <a:rPr kumimoji="1" lang="en-US" altLang="en-US" sz="2600" b="1">
                  <a:solidFill>
                    <a:srgbClr val="000099"/>
                  </a:solidFill>
                  <a:ea typeface="楷体_GB2312" pitchFamily="49" charset="-122"/>
                </a:rPr>
                <a:t>A[0..n+1]</a:t>
              </a:r>
              <a:r>
                <a:rPr kumimoji="1" lang="zh-CN" altLang="en-US" sz="2600" b="1">
                  <a:solidFill>
                    <a:srgbClr val="000099"/>
                  </a:solidFill>
                  <a:latin typeface="幼圆" pitchFamily="49" charset="-122"/>
                  <a:ea typeface="幼圆" pitchFamily="49" charset="-122"/>
                </a:rPr>
                <a:t>来存储多项式，其中</a:t>
              </a:r>
              <a:r>
                <a:rPr kumimoji="1" lang="zh-CN" altLang="en-US" sz="2600" b="1">
                  <a:solidFill>
                    <a:srgbClr val="000099"/>
                  </a:solidFill>
                  <a:latin typeface="楷体_GB2312" pitchFamily="49" charset="-122"/>
                  <a:ea typeface="楷体_GB2312" pitchFamily="49" charset="-122"/>
                </a:rPr>
                <a:t>，</a:t>
              </a:r>
              <a:r>
                <a:rPr kumimoji="1" lang="zh-CN" altLang="en-US" sz="2600" b="1">
                  <a:solidFill>
                    <a:srgbClr val="CC0066"/>
                  </a:solidFill>
                  <a:latin typeface="楷体_GB2312" pitchFamily="49" charset="-122"/>
                  <a:ea typeface="楷体_GB2312" pitchFamily="49" charset="-122"/>
                </a:rPr>
                <a:t>   </a:t>
              </a:r>
            </a:p>
            <a:p>
              <a:pPr algn="l" eaLnBrk="1" hangingPunct="1">
                <a:lnSpc>
                  <a:spcPct val="95000"/>
                </a:lnSpc>
              </a:pPr>
              <a:r>
                <a:rPr kumimoji="1" lang="zh-CN" altLang="en-US" sz="2600" b="1">
                  <a:solidFill>
                    <a:srgbClr val="CC0066"/>
                  </a:solidFill>
                  <a:latin typeface="楷体_GB2312" pitchFamily="49" charset="-122"/>
                  <a:ea typeface="楷体_GB2312" pitchFamily="49" charset="-122"/>
                </a:rPr>
                <a:t>  </a:t>
              </a:r>
              <a:r>
                <a:rPr kumimoji="1" lang="en-US" altLang="en-US" sz="2600" b="1">
                  <a:solidFill>
                    <a:srgbClr val="CC0066"/>
                  </a:solidFill>
                  <a:ea typeface="楷体_GB2312" pitchFamily="49" charset="-122"/>
                </a:rPr>
                <a:t>A[0] </a:t>
              </a:r>
              <a:r>
                <a:rPr kumimoji="1" lang="zh-CN" altLang="en-US" sz="2600" b="1">
                  <a:solidFill>
                    <a:srgbClr val="CC0066"/>
                  </a:solidFill>
                  <a:latin typeface="幼圆" pitchFamily="49" charset="-122"/>
                  <a:ea typeface="幼圆" pitchFamily="49" charset="-122"/>
                </a:rPr>
                <a:t>用来存放多项式的阶数</a:t>
              </a:r>
              <a:r>
                <a:rPr kumimoji="1" lang="en-US" altLang="en-US" sz="2600" b="1">
                  <a:solidFill>
                    <a:srgbClr val="CC0066"/>
                  </a:solidFill>
                  <a:ea typeface="楷体_GB2312" pitchFamily="49" charset="-122"/>
                </a:rPr>
                <a:t>n</a:t>
              </a:r>
              <a:r>
                <a:rPr kumimoji="1" lang="en-US" altLang="en-US" sz="2600" b="1">
                  <a:solidFill>
                    <a:srgbClr val="CC0066"/>
                  </a:solidFill>
                  <a:latin typeface="楷体_GB2312" pitchFamily="49" charset="-122"/>
                  <a:ea typeface="楷体_GB2312" pitchFamily="49" charset="-122"/>
                </a:rPr>
                <a:t>;</a:t>
              </a:r>
            </a:p>
            <a:p>
              <a:pPr algn="l" eaLnBrk="1" hangingPunct="1">
                <a:lnSpc>
                  <a:spcPct val="95000"/>
                </a:lnSpc>
              </a:pPr>
              <a:r>
                <a:rPr kumimoji="1" lang="en-US" altLang="en-US" sz="2600" b="1">
                  <a:solidFill>
                    <a:srgbClr val="CC0066"/>
                  </a:solidFill>
                  <a:latin typeface="楷体_GB2312" pitchFamily="49" charset="-122"/>
                  <a:ea typeface="楷体_GB2312" pitchFamily="49" charset="-122"/>
                </a:rPr>
                <a:t>  </a:t>
              </a:r>
              <a:r>
                <a:rPr kumimoji="1" lang="en-US" altLang="en-US" sz="2600" b="1">
                  <a:solidFill>
                    <a:srgbClr val="CC0066"/>
                  </a:solidFill>
                  <a:ea typeface="楷体_GB2312" pitchFamily="49" charset="-122"/>
                </a:rPr>
                <a:t>A[1]</a:t>
              </a:r>
              <a:r>
                <a:rPr kumimoji="1" lang="zh-CN" altLang="zh-CN" sz="2600" b="1">
                  <a:solidFill>
                    <a:srgbClr val="CC0066"/>
                  </a:solidFill>
                  <a:cs typeface="Times New Roman" pitchFamily="18" charset="0"/>
                </a:rPr>
                <a:t>~</a:t>
              </a:r>
              <a:r>
                <a:rPr kumimoji="1" lang="en-US" altLang="en-US" sz="2600" b="1">
                  <a:solidFill>
                    <a:srgbClr val="CC0066"/>
                  </a:solidFill>
                  <a:ea typeface="楷体_GB2312" pitchFamily="49" charset="-122"/>
                </a:rPr>
                <a:t>A[n+1] </a:t>
              </a:r>
              <a:r>
                <a:rPr kumimoji="1" lang="zh-CN" altLang="en-US" sz="2600" b="1">
                  <a:solidFill>
                    <a:srgbClr val="CC0066"/>
                  </a:solidFill>
                  <a:latin typeface="幼圆" pitchFamily="49" charset="-122"/>
                  <a:ea typeface="幼圆" pitchFamily="49" charset="-122"/>
                </a:rPr>
                <a:t>依次用来存放多项式的</a:t>
              </a:r>
              <a:r>
                <a:rPr kumimoji="1" lang="en-US" altLang="en-US" sz="2600" b="1">
                  <a:solidFill>
                    <a:srgbClr val="CC0066"/>
                  </a:solidFill>
                  <a:ea typeface="幼圆" pitchFamily="49" charset="-122"/>
                </a:rPr>
                <a:t>n+1</a:t>
              </a:r>
              <a:r>
                <a:rPr kumimoji="1" lang="zh-CN" altLang="en-US" sz="2600" b="1">
                  <a:solidFill>
                    <a:srgbClr val="CC0066"/>
                  </a:solidFill>
                  <a:latin typeface="幼圆" pitchFamily="49" charset="-122"/>
                  <a:ea typeface="幼圆" pitchFamily="49" charset="-122"/>
                </a:rPr>
                <a:t>项的系数</a:t>
              </a:r>
              <a:r>
                <a:rPr kumimoji="1" lang="zh-CN" altLang="en-US" sz="2600" b="1">
                  <a:solidFill>
                    <a:srgbClr val="CC0066"/>
                  </a:solidFill>
                  <a:latin typeface="楷体_GB2312" pitchFamily="49" charset="-122"/>
                  <a:ea typeface="楷体_GB2312" pitchFamily="49" charset="-122"/>
                </a:rPr>
                <a:t>。</a:t>
              </a:r>
              <a:endParaRPr kumimoji="1" lang="zh-CN" altLang="zh-CN" sz="2600" b="1">
                <a:solidFill>
                  <a:srgbClr val="CC0066"/>
                </a:solidFill>
                <a:latin typeface="楷体_GB2312" pitchFamily="49" charset="-122"/>
                <a:ea typeface="楷体_GB2312" pitchFamily="49" charset="-122"/>
              </a:endParaRPr>
            </a:p>
          </p:txBody>
        </p:sp>
      </p:grpSp>
      <p:grpSp>
        <p:nvGrpSpPr>
          <p:cNvPr id="4" name="Group 10"/>
          <p:cNvGrpSpPr>
            <a:grpSpLocks/>
          </p:cNvGrpSpPr>
          <p:nvPr/>
        </p:nvGrpSpPr>
        <p:grpSpPr bwMode="auto">
          <a:xfrm>
            <a:off x="1828423" y="76202"/>
            <a:ext cx="2479098" cy="987425"/>
            <a:chOff x="192" y="48"/>
            <a:chExt cx="1561" cy="622"/>
          </a:xfrm>
        </p:grpSpPr>
        <p:sp>
          <p:nvSpPr>
            <p:cNvPr id="84011" name="AutoShape 11"/>
            <p:cNvSpPr>
              <a:spLocks noChangeArrowheads="1"/>
            </p:cNvSpPr>
            <p:nvPr/>
          </p:nvSpPr>
          <p:spPr bwMode="auto">
            <a:xfrm rot="-425517">
              <a:off x="192" y="48"/>
              <a:ext cx="1200" cy="622"/>
            </a:xfrm>
            <a:prstGeom prst="irregularSeal1">
              <a:avLst/>
            </a:prstGeom>
            <a:solidFill>
              <a:srgbClr val="FF6600"/>
            </a:solidFill>
            <a:ln w="69850" cap="sq">
              <a:solidFill>
                <a:srgbClr val="FFFF00"/>
              </a:solidFill>
              <a:miter lim="800000"/>
              <a:headEnd type="none" w="sm" len="sm"/>
              <a:tailEnd type="none" w="sm" len="sm"/>
            </a:ln>
            <a:effectLst>
              <a:outerShdw dist="104727" dir="842175" algn="ctr" rotWithShape="0">
                <a:srgbClr val="B2B2B2"/>
              </a:outerShdw>
            </a:effectLst>
          </p:spPr>
          <p:txBody>
            <a:bodyPr wrap="none" anchor="ctr"/>
            <a:lstStyle/>
            <a:p>
              <a:endParaRPr kumimoji="1" lang="zh-CN" altLang="en-US" sz="2800" b="1">
                <a:solidFill>
                  <a:srgbClr val="00FFFF"/>
                </a:solidFill>
                <a:latin typeface="楷体_GB2312" pitchFamily="49" charset="-122"/>
                <a:ea typeface="楷体_GB2312" pitchFamily="49" charset="-122"/>
              </a:endParaRPr>
            </a:p>
          </p:txBody>
        </p:sp>
        <p:sp>
          <p:nvSpPr>
            <p:cNvPr id="84012" name="Rectangle 12"/>
            <p:cNvSpPr>
              <a:spLocks noChangeArrowheads="1"/>
            </p:cNvSpPr>
            <p:nvPr/>
          </p:nvSpPr>
          <p:spPr bwMode="auto">
            <a:xfrm rot="-382988">
              <a:off x="311" y="105"/>
              <a:ext cx="1442" cy="368"/>
            </a:xfrm>
            <a:prstGeom prst="rect">
              <a:avLst/>
            </a:prstGeom>
            <a:noFill/>
            <a:ln w="12700" cap="sq">
              <a:noFill/>
              <a:miter lim="800000"/>
              <a:headEnd type="none" w="sm" len="sm"/>
              <a:tailEnd type="none" w="sm" len="sm"/>
            </a:ln>
            <a:effectLst>
              <a:outerShdw dist="40161" dir="1106097" algn="ctr" rotWithShape="0">
                <a:srgbClr val="000000"/>
              </a:outerShdw>
            </a:effectLst>
          </p:spPr>
          <p:txBody>
            <a:bodyPr>
              <a:spAutoFit/>
            </a:bodyPr>
            <a:lstStyle/>
            <a:p>
              <a:pPr algn="l"/>
              <a:r>
                <a:rPr kumimoji="1" lang="zh-CN" altLang="en-US" sz="3200" b="1" i="1">
                  <a:solidFill>
                    <a:srgbClr val="FFFFFF"/>
                  </a:solidFill>
                  <a:latin typeface="黑体" pitchFamily="49" charset="-122"/>
                  <a:ea typeface="黑体" pitchFamily="49" charset="-122"/>
                </a:rPr>
                <a:t>方法一</a:t>
              </a:r>
            </a:p>
          </p:txBody>
        </p:sp>
      </p:grpSp>
      <p:grpSp>
        <p:nvGrpSpPr>
          <p:cNvPr id="5" name="Group 13"/>
          <p:cNvGrpSpPr>
            <a:grpSpLocks/>
          </p:cNvGrpSpPr>
          <p:nvPr/>
        </p:nvGrpSpPr>
        <p:grpSpPr bwMode="auto">
          <a:xfrm>
            <a:off x="2280199" y="3640138"/>
            <a:ext cx="7668847" cy="817562"/>
            <a:chOff x="476" y="1752"/>
            <a:chExt cx="4831" cy="515"/>
          </a:xfrm>
        </p:grpSpPr>
        <p:sp>
          <p:nvSpPr>
            <p:cNvPr id="83993" name="Text Box 14"/>
            <p:cNvSpPr txBox="1">
              <a:spLocks noChangeArrowheads="1"/>
            </p:cNvSpPr>
            <p:nvPr/>
          </p:nvSpPr>
          <p:spPr bwMode="auto">
            <a:xfrm>
              <a:off x="3707" y="1773"/>
              <a:ext cx="817" cy="301"/>
            </a:xfrm>
            <a:prstGeom prst="rect">
              <a:avLst/>
            </a:prstGeom>
            <a:noFill/>
            <a:ln w="12700" cap="sq">
              <a:noFill/>
              <a:miter lim="800000"/>
              <a:headEnd type="none" w="sm" len="sm"/>
              <a:tailEnd type="none" w="sm" len="sm"/>
            </a:ln>
          </p:spPr>
          <p:txBody>
            <a:bodyPr>
              <a:spAutoFit/>
            </a:bodyPr>
            <a:lstStyle/>
            <a:p>
              <a:pPr algn="l"/>
              <a:r>
                <a:rPr lang="en-US" altLang="zh-CN" sz="2500" b="1">
                  <a:solidFill>
                    <a:srgbClr val="000099"/>
                  </a:solidFill>
                  <a:ea typeface="黑体" pitchFamily="49" charset="-122"/>
                </a:rPr>
                <a:t>3       0</a:t>
              </a:r>
            </a:p>
          </p:txBody>
        </p:sp>
        <p:sp>
          <p:nvSpPr>
            <p:cNvPr id="83994" name="Text Box 15"/>
            <p:cNvSpPr txBox="1">
              <a:spLocks noChangeArrowheads="1"/>
            </p:cNvSpPr>
            <p:nvPr/>
          </p:nvSpPr>
          <p:spPr bwMode="auto">
            <a:xfrm>
              <a:off x="4558" y="1776"/>
              <a:ext cx="749" cy="301"/>
            </a:xfrm>
            <a:prstGeom prst="rect">
              <a:avLst/>
            </a:prstGeom>
            <a:noFill/>
            <a:ln w="12700" cap="sq">
              <a:noFill/>
              <a:miter lim="800000"/>
              <a:headEnd type="none" w="sm" len="sm"/>
              <a:tailEnd type="none" w="sm" len="sm"/>
            </a:ln>
          </p:spPr>
          <p:txBody>
            <a:bodyPr>
              <a:spAutoFit/>
            </a:bodyPr>
            <a:lstStyle/>
            <a:p>
              <a:pPr algn="l"/>
              <a:r>
                <a:rPr lang="en-US" altLang="zh-CN" sz="2500" b="1">
                  <a:solidFill>
                    <a:srgbClr val="000099"/>
                  </a:solidFill>
                  <a:latin typeface="宋体" charset="-122"/>
                </a:rPr>
                <a:t>-</a:t>
              </a:r>
              <a:r>
                <a:rPr lang="en-US" altLang="zh-CN" sz="2500" b="1">
                  <a:solidFill>
                    <a:srgbClr val="000099"/>
                  </a:solidFill>
                  <a:ea typeface="黑体" pitchFamily="49" charset="-122"/>
                </a:rPr>
                <a:t>1  </a:t>
              </a:r>
            </a:p>
          </p:txBody>
        </p:sp>
        <p:sp>
          <p:nvSpPr>
            <p:cNvPr id="83995" name="Text Box 16"/>
            <p:cNvSpPr txBox="1">
              <a:spLocks noChangeArrowheads="1"/>
            </p:cNvSpPr>
            <p:nvPr/>
          </p:nvSpPr>
          <p:spPr bwMode="auto">
            <a:xfrm>
              <a:off x="476" y="1752"/>
              <a:ext cx="771" cy="271"/>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200" b="1">
                  <a:solidFill>
                    <a:srgbClr val="002F8C"/>
                  </a:solidFill>
                  <a:ea typeface="黑体" pitchFamily="49" charset="-122"/>
                </a:rPr>
                <a:t>A[0..7]</a:t>
              </a:r>
            </a:p>
          </p:txBody>
        </p:sp>
        <p:sp>
          <p:nvSpPr>
            <p:cNvPr id="177169" name="Line 17"/>
            <p:cNvSpPr>
              <a:spLocks noChangeShapeType="1"/>
            </p:cNvSpPr>
            <p:nvPr/>
          </p:nvSpPr>
          <p:spPr bwMode="auto">
            <a:xfrm>
              <a:off x="1232" y="1786"/>
              <a:ext cx="0" cy="272"/>
            </a:xfrm>
            <a:prstGeom prst="line">
              <a:avLst/>
            </a:prstGeom>
            <a:noFill/>
            <a:ln w="28575"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7170" name="Line 18"/>
            <p:cNvSpPr>
              <a:spLocks noChangeShapeType="1"/>
            </p:cNvSpPr>
            <p:nvPr/>
          </p:nvSpPr>
          <p:spPr bwMode="auto">
            <a:xfrm>
              <a:off x="1708" y="1783"/>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7171" name="Line 19"/>
            <p:cNvSpPr>
              <a:spLocks noChangeShapeType="1"/>
            </p:cNvSpPr>
            <p:nvPr/>
          </p:nvSpPr>
          <p:spPr bwMode="auto">
            <a:xfrm>
              <a:off x="2165" y="1790"/>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7172" name="Line 20"/>
            <p:cNvSpPr>
              <a:spLocks noChangeShapeType="1"/>
            </p:cNvSpPr>
            <p:nvPr/>
          </p:nvSpPr>
          <p:spPr bwMode="auto">
            <a:xfrm>
              <a:off x="2639" y="1790"/>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7173" name="Line 21"/>
            <p:cNvSpPr>
              <a:spLocks noChangeShapeType="1"/>
            </p:cNvSpPr>
            <p:nvPr/>
          </p:nvSpPr>
          <p:spPr bwMode="auto">
            <a:xfrm>
              <a:off x="3114" y="1783"/>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7174" name="Line 22"/>
            <p:cNvSpPr>
              <a:spLocks noChangeShapeType="1"/>
            </p:cNvSpPr>
            <p:nvPr/>
          </p:nvSpPr>
          <p:spPr bwMode="auto">
            <a:xfrm>
              <a:off x="3574" y="1783"/>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4002" name="Text Box 23"/>
            <p:cNvSpPr txBox="1">
              <a:spLocks noChangeArrowheads="1"/>
            </p:cNvSpPr>
            <p:nvPr/>
          </p:nvSpPr>
          <p:spPr bwMode="auto">
            <a:xfrm>
              <a:off x="1362" y="1773"/>
              <a:ext cx="363" cy="291"/>
            </a:xfrm>
            <a:prstGeom prst="rect">
              <a:avLst/>
            </a:prstGeom>
            <a:noFill/>
            <a:ln w="12700" cap="sq">
              <a:noFill/>
              <a:miter lim="800000"/>
              <a:headEnd type="none" w="sm" len="sm"/>
              <a:tailEnd type="none" w="sm" len="sm"/>
            </a:ln>
          </p:spPr>
          <p:txBody>
            <a:bodyPr>
              <a:spAutoFit/>
            </a:bodyPr>
            <a:lstStyle/>
            <a:p>
              <a:pPr algn="l"/>
              <a:r>
                <a:rPr lang="en-US" altLang="zh-CN" sz="2400" b="1">
                  <a:solidFill>
                    <a:srgbClr val="FF0000"/>
                  </a:solidFill>
                  <a:ea typeface="黑体" pitchFamily="49" charset="-122"/>
                </a:rPr>
                <a:t>6</a:t>
              </a:r>
            </a:p>
          </p:txBody>
        </p:sp>
        <p:sp>
          <p:nvSpPr>
            <p:cNvPr id="84003" name="Text Box 24"/>
            <p:cNvSpPr txBox="1">
              <a:spLocks noChangeArrowheads="1"/>
            </p:cNvSpPr>
            <p:nvPr/>
          </p:nvSpPr>
          <p:spPr bwMode="auto">
            <a:xfrm>
              <a:off x="1788" y="1774"/>
              <a:ext cx="1210" cy="291"/>
            </a:xfrm>
            <a:prstGeom prst="rect">
              <a:avLst/>
            </a:prstGeom>
            <a:noFill/>
            <a:ln w="12700" cap="sq">
              <a:noFill/>
              <a:miter lim="800000"/>
              <a:headEnd type="none" w="sm" len="sm"/>
              <a:tailEnd type="none" w="sm" len="sm"/>
            </a:ln>
          </p:spPr>
          <p:txBody>
            <a:bodyPr>
              <a:spAutoFit/>
            </a:bodyPr>
            <a:lstStyle/>
            <a:p>
              <a:pPr algn="l"/>
              <a:r>
                <a:rPr lang="en-US" altLang="zh-CN" sz="2400" b="1">
                  <a:solidFill>
                    <a:srgbClr val="000099"/>
                  </a:solidFill>
                  <a:ea typeface="黑体" pitchFamily="49" charset="-122"/>
                </a:rPr>
                <a:t>10      </a:t>
              </a:r>
              <a:r>
                <a:rPr lang="en-US" altLang="zh-CN" sz="2400" b="1">
                  <a:solidFill>
                    <a:srgbClr val="000099"/>
                  </a:solidFill>
                  <a:latin typeface="宋体" charset="-122"/>
                </a:rPr>
                <a:t>-</a:t>
              </a:r>
              <a:r>
                <a:rPr lang="en-US" altLang="zh-CN" sz="2400" b="1">
                  <a:solidFill>
                    <a:srgbClr val="000099"/>
                  </a:solidFill>
                  <a:ea typeface="黑体" pitchFamily="49" charset="-122"/>
                </a:rPr>
                <a:t>8</a:t>
              </a:r>
            </a:p>
          </p:txBody>
        </p:sp>
        <p:sp>
          <p:nvSpPr>
            <p:cNvPr id="84004" name="Text Box 25"/>
            <p:cNvSpPr txBox="1">
              <a:spLocks noChangeArrowheads="1"/>
            </p:cNvSpPr>
            <p:nvPr/>
          </p:nvSpPr>
          <p:spPr bwMode="auto">
            <a:xfrm>
              <a:off x="2786" y="1785"/>
              <a:ext cx="1044" cy="291"/>
            </a:xfrm>
            <a:prstGeom prst="rect">
              <a:avLst/>
            </a:prstGeom>
            <a:noFill/>
            <a:ln w="12700" cap="sq">
              <a:noFill/>
              <a:miter lim="800000"/>
              <a:headEnd type="none" w="sm" len="sm"/>
              <a:tailEnd type="none" w="sm" len="sm"/>
            </a:ln>
          </p:spPr>
          <p:txBody>
            <a:bodyPr>
              <a:spAutoFit/>
            </a:bodyPr>
            <a:lstStyle/>
            <a:p>
              <a:pPr algn="l"/>
              <a:r>
                <a:rPr lang="en-US" altLang="zh-CN" sz="2400" b="1">
                  <a:solidFill>
                    <a:srgbClr val="000099"/>
                  </a:solidFill>
                </a:rPr>
                <a:t>0</a:t>
              </a:r>
              <a:r>
                <a:rPr lang="en-US" altLang="zh-CN" sz="2400" b="1">
                  <a:solidFill>
                    <a:srgbClr val="000099"/>
                  </a:solidFill>
                  <a:ea typeface="黑体" pitchFamily="49" charset="-122"/>
                </a:rPr>
                <a:t>       0</a:t>
              </a:r>
            </a:p>
          </p:txBody>
        </p:sp>
        <p:sp>
          <p:nvSpPr>
            <p:cNvPr id="177178" name="Line 26"/>
            <p:cNvSpPr>
              <a:spLocks noChangeShapeType="1"/>
            </p:cNvSpPr>
            <p:nvPr/>
          </p:nvSpPr>
          <p:spPr bwMode="auto">
            <a:xfrm flipV="1">
              <a:off x="1230" y="1776"/>
              <a:ext cx="3705" cy="0"/>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4006" name="Text Box 27"/>
            <p:cNvSpPr txBox="1">
              <a:spLocks noChangeArrowheads="1"/>
            </p:cNvSpPr>
            <p:nvPr/>
          </p:nvSpPr>
          <p:spPr bwMode="auto">
            <a:xfrm>
              <a:off x="1338" y="2034"/>
              <a:ext cx="3765" cy="233"/>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b="1">
                  <a:solidFill>
                    <a:srgbClr val="002F8C"/>
                  </a:solidFill>
                </a:rPr>
                <a:t>0            1            2          3           4           5           6          7 </a:t>
              </a:r>
              <a:endParaRPr kumimoji="1" lang="zh-CN" altLang="zh-CN" b="1">
                <a:solidFill>
                  <a:srgbClr val="002F8C"/>
                </a:solidFill>
              </a:endParaRPr>
            </a:p>
          </p:txBody>
        </p:sp>
        <p:sp>
          <p:nvSpPr>
            <p:cNvPr id="177180" name="Line 28"/>
            <p:cNvSpPr>
              <a:spLocks noChangeShapeType="1"/>
            </p:cNvSpPr>
            <p:nvPr/>
          </p:nvSpPr>
          <p:spPr bwMode="auto">
            <a:xfrm>
              <a:off x="4035" y="1780"/>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7181" name="Line 29"/>
            <p:cNvSpPr>
              <a:spLocks noChangeShapeType="1"/>
            </p:cNvSpPr>
            <p:nvPr/>
          </p:nvSpPr>
          <p:spPr bwMode="auto">
            <a:xfrm>
              <a:off x="4485" y="1790"/>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7182" name="Line 30"/>
            <p:cNvSpPr>
              <a:spLocks noChangeShapeType="1"/>
            </p:cNvSpPr>
            <p:nvPr/>
          </p:nvSpPr>
          <p:spPr bwMode="auto">
            <a:xfrm>
              <a:off x="4935" y="1783"/>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7183" name="Line 31"/>
            <p:cNvSpPr>
              <a:spLocks noChangeShapeType="1"/>
            </p:cNvSpPr>
            <p:nvPr/>
          </p:nvSpPr>
          <p:spPr bwMode="auto">
            <a:xfrm flipV="1">
              <a:off x="1230" y="2069"/>
              <a:ext cx="3705" cy="0"/>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6" name="Group 32"/>
          <p:cNvGrpSpPr>
            <a:grpSpLocks/>
          </p:cNvGrpSpPr>
          <p:nvPr/>
        </p:nvGrpSpPr>
        <p:grpSpPr bwMode="auto">
          <a:xfrm>
            <a:off x="2142560" y="5254627"/>
            <a:ext cx="7914976" cy="506413"/>
            <a:chOff x="336" y="1755"/>
            <a:chExt cx="4985" cy="319"/>
          </a:xfrm>
        </p:grpSpPr>
        <p:sp>
          <p:nvSpPr>
            <p:cNvPr id="83977" name="Text Box 33"/>
            <p:cNvSpPr txBox="1">
              <a:spLocks noChangeArrowheads="1"/>
            </p:cNvSpPr>
            <p:nvPr/>
          </p:nvSpPr>
          <p:spPr bwMode="auto">
            <a:xfrm>
              <a:off x="4154" y="1766"/>
              <a:ext cx="817" cy="301"/>
            </a:xfrm>
            <a:prstGeom prst="rect">
              <a:avLst/>
            </a:prstGeom>
            <a:noFill/>
            <a:ln w="12700" cap="sq">
              <a:noFill/>
              <a:miter lim="800000"/>
              <a:headEnd type="none" w="sm" len="sm"/>
              <a:tailEnd type="none" w="sm" len="sm"/>
            </a:ln>
          </p:spPr>
          <p:txBody>
            <a:bodyPr>
              <a:spAutoFit/>
            </a:bodyPr>
            <a:lstStyle/>
            <a:p>
              <a:pPr algn="l"/>
              <a:r>
                <a:rPr lang="en-US" altLang="zh-CN" sz="2500" b="1">
                  <a:solidFill>
                    <a:srgbClr val="000099"/>
                  </a:solidFill>
                  <a:ea typeface="黑体" pitchFamily="49" charset="-122"/>
                </a:rPr>
                <a:t>0</a:t>
              </a:r>
            </a:p>
          </p:txBody>
        </p:sp>
        <p:sp>
          <p:nvSpPr>
            <p:cNvPr id="83978" name="Text Box 34"/>
            <p:cNvSpPr txBox="1">
              <a:spLocks noChangeArrowheads="1"/>
            </p:cNvSpPr>
            <p:nvPr/>
          </p:nvSpPr>
          <p:spPr bwMode="auto">
            <a:xfrm>
              <a:off x="4572" y="1773"/>
              <a:ext cx="749" cy="301"/>
            </a:xfrm>
            <a:prstGeom prst="rect">
              <a:avLst/>
            </a:prstGeom>
            <a:noFill/>
            <a:ln w="12700" cap="sq">
              <a:noFill/>
              <a:miter lim="800000"/>
              <a:headEnd type="none" w="sm" len="sm"/>
              <a:tailEnd type="none" w="sm" len="sm"/>
            </a:ln>
          </p:spPr>
          <p:txBody>
            <a:bodyPr>
              <a:spAutoFit/>
            </a:bodyPr>
            <a:lstStyle/>
            <a:p>
              <a:pPr algn="l"/>
              <a:r>
                <a:rPr lang="en-US" altLang="zh-CN" sz="2500" b="1">
                  <a:solidFill>
                    <a:srgbClr val="000099"/>
                  </a:solidFill>
                  <a:latin typeface="宋体" charset="-122"/>
                </a:rPr>
                <a:t>-</a:t>
              </a:r>
              <a:r>
                <a:rPr lang="en-US" altLang="zh-CN" sz="2500" b="1">
                  <a:solidFill>
                    <a:srgbClr val="000099"/>
                  </a:solidFill>
                  <a:ea typeface="黑体" pitchFamily="49" charset="-122"/>
                </a:rPr>
                <a:t>5  </a:t>
              </a:r>
            </a:p>
          </p:txBody>
        </p:sp>
        <p:sp>
          <p:nvSpPr>
            <p:cNvPr id="83979" name="Text Box 35"/>
            <p:cNvSpPr txBox="1">
              <a:spLocks noChangeArrowheads="1"/>
            </p:cNvSpPr>
            <p:nvPr/>
          </p:nvSpPr>
          <p:spPr bwMode="auto">
            <a:xfrm>
              <a:off x="336" y="1766"/>
              <a:ext cx="1361" cy="271"/>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200" b="1">
                  <a:solidFill>
                    <a:srgbClr val="002F8C"/>
                  </a:solidFill>
                  <a:ea typeface="黑体" pitchFamily="49" charset="-122"/>
                </a:rPr>
                <a:t>B[0..2001]</a:t>
              </a:r>
            </a:p>
          </p:txBody>
        </p:sp>
        <p:sp>
          <p:nvSpPr>
            <p:cNvPr id="177188" name="Line 36"/>
            <p:cNvSpPr>
              <a:spLocks noChangeShapeType="1"/>
            </p:cNvSpPr>
            <p:nvPr/>
          </p:nvSpPr>
          <p:spPr bwMode="auto">
            <a:xfrm>
              <a:off x="1232" y="1786"/>
              <a:ext cx="0" cy="272"/>
            </a:xfrm>
            <a:prstGeom prst="line">
              <a:avLst/>
            </a:prstGeom>
            <a:noFill/>
            <a:ln w="28575"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7189" name="Line 37"/>
            <p:cNvSpPr>
              <a:spLocks noChangeShapeType="1"/>
            </p:cNvSpPr>
            <p:nvPr/>
          </p:nvSpPr>
          <p:spPr bwMode="auto">
            <a:xfrm>
              <a:off x="1708" y="1783"/>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7190" name="Line 38"/>
            <p:cNvSpPr>
              <a:spLocks noChangeShapeType="1"/>
            </p:cNvSpPr>
            <p:nvPr/>
          </p:nvSpPr>
          <p:spPr bwMode="auto">
            <a:xfrm>
              <a:off x="2165" y="1790"/>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7191" name="Line 39"/>
            <p:cNvSpPr>
              <a:spLocks noChangeShapeType="1"/>
            </p:cNvSpPr>
            <p:nvPr/>
          </p:nvSpPr>
          <p:spPr bwMode="auto">
            <a:xfrm>
              <a:off x="2639" y="1790"/>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7192" name="Line 40"/>
            <p:cNvSpPr>
              <a:spLocks noChangeShapeType="1"/>
            </p:cNvSpPr>
            <p:nvPr/>
          </p:nvSpPr>
          <p:spPr bwMode="auto">
            <a:xfrm>
              <a:off x="3114" y="1783"/>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3985" name="Text Box 41"/>
            <p:cNvSpPr txBox="1">
              <a:spLocks noChangeArrowheads="1"/>
            </p:cNvSpPr>
            <p:nvPr/>
          </p:nvSpPr>
          <p:spPr bwMode="auto">
            <a:xfrm>
              <a:off x="1240" y="1780"/>
              <a:ext cx="883" cy="233"/>
            </a:xfrm>
            <a:prstGeom prst="rect">
              <a:avLst/>
            </a:prstGeom>
            <a:noFill/>
            <a:ln w="12700" cap="sq">
              <a:noFill/>
              <a:miter lim="800000"/>
              <a:headEnd type="none" w="sm" len="sm"/>
              <a:tailEnd type="none" w="sm" len="sm"/>
            </a:ln>
          </p:spPr>
          <p:txBody>
            <a:bodyPr>
              <a:spAutoFit/>
            </a:bodyPr>
            <a:lstStyle/>
            <a:p>
              <a:pPr algn="l"/>
              <a:r>
                <a:rPr lang="en-US" altLang="zh-CN" b="1">
                  <a:solidFill>
                    <a:srgbClr val="FF0000"/>
                  </a:solidFill>
                  <a:ea typeface="黑体" pitchFamily="49" charset="-122"/>
                </a:rPr>
                <a:t>2000</a:t>
              </a:r>
            </a:p>
          </p:txBody>
        </p:sp>
        <p:sp>
          <p:nvSpPr>
            <p:cNvPr id="83986" name="Text Box 42"/>
            <p:cNvSpPr txBox="1">
              <a:spLocks noChangeArrowheads="1"/>
            </p:cNvSpPr>
            <p:nvPr/>
          </p:nvSpPr>
          <p:spPr bwMode="auto">
            <a:xfrm>
              <a:off x="1837" y="1776"/>
              <a:ext cx="1497" cy="291"/>
            </a:xfrm>
            <a:prstGeom prst="rect">
              <a:avLst/>
            </a:prstGeom>
            <a:noFill/>
            <a:ln w="12700" cap="sq">
              <a:noFill/>
              <a:miter lim="800000"/>
              <a:headEnd type="none" w="sm" len="sm"/>
              <a:tailEnd type="none" w="sm" len="sm"/>
            </a:ln>
          </p:spPr>
          <p:txBody>
            <a:bodyPr>
              <a:spAutoFit/>
            </a:bodyPr>
            <a:lstStyle/>
            <a:p>
              <a:pPr algn="l"/>
              <a:r>
                <a:rPr lang="en-US" altLang="zh-CN" sz="2400" b="1">
                  <a:solidFill>
                    <a:srgbClr val="000099"/>
                  </a:solidFill>
                </a:rPr>
                <a:t>1       0</a:t>
              </a:r>
              <a:r>
                <a:rPr lang="en-US" altLang="zh-CN" sz="2400" b="1">
                  <a:solidFill>
                    <a:srgbClr val="000099"/>
                  </a:solidFill>
                  <a:ea typeface="黑体" pitchFamily="49" charset="-122"/>
                </a:rPr>
                <a:t>        0</a:t>
              </a:r>
            </a:p>
          </p:txBody>
        </p:sp>
        <p:sp>
          <p:nvSpPr>
            <p:cNvPr id="177195" name="Line 43"/>
            <p:cNvSpPr>
              <a:spLocks noChangeShapeType="1"/>
            </p:cNvSpPr>
            <p:nvPr/>
          </p:nvSpPr>
          <p:spPr bwMode="auto">
            <a:xfrm>
              <a:off x="4035" y="1780"/>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7196" name="Line 44"/>
            <p:cNvSpPr>
              <a:spLocks noChangeShapeType="1"/>
            </p:cNvSpPr>
            <p:nvPr/>
          </p:nvSpPr>
          <p:spPr bwMode="auto">
            <a:xfrm>
              <a:off x="4513" y="1790"/>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7197" name="Line 45"/>
            <p:cNvSpPr>
              <a:spLocks noChangeShapeType="1"/>
            </p:cNvSpPr>
            <p:nvPr/>
          </p:nvSpPr>
          <p:spPr bwMode="auto">
            <a:xfrm>
              <a:off x="4998" y="1783"/>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7198" name="Line 46"/>
            <p:cNvSpPr>
              <a:spLocks noChangeShapeType="1"/>
            </p:cNvSpPr>
            <p:nvPr/>
          </p:nvSpPr>
          <p:spPr bwMode="auto">
            <a:xfrm flipV="1">
              <a:off x="1233" y="1776"/>
              <a:ext cx="3755" cy="0"/>
            </a:xfrm>
            <a:prstGeom prst="line">
              <a:avLst/>
            </a:prstGeom>
            <a:noFill/>
            <a:ln w="28575"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3991" name="Rectangle 47"/>
            <p:cNvSpPr>
              <a:spLocks noChangeArrowheads="1"/>
            </p:cNvSpPr>
            <p:nvPr/>
          </p:nvSpPr>
          <p:spPr bwMode="auto">
            <a:xfrm>
              <a:off x="3107" y="1755"/>
              <a:ext cx="969" cy="240"/>
            </a:xfrm>
            <a:prstGeom prst="rect">
              <a:avLst/>
            </a:prstGeom>
            <a:noFill/>
            <a:ln w="22225" cap="sq">
              <a:noFill/>
              <a:miter lim="800000"/>
              <a:headEnd type="none" w="sm" len="sm"/>
              <a:tailEnd type="none" w="sm" len="sm"/>
            </a:ln>
          </p:spPr>
          <p:txBody>
            <a:bodyPr wrap="none" anchor="ctr"/>
            <a:lstStyle/>
            <a:p>
              <a:pPr eaLnBrk="1" hangingPunct="1"/>
              <a:r>
                <a:rPr kumimoji="1" lang="zh-CN" altLang="en-US" sz="2400" b="1">
                  <a:solidFill>
                    <a:srgbClr val="002F8C"/>
                  </a:solidFill>
                </a:rPr>
                <a:t>...  ...</a:t>
              </a:r>
            </a:p>
          </p:txBody>
        </p:sp>
        <p:sp>
          <p:nvSpPr>
            <p:cNvPr id="177200" name="Line 48"/>
            <p:cNvSpPr>
              <a:spLocks noChangeShapeType="1"/>
            </p:cNvSpPr>
            <p:nvPr/>
          </p:nvSpPr>
          <p:spPr bwMode="auto">
            <a:xfrm flipV="1">
              <a:off x="1233" y="2069"/>
              <a:ext cx="3755" cy="0"/>
            </a:xfrm>
            <a:prstGeom prst="line">
              <a:avLst/>
            </a:prstGeom>
            <a:noFill/>
            <a:ln w="28575"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177154"/>
                                        </p:tgtEl>
                                        <p:attrNameLst>
                                          <p:attrName>style.visibility</p:attrName>
                                        </p:attrNameLst>
                                      </p:cBhvr>
                                      <p:to>
                                        <p:strVal val="visible"/>
                                      </p:to>
                                    </p:set>
                                    <p:anim calcmode="lin" valueType="num">
                                      <p:cBhvr>
                                        <p:cTn id="12" dur="500" fill="hold"/>
                                        <p:tgtEl>
                                          <p:spTgt spid="177154"/>
                                        </p:tgtEl>
                                        <p:attrNameLst>
                                          <p:attrName>ppt_w</p:attrName>
                                        </p:attrNameLst>
                                      </p:cBhvr>
                                      <p:tavLst>
                                        <p:tav tm="0">
                                          <p:val>
                                            <p:fltVal val="0"/>
                                          </p:val>
                                        </p:tav>
                                        <p:tav tm="100000">
                                          <p:val>
                                            <p:strVal val="#ppt_w"/>
                                          </p:val>
                                        </p:tav>
                                      </p:tavLst>
                                    </p:anim>
                                    <p:anim calcmode="lin" valueType="num">
                                      <p:cBhvr>
                                        <p:cTn id="13" dur="500" fill="hold"/>
                                        <p:tgtEl>
                                          <p:spTgt spid="177154"/>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177155"/>
                                        </p:tgtEl>
                                        <p:attrNameLst>
                                          <p:attrName>style.visibility</p:attrName>
                                        </p:attrNameLst>
                                      </p:cBhvr>
                                      <p:to>
                                        <p:strVal val="visible"/>
                                      </p:to>
                                    </p:set>
                                    <p:anim calcmode="lin" valueType="num">
                                      <p:cBhvr>
                                        <p:cTn id="23" dur="500" fill="hold"/>
                                        <p:tgtEl>
                                          <p:spTgt spid="177155"/>
                                        </p:tgtEl>
                                        <p:attrNameLst>
                                          <p:attrName>ppt_w</p:attrName>
                                        </p:attrNameLst>
                                      </p:cBhvr>
                                      <p:tavLst>
                                        <p:tav tm="0">
                                          <p:val>
                                            <p:fltVal val="0"/>
                                          </p:val>
                                        </p:tav>
                                        <p:tav tm="100000">
                                          <p:val>
                                            <p:strVal val="#ppt_w"/>
                                          </p:val>
                                        </p:tav>
                                      </p:tavLst>
                                    </p:anim>
                                    <p:anim calcmode="lin" valueType="num">
                                      <p:cBhvr>
                                        <p:cTn id="24" dur="500" fill="hold"/>
                                        <p:tgtEl>
                                          <p:spTgt spid="177155"/>
                                        </p:tgtEl>
                                        <p:attrNameLst>
                                          <p:attrName>ppt_h</p:attrName>
                                        </p:attrNameLst>
                                      </p:cBhvr>
                                      <p:tavLst>
                                        <p:tav tm="0">
                                          <p:val>
                                            <p:fltVal val="0"/>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2"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right)">
                                      <p:cBhvr>
                                        <p:cTn id="29" dur="500"/>
                                        <p:tgtEl>
                                          <p:spTgt spid="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up)">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4" grpId="0" autoUpdateAnimBg="0"/>
      <p:bldP spid="177155"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ChangeArrowheads="1"/>
          </p:cNvSpPr>
          <p:nvPr/>
        </p:nvSpPr>
        <p:spPr bwMode="auto">
          <a:xfrm>
            <a:off x="2176565" y="3213102"/>
            <a:ext cx="5900608" cy="523875"/>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600" b="1">
                <a:solidFill>
                  <a:srgbClr val="002F8C"/>
                </a:solidFill>
                <a:latin typeface="幼圆" pitchFamily="49" charset="-122"/>
                <a:ea typeface="幼圆" pitchFamily="49" charset="-122"/>
              </a:rPr>
              <a:t>对于多项式</a:t>
            </a:r>
            <a:r>
              <a:rPr kumimoji="1" lang="zh-CN" altLang="en-US" sz="2600" b="1">
                <a:solidFill>
                  <a:srgbClr val="002F8C"/>
                </a:solidFill>
                <a:latin typeface="楷体_GB2312" pitchFamily="49" charset="-122"/>
                <a:ea typeface="楷体_GB2312" pitchFamily="49" charset="-122"/>
              </a:rPr>
              <a:t> </a:t>
            </a:r>
            <a:r>
              <a:rPr kumimoji="1" lang="en-US" altLang="en-US" sz="2600" b="1">
                <a:solidFill>
                  <a:srgbClr val="002F8C"/>
                </a:solidFill>
                <a:ea typeface="楷体_GB2312" pitchFamily="49" charset="-122"/>
              </a:rPr>
              <a:t>A(x)= 10x</a:t>
            </a:r>
            <a:r>
              <a:rPr kumimoji="1" lang="en-US" altLang="en-US" sz="2600" b="1" baseline="30000">
                <a:solidFill>
                  <a:srgbClr val="002F8C"/>
                </a:solidFill>
                <a:ea typeface="楷体_GB2312" pitchFamily="49" charset="-122"/>
              </a:rPr>
              <a:t>6</a:t>
            </a:r>
            <a:r>
              <a:rPr kumimoji="1" lang="en-US" altLang="zh-CN" sz="2800" b="1">
                <a:solidFill>
                  <a:srgbClr val="002F8C"/>
                </a:solidFill>
                <a:cs typeface="Times New Roman" pitchFamily="18" charset="0"/>
              </a:rPr>
              <a:t>–</a:t>
            </a:r>
            <a:r>
              <a:rPr kumimoji="1" lang="en-US" altLang="en-US" sz="2600" b="1">
                <a:solidFill>
                  <a:srgbClr val="002F8C"/>
                </a:solidFill>
                <a:ea typeface="楷体_GB2312" pitchFamily="49" charset="-122"/>
              </a:rPr>
              <a:t> 8x</a:t>
            </a:r>
            <a:r>
              <a:rPr kumimoji="1" lang="en-US" altLang="en-US" sz="2600" b="1" baseline="30000">
                <a:solidFill>
                  <a:srgbClr val="002F8C"/>
                </a:solidFill>
                <a:ea typeface="楷体_GB2312" pitchFamily="49" charset="-122"/>
              </a:rPr>
              <a:t>5</a:t>
            </a:r>
            <a:r>
              <a:rPr kumimoji="1" lang="en-US" altLang="en-US" sz="2600" b="1">
                <a:solidFill>
                  <a:srgbClr val="002F8C"/>
                </a:solidFill>
                <a:ea typeface="楷体_GB2312" pitchFamily="49" charset="-122"/>
              </a:rPr>
              <a:t>+3x</a:t>
            </a:r>
            <a:r>
              <a:rPr kumimoji="1" lang="en-US" altLang="en-US" sz="2600" b="1" baseline="30000">
                <a:solidFill>
                  <a:srgbClr val="002F8C"/>
                </a:solidFill>
                <a:ea typeface="楷体_GB2312" pitchFamily="49" charset="-122"/>
              </a:rPr>
              <a:t>2</a:t>
            </a:r>
            <a:r>
              <a:rPr kumimoji="1" lang="en-US" altLang="zh-CN" sz="2800" b="1">
                <a:solidFill>
                  <a:srgbClr val="002F8C"/>
                </a:solidFill>
              </a:rPr>
              <a:t>–</a:t>
            </a:r>
            <a:r>
              <a:rPr kumimoji="1" lang="en-US" altLang="en-US" sz="2600" b="1">
                <a:solidFill>
                  <a:srgbClr val="002F8C"/>
                </a:solidFill>
                <a:ea typeface="楷体_GB2312" pitchFamily="49" charset="-122"/>
              </a:rPr>
              <a:t> 1, </a:t>
            </a:r>
            <a:r>
              <a:rPr kumimoji="1" lang="zh-CN" altLang="en-US" sz="2600" b="1">
                <a:solidFill>
                  <a:srgbClr val="002F8C"/>
                </a:solidFill>
                <a:ea typeface="幼圆" pitchFamily="49" charset="-122"/>
              </a:rPr>
              <a:t>有</a:t>
            </a:r>
          </a:p>
        </p:txBody>
      </p:sp>
      <p:sp>
        <p:nvSpPr>
          <p:cNvPr id="176131" name="Rectangle 3"/>
          <p:cNvSpPr>
            <a:spLocks noChangeArrowheads="1"/>
          </p:cNvSpPr>
          <p:nvPr/>
        </p:nvSpPr>
        <p:spPr bwMode="auto">
          <a:xfrm>
            <a:off x="2210570" y="4978402"/>
            <a:ext cx="5103929" cy="523875"/>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600" b="1">
                <a:solidFill>
                  <a:srgbClr val="002F8C"/>
                </a:solidFill>
                <a:latin typeface="幼圆" pitchFamily="49" charset="-122"/>
                <a:ea typeface="幼圆" pitchFamily="49" charset="-122"/>
              </a:rPr>
              <a:t>对于多项式</a:t>
            </a:r>
            <a:r>
              <a:rPr kumimoji="1" lang="zh-CN" altLang="en-US" sz="2600" b="1">
                <a:solidFill>
                  <a:srgbClr val="002F8C"/>
                </a:solidFill>
                <a:latin typeface="楷体_GB2312" pitchFamily="49" charset="-122"/>
                <a:ea typeface="楷体_GB2312" pitchFamily="49" charset="-122"/>
              </a:rPr>
              <a:t> </a:t>
            </a:r>
            <a:r>
              <a:rPr kumimoji="1" lang="en-US" altLang="zh-CN" sz="2600" b="1">
                <a:solidFill>
                  <a:srgbClr val="002F8C"/>
                </a:solidFill>
                <a:ea typeface="楷体_GB2312" pitchFamily="49" charset="-122"/>
              </a:rPr>
              <a:t>C(x)=x</a:t>
            </a:r>
            <a:r>
              <a:rPr kumimoji="1" lang="en-US" altLang="zh-CN" sz="2600" b="1" baseline="30000">
                <a:solidFill>
                  <a:srgbClr val="002F8C"/>
                </a:solidFill>
                <a:ea typeface="楷体_GB2312" pitchFamily="49" charset="-122"/>
              </a:rPr>
              <a:t>2000</a:t>
            </a:r>
            <a:r>
              <a:rPr kumimoji="1" lang="en-US" altLang="zh-CN" sz="2800" b="1">
                <a:solidFill>
                  <a:srgbClr val="002F8C"/>
                </a:solidFill>
                <a:cs typeface="Times New Roman" pitchFamily="18" charset="0"/>
              </a:rPr>
              <a:t>–</a:t>
            </a:r>
            <a:r>
              <a:rPr kumimoji="1" lang="en-US" altLang="zh-CN" sz="2600" b="1">
                <a:solidFill>
                  <a:srgbClr val="002F8C"/>
                </a:solidFill>
                <a:ea typeface="楷体_GB2312" pitchFamily="49" charset="-122"/>
              </a:rPr>
              <a:t> 5,  </a:t>
            </a:r>
            <a:r>
              <a:rPr kumimoji="1" lang="zh-CN" altLang="en-US" sz="2600" b="1">
                <a:solidFill>
                  <a:srgbClr val="002F8C"/>
                </a:solidFill>
                <a:ea typeface="幼圆" pitchFamily="49" charset="-122"/>
              </a:rPr>
              <a:t>有</a:t>
            </a:r>
          </a:p>
        </p:txBody>
      </p:sp>
      <p:grpSp>
        <p:nvGrpSpPr>
          <p:cNvPr id="2" name="Group 4"/>
          <p:cNvGrpSpPr>
            <a:grpSpLocks/>
          </p:cNvGrpSpPr>
          <p:nvPr/>
        </p:nvGrpSpPr>
        <p:grpSpPr bwMode="auto">
          <a:xfrm>
            <a:off x="2210570" y="814388"/>
            <a:ext cx="8114146" cy="1981200"/>
            <a:chOff x="432" y="624"/>
            <a:chExt cx="5112" cy="1248"/>
          </a:xfrm>
        </p:grpSpPr>
        <p:sp>
          <p:nvSpPr>
            <p:cNvPr id="176133" name="Rectangle 5"/>
            <p:cNvSpPr>
              <a:spLocks noChangeArrowheads="1"/>
            </p:cNvSpPr>
            <p:nvPr/>
          </p:nvSpPr>
          <p:spPr bwMode="auto">
            <a:xfrm>
              <a:off x="432" y="624"/>
              <a:ext cx="4992" cy="1248"/>
            </a:xfrm>
            <a:prstGeom prst="rect">
              <a:avLst/>
            </a:prstGeom>
            <a:solidFill>
              <a:srgbClr val="EBFFFF"/>
            </a:solidFill>
            <a:ln w="82550" cap="sq">
              <a:solidFill>
                <a:srgbClr val="33CCCC"/>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5048" name="Rectangle 6"/>
            <p:cNvSpPr>
              <a:spLocks noChangeArrowheads="1"/>
            </p:cNvSpPr>
            <p:nvPr/>
          </p:nvSpPr>
          <p:spPr bwMode="auto">
            <a:xfrm>
              <a:off x="545" y="744"/>
              <a:ext cx="4999" cy="1016"/>
            </a:xfrm>
            <a:prstGeom prst="rect">
              <a:avLst/>
            </a:prstGeom>
            <a:noFill/>
            <a:ln w="28575" cap="sq">
              <a:noFill/>
              <a:miter lim="800000"/>
              <a:headEnd type="none" w="sm" len="sm"/>
              <a:tailEnd type="none" w="sm" len="sm"/>
            </a:ln>
          </p:spPr>
          <p:txBody>
            <a:bodyPr>
              <a:spAutoFit/>
            </a:bodyPr>
            <a:lstStyle/>
            <a:p>
              <a:pPr algn="l" eaLnBrk="1" hangingPunct="1">
                <a:lnSpc>
                  <a:spcPct val="95000"/>
                </a:lnSpc>
              </a:pPr>
              <a:r>
                <a:rPr kumimoji="1" lang="zh-CN" altLang="en-US" sz="2600">
                  <a:solidFill>
                    <a:srgbClr val="CC0066"/>
                  </a:solidFill>
                  <a:ea typeface="楷体_GB2312" pitchFamily="49" charset="-122"/>
                </a:rPr>
                <a:t>   </a:t>
              </a:r>
              <a:r>
                <a:rPr kumimoji="1" lang="zh-CN" altLang="en-US" sz="2600" b="1">
                  <a:solidFill>
                    <a:srgbClr val="000099"/>
                  </a:solidFill>
                  <a:ea typeface="幼圆" pitchFamily="49" charset="-122"/>
                </a:rPr>
                <a:t>定义一个一维数组</a:t>
              </a:r>
              <a:r>
                <a:rPr kumimoji="1" lang="en-US" altLang="en-US" sz="2600" b="1">
                  <a:solidFill>
                    <a:srgbClr val="000099"/>
                  </a:solidFill>
                  <a:ea typeface="楷体_GB2312" pitchFamily="49" charset="-122"/>
                </a:rPr>
                <a:t>A[0..2m]</a:t>
              </a:r>
              <a:r>
                <a:rPr kumimoji="1" lang="zh-CN" altLang="en-US" sz="2600" b="1">
                  <a:solidFill>
                    <a:srgbClr val="000099"/>
                  </a:solidFill>
                  <a:ea typeface="幼圆" pitchFamily="49" charset="-122"/>
                </a:rPr>
                <a:t>来存储多项式，其中</a:t>
              </a:r>
              <a:r>
                <a:rPr kumimoji="1" lang="zh-CN" altLang="en-US" sz="2600" b="1">
                  <a:solidFill>
                    <a:srgbClr val="000099"/>
                  </a:solidFill>
                  <a:ea typeface="楷体_GB2312" pitchFamily="49" charset="-122"/>
                </a:rPr>
                <a:t>，</a:t>
              </a:r>
            </a:p>
            <a:p>
              <a:pPr algn="l" eaLnBrk="1" hangingPunct="1">
                <a:lnSpc>
                  <a:spcPct val="95000"/>
                </a:lnSpc>
              </a:pPr>
              <a:r>
                <a:rPr kumimoji="1" lang="zh-CN" altLang="en-US" sz="2600" b="1">
                  <a:solidFill>
                    <a:srgbClr val="CC0066"/>
                  </a:solidFill>
                  <a:ea typeface="楷体_GB2312" pitchFamily="49" charset="-122"/>
                </a:rPr>
                <a:t>   </a:t>
              </a:r>
              <a:r>
                <a:rPr kumimoji="1" lang="en-US" altLang="en-US" sz="2600" b="1">
                  <a:solidFill>
                    <a:srgbClr val="CC0066"/>
                  </a:solidFill>
                  <a:ea typeface="楷体_GB2312" pitchFamily="49" charset="-122"/>
                </a:rPr>
                <a:t>A[0] </a:t>
              </a:r>
              <a:r>
                <a:rPr kumimoji="1" lang="zh-CN" altLang="en-US" sz="2600" b="1">
                  <a:solidFill>
                    <a:srgbClr val="CC0066"/>
                  </a:solidFill>
                  <a:ea typeface="幼圆" pitchFamily="49" charset="-122"/>
                </a:rPr>
                <a:t>存放系数非零项的总项数</a:t>
              </a:r>
              <a:r>
                <a:rPr kumimoji="1" lang="en-US" altLang="en-US" sz="2600" b="1">
                  <a:solidFill>
                    <a:srgbClr val="CC0066"/>
                  </a:solidFill>
                  <a:ea typeface="楷体_GB2312" pitchFamily="49" charset="-122"/>
                </a:rPr>
                <a:t>m</a:t>
              </a:r>
              <a:r>
                <a:rPr kumimoji="1" lang="en-US" altLang="zh-CN" sz="2600" b="1">
                  <a:solidFill>
                    <a:srgbClr val="CC0066"/>
                  </a:solidFill>
                  <a:ea typeface="楷体_GB2312" pitchFamily="49" charset="-122"/>
                </a:rPr>
                <a:t>；</a:t>
              </a:r>
            </a:p>
            <a:p>
              <a:pPr algn="l" eaLnBrk="1" hangingPunct="1">
                <a:lnSpc>
                  <a:spcPct val="95000"/>
                </a:lnSpc>
              </a:pPr>
              <a:r>
                <a:rPr kumimoji="1" lang="en-US" altLang="en-US" sz="2600" b="1">
                  <a:solidFill>
                    <a:srgbClr val="CC0066"/>
                  </a:solidFill>
                  <a:ea typeface="楷体_GB2312" pitchFamily="49" charset="-122"/>
                </a:rPr>
                <a:t>   A[1]</a:t>
              </a:r>
              <a:r>
                <a:rPr kumimoji="1" lang="zh-CN" altLang="zh-CN" sz="2600" b="1">
                  <a:solidFill>
                    <a:srgbClr val="CC0066"/>
                  </a:solidFill>
                  <a:cs typeface="Times New Roman" pitchFamily="18" charset="0"/>
                </a:rPr>
                <a:t>~</a:t>
              </a:r>
              <a:r>
                <a:rPr kumimoji="1" lang="en-US" altLang="en-US" sz="2600" b="1">
                  <a:solidFill>
                    <a:srgbClr val="CC0066"/>
                  </a:solidFill>
                  <a:ea typeface="楷体_GB2312" pitchFamily="49" charset="-122"/>
                </a:rPr>
                <a:t>A[2m] </a:t>
              </a:r>
              <a:r>
                <a:rPr kumimoji="1" lang="zh-CN" altLang="zh-CN" sz="2600" b="1">
                  <a:solidFill>
                    <a:srgbClr val="CC0066"/>
                  </a:solidFill>
                  <a:latin typeface="幼圆" pitchFamily="49" charset="-122"/>
                  <a:ea typeface="幼圆" pitchFamily="49" charset="-122"/>
                </a:rPr>
                <a:t>依次存放系数非零项各项的系数与</a:t>
              </a:r>
              <a:r>
                <a:rPr kumimoji="1" lang="zh-CN" altLang="en-US" sz="2600" b="1">
                  <a:solidFill>
                    <a:srgbClr val="CC0066"/>
                  </a:solidFill>
                  <a:latin typeface="幼圆" pitchFamily="49" charset="-122"/>
                  <a:ea typeface="幼圆" pitchFamily="49" charset="-122"/>
                </a:rPr>
                <a:t> </a:t>
              </a:r>
            </a:p>
            <a:p>
              <a:pPr algn="l" eaLnBrk="1" hangingPunct="1">
                <a:lnSpc>
                  <a:spcPct val="95000"/>
                </a:lnSpc>
              </a:pPr>
              <a:r>
                <a:rPr kumimoji="1" lang="zh-CN" altLang="en-US" sz="2600" b="1">
                  <a:solidFill>
                    <a:srgbClr val="CC0066"/>
                  </a:solidFill>
                  <a:latin typeface="幼圆" pitchFamily="49" charset="-122"/>
                  <a:ea typeface="幼圆" pitchFamily="49" charset="-122"/>
                </a:rPr>
                <a:t>            </a:t>
              </a:r>
              <a:r>
                <a:rPr kumimoji="1" lang="zh-CN" altLang="zh-CN" sz="2600" b="1">
                  <a:solidFill>
                    <a:srgbClr val="CC0066"/>
                  </a:solidFill>
                  <a:latin typeface="幼圆" pitchFamily="49" charset="-122"/>
                  <a:ea typeface="幼圆" pitchFamily="49" charset="-122"/>
                </a:rPr>
                <a:t>指数偶对(一共</a:t>
              </a:r>
              <a:r>
                <a:rPr kumimoji="1" lang="en-US" altLang="zh-CN" sz="2600" b="1">
                  <a:solidFill>
                    <a:srgbClr val="CC0066"/>
                  </a:solidFill>
                  <a:ea typeface="幼圆" pitchFamily="49" charset="-122"/>
                </a:rPr>
                <a:t>m</a:t>
              </a:r>
              <a:r>
                <a:rPr kumimoji="1" lang="zh-CN" altLang="zh-CN" sz="2600" b="1">
                  <a:solidFill>
                    <a:srgbClr val="CC0066"/>
                  </a:solidFill>
                  <a:latin typeface="幼圆" pitchFamily="49" charset="-122"/>
                  <a:ea typeface="幼圆" pitchFamily="49" charset="-122"/>
                </a:rPr>
                <a:t>个这样的偶对)</a:t>
              </a:r>
              <a:r>
                <a:rPr kumimoji="1" lang="zh-CN" altLang="zh-CN" sz="2600" b="1">
                  <a:solidFill>
                    <a:srgbClr val="CC0066"/>
                  </a:solidFill>
                  <a:ea typeface="楷体_GB2312" pitchFamily="49" charset="-122"/>
                </a:rPr>
                <a:t>。</a:t>
              </a:r>
              <a:endParaRPr kumimoji="1" lang="zh-CN" altLang="zh-CN" sz="2600">
                <a:solidFill>
                  <a:srgbClr val="CC0066"/>
                </a:solidFill>
                <a:ea typeface="楷体_GB2312" pitchFamily="49" charset="-122"/>
              </a:endParaRPr>
            </a:p>
          </p:txBody>
        </p:sp>
      </p:grpSp>
      <p:grpSp>
        <p:nvGrpSpPr>
          <p:cNvPr id="3" name="Group 7"/>
          <p:cNvGrpSpPr>
            <a:grpSpLocks/>
          </p:cNvGrpSpPr>
          <p:nvPr/>
        </p:nvGrpSpPr>
        <p:grpSpPr bwMode="auto">
          <a:xfrm>
            <a:off x="4971420" y="3213101"/>
            <a:ext cx="2573014" cy="468313"/>
            <a:chOff x="2172" y="2160"/>
            <a:chExt cx="1620" cy="295"/>
          </a:xfrm>
        </p:grpSpPr>
        <p:sp>
          <p:nvSpPr>
            <p:cNvPr id="176136" name="Freeform 8"/>
            <p:cNvSpPr>
              <a:spLocks/>
            </p:cNvSpPr>
            <p:nvPr/>
          </p:nvSpPr>
          <p:spPr bwMode="auto">
            <a:xfrm>
              <a:off x="2172" y="2184"/>
              <a:ext cx="432" cy="271"/>
            </a:xfrm>
            <a:custGeom>
              <a:avLst/>
              <a:gdLst/>
              <a:ahLst/>
              <a:cxnLst>
                <a:cxn ang="0">
                  <a:pos x="150" y="2"/>
                </a:cxn>
                <a:cxn ang="0">
                  <a:pos x="0" y="60"/>
                </a:cxn>
                <a:cxn ang="0">
                  <a:pos x="69" y="175"/>
                </a:cxn>
                <a:cxn ang="0">
                  <a:pos x="254" y="164"/>
                </a:cxn>
                <a:cxn ang="0">
                  <a:pos x="288" y="152"/>
                </a:cxn>
                <a:cxn ang="0">
                  <a:pos x="334" y="83"/>
                </a:cxn>
                <a:cxn ang="0">
                  <a:pos x="150" y="2"/>
                </a:cxn>
              </a:cxnLst>
              <a:rect l="0" t="0" r="r" b="b"/>
              <a:pathLst>
                <a:path w="334" h="175">
                  <a:moveTo>
                    <a:pt x="150" y="2"/>
                  </a:moveTo>
                  <a:cubicBezTo>
                    <a:pt x="75" y="12"/>
                    <a:pt x="39" y="0"/>
                    <a:pt x="0" y="60"/>
                  </a:cubicBezTo>
                  <a:cubicBezTo>
                    <a:pt x="13" y="121"/>
                    <a:pt x="18" y="140"/>
                    <a:pt x="69" y="175"/>
                  </a:cubicBezTo>
                  <a:cubicBezTo>
                    <a:pt x="131" y="171"/>
                    <a:pt x="193" y="170"/>
                    <a:pt x="254" y="164"/>
                  </a:cubicBezTo>
                  <a:cubicBezTo>
                    <a:pt x="266" y="163"/>
                    <a:pt x="280" y="161"/>
                    <a:pt x="288" y="152"/>
                  </a:cubicBezTo>
                  <a:cubicBezTo>
                    <a:pt x="307" y="132"/>
                    <a:pt x="334" y="83"/>
                    <a:pt x="334" y="83"/>
                  </a:cubicBezTo>
                  <a:cubicBezTo>
                    <a:pt x="307" y="0"/>
                    <a:pt x="228" y="2"/>
                    <a:pt x="150" y="2"/>
                  </a:cubicBezTo>
                  <a:close/>
                </a:path>
              </a:pathLst>
            </a:custGeom>
            <a:noFill/>
            <a:ln w="50800" cap="sq" cmpd="sng">
              <a:solidFill>
                <a:srgbClr val="FF3300"/>
              </a:solidFill>
              <a:prstDash val="solid"/>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37" name="Freeform 9"/>
            <p:cNvSpPr>
              <a:spLocks/>
            </p:cNvSpPr>
            <p:nvPr/>
          </p:nvSpPr>
          <p:spPr bwMode="auto">
            <a:xfrm>
              <a:off x="2592" y="2160"/>
              <a:ext cx="432" cy="271"/>
            </a:xfrm>
            <a:custGeom>
              <a:avLst/>
              <a:gdLst/>
              <a:ahLst/>
              <a:cxnLst>
                <a:cxn ang="0">
                  <a:pos x="150" y="2"/>
                </a:cxn>
                <a:cxn ang="0">
                  <a:pos x="0" y="60"/>
                </a:cxn>
                <a:cxn ang="0">
                  <a:pos x="69" y="175"/>
                </a:cxn>
                <a:cxn ang="0">
                  <a:pos x="254" y="164"/>
                </a:cxn>
                <a:cxn ang="0">
                  <a:pos x="288" y="152"/>
                </a:cxn>
                <a:cxn ang="0">
                  <a:pos x="334" y="83"/>
                </a:cxn>
                <a:cxn ang="0">
                  <a:pos x="150" y="2"/>
                </a:cxn>
              </a:cxnLst>
              <a:rect l="0" t="0" r="r" b="b"/>
              <a:pathLst>
                <a:path w="334" h="175">
                  <a:moveTo>
                    <a:pt x="150" y="2"/>
                  </a:moveTo>
                  <a:cubicBezTo>
                    <a:pt x="75" y="12"/>
                    <a:pt x="39" y="0"/>
                    <a:pt x="0" y="60"/>
                  </a:cubicBezTo>
                  <a:cubicBezTo>
                    <a:pt x="13" y="121"/>
                    <a:pt x="18" y="140"/>
                    <a:pt x="69" y="175"/>
                  </a:cubicBezTo>
                  <a:cubicBezTo>
                    <a:pt x="131" y="171"/>
                    <a:pt x="193" y="170"/>
                    <a:pt x="254" y="164"/>
                  </a:cubicBezTo>
                  <a:cubicBezTo>
                    <a:pt x="266" y="163"/>
                    <a:pt x="280" y="161"/>
                    <a:pt x="288" y="152"/>
                  </a:cubicBezTo>
                  <a:cubicBezTo>
                    <a:pt x="307" y="132"/>
                    <a:pt x="334" y="83"/>
                    <a:pt x="334" y="83"/>
                  </a:cubicBezTo>
                  <a:cubicBezTo>
                    <a:pt x="307" y="0"/>
                    <a:pt x="228" y="2"/>
                    <a:pt x="150" y="2"/>
                  </a:cubicBezTo>
                  <a:close/>
                </a:path>
              </a:pathLst>
            </a:custGeom>
            <a:noFill/>
            <a:ln w="50800" cap="sq" cmpd="sng">
              <a:solidFill>
                <a:srgbClr val="FF3300"/>
              </a:solidFill>
              <a:prstDash val="solid"/>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38" name="Freeform 10"/>
            <p:cNvSpPr>
              <a:spLocks/>
            </p:cNvSpPr>
            <p:nvPr/>
          </p:nvSpPr>
          <p:spPr bwMode="auto">
            <a:xfrm>
              <a:off x="3024" y="2177"/>
              <a:ext cx="428" cy="271"/>
            </a:xfrm>
            <a:custGeom>
              <a:avLst/>
              <a:gdLst/>
              <a:ahLst/>
              <a:cxnLst>
                <a:cxn ang="0">
                  <a:pos x="150" y="2"/>
                </a:cxn>
                <a:cxn ang="0">
                  <a:pos x="0" y="60"/>
                </a:cxn>
                <a:cxn ang="0">
                  <a:pos x="69" y="175"/>
                </a:cxn>
                <a:cxn ang="0">
                  <a:pos x="254" y="164"/>
                </a:cxn>
                <a:cxn ang="0">
                  <a:pos x="288" y="152"/>
                </a:cxn>
                <a:cxn ang="0">
                  <a:pos x="334" y="83"/>
                </a:cxn>
                <a:cxn ang="0">
                  <a:pos x="150" y="2"/>
                </a:cxn>
              </a:cxnLst>
              <a:rect l="0" t="0" r="r" b="b"/>
              <a:pathLst>
                <a:path w="334" h="175">
                  <a:moveTo>
                    <a:pt x="150" y="2"/>
                  </a:moveTo>
                  <a:cubicBezTo>
                    <a:pt x="75" y="12"/>
                    <a:pt x="39" y="0"/>
                    <a:pt x="0" y="60"/>
                  </a:cubicBezTo>
                  <a:cubicBezTo>
                    <a:pt x="13" y="121"/>
                    <a:pt x="18" y="140"/>
                    <a:pt x="69" y="175"/>
                  </a:cubicBezTo>
                  <a:cubicBezTo>
                    <a:pt x="131" y="171"/>
                    <a:pt x="193" y="170"/>
                    <a:pt x="254" y="164"/>
                  </a:cubicBezTo>
                  <a:cubicBezTo>
                    <a:pt x="266" y="163"/>
                    <a:pt x="280" y="161"/>
                    <a:pt x="288" y="152"/>
                  </a:cubicBezTo>
                  <a:cubicBezTo>
                    <a:pt x="307" y="132"/>
                    <a:pt x="334" y="83"/>
                    <a:pt x="334" y="83"/>
                  </a:cubicBezTo>
                  <a:cubicBezTo>
                    <a:pt x="307" y="0"/>
                    <a:pt x="228" y="2"/>
                    <a:pt x="150" y="2"/>
                  </a:cubicBezTo>
                  <a:close/>
                </a:path>
              </a:pathLst>
            </a:custGeom>
            <a:noFill/>
            <a:ln w="50800" cap="sq" cmpd="sng">
              <a:solidFill>
                <a:srgbClr val="FF3300"/>
              </a:solidFill>
              <a:prstDash val="solid"/>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39" name="Freeform 11"/>
            <p:cNvSpPr>
              <a:spLocks/>
            </p:cNvSpPr>
            <p:nvPr/>
          </p:nvSpPr>
          <p:spPr bwMode="auto">
            <a:xfrm>
              <a:off x="3360" y="2172"/>
              <a:ext cx="432" cy="271"/>
            </a:xfrm>
            <a:custGeom>
              <a:avLst/>
              <a:gdLst/>
              <a:ahLst/>
              <a:cxnLst>
                <a:cxn ang="0">
                  <a:pos x="150" y="2"/>
                </a:cxn>
                <a:cxn ang="0">
                  <a:pos x="0" y="60"/>
                </a:cxn>
                <a:cxn ang="0">
                  <a:pos x="69" y="175"/>
                </a:cxn>
                <a:cxn ang="0">
                  <a:pos x="254" y="164"/>
                </a:cxn>
                <a:cxn ang="0">
                  <a:pos x="288" y="152"/>
                </a:cxn>
                <a:cxn ang="0">
                  <a:pos x="334" y="83"/>
                </a:cxn>
                <a:cxn ang="0">
                  <a:pos x="150" y="2"/>
                </a:cxn>
              </a:cxnLst>
              <a:rect l="0" t="0" r="r" b="b"/>
              <a:pathLst>
                <a:path w="334" h="175">
                  <a:moveTo>
                    <a:pt x="150" y="2"/>
                  </a:moveTo>
                  <a:cubicBezTo>
                    <a:pt x="75" y="12"/>
                    <a:pt x="39" y="0"/>
                    <a:pt x="0" y="60"/>
                  </a:cubicBezTo>
                  <a:cubicBezTo>
                    <a:pt x="13" y="121"/>
                    <a:pt x="18" y="140"/>
                    <a:pt x="69" y="175"/>
                  </a:cubicBezTo>
                  <a:cubicBezTo>
                    <a:pt x="131" y="171"/>
                    <a:pt x="193" y="170"/>
                    <a:pt x="254" y="164"/>
                  </a:cubicBezTo>
                  <a:cubicBezTo>
                    <a:pt x="266" y="163"/>
                    <a:pt x="280" y="161"/>
                    <a:pt x="288" y="152"/>
                  </a:cubicBezTo>
                  <a:cubicBezTo>
                    <a:pt x="307" y="132"/>
                    <a:pt x="334" y="83"/>
                    <a:pt x="334" y="83"/>
                  </a:cubicBezTo>
                  <a:cubicBezTo>
                    <a:pt x="307" y="0"/>
                    <a:pt x="228" y="2"/>
                    <a:pt x="150" y="2"/>
                  </a:cubicBezTo>
                  <a:close/>
                </a:path>
              </a:pathLst>
            </a:custGeom>
            <a:noFill/>
            <a:ln w="50800" cap="sq" cmpd="sng">
              <a:solidFill>
                <a:srgbClr val="FF3300"/>
              </a:solidFill>
              <a:prstDash val="solid"/>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4" name="Group 12"/>
          <p:cNvGrpSpPr>
            <a:grpSpLocks/>
          </p:cNvGrpSpPr>
          <p:nvPr/>
        </p:nvGrpSpPr>
        <p:grpSpPr bwMode="auto">
          <a:xfrm>
            <a:off x="1828423" y="76202"/>
            <a:ext cx="2479098" cy="987425"/>
            <a:chOff x="192" y="48"/>
            <a:chExt cx="1561" cy="622"/>
          </a:xfrm>
        </p:grpSpPr>
        <p:sp>
          <p:nvSpPr>
            <p:cNvPr id="85041" name="AutoShape 13"/>
            <p:cNvSpPr>
              <a:spLocks noChangeArrowheads="1"/>
            </p:cNvSpPr>
            <p:nvPr/>
          </p:nvSpPr>
          <p:spPr bwMode="auto">
            <a:xfrm rot="-425517">
              <a:off x="192" y="48"/>
              <a:ext cx="1200" cy="622"/>
            </a:xfrm>
            <a:prstGeom prst="irregularSeal1">
              <a:avLst/>
            </a:prstGeom>
            <a:solidFill>
              <a:srgbClr val="FF6600"/>
            </a:solidFill>
            <a:ln w="69850" cap="sq">
              <a:solidFill>
                <a:srgbClr val="FFFF00"/>
              </a:solidFill>
              <a:miter lim="800000"/>
              <a:headEnd type="none" w="sm" len="sm"/>
              <a:tailEnd type="none" w="sm" len="sm"/>
            </a:ln>
            <a:effectLst>
              <a:outerShdw dist="104727" dir="842175" algn="ctr" rotWithShape="0">
                <a:srgbClr val="B2B2B2"/>
              </a:outerShdw>
            </a:effectLst>
          </p:spPr>
          <p:txBody>
            <a:bodyPr wrap="none" anchor="ctr"/>
            <a:lstStyle/>
            <a:p>
              <a:endParaRPr kumimoji="1" lang="zh-CN" altLang="en-US" sz="2800" b="1">
                <a:solidFill>
                  <a:srgbClr val="00FFFF"/>
                </a:solidFill>
                <a:latin typeface="楷体_GB2312" pitchFamily="49" charset="-122"/>
                <a:ea typeface="楷体_GB2312" pitchFamily="49" charset="-122"/>
              </a:endParaRPr>
            </a:p>
          </p:txBody>
        </p:sp>
        <p:sp>
          <p:nvSpPr>
            <p:cNvPr id="85042" name="Rectangle 14"/>
            <p:cNvSpPr>
              <a:spLocks noChangeArrowheads="1"/>
            </p:cNvSpPr>
            <p:nvPr/>
          </p:nvSpPr>
          <p:spPr bwMode="auto">
            <a:xfrm rot="-382988">
              <a:off x="311" y="105"/>
              <a:ext cx="1442" cy="368"/>
            </a:xfrm>
            <a:prstGeom prst="rect">
              <a:avLst/>
            </a:prstGeom>
            <a:noFill/>
            <a:ln w="12700" cap="sq">
              <a:noFill/>
              <a:miter lim="800000"/>
              <a:headEnd type="none" w="sm" len="sm"/>
              <a:tailEnd type="none" w="sm" len="sm"/>
            </a:ln>
            <a:effectLst>
              <a:outerShdw dist="40161" dir="1106097" algn="ctr" rotWithShape="0">
                <a:srgbClr val="000000"/>
              </a:outerShdw>
            </a:effectLst>
          </p:spPr>
          <p:txBody>
            <a:bodyPr>
              <a:spAutoFit/>
            </a:bodyPr>
            <a:lstStyle/>
            <a:p>
              <a:pPr algn="l"/>
              <a:r>
                <a:rPr kumimoji="1" lang="zh-CN" altLang="en-US" sz="3200" b="1" i="1">
                  <a:solidFill>
                    <a:srgbClr val="FFFFFF"/>
                  </a:solidFill>
                  <a:latin typeface="黑体" pitchFamily="49" charset="-122"/>
                  <a:ea typeface="黑体" pitchFamily="49" charset="-122"/>
                </a:rPr>
                <a:t>方法二</a:t>
              </a:r>
            </a:p>
          </p:txBody>
        </p:sp>
      </p:grpSp>
      <p:grpSp>
        <p:nvGrpSpPr>
          <p:cNvPr id="5" name="Group 15"/>
          <p:cNvGrpSpPr>
            <a:grpSpLocks/>
          </p:cNvGrpSpPr>
          <p:nvPr/>
        </p:nvGrpSpPr>
        <p:grpSpPr bwMode="auto">
          <a:xfrm>
            <a:off x="4343146" y="6083302"/>
            <a:ext cx="3136519" cy="619125"/>
            <a:chOff x="1776" y="3877"/>
            <a:chExt cx="1976" cy="390"/>
          </a:xfrm>
        </p:grpSpPr>
        <p:sp>
          <p:nvSpPr>
            <p:cNvPr id="176144" name="AutoShape 16"/>
            <p:cNvSpPr>
              <a:spLocks/>
            </p:cNvSpPr>
            <p:nvPr/>
          </p:nvSpPr>
          <p:spPr bwMode="auto">
            <a:xfrm rot="5400000" flipH="1">
              <a:off x="3088" y="3519"/>
              <a:ext cx="168" cy="883"/>
            </a:xfrm>
            <a:prstGeom prst="leftBrace">
              <a:avLst>
                <a:gd name="adj1" fmla="val 43800"/>
                <a:gd name="adj2" fmla="val 50000"/>
              </a:avLst>
            </a:prstGeom>
            <a:noFill/>
            <a:ln w="31750" cap="sq">
              <a:solidFill>
                <a:srgbClr val="FF33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5039" name="Text Box 17"/>
            <p:cNvSpPr txBox="1">
              <a:spLocks noChangeArrowheads="1"/>
            </p:cNvSpPr>
            <p:nvPr/>
          </p:nvSpPr>
          <p:spPr bwMode="auto">
            <a:xfrm>
              <a:off x="1983" y="4044"/>
              <a:ext cx="1769" cy="223"/>
            </a:xfrm>
            <a:prstGeom prst="rect">
              <a:avLst/>
            </a:prstGeom>
            <a:noFill/>
            <a:ln w="12700" cap="sq">
              <a:noFill/>
              <a:miter lim="800000"/>
              <a:headEnd type="none" w="sm" len="sm"/>
              <a:tailEnd type="none" w="sm" len="sm"/>
            </a:ln>
          </p:spPr>
          <p:txBody>
            <a:bodyPr>
              <a:spAutoFit/>
            </a:bodyPr>
            <a:lstStyle/>
            <a:p>
              <a:pPr algn="l"/>
              <a:r>
                <a:rPr lang="zh-CN" altLang="en-US" sz="1700" b="1">
                  <a:solidFill>
                    <a:srgbClr val="FF0000"/>
                  </a:solidFill>
                  <a:ea typeface="黑体" pitchFamily="49" charset="-122"/>
                </a:rPr>
                <a:t>第</a:t>
              </a:r>
              <a:r>
                <a:rPr lang="en-US" altLang="zh-CN" sz="1700" b="1">
                  <a:solidFill>
                    <a:srgbClr val="FF0000"/>
                  </a:solidFill>
                  <a:ea typeface="黑体" pitchFamily="49" charset="-122"/>
                </a:rPr>
                <a:t>1</a:t>
              </a:r>
              <a:r>
                <a:rPr lang="zh-CN" altLang="en-US" sz="1700" b="1">
                  <a:solidFill>
                    <a:srgbClr val="FF0000"/>
                  </a:solidFill>
                  <a:ea typeface="黑体" pitchFamily="49" charset="-122"/>
                </a:rPr>
                <a:t>项                   第</a:t>
              </a:r>
              <a:r>
                <a:rPr lang="en-US" altLang="zh-CN" sz="1700" b="1">
                  <a:solidFill>
                    <a:srgbClr val="FF0000"/>
                  </a:solidFill>
                  <a:ea typeface="黑体" pitchFamily="49" charset="-122"/>
                </a:rPr>
                <a:t>2</a:t>
              </a:r>
              <a:r>
                <a:rPr lang="zh-CN" altLang="en-US" sz="1700" b="1">
                  <a:solidFill>
                    <a:srgbClr val="FF0000"/>
                  </a:solidFill>
                  <a:ea typeface="黑体" pitchFamily="49" charset="-122"/>
                </a:rPr>
                <a:t>项</a:t>
              </a:r>
            </a:p>
          </p:txBody>
        </p:sp>
        <p:sp>
          <p:nvSpPr>
            <p:cNvPr id="176146" name="AutoShape 18"/>
            <p:cNvSpPr>
              <a:spLocks/>
            </p:cNvSpPr>
            <p:nvPr/>
          </p:nvSpPr>
          <p:spPr bwMode="auto">
            <a:xfrm rot="5400000" flipH="1">
              <a:off x="2134" y="3527"/>
              <a:ext cx="168" cy="883"/>
            </a:xfrm>
            <a:prstGeom prst="leftBrace">
              <a:avLst>
                <a:gd name="adj1" fmla="val 43800"/>
                <a:gd name="adj2" fmla="val 50000"/>
              </a:avLst>
            </a:prstGeom>
            <a:noFill/>
            <a:ln w="31750" cap="sq">
              <a:solidFill>
                <a:srgbClr val="FF33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6" name="Group 19"/>
          <p:cNvGrpSpPr>
            <a:grpSpLocks/>
          </p:cNvGrpSpPr>
          <p:nvPr/>
        </p:nvGrpSpPr>
        <p:grpSpPr bwMode="auto">
          <a:xfrm>
            <a:off x="4296185" y="4251325"/>
            <a:ext cx="6488402" cy="622300"/>
            <a:chOff x="1746" y="2717"/>
            <a:chExt cx="4087" cy="392"/>
          </a:xfrm>
        </p:grpSpPr>
        <p:sp>
          <p:nvSpPr>
            <p:cNvPr id="176148" name="AutoShape 20"/>
            <p:cNvSpPr>
              <a:spLocks/>
            </p:cNvSpPr>
            <p:nvPr/>
          </p:nvSpPr>
          <p:spPr bwMode="auto">
            <a:xfrm rot="5400000" flipH="1">
              <a:off x="2070" y="2393"/>
              <a:ext cx="168" cy="816"/>
            </a:xfrm>
            <a:prstGeom prst="leftBrace">
              <a:avLst>
                <a:gd name="adj1" fmla="val 40476"/>
                <a:gd name="adj2" fmla="val 50000"/>
              </a:avLst>
            </a:prstGeom>
            <a:noFill/>
            <a:ln w="31750" cap="sq">
              <a:solidFill>
                <a:srgbClr val="FF33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5034" name="Text Box 21"/>
            <p:cNvSpPr txBox="1">
              <a:spLocks noChangeArrowheads="1"/>
            </p:cNvSpPr>
            <p:nvPr/>
          </p:nvSpPr>
          <p:spPr bwMode="auto">
            <a:xfrm>
              <a:off x="1910" y="2886"/>
              <a:ext cx="3923" cy="223"/>
            </a:xfrm>
            <a:prstGeom prst="rect">
              <a:avLst/>
            </a:prstGeom>
            <a:noFill/>
            <a:ln w="12700" cap="sq">
              <a:noFill/>
              <a:miter lim="800000"/>
              <a:headEnd type="none" w="sm" len="sm"/>
              <a:tailEnd type="none" w="sm" len="sm"/>
            </a:ln>
          </p:spPr>
          <p:txBody>
            <a:bodyPr>
              <a:spAutoFit/>
            </a:bodyPr>
            <a:lstStyle/>
            <a:p>
              <a:pPr algn="l"/>
              <a:r>
                <a:rPr lang="zh-CN" altLang="en-US" sz="1700" b="1">
                  <a:solidFill>
                    <a:srgbClr val="FF0000"/>
                  </a:solidFill>
                  <a:ea typeface="黑体" pitchFamily="49" charset="-122"/>
                </a:rPr>
                <a:t>第</a:t>
              </a:r>
              <a:r>
                <a:rPr lang="en-US" altLang="zh-CN" sz="1700" b="1">
                  <a:solidFill>
                    <a:srgbClr val="FF0000"/>
                  </a:solidFill>
                  <a:ea typeface="黑体" pitchFamily="49" charset="-122"/>
                </a:rPr>
                <a:t>1</a:t>
              </a:r>
              <a:r>
                <a:rPr lang="zh-CN" altLang="en-US" sz="1700" b="1">
                  <a:solidFill>
                    <a:srgbClr val="FF0000"/>
                  </a:solidFill>
                  <a:ea typeface="黑体" pitchFamily="49" charset="-122"/>
                </a:rPr>
                <a:t>项                第</a:t>
              </a:r>
              <a:r>
                <a:rPr lang="en-US" altLang="zh-CN" sz="1700" b="1">
                  <a:solidFill>
                    <a:srgbClr val="FF0000"/>
                  </a:solidFill>
                  <a:ea typeface="黑体" pitchFamily="49" charset="-122"/>
                </a:rPr>
                <a:t>2</a:t>
              </a:r>
              <a:r>
                <a:rPr lang="zh-CN" altLang="en-US" sz="1700" b="1">
                  <a:solidFill>
                    <a:srgbClr val="FF0000"/>
                  </a:solidFill>
                  <a:ea typeface="黑体" pitchFamily="49" charset="-122"/>
                </a:rPr>
                <a:t>项                第</a:t>
              </a:r>
              <a:r>
                <a:rPr lang="en-US" altLang="zh-CN" sz="1700" b="1">
                  <a:solidFill>
                    <a:srgbClr val="FF0000"/>
                  </a:solidFill>
                  <a:ea typeface="黑体" pitchFamily="49" charset="-122"/>
                </a:rPr>
                <a:t>3</a:t>
              </a:r>
              <a:r>
                <a:rPr lang="zh-CN" altLang="en-US" sz="1700" b="1">
                  <a:solidFill>
                    <a:srgbClr val="FF0000"/>
                  </a:solidFill>
                  <a:ea typeface="黑体" pitchFamily="49" charset="-122"/>
                </a:rPr>
                <a:t>项                 第</a:t>
              </a:r>
              <a:r>
                <a:rPr lang="en-US" altLang="zh-CN" sz="1700" b="1">
                  <a:solidFill>
                    <a:srgbClr val="FF0000"/>
                  </a:solidFill>
                  <a:ea typeface="黑体" pitchFamily="49" charset="-122"/>
                </a:rPr>
                <a:t>4</a:t>
              </a:r>
              <a:r>
                <a:rPr lang="zh-CN" altLang="en-US" sz="1700" b="1">
                  <a:solidFill>
                    <a:srgbClr val="FF0000"/>
                  </a:solidFill>
                  <a:ea typeface="黑体" pitchFamily="49" charset="-122"/>
                </a:rPr>
                <a:t>项</a:t>
              </a:r>
            </a:p>
          </p:txBody>
        </p:sp>
        <p:sp>
          <p:nvSpPr>
            <p:cNvPr id="176150" name="AutoShape 22"/>
            <p:cNvSpPr>
              <a:spLocks/>
            </p:cNvSpPr>
            <p:nvPr/>
          </p:nvSpPr>
          <p:spPr bwMode="auto">
            <a:xfrm rot="5400000" flipH="1">
              <a:off x="2939" y="2394"/>
              <a:ext cx="168" cy="816"/>
            </a:xfrm>
            <a:prstGeom prst="leftBrace">
              <a:avLst>
                <a:gd name="adj1" fmla="val 40476"/>
                <a:gd name="adj2" fmla="val 50000"/>
              </a:avLst>
            </a:prstGeom>
            <a:noFill/>
            <a:ln w="31750" cap="sq">
              <a:solidFill>
                <a:srgbClr val="FF33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51" name="AutoShape 23"/>
            <p:cNvSpPr>
              <a:spLocks/>
            </p:cNvSpPr>
            <p:nvPr/>
          </p:nvSpPr>
          <p:spPr bwMode="auto">
            <a:xfrm rot="5400000" flipH="1">
              <a:off x="3850" y="2398"/>
              <a:ext cx="168" cy="816"/>
            </a:xfrm>
            <a:prstGeom prst="leftBrace">
              <a:avLst>
                <a:gd name="adj1" fmla="val 40476"/>
                <a:gd name="adj2" fmla="val 50000"/>
              </a:avLst>
            </a:prstGeom>
            <a:noFill/>
            <a:ln w="31750" cap="sq">
              <a:solidFill>
                <a:srgbClr val="FF33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52" name="AutoShape 24"/>
            <p:cNvSpPr>
              <a:spLocks/>
            </p:cNvSpPr>
            <p:nvPr/>
          </p:nvSpPr>
          <p:spPr bwMode="auto">
            <a:xfrm rot="5400000" flipH="1">
              <a:off x="4760" y="2412"/>
              <a:ext cx="168" cy="816"/>
            </a:xfrm>
            <a:prstGeom prst="leftBrace">
              <a:avLst>
                <a:gd name="adj1" fmla="val 40476"/>
                <a:gd name="adj2" fmla="val 50000"/>
              </a:avLst>
            </a:prstGeom>
            <a:noFill/>
            <a:ln w="31750" cap="sq">
              <a:solidFill>
                <a:srgbClr val="FF33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7" name="Group 25"/>
          <p:cNvGrpSpPr>
            <a:grpSpLocks/>
          </p:cNvGrpSpPr>
          <p:nvPr/>
        </p:nvGrpSpPr>
        <p:grpSpPr bwMode="auto">
          <a:xfrm>
            <a:off x="2335253" y="3709990"/>
            <a:ext cx="7926310" cy="504825"/>
            <a:chOff x="497" y="1752"/>
            <a:chExt cx="4993" cy="318"/>
          </a:xfrm>
        </p:grpSpPr>
        <p:sp>
          <p:nvSpPr>
            <p:cNvPr id="85015" name="Text Box 26"/>
            <p:cNvSpPr txBox="1">
              <a:spLocks noChangeArrowheads="1"/>
            </p:cNvSpPr>
            <p:nvPr/>
          </p:nvSpPr>
          <p:spPr bwMode="auto">
            <a:xfrm>
              <a:off x="497" y="1752"/>
              <a:ext cx="771" cy="271"/>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200" b="1">
                  <a:solidFill>
                    <a:srgbClr val="002F8C"/>
                  </a:solidFill>
                  <a:ea typeface="黑体" pitchFamily="49" charset="-122"/>
                </a:rPr>
                <a:t>A[0..8]</a:t>
              </a:r>
            </a:p>
          </p:txBody>
        </p:sp>
        <p:sp>
          <p:nvSpPr>
            <p:cNvPr id="176155" name="Line 27"/>
            <p:cNvSpPr>
              <a:spLocks noChangeShapeType="1"/>
            </p:cNvSpPr>
            <p:nvPr/>
          </p:nvSpPr>
          <p:spPr bwMode="auto">
            <a:xfrm>
              <a:off x="1294" y="1773"/>
              <a:ext cx="3990" cy="0"/>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56" name="Line 28"/>
            <p:cNvSpPr>
              <a:spLocks noChangeShapeType="1"/>
            </p:cNvSpPr>
            <p:nvPr/>
          </p:nvSpPr>
          <p:spPr bwMode="auto">
            <a:xfrm>
              <a:off x="1294" y="1786"/>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57" name="Line 29"/>
            <p:cNvSpPr>
              <a:spLocks noChangeShapeType="1"/>
            </p:cNvSpPr>
            <p:nvPr/>
          </p:nvSpPr>
          <p:spPr bwMode="auto">
            <a:xfrm>
              <a:off x="1701" y="1783"/>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58" name="Line 30"/>
            <p:cNvSpPr>
              <a:spLocks noChangeShapeType="1"/>
            </p:cNvSpPr>
            <p:nvPr/>
          </p:nvSpPr>
          <p:spPr bwMode="auto">
            <a:xfrm>
              <a:off x="2123" y="1790"/>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59" name="Line 31"/>
            <p:cNvSpPr>
              <a:spLocks noChangeShapeType="1"/>
            </p:cNvSpPr>
            <p:nvPr/>
          </p:nvSpPr>
          <p:spPr bwMode="auto">
            <a:xfrm>
              <a:off x="2562" y="1790"/>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60" name="Line 32"/>
            <p:cNvSpPr>
              <a:spLocks noChangeShapeType="1"/>
            </p:cNvSpPr>
            <p:nvPr/>
          </p:nvSpPr>
          <p:spPr bwMode="auto">
            <a:xfrm>
              <a:off x="3009" y="1783"/>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61" name="Line 33"/>
            <p:cNvSpPr>
              <a:spLocks noChangeShapeType="1"/>
            </p:cNvSpPr>
            <p:nvPr/>
          </p:nvSpPr>
          <p:spPr bwMode="auto">
            <a:xfrm>
              <a:off x="3470" y="1783"/>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62" name="Line 34"/>
            <p:cNvSpPr>
              <a:spLocks noChangeShapeType="1"/>
            </p:cNvSpPr>
            <p:nvPr/>
          </p:nvSpPr>
          <p:spPr bwMode="auto">
            <a:xfrm>
              <a:off x="3916" y="1783"/>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63" name="Line 35"/>
            <p:cNvSpPr>
              <a:spLocks noChangeShapeType="1"/>
            </p:cNvSpPr>
            <p:nvPr/>
          </p:nvSpPr>
          <p:spPr bwMode="auto">
            <a:xfrm>
              <a:off x="4363" y="1790"/>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64" name="Line 36"/>
            <p:cNvSpPr>
              <a:spLocks noChangeShapeType="1"/>
            </p:cNvSpPr>
            <p:nvPr/>
          </p:nvSpPr>
          <p:spPr bwMode="auto">
            <a:xfrm>
              <a:off x="4837" y="1783"/>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65" name="Line 37"/>
            <p:cNvSpPr>
              <a:spLocks noChangeShapeType="1"/>
            </p:cNvSpPr>
            <p:nvPr/>
          </p:nvSpPr>
          <p:spPr bwMode="auto">
            <a:xfrm>
              <a:off x="5284" y="1780"/>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66" name="Line 38"/>
            <p:cNvSpPr>
              <a:spLocks noChangeShapeType="1"/>
            </p:cNvSpPr>
            <p:nvPr/>
          </p:nvSpPr>
          <p:spPr bwMode="auto">
            <a:xfrm>
              <a:off x="1299" y="2062"/>
              <a:ext cx="3990" cy="0"/>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5028" name="Text Box 39"/>
            <p:cNvSpPr txBox="1">
              <a:spLocks noChangeArrowheads="1"/>
            </p:cNvSpPr>
            <p:nvPr/>
          </p:nvSpPr>
          <p:spPr bwMode="auto">
            <a:xfrm>
              <a:off x="1362" y="1776"/>
              <a:ext cx="205" cy="291"/>
            </a:xfrm>
            <a:prstGeom prst="rect">
              <a:avLst/>
            </a:prstGeom>
            <a:noFill/>
            <a:ln w="12700" cap="sq">
              <a:noFill/>
              <a:miter lim="800000"/>
              <a:headEnd type="none" w="sm" len="sm"/>
              <a:tailEnd type="none" w="sm" len="sm"/>
            </a:ln>
          </p:spPr>
          <p:txBody>
            <a:bodyPr wrap="none">
              <a:spAutoFit/>
            </a:bodyPr>
            <a:lstStyle/>
            <a:p>
              <a:pPr algn="l"/>
              <a:r>
                <a:rPr lang="en-US" altLang="zh-CN" sz="2400" b="1">
                  <a:solidFill>
                    <a:srgbClr val="FF0000"/>
                  </a:solidFill>
                  <a:ea typeface="黑体" pitchFamily="49" charset="-122"/>
                </a:rPr>
                <a:t>4</a:t>
              </a:r>
            </a:p>
          </p:txBody>
        </p:sp>
        <p:sp>
          <p:nvSpPr>
            <p:cNvPr id="85029" name="Text Box 40"/>
            <p:cNvSpPr txBox="1">
              <a:spLocks noChangeArrowheads="1"/>
            </p:cNvSpPr>
            <p:nvPr/>
          </p:nvSpPr>
          <p:spPr bwMode="auto">
            <a:xfrm>
              <a:off x="1766" y="1769"/>
              <a:ext cx="817" cy="301"/>
            </a:xfrm>
            <a:prstGeom prst="rect">
              <a:avLst/>
            </a:prstGeom>
            <a:noFill/>
            <a:ln w="12700" cap="sq">
              <a:noFill/>
              <a:miter lim="800000"/>
              <a:headEnd type="none" w="sm" len="sm"/>
              <a:tailEnd type="none" w="sm" len="sm"/>
            </a:ln>
          </p:spPr>
          <p:txBody>
            <a:bodyPr>
              <a:spAutoFit/>
            </a:bodyPr>
            <a:lstStyle/>
            <a:p>
              <a:pPr algn="l"/>
              <a:r>
                <a:rPr lang="en-US" altLang="zh-CN" sz="2500" b="1">
                  <a:solidFill>
                    <a:srgbClr val="000099"/>
                  </a:solidFill>
                  <a:ea typeface="黑体" pitchFamily="49" charset="-122"/>
                </a:rPr>
                <a:t>10     6</a:t>
              </a:r>
            </a:p>
          </p:txBody>
        </p:sp>
        <p:sp>
          <p:nvSpPr>
            <p:cNvPr id="85030" name="Text Box 41"/>
            <p:cNvSpPr txBox="1">
              <a:spLocks noChangeArrowheads="1"/>
            </p:cNvSpPr>
            <p:nvPr/>
          </p:nvSpPr>
          <p:spPr bwMode="auto">
            <a:xfrm>
              <a:off x="2622" y="1769"/>
              <a:ext cx="1044" cy="301"/>
            </a:xfrm>
            <a:prstGeom prst="rect">
              <a:avLst/>
            </a:prstGeom>
            <a:noFill/>
            <a:ln w="12700" cap="sq">
              <a:noFill/>
              <a:miter lim="800000"/>
              <a:headEnd type="none" w="sm" len="sm"/>
              <a:tailEnd type="none" w="sm" len="sm"/>
            </a:ln>
          </p:spPr>
          <p:txBody>
            <a:bodyPr>
              <a:spAutoFit/>
            </a:bodyPr>
            <a:lstStyle/>
            <a:p>
              <a:pPr algn="l"/>
              <a:r>
                <a:rPr lang="en-US" altLang="zh-CN" sz="2500" b="1">
                  <a:solidFill>
                    <a:srgbClr val="000099"/>
                  </a:solidFill>
                  <a:latin typeface="宋体" charset="-122"/>
                </a:rPr>
                <a:t>-</a:t>
              </a:r>
              <a:r>
                <a:rPr lang="en-US" altLang="zh-CN" sz="2500" b="1">
                  <a:solidFill>
                    <a:srgbClr val="000099"/>
                  </a:solidFill>
                  <a:ea typeface="黑体" pitchFamily="49" charset="-122"/>
                </a:rPr>
                <a:t>8      5</a:t>
              </a:r>
            </a:p>
          </p:txBody>
        </p:sp>
        <p:sp>
          <p:nvSpPr>
            <p:cNvPr id="85031" name="Text Box 42"/>
            <p:cNvSpPr txBox="1">
              <a:spLocks noChangeArrowheads="1"/>
            </p:cNvSpPr>
            <p:nvPr/>
          </p:nvSpPr>
          <p:spPr bwMode="auto">
            <a:xfrm>
              <a:off x="3609" y="1765"/>
              <a:ext cx="817" cy="301"/>
            </a:xfrm>
            <a:prstGeom prst="rect">
              <a:avLst/>
            </a:prstGeom>
            <a:noFill/>
            <a:ln w="12700" cap="sq">
              <a:noFill/>
              <a:miter lim="800000"/>
              <a:headEnd type="none" w="sm" len="sm"/>
              <a:tailEnd type="none" w="sm" len="sm"/>
            </a:ln>
          </p:spPr>
          <p:txBody>
            <a:bodyPr>
              <a:spAutoFit/>
            </a:bodyPr>
            <a:lstStyle/>
            <a:p>
              <a:pPr algn="l"/>
              <a:r>
                <a:rPr lang="en-US" altLang="zh-CN" sz="2500" b="1">
                  <a:solidFill>
                    <a:srgbClr val="000099"/>
                  </a:solidFill>
                  <a:ea typeface="黑体" pitchFamily="49" charset="-122"/>
                </a:rPr>
                <a:t>3      2</a:t>
              </a:r>
            </a:p>
          </p:txBody>
        </p:sp>
        <p:sp>
          <p:nvSpPr>
            <p:cNvPr id="85032" name="Text Box 43"/>
            <p:cNvSpPr txBox="1">
              <a:spLocks noChangeArrowheads="1"/>
            </p:cNvSpPr>
            <p:nvPr/>
          </p:nvSpPr>
          <p:spPr bwMode="auto">
            <a:xfrm>
              <a:off x="4446" y="1759"/>
              <a:ext cx="1044" cy="301"/>
            </a:xfrm>
            <a:prstGeom prst="rect">
              <a:avLst/>
            </a:prstGeom>
            <a:noFill/>
            <a:ln w="12700" cap="sq">
              <a:noFill/>
              <a:miter lim="800000"/>
              <a:headEnd type="none" w="sm" len="sm"/>
              <a:tailEnd type="none" w="sm" len="sm"/>
            </a:ln>
          </p:spPr>
          <p:txBody>
            <a:bodyPr>
              <a:spAutoFit/>
            </a:bodyPr>
            <a:lstStyle/>
            <a:p>
              <a:pPr algn="l"/>
              <a:r>
                <a:rPr lang="en-US" altLang="zh-CN" sz="2500" b="1">
                  <a:solidFill>
                    <a:srgbClr val="000099"/>
                  </a:solidFill>
                  <a:latin typeface="宋体" charset="-122"/>
                </a:rPr>
                <a:t>-</a:t>
              </a:r>
              <a:r>
                <a:rPr lang="en-US" altLang="zh-CN" sz="2500" b="1">
                  <a:solidFill>
                    <a:srgbClr val="000099"/>
                  </a:solidFill>
                  <a:ea typeface="黑体" pitchFamily="49" charset="-122"/>
                </a:rPr>
                <a:t>1      0</a:t>
              </a:r>
            </a:p>
          </p:txBody>
        </p:sp>
      </p:grpSp>
      <p:grpSp>
        <p:nvGrpSpPr>
          <p:cNvPr id="8" name="Group 44"/>
          <p:cNvGrpSpPr>
            <a:grpSpLocks/>
          </p:cNvGrpSpPr>
          <p:nvPr/>
        </p:nvGrpSpPr>
        <p:grpSpPr bwMode="auto">
          <a:xfrm>
            <a:off x="2335254" y="5457825"/>
            <a:ext cx="5230232" cy="508000"/>
            <a:chOff x="497" y="1752"/>
            <a:chExt cx="3295" cy="320"/>
          </a:xfrm>
        </p:grpSpPr>
        <p:sp>
          <p:nvSpPr>
            <p:cNvPr id="85003" name="Text Box 45"/>
            <p:cNvSpPr txBox="1">
              <a:spLocks noChangeArrowheads="1"/>
            </p:cNvSpPr>
            <p:nvPr/>
          </p:nvSpPr>
          <p:spPr bwMode="auto">
            <a:xfrm>
              <a:off x="497" y="1752"/>
              <a:ext cx="771" cy="271"/>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200" b="1">
                  <a:solidFill>
                    <a:srgbClr val="002F8C"/>
                  </a:solidFill>
                  <a:ea typeface="黑体" pitchFamily="49" charset="-122"/>
                </a:rPr>
                <a:t>C[0..4]</a:t>
              </a:r>
            </a:p>
          </p:txBody>
        </p:sp>
        <p:sp>
          <p:nvSpPr>
            <p:cNvPr id="176174" name="Line 46"/>
            <p:cNvSpPr>
              <a:spLocks noChangeShapeType="1"/>
            </p:cNvSpPr>
            <p:nvPr/>
          </p:nvSpPr>
          <p:spPr bwMode="auto">
            <a:xfrm>
              <a:off x="1294" y="1786"/>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75" name="Line 47"/>
            <p:cNvSpPr>
              <a:spLocks noChangeShapeType="1"/>
            </p:cNvSpPr>
            <p:nvPr/>
          </p:nvSpPr>
          <p:spPr bwMode="auto">
            <a:xfrm>
              <a:off x="1736" y="1783"/>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76" name="Line 48"/>
            <p:cNvSpPr>
              <a:spLocks noChangeShapeType="1"/>
            </p:cNvSpPr>
            <p:nvPr/>
          </p:nvSpPr>
          <p:spPr bwMode="auto">
            <a:xfrm>
              <a:off x="2203" y="1790"/>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77" name="Line 49"/>
            <p:cNvSpPr>
              <a:spLocks noChangeShapeType="1"/>
            </p:cNvSpPr>
            <p:nvPr/>
          </p:nvSpPr>
          <p:spPr bwMode="auto">
            <a:xfrm>
              <a:off x="2671" y="1790"/>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78" name="Line 50"/>
            <p:cNvSpPr>
              <a:spLocks noChangeShapeType="1"/>
            </p:cNvSpPr>
            <p:nvPr/>
          </p:nvSpPr>
          <p:spPr bwMode="auto">
            <a:xfrm>
              <a:off x="3142" y="1783"/>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79" name="Line 51"/>
            <p:cNvSpPr>
              <a:spLocks noChangeShapeType="1"/>
            </p:cNvSpPr>
            <p:nvPr/>
          </p:nvSpPr>
          <p:spPr bwMode="auto">
            <a:xfrm>
              <a:off x="3606" y="1783"/>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5010" name="Text Box 52"/>
            <p:cNvSpPr txBox="1">
              <a:spLocks noChangeArrowheads="1"/>
            </p:cNvSpPr>
            <p:nvPr/>
          </p:nvSpPr>
          <p:spPr bwMode="auto">
            <a:xfrm>
              <a:off x="1362" y="1776"/>
              <a:ext cx="205" cy="291"/>
            </a:xfrm>
            <a:prstGeom prst="rect">
              <a:avLst/>
            </a:prstGeom>
            <a:noFill/>
            <a:ln w="12700" cap="sq">
              <a:noFill/>
              <a:miter lim="800000"/>
              <a:headEnd type="none" w="sm" len="sm"/>
              <a:tailEnd type="none" w="sm" len="sm"/>
            </a:ln>
          </p:spPr>
          <p:txBody>
            <a:bodyPr wrap="none">
              <a:spAutoFit/>
            </a:bodyPr>
            <a:lstStyle/>
            <a:p>
              <a:pPr algn="l"/>
              <a:r>
                <a:rPr lang="en-US" altLang="zh-CN" sz="2400" b="1">
                  <a:solidFill>
                    <a:srgbClr val="FF0000"/>
                  </a:solidFill>
                  <a:ea typeface="黑体" pitchFamily="49" charset="-122"/>
                </a:rPr>
                <a:t>2</a:t>
              </a:r>
            </a:p>
          </p:txBody>
        </p:sp>
        <p:sp>
          <p:nvSpPr>
            <p:cNvPr id="85011" name="Text Box 53"/>
            <p:cNvSpPr txBox="1">
              <a:spLocks noChangeArrowheads="1"/>
            </p:cNvSpPr>
            <p:nvPr/>
          </p:nvSpPr>
          <p:spPr bwMode="auto">
            <a:xfrm>
              <a:off x="1851" y="1776"/>
              <a:ext cx="1210" cy="291"/>
            </a:xfrm>
            <a:prstGeom prst="rect">
              <a:avLst/>
            </a:prstGeom>
            <a:noFill/>
            <a:ln w="12700" cap="sq">
              <a:noFill/>
              <a:miter lim="800000"/>
              <a:headEnd type="none" w="sm" len="sm"/>
              <a:tailEnd type="none" w="sm" len="sm"/>
            </a:ln>
          </p:spPr>
          <p:txBody>
            <a:bodyPr>
              <a:spAutoFit/>
            </a:bodyPr>
            <a:lstStyle/>
            <a:p>
              <a:pPr algn="l"/>
              <a:r>
                <a:rPr lang="en-US" altLang="zh-CN" sz="2400" b="1">
                  <a:solidFill>
                    <a:srgbClr val="000099"/>
                  </a:solidFill>
                  <a:ea typeface="黑体" pitchFamily="49" charset="-122"/>
                </a:rPr>
                <a:t>1     2000</a:t>
              </a:r>
            </a:p>
          </p:txBody>
        </p:sp>
        <p:sp>
          <p:nvSpPr>
            <p:cNvPr id="85012" name="Text Box 54"/>
            <p:cNvSpPr txBox="1">
              <a:spLocks noChangeArrowheads="1"/>
            </p:cNvSpPr>
            <p:nvPr/>
          </p:nvSpPr>
          <p:spPr bwMode="auto">
            <a:xfrm>
              <a:off x="2748" y="1781"/>
              <a:ext cx="1044" cy="291"/>
            </a:xfrm>
            <a:prstGeom prst="rect">
              <a:avLst/>
            </a:prstGeom>
            <a:noFill/>
            <a:ln w="12700" cap="sq">
              <a:noFill/>
              <a:miter lim="800000"/>
              <a:headEnd type="none" w="sm" len="sm"/>
              <a:tailEnd type="none" w="sm" len="sm"/>
            </a:ln>
          </p:spPr>
          <p:txBody>
            <a:bodyPr>
              <a:spAutoFit/>
            </a:bodyPr>
            <a:lstStyle/>
            <a:p>
              <a:pPr algn="l"/>
              <a:r>
                <a:rPr lang="en-US" altLang="zh-CN" sz="2400" b="1">
                  <a:solidFill>
                    <a:srgbClr val="000099"/>
                  </a:solidFill>
                  <a:latin typeface="宋体" charset="-122"/>
                </a:rPr>
                <a:t>-</a:t>
              </a:r>
              <a:r>
                <a:rPr lang="en-US" altLang="zh-CN" sz="2400" b="1">
                  <a:solidFill>
                    <a:srgbClr val="000099"/>
                  </a:solidFill>
                  <a:ea typeface="黑体" pitchFamily="49" charset="-122"/>
                </a:rPr>
                <a:t>5       0</a:t>
              </a:r>
            </a:p>
          </p:txBody>
        </p:sp>
        <p:sp>
          <p:nvSpPr>
            <p:cNvPr id="176183" name="Line 55"/>
            <p:cNvSpPr>
              <a:spLocks noChangeShapeType="1"/>
            </p:cNvSpPr>
            <p:nvPr/>
          </p:nvSpPr>
          <p:spPr bwMode="auto">
            <a:xfrm>
              <a:off x="1292" y="1783"/>
              <a:ext cx="2323" cy="0"/>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84" name="Line 56"/>
            <p:cNvSpPr>
              <a:spLocks noChangeShapeType="1"/>
            </p:cNvSpPr>
            <p:nvPr/>
          </p:nvSpPr>
          <p:spPr bwMode="auto">
            <a:xfrm>
              <a:off x="1292" y="2069"/>
              <a:ext cx="2323" cy="0"/>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6130"/>
                                        </p:tgtEl>
                                        <p:attrNameLst>
                                          <p:attrName>style.visibility</p:attrName>
                                        </p:attrNameLst>
                                      </p:cBhvr>
                                      <p:to>
                                        <p:strVal val="visible"/>
                                      </p:to>
                                    </p:set>
                                    <p:animEffect transition="in" filter="dissolve">
                                      <p:cBhvr>
                                        <p:cTn id="12" dur="500"/>
                                        <p:tgtEl>
                                          <p:spTgt spid="1761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right)">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76131"/>
                                        </p:tgtEl>
                                        <p:attrNameLst>
                                          <p:attrName>style.visibility</p:attrName>
                                        </p:attrNameLst>
                                      </p:cBhvr>
                                      <p:to>
                                        <p:strVal val="visible"/>
                                      </p:to>
                                    </p:set>
                                    <p:animEffect transition="in" filter="dissolve">
                                      <p:cBhvr>
                                        <p:cTn id="32" dur="500"/>
                                        <p:tgtEl>
                                          <p:spTgt spid="17613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right)">
                                      <p:cBhvr>
                                        <p:cTn id="37" dur="500"/>
                                        <p:tgtEl>
                                          <p:spTgt spid="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up)">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0" grpId="0" autoUpdateAnimBg="0"/>
      <p:bldP spid="176131"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648479" y="2781302"/>
            <a:ext cx="4464319" cy="1368425"/>
            <a:chOff x="1474" y="1933"/>
            <a:chExt cx="2812" cy="862"/>
          </a:xfrm>
        </p:grpSpPr>
        <p:pic>
          <p:nvPicPr>
            <p:cNvPr id="86048" name="Picture 3" descr="5"/>
            <p:cNvPicPr>
              <a:picLocks noChangeAspect="1" noChangeArrowheads="1" noCrop="1"/>
            </p:cNvPicPr>
            <p:nvPr/>
          </p:nvPicPr>
          <p:blipFill>
            <a:blip r:embed="rId2" cstate="print"/>
            <a:srcRect/>
            <a:stretch>
              <a:fillRect/>
            </a:stretch>
          </p:blipFill>
          <p:spPr bwMode="auto">
            <a:xfrm>
              <a:off x="3424" y="1933"/>
              <a:ext cx="862" cy="862"/>
            </a:xfrm>
            <a:prstGeom prst="rect">
              <a:avLst/>
            </a:prstGeom>
            <a:noFill/>
            <a:ln w="9525">
              <a:noFill/>
              <a:miter lim="800000"/>
              <a:headEnd/>
              <a:tailEnd/>
            </a:ln>
          </p:spPr>
        </p:pic>
        <p:sp>
          <p:nvSpPr>
            <p:cNvPr id="86049" name="Text Box 4"/>
            <p:cNvSpPr txBox="1">
              <a:spLocks noChangeArrowheads="1"/>
            </p:cNvSpPr>
            <p:nvPr/>
          </p:nvSpPr>
          <p:spPr bwMode="auto">
            <a:xfrm>
              <a:off x="1474" y="2024"/>
              <a:ext cx="1815" cy="368"/>
            </a:xfrm>
            <a:prstGeom prst="rect">
              <a:avLst/>
            </a:prstGeom>
            <a:noFill/>
            <a:ln w="9525">
              <a:noFill/>
              <a:miter lim="800000"/>
              <a:headEnd/>
              <a:tailEnd/>
            </a:ln>
            <a:effectLst>
              <a:outerShdw dist="17961" dir="2700000" algn="ctr" rotWithShape="0">
                <a:schemeClr val="bg1"/>
              </a:outerShdw>
            </a:effectLst>
          </p:spPr>
          <p:txBody>
            <a:bodyPr>
              <a:spAutoFit/>
            </a:bodyPr>
            <a:lstStyle/>
            <a:p>
              <a:pPr algn="l" fontAlgn="t">
                <a:lnSpc>
                  <a:spcPct val="85000"/>
                </a:lnSpc>
              </a:pPr>
              <a:r>
                <a:rPr lang="zh-CN" altLang="en-US" sz="3600" b="1">
                  <a:solidFill>
                    <a:srgbClr val="FF0000"/>
                  </a:solidFill>
                  <a:latin typeface="华文彩云" pitchFamily="2" charset="-122"/>
                  <a:ea typeface="华文彩云" pitchFamily="2" charset="-122"/>
                </a:rPr>
                <a:t>那种方法好</a:t>
              </a:r>
            </a:p>
          </p:txBody>
        </p:sp>
        <p:grpSp>
          <p:nvGrpSpPr>
            <p:cNvPr id="3" name="Group 5"/>
            <p:cNvGrpSpPr>
              <a:grpSpLocks/>
            </p:cNvGrpSpPr>
            <p:nvPr/>
          </p:nvGrpSpPr>
          <p:grpSpPr bwMode="auto">
            <a:xfrm rot="651072">
              <a:off x="3016" y="2069"/>
              <a:ext cx="454" cy="273"/>
              <a:chOff x="3560" y="1026"/>
              <a:chExt cx="454" cy="301"/>
            </a:xfrm>
          </p:grpSpPr>
          <p:sp>
            <p:nvSpPr>
              <p:cNvPr id="172038" name="Freeform 6"/>
              <p:cNvSpPr>
                <a:spLocks/>
              </p:cNvSpPr>
              <p:nvPr/>
            </p:nvSpPr>
            <p:spPr bwMode="auto">
              <a:xfrm rot="421002">
                <a:off x="3560" y="1026"/>
                <a:ext cx="454" cy="301"/>
              </a:xfrm>
              <a:custGeom>
                <a:avLst/>
                <a:gdLst/>
                <a:ahLst/>
                <a:cxnLst>
                  <a:cxn ang="0">
                    <a:pos x="150" y="185"/>
                  </a:cxn>
                  <a:cxn ang="0">
                    <a:pos x="194" y="138"/>
                  </a:cxn>
                  <a:cxn ang="0">
                    <a:pos x="272" y="167"/>
                  </a:cxn>
                  <a:cxn ang="0">
                    <a:pos x="265" y="244"/>
                  </a:cxn>
                  <a:cxn ang="0">
                    <a:pos x="171" y="304"/>
                  </a:cxn>
                  <a:cxn ang="0">
                    <a:pos x="153" y="474"/>
                  </a:cxn>
                  <a:cxn ang="0">
                    <a:pos x="171" y="527"/>
                  </a:cxn>
                  <a:cxn ang="0">
                    <a:pos x="140" y="585"/>
                  </a:cxn>
                  <a:cxn ang="0">
                    <a:pos x="147" y="645"/>
                  </a:cxn>
                  <a:cxn ang="0">
                    <a:pos x="213" y="683"/>
                  </a:cxn>
                  <a:cxn ang="0">
                    <a:pos x="300" y="656"/>
                  </a:cxn>
                  <a:cxn ang="0">
                    <a:pos x="328" y="585"/>
                  </a:cxn>
                  <a:cxn ang="0">
                    <a:pos x="293" y="518"/>
                  </a:cxn>
                  <a:cxn ang="0">
                    <a:pos x="331" y="480"/>
                  </a:cxn>
                  <a:cxn ang="0">
                    <a:pos x="331" y="387"/>
                  </a:cxn>
                  <a:cxn ang="0">
                    <a:pos x="429" y="308"/>
                  </a:cxn>
                  <a:cxn ang="0">
                    <a:pos x="439" y="188"/>
                  </a:cxn>
                  <a:cxn ang="0">
                    <a:pos x="376" y="59"/>
                  </a:cxn>
                  <a:cxn ang="0">
                    <a:pos x="251" y="0"/>
                  </a:cxn>
                  <a:cxn ang="0">
                    <a:pos x="112" y="38"/>
                  </a:cxn>
                  <a:cxn ang="0">
                    <a:pos x="31" y="115"/>
                  </a:cxn>
                  <a:cxn ang="0">
                    <a:pos x="0" y="234"/>
                  </a:cxn>
                  <a:cxn ang="0">
                    <a:pos x="4" y="304"/>
                  </a:cxn>
                  <a:cxn ang="0">
                    <a:pos x="147" y="296"/>
                  </a:cxn>
                  <a:cxn ang="0">
                    <a:pos x="150" y="185"/>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DA0000"/>
              </a:solidFill>
              <a:ln w="9525">
                <a:solidFill>
                  <a:srgbClr val="00FFFF"/>
                </a:solidFill>
                <a:round/>
                <a:headEnd/>
                <a:tailEnd/>
              </a:ln>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2039" name="Freeform 7"/>
              <p:cNvSpPr>
                <a:spLocks/>
              </p:cNvSpPr>
              <p:nvPr/>
            </p:nvSpPr>
            <p:spPr bwMode="auto">
              <a:xfrm rot="421002">
                <a:off x="3576" y="1020"/>
                <a:ext cx="404" cy="204"/>
              </a:xfrm>
              <a:custGeom>
                <a:avLst/>
                <a:gdLst/>
                <a:ahLst/>
                <a:cxnLst>
                  <a:cxn ang="0">
                    <a:pos x="0" y="241"/>
                  </a:cxn>
                  <a:cxn ang="0">
                    <a:pos x="57" y="230"/>
                  </a:cxn>
                  <a:cxn ang="0">
                    <a:pos x="89" y="241"/>
                  </a:cxn>
                  <a:cxn ang="0">
                    <a:pos x="87" y="175"/>
                  </a:cxn>
                  <a:cxn ang="0">
                    <a:pos x="111" y="101"/>
                  </a:cxn>
                  <a:cxn ang="0">
                    <a:pos x="206" y="74"/>
                  </a:cxn>
                  <a:cxn ang="0">
                    <a:pos x="251" y="105"/>
                  </a:cxn>
                  <a:cxn ang="0">
                    <a:pos x="299" y="153"/>
                  </a:cxn>
                  <a:cxn ang="0">
                    <a:pos x="285" y="237"/>
                  </a:cxn>
                  <a:cxn ang="0">
                    <a:pos x="195" y="276"/>
                  </a:cxn>
                  <a:cxn ang="0">
                    <a:pos x="171" y="335"/>
                  </a:cxn>
                  <a:cxn ang="0">
                    <a:pos x="178" y="395"/>
                  </a:cxn>
                  <a:cxn ang="0">
                    <a:pos x="166" y="477"/>
                  </a:cxn>
                  <a:cxn ang="0">
                    <a:pos x="256" y="477"/>
                  </a:cxn>
                  <a:cxn ang="0">
                    <a:pos x="268" y="416"/>
                  </a:cxn>
                  <a:cxn ang="0">
                    <a:pos x="261" y="345"/>
                  </a:cxn>
                  <a:cxn ang="0">
                    <a:pos x="316" y="307"/>
                  </a:cxn>
                  <a:cxn ang="0">
                    <a:pos x="358" y="287"/>
                  </a:cxn>
                  <a:cxn ang="0">
                    <a:pos x="390" y="196"/>
                  </a:cxn>
                  <a:cxn ang="0">
                    <a:pos x="361" y="98"/>
                  </a:cxn>
                  <a:cxn ang="0">
                    <a:pos x="264" y="0"/>
                  </a:cxn>
                  <a:cxn ang="0">
                    <a:pos x="146" y="8"/>
                  </a:cxn>
                  <a:cxn ang="0">
                    <a:pos x="51" y="67"/>
                  </a:cxn>
                  <a:cxn ang="0">
                    <a:pos x="10" y="140"/>
                  </a:cxn>
                  <a:cxn ang="0">
                    <a:pos x="0" y="241"/>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DA0000"/>
              </a:solidFill>
              <a:ln w="9525">
                <a:solidFill>
                  <a:srgbClr val="FFFF00"/>
                </a:solidFill>
                <a:round/>
                <a:headEnd/>
                <a:tailEnd/>
              </a:ln>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2040" name="Freeform 8"/>
              <p:cNvSpPr>
                <a:spLocks/>
              </p:cNvSpPr>
              <p:nvPr/>
            </p:nvSpPr>
            <p:spPr bwMode="auto">
              <a:xfrm rot="421002">
                <a:off x="3716" y="1264"/>
                <a:ext cx="130" cy="46"/>
              </a:xfrm>
              <a:custGeom>
                <a:avLst/>
                <a:gdLst/>
                <a:ahLst/>
                <a:cxnLst>
                  <a:cxn ang="0">
                    <a:pos x="45" y="0"/>
                  </a:cxn>
                  <a:cxn ang="0">
                    <a:pos x="9" y="20"/>
                  </a:cxn>
                  <a:cxn ang="0">
                    <a:pos x="0" y="73"/>
                  </a:cxn>
                  <a:cxn ang="0">
                    <a:pos x="28" y="109"/>
                  </a:cxn>
                  <a:cxn ang="0">
                    <a:pos x="98" y="109"/>
                  </a:cxn>
                  <a:cxn ang="0">
                    <a:pos x="126" y="66"/>
                  </a:cxn>
                  <a:cxn ang="0">
                    <a:pos x="102" y="14"/>
                  </a:cxn>
                  <a:cxn ang="0">
                    <a:pos x="45" y="0"/>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DA0000"/>
              </a:solidFill>
              <a:ln w="9525">
                <a:solidFill>
                  <a:srgbClr val="00FFFF"/>
                </a:solidFill>
                <a:round/>
                <a:headEnd/>
                <a:tailEnd/>
              </a:ln>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grpSp>
        <p:nvGrpSpPr>
          <p:cNvPr id="4" name="Group 27"/>
          <p:cNvGrpSpPr>
            <a:grpSpLocks/>
          </p:cNvGrpSpPr>
          <p:nvPr/>
        </p:nvGrpSpPr>
        <p:grpSpPr bwMode="auto">
          <a:xfrm>
            <a:off x="3326246" y="5372100"/>
            <a:ext cx="5615617" cy="941388"/>
            <a:chOff x="1156" y="3475"/>
            <a:chExt cx="3538" cy="593"/>
          </a:xfrm>
        </p:grpSpPr>
        <p:grpSp>
          <p:nvGrpSpPr>
            <p:cNvPr id="5" name="Group 28"/>
            <p:cNvGrpSpPr>
              <a:grpSpLocks/>
            </p:cNvGrpSpPr>
            <p:nvPr/>
          </p:nvGrpSpPr>
          <p:grpSpPr bwMode="auto">
            <a:xfrm>
              <a:off x="1156" y="3475"/>
              <a:ext cx="481" cy="485"/>
              <a:chOff x="316" y="3546"/>
              <a:chExt cx="481" cy="485"/>
            </a:xfrm>
          </p:grpSpPr>
          <p:sp>
            <p:nvSpPr>
              <p:cNvPr id="172061" name="Freeform 29"/>
              <p:cNvSpPr>
                <a:spLocks/>
              </p:cNvSpPr>
              <p:nvPr/>
            </p:nvSpPr>
            <p:spPr bwMode="auto">
              <a:xfrm>
                <a:off x="369" y="3566"/>
                <a:ext cx="401" cy="429"/>
              </a:xfrm>
              <a:custGeom>
                <a:avLst/>
                <a:gdLst/>
                <a:ahLst/>
                <a:cxnLst>
                  <a:cxn ang="0">
                    <a:pos x="147" y="31"/>
                  </a:cxn>
                  <a:cxn ang="0">
                    <a:pos x="42" y="53"/>
                  </a:cxn>
                  <a:cxn ang="0">
                    <a:pos x="5" y="150"/>
                  </a:cxn>
                  <a:cxn ang="0">
                    <a:pos x="13" y="233"/>
                  </a:cxn>
                  <a:cxn ang="0">
                    <a:pos x="20" y="263"/>
                  </a:cxn>
                  <a:cxn ang="0">
                    <a:pos x="65" y="293"/>
                  </a:cxn>
                  <a:cxn ang="0">
                    <a:pos x="155" y="285"/>
                  </a:cxn>
                  <a:cxn ang="0">
                    <a:pos x="177" y="270"/>
                  </a:cxn>
                  <a:cxn ang="0">
                    <a:pos x="244" y="285"/>
                  </a:cxn>
                  <a:cxn ang="0">
                    <a:pos x="372" y="263"/>
                  </a:cxn>
                  <a:cxn ang="0">
                    <a:pos x="387" y="240"/>
                  </a:cxn>
                  <a:cxn ang="0">
                    <a:pos x="401" y="195"/>
                  </a:cxn>
                  <a:cxn ang="0">
                    <a:pos x="372" y="121"/>
                  </a:cxn>
                  <a:cxn ang="0">
                    <a:pos x="252" y="16"/>
                  </a:cxn>
                  <a:cxn ang="0">
                    <a:pos x="147" y="31"/>
                  </a:cxn>
                </a:cxnLst>
                <a:rect l="0" t="0" r="r" b="b"/>
                <a:pathLst>
                  <a:path w="401" h="293">
                    <a:moveTo>
                      <a:pt x="147" y="31"/>
                    </a:moveTo>
                    <a:cubicBezTo>
                      <a:pt x="111" y="38"/>
                      <a:pt x="78" y="47"/>
                      <a:pt x="42" y="53"/>
                    </a:cubicBezTo>
                    <a:cubicBezTo>
                      <a:pt x="0" y="68"/>
                      <a:pt x="10" y="105"/>
                      <a:pt x="5" y="150"/>
                    </a:cubicBezTo>
                    <a:cubicBezTo>
                      <a:pt x="8" y="178"/>
                      <a:pt x="9" y="205"/>
                      <a:pt x="13" y="233"/>
                    </a:cubicBezTo>
                    <a:cubicBezTo>
                      <a:pt x="14" y="243"/>
                      <a:pt x="13" y="255"/>
                      <a:pt x="20" y="263"/>
                    </a:cubicBezTo>
                    <a:cubicBezTo>
                      <a:pt x="32" y="277"/>
                      <a:pt x="65" y="293"/>
                      <a:pt x="65" y="293"/>
                    </a:cubicBezTo>
                    <a:cubicBezTo>
                      <a:pt x="95" y="290"/>
                      <a:pt x="125" y="291"/>
                      <a:pt x="155" y="285"/>
                    </a:cubicBezTo>
                    <a:cubicBezTo>
                      <a:pt x="164" y="283"/>
                      <a:pt x="168" y="271"/>
                      <a:pt x="177" y="270"/>
                    </a:cubicBezTo>
                    <a:cubicBezTo>
                      <a:pt x="194" y="268"/>
                      <a:pt x="225" y="279"/>
                      <a:pt x="244" y="285"/>
                    </a:cubicBezTo>
                    <a:cubicBezTo>
                      <a:pt x="297" y="280"/>
                      <a:pt x="325" y="274"/>
                      <a:pt x="372" y="263"/>
                    </a:cubicBezTo>
                    <a:cubicBezTo>
                      <a:pt x="377" y="255"/>
                      <a:pt x="383" y="248"/>
                      <a:pt x="387" y="240"/>
                    </a:cubicBezTo>
                    <a:cubicBezTo>
                      <a:pt x="393" y="226"/>
                      <a:pt x="401" y="195"/>
                      <a:pt x="401" y="195"/>
                    </a:cubicBezTo>
                    <a:cubicBezTo>
                      <a:pt x="394" y="165"/>
                      <a:pt x="389" y="146"/>
                      <a:pt x="372" y="121"/>
                    </a:cubicBezTo>
                    <a:cubicBezTo>
                      <a:pt x="358" y="53"/>
                      <a:pt x="317" y="37"/>
                      <a:pt x="252" y="16"/>
                    </a:cubicBezTo>
                    <a:cubicBezTo>
                      <a:pt x="151" y="23"/>
                      <a:pt x="178" y="0"/>
                      <a:pt x="147" y="31"/>
                    </a:cubicBezTo>
                    <a:close/>
                  </a:path>
                </a:pathLst>
              </a:custGeom>
              <a:gradFill rotWithShape="1">
                <a:gsLst>
                  <a:gs pos="0">
                    <a:srgbClr val="FF0000"/>
                  </a:gs>
                  <a:gs pos="50000">
                    <a:srgbClr val="FF0000">
                      <a:gamma/>
                      <a:shade val="46275"/>
                      <a:invGamma/>
                    </a:srgbClr>
                  </a:gs>
                  <a:gs pos="100000">
                    <a:srgbClr val="FF0000"/>
                  </a:gs>
                </a:gsLst>
                <a:lin ang="18900000" scaled="1"/>
              </a:gradFill>
              <a:ln w="12700" cap="sq" cmpd="sng">
                <a:noFill/>
                <a:prstDash val="solid"/>
                <a:round/>
                <a:headEnd type="none" w="sm" len="sm"/>
                <a:tailEnd type="none" w="sm" len="sm"/>
              </a:ln>
              <a:effectLst>
                <a:outerShdw dist="35921" dir="2700000" algn="ctr" rotWithShape="0">
                  <a:schemeClr val="bg2">
                    <a:alpha val="50000"/>
                  </a:schemeClr>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6047" name="Rectangle 30"/>
              <p:cNvSpPr>
                <a:spLocks noChangeArrowheads="1"/>
              </p:cNvSpPr>
              <p:nvPr/>
            </p:nvSpPr>
            <p:spPr bwMode="auto">
              <a:xfrm>
                <a:off x="316" y="3546"/>
                <a:ext cx="481" cy="485"/>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pPr algn="l"/>
                <a:r>
                  <a:rPr kumimoji="1" lang="zh-CN" altLang="en-US" sz="4400" b="1">
                    <a:solidFill>
                      <a:srgbClr val="FFFF00"/>
                    </a:solidFill>
                    <a:ea typeface="华文新魏" pitchFamily="2" charset="-122"/>
                  </a:rPr>
                  <a:t>例</a:t>
                </a:r>
              </a:p>
            </p:txBody>
          </p:sp>
        </p:grpSp>
        <p:sp>
          <p:nvSpPr>
            <p:cNvPr id="86045" name="Rectangle 31"/>
            <p:cNvSpPr>
              <a:spLocks noChangeArrowheads="1"/>
            </p:cNvSpPr>
            <p:nvPr/>
          </p:nvSpPr>
          <p:spPr bwMode="auto">
            <a:xfrm>
              <a:off x="1791" y="3738"/>
              <a:ext cx="2903" cy="330"/>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rgbClr val="002F8C"/>
                  </a:solidFill>
                  <a:ea typeface="楷体_GB2312" pitchFamily="49" charset="-122"/>
                </a:rPr>
                <a:t>C</a:t>
              </a:r>
              <a:r>
                <a:rPr kumimoji="1" lang="en-US" altLang="en-US" sz="2600" b="1">
                  <a:solidFill>
                    <a:srgbClr val="002F8C"/>
                  </a:solidFill>
                  <a:ea typeface="楷体_GB2312" pitchFamily="49" charset="-122"/>
                </a:rPr>
                <a:t>(x)= x</a:t>
              </a:r>
              <a:r>
                <a:rPr kumimoji="1" lang="en-US" altLang="zh-CN" sz="2600" b="1" baseline="30000">
                  <a:solidFill>
                    <a:srgbClr val="002F8C"/>
                  </a:solidFill>
                  <a:ea typeface="楷体_GB2312" pitchFamily="49" charset="-122"/>
                </a:rPr>
                <a:t>2000</a:t>
              </a:r>
              <a:r>
                <a:rPr kumimoji="1" lang="en-US" altLang="zh-CN" sz="2800" b="1">
                  <a:solidFill>
                    <a:srgbClr val="002F8C"/>
                  </a:solidFill>
                  <a:latin typeface="宋体" charset="-122"/>
                  <a:cs typeface="Times New Roman" pitchFamily="18" charset="0"/>
                </a:rPr>
                <a:t>-5</a:t>
              </a:r>
              <a:endParaRPr kumimoji="1" lang="zh-CN" altLang="en-US" sz="2600" b="1">
                <a:solidFill>
                  <a:srgbClr val="002F8C"/>
                </a:solidFill>
                <a:ea typeface="幼圆" pitchFamily="49" charset="-122"/>
              </a:endParaRPr>
            </a:p>
          </p:txBody>
        </p:sp>
      </p:grpSp>
      <p:grpSp>
        <p:nvGrpSpPr>
          <p:cNvPr id="6" name="Group 52"/>
          <p:cNvGrpSpPr>
            <a:grpSpLocks/>
          </p:cNvGrpSpPr>
          <p:nvPr/>
        </p:nvGrpSpPr>
        <p:grpSpPr bwMode="auto">
          <a:xfrm>
            <a:off x="7536338" y="1493840"/>
            <a:ext cx="2398134" cy="962025"/>
            <a:chOff x="3787" y="941"/>
            <a:chExt cx="1511" cy="606"/>
          </a:xfrm>
        </p:grpSpPr>
        <p:sp>
          <p:nvSpPr>
            <p:cNvPr id="172075" name="Freeform 43"/>
            <p:cNvSpPr>
              <a:spLocks/>
            </p:cNvSpPr>
            <p:nvPr/>
          </p:nvSpPr>
          <p:spPr bwMode="auto">
            <a:xfrm>
              <a:off x="3787" y="1130"/>
              <a:ext cx="1225" cy="417"/>
            </a:xfrm>
            <a:custGeom>
              <a:avLst/>
              <a:gdLst/>
              <a:ahLst/>
              <a:cxnLst>
                <a:cxn ang="0">
                  <a:pos x="11" y="221"/>
                </a:cxn>
                <a:cxn ang="0">
                  <a:pos x="70" y="136"/>
                </a:cxn>
                <a:cxn ang="0">
                  <a:pos x="180" y="72"/>
                </a:cxn>
                <a:cxn ang="0">
                  <a:pos x="340" y="28"/>
                </a:cxn>
                <a:cxn ang="0">
                  <a:pos x="551" y="5"/>
                </a:cxn>
                <a:cxn ang="0">
                  <a:pos x="807" y="1"/>
                </a:cxn>
                <a:cxn ang="0">
                  <a:pos x="1035" y="18"/>
                </a:cxn>
                <a:cxn ang="0">
                  <a:pos x="1212" y="55"/>
                </a:cxn>
                <a:cxn ang="0">
                  <a:pos x="1339" y="113"/>
                </a:cxn>
                <a:cxn ang="0">
                  <a:pos x="1415" y="190"/>
                </a:cxn>
                <a:cxn ang="0">
                  <a:pos x="1440" y="288"/>
                </a:cxn>
                <a:cxn ang="0">
                  <a:pos x="1425" y="386"/>
                </a:cxn>
                <a:cxn ang="0">
                  <a:pos x="1379" y="464"/>
                </a:cxn>
                <a:cxn ang="0">
                  <a:pos x="1303" y="521"/>
                </a:cxn>
                <a:cxn ang="0">
                  <a:pos x="1197" y="558"/>
                </a:cxn>
                <a:cxn ang="0">
                  <a:pos x="1060" y="575"/>
                </a:cxn>
                <a:cxn ang="0">
                  <a:pos x="903" y="581"/>
                </a:cxn>
                <a:cxn ang="0">
                  <a:pos x="759" y="604"/>
                </a:cxn>
                <a:cxn ang="0">
                  <a:pos x="630" y="648"/>
                </a:cxn>
                <a:cxn ang="0">
                  <a:pos x="516" y="712"/>
                </a:cxn>
                <a:cxn ang="0">
                  <a:pos x="417" y="797"/>
                </a:cxn>
                <a:cxn ang="0">
                  <a:pos x="334" y="899"/>
                </a:cxn>
                <a:cxn ang="0">
                  <a:pos x="266" y="990"/>
                </a:cxn>
                <a:cxn ang="0">
                  <a:pos x="212" y="1061"/>
                </a:cxn>
                <a:cxn ang="0">
                  <a:pos x="174" y="1112"/>
                </a:cxn>
                <a:cxn ang="0">
                  <a:pos x="152" y="1142"/>
                </a:cxn>
                <a:cxn ang="0">
                  <a:pos x="144" y="1152"/>
                </a:cxn>
                <a:cxn ang="0">
                  <a:pos x="148" y="1142"/>
                </a:cxn>
                <a:cxn ang="0">
                  <a:pos x="159" y="1112"/>
                </a:cxn>
                <a:cxn ang="0">
                  <a:pos x="178" y="1061"/>
                </a:cxn>
                <a:cxn ang="0">
                  <a:pos x="205" y="990"/>
                </a:cxn>
                <a:cxn ang="0">
                  <a:pos x="239" y="899"/>
                </a:cxn>
                <a:cxn ang="0">
                  <a:pos x="275" y="797"/>
                </a:cxn>
                <a:cxn ang="0">
                  <a:pos x="291" y="712"/>
                </a:cxn>
                <a:cxn ang="0">
                  <a:pos x="288" y="648"/>
                </a:cxn>
                <a:cxn ang="0">
                  <a:pos x="264" y="604"/>
                </a:cxn>
                <a:cxn ang="0">
                  <a:pos x="221" y="581"/>
                </a:cxn>
                <a:cxn ang="0">
                  <a:pos x="158" y="575"/>
                </a:cxn>
                <a:cxn ang="0">
                  <a:pos x="101" y="558"/>
                </a:cxn>
                <a:cxn ang="0">
                  <a:pos x="57" y="521"/>
                </a:cxn>
                <a:cxn ang="0">
                  <a:pos x="25" y="464"/>
                </a:cxn>
                <a:cxn ang="0">
                  <a:pos x="6" y="386"/>
                </a:cxn>
                <a:cxn ang="0">
                  <a:pos x="0" y="288"/>
                </a:cxn>
              </a:cxnLst>
              <a:rect l="0" t="0" r="r" b="b"/>
              <a:pathLst>
                <a:path w="1441" h="1153">
                  <a:moveTo>
                    <a:pt x="0" y="288"/>
                  </a:moveTo>
                  <a:lnTo>
                    <a:pt x="3" y="253"/>
                  </a:lnTo>
                  <a:lnTo>
                    <a:pt x="11" y="221"/>
                  </a:lnTo>
                  <a:lnTo>
                    <a:pt x="25" y="190"/>
                  </a:lnTo>
                  <a:lnTo>
                    <a:pt x="45" y="162"/>
                  </a:lnTo>
                  <a:lnTo>
                    <a:pt x="70" y="136"/>
                  </a:lnTo>
                  <a:lnTo>
                    <a:pt x="101" y="113"/>
                  </a:lnTo>
                  <a:lnTo>
                    <a:pt x="138" y="91"/>
                  </a:lnTo>
                  <a:lnTo>
                    <a:pt x="180" y="72"/>
                  </a:lnTo>
                  <a:lnTo>
                    <a:pt x="228" y="55"/>
                  </a:lnTo>
                  <a:lnTo>
                    <a:pt x="281" y="41"/>
                  </a:lnTo>
                  <a:lnTo>
                    <a:pt x="340" y="28"/>
                  </a:lnTo>
                  <a:lnTo>
                    <a:pt x="405" y="18"/>
                  </a:lnTo>
                  <a:lnTo>
                    <a:pt x="475" y="10"/>
                  </a:lnTo>
                  <a:lnTo>
                    <a:pt x="551" y="5"/>
                  </a:lnTo>
                  <a:lnTo>
                    <a:pt x="633" y="1"/>
                  </a:lnTo>
                  <a:lnTo>
                    <a:pt x="720" y="0"/>
                  </a:lnTo>
                  <a:lnTo>
                    <a:pt x="807" y="1"/>
                  </a:lnTo>
                  <a:lnTo>
                    <a:pt x="889" y="5"/>
                  </a:lnTo>
                  <a:lnTo>
                    <a:pt x="965" y="10"/>
                  </a:lnTo>
                  <a:lnTo>
                    <a:pt x="1035" y="18"/>
                  </a:lnTo>
                  <a:lnTo>
                    <a:pt x="1100" y="28"/>
                  </a:lnTo>
                  <a:lnTo>
                    <a:pt x="1159" y="41"/>
                  </a:lnTo>
                  <a:lnTo>
                    <a:pt x="1212" y="55"/>
                  </a:lnTo>
                  <a:lnTo>
                    <a:pt x="1260" y="72"/>
                  </a:lnTo>
                  <a:lnTo>
                    <a:pt x="1302" y="91"/>
                  </a:lnTo>
                  <a:lnTo>
                    <a:pt x="1339" y="113"/>
                  </a:lnTo>
                  <a:lnTo>
                    <a:pt x="1370" y="136"/>
                  </a:lnTo>
                  <a:lnTo>
                    <a:pt x="1395" y="162"/>
                  </a:lnTo>
                  <a:lnTo>
                    <a:pt x="1415" y="190"/>
                  </a:lnTo>
                  <a:lnTo>
                    <a:pt x="1429" y="221"/>
                  </a:lnTo>
                  <a:lnTo>
                    <a:pt x="1437" y="253"/>
                  </a:lnTo>
                  <a:lnTo>
                    <a:pt x="1440" y="288"/>
                  </a:lnTo>
                  <a:lnTo>
                    <a:pt x="1438" y="323"/>
                  </a:lnTo>
                  <a:lnTo>
                    <a:pt x="1433" y="356"/>
                  </a:lnTo>
                  <a:lnTo>
                    <a:pt x="1425" y="386"/>
                  </a:lnTo>
                  <a:lnTo>
                    <a:pt x="1413" y="414"/>
                  </a:lnTo>
                  <a:lnTo>
                    <a:pt x="1398" y="440"/>
                  </a:lnTo>
                  <a:lnTo>
                    <a:pt x="1379" y="464"/>
                  </a:lnTo>
                  <a:lnTo>
                    <a:pt x="1357" y="485"/>
                  </a:lnTo>
                  <a:lnTo>
                    <a:pt x="1332" y="504"/>
                  </a:lnTo>
                  <a:lnTo>
                    <a:pt x="1303" y="521"/>
                  </a:lnTo>
                  <a:lnTo>
                    <a:pt x="1271" y="536"/>
                  </a:lnTo>
                  <a:lnTo>
                    <a:pt x="1236" y="548"/>
                  </a:lnTo>
                  <a:lnTo>
                    <a:pt x="1197" y="558"/>
                  </a:lnTo>
                  <a:lnTo>
                    <a:pt x="1155" y="566"/>
                  </a:lnTo>
                  <a:lnTo>
                    <a:pt x="1109" y="572"/>
                  </a:lnTo>
                  <a:lnTo>
                    <a:pt x="1060" y="575"/>
                  </a:lnTo>
                  <a:lnTo>
                    <a:pt x="1008" y="576"/>
                  </a:lnTo>
                  <a:lnTo>
                    <a:pt x="955" y="577"/>
                  </a:lnTo>
                  <a:lnTo>
                    <a:pt x="903" y="581"/>
                  </a:lnTo>
                  <a:lnTo>
                    <a:pt x="854" y="586"/>
                  </a:lnTo>
                  <a:lnTo>
                    <a:pt x="806" y="594"/>
                  </a:lnTo>
                  <a:lnTo>
                    <a:pt x="759" y="604"/>
                  </a:lnTo>
                  <a:lnTo>
                    <a:pt x="714" y="617"/>
                  </a:lnTo>
                  <a:lnTo>
                    <a:pt x="671" y="631"/>
                  </a:lnTo>
                  <a:lnTo>
                    <a:pt x="630" y="648"/>
                  </a:lnTo>
                  <a:lnTo>
                    <a:pt x="590" y="667"/>
                  </a:lnTo>
                  <a:lnTo>
                    <a:pt x="552" y="689"/>
                  </a:lnTo>
                  <a:lnTo>
                    <a:pt x="516" y="712"/>
                  </a:lnTo>
                  <a:lnTo>
                    <a:pt x="482" y="738"/>
                  </a:lnTo>
                  <a:lnTo>
                    <a:pt x="449" y="766"/>
                  </a:lnTo>
                  <a:lnTo>
                    <a:pt x="417" y="797"/>
                  </a:lnTo>
                  <a:lnTo>
                    <a:pt x="388" y="829"/>
                  </a:lnTo>
                  <a:lnTo>
                    <a:pt x="360" y="864"/>
                  </a:lnTo>
                  <a:lnTo>
                    <a:pt x="334" y="899"/>
                  </a:lnTo>
                  <a:lnTo>
                    <a:pt x="309" y="932"/>
                  </a:lnTo>
                  <a:lnTo>
                    <a:pt x="287" y="962"/>
                  </a:lnTo>
                  <a:lnTo>
                    <a:pt x="266" y="990"/>
                  </a:lnTo>
                  <a:lnTo>
                    <a:pt x="246" y="1016"/>
                  </a:lnTo>
                  <a:lnTo>
                    <a:pt x="228" y="1040"/>
                  </a:lnTo>
                  <a:lnTo>
                    <a:pt x="212" y="1061"/>
                  </a:lnTo>
                  <a:lnTo>
                    <a:pt x="198" y="1080"/>
                  </a:lnTo>
                  <a:lnTo>
                    <a:pt x="185" y="1097"/>
                  </a:lnTo>
                  <a:lnTo>
                    <a:pt x="174" y="1112"/>
                  </a:lnTo>
                  <a:lnTo>
                    <a:pt x="165" y="1124"/>
                  </a:lnTo>
                  <a:lnTo>
                    <a:pt x="158" y="1134"/>
                  </a:lnTo>
                  <a:lnTo>
                    <a:pt x="152" y="1142"/>
                  </a:lnTo>
                  <a:lnTo>
                    <a:pt x="147" y="1148"/>
                  </a:lnTo>
                  <a:lnTo>
                    <a:pt x="145" y="1151"/>
                  </a:lnTo>
                  <a:lnTo>
                    <a:pt x="144" y="1152"/>
                  </a:lnTo>
                  <a:lnTo>
                    <a:pt x="144" y="1151"/>
                  </a:lnTo>
                  <a:lnTo>
                    <a:pt x="146" y="1148"/>
                  </a:lnTo>
                  <a:lnTo>
                    <a:pt x="148" y="1142"/>
                  </a:lnTo>
                  <a:lnTo>
                    <a:pt x="151" y="1134"/>
                  </a:lnTo>
                  <a:lnTo>
                    <a:pt x="155" y="1124"/>
                  </a:lnTo>
                  <a:lnTo>
                    <a:pt x="159" y="1112"/>
                  </a:lnTo>
                  <a:lnTo>
                    <a:pt x="165" y="1097"/>
                  </a:lnTo>
                  <a:lnTo>
                    <a:pt x="171" y="1080"/>
                  </a:lnTo>
                  <a:lnTo>
                    <a:pt x="178" y="1061"/>
                  </a:lnTo>
                  <a:lnTo>
                    <a:pt x="186" y="1040"/>
                  </a:lnTo>
                  <a:lnTo>
                    <a:pt x="195" y="1016"/>
                  </a:lnTo>
                  <a:lnTo>
                    <a:pt x="205" y="990"/>
                  </a:lnTo>
                  <a:lnTo>
                    <a:pt x="215" y="962"/>
                  </a:lnTo>
                  <a:lnTo>
                    <a:pt x="227" y="932"/>
                  </a:lnTo>
                  <a:lnTo>
                    <a:pt x="239" y="899"/>
                  </a:lnTo>
                  <a:lnTo>
                    <a:pt x="252" y="864"/>
                  </a:lnTo>
                  <a:lnTo>
                    <a:pt x="264" y="829"/>
                  </a:lnTo>
                  <a:lnTo>
                    <a:pt x="275" y="797"/>
                  </a:lnTo>
                  <a:lnTo>
                    <a:pt x="282" y="766"/>
                  </a:lnTo>
                  <a:lnTo>
                    <a:pt x="288" y="738"/>
                  </a:lnTo>
                  <a:lnTo>
                    <a:pt x="291" y="712"/>
                  </a:lnTo>
                  <a:lnTo>
                    <a:pt x="293" y="689"/>
                  </a:lnTo>
                  <a:lnTo>
                    <a:pt x="291" y="667"/>
                  </a:lnTo>
                  <a:lnTo>
                    <a:pt x="288" y="648"/>
                  </a:lnTo>
                  <a:lnTo>
                    <a:pt x="282" y="631"/>
                  </a:lnTo>
                  <a:lnTo>
                    <a:pt x="275" y="617"/>
                  </a:lnTo>
                  <a:lnTo>
                    <a:pt x="264" y="604"/>
                  </a:lnTo>
                  <a:lnTo>
                    <a:pt x="252" y="594"/>
                  </a:lnTo>
                  <a:lnTo>
                    <a:pt x="237" y="586"/>
                  </a:lnTo>
                  <a:lnTo>
                    <a:pt x="221" y="581"/>
                  </a:lnTo>
                  <a:lnTo>
                    <a:pt x="201" y="577"/>
                  </a:lnTo>
                  <a:lnTo>
                    <a:pt x="180" y="576"/>
                  </a:lnTo>
                  <a:lnTo>
                    <a:pt x="158" y="575"/>
                  </a:lnTo>
                  <a:lnTo>
                    <a:pt x="138" y="572"/>
                  </a:lnTo>
                  <a:lnTo>
                    <a:pt x="119" y="566"/>
                  </a:lnTo>
                  <a:lnTo>
                    <a:pt x="101" y="558"/>
                  </a:lnTo>
                  <a:lnTo>
                    <a:pt x="85" y="548"/>
                  </a:lnTo>
                  <a:lnTo>
                    <a:pt x="70" y="536"/>
                  </a:lnTo>
                  <a:lnTo>
                    <a:pt x="57" y="521"/>
                  </a:lnTo>
                  <a:lnTo>
                    <a:pt x="45" y="504"/>
                  </a:lnTo>
                  <a:lnTo>
                    <a:pt x="34" y="485"/>
                  </a:lnTo>
                  <a:lnTo>
                    <a:pt x="25" y="464"/>
                  </a:lnTo>
                  <a:lnTo>
                    <a:pt x="18" y="440"/>
                  </a:lnTo>
                  <a:lnTo>
                    <a:pt x="11" y="414"/>
                  </a:lnTo>
                  <a:lnTo>
                    <a:pt x="6" y="386"/>
                  </a:lnTo>
                  <a:lnTo>
                    <a:pt x="3" y="356"/>
                  </a:lnTo>
                  <a:lnTo>
                    <a:pt x="1" y="323"/>
                  </a:lnTo>
                  <a:lnTo>
                    <a:pt x="0" y="288"/>
                  </a:lnTo>
                  <a:close/>
                </a:path>
              </a:pathLst>
            </a:custGeom>
            <a:noFill/>
            <a:ln w="57150" cap="flat">
              <a:solidFill>
                <a:srgbClr val="EC2D00"/>
              </a:solidFill>
              <a:prstDash val="solid"/>
              <a:round/>
              <a:headEnd/>
              <a:tailEnd/>
            </a:ln>
            <a:effectLst/>
          </p:spPr>
          <p:txBody>
            <a:bodyPr anchor="ctr">
              <a:spAutoFit/>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6039" name="Text Box 44"/>
            <p:cNvSpPr txBox="1">
              <a:spLocks noChangeArrowheads="1"/>
            </p:cNvSpPr>
            <p:nvPr/>
          </p:nvSpPr>
          <p:spPr bwMode="auto">
            <a:xfrm>
              <a:off x="3892" y="941"/>
              <a:ext cx="1406" cy="404"/>
            </a:xfrm>
            <a:prstGeom prst="rect">
              <a:avLst/>
            </a:prstGeom>
            <a:noFill/>
            <a:ln w="12700" cap="sq">
              <a:noFill/>
              <a:miter lim="800000"/>
              <a:headEnd type="none" w="sm" len="sm"/>
              <a:tailEnd type="none" w="sm" len="sm"/>
            </a:ln>
          </p:spPr>
          <p:txBody>
            <a:bodyPr>
              <a:spAutoFit/>
            </a:bodyPr>
            <a:lstStyle/>
            <a:p>
              <a:pPr algn="l">
                <a:lnSpc>
                  <a:spcPct val="85000"/>
                </a:lnSpc>
              </a:pPr>
              <a:r>
                <a:rPr kumimoji="1" lang="zh-CN" altLang="en-US" sz="2100" b="1">
                  <a:solidFill>
                    <a:srgbClr val="000088"/>
                  </a:solidFill>
                  <a:latin typeface="幼圆" pitchFamily="49" charset="-122"/>
                  <a:ea typeface="幼圆" pitchFamily="49" charset="-122"/>
                </a:rPr>
                <a:t>哪种方法</a:t>
              </a:r>
            </a:p>
            <a:p>
              <a:pPr algn="l">
                <a:lnSpc>
                  <a:spcPct val="85000"/>
                </a:lnSpc>
              </a:pPr>
              <a:r>
                <a:rPr kumimoji="1" lang="zh-CN" altLang="en-US" sz="2100" b="1">
                  <a:solidFill>
                    <a:srgbClr val="000088"/>
                  </a:solidFill>
                  <a:latin typeface="幼圆" pitchFamily="49" charset="-122"/>
                  <a:ea typeface="幼圆" pitchFamily="49" charset="-122"/>
                </a:rPr>
                <a:t>节省空间</a:t>
              </a:r>
            </a:p>
          </p:txBody>
        </p:sp>
        <p:grpSp>
          <p:nvGrpSpPr>
            <p:cNvPr id="7" name="Group 48"/>
            <p:cNvGrpSpPr>
              <a:grpSpLocks/>
            </p:cNvGrpSpPr>
            <p:nvPr/>
          </p:nvGrpSpPr>
          <p:grpSpPr bwMode="auto">
            <a:xfrm rot="651072">
              <a:off x="4694" y="1047"/>
              <a:ext cx="318" cy="195"/>
              <a:chOff x="3560" y="1026"/>
              <a:chExt cx="454" cy="301"/>
            </a:xfrm>
          </p:grpSpPr>
          <p:sp>
            <p:nvSpPr>
              <p:cNvPr id="172081" name="Freeform 49"/>
              <p:cNvSpPr>
                <a:spLocks/>
              </p:cNvSpPr>
              <p:nvPr/>
            </p:nvSpPr>
            <p:spPr bwMode="auto">
              <a:xfrm rot="421002">
                <a:off x="3560" y="1026"/>
                <a:ext cx="454" cy="301"/>
              </a:xfrm>
              <a:custGeom>
                <a:avLst/>
                <a:gdLst/>
                <a:ahLst/>
                <a:cxnLst>
                  <a:cxn ang="0">
                    <a:pos x="150" y="185"/>
                  </a:cxn>
                  <a:cxn ang="0">
                    <a:pos x="194" y="138"/>
                  </a:cxn>
                  <a:cxn ang="0">
                    <a:pos x="272" y="167"/>
                  </a:cxn>
                  <a:cxn ang="0">
                    <a:pos x="265" y="244"/>
                  </a:cxn>
                  <a:cxn ang="0">
                    <a:pos x="171" y="304"/>
                  </a:cxn>
                  <a:cxn ang="0">
                    <a:pos x="153" y="474"/>
                  </a:cxn>
                  <a:cxn ang="0">
                    <a:pos x="171" y="527"/>
                  </a:cxn>
                  <a:cxn ang="0">
                    <a:pos x="140" y="585"/>
                  </a:cxn>
                  <a:cxn ang="0">
                    <a:pos x="147" y="645"/>
                  </a:cxn>
                  <a:cxn ang="0">
                    <a:pos x="213" y="683"/>
                  </a:cxn>
                  <a:cxn ang="0">
                    <a:pos x="300" y="656"/>
                  </a:cxn>
                  <a:cxn ang="0">
                    <a:pos x="328" y="585"/>
                  </a:cxn>
                  <a:cxn ang="0">
                    <a:pos x="293" y="518"/>
                  </a:cxn>
                  <a:cxn ang="0">
                    <a:pos x="331" y="480"/>
                  </a:cxn>
                  <a:cxn ang="0">
                    <a:pos x="331" y="387"/>
                  </a:cxn>
                  <a:cxn ang="0">
                    <a:pos x="429" y="308"/>
                  </a:cxn>
                  <a:cxn ang="0">
                    <a:pos x="439" y="188"/>
                  </a:cxn>
                  <a:cxn ang="0">
                    <a:pos x="376" y="59"/>
                  </a:cxn>
                  <a:cxn ang="0">
                    <a:pos x="251" y="0"/>
                  </a:cxn>
                  <a:cxn ang="0">
                    <a:pos x="112" y="38"/>
                  </a:cxn>
                  <a:cxn ang="0">
                    <a:pos x="31" y="115"/>
                  </a:cxn>
                  <a:cxn ang="0">
                    <a:pos x="0" y="234"/>
                  </a:cxn>
                  <a:cxn ang="0">
                    <a:pos x="4" y="304"/>
                  </a:cxn>
                  <a:cxn ang="0">
                    <a:pos x="147" y="296"/>
                  </a:cxn>
                  <a:cxn ang="0">
                    <a:pos x="150" y="185"/>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DA0000"/>
              </a:solidFill>
              <a:ln w="9525">
                <a:solidFill>
                  <a:srgbClr val="00FFFF"/>
                </a:solidFill>
                <a:round/>
                <a:headEnd/>
                <a:tailEnd/>
              </a:ln>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2082" name="Freeform 50"/>
              <p:cNvSpPr>
                <a:spLocks/>
              </p:cNvSpPr>
              <p:nvPr/>
            </p:nvSpPr>
            <p:spPr bwMode="auto">
              <a:xfrm rot="421002">
                <a:off x="3572" y="1017"/>
                <a:ext cx="406" cy="210"/>
              </a:xfrm>
              <a:custGeom>
                <a:avLst/>
                <a:gdLst/>
                <a:ahLst/>
                <a:cxnLst>
                  <a:cxn ang="0">
                    <a:pos x="0" y="241"/>
                  </a:cxn>
                  <a:cxn ang="0">
                    <a:pos x="57" y="230"/>
                  </a:cxn>
                  <a:cxn ang="0">
                    <a:pos x="89" y="241"/>
                  </a:cxn>
                  <a:cxn ang="0">
                    <a:pos x="87" y="175"/>
                  </a:cxn>
                  <a:cxn ang="0">
                    <a:pos x="111" y="101"/>
                  </a:cxn>
                  <a:cxn ang="0">
                    <a:pos x="206" y="74"/>
                  </a:cxn>
                  <a:cxn ang="0">
                    <a:pos x="251" y="105"/>
                  </a:cxn>
                  <a:cxn ang="0">
                    <a:pos x="299" y="153"/>
                  </a:cxn>
                  <a:cxn ang="0">
                    <a:pos x="285" y="237"/>
                  </a:cxn>
                  <a:cxn ang="0">
                    <a:pos x="195" y="276"/>
                  </a:cxn>
                  <a:cxn ang="0">
                    <a:pos x="171" y="335"/>
                  </a:cxn>
                  <a:cxn ang="0">
                    <a:pos x="178" y="395"/>
                  </a:cxn>
                  <a:cxn ang="0">
                    <a:pos x="166" y="477"/>
                  </a:cxn>
                  <a:cxn ang="0">
                    <a:pos x="256" y="477"/>
                  </a:cxn>
                  <a:cxn ang="0">
                    <a:pos x="268" y="416"/>
                  </a:cxn>
                  <a:cxn ang="0">
                    <a:pos x="261" y="345"/>
                  </a:cxn>
                  <a:cxn ang="0">
                    <a:pos x="316" y="307"/>
                  </a:cxn>
                  <a:cxn ang="0">
                    <a:pos x="358" y="287"/>
                  </a:cxn>
                  <a:cxn ang="0">
                    <a:pos x="390" y="196"/>
                  </a:cxn>
                  <a:cxn ang="0">
                    <a:pos x="361" y="98"/>
                  </a:cxn>
                  <a:cxn ang="0">
                    <a:pos x="264" y="0"/>
                  </a:cxn>
                  <a:cxn ang="0">
                    <a:pos x="146" y="8"/>
                  </a:cxn>
                  <a:cxn ang="0">
                    <a:pos x="51" y="67"/>
                  </a:cxn>
                  <a:cxn ang="0">
                    <a:pos x="10" y="140"/>
                  </a:cxn>
                  <a:cxn ang="0">
                    <a:pos x="0" y="241"/>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DA0000"/>
              </a:solidFill>
              <a:ln w="9525">
                <a:solidFill>
                  <a:srgbClr val="FFFF00"/>
                </a:solidFill>
                <a:round/>
                <a:headEnd/>
                <a:tailEnd/>
              </a:ln>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2083" name="Freeform 51"/>
              <p:cNvSpPr>
                <a:spLocks/>
              </p:cNvSpPr>
              <p:nvPr/>
            </p:nvSpPr>
            <p:spPr bwMode="auto">
              <a:xfrm rot="421002">
                <a:off x="3715" y="1263"/>
                <a:ext cx="130" cy="48"/>
              </a:xfrm>
              <a:custGeom>
                <a:avLst/>
                <a:gdLst/>
                <a:ahLst/>
                <a:cxnLst>
                  <a:cxn ang="0">
                    <a:pos x="45" y="0"/>
                  </a:cxn>
                  <a:cxn ang="0">
                    <a:pos x="9" y="20"/>
                  </a:cxn>
                  <a:cxn ang="0">
                    <a:pos x="0" y="73"/>
                  </a:cxn>
                  <a:cxn ang="0">
                    <a:pos x="28" y="109"/>
                  </a:cxn>
                  <a:cxn ang="0">
                    <a:pos x="98" y="109"/>
                  </a:cxn>
                  <a:cxn ang="0">
                    <a:pos x="126" y="66"/>
                  </a:cxn>
                  <a:cxn ang="0">
                    <a:pos x="102" y="14"/>
                  </a:cxn>
                  <a:cxn ang="0">
                    <a:pos x="45" y="0"/>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DA0000"/>
              </a:solidFill>
              <a:ln w="9525">
                <a:solidFill>
                  <a:srgbClr val="00FFFF"/>
                </a:solidFill>
                <a:round/>
                <a:headEnd/>
                <a:tailEnd/>
              </a:ln>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grpSp>
        <p:nvGrpSpPr>
          <p:cNvPr id="8" name="Group 58"/>
          <p:cNvGrpSpPr>
            <a:grpSpLocks/>
          </p:cNvGrpSpPr>
          <p:nvPr/>
        </p:nvGrpSpPr>
        <p:grpSpPr bwMode="auto">
          <a:xfrm>
            <a:off x="2639676" y="765175"/>
            <a:ext cx="7200879" cy="4248150"/>
            <a:chOff x="703" y="482"/>
            <a:chExt cx="4536" cy="2676"/>
          </a:xfrm>
        </p:grpSpPr>
        <p:sp>
          <p:nvSpPr>
            <p:cNvPr id="172091" name="Rectangle 59"/>
            <p:cNvSpPr>
              <a:spLocks noChangeArrowheads="1"/>
            </p:cNvSpPr>
            <p:nvPr/>
          </p:nvSpPr>
          <p:spPr bwMode="auto">
            <a:xfrm>
              <a:off x="1019" y="754"/>
              <a:ext cx="4220" cy="2404"/>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2092" name="Rectangle 60"/>
            <p:cNvSpPr>
              <a:spLocks noChangeArrowheads="1"/>
            </p:cNvSpPr>
            <p:nvPr/>
          </p:nvSpPr>
          <p:spPr bwMode="auto">
            <a:xfrm>
              <a:off x="703" y="482"/>
              <a:ext cx="4400" cy="771"/>
            </a:xfrm>
            <a:prstGeom prst="rect">
              <a:avLst/>
            </a:prstGeom>
            <a:noFill/>
            <a:ln w="82550" cap="sq">
              <a:solidFill>
                <a:srgbClr val="009BC0"/>
              </a:solidFill>
              <a:miter lim="800000"/>
              <a:headEnd type="none" w="sm" len="sm"/>
              <a:tailEnd type="none" w="sm" len="sm"/>
            </a:ln>
            <a:effectLst>
              <a:outerShdw dist="53882" dir="2700000"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6037" name="Text Box 61"/>
            <p:cNvSpPr txBox="1">
              <a:spLocks noChangeArrowheads="1"/>
            </p:cNvSpPr>
            <p:nvPr/>
          </p:nvSpPr>
          <p:spPr bwMode="auto">
            <a:xfrm>
              <a:off x="838" y="541"/>
              <a:ext cx="4354" cy="582"/>
            </a:xfrm>
            <a:prstGeom prst="rect">
              <a:avLst/>
            </a:prstGeom>
            <a:noFill/>
            <a:ln w="12700" cap="sq">
              <a:noFill/>
              <a:miter lim="800000"/>
              <a:headEnd type="none" w="sm" len="sm"/>
              <a:tailEnd type="none" w="sm" len="sm"/>
            </a:ln>
          </p:spPr>
          <p:txBody>
            <a:bodyPr>
              <a:spAutoFit/>
            </a:bodyPr>
            <a:lstStyle/>
            <a:p>
              <a:pPr algn="l"/>
              <a:r>
                <a:rPr lang="zh-CN" altLang="en-US" sz="2700" b="1">
                  <a:solidFill>
                    <a:srgbClr val="000066"/>
                  </a:solidFill>
                  <a:ea typeface="幼圆" pitchFamily="49" charset="-122"/>
                </a:rPr>
                <a:t>        对于那些</a:t>
              </a:r>
              <a:r>
                <a:rPr lang="zh-CN" altLang="en-US" sz="2700" b="1">
                  <a:solidFill>
                    <a:srgbClr val="FF0000"/>
                  </a:solidFill>
                  <a:ea typeface="黑体" pitchFamily="49" charset="-122"/>
                </a:rPr>
                <a:t>标准的</a:t>
              </a:r>
              <a:r>
                <a:rPr lang="zh-CN" altLang="en-US" sz="2700" b="1">
                  <a:solidFill>
                    <a:srgbClr val="000066"/>
                  </a:solidFill>
                  <a:ea typeface="幼圆" pitchFamily="49" charset="-122"/>
                </a:rPr>
                <a:t>或者</a:t>
              </a:r>
              <a:r>
                <a:rPr lang="zh-CN" altLang="en-US" sz="2700" b="1">
                  <a:solidFill>
                    <a:srgbClr val="FF0000"/>
                  </a:solidFill>
                  <a:ea typeface="黑体" pitchFamily="49" charset="-122"/>
                </a:rPr>
                <a:t>基本标准的</a:t>
              </a:r>
              <a:r>
                <a:rPr lang="zh-CN" altLang="en-US" sz="2700" b="1">
                  <a:solidFill>
                    <a:srgbClr val="000066"/>
                  </a:solidFill>
                  <a:ea typeface="幼圆" pitchFamily="49" charset="-122"/>
                </a:rPr>
                <a:t>多项</a:t>
              </a:r>
            </a:p>
            <a:p>
              <a:pPr algn="l"/>
              <a:r>
                <a:rPr lang="zh-CN" altLang="en-US" sz="2700" b="1">
                  <a:solidFill>
                    <a:srgbClr val="000066"/>
                  </a:solidFill>
                  <a:ea typeface="幼圆" pitchFamily="49" charset="-122"/>
                </a:rPr>
                <a:t>式，宜采用方法</a:t>
              </a:r>
              <a:r>
                <a:rPr lang="en-US" altLang="zh-CN" sz="2700" b="1">
                  <a:solidFill>
                    <a:srgbClr val="000066"/>
                  </a:solidFill>
                  <a:ea typeface="幼圆" pitchFamily="49" charset="-122"/>
                </a:rPr>
                <a:t>1</a:t>
              </a:r>
              <a:r>
                <a:rPr lang="zh-CN" altLang="en-US" sz="2700" b="1">
                  <a:solidFill>
                    <a:srgbClr val="000066"/>
                  </a:solidFill>
                  <a:ea typeface="幼圆" pitchFamily="49" charset="-122"/>
                </a:rPr>
                <a:t>。</a:t>
              </a:r>
            </a:p>
          </p:txBody>
        </p:sp>
      </p:grpSp>
      <p:grpSp>
        <p:nvGrpSpPr>
          <p:cNvPr id="9" name="Group 62"/>
          <p:cNvGrpSpPr>
            <a:grpSpLocks/>
          </p:cNvGrpSpPr>
          <p:nvPr/>
        </p:nvGrpSpPr>
        <p:grpSpPr bwMode="auto">
          <a:xfrm>
            <a:off x="6765569" y="1266825"/>
            <a:ext cx="2859625" cy="661988"/>
            <a:chOff x="3302" y="1161"/>
            <a:chExt cx="1801" cy="417"/>
          </a:xfrm>
        </p:grpSpPr>
        <p:sp>
          <p:nvSpPr>
            <p:cNvPr id="86032" name="Rectangle 63"/>
            <p:cNvSpPr>
              <a:spLocks noChangeArrowheads="1"/>
            </p:cNvSpPr>
            <p:nvPr/>
          </p:nvSpPr>
          <p:spPr bwMode="auto">
            <a:xfrm rot="-229029">
              <a:off x="3938" y="1311"/>
              <a:ext cx="1165" cy="252"/>
            </a:xfrm>
            <a:prstGeom prst="rect">
              <a:avLst/>
            </a:prstGeom>
            <a:noFill/>
            <a:ln w="12700" cap="sq">
              <a:noFill/>
              <a:miter lim="800000"/>
              <a:headEnd type="none" w="sm" len="sm"/>
              <a:tailEnd type="none" w="sm" len="sm"/>
            </a:ln>
          </p:spPr>
          <p:txBody>
            <a:bodyPr>
              <a:spAutoFit/>
            </a:bodyPr>
            <a:lstStyle/>
            <a:p>
              <a:pPr algn="l"/>
              <a:r>
                <a:rPr kumimoji="1" lang="zh-CN" altLang="en-US" sz="2000" b="1">
                  <a:solidFill>
                    <a:srgbClr val="FF0000"/>
                  </a:solidFill>
                  <a:latin typeface="幼圆" pitchFamily="49" charset="-122"/>
                  <a:ea typeface="幼圆" pitchFamily="49" charset="-122"/>
                </a:rPr>
                <a:t>缺项很少</a:t>
              </a:r>
            </a:p>
          </p:txBody>
        </p:sp>
        <p:sp>
          <p:nvSpPr>
            <p:cNvPr id="172096" name="Line 64"/>
            <p:cNvSpPr>
              <a:spLocks noChangeShapeType="1"/>
            </p:cNvSpPr>
            <p:nvPr/>
          </p:nvSpPr>
          <p:spPr bwMode="auto">
            <a:xfrm>
              <a:off x="3302" y="1207"/>
              <a:ext cx="1044" cy="0"/>
            </a:xfrm>
            <a:prstGeom prst="line">
              <a:avLst/>
            </a:prstGeom>
            <a:noFill/>
            <a:ln w="47625" cap="sq">
              <a:solidFill>
                <a:srgbClr val="FF000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2097" name="Freeform 65"/>
            <p:cNvSpPr>
              <a:spLocks/>
            </p:cNvSpPr>
            <p:nvPr/>
          </p:nvSpPr>
          <p:spPr bwMode="auto">
            <a:xfrm rot="21289839" flipH="1" flipV="1">
              <a:off x="3867" y="1161"/>
              <a:ext cx="963" cy="417"/>
            </a:xfrm>
            <a:custGeom>
              <a:avLst/>
              <a:gdLst/>
              <a:ahLst/>
              <a:cxnLst>
                <a:cxn ang="0">
                  <a:pos x="1429" y="221"/>
                </a:cxn>
                <a:cxn ang="0">
                  <a:pos x="1370" y="136"/>
                </a:cxn>
                <a:cxn ang="0">
                  <a:pos x="1260" y="72"/>
                </a:cxn>
                <a:cxn ang="0">
                  <a:pos x="1100" y="28"/>
                </a:cxn>
                <a:cxn ang="0">
                  <a:pos x="889" y="5"/>
                </a:cxn>
                <a:cxn ang="0">
                  <a:pos x="633" y="1"/>
                </a:cxn>
                <a:cxn ang="0">
                  <a:pos x="405" y="18"/>
                </a:cxn>
                <a:cxn ang="0">
                  <a:pos x="228" y="55"/>
                </a:cxn>
                <a:cxn ang="0">
                  <a:pos x="101" y="113"/>
                </a:cxn>
                <a:cxn ang="0">
                  <a:pos x="25" y="190"/>
                </a:cxn>
                <a:cxn ang="0">
                  <a:pos x="0" y="288"/>
                </a:cxn>
                <a:cxn ang="0">
                  <a:pos x="15" y="386"/>
                </a:cxn>
                <a:cxn ang="0">
                  <a:pos x="61" y="464"/>
                </a:cxn>
                <a:cxn ang="0">
                  <a:pos x="137" y="521"/>
                </a:cxn>
                <a:cxn ang="0">
                  <a:pos x="243" y="558"/>
                </a:cxn>
                <a:cxn ang="0">
                  <a:pos x="380" y="575"/>
                </a:cxn>
                <a:cxn ang="0">
                  <a:pos x="537" y="581"/>
                </a:cxn>
                <a:cxn ang="0">
                  <a:pos x="681" y="604"/>
                </a:cxn>
                <a:cxn ang="0">
                  <a:pos x="810" y="648"/>
                </a:cxn>
                <a:cxn ang="0">
                  <a:pos x="924" y="712"/>
                </a:cxn>
                <a:cxn ang="0">
                  <a:pos x="1023" y="797"/>
                </a:cxn>
                <a:cxn ang="0">
                  <a:pos x="1106" y="899"/>
                </a:cxn>
                <a:cxn ang="0">
                  <a:pos x="1175" y="990"/>
                </a:cxn>
                <a:cxn ang="0">
                  <a:pos x="1228" y="1061"/>
                </a:cxn>
                <a:cxn ang="0">
                  <a:pos x="1266" y="1112"/>
                </a:cxn>
                <a:cxn ang="0">
                  <a:pos x="1288" y="1142"/>
                </a:cxn>
                <a:cxn ang="0">
                  <a:pos x="1296" y="1152"/>
                </a:cxn>
                <a:cxn ang="0">
                  <a:pos x="1292" y="1142"/>
                </a:cxn>
                <a:cxn ang="0">
                  <a:pos x="1281" y="1112"/>
                </a:cxn>
                <a:cxn ang="0">
                  <a:pos x="1262" y="1061"/>
                </a:cxn>
                <a:cxn ang="0">
                  <a:pos x="1235" y="990"/>
                </a:cxn>
                <a:cxn ang="0">
                  <a:pos x="1201" y="899"/>
                </a:cxn>
                <a:cxn ang="0">
                  <a:pos x="1166" y="797"/>
                </a:cxn>
                <a:cxn ang="0">
                  <a:pos x="1149" y="712"/>
                </a:cxn>
                <a:cxn ang="0">
                  <a:pos x="1152" y="648"/>
                </a:cxn>
                <a:cxn ang="0">
                  <a:pos x="1176" y="604"/>
                </a:cxn>
                <a:cxn ang="0">
                  <a:pos x="1220" y="581"/>
                </a:cxn>
                <a:cxn ang="0">
                  <a:pos x="1282" y="575"/>
                </a:cxn>
                <a:cxn ang="0">
                  <a:pos x="1339" y="558"/>
                </a:cxn>
                <a:cxn ang="0">
                  <a:pos x="1383" y="521"/>
                </a:cxn>
                <a:cxn ang="0">
                  <a:pos x="1415" y="464"/>
                </a:cxn>
                <a:cxn ang="0">
                  <a:pos x="1434" y="386"/>
                </a:cxn>
                <a:cxn ang="0">
                  <a:pos x="1440" y="288"/>
                </a:cxn>
              </a:cxnLst>
              <a:rect l="0" t="0" r="r" b="b"/>
              <a:pathLst>
                <a:path w="1441" h="1153">
                  <a:moveTo>
                    <a:pt x="1440" y="288"/>
                  </a:moveTo>
                  <a:lnTo>
                    <a:pt x="1437" y="253"/>
                  </a:lnTo>
                  <a:lnTo>
                    <a:pt x="1429" y="221"/>
                  </a:lnTo>
                  <a:lnTo>
                    <a:pt x="1415" y="190"/>
                  </a:lnTo>
                  <a:lnTo>
                    <a:pt x="1395" y="162"/>
                  </a:lnTo>
                  <a:lnTo>
                    <a:pt x="1370" y="136"/>
                  </a:lnTo>
                  <a:lnTo>
                    <a:pt x="1339" y="113"/>
                  </a:lnTo>
                  <a:lnTo>
                    <a:pt x="1302" y="91"/>
                  </a:lnTo>
                  <a:lnTo>
                    <a:pt x="1260" y="72"/>
                  </a:lnTo>
                  <a:lnTo>
                    <a:pt x="1212" y="55"/>
                  </a:lnTo>
                  <a:lnTo>
                    <a:pt x="1159" y="41"/>
                  </a:lnTo>
                  <a:lnTo>
                    <a:pt x="1100" y="28"/>
                  </a:lnTo>
                  <a:lnTo>
                    <a:pt x="1035" y="18"/>
                  </a:lnTo>
                  <a:lnTo>
                    <a:pt x="965" y="10"/>
                  </a:lnTo>
                  <a:lnTo>
                    <a:pt x="889" y="5"/>
                  </a:lnTo>
                  <a:lnTo>
                    <a:pt x="807" y="1"/>
                  </a:lnTo>
                  <a:lnTo>
                    <a:pt x="720" y="0"/>
                  </a:lnTo>
                  <a:lnTo>
                    <a:pt x="633" y="1"/>
                  </a:lnTo>
                  <a:lnTo>
                    <a:pt x="551" y="5"/>
                  </a:lnTo>
                  <a:lnTo>
                    <a:pt x="475" y="10"/>
                  </a:lnTo>
                  <a:lnTo>
                    <a:pt x="405" y="18"/>
                  </a:lnTo>
                  <a:lnTo>
                    <a:pt x="340" y="28"/>
                  </a:lnTo>
                  <a:lnTo>
                    <a:pt x="281" y="41"/>
                  </a:lnTo>
                  <a:lnTo>
                    <a:pt x="228" y="55"/>
                  </a:lnTo>
                  <a:lnTo>
                    <a:pt x="180" y="72"/>
                  </a:lnTo>
                  <a:lnTo>
                    <a:pt x="138" y="91"/>
                  </a:lnTo>
                  <a:lnTo>
                    <a:pt x="101" y="113"/>
                  </a:lnTo>
                  <a:lnTo>
                    <a:pt x="70" y="136"/>
                  </a:lnTo>
                  <a:lnTo>
                    <a:pt x="45" y="162"/>
                  </a:lnTo>
                  <a:lnTo>
                    <a:pt x="25" y="190"/>
                  </a:lnTo>
                  <a:lnTo>
                    <a:pt x="11" y="221"/>
                  </a:lnTo>
                  <a:lnTo>
                    <a:pt x="3" y="253"/>
                  </a:lnTo>
                  <a:lnTo>
                    <a:pt x="0" y="288"/>
                  </a:lnTo>
                  <a:lnTo>
                    <a:pt x="2" y="323"/>
                  </a:lnTo>
                  <a:lnTo>
                    <a:pt x="7" y="356"/>
                  </a:lnTo>
                  <a:lnTo>
                    <a:pt x="15" y="386"/>
                  </a:lnTo>
                  <a:lnTo>
                    <a:pt x="27" y="414"/>
                  </a:lnTo>
                  <a:lnTo>
                    <a:pt x="42" y="440"/>
                  </a:lnTo>
                  <a:lnTo>
                    <a:pt x="61" y="464"/>
                  </a:lnTo>
                  <a:lnTo>
                    <a:pt x="83" y="485"/>
                  </a:lnTo>
                  <a:lnTo>
                    <a:pt x="108" y="504"/>
                  </a:lnTo>
                  <a:lnTo>
                    <a:pt x="137" y="521"/>
                  </a:lnTo>
                  <a:lnTo>
                    <a:pt x="169" y="536"/>
                  </a:lnTo>
                  <a:lnTo>
                    <a:pt x="204" y="548"/>
                  </a:lnTo>
                  <a:lnTo>
                    <a:pt x="243" y="558"/>
                  </a:lnTo>
                  <a:lnTo>
                    <a:pt x="285" y="566"/>
                  </a:lnTo>
                  <a:lnTo>
                    <a:pt x="331" y="572"/>
                  </a:lnTo>
                  <a:lnTo>
                    <a:pt x="380" y="575"/>
                  </a:lnTo>
                  <a:lnTo>
                    <a:pt x="432" y="576"/>
                  </a:lnTo>
                  <a:lnTo>
                    <a:pt x="485" y="577"/>
                  </a:lnTo>
                  <a:lnTo>
                    <a:pt x="537" y="581"/>
                  </a:lnTo>
                  <a:lnTo>
                    <a:pt x="586" y="586"/>
                  </a:lnTo>
                  <a:lnTo>
                    <a:pt x="635" y="594"/>
                  </a:lnTo>
                  <a:lnTo>
                    <a:pt x="681" y="604"/>
                  </a:lnTo>
                  <a:lnTo>
                    <a:pt x="726" y="617"/>
                  </a:lnTo>
                  <a:lnTo>
                    <a:pt x="769" y="631"/>
                  </a:lnTo>
                  <a:lnTo>
                    <a:pt x="810" y="648"/>
                  </a:lnTo>
                  <a:lnTo>
                    <a:pt x="850" y="667"/>
                  </a:lnTo>
                  <a:lnTo>
                    <a:pt x="888" y="689"/>
                  </a:lnTo>
                  <a:lnTo>
                    <a:pt x="924" y="712"/>
                  </a:lnTo>
                  <a:lnTo>
                    <a:pt x="959" y="738"/>
                  </a:lnTo>
                  <a:lnTo>
                    <a:pt x="991" y="766"/>
                  </a:lnTo>
                  <a:lnTo>
                    <a:pt x="1023" y="797"/>
                  </a:lnTo>
                  <a:lnTo>
                    <a:pt x="1052" y="829"/>
                  </a:lnTo>
                  <a:lnTo>
                    <a:pt x="1080" y="864"/>
                  </a:lnTo>
                  <a:lnTo>
                    <a:pt x="1106" y="899"/>
                  </a:lnTo>
                  <a:lnTo>
                    <a:pt x="1131" y="932"/>
                  </a:lnTo>
                  <a:lnTo>
                    <a:pt x="1153" y="962"/>
                  </a:lnTo>
                  <a:lnTo>
                    <a:pt x="1175" y="990"/>
                  </a:lnTo>
                  <a:lnTo>
                    <a:pt x="1194" y="1016"/>
                  </a:lnTo>
                  <a:lnTo>
                    <a:pt x="1212" y="1040"/>
                  </a:lnTo>
                  <a:lnTo>
                    <a:pt x="1228" y="1061"/>
                  </a:lnTo>
                  <a:lnTo>
                    <a:pt x="1242" y="1080"/>
                  </a:lnTo>
                  <a:lnTo>
                    <a:pt x="1255" y="1097"/>
                  </a:lnTo>
                  <a:lnTo>
                    <a:pt x="1266" y="1112"/>
                  </a:lnTo>
                  <a:lnTo>
                    <a:pt x="1275" y="1124"/>
                  </a:lnTo>
                  <a:lnTo>
                    <a:pt x="1283" y="1134"/>
                  </a:lnTo>
                  <a:lnTo>
                    <a:pt x="1288" y="1142"/>
                  </a:lnTo>
                  <a:lnTo>
                    <a:pt x="1293" y="1148"/>
                  </a:lnTo>
                  <a:lnTo>
                    <a:pt x="1295" y="1151"/>
                  </a:lnTo>
                  <a:lnTo>
                    <a:pt x="1296" y="1152"/>
                  </a:lnTo>
                  <a:lnTo>
                    <a:pt x="1296" y="1151"/>
                  </a:lnTo>
                  <a:lnTo>
                    <a:pt x="1294" y="1148"/>
                  </a:lnTo>
                  <a:lnTo>
                    <a:pt x="1292" y="1142"/>
                  </a:lnTo>
                  <a:lnTo>
                    <a:pt x="1289" y="1134"/>
                  </a:lnTo>
                  <a:lnTo>
                    <a:pt x="1285" y="1124"/>
                  </a:lnTo>
                  <a:lnTo>
                    <a:pt x="1281" y="1112"/>
                  </a:lnTo>
                  <a:lnTo>
                    <a:pt x="1275" y="1097"/>
                  </a:lnTo>
                  <a:lnTo>
                    <a:pt x="1269" y="1080"/>
                  </a:lnTo>
                  <a:lnTo>
                    <a:pt x="1262" y="1061"/>
                  </a:lnTo>
                  <a:lnTo>
                    <a:pt x="1254" y="1040"/>
                  </a:lnTo>
                  <a:lnTo>
                    <a:pt x="1245" y="1016"/>
                  </a:lnTo>
                  <a:lnTo>
                    <a:pt x="1235" y="990"/>
                  </a:lnTo>
                  <a:lnTo>
                    <a:pt x="1225" y="962"/>
                  </a:lnTo>
                  <a:lnTo>
                    <a:pt x="1213" y="932"/>
                  </a:lnTo>
                  <a:lnTo>
                    <a:pt x="1201" y="899"/>
                  </a:lnTo>
                  <a:lnTo>
                    <a:pt x="1188" y="864"/>
                  </a:lnTo>
                  <a:lnTo>
                    <a:pt x="1176" y="829"/>
                  </a:lnTo>
                  <a:lnTo>
                    <a:pt x="1166" y="797"/>
                  </a:lnTo>
                  <a:lnTo>
                    <a:pt x="1158" y="766"/>
                  </a:lnTo>
                  <a:lnTo>
                    <a:pt x="1152" y="738"/>
                  </a:lnTo>
                  <a:lnTo>
                    <a:pt x="1149" y="712"/>
                  </a:lnTo>
                  <a:lnTo>
                    <a:pt x="1148" y="689"/>
                  </a:lnTo>
                  <a:lnTo>
                    <a:pt x="1149" y="667"/>
                  </a:lnTo>
                  <a:lnTo>
                    <a:pt x="1152" y="648"/>
                  </a:lnTo>
                  <a:lnTo>
                    <a:pt x="1158" y="631"/>
                  </a:lnTo>
                  <a:lnTo>
                    <a:pt x="1166" y="617"/>
                  </a:lnTo>
                  <a:lnTo>
                    <a:pt x="1176" y="604"/>
                  </a:lnTo>
                  <a:lnTo>
                    <a:pt x="1188" y="594"/>
                  </a:lnTo>
                  <a:lnTo>
                    <a:pt x="1203" y="586"/>
                  </a:lnTo>
                  <a:lnTo>
                    <a:pt x="1220" y="581"/>
                  </a:lnTo>
                  <a:lnTo>
                    <a:pt x="1239" y="577"/>
                  </a:lnTo>
                  <a:lnTo>
                    <a:pt x="1260" y="576"/>
                  </a:lnTo>
                  <a:lnTo>
                    <a:pt x="1282" y="575"/>
                  </a:lnTo>
                  <a:lnTo>
                    <a:pt x="1302" y="572"/>
                  </a:lnTo>
                  <a:lnTo>
                    <a:pt x="1321" y="566"/>
                  </a:lnTo>
                  <a:lnTo>
                    <a:pt x="1339" y="558"/>
                  </a:lnTo>
                  <a:lnTo>
                    <a:pt x="1355" y="548"/>
                  </a:lnTo>
                  <a:lnTo>
                    <a:pt x="1370" y="536"/>
                  </a:lnTo>
                  <a:lnTo>
                    <a:pt x="1383" y="521"/>
                  </a:lnTo>
                  <a:lnTo>
                    <a:pt x="1395" y="504"/>
                  </a:lnTo>
                  <a:lnTo>
                    <a:pt x="1406" y="485"/>
                  </a:lnTo>
                  <a:lnTo>
                    <a:pt x="1415" y="464"/>
                  </a:lnTo>
                  <a:lnTo>
                    <a:pt x="1422" y="440"/>
                  </a:lnTo>
                  <a:lnTo>
                    <a:pt x="1429" y="414"/>
                  </a:lnTo>
                  <a:lnTo>
                    <a:pt x="1434" y="386"/>
                  </a:lnTo>
                  <a:lnTo>
                    <a:pt x="1437" y="356"/>
                  </a:lnTo>
                  <a:lnTo>
                    <a:pt x="1439" y="323"/>
                  </a:lnTo>
                  <a:lnTo>
                    <a:pt x="1440" y="288"/>
                  </a:lnTo>
                  <a:close/>
                </a:path>
              </a:pathLst>
            </a:custGeom>
            <a:noFill/>
            <a:ln w="44450" cap="flat">
              <a:solidFill>
                <a:srgbClr val="008080"/>
              </a:solidFill>
              <a:prstDash val="solid"/>
              <a:round/>
              <a:headEnd/>
              <a:tailEnd/>
            </a:ln>
            <a:effectLst/>
          </p:spPr>
          <p:txBody>
            <a:bodyPr anchor="ctr">
              <a:spAutoFit/>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10" name="Group 66"/>
          <p:cNvGrpSpPr>
            <a:grpSpLocks/>
          </p:cNvGrpSpPr>
          <p:nvPr/>
        </p:nvGrpSpPr>
        <p:grpSpPr bwMode="auto">
          <a:xfrm>
            <a:off x="3290621" y="2205040"/>
            <a:ext cx="6909411" cy="998537"/>
            <a:chOff x="1020" y="1680"/>
            <a:chExt cx="4352" cy="629"/>
          </a:xfrm>
        </p:grpSpPr>
        <p:sp>
          <p:nvSpPr>
            <p:cNvPr id="86028" name="Rectangle 67"/>
            <p:cNvSpPr>
              <a:spLocks noChangeArrowheads="1"/>
            </p:cNvSpPr>
            <p:nvPr/>
          </p:nvSpPr>
          <p:spPr bwMode="auto">
            <a:xfrm>
              <a:off x="1655" y="1979"/>
              <a:ext cx="3717" cy="330"/>
            </a:xfrm>
            <a:prstGeom prst="rect">
              <a:avLst/>
            </a:prstGeom>
            <a:noFill/>
            <a:ln w="12700" cap="sq">
              <a:noFill/>
              <a:miter lim="800000"/>
              <a:headEnd type="none" w="sm" len="sm"/>
              <a:tailEnd type="none" w="sm" len="sm"/>
            </a:ln>
          </p:spPr>
          <p:txBody>
            <a:bodyPr>
              <a:spAutoFit/>
            </a:bodyPr>
            <a:lstStyle/>
            <a:p>
              <a:pPr algn="l" eaLnBrk="1" hangingPunct="1"/>
              <a:r>
                <a:rPr kumimoji="1" lang="en-US" altLang="en-US" sz="2600" b="1">
                  <a:solidFill>
                    <a:srgbClr val="002F8C"/>
                  </a:solidFill>
                  <a:ea typeface="楷体_GB2312" pitchFamily="49" charset="-122"/>
                </a:rPr>
                <a:t>A(x)= 10x</a:t>
              </a:r>
              <a:r>
                <a:rPr kumimoji="1" lang="en-US" altLang="en-US" sz="2600" b="1" baseline="30000">
                  <a:solidFill>
                    <a:srgbClr val="002F8C"/>
                  </a:solidFill>
                  <a:ea typeface="楷体_GB2312" pitchFamily="49" charset="-122"/>
                </a:rPr>
                <a:t>6</a:t>
              </a:r>
              <a:r>
                <a:rPr kumimoji="1" lang="en-US" altLang="zh-CN" sz="2800" b="1">
                  <a:solidFill>
                    <a:srgbClr val="002F8C"/>
                  </a:solidFill>
                  <a:cs typeface="Times New Roman" pitchFamily="18" charset="0"/>
                </a:rPr>
                <a:t>–</a:t>
              </a:r>
              <a:r>
                <a:rPr kumimoji="1" lang="en-US" altLang="en-US" sz="2600" b="1">
                  <a:solidFill>
                    <a:srgbClr val="002F8C"/>
                  </a:solidFill>
                  <a:ea typeface="楷体_GB2312" pitchFamily="49" charset="-122"/>
                </a:rPr>
                <a:t> 8x</a:t>
              </a:r>
              <a:r>
                <a:rPr kumimoji="1" lang="en-US" altLang="en-US" sz="2600" b="1" baseline="30000">
                  <a:solidFill>
                    <a:srgbClr val="002F8C"/>
                  </a:solidFill>
                  <a:ea typeface="楷体_GB2312" pitchFamily="49" charset="-122"/>
                </a:rPr>
                <a:t>5</a:t>
              </a:r>
              <a:r>
                <a:rPr kumimoji="1" lang="en-US" altLang="en-US" sz="2600" b="1">
                  <a:solidFill>
                    <a:srgbClr val="002F8C"/>
                  </a:solidFill>
                  <a:ea typeface="楷体_GB2312" pitchFamily="49" charset="-122"/>
                </a:rPr>
                <a:t>+</a:t>
              </a:r>
              <a:r>
                <a:rPr kumimoji="1" lang="en-US" altLang="zh-CN" sz="2600" b="1">
                  <a:solidFill>
                    <a:srgbClr val="002F8C"/>
                  </a:solidFill>
                  <a:ea typeface="楷体_GB2312" pitchFamily="49" charset="-122"/>
                </a:rPr>
                <a:t>2x</a:t>
              </a:r>
              <a:r>
                <a:rPr kumimoji="1" lang="en-US" altLang="zh-CN" sz="2600" b="1" baseline="30000">
                  <a:solidFill>
                    <a:srgbClr val="002F8C"/>
                  </a:solidFill>
                  <a:ea typeface="楷体_GB2312" pitchFamily="49" charset="-122"/>
                </a:rPr>
                <a:t>4</a:t>
              </a:r>
              <a:r>
                <a:rPr kumimoji="1" lang="en-US" altLang="zh-CN" sz="2600" b="1">
                  <a:solidFill>
                    <a:srgbClr val="002F8C"/>
                  </a:solidFill>
                  <a:latin typeface="宋体" charset="-122"/>
                </a:rPr>
                <a:t>-</a:t>
              </a:r>
              <a:r>
                <a:rPr kumimoji="1" lang="en-US" altLang="zh-CN" sz="2600" b="1">
                  <a:solidFill>
                    <a:srgbClr val="002F8C"/>
                  </a:solidFill>
                  <a:ea typeface="楷体_GB2312" pitchFamily="49" charset="-122"/>
                </a:rPr>
                <a:t>7x</a:t>
              </a:r>
              <a:r>
                <a:rPr kumimoji="1" lang="en-US" altLang="zh-CN" sz="2600" b="1" baseline="30000">
                  <a:solidFill>
                    <a:srgbClr val="002F8C"/>
                  </a:solidFill>
                  <a:ea typeface="楷体_GB2312" pitchFamily="49" charset="-122"/>
                </a:rPr>
                <a:t>3</a:t>
              </a:r>
              <a:r>
                <a:rPr kumimoji="1" lang="en-US" altLang="zh-CN" sz="2600" b="1">
                  <a:solidFill>
                    <a:srgbClr val="002F8C"/>
                  </a:solidFill>
                  <a:ea typeface="楷体_GB2312" pitchFamily="49" charset="-122"/>
                </a:rPr>
                <a:t>+</a:t>
              </a:r>
              <a:r>
                <a:rPr kumimoji="1" lang="en-US" altLang="en-US" sz="2600" b="1">
                  <a:solidFill>
                    <a:srgbClr val="002F8C"/>
                  </a:solidFill>
                  <a:ea typeface="楷体_GB2312" pitchFamily="49" charset="-122"/>
                </a:rPr>
                <a:t>3x</a:t>
              </a:r>
              <a:r>
                <a:rPr kumimoji="1" lang="en-US" altLang="en-US" sz="2600" b="1" baseline="30000">
                  <a:solidFill>
                    <a:srgbClr val="002F8C"/>
                  </a:solidFill>
                  <a:ea typeface="楷体_GB2312" pitchFamily="49" charset="-122"/>
                </a:rPr>
                <a:t>2</a:t>
              </a:r>
              <a:r>
                <a:rPr kumimoji="1" lang="en-US" altLang="zh-CN" sz="2800" b="1">
                  <a:solidFill>
                    <a:srgbClr val="002F8C"/>
                  </a:solidFill>
                </a:rPr>
                <a:t>+x</a:t>
              </a:r>
              <a:r>
                <a:rPr kumimoji="1" lang="en-US" altLang="zh-CN" sz="2800" b="1">
                  <a:solidFill>
                    <a:srgbClr val="002F8C"/>
                  </a:solidFill>
                  <a:latin typeface="宋体" charset="-122"/>
                </a:rPr>
                <a:t>-</a:t>
              </a:r>
              <a:r>
                <a:rPr kumimoji="1" lang="en-US" altLang="en-US" sz="2600" b="1">
                  <a:solidFill>
                    <a:srgbClr val="002F8C"/>
                  </a:solidFill>
                  <a:ea typeface="楷体_GB2312" pitchFamily="49" charset="-122"/>
                </a:rPr>
                <a:t>1</a:t>
              </a:r>
              <a:endParaRPr kumimoji="1" lang="zh-CN" altLang="en-US" sz="2600" b="1">
                <a:solidFill>
                  <a:srgbClr val="002F8C"/>
                </a:solidFill>
                <a:ea typeface="幼圆" pitchFamily="49" charset="-122"/>
              </a:endParaRPr>
            </a:p>
          </p:txBody>
        </p:sp>
        <p:grpSp>
          <p:nvGrpSpPr>
            <p:cNvPr id="11" name="Group 68"/>
            <p:cNvGrpSpPr>
              <a:grpSpLocks/>
            </p:cNvGrpSpPr>
            <p:nvPr/>
          </p:nvGrpSpPr>
          <p:grpSpPr bwMode="auto">
            <a:xfrm>
              <a:off x="1020" y="1680"/>
              <a:ext cx="481" cy="485"/>
              <a:chOff x="316" y="3546"/>
              <a:chExt cx="481" cy="485"/>
            </a:xfrm>
          </p:grpSpPr>
          <p:sp>
            <p:nvSpPr>
              <p:cNvPr id="172101" name="Freeform 69"/>
              <p:cNvSpPr>
                <a:spLocks/>
              </p:cNvSpPr>
              <p:nvPr/>
            </p:nvSpPr>
            <p:spPr bwMode="auto">
              <a:xfrm>
                <a:off x="369" y="3566"/>
                <a:ext cx="402" cy="429"/>
              </a:xfrm>
              <a:custGeom>
                <a:avLst/>
                <a:gdLst/>
                <a:ahLst/>
                <a:cxnLst>
                  <a:cxn ang="0">
                    <a:pos x="147" y="31"/>
                  </a:cxn>
                  <a:cxn ang="0">
                    <a:pos x="42" y="53"/>
                  </a:cxn>
                  <a:cxn ang="0">
                    <a:pos x="5" y="150"/>
                  </a:cxn>
                  <a:cxn ang="0">
                    <a:pos x="13" y="233"/>
                  </a:cxn>
                  <a:cxn ang="0">
                    <a:pos x="20" y="263"/>
                  </a:cxn>
                  <a:cxn ang="0">
                    <a:pos x="65" y="293"/>
                  </a:cxn>
                  <a:cxn ang="0">
                    <a:pos x="155" y="285"/>
                  </a:cxn>
                  <a:cxn ang="0">
                    <a:pos x="177" y="270"/>
                  </a:cxn>
                  <a:cxn ang="0">
                    <a:pos x="244" y="285"/>
                  </a:cxn>
                  <a:cxn ang="0">
                    <a:pos x="372" y="263"/>
                  </a:cxn>
                  <a:cxn ang="0">
                    <a:pos x="387" y="240"/>
                  </a:cxn>
                  <a:cxn ang="0">
                    <a:pos x="401" y="195"/>
                  </a:cxn>
                  <a:cxn ang="0">
                    <a:pos x="372" y="121"/>
                  </a:cxn>
                  <a:cxn ang="0">
                    <a:pos x="252" y="16"/>
                  </a:cxn>
                  <a:cxn ang="0">
                    <a:pos x="147" y="31"/>
                  </a:cxn>
                </a:cxnLst>
                <a:rect l="0" t="0" r="r" b="b"/>
                <a:pathLst>
                  <a:path w="401" h="293">
                    <a:moveTo>
                      <a:pt x="147" y="31"/>
                    </a:moveTo>
                    <a:cubicBezTo>
                      <a:pt x="111" y="38"/>
                      <a:pt x="78" y="47"/>
                      <a:pt x="42" y="53"/>
                    </a:cubicBezTo>
                    <a:cubicBezTo>
                      <a:pt x="0" y="68"/>
                      <a:pt x="10" y="105"/>
                      <a:pt x="5" y="150"/>
                    </a:cubicBezTo>
                    <a:cubicBezTo>
                      <a:pt x="8" y="178"/>
                      <a:pt x="9" y="205"/>
                      <a:pt x="13" y="233"/>
                    </a:cubicBezTo>
                    <a:cubicBezTo>
                      <a:pt x="14" y="243"/>
                      <a:pt x="13" y="255"/>
                      <a:pt x="20" y="263"/>
                    </a:cubicBezTo>
                    <a:cubicBezTo>
                      <a:pt x="32" y="277"/>
                      <a:pt x="65" y="293"/>
                      <a:pt x="65" y="293"/>
                    </a:cubicBezTo>
                    <a:cubicBezTo>
                      <a:pt x="95" y="290"/>
                      <a:pt x="125" y="291"/>
                      <a:pt x="155" y="285"/>
                    </a:cubicBezTo>
                    <a:cubicBezTo>
                      <a:pt x="164" y="283"/>
                      <a:pt x="168" y="271"/>
                      <a:pt x="177" y="270"/>
                    </a:cubicBezTo>
                    <a:cubicBezTo>
                      <a:pt x="194" y="268"/>
                      <a:pt x="225" y="279"/>
                      <a:pt x="244" y="285"/>
                    </a:cubicBezTo>
                    <a:cubicBezTo>
                      <a:pt x="297" y="280"/>
                      <a:pt x="325" y="274"/>
                      <a:pt x="372" y="263"/>
                    </a:cubicBezTo>
                    <a:cubicBezTo>
                      <a:pt x="377" y="255"/>
                      <a:pt x="383" y="248"/>
                      <a:pt x="387" y="240"/>
                    </a:cubicBezTo>
                    <a:cubicBezTo>
                      <a:pt x="393" y="226"/>
                      <a:pt x="401" y="195"/>
                      <a:pt x="401" y="195"/>
                    </a:cubicBezTo>
                    <a:cubicBezTo>
                      <a:pt x="394" y="165"/>
                      <a:pt x="389" y="146"/>
                      <a:pt x="372" y="121"/>
                    </a:cubicBezTo>
                    <a:cubicBezTo>
                      <a:pt x="358" y="53"/>
                      <a:pt x="317" y="37"/>
                      <a:pt x="252" y="16"/>
                    </a:cubicBezTo>
                    <a:cubicBezTo>
                      <a:pt x="151" y="23"/>
                      <a:pt x="178" y="0"/>
                      <a:pt x="147" y="31"/>
                    </a:cubicBezTo>
                    <a:close/>
                  </a:path>
                </a:pathLst>
              </a:custGeom>
              <a:gradFill rotWithShape="1">
                <a:gsLst>
                  <a:gs pos="0">
                    <a:srgbClr val="FF0000"/>
                  </a:gs>
                  <a:gs pos="50000">
                    <a:srgbClr val="FF0000">
                      <a:gamma/>
                      <a:shade val="46275"/>
                      <a:invGamma/>
                    </a:srgbClr>
                  </a:gs>
                  <a:gs pos="100000">
                    <a:srgbClr val="FF0000"/>
                  </a:gs>
                </a:gsLst>
                <a:lin ang="18900000" scaled="1"/>
              </a:gradFill>
              <a:ln w="12700" cap="sq" cmpd="sng">
                <a:noFill/>
                <a:prstDash val="solid"/>
                <a:round/>
                <a:headEnd type="none" w="sm" len="sm"/>
                <a:tailEnd type="none" w="sm" len="sm"/>
              </a:ln>
              <a:effectLst>
                <a:outerShdw dist="35921" dir="2700000" algn="ctr" rotWithShape="0">
                  <a:schemeClr val="bg2">
                    <a:alpha val="50000"/>
                  </a:schemeClr>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6031" name="Rectangle 70"/>
              <p:cNvSpPr>
                <a:spLocks noChangeArrowheads="1"/>
              </p:cNvSpPr>
              <p:nvPr/>
            </p:nvSpPr>
            <p:spPr bwMode="auto">
              <a:xfrm>
                <a:off x="316" y="3546"/>
                <a:ext cx="481" cy="485"/>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pPr algn="l"/>
                <a:r>
                  <a:rPr kumimoji="1" lang="zh-CN" altLang="en-US" sz="4400" b="1">
                    <a:solidFill>
                      <a:srgbClr val="FFFF00"/>
                    </a:solidFill>
                    <a:ea typeface="华文新魏" pitchFamily="2" charset="-122"/>
                  </a:rPr>
                  <a:t>例</a:t>
                </a:r>
              </a:p>
            </p:txBody>
          </p:sp>
        </p:grpSp>
      </p:grpSp>
      <p:sp>
        <p:nvSpPr>
          <p:cNvPr id="172103" name="Rectangle 71"/>
          <p:cNvSpPr>
            <a:spLocks noChangeArrowheads="1"/>
          </p:cNvSpPr>
          <p:nvPr/>
        </p:nvSpPr>
        <p:spPr bwMode="auto">
          <a:xfrm>
            <a:off x="4310759" y="3111502"/>
            <a:ext cx="5900608" cy="52387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rgbClr val="002F8C"/>
                </a:solidFill>
                <a:ea typeface="楷体_GB2312" pitchFamily="49" charset="-122"/>
              </a:rPr>
              <a:t>B</a:t>
            </a:r>
            <a:r>
              <a:rPr kumimoji="1" lang="en-US" altLang="en-US" sz="2600" b="1">
                <a:solidFill>
                  <a:srgbClr val="002F8C"/>
                </a:solidFill>
                <a:ea typeface="楷体_GB2312" pitchFamily="49" charset="-122"/>
              </a:rPr>
              <a:t>(x)= 10x</a:t>
            </a:r>
            <a:r>
              <a:rPr kumimoji="1" lang="en-US" altLang="en-US" sz="2600" b="1" baseline="30000">
                <a:solidFill>
                  <a:srgbClr val="002F8C"/>
                </a:solidFill>
                <a:ea typeface="楷体_GB2312" pitchFamily="49" charset="-122"/>
              </a:rPr>
              <a:t>6</a:t>
            </a:r>
            <a:r>
              <a:rPr kumimoji="1" lang="en-US" altLang="zh-CN" sz="2800" b="1">
                <a:solidFill>
                  <a:srgbClr val="002F8C"/>
                </a:solidFill>
                <a:cs typeface="Times New Roman" pitchFamily="18" charset="0"/>
              </a:rPr>
              <a:t>–</a:t>
            </a:r>
            <a:r>
              <a:rPr kumimoji="1" lang="en-US" altLang="zh-CN" sz="2600" b="1">
                <a:solidFill>
                  <a:srgbClr val="002F8C"/>
                </a:solidFill>
                <a:ea typeface="楷体_GB2312" pitchFamily="49" charset="-122"/>
              </a:rPr>
              <a:t>2x</a:t>
            </a:r>
            <a:r>
              <a:rPr kumimoji="1" lang="en-US" altLang="zh-CN" sz="2600" b="1" baseline="30000">
                <a:solidFill>
                  <a:srgbClr val="002F8C"/>
                </a:solidFill>
                <a:ea typeface="楷体_GB2312" pitchFamily="49" charset="-122"/>
              </a:rPr>
              <a:t>4</a:t>
            </a:r>
            <a:r>
              <a:rPr kumimoji="1" lang="en-US" altLang="zh-CN" sz="2600" b="1">
                <a:solidFill>
                  <a:srgbClr val="002F8C"/>
                </a:solidFill>
                <a:latin typeface="宋体" charset="-122"/>
              </a:rPr>
              <a:t>-</a:t>
            </a:r>
            <a:r>
              <a:rPr kumimoji="1" lang="en-US" altLang="zh-CN" sz="2600" b="1">
                <a:solidFill>
                  <a:srgbClr val="002F8C"/>
                </a:solidFill>
                <a:ea typeface="楷体_GB2312" pitchFamily="49" charset="-122"/>
              </a:rPr>
              <a:t>7x</a:t>
            </a:r>
            <a:r>
              <a:rPr kumimoji="1" lang="en-US" altLang="zh-CN" sz="2600" b="1" baseline="30000">
                <a:solidFill>
                  <a:srgbClr val="002F8C"/>
                </a:solidFill>
                <a:ea typeface="楷体_GB2312" pitchFamily="49" charset="-122"/>
              </a:rPr>
              <a:t>3</a:t>
            </a:r>
            <a:r>
              <a:rPr kumimoji="1" lang="en-US" altLang="zh-CN" sz="2600" b="1">
                <a:solidFill>
                  <a:srgbClr val="002F8C"/>
                </a:solidFill>
                <a:ea typeface="楷体_GB2312" pitchFamily="49" charset="-122"/>
              </a:rPr>
              <a:t>+</a:t>
            </a:r>
            <a:r>
              <a:rPr kumimoji="1" lang="en-US" altLang="en-US" sz="2600" b="1">
                <a:solidFill>
                  <a:srgbClr val="002F8C"/>
                </a:solidFill>
                <a:ea typeface="楷体_GB2312" pitchFamily="49" charset="-122"/>
              </a:rPr>
              <a:t>3x</a:t>
            </a:r>
            <a:r>
              <a:rPr kumimoji="1" lang="en-US" altLang="en-US" sz="2600" b="1" baseline="30000">
                <a:solidFill>
                  <a:srgbClr val="002F8C"/>
                </a:solidFill>
                <a:ea typeface="楷体_GB2312" pitchFamily="49" charset="-122"/>
              </a:rPr>
              <a:t>2</a:t>
            </a:r>
            <a:r>
              <a:rPr kumimoji="1" lang="en-US" altLang="zh-CN" sz="2800" b="1">
                <a:solidFill>
                  <a:srgbClr val="002F8C"/>
                </a:solidFill>
                <a:latin typeface="宋体" charset="-122"/>
              </a:rPr>
              <a:t>-</a:t>
            </a:r>
            <a:r>
              <a:rPr kumimoji="1" lang="en-US" altLang="en-US" sz="2600" b="1">
                <a:solidFill>
                  <a:srgbClr val="002F8C"/>
                </a:solidFill>
                <a:ea typeface="楷体_GB2312" pitchFamily="49" charset="-122"/>
              </a:rPr>
              <a:t>1</a:t>
            </a:r>
            <a:endParaRPr kumimoji="1" lang="zh-CN" altLang="en-US" sz="2600" b="1">
              <a:solidFill>
                <a:srgbClr val="002F8C"/>
              </a:solidFill>
              <a:ea typeface="幼圆" pitchFamily="49" charset="-122"/>
            </a:endParaRPr>
          </a:p>
        </p:txBody>
      </p:sp>
      <p:grpSp>
        <p:nvGrpSpPr>
          <p:cNvPr id="12" name="Group 72"/>
          <p:cNvGrpSpPr>
            <a:grpSpLocks/>
          </p:cNvGrpSpPr>
          <p:nvPr/>
        </p:nvGrpSpPr>
        <p:grpSpPr bwMode="auto">
          <a:xfrm>
            <a:off x="2672061" y="4005263"/>
            <a:ext cx="7743334" cy="1223962"/>
            <a:chOff x="723" y="2593"/>
            <a:chExt cx="4878" cy="771"/>
          </a:xfrm>
        </p:grpSpPr>
        <p:sp>
          <p:nvSpPr>
            <p:cNvPr id="86026" name="Text Box 73"/>
            <p:cNvSpPr txBox="1">
              <a:spLocks noChangeArrowheads="1"/>
            </p:cNvSpPr>
            <p:nvPr/>
          </p:nvSpPr>
          <p:spPr bwMode="auto">
            <a:xfrm>
              <a:off x="839" y="2704"/>
              <a:ext cx="4762" cy="582"/>
            </a:xfrm>
            <a:prstGeom prst="rect">
              <a:avLst/>
            </a:prstGeom>
            <a:noFill/>
            <a:ln w="12700" cap="sq">
              <a:noFill/>
              <a:miter lim="800000"/>
              <a:headEnd type="none" w="sm" len="sm"/>
              <a:tailEnd type="none" w="sm" len="sm"/>
            </a:ln>
          </p:spPr>
          <p:txBody>
            <a:bodyPr>
              <a:spAutoFit/>
            </a:bodyPr>
            <a:lstStyle/>
            <a:p>
              <a:pPr algn="l"/>
              <a:r>
                <a:rPr lang="zh-CN" altLang="en-US" sz="2700" b="1">
                  <a:solidFill>
                    <a:srgbClr val="000066"/>
                  </a:solidFill>
                  <a:ea typeface="幼圆" pitchFamily="49" charset="-122"/>
                </a:rPr>
                <a:t>        对于那些</a:t>
              </a:r>
              <a:r>
                <a:rPr lang="zh-CN" altLang="en-US" sz="2700" b="1">
                  <a:solidFill>
                    <a:srgbClr val="FF0000"/>
                  </a:solidFill>
                  <a:ea typeface="黑体" pitchFamily="49" charset="-122"/>
                </a:rPr>
                <a:t>缺项很多的</a:t>
              </a:r>
              <a:r>
                <a:rPr lang="zh-CN" altLang="en-US" sz="2700" b="1">
                  <a:solidFill>
                    <a:srgbClr val="000066"/>
                  </a:solidFill>
                  <a:ea typeface="幼圆" pitchFamily="49" charset="-122"/>
                </a:rPr>
                <a:t>多项式，宜采用</a:t>
              </a:r>
            </a:p>
            <a:p>
              <a:pPr algn="l"/>
              <a:r>
                <a:rPr lang="zh-CN" altLang="en-US" sz="2700" b="1">
                  <a:solidFill>
                    <a:srgbClr val="000066"/>
                  </a:solidFill>
                  <a:ea typeface="幼圆" pitchFamily="49" charset="-122"/>
                </a:rPr>
                <a:t>方法</a:t>
              </a:r>
              <a:r>
                <a:rPr lang="en-US" altLang="zh-CN" sz="2700" b="1">
                  <a:solidFill>
                    <a:srgbClr val="000066"/>
                  </a:solidFill>
                  <a:ea typeface="幼圆" pitchFamily="49" charset="-122"/>
                </a:rPr>
                <a:t>2</a:t>
              </a:r>
              <a:r>
                <a:rPr lang="zh-CN" altLang="en-US" sz="2700" b="1">
                  <a:solidFill>
                    <a:srgbClr val="000066"/>
                  </a:solidFill>
                  <a:ea typeface="幼圆" pitchFamily="49" charset="-122"/>
                </a:rPr>
                <a:t>。</a:t>
              </a:r>
            </a:p>
          </p:txBody>
        </p:sp>
        <p:sp>
          <p:nvSpPr>
            <p:cNvPr id="172106" name="Rectangle 74"/>
            <p:cNvSpPr>
              <a:spLocks noChangeArrowheads="1"/>
            </p:cNvSpPr>
            <p:nvPr/>
          </p:nvSpPr>
          <p:spPr bwMode="auto">
            <a:xfrm>
              <a:off x="723" y="2593"/>
              <a:ext cx="4400" cy="771"/>
            </a:xfrm>
            <a:prstGeom prst="rect">
              <a:avLst/>
            </a:prstGeom>
            <a:noFill/>
            <a:ln w="82550" cap="sq">
              <a:solidFill>
                <a:srgbClr val="009BC0"/>
              </a:solidFill>
              <a:miter lim="800000"/>
              <a:headEnd type="none" w="sm" len="sm"/>
              <a:tailEnd type="none" w="sm" len="sm"/>
            </a:ln>
            <a:effectLst>
              <a:outerShdw dist="53882" dir="2700000"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ppt_x</p:attrName>
                                        </p:attrNameLst>
                                      </p:cBhvr>
                                      <p:tavLst>
                                        <p:tav tm="0">
                                          <p:val>
                                            <p:fltVal val="0.5"/>
                                          </p:val>
                                        </p:tav>
                                        <p:tav tm="100000">
                                          <p:val>
                                            <p:strVal val="#ppt_x"/>
                                          </p:val>
                                        </p:tav>
                                      </p:tavLst>
                                    </p:anim>
                                    <p:anim calcmode="lin" valueType="num">
                                      <p:cBhvr>
                                        <p:cTn id="10" dur="500" fill="hold"/>
                                        <p:tgtEl>
                                          <p:spTgt spid="2"/>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2"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500"/>
                                        <p:tgtEl>
                                          <p:spTgt spid="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dissolve">
                                      <p:cBhvr>
                                        <p:cTn id="30" dur="500"/>
                                        <p:tgtEl>
                                          <p:spTgt spid="1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72103"/>
                                        </p:tgtEl>
                                        <p:attrNameLst>
                                          <p:attrName>style.visibility</p:attrName>
                                        </p:attrNameLst>
                                      </p:cBhvr>
                                      <p:to>
                                        <p:strVal val="visible"/>
                                      </p:to>
                                    </p:set>
                                    <p:animEffect transition="in" filter="dissolve">
                                      <p:cBhvr>
                                        <p:cTn id="35" dur="500"/>
                                        <p:tgtEl>
                                          <p:spTgt spid="17210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dissolve">
                                      <p:cBhvr>
                                        <p:cTn id="4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10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2"/>
          <p:cNvGrpSpPr>
            <a:grpSpLocks/>
          </p:cNvGrpSpPr>
          <p:nvPr/>
        </p:nvGrpSpPr>
        <p:grpSpPr bwMode="auto">
          <a:xfrm>
            <a:off x="3276046" y="3657602"/>
            <a:ext cx="2210300" cy="1762125"/>
            <a:chOff x="1008" y="2352"/>
            <a:chExt cx="1392" cy="1110"/>
          </a:xfrm>
        </p:grpSpPr>
        <p:sp>
          <p:nvSpPr>
            <p:cNvPr id="87083" name="Text Box 10"/>
            <p:cNvSpPr txBox="1">
              <a:spLocks noChangeArrowheads="1"/>
            </p:cNvSpPr>
            <p:nvPr/>
          </p:nvSpPr>
          <p:spPr bwMode="auto">
            <a:xfrm>
              <a:off x="1008" y="3152"/>
              <a:ext cx="1392" cy="310"/>
            </a:xfrm>
            <a:prstGeom prst="rect">
              <a:avLst/>
            </a:prstGeom>
            <a:solidFill>
              <a:srgbClr val="FFFF00"/>
            </a:solidFill>
            <a:ln w="12700" cap="sq">
              <a:noFill/>
              <a:miter lim="800000"/>
              <a:headEnd type="none" w="sm" len="sm"/>
              <a:tailEnd type="none" w="sm" len="sm"/>
            </a:ln>
            <a:effectLst>
              <a:outerShdw dist="125724" dir="2700000" algn="ctr" rotWithShape="0">
                <a:srgbClr val="C0C0C0"/>
              </a:outerShdw>
            </a:effectLst>
          </p:spPr>
          <p:txBody>
            <a:bodyPr>
              <a:spAutoFit/>
            </a:bodyPr>
            <a:lstStyle/>
            <a:p>
              <a:pPr algn="l" eaLnBrk="1" hangingPunct="1"/>
              <a:r>
                <a:rPr kumimoji="1" lang="zh-CN" altLang="en-US" sz="2600" b="1">
                  <a:solidFill>
                    <a:srgbClr val="CC6600"/>
                  </a:solidFill>
                  <a:ea typeface="幼圆" pitchFamily="49" charset="-122"/>
                </a:rPr>
                <a:t>一个</a:t>
              </a:r>
              <a:r>
                <a:rPr kumimoji="1" lang="zh-CN" altLang="zh-CN" sz="2600" b="1">
                  <a:solidFill>
                    <a:srgbClr val="CC6600"/>
                  </a:solidFill>
                  <a:ea typeface="楷体_GB2312" pitchFamily="49" charset="-122"/>
                </a:rPr>
                <a:t>3</a:t>
              </a:r>
              <a:r>
                <a:rPr kumimoji="1" lang="zh-CN" altLang="en-US" sz="2600" b="1">
                  <a:solidFill>
                    <a:srgbClr val="CC6600"/>
                  </a:solidFill>
                  <a:ea typeface="楷体_GB2312" pitchFamily="49" charset="-122"/>
                </a:rPr>
                <a:t> </a:t>
              </a:r>
              <a:r>
                <a:rPr kumimoji="1" lang="zh-CN" altLang="zh-CN" sz="2600" b="1">
                  <a:solidFill>
                    <a:srgbClr val="CC6600"/>
                  </a:solidFill>
                  <a:ea typeface="幼圆" pitchFamily="49" charset="-122"/>
                </a:rPr>
                <a:t>阶魔方</a:t>
              </a:r>
              <a:endParaRPr kumimoji="1" lang="zh-CN" altLang="en-US" sz="2600">
                <a:solidFill>
                  <a:srgbClr val="CC6600"/>
                </a:solidFill>
                <a:ea typeface="幼圆" pitchFamily="49" charset="-122"/>
              </a:endParaRPr>
            </a:p>
          </p:txBody>
        </p:sp>
        <p:grpSp>
          <p:nvGrpSpPr>
            <p:cNvPr id="3" name="Group 11"/>
            <p:cNvGrpSpPr>
              <a:grpSpLocks/>
            </p:cNvGrpSpPr>
            <p:nvPr/>
          </p:nvGrpSpPr>
          <p:grpSpPr bwMode="auto">
            <a:xfrm>
              <a:off x="1296" y="2352"/>
              <a:ext cx="720" cy="720"/>
              <a:chOff x="912" y="2016"/>
              <a:chExt cx="720" cy="720"/>
            </a:xfrm>
          </p:grpSpPr>
          <p:sp>
            <p:nvSpPr>
              <p:cNvPr id="87085" name="Rectangle 12"/>
              <p:cNvSpPr>
                <a:spLocks noChangeArrowheads="1"/>
              </p:cNvSpPr>
              <p:nvPr/>
            </p:nvSpPr>
            <p:spPr bwMode="auto">
              <a:xfrm>
                <a:off x="912" y="2016"/>
                <a:ext cx="240" cy="240"/>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6</a:t>
                </a:r>
              </a:p>
            </p:txBody>
          </p:sp>
          <p:sp>
            <p:nvSpPr>
              <p:cNvPr id="87086" name="Rectangle 13"/>
              <p:cNvSpPr>
                <a:spLocks noChangeArrowheads="1"/>
              </p:cNvSpPr>
              <p:nvPr/>
            </p:nvSpPr>
            <p:spPr bwMode="auto">
              <a:xfrm>
                <a:off x="1152" y="2016"/>
                <a:ext cx="240" cy="240"/>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1</a:t>
                </a:r>
              </a:p>
            </p:txBody>
          </p:sp>
          <p:sp>
            <p:nvSpPr>
              <p:cNvPr id="87087" name="Rectangle 14"/>
              <p:cNvSpPr>
                <a:spLocks noChangeArrowheads="1"/>
              </p:cNvSpPr>
              <p:nvPr/>
            </p:nvSpPr>
            <p:spPr bwMode="auto">
              <a:xfrm>
                <a:off x="1392" y="2016"/>
                <a:ext cx="240" cy="240"/>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8</a:t>
                </a:r>
              </a:p>
            </p:txBody>
          </p:sp>
          <p:sp>
            <p:nvSpPr>
              <p:cNvPr id="87088" name="Rectangle 15"/>
              <p:cNvSpPr>
                <a:spLocks noChangeArrowheads="1"/>
              </p:cNvSpPr>
              <p:nvPr/>
            </p:nvSpPr>
            <p:spPr bwMode="auto">
              <a:xfrm>
                <a:off x="1392" y="2256"/>
                <a:ext cx="240" cy="240"/>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3</a:t>
                </a:r>
              </a:p>
            </p:txBody>
          </p:sp>
          <p:sp>
            <p:nvSpPr>
              <p:cNvPr id="87089" name="Rectangle 16"/>
              <p:cNvSpPr>
                <a:spLocks noChangeArrowheads="1"/>
              </p:cNvSpPr>
              <p:nvPr/>
            </p:nvSpPr>
            <p:spPr bwMode="auto">
              <a:xfrm>
                <a:off x="1152" y="2256"/>
                <a:ext cx="240" cy="240"/>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5</a:t>
                </a:r>
              </a:p>
            </p:txBody>
          </p:sp>
          <p:sp>
            <p:nvSpPr>
              <p:cNvPr id="87090" name="Rectangle 17"/>
              <p:cNvSpPr>
                <a:spLocks noChangeArrowheads="1"/>
              </p:cNvSpPr>
              <p:nvPr/>
            </p:nvSpPr>
            <p:spPr bwMode="auto">
              <a:xfrm>
                <a:off x="912" y="2256"/>
                <a:ext cx="240" cy="240"/>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7</a:t>
                </a:r>
              </a:p>
            </p:txBody>
          </p:sp>
          <p:sp>
            <p:nvSpPr>
              <p:cNvPr id="87091" name="Rectangle 18"/>
              <p:cNvSpPr>
                <a:spLocks noChangeArrowheads="1"/>
              </p:cNvSpPr>
              <p:nvPr/>
            </p:nvSpPr>
            <p:spPr bwMode="auto">
              <a:xfrm>
                <a:off x="912" y="2496"/>
                <a:ext cx="240" cy="240"/>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2</a:t>
                </a:r>
              </a:p>
            </p:txBody>
          </p:sp>
          <p:sp>
            <p:nvSpPr>
              <p:cNvPr id="87092" name="Rectangle 19"/>
              <p:cNvSpPr>
                <a:spLocks noChangeArrowheads="1"/>
              </p:cNvSpPr>
              <p:nvPr/>
            </p:nvSpPr>
            <p:spPr bwMode="auto">
              <a:xfrm>
                <a:off x="1152" y="2496"/>
                <a:ext cx="240" cy="240"/>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9</a:t>
                </a:r>
              </a:p>
            </p:txBody>
          </p:sp>
          <p:sp>
            <p:nvSpPr>
              <p:cNvPr id="87093" name="Rectangle 20"/>
              <p:cNvSpPr>
                <a:spLocks noChangeArrowheads="1"/>
              </p:cNvSpPr>
              <p:nvPr/>
            </p:nvSpPr>
            <p:spPr bwMode="auto">
              <a:xfrm>
                <a:off x="1392" y="2496"/>
                <a:ext cx="240" cy="240"/>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4</a:t>
                </a:r>
              </a:p>
            </p:txBody>
          </p:sp>
        </p:grpSp>
      </p:grpSp>
      <p:grpSp>
        <p:nvGrpSpPr>
          <p:cNvPr id="4" name="Group 81"/>
          <p:cNvGrpSpPr>
            <a:grpSpLocks/>
          </p:cNvGrpSpPr>
          <p:nvPr/>
        </p:nvGrpSpPr>
        <p:grpSpPr bwMode="auto">
          <a:xfrm>
            <a:off x="6015846" y="3124202"/>
            <a:ext cx="3856592" cy="3311525"/>
            <a:chOff x="2736" y="2064"/>
            <a:chExt cx="2430" cy="2086"/>
          </a:xfrm>
        </p:grpSpPr>
        <p:sp>
          <p:nvSpPr>
            <p:cNvPr id="87055" name="Text Box 23"/>
            <p:cNvSpPr txBox="1">
              <a:spLocks noChangeArrowheads="1"/>
            </p:cNvSpPr>
            <p:nvPr/>
          </p:nvSpPr>
          <p:spPr bwMode="auto">
            <a:xfrm>
              <a:off x="2784" y="3840"/>
              <a:ext cx="1488" cy="310"/>
            </a:xfrm>
            <a:prstGeom prst="rect">
              <a:avLst/>
            </a:prstGeom>
            <a:solidFill>
              <a:srgbClr val="FFFF00"/>
            </a:solidFill>
            <a:ln w="12700" cap="sq">
              <a:noFill/>
              <a:miter lim="800000"/>
              <a:headEnd type="none" w="sm" len="sm"/>
              <a:tailEnd type="none" w="sm" len="sm"/>
            </a:ln>
            <a:effectLst>
              <a:outerShdw dist="125724" dir="2700000" algn="ctr" rotWithShape="0">
                <a:srgbClr val="C0C0C0"/>
              </a:outerShdw>
            </a:effectLst>
          </p:spPr>
          <p:txBody>
            <a:bodyPr>
              <a:spAutoFit/>
            </a:bodyPr>
            <a:lstStyle/>
            <a:p>
              <a:pPr algn="l" eaLnBrk="1" hangingPunct="1"/>
              <a:r>
                <a:rPr kumimoji="1" lang="zh-CN" altLang="en-US" sz="2600" b="1">
                  <a:solidFill>
                    <a:srgbClr val="CC0066"/>
                  </a:solidFill>
                </a:rPr>
                <a:t>  </a:t>
              </a:r>
              <a:r>
                <a:rPr kumimoji="1" lang="zh-CN" altLang="en-US" sz="2600" b="1">
                  <a:solidFill>
                    <a:srgbClr val="CC0066"/>
                  </a:solidFill>
                  <a:ea typeface="幼圆" pitchFamily="49" charset="-122"/>
                </a:rPr>
                <a:t>一个</a:t>
              </a:r>
              <a:r>
                <a:rPr kumimoji="1" lang="zh-CN" altLang="zh-CN" sz="2600" b="1">
                  <a:solidFill>
                    <a:srgbClr val="CC0066"/>
                  </a:solidFill>
                </a:rPr>
                <a:t>5</a:t>
              </a:r>
              <a:r>
                <a:rPr kumimoji="1" lang="zh-CN" altLang="en-US" sz="2600" b="1">
                  <a:solidFill>
                    <a:srgbClr val="CC0066"/>
                  </a:solidFill>
                </a:rPr>
                <a:t> </a:t>
              </a:r>
              <a:r>
                <a:rPr kumimoji="1" lang="zh-CN" altLang="zh-CN" sz="2600" b="1">
                  <a:solidFill>
                    <a:srgbClr val="CC0066"/>
                  </a:solidFill>
                  <a:ea typeface="幼圆" pitchFamily="49" charset="-122"/>
                </a:rPr>
                <a:t>阶魔方</a:t>
              </a:r>
              <a:endParaRPr kumimoji="1" lang="zh-CN" altLang="en-US" sz="2600">
                <a:solidFill>
                  <a:srgbClr val="CC0066"/>
                </a:solidFill>
                <a:ea typeface="幼圆" pitchFamily="49" charset="-122"/>
              </a:endParaRPr>
            </a:p>
          </p:txBody>
        </p:sp>
        <p:grpSp>
          <p:nvGrpSpPr>
            <p:cNvPr id="5" name="Group 24"/>
            <p:cNvGrpSpPr>
              <a:grpSpLocks/>
            </p:cNvGrpSpPr>
            <p:nvPr/>
          </p:nvGrpSpPr>
          <p:grpSpPr bwMode="auto">
            <a:xfrm>
              <a:off x="2736" y="2064"/>
              <a:ext cx="1680" cy="1680"/>
              <a:chOff x="2832" y="1392"/>
              <a:chExt cx="1680" cy="1680"/>
            </a:xfrm>
          </p:grpSpPr>
          <p:sp>
            <p:nvSpPr>
              <p:cNvPr id="87058" name="Rectangle 25"/>
              <p:cNvSpPr>
                <a:spLocks noChangeArrowheads="1"/>
              </p:cNvSpPr>
              <p:nvPr/>
            </p:nvSpPr>
            <p:spPr bwMode="auto">
              <a:xfrm>
                <a:off x="2832" y="1392"/>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15</a:t>
                </a:r>
              </a:p>
            </p:txBody>
          </p:sp>
          <p:sp>
            <p:nvSpPr>
              <p:cNvPr id="87059" name="Rectangle 26"/>
              <p:cNvSpPr>
                <a:spLocks noChangeArrowheads="1"/>
              </p:cNvSpPr>
              <p:nvPr/>
            </p:nvSpPr>
            <p:spPr bwMode="auto">
              <a:xfrm>
                <a:off x="3168" y="1392"/>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8</a:t>
                </a:r>
              </a:p>
            </p:txBody>
          </p:sp>
          <p:sp>
            <p:nvSpPr>
              <p:cNvPr id="87060" name="Rectangle 27"/>
              <p:cNvSpPr>
                <a:spLocks noChangeArrowheads="1"/>
              </p:cNvSpPr>
              <p:nvPr/>
            </p:nvSpPr>
            <p:spPr bwMode="auto">
              <a:xfrm>
                <a:off x="3504" y="1392"/>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1</a:t>
                </a:r>
              </a:p>
            </p:txBody>
          </p:sp>
          <p:sp>
            <p:nvSpPr>
              <p:cNvPr id="87061" name="Rectangle 28"/>
              <p:cNvSpPr>
                <a:spLocks noChangeArrowheads="1"/>
              </p:cNvSpPr>
              <p:nvPr/>
            </p:nvSpPr>
            <p:spPr bwMode="auto">
              <a:xfrm>
                <a:off x="3840" y="1392"/>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24</a:t>
                </a:r>
              </a:p>
            </p:txBody>
          </p:sp>
          <p:sp>
            <p:nvSpPr>
              <p:cNvPr id="87062" name="Rectangle 29"/>
              <p:cNvSpPr>
                <a:spLocks noChangeArrowheads="1"/>
              </p:cNvSpPr>
              <p:nvPr/>
            </p:nvSpPr>
            <p:spPr bwMode="auto">
              <a:xfrm>
                <a:off x="4176" y="1392"/>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17</a:t>
                </a:r>
              </a:p>
            </p:txBody>
          </p:sp>
          <p:sp>
            <p:nvSpPr>
              <p:cNvPr id="87063" name="Rectangle 30"/>
              <p:cNvSpPr>
                <a:spLocks noChangeArrowheads="1"/>
              </p:cNvSpPr>
              <p:nvPr/>
            </p:nvSpPr>
            <p:spPr bwMode="auto">
              <a:xfrm>
                <a:off x="2832" y="1728"/>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16</a:t>
                </a:r>
              </a:p>
            </p:txBody>
          </p:sp>
          <p:sp>
            <p:nvSpPr>
              <p:cNvPr id="87064" name="Rectangle 31"/>
              <p:cNvSpPr>
                <a:spLocks noChangeArrowheads="1"/>
              </p:cNvSpPr>
              <p:nvPr/>
            </p:nvSpPr>
            <p:spPr bwMode="auto">
              <a:xfrm>
                <a:off x="2832" y="2064"/>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22</a:t>
                </a:r>
              </a:p>
            </p:txBody>
          </p:sp>
          <p:sp>
            <p:nvSpPr>
              <p:cNvPr id="87065" name="Rectangle 32"/>
              <p:cNvSpPr>
                <a:spLocks noChangeArrowheads="1"/>
              </p:cNvSpPr>
              <p:nvPr/>
            </p:nvSpPr>
            <p:spPr bwMode="auto">
              <a:xfrm>
                <a:off x="2832" y="2400"/>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3</a:t>
                </a:r>
              </a:p>
            </p:txBody>
          </p:sp>
          <p:sp>
            <p:nvSpPr>
              <p:cNvPr id="87066" name="Rectangle 33"/>
              <p:cNvSpPr>
                <a:spLocks noChangeArrowheads="1"/>
              </p:cNvSpPr>
              <p:nvPr/>
            </p:nvSpPr>
            <p:spPr bwMode="auto">
              <a:xfrm>
                <a:off x="2832" y="2736"/>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9</a:t>
                </a:r>
              </a:p>
            </p:txBody>
          </p:sp>
          <p:sp>
            <p:nvSpPr>
              <p:cNvPr id="87067" name="Rectangle 34"/>
              <p:cNvSpPr>
                <a:spLocks noChangeArrowheads="1"/>
              </p:cNvSpPr>
              <p:nvPr/>
            </p:nvSpPr>
            <p:spPr bwMode="auto">
              <a:xfrm>
                <a:off x="3168" y="2736"/>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2</a:t>
                </a:r>
              </a:p>
            </p:txBody>
          </p:sp>
          <p:sp>
            <p:nvSpPr>
              <p:cNvPr id="87068" name="Rectangle 35"/>
              <p:cNvSpPr>
                <a:spLocks noChangeArrowheads="1"/>
              </p:cNvSpPr>
              <p:nvPr/>
            </p:nvSpPr>
            <p:spPr bwMode="auto">
              <a:xfrm>
                <a:off x="3504" y="2736"/>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25</a:t>
                </a:r>
              </a:p>
            </p:txBody>
          </p:sp>
          <p:sp>
            <p:nvSpPr>
              <p:cNvPr id="87069" name="Rectangle 36"/>
              <p:cNvSpPr>
                <a:spLocks noChangeArrowheads="1"/>
              </p:cNvSpPr>
              <p:nvPr/>
            </p:nvSpPr>
            <p:spPr bwMode="auto">
              <a:xfrm>
                <a:off x="3840" y="2736"/>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18</a:t>
                </a:r>
              </a:p>
            </p:txBody>
          </p:sp>
          <p:sp>
            <p:nvSpPr>
              <p:cNvPr id="87070" name="Rectangle 37"/>
              <p:cNvSpPr>
                <a:spLocks noChangeArrowheads="1"/>
              </p:cNvSpPr>
              <p:nvPr/>
            </p:nvSpPr>
            <p:spPr bwMode="auto">
              <a:xfrm>
                <a:off x="4176" y="2736"/>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11</a:t>
                </a:r>
              </a:p>
            </p:txBody>
          </p:sp>
          <p:sp>
            <p:nvSpPr>
              <p:cNvPr id="87071" name="Rectangle 38"/>
              <p:cNvSpPr>
                <a:spLocks noChangeArrowheads="1"/>
              </p:cNvSpPr>
              <p:nvPr/>
            </p:nvSpPr>
            <p:spPr bwMode="auto">
              <a:xfrm>
                <a:off x="4176" y="2400"/>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10</a:t>
                </a:r>
              </a:p>
            </p:txBody>
          </p:sp>
          <p:sp>
            <p:nvSpPr>
              <p:cNvPr id="87072" name="Rectangle 39"/>
              <p:cNvSpPr>
                <a:spLocks noChangeArrowheads="1"/>
              </p:cNvSpPr>
              <p:nvPr/>
            </p:nvSpPr>
            <p:spPr bwMode="auto">
              <a:xfrm>
                <a:off x="4176" y="1728"/>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23</a:t>
                </a:r>
              </a:p>
            </p:txBody>
          </p:sp>
          <p:sp>
            <p:nvSpPr>
              <p:cNvPr id="87073" name="Rectangle 40"/>
              <p:cNvSpPr>
                <a:spLocks noChangeArrowheads="1"/>
              </p:cNvSpPr>
              <p:nvPr/>
            </p:nvSpPr>
            <p:spPr bwMode="auto">
              <a:xfrm>
                <a:off x="4176" y="2064"/>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4</a:t>
                </a:r>
              </a:p>
            </p:txBody>
          </p:sp>
          <p:sp>
            <p:nvSpPr>
              <p:cNvPr id="87074" name="Rectangle 41"/>
              <p:cNvSpPr>
                <a:spLocks noChangeArrowheads="1"/>
              </p:cNvSpPr>
              <p:nvPr/>
            </p:nvSpPr>
            <p:spPr bwMode="auto">
              <a:xfrm>
                <a:off x="3840" y="2064"/>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6</a:t>
                </a:r>
              </a:p>
            </p:txBody>
          </p:sp>
          <p:sp>
            <p:nvSpPr>
              <p:cNvPr id="87075" name="Rectangle 42"/>
              <p:cNvSpPr>
                <a:spLocks noChangeArrowheads="1"/>
              </p:cNvSpPr>
              <p:nvPr/>
            </p:nvSpPr>
            <p:spPr bwMode="auto">
              <a:xfrm>
                <a:off x="3504" y="2064"/>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13</a:t>
                </a:r>
              </a:p>
            </p:txBody>
          </p:sp>
          <p:sp>
            <p:nvSpPr>
              <p:cNvPr id="87076" name="Rectangle 43"/>
              <p:cNvSpPr>
                <a:spLocks noChangeArrowheads="1"/>
              </p:cNvSpPr>
              <p:nvPr/>
            </p:nvSpPr>
            <p:spPr bwMode="auto">
              <a:xfrm>
                <a:off x="3168" y="2064"/>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20</a:t>
                </a:r>
              </a:p>
            </p:txBody>
          </p:sp>
          <p:sp>
            <p:nvSpPr>
              <p:cNvPr id="87077" name="Rectangle 44"/>
              <p:cNvSpPr>
                <a:spLocks noChangeArrowheads="1"/>
              </p:cNvSpPr>
              <p:nvPr/>
            </p:nvSpPr>
            <p:spPr bwMode="auto">
              <a:xfrm>
                <a:off x="3168" y="1728"/>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14</a:t>
                </a:r>
              </a:p>
            </p:txBody>
          </p:sp>
          <p:sp>
            <p:nvSpPr>
              <p:cNvPr id="87078" name="Rectangle 45"/>
              <p:cNvSpPr>
                <a:spLocks noChangeArrowheads="1"/>
              </p:cNvSpPr>
              <p:nvPr/>
            </p:nvSpPr>
            <p:spPr bwMode="auto">
              <a:xfrm>
                <a:off x="3504" y="1728"/>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7</a:t>
                </a:r>
              </a:p>
            </p:txBody>
          </p:sp>
          <p:sp>
            <p:nvSpPr>
              <p:cNvPr id="87079" name="Rectangle 46"/>
              <p:cNvSpPr>
                <a:spLocks noChangeArrowheads="1"/>
              </p:cNvSpPr>
              <p:nvPr/>
            </p:nvSpPr>
            <p:spPr bwMode="auto">
              <a:xfrm>
                <a:off x="3840" y="1728"/>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5</a:t>
                </a:r>
              </a:p>
            </p:txBody>
          </p:sp>
          <p:sp>
            <p:nvSpPr>
              <p:cNvPr id="87080" name="Rectangle 47"/>
              <p:cNvSpPr>
                <a:spLocks noChangeArrowheads="1"/>
              </p:cNvSpPr>
              <p:nvPr/>
            </p:nvSpPr>
            <p:spPr bwMode="auto">
              <a:xfrm>
                <a:off x="3840" y="2400"/>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12</a:t>
                </a:r>
              </a:p>
            </p:txBody>
          </p:sp>
          <p:sp>
            <p:nvSpPr>
              <p:cNvPr id="87081" name="Rectangle 48"/>
              <p:cNvSpPr>
                <a:spLocks noChangeArrowheads="1"/>
              </p:cNvSpPr>
              <p:nvPr/>
            </p:nvSpPr>
            <p:spPr bwMode="auto">
              <a:xfrm>
                <a:off x="3504" y="2400"/>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19</a:t>
                </a:r>
              </a:p>
            </p:txBody>
          </p:sp>
          <p:sp>
            <p:nvSpPr>
              <p:cNvPr id="87082" name="Rectangle 49"/>
              <p:cNvSpPr>
                <a:spLocks noChangeArrowheads="1"/>
              </p:cNvSpPr>
              <p:nvPr/>
            </p:nvSpPr>
            <p:spPr bwMode="auto">
              <a:xfrm>
                <a:off x="3168" y="2400"/>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21</a:t>
                </a:r>
              </a:p>
            </p:txBody>
          </p:sp>
        </p:grpSp>
        <p:sp>
          <p:nvSpPr>
            <p:cNvPr id="87057" name="Rectangle 50"/>
            <p:cNvSpPr>
              <a:spLocks noChangeArrowheads="1"/>
            </p:cNvSpPr>
            <p:nvPr/>
          </p:nvSpPr>
          <p:spPr bwMode="auto">
            <a:xfrm>
              <a:off x="4704" y="2720"/>
              <a:ext cx="462" cy="310"/>
            </a:xfrm>
            <a:prstGeom prst="rect">
              <a:avLst/>
            </a:prstGeom>
            <a:noFill/>
            <a:ln w="12700" cap="sq">
              <a:noFill/>
              <a:miter lim="800000"/>
              <a:headEnd type="none" w="sm" len="sm"/>
              <a:tailEnd type="none" w="sm" len="sm"/>
            </a:ln>
          </p:spPr>
          <p:txBody>
            <a:bodyPr wrap="none">
              <a:spAutoFit/>
            </a:bodyPr>
            <a:lstStyle/>
            <a:p>
              <a:pPr algn="l"/>
              <a:r>
                <a:rPr kumimoji="1" lang="zh-CN" altLang="zh-CN" sz="2600" b="1">
                  <a:solidFill>
                    <a:srgbClr val="000000"/>
                  </a:solidFill>
                  <a:cs typeface="Times New Roman" pitchFamily="18" charset="0"/>
                </a:rPr>
                <a:t>……</a:t>
              </a:r>
              <a:endParaRPr kumimoji="1" lang="zh-CN" altLang="en-US" sz="2600" b="1">
                <a:solidFill>
                  <a:srgbClr val="000000"/>
                </a:solidFill>
                <a:ea typeface="楷体_GB2312" pitchFamily="49" charset="-122"/>
                <a:cs typeface="Times New Roman" pitchFamily="18" charset="0"/>
              </a:endParaRPr>
            </a:p>
          </p:txBody>
        </p:sp>
      </p:grpSp>
      <p:grpSp>
        <p:nvGrpSpPr>
          <p:cNvPr id="6" name="Group 73"/>
          <p:cNvGrpSpPr>
            <a:grpSpLocks/>
          </p:cNvGrpSpPr>
          <p:nvPr/>
        </p:nvGrpSpPr>
        <p:grpSpPr bwMode="auto">
          <a:xfrm>
            <a:off x="1656781" y="228600"/>
            <a:ext cx="7377379" cy="590550"/>
            <a:chOff x="84" y="108"/>
            <a:chExt cx="3708" cy="372"/>
          </a:xfrm>
        </p:grpSpPr>
        <p:sp>
          <p:nvSpPr>
            <p:cNvPr id="136261" name="Oval 69"/>
            <p:cNvSpPr>
              <a:spLocks noChangeArrowheads="1"/>
            </p:cNvSpPr>
            <p:nvPr/>
          </p:nvSpPr>
          <p:spPr bwMode="auto">
            <a:xfrm>
              <a:off x="84" y="108"/>
              <a:ext cx="3516" cy="372"/>
            </a:xfrm>
            <a:prstGeom prst="ellipse">
              <a:avLst/>
            </a:prstGeom>
            <a:solidFill>
              <a:srgbClr val="FFFFD1"/>
            </a:solidFill>
            <a:ln w="12700" cap="sq">
              <a:noFill/>
              <a:round/>
              <a:headEnd type="none" w="sm" len="sm"/>
              <a:tailEnd type="none" w="sm" len="sm"/>
            </a:ln>
            <a:effectLst>
              <a:outerShdw dist="92457" dir="956724"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7054" name="Rectangle 71"/>
            <p:cNvSpPr>
              <a:spLocks noChangeArrowheads="1"/>
            </p:cNvSpPr>
            <p:nvPr/>
          </p:nvSpPr>
          <p:spPr bwMode="auto">
            <a:xfrm>
              <a:off x="288" y="120"/>
              <a:ext cx="3504" cy="349"/>
            </a:xfrm>
            <a:prstGeom prst="rect">
              <a:avLst/>
            </a:prstGeom>
            <a:noFill/>
            <a:ln w="12700" cap="sq">
              <a:noFill/>
              <a:miter lim="800000"/>
              <a:headEnd type="none" w="sm" len="sm"/>
              <a:tailEnd type="none" w="sm" len="sm"/>
            </a:ln>
          </p:spPr>
          <p:txBody>
            <a:bodyPr>
              <a:spAutoFit/>
            </a:bodyPr>
            <a:lstStyle/>
            <a:p>
              <a:pPr algn="l"/>
              <a:r>
                <a:rPr kumimoji="1" lang="en-US" altLang="zh-CN" sz="3000" b="1" dirty="0">
                  <a:solidFill>
                    <a:srgbClr val="002F8C"/>
                  </a:solidFill>
                  <a:latin typeface="幼圆" pitchFamily="49" charset="-122"/>
                  <a:ea typeface="幼圆" pitchFamily="49" charset="-122"/>
                </a:rPr>
                <a:t>(</a:t>
              </a:r>
              <a:r>
                <a:rPr kumimoji="1" lang="zh-CN" altLang="en-US" sz="3000" b="1" dirty="0">
                  <a:solidFill>
                    <a:srgbClr val="002F8C"/>
                  </a:solidFill>
                  <a:latin typeface="幼圆" pitchFamily="49" charset="-122"/>
                  <a:ea typeface="幼圆" pitchFamily="49" charset="-122"/>
                </a:rPr>
                <a:t>二</a:t>
              </a:r>
              <a:r>
                <a:rPr kumimoji="1" lang="en-US" altLang="zh-CN" sz="3000" b="1" dirty="0">
                  <a:solidFill>
                    <a:srgbClr val="002F8C"/>
                  </a:solidFill>
                  <a:latin typeface="幼圆" pitchFamily="49" charset="-122"/>
                  <a:ea typeface="幼圆" pitchFamily="49" charset="-122"/>
                </a:rPr>
                <a:t>)</a:t>
              </a:r>
              <a:r>
                <a:rPr kumimoji="1" lang="en-US" altLang="en-US" sz="3000" b="1" dirty="0">
                  <a:solidFill>
                    <a:srgbClr val="002F8C"/>
                  </a:solidFill>
                  <a:ea typeface="幼圆" pitchFamily="49" charset="-122"/>
                </a:rPr>
                <a:t>n </a:t>
              </a:r>
              <a:r>
                <a:rPr kumimoji="1" lang="zh-CN" altLang="en-US" sz="3000" b="1" dirty="0">
                  <a:solidFill>
                    <a:srgbClr val="002F8C"/>
                  </a:solidFill>
                  <a:latin typeface="幼圆" pitchFamily="49" charset="-122"/>
                  <a:ea typeface="幼圆" pitchFamily="49" charset="-122"/>
                </a:rPr>
                <a:t>阶</a:t>
              </a:r>
              <a:r>
                <a:rPr kumimoji="1" lang="zh-CN" altLang="en-US" sz="3000" b="1" dirty="0">
                  <a:solidFill>
                    <a:srgbClr val="002F8C"/>
                  </a:solidFill>
                  <a:ea typeface="幼圆" pitchFamily="49" charset="-122"/>
                </a:rPr>
                <a:t>“</a:t>
              </a:r>
              <a:r>
                <a:rPr kumimoji="1" lang="zh-CN" altLang="en-US" sz="3000" b="1" dirty="0">
                  <a:solidFill>
                    <a:srgbClr val="002F8C"/>
                  </a:solidFill>
                  <a:latin typeface="幼圆" pitchFamily="49" charset="-122"/>
                  <a:ea typeface="幼圆" pitchFamily="49" charset="-122"/>
                </a:rPr>
                <a:t>魔方</a:t>
              </a:r>
              <a:r>
                <a:rPr kumimoji="1" lang="zh-CN" altLang="en-US" sz="3000" b="1" dirty="0">
                  <a:solidFill>
                    <a:srgbClr val="002F8C"/>
                  </a:solidFill>
                  <a:ea typeface="幼圆" pitchFamily="49" charset="-122"/>
                </a:rPr>
                <a:t>”</a:t>
              </a:r>
              <a:r>
                <a:rPr kumimoji="1" lang="zh-CN" altLang="en-US" sz="2600" b="1" dirty="0">
                  <a:solidFill>
                    <a:srgbClr val="002F8C"/>
                  </a:solidFill>
                  <a:ea typeface="幼圆" pitchFamily="49" charset="-122"/>
                </a:rPr>
                <a:t>( </a:t>
              </a:r>
              <a:r>
                <a:rPr kumimoji="1" lang="en-US" altLang="zh-CN" sz="2600" b="1" dirty="0">
                  <a:solidFill>
                    <a:srgbClr val="002F8C"/>
                  </a:solidFill>
                  <a:ea typeface="幼圆" pitchFamily="49" charset="-122"/>
                </a:rPr>
                <a:t>n</a:t>
              </a:r>
              <a:r>
                <a:rPr kumimoji="1" lang="zh-CN" altLang="zh-CN" sz="2600" b="1" dirty="0">
                  <a:solidFill>
                    <a:srgbClr val="002F8C"/>
                  </a:solidFill>
                  <a:latin typeface="幼圆" pitchFamily="49" charset="-122"/>
                  <a:ea typeface="幼圆" pitchFamily="49" charset="-122"/>
                </a:rPr>
                <a:t>为任意奇数</a:t>
              </a:r>
              <a:r>
                <a:rPr kumimoji="1" lang="zh-CN" altLang="en-US" sz="2600" b="1" dirty="0">
                  <a:solidFill>
                    <a:srgbClr val="002F8C"/>
                  </a:solidFill>
                  <a:ea typeface="幼圆" pitchFamily="49" charset="-122"/>
                </a:rPr>
                <a:t> )</a:t>
              </a:r>
              <a:r>
                <a:rPr kumimoji="1" lang="en-US" altLang="zh-CN" sz="2600" b="1" dirty="0">
                  <a:solidFill>
                    <a:srgbClr val="002F8C"/>
                  </a:solidFill>
                  <a:ea typeface="幼圆" pitchFamily="49" charset="-122"/>
                </a:rPr>
                <a:t>*</a:t>
              </a:r>
              <a:endParaRPr kumimoji="1" lang="zh-CN" altLang="en-US" sz="2600" b="1" dirty="0">
                <a:solidFill>
                  <a:srgbClr val="002F8C"/>
                </a:solidFill>
                <a:ea typeface="幼圆" pitchFamily="49" charset="-122"/>
              </a:endParaRPr>
            </a:p>
          </p:txBody>
        </p:sp>
      </p:grpSp>
      <p:grpSp>
        <p:nvGrpSpPr>
          <p:cNvPr id="7" name="Group 93"/>
          <p:cNvGrpSpPr>
            <a:grpSpLocks/>
          </p:cNvGrpSpPr>
          <p:nvPr/>
        </p:nvGrpSpPr>
        <p:grpSpPr bwMode="auto">
          <a:xfrm>
            <a:off x="2362782" y="990600"/>
            <a:ext cx="7885829" cy="1752600"/>
            <a:chOff x="528" y="624"/>
            <a:chExt cx="4968" cy="1104"/>
          </a:xfrm>
        </p:grpSpPr>
        <p:sp>
          <p:nvSpPr>
            <p:cNvPr id="136197" name="Rectangle 5"/>
            <p:cNvSpPr>
              <a:spLocks noChangeArrowheads="1"/>
            </p:cNvSpPr>
            <p:nvPr/>
          </p:nvSpPr>
          <p:spPr bwMode="auto">
            <a:xfrm>
              <a:off x="528" y="624"/>
              <a:ext cx="4968" cy="1104"/>
            </a:xfrm>
            <a:prstGeom prst="rect">
              <a:avLst/>
            </a:prstGeom>
            <a:solidFill>
              <a:srgbClr val="CCFFCC"/>
            </a:solidFill>
            <a:ln w="28575" cap="sq">
              <a:noFill/>
              <a:miter lim="800000"/>
              <a:headEnd type="none" w="sm" len="sm"/>
              <a:tailEnd type="none" w="sm" len="sm"/>
            </a:ln>
            <a:effectLst>
              <a:outerShdw dist="188799" dir="2536421"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7050" name="Text Box 6"/>
            <p:cNvSpPr txBox="1">
              <a:spLocks noChangeArrowheads="1"/>
            </p:cNvSpPr>
            <p:nvPr/>
          </p:nvSpPr>
          <p:spPr bwMode="auto">
            <a:xfrm>
              <a:off x="1440" y="768"/>
              <a:ext cx="4056" cy="804"/>
            </a:xfrm>
            <a:prstGeom prst="rect">
              <a:avLst/>
            </a:prstGeom>
            <a:noFill/>
            <a:ln w="12700" cap="sq">
              <a:noFill/>
              <a:miter lim="800000"/>
              <a:headEnd type="none" w="sm" len="sm"/>
              <a:tailEnd type="none" w="sm" len="sm"/>
            </a:ln>
          </p:spPr>
          <p:txBody>
            <a:bodyPr>
              <a:spAutoFit/>
            </a:bodyPr>
            <a:lstStyle/>
            <a:p>
              <a:pPr algn="l">
                <a:lnSpc>
                  <a:spcPct val="95000"/>
                </a:lnSpc>
              </a:pPr>
              <a:r>
                <a:rPr lang="zh-CN" altLang="en-US" sz="2700" b="1">
                  <a:solidFill>
                    <a:srgbClr val="002F8C"/>
                  </a:solidFill>
                  <a:latin typeface="幼圆" pitchFamily="49" charset="-122"/>
                  <a:ea typeface="幼圆" pitchFamily="49" charset="-122"/>
                </a:rPr>
                <a:t>将</a:t>
              </a:r>
              <a:r>
                <a:rPr lang="zh-CN" altLang="en-US" sz="2700" b="1">
                  <a:solidFill>
                    <a:srgbClr val="002F8C"/>
                  </a:solidFill>
                  <a:ea typeface="楷体_GB2312" pitchFamily="49" charset="-122"/>
                </a:rPr>
                <a:t>1</a:t>
              </a:r>
              <a:r>
                <a:rPr lang="zh-CN" altLang="en-US" sz="2700" b="1">
                  <a:solidFill>
                    <a:srgbClr val="002F8C"/>
                  </a:solidFill>
                  <a:ea typeface="楷体_GB2312" pitchFamily="49" charset="-122"/>
                  <a:sym typeface="Symbol" pitchFamily="18" charset="2"/>
                </a:rPr>
                <a:t></a:t>
              </a:r>
              <a:r>
                <a:rPr lang="zh-CN" altLang="en-US" sz="2700" b="1">
                  <a:solidFill>
                    <a:srgbClr val="002F8C"/>
                  </a:solidFill>
                  <a:ea typeface="楷体_GB2312" pitchFamily="49" charset="-122"/>
                </a:rPr>
                <a:t>9</a:t>
              </a:r>
              <a:r>
                <a:rPr lang="zh-CN" altLang="en-US" sz="2700" b="1">
                  <a:solidFill>
                    <a:srgbClr val="002F8C"/>
                  </a:solidFill>
                  <a:latin typeface="幼圆" pitchFamily="49" charset="-122"/>
                  <a:ea typeface="幼圆" pitchFamily="49" charset="-122"/>
                </a:rPr>
                <a:t>不重复地填在</a:t>
              </a:r>
              <a:r>
                <a:rPr lang="zh-CN" altLang="en-US" sz="2700" b="1">
                  <a:solidFill>
                    <a:srgbClr val="002F8C"/>
                  </a:solidFill>
                  <a:ea typeface="楷体_GB2312" pitchFamily="49" charset="-122"/>
                </a:rPr>
                <a:t>3</a:t>
              </a:r>
              <a:r>
                <a:rPr lang="zh-CN" altLang="en-US" sz="2700" b="1">
                  <a:solidFill>
                    <a:srgbClr val="002F8C"/>
                  </a:solidFill>
                  <a:latin typeface="幼圆" pitchFamily="49" charset="-122"/>
                  <a:ea typeface="幼圆" pitchFamily="49" charset="-122"/>
                </a:rPr>
                <a:t>行</a:t>
              </a:r>
              <a:r>
                <a:rPr lang="zh-CN" altLang="en-US" sz="2700" b="1">
                  <a:solidFill>
                    <a:srgbClr val="002F8C"/>
                  </a:solidFill>
                  <a:ea typeface="楷体_GB2312" pitchFamily="49" charset="-122"/>
                </a:rPr>
                <a:t>3</a:t>
              </a:r>
              <a:r>
                <a:rPr lang="zh-CN" altLang="en-US" sz="2700" b="1">
                  <a:solidFill>
                    <a:srgbClr val="002F8C"/>
                  </a:solidFill>
                  <a:latin typeface="幼圆" pitchFamily="49" charset="-122"/>
                  <a:ea typeface="幼圆" pitchFamily="49" charset="-122"/>
                </a:rPr>
                <a:t>列的</a:t>
              </a:r>
              <a:r>
                <a:rPr lang="zh-CN" altLang="en-US" sz="2700" b="1">
                  <a:solidFill>
                    <a:srgbClr val="002F8C"/>
                  </a:solidFill>
                  <a:ea typeface="楷体_GB2312" pitchFamily="49" charset="-122"/>
                </a:rPr>
                <a:t>9</a:t>
              </a:r>
              <a:r>
                <a:rPr lang="zh-CN" altLang="en-US" sz="2700" b="1">
                  <a:solidFill>
                    <a:srgbClr val="002F8C"/>
                  </a:solidFill>
                  <a:latin typeface="幼圆" pitchFamily="49" charset="-122"/>
                  <a:ea typeface="幼圆" pitchFamily="49" charset="-122"/>
                </a:rPr>
                <a:t>个方格</a:t>
              </a:r>
            </a:p>
            <a:p>
              <a:pPr algn="l">
                <a:lnSpc>
                  <a:spcPct val="95000"/>
                </a:lnSpc>
              </a:pPr>
              <a:r>
                <a:rPr lang="zh-CN" altLang="en-US" sz="2700" b="1">
                  <a:solidFill>
                    <a:srgbClr val="002F8C"/>
                  </a:solidFill>
                  <a:latin typeface="幼圆" pitchFamily="49" charset="-122"/>
                  <a:ea typeface="幼圆" pitchFamily="49" charset="-122"/>
                </a:rPr>
                <a:t>中，分别使得每一行、每一列、两个对</a:t>
              </a:r>
            </a:p>
            <a:p>
              <a:pPr algn="l">
                <a:lnSpc>
                  <a:spcPct val="95000"/>
                </a:lnSpc>
              </a:pPr>
              <a:r>
                <a:rPr lang="zh-CN" altLang="en-US" sz="2700" b="1">
                  <a:solidFill>
                    <a:srgbClr val="002F8C"/>
                  </a:solidFill>
                  <a:latin typeface="幼圆" pitchFamily="49" charset="-122"/>
                  <a:ea typeface="幼圆" pitchFamily="49" charset="-122"/>
                </a:rPr>
                <a:t>角线上的元素之和都等于</a:t>
              </a:r>
              <a:r>
                <a:rPr lang="zh-CN" altLang="en-US" sz="2700" b="1">
                  <a:solidFill>
                    <a:srgbClr val="002F8C"/>
                  </a:solidFill>
                  <a:ea typeface="楷体_GB2312" pitchFamily="49" charset="-122"/>
                </a:rPr>
                <a:t>15</a:t>
              </a:r>
              <a:r>
                <a:rPr lang="zh-CN" altLang="en-US" sz="2700" b="1">
                  <a:solidFill>
                    <a:srgbClr val="002F8C"/>
                  </a:solidFill>
                  <a:latin typeface="楷体_GB2312" pitchFamily="49" charset="-122"/>
                  <a:ea typeface="楷体_GB2312" pitchFamily="49" charset="-122"/>
                </a:rPr>
                <a:t>。</a:t>
              </a:r>
            </a:p>
          </p:txBody>
        </p:sp>
        <p:sp>
          <p:nvSpPr>
            <p:cNvPr id="136266" name="Oval 74"/>
            <p:cNvSpPr>
              <a:spLocks noChangeArrowheads="1"/>
            </p:cNvSpPr>
            <p:nvPr/>
          </p:nvSpPr>
          <p:spPr bwMode="auto">
            <a:xfrm>
              <a:off x="768" y="792"/>
              <a:ext cx="442" cy="672"/>
            </a:xfrm>
            <a:prstGeom prst="ellipse">
              <a:avLst/>
            </a:prstGeom>
            <a:solidFill>
              <a:srgbClr val="CCFFFF"/>
            </a:solidFill>
            <a:ln w="12700" cap="sq">
              <a:noFill/>
              <a:round/>
              <a:headEnd type="none" w="sm" len="sm"/>
              <a:tailEnd type="none" w="sm" len="sm"/>
            </a:ln>
            <a:effectLst>
              <a:outerShdw dist="45791" dir="2021404"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7052" name="Rectangle 75"/>
            <p:cNvSpPr>
              <a:spLocks noChangeArrowheads="1"/>
            </p:cNvSpPr>
            <p:nvPr/>
          </p:nvSpPr>
          <p:spPr bwMode="auto">
            <a:xfrm>
              <a:off x="756" y="888"/>
              <a:ext cx="432" cy="547"/>
            </a:xfrm>
            <a:prstGeom prst="rect">
              <a:avLst/>
            </a:prstGeom>
            <a:noFill/>
            <a:ln w="12700" cap="sq">
              <a:noFill/>
              <a:miter lim="800000"/>
              <a:headEnd type="none" w="sm" len="sm"/>
              <a:tailEnd type="none" w="sm" len="sm"/>
            </a:ln>
            <a:effectLst>
              <a:outerShdw dist="17961" dir="18900000" algn="ctr" rotWithShape="0">
                <a:schemeClr val="bg1"/>
              </a:outerShdw>
            </a:effectLst>
          </p:spPr>
          <p:txBody>
            <a:bodyPr>
              <a:spAutoFit/>
            </a:bodyPr>
            <a:lstStyle/>
            <a:p>
              <a:pPr algn="l">
                <a:lnSpc>
                  <a:spcPct val="60000"/>
                </a:lnSpc>
              </a:pPr>
              <a:r>
                <a:rPr lang="zh-CN" altLang="en-US" sz="4200" b="1">
                  <a:solidFill>
                    <a:srgbClr val="EC2D00"/>
                  </a:solidFill>
                  <a:latin typeface="隶书" pitchFamily="49" charset="-122"/>
                  <a:ea typeface="隶书" pitchFamily="49" charset="-122"/>
                </a:rPr>
                <a:t>游</a:t>
              </a:r>
            </a:p>
            <a:p>
              <a:pPr algn="l">
                <a:lnSpc>
                  <a:spcPct val="60000"/>
                </a:lnSpc>
              </a:pPr>
              <a:r>
                <a:rPr lang="zh-CN" altLang="en-US" sz="4200" b="1">
                  <a:solidFill>
                    <a:srgbClr val="EC2D00"/>
                  </a:solidFill>
                  <a:latin typeface="隶书" pitchFamily="49" charset="-122"/>
                  <a:ea typeface="隶书" pitchFamily="49" charset="-122"/>
                </a:rPr>
                <a:t>戏</a:t>
              </a:r>
            </a:p>
          </p:txBody>
        </p:sp>
      </p:grpSp>
      <p:grpSp>
        <p:nvGrpSpPr>
          <p:cNvPr id="8" name="Group 94"/>
          <p:cNvGrpSpPr>
            <a:grpSpLocks/>
          </p:cNvGrpSpPr>
          <p:nvPr/>
        </p:nvGrpSpPr>
        <p:grpSpPr bwMode="auto">
          <a:xfrm>
            <a:off x="2056740" y="3124200"/>
            <a:ext cx="2022464" cy="539750"/>
            <a:chOff x="336" y="1968"/>
            <a:chExt cx="1274" cy="340"/>
          </a:xfrm>
        </p:grpSpPr>
        <p:sp>
          <p:nvSpPr>
            <p:cNvPr id="136287" name="AutoShape 95"/>
            <p:cNvSpPr>
              <a:spLocks noChangeArrowheads="1"/>
            </p:cNvSpPr>
            <p:nvPr/>
          </p:nvSpPr>
          <p:spPr bwMode="auto">
            <a:xfrm>
              <a:off x="336" y="1972"/>
              <a:ext cx="960" cy="336"/>
            </a:xfrm>
            <a:prstGeom prst="wedgeRectCallout">
              <a:avLst>
                <a:gd name="adj1" fmla="val 82190"/>
                <a:gd name="adj2" fmla="val -158333"/>
              </a:avLst>
            </a:prstGeom>
            <a:noFill/>
            <a:ln w="60325" cap="sq">
              <a:solidFill>
                <a:srgbClr val="33CCCC"/>
              </a:solidFill>
              <a:miter lim="800000"/>
              <a:headEnd type="none" w="sm" len="sm"/>
              <a:tailEnd type="none" w="sm" len="sm"/>
            </a:ln>
            <a:effectLst/>
          </p:spPr>
          <p:txBody>
            <a:bodyPr/>
            <a:lstStyle/>
            <a:p>
              <a:pPr>
                <a:defRPr/>
              </a:pPr>
              <a:endParaRPr lang="zh-CN" altLang="en-US" sz="37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黑体" pitchFamily="2" charset="-122"/>
              </a:endParaRPr>
            </a:p>
          </p:txBody>
        </p:sp>
        <p:sp>
          <p:nvSpPr>
            <p:cNvPr id="87048" name="Rectangle 96"/>
            <p:cNvSpPr>
              <a:spLocks noChangeArrowheads="1"/>
            </p:cNvSpPr>
            <p:nvPr/>
          </p:nvSpPr>
          <p:spPr bwMode="auto">
            <a:xfrm>
              <a:off x="372" y="1968"/>
              <a:ext cx="1238" cy="330"/>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algn="l"/>
              <a:r>
                <a:rPr kumimoji="1" lang="zh-CN" altLang="zh-CN" sz="2800" b="1">
                  <a:solidFill>
                    <a:srgbClr val="EC2D00"/>
                  </a:solidFill>
                  <a:ea typeface="黑体" pitchFamily="49" charset="-122"/>
                </a:rPr>
                <a:t>3</a:t>
              </a:r>
              <a:r>
                <a:rPr kumimoji="1" lang="zh-CN" altLang="zh-CN" sz="2800" b="1">
                  <a:solidFill>
                    <a:srgbClr val="EC2D00"/>
                  </a:solidFill>
                  <a:latin typeface="黑体" pitchFamily="49" charset="-122"/>
                  <a:ea typeface="黑体" pitchFamily="49" charset="-122"/>
                </a:rPr>
                <a:t>阶魔方</a:t>
              </a:r>
              <a:endParaRPr kumimoji="1" lang="zh-CN" altLang="en-US" sz="2800" b="1">
                <a:solidFill>
                  <a:srgbClr val="EC2D00"/>
                </a:solidFill>
                <a:latin typeface="黑体" pitchFamily="49" charset="-122"/>
                <a:ea typeface="黑体" pitchFamily="49" charset="-122"/>
              </a:endParaRPr>
            </a:p>
          </p:txBody>
        </p:sp>
      </p:gr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16"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500" fill="hold"/>
                                        <p:tgtEl>
                                          <p:spTgt spid="4"/>
                                        </p:tgtEl>
                                        <p:attrNameLst>
                                          <p:attrName>ppt_w</p:attrName>
                                        </p:attrNameLst>
                                      </p:cBhvr>
                                      <p:tavLst>
                                        <p:tav tm="0">
                                          <p:val>
                                            <p:fltVal val="0"/>
                                          </p:val>
                                        </p:tav>
                                        <p:tav tm="100000">
                                          <p:val>
                                            <p:strVal val="#ppt_w"/>
                                          </p:val>
                                        </p:tav>
                                      </p:tavLst>
                                    </p:anim>
                                    <p:anim calcmode="lin" valueType="num">
                                      <p:cBhvr>
                                        <p:cTn id="24"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76" name="Text Box 56"/>
          <p:cNvSpPr txBox="1">
            <a:spLocks noChangeArrowheads="1"/>
          </p:cNvSpPr>
          <p:nvPr/>
        </p:nvSpPr>
        <p:spPr bwMode="auto">
          <a:xfrm>
            <a:off x="3946424" y="1893888"/>
            <a:ext cx="576459"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1</a:t>
            </a:r>
          </a:p>
        </p:txBody>
      </p:sp>
      <p:grpSp>
        <p:nvGrpSpPr>
          <p:cNvPr id="2" name="Group 325"/>
          <p:cNvGrpSpPr>
            <a:grpSpLocks/>
          </p:cNvGrpSpPr>
          <p:nvPr/>
        </p:nvGrpSpPr>
        <p:grpSpPr bwMode="auto">
          <a:xfrm>
            <a:off x="1653542" y="5745163"/>
            <a:ext cx="3393983" cy="806450"/>
            <a:chOff x="82" y="3619"/>
            <a:chExt cx="2138" cy="508"/>
          </a:xfrm>
        </p:grpSpPr>
        <p:grpSp>
          <p:nvGrpSpPr>
            <p:cNvPr id="3" name="Group 59"/>
            <p:cNvGrpSpPr>
              <a:grpSpLocks/>
            </p:cNvGrpSpPr>
            <p:nvPr/>
          </p:nvGrpSpPr>
          <p:grpSpPr bwMode="auto">
            <a:xfrm>
              <a:off x="333" y="3650"/>
              <a:ext cx="1887" cy="477"/>
              <a:chOff x="642" y="3489"/>
              <a:chExt cx="1887" cy="477"/>
            </a:xfrm>
          </p:grpSpPr>
          <p:sp>
            <p:nvSpPr>
              <p:cNvPr id="158777" name="Freeform 57"/>
              <p:cNvSpPr>
                <a:spLocks/>
              </p:cNvSpPr>
              <p:nvPr/>
            </p:nvSpPr>
            <p:spPr bwMode="auto">
              <a:xfrm>
                <a:off x="642" y="3489"/>
                <a:ext cx="1572" cy="477"/>
              </a:xfrm>
              <a:custGeom>
                <a:avLst/>
                <a:gdLst/>
                <a:ahLst/>
                <a:cxnLst>
                  <a:cxn ang="0">
                    <a:pos x="106" y="8"/>
                  </a:cxn>
                  <a:cxn ang="0">
                    <a:pos x="1468" y="30"/>
                  </a:cxn>
                  <a:cxn ang="0">
                    <a:pos x="1453" y="217"/>
                  </a:cxn>
                  <a:cxn ang="0">
                    <a:pos x="1460" y="284"/>
                  </a:cxn>
                  <a:cxn ang="0">
                    <a:pos x="1408" y="277"/>
                  </a:cxn>
                  <a:cxn ang="0">
                    <a:pos x="1176" y="269"/>
                  </a:cxn>
                  <a:cxn ang="0">
                    <a:pos x="286" y="262"/>
                  </a:cxn>
                  <a:cxn ang="0">
                    <a:pos x="54" y="127"/>
                  </a:cxn>
                  <a:cxn ang="0">
                    <a:pos x="61" y="8"/>
                  </a:cxn>
                  <a:cxn ang="0">
                    <a:pos x="174" y="23"/>
                  </a:cxn>
                </a:cxnLst>
                <a:rect l="0" t="0" r="r" b="b"/>
                <a:pathLst>
                  <a:path w="1473" h="328">
                    <a:moveTo>
                      <a:pt x="106" y="8"/>
                    </a:moveTo>
                    <a:cubicBezTo>
                      <a:pt x="553" y="12"/>
                      <a:pt x="1018" y="0"/>
                      <a:pt x="1468" y="30"/>
                    </a:cubicBezTo>
                    <a:cubicBezTo>
                      <a:pt x="1464" y="92"/>
                      <a:pt x="1453" y="154"/>
                      <a:pt x="1453" y="217"/>
                    </a:cubicBezTo>
                    <a:cubicBezTo>
                      <a:pt x="1453" y="239"/>
                      <a:pt x="1473" y="266"/>
                      <a:pt x="1460" y="284"/>
                    </a:cubicBezTo>
                    <a:cubicBezTo>
                      <a:pt x="1450" y="298"/>
                      <a:pt x="1425" y="278"/>
                      <a:pt x="1408" y="277"/>
                    </a:cubicBezTo>
                    <a:cubicBezTo>
                      <a:pt x="1331" y="273"/>
                      <a:pt x="1253" y="270"/>
                      <a:pt x="1176" y="269"/>
                    </a:cubicBezTo>
                    <a:cubicBezTo>
                      <a:pt x="879" y="265"/>
                      <a:pt x="583" y="264"/>
                      <a:pt x="286" y="262"/>
                    </a:cubicBezTo>
                    <a:cubicBezTo>
                      <a:pt x="42" y="255"/>
                      <a:pt x="0" y="328"/>
                      <a:pt x="54" y="127"/>
                    </a:cubicBezTo>
                    <a:cubicBezTo>
                      <a:pt x="56" y="87"/>
                      <a:pt x="41" y="42"/>
                      <a:pt x="61" y="8"/>
                    </a:cubicBezTo>
                    <a:cubicBezTo>
                      <a:pt x="66" y="0"/>
                      <a:pt x="157" y="23"/>
                      <a:pt x="174" y="23"/>
                    </a:cubicBezTo>
                  </a:path>
                </a:pathLst>
              </a:custGeom>
              <a:gradFill rotWithShape="1">
                <a:gsLst>
                  <a:gs pos="0">
                    <a:srgbClr val="0033CC"/>
                  </a:gs>
                  <a:gs pos="50000">
                    <a:srgbClr val="0033CC">
                      <a:gamma/>
                      <a:shade val="46275"/>
                      <a:invGamma/>
                    </a:srgbClr>
                  </a:gs>
                  <a:gs pos="100000">
                    <a:srgbClr val="0033CC"/>
                  </a:gs>
                </a:gsLst>
                <a:lin ang="5400000" scaled="1"/>
              </a:gradFill>
              <a:ln w="12700" cap="sq" cmpd="sng">
                <a:noFill/>
                <a:prstDash val="solid"/>
                <a:round/>
                <a:headEnd type="none" w="sm" len="sm"/>
                <a:tailEnd type="none" w="sm" len="sm"/>
              </a:ln>
              <a:effectLst>
                <a:outerShdw dist="53882" dir="2700000" algn="ctr" rotWithShape="0">
                  <a:srgbClr val="B2B2B2"/>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266" name="Text Box 58"/>
              <p:cNvSpPr txBox="1">
                <a:spLocks noChangeArrowheads="1"/>
              </p:cNvSpPr>
              <p:nvPr/>
            </p:nvSpPr>
            <p:spPr bwMode="auto">
              <a:xfrm>
                <a:off x="793" y="3521"/>
                <a:ext cx="1736" cy="349"/>
              </a:xfrm>
              <a:prstGeom prst="rect">
                <a:avLst/>
              </a:prstGeom>
              <a:noFill/>
              <a:ln w="12700" cap="sq">
                <a:noFill/>
                <a:miter lim="800000"/>
                <a:headEnd type="none" w="sm" len="sm"/>
                <a:tailEnd type="none" w="sm" len="sm"/>
              </a:ln>
              <a:effectLst>
                <a:outerShdw dist="35921" dir="2700000" algn="ctr" rotWithShape="0">
                  <a:srgbClr val="000000"/>
                </a:outerShdw>
              </a:effectLst>
            </p:spPr>
            <p:txBody>
              <a:bodyPr>
                <a:spAutoFit/>
              </a:bodyPr>
              <a:lstStyle/>
              <a:p>
                <a:pPr algn="l"/>
                <a:r>
                  <a:rPr lang="en-US" altLang="zh-CN" sz="3000" b="1">
                    <a:solidFill>
                      <a:srgbClr val="FFFFCC"/>
                    </a:solidFill>
                    <a:ea typeface="黑体" pitchFamily="49" charset="-122"/>
                  </a:rPr>
                  <a:t>i=0, j=</a:t>
                </a:r>
                <a:r>
                  <a:rPr lang="en-US" altLang="zh-CN" sz="3000" b="1">
                    <a:solidFill>
                      <a:srgbClr val="FFFFCC"/>
                    </a:solidFill>
                    <a:ea typeface="黑体" pitchFamily="49" charset="-122"/>
                    <a:sym typeface="Symbol" pitchFamily="18" charset="2"/>
                  </a:rPr>
                  <a:t></a:t>
                </a:r>
                <a:r>
                  <a:rPr lang="en-US" altLang="zh-CN" sz="3000" b="1">
                    <a:solidFill>
                      <a:srgbClr val="FFFFCC"/>
                    </a:solidFill>
                    <a:ea typeface="黑体" pitchFamily="49" charset="-122"/>
                  </a:rPr>
                  <a:t>n/2</a:t>
                </a:r>
                <a:r>
                  <a:rPr lang="en-US" altLang="zh-CN" sz="3000" b="1">
                    <a:solidFill>
                      <a:srgbClr val="FFFFCC"/>
                    </a:solidFill>
                    <a:ea typeface="黑体" pitchFamily="49" charset="-122"/>
                    <a:sym typeface="Symbol" pitchFamily="18" charset="2"/>
                  </a:rPr>
                  <a:t></a:t>
                </a:r>
              </a:p>
            </p:txBody>
          </p:sp>
        </p:grpSp>
        <p:sp>
          <p:nvSpPr>
            <p:cNvPr id="88264" name="Text Box 60"/>
            <p:cNvSpPr txBox="1">
              <a:spLocks noChangeArrowheads="1"/>
            </p:cNvSpPr>
            <p:nvPr/>
          </p:nvSpPr>
          <p:spPr bwMode="auto">
            <a:xfrm>
              <a:off x="82" y="3619"/>
              <a:ext cx="326" cy="47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pPr algn="l">
                <a:lnSpc>
                  <a:spcPct val="85000"/>
                </a:lnSpc>
              </a:pPr>
              <a:r>
                <a:rPr lang="zh-CN" altLang="en-US" sz="2500" b="1">
                  <a:solidFill>
                    <a:srgbClr val="FF0000"/>
                  </a:solidFill>
                  <a:ea typeface="黑体" pitchFamily="49" charset="-122"/>
                </a:rPr>
                <a:t>初</a:t>
              </a:r>
            </a:p>
            <a:p>
              <a:pPr algn="l">
                <a:lnSpc>
                  <a:spcPct val="85000"/>
                </a:lnSpc>
              </a:pPr>
              <a:r>
                <a:rPr lang="zh-CN" altLang="en-US" sz="2500" b="1">
                  <a:solidFill>
                    <a:srgbClr val="FF0000"/>
                  </a:solidFill>
                  <a:ea typeface="黑体" pitchFamily="49" charset="-122"/>
                </a:rPr>
                <a:t>始</a:t>
              </a:r>
            </a:p>
          </p:txBody>
        </p:sp>
      </p:grpSp>
      <p:sp>
        <p:nvSpPr>
          <p:cNvPr id="158782" name="Text Box 62"/>
          <p:cNvSpPr txBox="1">
            <a:spLocks noChangeArrowheads="1"/>
          </p:cNvSpPr>
          <p:nvPr/>
        </p:nvSpPr>
        <p:spPr bwMode="auto">
          <a:xfrm>
            <a:off x="7060275" y="1689100"/>
            <a:ext cx="1340753" cy="554038"/>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0      2</a:t>
            </a:r>
          </a:p>
        </p:txBody>
      </p:sp>
      <p:grpSp>
        <p:nvGrpSpPr>
          <p:cNvPr id="4" name="Group 331"/>
          <p:cNvGrpSpPr>
            <a:grpSpLocks/>
          </p:cNvGrpSpPr>
          <p:nvPr/>
        </p:nvGrpSpPr>
        <p:grpSpPr bwMode="auto">
          <a:xfrm>
            <a:off x="4440301" y="5373688"/>
            <a:ext cx="2505005" cy="703262"/>
            <a:chOff x="1837" y="3385"/>
            <a:chExt cx="1578" cy="443"/>
          </a:xfrm>
        </p:grpSpPr>
        <p:sp>
          <p:nvSpPr>
            <p:cNvPr id="88261" name="Text Box 68"/>
            <p:cNvSpPr txBox="1">
              <a:spLocks noChangeArrowheads="1"/>
            </p:cNvSpPr>
            <p:nvPr/>
          </p:nvSpPr>
          <p:spPr bwMode="auto">
            <a:xfrm>
              <a:off x="2212" y="3405"/>
              <a:ext cx="1134" cy="349"/>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l"/>
              <a:r>
                <a:rPr lang="en-US" altLang="zh-CN" sz="3000" b="1">
                  <a:solidFill>
                    <a:srgbClr val="FF0000"/>
                  </a:solidFill>
                  <a:ea typeface="黑体" pitchFamily="49" charset="-122"/>
                </a:rPr>
                <a:t>i</a:t>
              </a:r>
              <a:r>
                <a:rPr lang="en-US" altLang="zh-CN" sz="3000" b="1">
                  <a:solidFill>
                    <a:srgbClr val="FF0000"/>
                  </a:solidFill>
                  <a:latin typeface="宋体" charset="-122"/>
                </a:rPr>
                <a:t>--</a:t>
              </a:r>
              <a:r>
                <a:rPr lang="en-US" altLang="zh-CN" sz="3000" b="1">
                  <a:solidFill>
                    <a:srgbClr val="FF0000"/>
                  </a:solidFill>
                  <a:ea typeface="黑体" pitchFamily="49" charset="-122"/>
                </a:rPr>
                <a:t>;  j</a:t>
              </a:r>
              <a:r>
                <a:rPr lang="en-US" altLang="zh-CN" sz="3000" b="1">
                  <a:solidFill>
                    <a:srgbClr val="FF0000"/>
                  </a:solidFill>
                  <a:latin typeface="宋体" charset="-122"/>
                </a:rPr>
                <a:t>--</a:t>
              </a:r>
              <a:r>
                <a:rPr lang="en-US" altLang="zh-CN" sz="3000" b="1">
                  <a:solidFill>
                    <a:srgbClr val="FF0000"/>
                  </a:solidFill>
                  <a:ea typeface="黑体" pitchFamily="49" charset="-122"/>
                </a:rPr>
                <a:t>;</a:t>
              </a:r>
            </a:p>
          </p:txBody>
        </p:sp>
        <p:sp>
          <p:nvSpPr>
            <p:cNvPr id="158789" name="Freeform 69"/>
            <p:cNvSpPr>
              <a:spLocks/>
            </p:cNvSpPr>
            <p:nvPr/>
          </p:nvSpPr>
          <p:spPr bwMode="auto">
            <a:xfrm>
              <a:off x="1837" y="3385"/>
              <a:ext cx="1578" cy="443"/>
            </a:xfrm>
            <a:custGeom>
              <a:avLst/>
              <a:gdLst/>
              <a:ahLst/>
              <a:cxnLst>
                <a:cxn ang="0">
                  <a:pos x="228" y="51"/>
                </a:cxn>
                <a:cxn ang="0">
                  <a:pos x="355" y="13"/>
                </a:cxn>
                <a:cxn ang="0">
                  <a:pos x="1006" y="21"/>
                </a:cxn>
                <a:cxn ang="0">
                  <a:pos x="1081" y="66"/>
                </a:cxn>
                <a:cxn ang="0">
                  <a:pos x="1171" y="81"/>
                </a:cxn>
                <a:cxn ang="0">
                  <a:pos x="1178" y="215"/>
                </a:cxn>
                <a:cxn ang="0">
                  <a:pos x="1178" y="320"/>
                </a:cxn>
                <a:cxn ang="0">
                  <a:pos x="1126" y="343"/>
                </a:cxn>
                <a:cxn ang="0">
                  <a:pos x="819" y="350"/>
                </a:cxn>
                <a:cxn ang="0">
                  <a:pos x="236" y="305"/>
                </a:cxn>
                <a:cxn ang="0">
                  <a:pos x="206" y="118"/>
                </a:cxn>
                <a:cxn ang="0">
                  <a:pos x="213" y="51"/>
                </a:cxn>
                <a:cxn ang="0">
                  <a:pos x="236" y="43"/>
                </a:cxn>
                <a:cxn ang="0">
                  <a:pos x="228" y="51"/>
                </a:cxn>
              </a:cxnLst>
              <a:rect l="0" t="0" r="r" b="b"/>
              <a:pathLst>
                <a:path w="1196" h="398">
                  <a:moveTo>
                    <a:pt x="228" y="51"/>
                  </a:moveTo>
                  <a:cubicBezTo>
                    <a:pt x="246" y="0"/>
                    <a:pt x="303" y="17"/>
                    <a:pt x="355" y="13"/>
                  </a:cubicBezTo>
                  <a:cubicBezTo>
                    <a:pt x="572" y="16"/>
                    <a:pt x="789" y="16"/>
                    <a:pt x="1006" y="21"/>
                  </a:cubicBezTo>
                  <a:cubicBezTo>
                    <a:pt x="1046" y="22"/>
                    <a:pt x="1044" y="54"/>
                    <a:pt x="1081" y="66"/>
                  </a:cubicBezTo>
                  <a:cubicBezTo>
                    <a:pt x="1093" y="70"/>
                    <a:pt x="1167" y="80"/>
                    <a:pt x="1171" y="81"/>
                  </a:cubicBezTo>
                  <a:cubicBezTo>
                    <a:pt x="1173" y="126"/>
                    <a:pt x="1174" y="170"/>
                    <a:pt x="1178" y="215"/>
                  </a:cubicBezTo>
                  <a:cubicBezTo>
                    <a:pt x="1181" y="255"/>
                    <a:pt x="1196" y="280"/>
                    <a:pt x="1178" y="320"/>
                  </a:cubicBezTo>
                  <a:cubicBezTo>
                    <a:pt x="1172" y="332"/>
                    <a:pt x="1135" y="343"/>
                    <a:pt x="1126" y="343"/>
                  </a:cubicBezTo>
                  <a:cubicBezTo>
                    <a:pt x="1024" y="348"/>
                    <a:pt x="921" y="348"/>
                    <a:pt x="819" y="350"/>
                  </a:cubicBezTo>
                  <a:cubicBezTo>
                    <a:pt x="0" y="339"/>
                    <a:pt x="490" y="398"/>
                    <a:pt x="236" y="305"/>
                  </a:cubicBezTo>
                  <a:cubicBezTo>
                    <a:pt x="199" y="251"/>
                    <a:pt x="218" y="181"/>
                    <a:pt x="206" y="118"/>
                  </a:cubicBezTo>
                  <a:cubicBezTo>
                    <a:pt x="208" y="96"/>
                    <a:pt x="205" y="72"/>
                    <a:pt x="213" y="51"/>
                  </a:cubicBezTo>
                  <a:cubicBezTo>
                    <a:pt x="216" y="43"/>
                    <a:pt x="228" y="43"/>
                    <a:pt x="236" y="43"/>
                  </a:cubicBezTo>
                  <a:cubicBezTo>
                    <a:pt x="240" y="43"/>
                    <a:pt x="231" y="48"/>
                    <a:pt x="228" y="51"/>
                  </a:cubicBezTo>
                  <a:close/>
                </a:path>
              </a:pathLst>
            </a:custGeom>
            <a:noFill/>
            <a:ln w="60325" cap="sq" cmpd="sng">
              <a:solidFill>
                <a:srgbClr val="CC99FF"/>
              </a:solidFill>
              <a:prstDash val="solid"/>
              <a:round/>
              <a:headEnd type="none" w="sm" len="sm"/>
              <a:tailEnd type="none" w="sm" len="sm"/>
            </a:ln>
            <a:effectLst>
              <a:outerShdw dist="35921" dir="2700000" algn="ctr" rotWithShape="0">
                <a:srgbClr val="B2B2B2"/>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5" name="Group 89"/>
          <p:cNvGrpSpPr>
            <a:grpSpLocks/>
          </p:cNvGrpSpPr>
          <p:nvPr/>
        </p:nvGrpSpPr>
        <p:grpSpPr bwMode="auto">
          <a:xfrm>
            <a:off x="3060685" y="1196977"/>
            <a:ext cx="931078" cy="576263"/>
            <a:chOff x="4788" y="3702"/>
            <a:chExt cx="587" cy="363"/>
          </a:xfrm>
        </p:grpSpPr>
        <p:grpSp>
          <p:nvGrpSpPr>
            <p:cNvPr id="6" name="Group 90"/>
            <p:cNvGrpSpPr>
              <a:grpSpLocks/>
            </p:cNvGrpSpPr>
            <p:nvPr/>
          </p:nvGrpSpPr>
          <p:grpSpPr bwMode="auto">
            <a:xfrm>
              <a:off x="4830" y="3702"/>
              <a:ext cx="398" cy="363"/>
              <a:chOff x="1003" y="799"/>
              <a:chExt cx="398" cy="363"/>
            </a:xfrm>
          </p:grpSpPr>
          <p:sp>
            <p:nvSpPr>
              <p:cNvPr id="158811" name="Line 91"/>
              <p:cNvSpPr>
                <a:spLocks noChangeShapeType="1"/>
              </p:cNvSpPr>
              <p:nvPr/>
            </p:nvSpPr>
            <p:spPr bwMode="auto">
              <a:xfrm>
                <a:off x="1020" y="810"/>
                <a:ext cx="356"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812" name="Line 92"/>
              <p:cNvSpPr>
                <a:spLocks noChangeShapeType="1"/>
              </p:cNvSpPr>
              <p:nvPr/>
            </p:nvSpPr>
            <p:spPr bwMode="auto">
              <a:xfrm rot="-5400000">
                <a:off x="1219" y="981"/>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813" name="Line 93"/>
              <p:cNvSpPr>
                <a:spLocks noChangeShapeType="1"/>
              </p:cNvSpPr>
              <p:nvPr/>
            </p:nvSpPr>
            <p:spPr bwMode="auto">
              <a:xfrm rot="-5400000">
                <a:off x="821" y="981"/>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58814" name="Text Box 94"/>
            <p:cNvSpPr txBox="1">
              <a:spLocks noChangeArrowheads="1"/>
            </p:cNvSpPr>
            <p:nvPr/>
          </p:nvSpPr>
          <p:spPr bwMode="auto">
            <a:xfrm>
              <a:off x="4788" y="3729"/>
              <a:ext cx="587" cy="291"/>
            </a:xfrm>
            <a:prstGeom prst="rect">
              <a:avLst/>
            </a:prstGeom>
            <a:noFill/>
            <a:ln w="12700" cap="sq">
              <a:noFill/>
              <a:miter lim="800000"/>
              <a:headEnd type="none" w="sm" len="sm"/>
              <a:tailEnd type="none" w="sm" len="sm"/>
            </a:ln>
            <a:effectLst/>
          </p:spPr>
          <p:txBody>
            <a:bodyPr>
              <a:spAutoFit/>
            </a:bodyPr>
            <a:lstStyle/>
            <a:p>
              <a:pPr algn="l">
                <a:defRPr/>
              </a:pPr>
              <a:r>
                <a:rPr lang="en-US" altLang="zh-CN" sz="2400" b="1">
                  <a:solidFill>
                    <a:srgbClr val="FF0000"/>
                  </a:solidFill>
                  <a:effectLst>
                    <a:outerShdw blurRad="38100" dist="38100" dir="2700000" algn="tl">
                      <a:srgbClr val="C0C0C0"/>
                    </a:outerShdw>
                  </a:effectLst>
                  <a:ea typeface="黑体" pitchFamily="2" charset="-122"/>
                </a:rPr>
                <a:t>(i, j)</a:t>
              </a:r>
            </a:p>
          </p:txBody>
        </p:sp>
      </p:grpSp>
      <p:sp>
        <p:nvSpPr>
          <p:cNvPr id="158815" name="Text Box 95"/>
          <p:cNvSpPr txBox="1">
            <a:spLocks noChangeArrowheads="1"/>
          </p:cNvSpPr>
          <p:nvPr/>
        </p:nvSpPr>
        <p:spPr bwMode="auto">
          <a:xfrm>
            <a:off x="3227469" y="4648200"/>
            <a:ext cx="565125"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2</a:t>
            </a:r>
          </a:p>
        </p:txBody>
      </p:sp>
      <p:sp>
        <p:nvSpPr>
          <p:cNvPr id="158824" name="Text Box 104"/>
          <p:cNvSpPr txBox="1">
            <a:spLocks noChangeArrowheads="1"/>
          </p:cNvSpPr>
          <p:nvPr/>
        </p:nvSpPr>
        <p:spPr bwMode="auto">
          <a:xfrm>
            <a:off x="6888632" y="2033590"/>
            <a:ext cx="1743950" cy="554037"/>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latin typeface="宋体" charset="-122"/>
              </a:rPr>
              <a:t>-</a:t>
            </a:r>
            <a:r>
              <a:rPr lang="en-US" altLang="zh-CN" sz="3000" b="1">
                <a:solidFill>
                  <a:srgbClr val="000099"/>
                </a:solidFill>
                <a:ea typeface="黑体" pitchFamily="49" charset="-122"/>
              </a:rPr>
              <a:t>1      1</a:t>
            </a:r>
          </a:p>
        </p:txBody>
      </p:sp>
      <p:grpSp>
        <p:nvGrpSpPr>
          <p:cNvPr id="7" name="Group 110"/>
          <p:cNvGrpSpPr>
            <a:grpSpLocks/>
          </p:cNvGrpSpPr>
          <p:nvPr/>
        </p:nvGrpSpPr>
        <p:grpSpPr bwMode="auto">
          <a:xfrm>
            <a:off x="6872439" y="2009775"/>
            <a:ext cx="621798" cy="554038"/>
            <a:chOff x="4830" y="2351"/>
            <a:chExt cx="392" cy="349"/>
          </a:xfrm>
        </p:grpSpPr>
        <p:sp>
          <p:nvSpPr>
            <p:cNvPr id="158831" name="Rectangle 111"/>
            <p:cNvSpPr>
              <a:spLocks noChangeArrowheads="1"/>
            </p:cNvSpPr>
            <p:nvPr/>
          </p:nvSpPr>
          <p:spPr bwMode="auto">
            <a:xfrm>
              <a:off x="4830" y="2443"/>
              <a:ext cx="392" cy="234"/>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255" name="Text Box 112"/>
            <p:cNvSpPr txBox="1">
              <a:spLocks noChangeArrowheads="1"/>
            </p:cNvSpPr>
            <p:nvPr/>
          </p:nvSpPr>
          <p:spPr bwMode="auto">
            <a:xfrm>
              <a:off x="4946" y="2351"/>
              <a:ext cx="272" cy="349"/>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FF0000"/>
                  </a:solidFill>
                  <a:ea typeface="黑体" pitchFamily="49" charset="-122"/>
                </a:rPr>
                <a:t>4</a:t>
              </a:r>
              <a:r>
                <a:rPr lang="en-US" altLang="zh-CN" sz="3000" b="1">
                  <a:solidFill>
                    <a:srgbClr val="000099"/>
                  </a:solidFill>
                  <a:ea typeface="黑体" pitchFamily="49" charset="-122"/>
                </a:rPr>
                <a:t>  </a:t>
              </a:r>
            </a:p>
          </p:txBody>
        </p:sp>
      </p:grpSp>
      <p:grpSp>
        <p:nvGrpSpPr>
          <p:cNvPr id="8" name="Group 114"/>
          <p:cNvGrpSpPr>
            <a:grpSpLocks/>
          </p:cNvGrpSpPr>
          <p:nvPr/>
        </p:nvGrpSpPr>
        <p:grpSpPr bwMode="auto">
          <a:xfrm>
            <a:off x="2414596" y="496890"/>
            <a:ext cx="3912566" cy="5240337"/>
            <a:chOff x="561" y="313"/>
            <a:chExt cx="2465" cy="3301"/>
          </a:xfrm>
        </p:grpSpPr>
        <p:grpSp>
          <p:nvGrpSpPr>
            <p:cNvPr id="9" name="Group 36"/>
            <p:cNvGrpSpPr>
              <a:grpSpLocks/>
            </p:cNvGrpSpPr>
            <p:nvPr/>
          </p:nvGrpSpPr>
          <p:grpSpPr bwMode="auto">
            <a:xfrm>
              <a:off x="780" y="313"/>
              <a:ext cx="2132" cy="325"/>
              <a:chOff x="612" y="523"/>
              <a:chExt cx="2132" cy="325"/>
            </a:xfrm>
          </p:grpSpPr>
          <p:sp>
            <p:nvSpPr>
              <p:cNvPr id="158726" name="Rectangle 6"/>
              <p:cNvSpPr>
                <a:spLocks noChangeArrowheads="1"/>
              </p:cNvSpPr>
              <p:nvPr/>
            </p:nvSpPr>
            <p:spPr bwMode="auto">
              <a:xfrm>
                <a:off x="612" y="523"/>
                <a:ext cx="1703" cy="318"/>
              </a:xfrm>
              <a:prstGeom prst="rect">
                <a:avLst/>
              </a:prstGeom>
              <a:gradFill rotWithShape="1">
                <a:gsLst>
                  <a:gs pos="0">
                    <a:schemeClr val="accent2"/>
                  </a:gs>
                  <a:gs pos="50000">
                    <a:schemeClr val="accent2">
                      <a:gamma/>
                      <a:shade val="46275"/>
                      <a:invGamma/>
                    </a:schemeClr>
                  </a:gs>
                  <a:gs pos="100000">
                    <a:schemeClr val="accent2"/>
                  </a:gs>
                </a:gsLst>
                <a:lin ang="5400000" scaled="1"/>
              </a:gradFill>
              <a:ln w="12700" cap="sq">
                <a:noFill/>
                <a:miter lim="800000"/>
                <a:headEnd type="none" w="sm" len="sm"/>
                <a:tailEnd type="none" w="sm" len="sm"/>
              </a:ln>
              <a:effectLst>
                <a:outerShdw dist="71842" dir="2700000" algn="ctr" rotWithShape="0">
                  <a:srgbClr val="B2B2B2"/>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253" name="Text Box 7"/>
              <p:cNvSpPr txBox="1">
                <a:spLocks noChangeArrowheads="1"/>
              </p:cNvSpPr>
              <p:nvPr/>
            </p:nvSpPr>
            <p:spPr bwMode="auto">
              <a:xfrm>
                <a:off x="657" y="557"/>
                <a:ext cx="2087" cy="291"/>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l"/>
                <a:r>
                  <a:rPr lang="zh-CN" altLang="en-US" sz="2400" b="1">
                    <a:solidFill>
                      <a:srgbClr val="FFFFFF"/>
                    </a:solidFill>
                    <a:latin typeface="黑体" pitchFamily="49" charset="-122"/>
                    <a:ea typeface="黑体" pitchFamily="49" charset="-122"/>
                  </a:rPr>
                  <a:t>以</a:t>
                </a:r>
                <a:r>
                  <a:rPr lang="en-US" altLang="zh-CN" sz="2400" b="1">
                    <a:solidFill>
                      <a:srgbClr val="FFFFFF"/>
                    </a:solidFill>
                    <a:ea typeface="黑体" pitchFamily="49" charset="-122"/>
                  </a:rPr>
                  <a:t>n=5</a:t>
                </a:r>
                <a:r>
                  <a:rPr lang="zh-CN" altLang="en-US" sz="2400" b="1">
                    <a:solidFill>
                      <a:srgbClr val="FFFFFF"/>
                    </a:solidFill>
                    <a:latin typeface="黑体" pitchFamily="49" charset="-122"/>
                    <a:ea typeface="黑体" pitchFamily="49" charset="-122"/>
                  </a:rPr>
                  <a:t>阶魔方为例</a:t>
                </a:r>
              </a:p>
            </p:txBody>
          </p:sp>
        </p:grpSp>
        <p:grpSp>
          <p:nvGrpSpPr>
            <p:cNvPr id="10" name="Group 34"/>
            <p:cNvGrpSpPr>
              <a:grpSpLocks/>
            </p:cNvGrpSpPr>
            <p:nvPr/>
          </p:nvGrpSpPr>
          <p:grpSpPr bwMode="auto">
            <a:xfrm>
              <a:off x="561" y="1155"/>
              <a:ext cx="2208" cy="2184"/>
              <a:chOff x="438" y="1295"/>
              <a:chExt cx="2208" cy="2184"/>
            </a:xfrm>
          </p:grpSpPr>
          <p:sp>
            <p:nvSpPr>
              <p:cNvPr id="158741" name="Line 21"/>
              <p:cNvSpPr>
                <a:spLocks noChangeShapeType="1"/>
              </p:cNvSpPr>
              <p:nvPr/>
            </p:nvSpPr>
            <p:spPr bwMode="auto">
              <a:xfrm>
                <a:off x="448" y="1298"/>
                <a:ext cx="2172" cy="0"/>
              </a:xfrm>
              <a:prstGeom prst="line">
                <a:avLst/>
              </a:prstGeom>
              <a:noFill/>
              <a:ln w="38100"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742" name="Line 22"/>
              <p:cNvSpPr>
                <a:spLocks noChangeShapeType="1"/>
              </p:cNvSpPr>
              <p:nvPr/>
            </p:nvSpPr>
            <p:spPr bwMode="auto">
              <a:xfrm rot="-5400000">
                <a:off x="-651" y="2386"/>
                <a:ext cx="2177" cy="0"/>
              </a:xfrm>
              <a:prstGeom prst="line">
                <a:avLst/>
              </a:prstGeom>
              <a:noFill/>
              <a:ln w="38100"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743" name="Line 23"/>
              <p:cNvSpPr>
                <a:spLocks noChangeShapeType="1"/>
              </p:cNvSpPr>
              <p:nvPr/>
            </p:nvSpPr>
            <p:spPr bwMode="auto">
              <a:xfrm rot="-5400000">
                <a:off x="1557" y="2386"/>
                <a:ext cx="2177" cy="0"/>
              </a:xfrm>
              <a:prstGeom prst="line">
                <a:avLst/>
              </a:prstGeom>
              <a:noFill/>
              <a:ln w="38100"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744" name="Line 24"/>
              <p:cNvSpPr>
                <a:spLocks noChangeShapeType="1"/>
              </p:cNvSpPr>
              <p:nvPr/>
            </p:nvSpPr>
            <p:spPr bwMode="auto">
              <a:xfrm>
                <a:off x="448" y="1745"/>
                <a:ext cx="2172" cy="0"/>
              </a:xfrm>
              <a:prstGeom prst="line">
                <a:avLst/>
              </a:prstGeom>
              <a:noFill/>
              <a:ln w="22225"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745" name="Line 25"/>
              <p:cNvSpPr>
                <a:spLocks noChangeShapeType="1"/>
              </p:cNvSpPr>
              <p:nvPr/>
            </p:nvSpPr>
            <p:spPr bwMode="auto">
              <a:xfrm>
                <a:off x="448" y="3476"/>
                <a:ext cx="2172" cy="0"/>
              </a:xfrm>
              <a:prstGeom prst="line">
                <a:avLst/>
              </a:prstGeom>
              <a:noFill/>
              <a:ln w="38100"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747" name="Line 27"/>
              <p:cNvSpPr>
                <a:spLocks noChangeShapeType="1"/>
              </p:cNvSpPr>
              <p:nvPr/>
            </p:nvSpPr>
            <p:spPr bwMode="auto">
              <a:xfrm>
                <a:off x="448" y="2181"/>
                <a:ext cx="2172" cy="0"/>
              </a:xfrm>
              <a:prstGeom prst="line">
                <a:avLst/>
              </a:prstGeom>
              <a:noFill/>
              <a:ln w="22225"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748" name="Line 28"/>
              <p:cNvSpPr>
                <a:spLocks noChangeShapeType="1"/>
              </p:cNvSpPr>
              <p:nvPr/>
            </p:nvSpPr>
            <p:spPr bwMode="auto">
              <a:xfrm>
                <a:off x="445" y="2614"/>
                <a:ext cx="2175" cy="0"/>
              </a:xfrm>
              <a:prstGeom prst="line">
                <a:avLst/>
              </a:prstGeom>
              <a:noFill/>
              <a:ln w="22225"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749" name="Line 29"/>
              <p:cNvSpPr>
                <a:spLocks noChangeShapeType="1"/>
              </p:cNvSpPr>
              <p:nvPr/>
            </p:nvSpPr>
            <p:spPr bwMode="auto">
              <a:xfrm>
                <a:off x="455" y="3043"/>
                <a:ext cx="2167" cy="0"/>
              </a:xfrm>
              <a:prstGeom prst="line">
                <a:avLst/>
              </a:prstGeom>
              <a:noFill/>
              <a:ln w="22225"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750" name="Line 30"/>
              <p:cNvSpPr>
                <a:spLocks noChangeShapeType="1"/>
              </p:cNvSpPr>
              <p:nvPr/>
            </p:nvSpPr>
            <p:spPr bwMode="auto">
              <a:xfrm rot="-5400000">
                <a:off x="-224" y="2390"/>
                <a:ext cx="2177" cy="0"/>
              </a:xfrm>
              <a:prstGeom prst="line">
                <a:avLst/>
              </a:prstGeom>
              <a:noFill/>
              <a:ln w="22225"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751" name="Line 31"/>
              <p:cNvSpPr>
                <a:spLocks noChangeShapeType="1"/>
              </p:cNvSpPr>
              <p:nvPr/>
            </p:nvSpPr>
            <p:spPr bwMode="auto">
              <a:xfrm rot="-5400000">
                <a:off x="220" y="2390"/>
                <a:ext cx="2177" cy="0"/>
              </a:xfrm>
              <a:prstGeom prst="line">
                <a:avLst/>
              </a:prstGeom>
              <a:noFill/>
              <a:ln w="22225"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752" name="Line 32"/>
              <p:cNvSpPr>
                <a:spLocks noChangeShapeType="1"/>
              </p:cNvSpPr>
              <p:nvPr/>
            </p:nvSpPr>
            <p:spPr bwMode="auto">
              <a:xfrm rot="-5400000">
                <a:off x="650" y="2384"/>
                <a:ext cx="2177" cy="0"/>
              </a:xfrm>
              <a:prstGeom prst="line">
                <a:avLst/>
              </a:prstGeom>
              <a:noFill/>
              <a:ln w="22225"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753" name="Line 33"/>
              <p:cNvSpPr>
                <a:spLocks noChangeShapeType="1"/>
              </p:cNvSpPr>
              <p:nvPr/>
            </p:nvSpPr>
            <p:spPr bwMode="auto">
              <a:xfrm rot="-5400000">
                <a:off x="1104" y="2386"/>
                <a:ext cx="2177" cy="0"/>
              </a:xfrm>
              <a:prstGeom prst="line">
                <a:avLst/>
              </a:prstGeom>
              <a:noFill/>
              <a:ln w="22225"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58755" name="Text Box 35"/>
            <p:cNvSpPr txBox="1">
              <a:spLocks noChangeArrowheads="1"/>
            </p:cNvSpPr>
            <p:nvPr/>
          </p:nvSpPr>
          <p:spPr bwMode="auto">
            <a:xfrm>
              <a:off x="1313" y="3304"/>
              <a:ext cx="1048" cy="310"/>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algn="l">
                <a:defRPr/>
              </a:pPr>
              <a:r>
                <a:rPr lang="en-US" altLang="zh-CN" sz="2600" b="1">
                  <a:solidFill>
                    <a:srgbClr val="FF0000"/>
                  </a:solidFill>
                  <a:effectLst>
                    <a:outerShdw blurRad="38100" dist="38100" dir="2700000" algn="tl">
                      <a:srgbClr val="C0C0C0"/>
                    </a:outerShdw>
                  </a:effectLst>
                  <a:ea typeface="黑体" pitchFamily="2" charset="-122"/>
                </a:rPr>
                <a:t>1 </a:t>
              </a:r>
              <a:r>
                <a:rPr lang="en-US" altLang="zh-CN" sz="2600" b="1">
                  <a:solidFill>
                    <a:srgbClr val="FF0000"/>
                  </a:solidFill>
                  <a:effectLst>
                    <a:outerShdw blurRad="38100" dist="38100" dir="2700000" algn="tl">
                      <a:srgbClr val="C0C0C0"/>
                    </a:outerShdw>
                  </a:effectLst>
                  <a:ea typeface="黑体" pitchFamily="2" charset="-122"/>
                  <a:cs typeface="Times New Roman" pitchFamily="18" charset="0"/>
                </a:rPr>
                <a:t>~ 25</a:t>
              </a:r>
            </a:p>
          </p:txBody>
        </p:sp>
        <p:sp>
          <p:nvSpPr>
            <p:cNvPr id="88239" name="Text Box 113"/>
            <p:cNvSpPr txBox="1">
              <a:spLocks noChangeArrowheads="1"/>
            </p:cNvSpPr>
            <p:nvPr/>
          </p:nvSpPr>
          <p:spPr bwMode="auto">
            <a:xfrm>
              <a:off x="2821" y="1101"/>
              <a:ext cx="205" cy="2210"/>
            </a:xfrm>
            <a:prstGeom prst="rect">
              <a:avLst/>
            </a:prstGeom>
            <a:noFill/>
            <a:ln w="12700" cap="sq">
              <a:noFill/>
              <a:miter lim="800000"/>
              <a:headEnd type="none" w="sm" len="sm"/>
              <a:tailEnd type="none" w="sm" len="sm"/>
            </a:ln>
          </p:spPr>
          <p:txBody>
            <a:bodyPr wrap="none">
              <a:spAutoFit/>
            </a:bodyPr>
            <a:lstStyle/>
            <a:p>
              <a:pPr algn="l">
                <a:lnSpc>
                  <a:spcPct val="185000"/>
                </a:lnSpc>
              </a:pPr>
              <a:r>
                <a:rPr lang="en-US" altLang="zh-CN" sz="2400" b="1">
                  <a:solidFill>
                    <a:srgbClr val="000099"/>
                  </a:solidFill>
                  <a:ea typeface="黑体" pitchFamily="49" charset="-122"/>
                </a:rPr>
                <a:t>0</a:t>
              </a:r>
            </a:p>
            <a:p>
              <a:pPr algn="l">
                <a:lnSpc>
                  <a:spcPct val="185000"/>
                </a:lnSpc>
              </a:pPr>
              <a:r>
                <a:rPr lang="en-US" altLang="zh-CN" sz="2400" b="1">
                  <a:solidFill>
                    <a:srgbClr val="000099"/>
                  </a:solidFill>
                  <a:ea typeface="黑体" pitchFamily="49" charset="-122"/>
                </a:rPr>
                <a:t>1</a:t>
              </a:r>
            </a:p>
            <a:p>
              <a:pPr algn="l">
                <a:lnSpc>
                  <a:spcPct val="185000"/>
                </a:lnSpc>
              </a:pPr>
              <a:r>
                <a:rPr lang="en-US" altLang="zh-CN" sz="2400" b="1">
                  <a:solidFill>
                    <a:srgbClr val="000099"/>
                  </a:solidFill>
                  <a:ea typeface="黑体" pitchFamily="49" charset="-122"/>
                </a:rPr>
                <a:t>2</a:t>
              </a:r>
            </a:p>
            <a:p>
              <a:pPr algn="l">
                <a:lnSpc>
                  <a:spcPct val="185000"/>
                </a:lnSpc>
              </a:pPr>
              <a:r>
                <a:rPr lang="en-US" altLang="zh-CN" sz="2400" b="1">
                  <a:solidFill>
                    <a:srgbClr val="000099"/>
                  </a:solidFill>
                  <a:ea typeface="黑体" pitchFamily="49" charset="-122"/>
                </a:rPr>
                <a:t>3</a:t>
              </a:r>
            </a:p>
            <a:p>
              <a:pPr algn="l">
                <a:lnSpc>
                  <a:spcPct val="185000"/>
                </a:lnSpc>
              </a:pPr>
              <a:r>
                <a:rPr lang="en-US" altLang="zh-CN" sz="2400" b="1">
                  <a:solidFill>
                    <a:srgbClr val="000099"/>
                  </a:solidFill>
                  <a:ea typeface="黑体" pitchFamily="49" charset="-122"/>
                </a:rPr>
                <a:t>4</a:t>
              </a:r>
            </a:p>
          </p:txBody>
        </p:sp>
      </p:grpSp>
      <p:sp>
        <p:nvSpPr>
          <p:cNvPr id="158835" name="Text Box 115"/>
          <p:cNvSpPr txBox="1">
            <a:spLocks noChangeArrowheads="1"/>
          </p:cNvSpPr>
          <p:nvPr/>
        </p:nvSpPr>
        <p:spPr bwMode="auto">
          <a:xfrm>
            <a:off x="7069990" y="2414590"/>
            <a:ext cx="1295413" cy="554037"/>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3      0</a:t>
            </a:r>
          </a:p>
        </p:txBody>
      </p:sp>
      <p:sp>
        <p:nvSpPr>
          <p:cNvPr id="158836" name="Text Box 116"/>
          <p:cNvSpPr txBox="1">
            <a:spLocks noChangeArrowheads="1"/>
          </p:cNvSpPr>
          <p:nvPr/>
        </p:nvSpPr>
        <p:spPr bwMode="auto">
          <a:xfrm>
            <a:off x="2566809" y="3933825"/>
            <a:ext cx="505211"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3</a:t>
            </a:r>
          </a:p>
        </p:txBody>
      </p:sp>
      <p:sp>
        <p:nvSpPr>
          <p:cNvPr id="158837" name="Text Box 117"/>
          <p:cNvSpPr txBox="1">
            <a:spLocks noChangeArrowheads="1"/>
          </p:cNvSpPr>
          <p:nvPr/>
        </p:nvSpPr>
        <p:spPr bwMode="auto">
          <a:xfrm>
            <a:off x="7081325" y="2801940"/>
            <a:ext cx="1295413" cy="554037"/>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2    </a:t>
            </a:r>
            <a:r>
              <a:rPr lang="en-US" altLang="zh-CN" sz="3000" b="1">
                <a:solidFill>
                  <a:srgbClr val="000099"/>
                </a:solidFill>
                <a:latin typeface="宋体" charset="-122"/>
              </a:rPr>
              <a:t>-</a:t>
            </a:r>
            <a:r>
              <a:rPr lang="en-US" altLang="zh-CN" sz="3000" b="1">
                <a:solidFill>
                  <a:srgbClr val="000099"/>
                </a:solidFill>
                <a:ea typeface="黑体" pitchFamily="49" charset="-122"/>
              </a:rPr>
              <a:t>1</a:t>
            </a:r>
          </a:p>
        </p:txBody>
      </p:sp>
      <p:grpSp>
        <p:nvGrpSpPr>
          <p:cNvPr id="11" name="Group 123"/>
          <p:cNvGrpSpPr>
            <a:grpSpLocks/>
          </p:cNvGrpSpPr>
          <p:nvPr/>
        </p:nvGrpSpPr>
        <p:grpSpPr bwMode="auto">
          <a:xfrm>
            <a:off x="1719933" y="3279777"/>
            <a:ext cx="791821" cy="631825"/>
            <a:chOff x="3930" y="3790"/>
            <a:chExt cx="499" cy="398"/>
          </a:xfrm>
        </p:grpSpPr>
        <p:grpSp>
          <p:nvGrpSpPr>
            <p:cNvPr id="12" name="Group 124"/>
            <p:cNvGrpSpPr>
              <a:grpSpLocks/>
            </p:cNvGrpSpPr>
            <p:nvPr/>
          </p:nvGrpSpPr>
          <p:grpSpPr bwMode="auto">
            <a:xfrm rot="-5400000">
              <a:off x="3941" y="3807"/>
              <a:ext cx="398" cy="363"/>
              <a:chOff x="1003" y="799"/>
              <a:chExt cx="398" cy="363"/>
            </a:xfrm>
          </p:grpSpPr>
          <p:sp>
            <p:nvSpPr>
              <p:cNvPr id="158845" name="Line 125"/>
              <p:cNvSpPr>
                <a:spLocks noChangeShapeType="1"/>
              </p:cNvSpPr>
              <p:nvPr/>
            </p:nvSpPr>
            <p:spPr bwMode="auto">
              <a:xfrm flipH="1">
                <a:off x="1021" y="793"/>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846" name="Line 126"/>
              <p:cNvSpPr>
                <a:spLocks noChangeShapeType="1"/>
              </p:cNvSpPr>
              <p:nvPr/>
            </p:nvSpPr>
            <p:spPr bwMode="auto">
              <a:xfrm rot="-5400000">
                <a:off x="1219" y="957"/>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847" name="Line 127"/>
              <p:cNvSpPr>
                <a:spLocks noChangeShapeType="1"/>
              </p:cNvSpPr>
              <p:nvPr/>
            </p:nvSpPr>
            <p:spPr bwMode="auto">
              <a:xfrm rot="-5400000">
                <a:off x="821" y="957"/>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58848" name="Text Box 128"/>
            <p:cNvSpPr txBox="1">
              <a:spLocks noChangeArrowheads="1"/>
            </p:cNvSpPr>
            <p:nvPr/>
          </p:nvSpPr>
          <p:spPr bwMode="auto">
            <a:xfrm>
              <a:off x="3930" y="3838"/>
              <a:ext cx="499" cy="291"/>
            </a:xfrm>
            <a:prstGeom prst="rect">
              <a:avLst/>
            </a:prstGeom>
            <a:noFill/>
            <a:ln w="12700" cap="sq">
              <a:noFill/>
              <a:miter lim="800000"/>
              <a:headEnd type="none" w="sm" len="sm"/>
              <a:tailEnd type="none" w="sm" len="sm"/>
            </a:ln>
            <a:effectLst/>
          </p:spPr>
          <p:txBody>
            <a:bodyPr>
              <a:spAutoFit/>
            </a:bodyPr>
            <a:lstStyle/>
            <a:p>
              <a:pPr algn="l">
                <a:defRPr/>
              </a:pPr>
              <a:r>
                <a:rPr lang="en-US" altLang="zh-CN" sz="2400" b="1">
                  <a:solidFill>
                    <a:srgbClr val="FF0000"/>
                  </a:solidFill>
                  <a:effectLst>
                    <a:outerShdw blurRad="38100" dist="38100" dir="2700000" algn="tl">
                      <a:srgbClr val="C0C0C0"/>
                    </a:outerShdw>
                  </a:effectLst>
                  <a:ea typeface="黑体" pitchFamily="2" charset="-122"/>
                </a:rPr>
                <a:t>(i, j)</a:t>
              </a:r>
            </a:p>
          </p:txBody>
        </p:sp>
      </p:grpSp>
      <p:grpSp>
        <p:nvGrpSpPr>
          <p:cNvPr id="13" name="Group 133"/>
          <p:cNvGrpSpPr>
            <a:grpSpLocks/>
          </p:cNvGrpSpPr>
          <p:nvPr/>
        </p:nvGrpSpPr>
        <p:grpSpPr bwMode="auto">
          <a:xfrm>
            <a:off x="7709600" y="2790825"/>
            <a:ext cx="537597" cy="554038"/>
            <a:chOff x="4879" y="2351"/>
            <a:chExt cx="339" cy="349"/>
          </a:xfrm>
        </p:grpSpPr>
        <p:sp>
          <p:nvSpPr>
            <p:cNvPr id="158854" name="Rectangle 134"/>
            <p:cNvSpPr>
              <a:spLocks noChangeArrowheads="1"/>
            </p:cNvSpPr>
            <p:nvPr/>
          </p:nvSpPr>
          <p:spPr bwMode="auto">
            <a:xfrm>
              <a:off x="4879" y="2443"/>
              <a:ext cx="301" cy="234"/>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230" name="Text Box 135"/>
            <p:cNvSpPr txBox="1">
              <a:spLocks noChangeArrowheads="1"/>
            </p:cNvSpPr>
            <p:nvPr/>
          </p:nvSpPr>
          <p:spPr bwMode="auto">
            <a:xfrm>
              <a:off x="4946" y="2351"/>
              <a:ext cx="272" cy="349"/>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FF0000"/>
                  </a:solidFill>
                  <a:ea typeface="黑体" pitchFamily="49" charset="-122"/>
                </a:rPr>
                <a:t>4</a:t>
              </a:r>
              <a:r>
                <a:rPr lang="en-US" altLang="zh-CN" sz="3000" b="1">
                  <a:solidFill>
                    <a:srgbClr val="000099"/>
                  </a:solidFill>
                  <a:ea typeface="黑体" pitchFamily="49" charset="-122"/>
                </a:rPr>
                <a:t>  </a:t>
              </a:r>
            </a:p>
          </p:txBody>
        </p:sp>
      </p:grpSp>
      <p:sp>
        <p:nvSpPr>
          <p:cNvPr id="158859" name="Text Box 139"/>
          <p:cNvSpPr txBox="1">
            <a:spLocks noChangeArrowheads="1"/>
          </p:cNvSpPr>
          <p:nvPr/>
        </p:nvSpPr>
        <p:spPr bwMode="auto">
          <a:xfrm>
            <a:off x="5330898" y="3257550"/>
            <a:ext cx="548931"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4</a:t>
            </a:r>
          </a:p>
        </p:txBody>
      </p:sp>
      <p:sp>
        <p:nvSpPr>
          <p:cNvPr id="158860" name="Text Box 140"/>
          <p:cNvSpPr txBox="1">
            <a:spLocks noChangeArrowheads="1"/>
          </p:cNvSpPr>
          <p:nvPr/>
        </p:nvSpPr>
        <p:spPr bwMode="auto">
          <a:xfrm>
            <a:off x="4634612" y="2592389"/>
            <a:ext cx="383438" cy="615553"/>
          </a:xfrm>
          <a:prstGeom prst="rect">
            <a:avLst/>
          </a:prstGeom>
          <a:noFill/>
          <a:ln w="12700" cap="sq">
            <a:noFill/>
            <a:miter lim="800000"/>
            <a:headEnd type="none" w="sm" len="sm"/>
            <a:tailEnd type="none" w="sm" len="sm"/>
          </a:ln>
        </p:spPr>
        <p:txBody>
          <a:bodyPr wrap="none">
            <a:spAutoFit/>
          </a:bodyPr>
          <a:lstStyle/>
          <a:p>
            <a:pPr algn="l"/>
            <a:r>
              <a:rPr lang="en-US" altLang="zh-CN" sz="3400" b="1">
                <a:solidFill>
                  <a:srgbClr val="000099"/>
                </a:solidFill>
                <a:ea typeface="黑体" pitchFamily="49" charset="-122"/>
              </a:rPr>
              <a:t>5</a:t>
            </a:r>
          </a:p>
        </p:txBody>
      </p:sp>
      <p:sp>
        <p:nvSpPr>
          <p:cNvPr id="158861" name="Text Box 141"/>
          <p:cNvSpPr txBox="1">
            <a:spLocks noChangeArrowheads="1"/>
          </p:cNvSpPr>
          <p:nvPr/>
        </p:nvSpPr>
        <p:spPr bwMode="auto">
          <a:xfrm>
            <a:off x="7069990" y="3140075"/>
            <a:ext cx="1295413" cy="554038"/>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1      3</a:t>
            </a:r>
          </a:p>
        </p:txBody>
      </p:sp>
      <p:sp>
        <p:nvSpPr>
          <p:cNvPr id="158862" name="Text Box 142"/>
          <p:cNvSpPr txBox="1">
            <a:spLocks noChangeArrowheads="1"/>
          </p:cNvSpPr>
          <p:nvPr/>
        </p:nvSpPr>
        <p:spPr bwMode="auto">
          <a:xfrm>
            <a:off x="7065132" y="3516315"/>
            <a:ext cx="1295413" cy="554037"/>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0      2</a:t>
            </a:r>
          </a:p>
        </p:txBody>
      </p:sp>
      <p:grpSp>
        <p:nvGrpSpPr>
          <p:cNvPr id="14" name="Group 332"/>
          <p:cNvGrpSpPr>
            <a:grpSpLocks/>
          </p:cNvGrpSpPr>
          <p:nvPr/>
        </p:nvGrpSpPr>
        <p:grpSpPr bwMode="auto">
          <a:xfrm>
            <a:off x="4440302" y="6092827"/>
            <a:ext cx="3052317" cy="703263"/>
            <a:chOff x="1791" y="3877"/>
            <a:chExt cx="1923" cy="443"/>
          </a:xfrm>
        </p:grpSpPr>
        <p:sp>
          <p:nvSpPr>
            <p:cNvPr id="88227" name="Text Box 144"/>
            <p:cNvSpPr txBox="1">
              <a:spLocks noChangeArrowheads="1"/>
            </p:cNvSpPr>
            <p:nvPr/>
          </p:nvSpPr>
          <p:spPr bwMode="auto">
            <a:xfrm>
              <a:off x="2138" y="3897"/>
              <a:ext cx="1576" cy="349"/>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l"/>
              <a:r>
                <a:rPr lang="en-US" altLang="zh-CN" sz="3000" b="1">
                  <a:solidFill>
                    <a:srgbClr val="FF0000"/>
                  </a:solidFill>
                  <a:ea typeface="黑体" pitchFamily="49" charset="-122"/>
                </a:rPr>
                <a:t>i</a:t>
              </a:r>
              <a:r>
                <a:rPr lang="en-US" altLang="zh-CN" sz="3000" b="1">
                  <a:solidFill>
                    <a:srgbClr val="FF0000"/>
                  </a:solidFill>
                  <a:latin typeface="宋体" charset="-122"/>
                </a:rPr>
                <a:t>+=</a:t>
              </a:r>
              <a:r>
                <a:rPr lang="en-US" altLang="zh-CN" sz="3000" b="1">
                  <a:solidFill>
                    <a:srgbClr val="FF0000"/>
                  </a:solidFill>
                </a:rPr>
                <a:t>2</a:t>
              </a:r>
              <a:r>
                <a:rPr lang="en-US" altLang="zh-CN" sz="3000" b="1">
                  <a:solidFill>
                    <a:srgbClr val="FF0000"/>
                  </a:solidFill>
                  <a:ea typeface="黑体" pitchFamily="49" charset="-122"/>
                </a:rPr>
                <a:t>;  j</a:t>
              </a:r>
              <a:r>
                <a:rPr lang="en-US" altLang="zh-CN" sz="3000" b="1">
                  <a:solidFill>
                    <a:srgbClr val="FF0000"/>
                  </a:solidFill>
                  <a:latin typeface="宋体" charset="-122"/>
                </a:rPr>
                <a:t>++</a:t>
              </a:r>
              <a:r>
                <a:rPr lang="en-US" altLang="zh-CN" sz="3000" b="1">
                  <a:solidFill>
                    <a:srgbClr val="FF0000"/>
                  </a:solidFill>
                  <a:ea typeface="黑体" pitchFamily="49" charset="-122"/>
                </a:rPr>
                <a:t>;</a:t>
              </a:r>
            </a:p>
          </p:txBody>
        </p:sp>
        <p:sp>
          <p:nvSpPr>
            <p:cNvPr id="158865" name="Freeform 145"/>
            <p:cNvSpPr>
              <a:spLocks/>
            </p:cNvSpPr>
            <p:nvPr/>
          </p:nvSpPr>
          <p:spPr bwMode="auto">
            <a:xfrm>
              <a:off x="1791" y="3877"/>
              <a:ext cx="1578" cy="443"/>
            </a:xfrm>
            <a:custGeom>
              <a:avLst/>
              <a:gdLst/>
              <a:ahLst/>
              <a:cxnLst>
                <a:cxn ang="0">
                  <a:pos x="228" y="51"/>
                </a:cxn>
                <a:cxn ang="0">
                  <a:pos x="355" y="13"/>
                </a:cxn>
                <a:cxn ang="0">
                  <a:pos x="1006" y="21"/>
                </a:cxn>
                <a:cxn ang="0">
                  <a:pos x="1081" y="66"/>
                </a:cxn>
                <a:cxn ang="0">
                  <a:pos x="1171" y="81"/>
                </a:cxn>
                <a:cxn ang="0">
                  <a:pos x="1178" y="215"/>
                </a:cxn>
                <a:cxn ang="0">
                  <a:pos x="1178" y="320"/>
                </a:cxn>
                <a:cxn ang="0">
                  <a:pos x="1126" y="343"/>
                </a:cxn>
                <a:cxn ang="0">
                  <a:pos x="819" y="350"/>
                </a:cxn>
                <a:cxn ang="0">
                  <a:pos x="236" y="305"/>
                </a:cxn>
                <a:cxn ang="0">
                  <a:pos x="206" y="118"/>
                </a:cxn>
                <a:cxn ang="0">
                  <a:pos x="213" y="51"/>
                </a:cxn>
                <a:cxn ang="0">
                  <a:pos x="236" y="43"/>
                </a:cxn>
                <a:cxn ang="0">
                  <a:pos x="228" y="51"/>
                </a:cxn>
              </a:cxnLst>
              <a:rect l="0" t="0" r="r" b="b"/>
              <a:pathLst>
                <a:path w="1196" h="398">
                  <a:moveTo>
                    <a:pt x="228" y="51"/>
                  </a:moveTo>
                  <a:cubicBezTo>
                    <a:pt x="246" y="0"/>
                    <a:pt x="303" y="17"/>
                    <a:pt x="355" y="13"/>
                  </a:cubicBezTo>
                  <a:cubicBezTo>
                    <a:pt x="572" y="16"/>
                    <a:pt x="789" y="16"/>
                    <a:pt x="1006" y="21"/>
                  </a:cubicBezTo>
                  <a:cubicBezTo>
                    <a:pt x="1046" y="22"/>
                    <a:pt x="1044" y="54"/>
                    <a:pt x="1081" y="66"/>
                  </a:cubicBezTo>
                  <a:cubicBezTo>
                    <a:pt x="1093" y="70"/>
                    <a:pt x="1167" y="80"/>
                    <a:pt x="1171" y="81"/>
                  </a:cubicBezTo>
                  <a:cubicBezTo>
                    <a:pt x="1173" y="126"/>
                    <a:pt x="1174" y="170"/>
                    <a:pt x="1178" y="215"/>
                  </a:cubicBezTo>
                  <a:cubicBezTo>
                    <a:pt x="1181" y="255"/>
                    <a:pt x="1196" y="280"/>
                    <a:pt x="1178" y="320"/>
                  </a:cubicBezTo>
                  <a:cubicBezTo>
                    <a:pt x="1172" y="332"/>
                    <a:pt x="1135" y="343"/>
                    <a:pt x="1126" y="343"/>
                  </a:cubicBezTo>
                  <a:cubicBezTo>
                    <a:pt x="1024" y="348"/>
                    <a:pt x="921" y="348"/>
                    <a:pt x="819" y="350"/>
                  </a:cubicBezTo>
                  <a:cubicBezTo>
                    <a:pt x="0" y="339"/>
                    <a:pt x="490" y="398"/>
                    <a:pt x="236" y="305"/>
                  </a:cubicBezTo>
                  <a:cubicBezTo>
                    <a:pt x="199" y="251"/>
                    <a:pt x="218" y="181"/>
                    <a:pt x="206" y="118"/>
                  </a:cubicBezTo>
                  <a:cubicBezTo>
                    <a:pt x="208" y="96"/>
                    <a:pt x="205" y="72"/>
                    <a:pt x="213" y="51"/>
                  </a:cubicBezTo>
                  <a:cubicBezTo>
                    <a:pt x="216" y="43"/>
                    <a:pt x="228" y="43"/>
                    <a:pt x="236" y="43"/>
                  </a:cubicBezTo>
                  <a:cubicBezTo>
                    <a:pt x="240" y="43"/>
                    <a:pt x="231" y="48"/>
                    <a:pt x="228" y="51"/>
                  </a:cubicBezTo>
                  <a:close/>
                </a:path>
              </a:pathLst>
            </a:custGeom>
            <a:noFill/>
            <a:ln w="60325" cap="sq" cmpd="sng">
              <a:solidFill>
                <a:srgbClr val="CC99FF"/>
              </a:solidFill>
              <a:prstDash val="solid"/>
              <a:round/>
              <a:headEnd type="none" w="sm" len="sm"/>
              <a:tailEnd type="none" w="sm" len="sm"/>
            </a:ln>
            <a:effectLst>
              <a:outerShdw dist="35921" dir="2700000" algn="ctr" rotWithShape="0">
                <a:srgbClr val="B2B2B2"/>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15" name="Group 153"/>
          <p:cNvGrpSpPr>
            <a:grpSpLocks/>
          </p:cNvGrpSpPr>
          <p:nvPr/>
        </p:nvGrpSpPr>
        <p:grpSpPr bwMode="auto">
          <a:xfrm>
            <a:off x="6971215" y="3478215"/>
            <a:ext cx="1292175" cy="554037"/>
            <a:chOff x="3438" y="2282"/>
            <a:chExt cx="814" cy="349"/>
          </a:xfrm>
        </p:grpSpPr>
        <p:grpSp>
          <p:nvGrpSpPr>
            <p:cNvPr id="16" name="Group 154"/>
            <p:cNvGrpSpPr>
              <a:grpSpLocks/>
            </p:cNvGrpSpPr>
            <p:nvPr/>
          </p:nvGrpSpPr>
          <p:grpSpPr bwMode="auto">
            <a:xfrm>
              <a:off x="3913" y="2282"/>
              <a:ext cx="339" cy="349"/>
              <a:chOff x="4879" y="2351"/>
              <a:chExt cx="339" cy="349"/>
            </a:xfrm>
          </p:grpSpPr>
          <p:sp>
            <p:nvSpPr>
              <p:cNvPr id="158875" name="Rectangle 155"/>
              <p:cNvSpPr>
                <a:spLocks noChangeArrowheads="1"/>
              </p:cNvSpPr>
              <p:nvPr/>
            </p:nvSpPr>
            <p:spPr bwMode="auto">
              <a:xfrm>
                <a:off x="4879" y="2443"/>
                <a:ext cx="301" cy="234"/>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226" name="Text Box 156"/>
              <p:cNvSpPr txBox="1">
                <a:spLocks noChangeArrowheads="1"/>
              </p:cNvSpPr>
              <p:nvPr/>
            </p:nvSpPr>
            <p:spPr bwMode="auto">
              <a:xfrm>
                <a:off x="4946" y="2351"/>
                <a:ext cx="272" cy="349"/>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FF0000"/>
                    </a:solidFill>
                    <a:ea typeface="黑体" pitchFamily="49" charset="-122"/>
                  </a:rPr>
                  <a:t>3</a:t>
                </a:r>
                <a:r>
                  <a:rPr lang="en-US" altLang="zh-CN" sz="3000" b="1">
                    <a:solidFill>
                      <a:srgbClr val="000099"/>
                    </a:solidFill>
                    <a:ea typeface="黑体" pitchFamily="49" charset="-122"/>
                  </a:rPr>
                  <a:t>  </a:t>
                </a:r>
              </a:p>
            </p:txBody>
          </p:sp>
        </p:grpSp>
        <p:grpSp>
          <p:nvGrpSpPr>
            <p:cNvPr id="17" name="Group 157"/>
            <p:cNvGrpSpPr>
              <a:grpSpLocks/>
            </p:cNvGrpSpPr>
            <p:nvPr/>
          </p:nvGrpSpPr>
          <p:grpSpPr bwMode="auto">
            <a:xfrm>
              <a:off x="3438" y="2282"/>
              <a:ext cx="339" cy="349"/>
              <a:chOff x="4879" y="2351"/>
              <a:chExt cx="339" cy="349"/>
            </a:xfrm>
          </p:grpSpPr>
          <p:sp>
            <p:nvSpPr>
              <p:cNvPr id="158878" name="Rectangle 158"/>
              <p:cNvSpPr>
                <a:spLocks noChangeArrowheads="1"/>
              </p:cNvSpPr>
              <p:nvPr/>
            </p:nvSpPr>
            <p:spPr bwMode="auto">
              <a:xfrm>
                <a:off x="4879" y="2443"/>
                <a:ext cx="301" cy="234"/>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224" name="Text Box 159"/>
              <p:cNvSpPr txBox="1">
                <a:spLocks noChangeArrowheads="1"/>
              </p:cNvSpPr>
              <p:nvPr/>
            </p:nvSpPr>
            <p:spPr bwMode="auto">
              <a:xfrm>
                <a:off x="4946" y="2351"/>
                <a:ext cx="272" cy="349"/>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FF0000"/>
                    </a:solidFill>
                    <a:ea typeface="黑体" pitchFamily="49" charset="-122"/>
                  </a:rPr>
                  <a:t>2</a:t>
                </a:r>
                <a:r>
                  <a:rPr lang="en-US" altLang="zh-CN" sz="3000" b="1">
                    <a:solidFill>
                      <a:srgbClr val="000099"/>
                    </a:solidFill>
                    <a:ea typeface="黑体" pitchFamily="49" charset="-122"/>
                  </a:rPr>
                  <a:t>  </a:t>
                </a:r>
              </a:p>
            </p:txBody>
          </p:sp>
        </p:grpSp>
      </p:grpSp>
      <p:sp>
        <p:nvSpPr>
          <p:cNvPr id="158883" name="Text Box 163"/>
          <p:cNvSpPr txBox="1">
            <a:spLocks noChangeArrowheads="1"/>
          </p:cNvSpPr>
          <p:nvPr/>
        </p:nvSpPr>
        <p:spPr bwMode="auto">
          <a:xfrm>
            <a:off x="4634613" y="3273425"/>
            <a:ext cx="535977"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6</a:t>
            </a:r>
          </a:p>
        </p:txBody>
      </p:sp>
      <p:sp>
        <p:nvSpPr>
          <p:cNvPr id="158884" name="Text Box 164"/>
          <p:cNvSpPr txBox="1">
            <a:spLocks noChangeArrowheads="1"/>
          </p:cNvSpPr>
          <p:nvPr/>
        </p:nvSpPr>
        <p:spPr bwMode="auto">
          <a:xfrm>
            <a:off x="7069990" y="3870325"/>
            <a:ext cx="1295413" cy="554038"/>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1      2</a:t>
            </a:r>
          </a:p>
        </p:txBody>
      </p:sp>
      <p:sp>
        <p:nvSpPr>
          <p:cNvPr id="158885" name="Text Box 165"/>
          <p:cNvSpPr txBox="1">
            <a:spLocks noChangeArrowheads="1"/>
          </p:cNvSpPr>
          <p:nvPr/>
        </p:nvSpPr>
        <p:spPr bwMode="auto">
          <a:xfrm>
            <a:off x="3935089" y="2592389"/>
            <a:ext cx="383438" cy="615553"/>
          </a:xfrm>
          <a:prstGeom prst="rect">
            <a:avLst/>
          </a:prstGeom>
          <a:noFill/>
          <a:ln w="12700" cap="sq">
            <a:noFill/>
            <a:miter lim="800000"/>
            <a:headEnd type="none" w="sm" len="sm"/>
            <a:tailEnd type="none" w="sm" len="sm"/>
          </a:ln>
        </p:spPr>
        <p:txBody>
          <a:bodyPr wrap="none">
            <a:spAutoFit/>
          </a:bodyPr>
          <a:lstStyle/>
          <a:p>
            <a:pPr algn="l"/>
            <a:r>
              <a:rPr lang="en-US" altLang="zh-CN" sz="3400" b="1">
                <a:solidFill>
                  <a:srgbClr val="000099"/>
                </a:solidFill>
                <a:ea typeface="黑体" pitchFamily="49" charset="-122"/>
              </a:rPr>
              <a:t>7</a:t>
            </a:r>
          </a:p>
        </p:txBody>
      </p:sp>
      <p:sp>
        <p:nvSpPr>
          <p:cNvPr id="158886" name="Text Box 166"/>
          <p:cNvSpPr txBox="1">
            <a:spLocks noChangeArrowheads="1"/>
          </p:cNvSpPr>
          <p:nvPr/>
        </p:nvSpPr>
        <p:spPr bwMode="auto">
          <a:xfrm>
            <a:off x="7069990" y="4181475"/>
            <a:ext cx="1295413" cy="554038"/>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0      1</a:t>
            </a:r>
          </a:p>
        </p:txBody>
      </p:sp>
      <p:sp>
        <p:nvSpPr>
          <p:cNvPr id="158887" name="Text Box 167"/>
          <p:cNvSpPr txBox="1">
            <a:spLocks noChangeArrowheads="1"/>
          </p:cNvSpPr>
          <p:nvPr/>
        </p:nvSpPr>
        <p:spPr bwMode="auto">
          <a:xfrm>
            <a:off x="3243661" y="1893888"/>
            <a:ext cx="487400"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8</a:t>
            </a:r>
          </a:p>
        </p:txBody>
      </p:sp>
      <p:sp>
        <p:nvSpPr>
          <p:cNvPr id="158889" name="Text Box 169"/>
          <p:cNvSpPr txBox="1">
            <a:spLocks noChangeArrowheads="1"/>
          </p:cNvSpPr>
          <p:nvPr/>
        </p:nvSpPr>
        <p:spPr bwMode="auto">
          <a:xfrm>
            <a:off x="6882155" y="4524375"/>
            <a:ext cx="1743950" cy="554038"/>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latin typeface="宋体" charset="-122"/>
              </a:rPr>
              <a:t>-</a:t>
            </a:r>
            <a:r>
              <a:rPr lang="en-US" altLang="zh-CN" sz="3000" b="1">
                <a:solidFill>
                  <a:srgbClr val="000099"/>
                </a:solidFill>
                <a:ea typeface="黑体" pitchFamily="49" charset="-122"/>
              </a:rPr>
              <a:t>1      0</a:t>
            </a:r>
          </a:p>
        </p:txBody>
      </p:sp>
      <p:grpSp>
        <p:nvGrpSpPr>
          <p:cNvPr id="18" name="Group 170"/>
          <p:cNvGrpSpPr>
            <a:grpSpLocks/>
          </p:cNvGrpSpPr>
          <p:nvPr/>
        </p:nvGrpSpPr>
        <p:grpSpPr bwMode="auto">
          <a:xfrm>
            <a:off x="2383831" y="1203327"/>
            <a:ext cx="932698" cy="576263"/>
            <a:chOff x="4788" y="3702"/>
            <a:chExt cx="587" cy="363"/>
          </a:xfrm>
        </p:grpSpPr>
        <p:grpSp>
          <p:nvGrpSpPr>
            <p:cNvPr id="19" name="Group 171"/>
            <p:cNvGrpSpPr>
              <a:grpSpLocks/>
            </p:cNvGrpSpPr>
            <p:nvPr/>
          </p:nvGrpSpPr>
          <p:grpSpPr bwMode="auto">
            <a:xfrm>
              <a:off x="4830" y="3702"/>
              <a:ext cx="398" cy="363"/>
              <a:chOff x="1003" y="799"/>
              <a:chExt cx="398" cy="363"/>
            </a:xfrm>
          </p:grpSpPr>
          <p:sp>
            <p:nvSpPr>
              <p:cNvPr id="158892" name="Line 172"/>
              <p:cNvSpPr>
                <a:spLocks noChangeShapeType="1"/>
              </p:cNvSpPr>
              <p:nvPr/>
            </p:nvSpPr>
            <p:spPr bwMode="auto">
              <a:xfrm>
                <a:off x="1020" y="810"/>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893" name="Line 173"/>
              <p:cNvSpPr>
                <a:spLocks noChangeShapeType="1"/>
              </p:cNvSpPr>
              <p:nvPr/>
            </p:nvSpPr>
            <p:spPr bwMode="auto">
              <a:xfrm rot="-5400000">
                <a:off x="1229" y="981"/>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894" name="Line 174"/>
              <p:cNvSpPr>
                <a:spLocks noChangeShapeType="1"/>
              </p:cNvSpPr>
              <p:nvPr/>
            </p:nvSpPr>
            <p:spPr bwMode="auto">
              <a:xfrm rot="-5400000">
                <a:off x="821" y="981"/>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58895" name="Text Box 175"/>
            <p:cNvSpPr txBox="1">
              <a:spLocks noChangeArrowheads="1"/>
            </p:cNvSpPr>
            <p:nvPr/>
          </p:nvSpPr>
          <p:spPr bwMode="auto">
            <a:xfrm>
              <a:off x="4788" y="3729"/>
              <a:ext cx="587" cy="291"/>
            </a:xfrm>
            <a:prstGeom prst="rect">
              <a:avLst/>
            </a:prstGeom>
            <a:noFill/>
            <a:ln w="12700" cap="sq">
              <a:noFill/>
              <a:miter lim="800000"/>
              <a:headEnd type="none" w="sm" len="sm"/>
              <a:tailEnd type="none" w="sm" len="sm"/>
            </a:ln>
            <a:effectLst/>
          </p:spPr>
          <p:txBody>
            <a:bodyPr>
              <a:spAutoFit/>
            </a:bodyPr>
            <a:lstStyle/>
            <a:p>
              <a:pPr algn="l">
                <a:defRPr/>
              </a:pPr>
              <a:r>
                <a:rPr lang="en-US" altLang="zh-CN" sz="2400" b="1">
                  <a:solidFill>
                    <a:srgbClr val="FF0000"/>
                  </a:solidFill>
                  <a:effectLst>
                    <a:outerShdw blurRad="38100" dist="38100" dir="2700000" algn="tl">
                      <a:srgbClr val="C0C0C0"/>
                    </a:outerShdw>
                  </a:effectLst>
                  <a:ea typeface="黑体" pitchFamily="2" charset="-122"/>
                </a:rPr>
                <a:t>(i, j)</a:t>
              </a:r>
            </a:p>
          </p:txBody>
        </p:sp>
      </p:grpSp>
      <p:grpSp>
        <p:nvGrpSpPr>
          <p:cNvPr id="20" name="Group 176"/>
          <p:cNvGrpSpPr>
            <a:grpSpLocks/>
          </p:cNvGrpSpPr>
          <p:nvPr/>
        </p:nvGrpSpPr>
        <p:grpSpPr bwMode="auto">
          <a:xfrm>
            <a:off x="6955022" y="4530725"/>
            <a:ext cx="537597" cy="554038"/>
            <a:chOff x="4879" y="2351"/>
            <a:chExt cx="339" cy="349"/>
          </a:xfrm>
        </p:grpSpPr>
        <p:sp>
          <p:nvSpPr>
            <p:cNvPr id="158897" name="Rectangle 177"/>
            <p:cNvSpPr>
              <a:spLocks noChangeArrowheads="1"/>
            </p:cNvSpPr>
            <p:nvPr/>
          </p:nvSpPr>
          <p:spPr bwMode="auto">
            <a:xfrm>
              <a:off x="4879" y="2443"/>
              <a:ext cx="301" cy="234"/>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215" name="Text Box 178"/>
            <p:cNvSpPr txBox="1">
              <a:spLocks noChangeArrowheads="1"/>
            </p:cNvSpPr>
            <p:nvPr/>
          </p:nvSpPr>
          <p:spPr bwMode="auto">
            <a:xfrm>
              <a:off x="4946" y="2351"/>
              <a:ext cx="272" cy="349"/>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FF0000"/>
                  </a:solidFill>
                  <a:ea typeface="黑体" pitchFamily="49" charset="-122"/>
                </a:rPr>
                <a:t>4</a:t>
              </a:r>
              <a:r>
                <a:rPr lang="en-US" altLang="zh-CN" sz="3000" b="1">
                  <a:solidFill>
                    <a:srgbClr val="000099"/>
                  </a:solidFill>
                  <a:ea typeface="黑体" pitchFamily="49" charset="-122"/>
                </a:rPr>
                <a:t>  </a:t>
              </a:r>
            </a:p>
          </p:txBody>
        </p:sp>
      </p:grpSp>
      <p:sp>
        <p:nvSpPr>
          <p:cNvPr id="158899" name="Text Box 179"/>
          <p:cNvSpPr txBox="1">
            <a:spLocks noChangeArrowheads="1"/>
          </p:cNvSpPr>
          <p:nvPr/>
        </p:nvSpPr>
        <p:spPr bwMode="auto">
          <a:xfrm>
            <a:off x="2566809" y="4652963"/>
            <a:ext cx="433963"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9</a:t>
            </a:r>
          </a:p>
        </p:txBody>
      </p:sp>
      <p:sp>
        <p:nvSpPr>
          <p:cNvPr id="158900" name="Text Box 180"/>
          <p:cNvSpPr txBox="1">
            <a:spLocks noChangeArrowheads="1"/>
          </p:cNvSpPr>
          <p:nvPr/>
        </p:nvSpPr>
        <p:spPr bwMode="auto">
          <a:xfrm>
            <a:off x="7097517" y="4851400"/>
            <a:ext cx="1295413" cy="554038"/>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3    </a:t>
            </a:r>
            <a:r>
              <a:rPr lang="en-US" altLang="zh-CN" sz="3000" b="1">
                <a:solidFill>
                  <a:srgbClr val="000099"/>
                </a:solidFill>
                <a:latin typeface="宋体" charset="-122"/>
              </a:rPr>
              <a:t>-</a:t>
            </a:r>
            <a:r>
              <a:rPr lang="en-US" altLang="zh-CN" sz="3000" b="1">
                <a:solidFill>
                  <a:srgbClr val="000099"/>
                </a:solidFill>
                <a:ea typeface="黑体" pitchFamily="49" charset="-122"/>
              </a:rPr>
              <a:t>1</a:t>
            </a:r>
          </a:p>
        </p:txBody>
      </p:sp>
      <p:grpSp>
        <p:nvGrpSpPr>
          <p:cNvPr id="21" name="Group 181"/>
          <p:cNvGrpSpPr>
            <a:grpSpLocks/>
          </p:cNvGrpSpPr>
          <p:nvPr/>
        </p:nvGrpSpPr>
        <p:grpSpPr bwMode="auto">
          <a:xfrm>
            <a:off x="1726410" y="3960815"/>
            <a:ext cx="791821" cy="631825"/>
            <a:chOff x="3930" y="3790"/>
            <a:chExt cx="499" cy="398"/>
          </a:xfrm>
        </p:grpSpPr>
        <p:grpSp>
          <p:nvGrpSpPr>
            <p:cNvPr id="22" name="Group 182"/>
            <p:cNvGrpSpPr>
              <a:grpSpLocks/>
            </p:cNvGrpSpPr>
            <p:nvPr/>
          </p:nvGrpSpPr>
          <p:grpSpPr bwMode="auto">
            <a:xfrm rot="-5400000">
              <a:off x="3941" y="3807"/>
              <a:ext cx="398" cy="363"/>
              <a:chOff x="1003" y="799"/>
              <a:chExt cx="398" cy="363"/>
            </a:xfrm>
          </p:grpSpPr>
          <p:sp>
            <p:nvSpPr>
              <p:cNvPr id="158903" name="Line 183"/>
              <p:cNvSpPr>
                <a:spLocks noChangeShapeType="1"/>
              </p:cNvSpPr>
              <p:nvPr/>
            </p:nvSpPr>
            <p:spPr bwMode="auto">
              <a:xfrm flipH="1">
                <a:off x="1020" y="793"/>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904" name="Line 184"/>
              <p:cNvSpPr>
                <a:spLocks noChangeShapeType="1"/>
              </p:cNvSpPr>
              <p:nvPr/>
            </p:nvSpPr>
            <p:spPr bwMode="auto">
              <a:xfrm rot="-5400000">
                <a:off x="1219" y="957"/>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905" name="Line 185"/>
              <p:cNvSpPr>
                <a:spLocks noChangeShapeType="1"/>
              </p:cNvSpPr>
              <p:nvPr/>
            </p:nvSpPr>
            <p:spPr bwMode="auto">
              <a:xfrm rot="-5400000">
                <a:off x="821" y="957"/>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58906" name="Text Box 186"/>
            <p:cNvSpPr txBox="1">
              <a:spLocks noChangeArrowheads="1"/>
            </p:cNvSpPr>
            <p:nvPr/>
          </p:nvSpPr>
          <p:spPr bwMode="auto">
            <a:xfrm>
              <a:off x="3930" y="3838"/>
              <a:ext cx="499" cy="291"/>
            </a:xfrm>
            <a:prstGeom prst="rect">
              <a:avLst/>
            </a:prstGeom>
            <a:noFill/>
            <a:ln w="12700" cap="sq">
              <a:noFill/>
              <a:miter lim="800000"/>
              <a:headEnd type="none" w="sm" len="sm"/>
              <a:tailEnd type="none" w="sm" len="sm"/>
            </a:ln>
            <a:effectLst/>
          </p:spPr>
          <p:txBody>
            <a:bodyPr>
              <a:spAutoFit/>
            </a:bodyPr>
            <a:lstStyle/>
            <a:p>
              <a:pPr algn="l">
                <a:defRPr/>
              </a:pPr>
              <a:r>
                <a:rPr lang="en-US" altLang="zh-CN" sz="2400" b="1">
                  <a:solidFill>
                    <a:srgbClr val="FF0000"/>
                  </a:solidFill>
                  <a:effectLst>
                    <a:outerShdw blurRad="38100" dist="38100" dir="2700000" algn="tl">
                      <a:srgbClr val="C0C0C0"/>
                    </a:outerShdw>
                  </a:effectLst>
                  <a:ea typeface="黑体" pitchFamily="2" charset="-122"/>
                </a:rPr>
                <a:t>(i, j)</a:t>
              </a:r>
            </a:p>
          </p:txBody>
        </p:sp>
      </p:grpSp>
      <p:grpSp>
        <p:nvGrpSpPr>
          <p:cNvPr id="23" name="Group 187"/>
          <p:cNvGrpSpPr>
            <a:grpSpLocks/>
          </p:cNvGrpSpPr>
          <p:nvPr/>
        </p:nvGrpSpPr>
        <p:grpSpPr bwMode="auto">
          <a:xfrm>
            <a:off x="7717698" y="4840290"/>
            <a:ext cx="539215" cy="554037"/>
            <a:chOff x="4879" y="2351"/>
            <a:chExt cx="339" cy="349"/>
          </a:xfrm>
        </p:grpSpPr>
        <p:sp>
          <p:nvSpPr>
            <p:cNvPr id="158908" name="Rectangle 188"/>
            <p:cNvSpPr>
              <a:spLocks noChangeArrowheads="1"/>
            </p:cNvSpPr>
            <p:nvPr/>
          </p:nvSpPr>
          <p:spPr bwMode="auto">
            <a:xfrm>
              <a:off x="4879" y="2443"/>
              <a:ext cx="301" cy="234"/>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208" name="Text Box 189"/>
            <p:cNvSpPr txBox="1">
              <a:spLocks noChangeArrowheads="1"/>
            </p:cNvSpPr>
            <p:nvPr/>
          </p:nvSpPr>
          <p:spPr bwMode="auto">
            <a:xfrm>
              <a:off x="4946" y="2351"/>
              <a:ext cx="272" cy="349"/>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FF0000"/>
                  </a:solidFill>
                  <a:ea typeface="黑体" pitchFamily="49" charset="-122"/>
                </a:rPr>
                <a:t>4</a:t>
              </a:r>
              <a:r>
                <a:rPr lang="en-US" altLang="zh-CN" sz="3000" b="1">
                  <a:solidFill>
                    <a:srgbClr val="000099"/>
                  </a:solidFill>
                  <a:ea typeface="黑体" pitchFamily="49" charset="-122"/>
                </a:rPr>
                <a:t>  </a:t>
              </a:r>
            </a:p>
          </p:txBody>
        </p:sp>
      </p:grpSp>
      <p:sp>
        <p:nvSpPr>
          <p:cNvPr id="158910" name="Text Box 190"/>
          <p:cNvSpPr txBox="1">
            <a:spLocks noChangeArrowheads="1"/>
          </p:cNvSpPr>
          <p:nvPr/>
        </p:nvSpPr>
        <p:spPr bwMode="auto">
          <a:xfrm>
            <a:off x="5230504" y="3960813"/>
            <a:ext cx="649325"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10</a:t>
            </a:r>
          </a:p>
        </p:txBody>
      </p:sp>
      <p:sp>
        <p:nvSpPr>
          <p:cNvPr id="158911" name="Text Box 191"/>
          <p:cNvSpPr txBox="1">
            <a:spLocks noChangeArrowheads="1"/>
          </p:cNvSpPr>
          <p:nvPr/>
        </p:nvSpPr>
        <p:spPr bwMode="auto">
          <a:xfrm>
            <a:off x="7086183" y="5149850"/>
            <a:ext cx="1295413" cy="554038"/>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2      </a:t>
            </a:r>
            <a:r>
              <a:rPr lang="en-US" altLang="zh-CN" sz="3000" b="1">
                <a:solidFill>
                  <a:srgbClr val="000099"/>
                </a:solidFill>
              </a:rPr>
              <a:t>3</a:t>
            </a:r>
            <a:endParaRPr lang="en-US" altLang="zh-CN" sz="3000" b="1">
              <a:solidFill>
                <a:srgbClr val="000099"/>
              </a:solidFill>
              <a:ea typeface="黑体" pitchFamily="49" charset="-122"/>
            </a:endParaRPr>
          </a:p>
        </p:txBody>
      </p:sp>
      <p:sp>
        <p:nvSpPr>
          <p:cNvPr id="158925" name="Text Box 205"/>
          <p:cNvSpPr txBox="1">
            <a:spLocks noChangeArrowheads="1"/>
          </p:cNvSpPr>
          <p:nvPr/>
        </p:nvSpPr>
        <p:spPr bwMode="auto">
          <a:xfrm>
            <a:off x="5232121" y="4641850"/>
            <a:ext cx="718954"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11</a:t>
            </a:r>
          </a:p>
        </p:txBody>
      </p:sp>
      <p:grpSp>
        <p:nvGrpSpPr>
          <p:cNvPr id="24" name="Group 214"/>
          <p:cNvGrpSpPr>
            <a:grpSpLocks/>
          </p:cNvGrpSpPr>
          <p:nvPr/>
        </p:nvGrpSpPr>
        <p:grpSpPr bwMode="auto">
          <a:xfrm>
            <a:off x="6312173" y="404813"/>
            <a:ext cx="4226286" cy="5759450"/>
            <a:chOff x="3016" y="346"/>
            <a:chExt cx="2662" cy="3628"/>
          </a:xfrm>
        </p:grpSpPr>
        <p:sp>
          <p:nvSpPr>
            <p:cNvPr id="88200" name="Text Box 215"/>
            <p:cNvSpPr txBox="1">
              <a:spLocks noChangeArrowheads="1"/>
            </p:cNvSpPr>
            <p:nvPr/>
          </p:nvSpPr>
          <p:spPr bwMode="auto">
            <a:xfrm>
              <a:off x="3032" y="444"/>
              <a:ext cx="2646" cy="233"/>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l"/>
              <a:r>
                <a:rPr lang="zh-CN" altLang="en-US" b="1">
                  <a:solidFill>
                    <a:srgbClr val="FF0000"/>
                  </a:solidFill>
                  <a:ea typeface="黑体" pitchFamily="49" charset="-122"/>
                </a:rPr>
                <a:t>分别以</a:t>
              </a:r>
              <a:r>
                <a:rPr lang="en-US" altLang="zh-CN" b="1">
                  <a:solidFill>
                    <a:srgbClr val="FF0000"/>
                  </a:solidFill>
                  <a:ea typeface="黑体" pitchFamily="49" charset="-122"/>
                </a:rPr>
                <a:t>i</a:t>
              </a:r>
              <a:r>
                <a:rPr lang="zh-CN" altLang="en-US" b="1">
                  <a:solidFill>
                    <a:srgbClr val="FF0000"/>
                  </a:solidFill>
                  <a:ea typeface="黑体" pitchFamily="49" charset="-122"/>
                </a:rPr>
                <a:t>和</a:t>
              </a:r>
              <a:r>
                <a:rPr lang="en-US" altLang="zh-CN" b="1">
                  <a:solidFill>
                    <a:srgbClr val="FF0000"/>
                  </a:solidFill>
                  <a:ea typeface="黑体" pitchFamily="49" charset="-122"/>
                </a:rPr>
                <a:t>j</a:t>
              </a:r>
              <a:r>
                <a:rPr lang="zh-CN" altLang="en-US" b="1">
                  <a:solidFill>
                    <a:srgbClr val="FF0000"/>
                  </a:solidFill>
                  <a:ea typeface="黑体" pitchFamily="49" charset="-122"/>
                </a:rPr>
                <a:t>表示行与列的位置</a:t>
              </a:r>
            </a:p>
          </p:txBody>
        </p:sp>
        <p:sp>
          <p:nvSpPr>
            <p:cNvPr id="158936" name="Rectangle 216"/>
            <p:cNvSpPr>
              <a:spLocks noChangeArrowheads="1"/>
            </p:cNvSpPr>
            <p:nvPr/>
          </p:nvSpPr>
          <p:spPr bwMode="auto">
            <a:xfrm>
              <a:off x="3016" y="346"/>
              <a:ext cx="2540" cy="453"/>
            </a:xfrm>
            <a:prstGeom prst="rect">
              <a:avLst/>
            </a:prstGeom>
            <a:noFill/>
            <a:ln w="60325" cap="sq">
              <a:solidFill>
                <a:srgbClr val="33CCCC"/>
              </a:solidFill>
              <a:miter lim="800000"/>
              <a:headEnd type="none" w="sm" len="sm"/>
              <a:tailEnd type="none" w="sm" len="sm"/>
            </a:ln>
            <a:effectLst>
              <a:outerShdw dist="28398" dir="1593903" algn="ctr" rotWithShape="0">
                <a:srgbClr val="B2B2B2"/>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nvGrpSpPr>
            <p:cNvPr id="25" name="Group 217"/>
            <p:cNvGrpSpPr>
              <a:grpSpLocks/>
            </p:cNvGrpSpPr>
            <p:nvPr/>
          </p:nvGrpSpPr>
          <p:grpSpPr bwMode="auto">
            <a:xfrm>
              <a:off x="3453" y="816"/>
              <a:ext cx="826" cy="3158"/>
              <a:chOff x="3453" y="816"/>
              <a:chExt cx="826" cy="3158"/>
            </a:xfrm>
          </p:grpSpPr>
          <p:sp>
            <p:nvSpPr>
              <p:cNvPr id="158938" name="Line 218"/>
              <p:cNvSpPr>
                <a:spLocks noChangeShapeType="1"/>
              </p:cNvSpPr>
              <p:nvPr/>
            </p:nvSpPr>
            <p:spPr bwMode="auto">
              <a:xfrm>
                <a:off x="3453" y="1207"/>
                <a:ext cx="826" cy="0"/>
              </a:xfrm>
              <a:prstGeom prst="line">
                <a:avLst/>
              </a:prstGeom>
              <a:noFill/>
              <a:ln w="38100"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939" name="Line 219"/>
              <p:cNvSpPr>
                <a:spLocks noChangeShapeType="1"/>
              </p:cNvSpPr>
              <p:nvPr/>
            </p:nvSpPr>
            <p:spPr bwMode="auto">
              <a:xfrm>
                <a:off x="3862" y="949"/>
                <a:ext cx="16" cy="3025"/>
              </a:xfrm>
              <a:prstGeom prst="line">
                <a:avLst/>
              </a:prstGeom>
              <a:noFill/>
              <a:ln w="34925"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940" name="Text Box 220"/>
              <p:cNvSpPr txBox="1">
                <a:spLocks noChangeArrowheads="1"/>
              </p:cNvSpPr>
              <p:nvPr/>
            </p:nvSpPr>
            <p:spPr bwMode="auto">
              <a:xfrm>
                <a:off x="3534" y="844"/>
                <a:ext cx="172" cy="349"/>
              </a:xfrm>
              <a:prstGeom prst="rect">
                <a:avLst/>
              </a:prstGeom>
              <a:noFill/>
              <a:ln w="12700" cap="sq">
                <a:noFill/>
                <a:miter lim="800000"/>
                <a:headEnd type="none" w="sm" len="sm"/>
                <a:tailEnd type="none" w="sm" len="sm"/>
              </a:ln>
              <a:effectLst/>
            </p:spPr>
            <p:txBody>
              <a:bodyPr wrap="none">
                <a:spAutoFit/>
              </a:bodyPr>
              <a:lstStyle/>
              <a:p>
                <a:pPr algn="l"/>
                <a:r>
                  <a:rPr lang="en-US" altLang="zh-CN" sz="3000" b="1">
                    <a:solidFill>
                      <a:srgbClr val="FF0000"/>
                    </a:solidFill>
                    <a:effectLst>
                      <a:outerShdw blurRad="38100" dist="38100" dir="2700000" algn="tl">
                        <a:srgbClr val="C0C0C0"/>
                      </a:outerShdw>
                    </a:effectLst>
                    <a:ea typeface="黑体" pitchFamily="49" charset="-122"/>
                  </a:rPr>
                  <a:t>i</a:t>
                </a:r>
              </a:p>
            </p:txBody>
          </p:sp>
          <p:sp>
            <p:nvSpPr>
              <p:cNvPr id="158941" name="Text Box 221"/>
              <p:cNvSpPr txBox="1">
                <a:spLocks noChangeArrowheads="1"/>
              </p:cNvSpPr>
              <p:nvPr/>
            </p:nvSpPr>
            <p:spPr bwMode="auto">
              <a:xfrm>
                <a:off x="3970" y="816"/>
                <a:ext cx="172" cy="349"/>
              </a:xfrm>
              <a:prstGeom prst="rect">
                <a:avLst/>
              </a:prstGeom>
              <a:noFill/>
              <a:ln w="12700" cap="sq">
                <a:noFill/>
                <a:miter lim="800000"/>
                <a:headEnd type="none" w="sm" len="sm"/>
                <a:tailEnd type="none" w="sm" len="sm"/>
              </a:ln>
              <a:effectLst/>
            </p:spPr>
            <p:txBody>
              <a:bodyPr wrap="none">
                <a:spAutoFit/>
              </a:bodyPr>
              <a:lstStyle/>
              <a:p>
                <a:pPr algn="l"/>
                <a:r>
                  <a:rPr lang="en-US" altLang="zh-CN" sz="3000" b="1">
                    <a:solidFill>
                      <a:srgbClr val="FF0000"/>
                    </a:solidFill>
                    <a:effectLst>
                      <a:outerShdw blurRad="38100" dist="38100" dir="2700000" algn="tl">
                        <a:srgbClr val="C0C0C0"/>
                      </a:outerShdw>
                    </a:effectLst>
                    <a:ea typeface="黑体" pitchFamily="49" charset="-122"/>
                  </a:rPr>
                  <a:t>j</a:t>
                </a:r>
              </a:p>
            </p:txBody>
          </p:sp>
        </p:grpSp>
      </p:grpSp>
      <p:sp>
        <p:nvSpPr>
          <p:cNvPr id="158942" name="Text Box 222"/>
          <p:cNvSpPr txBox="1">
            <a:spLocks noChangeArrowheads="1"/>
          </p:cNvSpPr>
          <p:nvPr/>
        </p:nvSpPr>
        <p:spPr bwMode="auto">
          <a:xfrm>
            <a:off x="7097517" y="5522915"/>
            <a:ext cx="1295413" cy="554037"/>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3      3</a:t>
            </a:r>
          </a:p>
        </p:txBody>
      </p:sp>
      <p:sp>
        <p:nvSpPr>
          <p:cNvPr id="158943" name="Text Box 223"/>
          <p:cNvSpPr txBox="1">
            <a:spLocks noChangeArrowheads="1"/>
          </p:cNvSpPr>
          <p:nvPr/>
        </p:nvSpPr>
        <p:spPr bwMode="auto">
          <a:xfrm>
            <a:off x="4516406" y="3960813"/>
            <a:ext cx="642849"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12</a:t>
            </a:r>
          </a:p>
        </p:txBody>
      </p:sp>
      <p:sp>
        <p:nvSpPr>
          <p:cNvPr id="158944" name="Text Box 224"/>
          <p:cNvSpPr txBox="1">
            <a:spLocks noChangeArrowheads="1"/>
          </p:cNvSpPr>
          <p:nvPr/>
        </p:nvSpPr>
        <p:spPr bwMode="auto">
          <a:xfrm>
            <a:off x="7092659" y="5838825"/>
            <a:ext cx="1308368" cy="554038"/>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2      2</a:t>
            </a:r>
          </a:p>
        </p:txBody>
      </p:sp>
      <p:sp>
        <p:nvSpPr>
          <p:cNvPr id="158945" name="Text Box 225"/>
          <p:cNvSpPr txBox="1">
            <a:spLocks noChangeArrowheads="1"/>
          </p:cNvSpPr>
          <p:nvPr/>
        </p:nvSpPr>
        <p:spPr bwMode="auto">
          <a:xfrm>
            <a:off x="3808786" y="3284538"/>
            <a:ext cx="702762"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13</a:t>
            </a:r>
          </a:p>
        </p:txBody>
      </p:sp>
      <p:grpSp>
        <p:nvGrpSpPr>
          <p:cNvPr id="26" name="Group 226"/>
          <p:cNvGrpSpPr>
            <a:grpSpLocks/>
          </p:cNvGrpSpPr>
          <p:nvPr/>
        </p:nvGrpSpPr>
        <p:grpSpPr bwMode="auto">
          <a:xfrm>
            <a:off x="8673065" y="1150940"/>
            <a:ext cx="1295413" cy="5013325"/>
            <a:chOff x="3453" y="816"/>
            <a:chExt cx="816" cy="3158"/>
          </a:xfrm>
        </p:grpSpPr>
        <p:sp>
          <p:nvSpPr>
            <p:cNvPr id="158947" name="Line 227"/>
            <p:cNvSpPr>
              <a:spLocks noChangeShapeType="1"/>
            </p:cNvSpPr>
            <p:nvPr/>
          </p:nvSpPr>
          <p:spPr bwMode="auto">
            <a:xfrm>
              <a:off x="3453" y="1207"/>
              <a:ext cx="816" cy="0"/>
            </a:xfrm>
            <a:prstGeom prst="line">
              <a:avLst/>
            </a:prstGeom>
            <a:noFill/>
            <a:ln w="38100"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948" name="Line 228"/>
            <p:cNvSpPr>
              <a:spLocks noChangeShapeType="1"/>
            </p:cNvSpPr>
            <p:nvPr/>
          </p:nvSpPr>
          <p:spPr bwMode="auto">
            <a:xfrm>
              <a:off x="3862" y="949"/>
              <a:ext cx="16" cy="3025"/>
            </a:xfrm>
            <a:prstGeom prst="line">
              <a:avLst/>
            </a:prstGeom>
            <a:noFill/>
            <a:ln w="34925"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949" name="Text Box 229"/>
            <p:cNvSpPr txBox="1">
              <a:spLocks noChangeArrowheads="1"/>
            </p:cNvSpPr>
            <p:nvPr/>
          </p:nvSpPr>
          <p:spPr bwMode="auto">
            <a:xfrm>
              <a:off x="3544" y="844"/>
              <a:ext cx="172" cy="349"/>
            </a:xfrm>
            <a:prstGeom prst="rect">
              <a:avLst/>
            </a:prstGeom>
            <a:noFill/>
            <a:ln w="12700" cap="sq">
              <a:noFill/>
              <a:miter lim="800000"/>
              <a:headEnd type="none" w="sm" len="sm"/>
              <a:tailEnd type="none" w="sm" len="sm"/>
            </a:ln>
            <a:effectLst/>
          </p:spPr>
          <p:txBody>
            <a:bodyPr wrap="none">
              <a:spAutoFit/>
            </a:bodyPr>
            <a:lstStyle/>
            <a:p>
              <a:pPr algn="l"/>
              <a:r>
                <a:rPr lang="en-US" altLang="zh-CN" sz="3000" b="1">
                  <a:solidFill>
                    <a:srgbClr val="FF0000"/>
                  </a:solidFill>
                  <a:effectLst>
                    <a:outerShdw blurRad="38100" dist="38100" dir="2700000" algn="tl">
                      <a:srgbClr val="C0C0C0"/>
                    </a:outerShdw>
                  </a:effectLst>
                  <a:ea typeface="黑体" pitchFamily="49" charset="-122"/>
                </a:rPr>
                <a:t>i</a:t>
              </a:r>
            </a:p>
          </p:txBody>
        </p:sp>
        <p:sp>
          <p:nvSpPr>
            <p:cNvPr id="158950" name="Text Box 230"/>
            <p:cNvSpPr txBox="1">
              <a:spLocks noChangeArrowheads="1"/>
            </p:cNvSpPr>
            <p:nvPr/>
          </p:nvSpPr>
          <p:spPr bwMode="auto">
            <a:xfrm>
              <a:off x="3965" y="816"/>
              <a:ext cx="172" cy="349"/>
            </a:xfrm>
            <a:prstGeom prst="rect">
              <a:avLst/>
            </a:prstGeom>
            <a:noFill/>
            <a:ln w="12700" cap="sq">
              <a:noFill/>
              <a:miter lim="800000"/>
              <a:headEnd type="none" w="sm" len="sm"/>
              <a:tailEnd type="none" w="sm" len="sm"/>
            </a:ln>
            <a:effectLst/>
          </p:spPr>
          <p:txBody>
            <a:bodyPr wrap="none">
              <a:spAutoFit/>
            </a:bodyPr>
            <a:lstStyle/>
            <a:p>
              <a:pPr algn="l"/>
              <a:r>
                <a:rPr lang="en-US" altLang="zh-CN" sz="3000" b="1">
                  <a:solidFill>
                    <a:srgbClr val="FF0000"/>
                  </a:solidFill>
                  <a:effectLst>
                    <a:outerShdw blurRad="38100" dist="38100" dir="2700000" algn="tl">
                      <a:srgbClr val="C0C0C0"/>
                    </a:outerShdw>
                  </a:effectLst>
                  <a:ea typeface="黑体" pitchFamily="49" charset="-122"/>
                </a:rPr>
                <a:t>j</a:t>
              </a:r>
            </a:p>
          </p:txBody>
        </p:sp>
      </p:grpSp>
      <p:sp>
        <p:nvSpPr>
          <p:cNvPr id="158951" name="Text Box 231"/>
          <p:cNvSpPr txBox="1">
            <a:spLocks noChangeArrowheads="1"/>
          </p:cNvSpPr>
          <p:nvPr/>
        </p:nvSpPr>
        <p:spPr bwMode="auto">
          <a:xfrm>
            <a:off x="8744312" y="1693865"/>
            <a:ext cx="1313225" cy="554037"/>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1      1</a:t>
            </a:r>
          </a:p>
        </p:txBody>
      </p:sp>
      <p:sp>
        <p:nvSpPr>
          <p:cNvPr id="158952" name="Text Box 232"/>
          <p:cNvSpPr txBox="1">
            <a:spLocks noChangeArrowheads="1"/>
          </p:cNvSpPr>
          <p:nvPr/>
        </p:nvSpPr>
        <p:spPr bwMode="auto">
          <a:xfrm>
            <a:off x="3102786" y="2587625"/>
            <a:ext cx="689808"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14</a:t>
            </a:r>
          </a:p>
        </p:txBody>
      </p:sp>
      <p:sp>
        <p:nvSpPr>
          <p:cNvPr id="158953" name="Text Box 233"/>
          <p:cNvSpPr txBox="1">
            <a:spLocks noChangeArrowheads="1"/>
          </p:cNvSpPr>
          <p:nvPr/>
        </p:nvSpPr>
        <p:spPr bwMode="auto">
          <a:xfrm>
            <a:off x="8760505" y="2016125"/>
            <a:ext cx="1295413" cy="554038"/>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0      0</a:t>
            </a:r>
          </a:p>
        </p:txBody>
      </p:sp>
      <p:sp>
        <p:nvSpPr>
          <p:cNvPr id="158954" name="Text Box 234"/>
          <p:cNvSpPr txBox="1">
            <a:spLocks noChangeArrowheads="1"/>
          </p:cNvSpPr>
          <p:nvPr/>
        </p:nvSpPr>
        <p:spPr bwMode="auto">
          <a:xfrm>
            <a:off x="2445364" y="1889126"/>
            <a:ext cx="582211" cy="615553"/>
          </a:xfrm>
          <a:prstGeom prst="rect">
            <a:avLst/>
          </a:prstGeom>
          <a:noFill/>
          <a:ln w="12700" cap="sq">
            <a:noFill/>
            <a:miter lim="800000"/>
            <a:headEnd type="none" w="sm" len="sm"/>
            <a:tailEnd type="none" w="sm" len="sm"/>
          </a:ln>
        </p:spPr>
        <p:txBody>
          <a:bodyPr wrap="none">
            <a:spAutoFit/>
          </a:bodyPr>
          <a:lstStyle/>
          <a:p>
            <a:pPr algn="l"/>
            <a:r>
              <a:rPr lang="en-US" altLang="zh-CN" sz="3400" b="1">
                <a:solidFill>
                  <a:srgbClr val="000099"/>
                </a:solidFill>
                <a:ea typeface="黑体" pitchFamily="49" charset="-122"/>
              </a:rPr>
              <a:t>15</a:t>
            </a:r>
          </a:p>
        </p:txBody>
      </p:sp>
      <p:sp>
        <p:nvSpPr>
          <p:cNvPr id="158955" name="Text Box 235"/>
          <p:cNvSpPr txBox="1">
            <a:spLocks noChangeArrowheads="1"/>
          </p:cNvSpPr>
          <p:nvPr/>
        </p:nvSpPr>
        <p:spPr bwMode="auto">
          <a:xfrm>
            <a:off x="8577526" y="2330450"/>
            <a:ext cx="1582024" cy="554038"/>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latin typeface="宋体" charset="-122"/>
              </a:rPr>
              <a:t>-</a:t>
            </a:r>
            <a:r>
              <a:rPr lang="en-US" altLang="zh-CN" sz="3000" b="1">
                <a:solidFill>
                  <a:srgbClr val="000099"/>
                </a:solidFill>
                <a:ea typeface="黑体" pitchFamily="49" charset="-122"/>
              </a:rPr>
              <a:t>1    </a:t>
            </a:r>
            <a:r>
              <a:rPr lang="en-US" altLang="zh-CN" sz="3000" b="1">
                <a:solidFill>
                  <a:srgbClr val="000099"/>
                </a:solidFill>
                <a:latin typeface="宋体" charset="-122"/>
              </a:rPr>
              <a:t>-</a:t>
            </a:r>
            <a:r>
              <a:rPr lang="en-US" altLang="zh-CN" sz="3000" b="1">
                <a:solidFill>
                  <a:srgbClr val="000099"/>
                </a:solidFill>
                <a:ea typeface="黑体" pitchFamily="49" charset="-122"/>
              </a:rPr>
              <a:t>1</a:t>
            </a:r>
          </a:p>
        </p:txBody>
      </p:sp>
      <p:grpSp>
        <p:nvGrpSpPr>
          <p:cNvPr id="27" name="Group 242"/>
          <p:cNvGrpSpPr>
            <a:grpSpLocks/>
          </p:cNvGrpSpPr>
          <p:nvPr/>
        </p:nvGrpSpPr>
        <p:grpSpPr bwMode="auto">
          <a:xfrm>
            <a:off x="1702121" y="1212852"/>
            <a:ext cx="931079" cy="576263"/>
            <a:chOff x="5103" y="2387"/>
            <a:chExt cx="587" cy="363"/>
          </a:xfrm>
        </p:grpSpPr>
        <p:grpSp>
          <p:nvGrpSpPr>
            <p:cNvPr id="28" name="Group 78"/>
            <p:cNvGrpSpPr>
              <a:grpSpLocks/>
            </p:cNvGrpSpPr>
            <p:nvPr/>
          </p:nvGrpSpPr>
          <p:grpSpPr bwMode="auto">
            <a:xfrm>
              <a:off x="5145" y="2387"/>
              <a:ext cx="398" cy="363"/>
              <a:chOff x="1003" y="799"/>
              <a:chExt cx="398" cy="363"/>
            </a:xfrm>
          </p:grpSpPr>
          <p:sp>
            <p:nvSpPr>
              <p:cNvPr id="158799" name="Line 79"/>
              <p:cNvSpPr>
                <a:spLocks noChangeShapeType="1"/>
              </p:cNvSpPr>
              <p:nvPr/>
            </p:nvSpPr>
            <p:spPr bwMode="auto">
              <a:xfrm>
                <a:off x="1020" y="810"/>
                <a:ext cx="356"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800" name="Line 80"/>
              <p:cNvSpPr>
                <a:spLocks noChangeShapeType="1"/>
              </p:cNvSpPr>
              <p:nvPr/>
            </p:nvSpPr>
            <p:spPr bwMode="auto">
              <a:xfrm rot="-5400000">
                <a:off x="1219" y="981"/>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801" name="Line 81"/>
              <p:cNvSpPr>
                <a:spLocks noChangeShapeType="1"/>
              </p:cNvSpPr>
              <p:nvPr/>
            </p:nvSpPr>
            <p:spPr bwMode="auto">
              <a:xfrm rot="-5400000">
                <a:off x="821" y="981"/>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58806" name="Text Box 86"/>
            <p:cNvSpPr txBox="1">
              <a:spLocks noChangeArrowheads="1"/>
            </p:cNvSpPr>
            <p:nvPr/>
          </p:nvSpPr>
          <p:spPr bwMode="auto">
            <a:xfrm>
              <a:off x="5103" y="2414"/>
              <a:ext cx="587" cy="291"/>
            </a:xfrm>
            <a:prstGeom prst="rect">
              <a:avLst/>
            </a:prstGeom>
            <a:noFill/>
            <a:ln w="12700" cap="sq">
              <a:noFill/>
              <a:miter lim="800000"/>
              <a:headEnd type="none" w="sm" len="sm"/>
              <a:tailEnd type="none" w="sm" len="sm"/>
            </a:ln>
            <a:effectLst/>
          </p:spPr>
          <p:txBody>
            <a:bodyPr>
              <a:spAutoFit/>
            </a:bodyPr>
            <a:lstStyle/>
            <a:p>
              <a:pPr algn="l">
                <a:defRPr/>
              </a:pPr>
              <a:r>
                <a:rPr lang="en-US" altLang="zh-CN" sz="2400" b="1">
                  <a:solidFill>
                    <a:srgbClr val="FF0000"/>
                  </a:solidFill>
                  <a:effectLst>
                    <a:outerShdw blurRad="38100" dist="38100" dir="2700000" algn="tl">
                      <a:srgbClr val="C0C0C0"/>
                    </a:outerShdw>
                  </a:effectLst>
                  <a:ea typeface="黑体" pitchFamily="2" charset="-122"/>
                </a:rPr>
                <a:t>(i, j)</a:t>
              </a:r>
            </a:p>
          </p:txBody>
        </p:sp>
        <p:sp>
          <p:nvSpPr>
            <p:cNvPr id="158959" name="Line 239"/>
            <p:cNvSpPr>
              <a:spLocks noChangeShapeType="1"/>
            </p:cNvSpPr>
            <p:nvPr/>
          </p:nvSpPr>
          <p:spPr bwMode="auto">
            <a:xfrm rot="10800000">
              <a:off x="5155" y="2743"/>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29" name="Group 249"/>
          <p:cNvGrpSpPr>
            <a:grpSpLocks/>
          </p:cNvGrpSpPr>
          <p:nvPr/>
        </p:nvGrpSpPr>
        <p:grpSpPr bwMode="auto">
          <a:xfrm>
            <a:off x="8655251" y="2336800"/>
            <a:ext cx="1290556" cy="565150"/>
            <a:chOff x="4492" y="1563"/>
            <a:chExt cx="813" cy="356"/>
          </a:xfrm>
        </p:grpSpPr>
        <p:grpSp>
          <p:nvGrpSpPr>
            <p:cNvPr id="30" name="Group 250"/>
            <p:cNvGrpSpPr>
              <a:grpSpLocks/>
            </p:cNvGrpSpPr>
            <p:nvPr/>
          </p:nvGrpSpPr>
          <p:grpSpPr bwMode="auto">
            <a:xfrm>
              <a:off x="4966" y="1570"/>
              <a:ext cx="339" cy="349"/>
              <a:chOff x="4879" y="2351"/>
              <a:chExt cx="339" cy="349"/>
            </a:xfrm>
          </p:grpSpPr>
          <p:sp>
            <p:nvSpPr>
              <p:cNvPr id="158971" name="Rectangle 251"/>
              <p:cNvSpPr>
                <a:spLocks noChangeArrowheads="1"/>
              </p:cNvSpPr>
              <p:nvPr/>
            </p:nvSpPr>
            <p:spPr bwMode="auto">
              <a:xfrm>
                <a:off x="4879" y="2443"/>
                <a:ext cx="301" cy="234"/>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189" name="Text Box 252"/>
              <p:cNvSpPr txBox="1">
                <a:spLocks noChangeArrowheads="1"/>
              </p:cNvSpPr>
              <p:nvPr/>
            </p:nvSpPr>
            <p:spPr bwMode="auto">
              <a:xfrm>
                <a:off x="4946" y="2351"/>
                <a:ext cx="272" cy="349"/>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FF0000"/>
                    </a:solidFill>
                    <a:ea typeface="黑体" pitchFamily="49" charset="-122"/>
                  </a:rPr>
                  <a:t>0</a:t>
                </a:r>
                <a:r>
                  <a:rPr lang="en-US" altLang="zh-CN" sz="3000" b="1">
                    <a:solidFill>
                      <a:srgbClr val="000099"/>
                    </a:solidFill>
                    <a:ea typeface="黑体" pitchFamily="49" charset="-122"/>
                  </a:rPr>
                  <a:t>  </a:t>
                </a:r>
              </a:p>
            </p:txBody>
          </p:sp>
        </p:grpSp>
        <p:grpSp>
          <p:nvGrpSpPr>
            <p:cNvPr id="31" name="Group 253"/>
            <p:cNvGrpSpPr>
              <a:grpSpLocks/>
            </p:cNvGrpSpPr>
            <p:nvPr/>
          </p:nvGrpSpPr>
          <p:grpSpPr bwMode="auto">
            <a:xfrm>
              <a:off x="4492" y="1563"/>
              <a:ext cx="339" cy="349"/>
              <a:chOff x="4879" y="2351"/>
              <a:chExt cx="339" cy="349"/>
            </a:xfrm>
          </p:grpSpPr>
          <p:sp>
            <p:nvSpPr>
              <p:cNvPr id="158974" name="Rectangle 254"/>
              <p:cNvSpPr>
                <a:spLocks noChangeArrowheads="1"/>
              </p:cNvSpPr>
              <p:nvPr/>
            </p:nvSpPr>
            <p:spPr bwMode="auto">
              <a:xfrm>
                <a:off x="4879" y="2443"/>
                <a:ext cx="301" cy="234"/>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187" name="Text Box 255"/>
              <p:cNvSpPr txBox="1">
                <a:spLocks noChangeArrowheads="1"/>
              </p:cNvSpPr>
              <p:nvPr/>
            </p:nvSpPr>
            <p:spPr bwMode="auto">
              <a:xfrm>
                <a:off x="4946" y="2351"/>
                <a:ext cx="272" cy="349"/>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FF0000"/>
                    </a:solidFill>
                    <a:ea typeface="黑体" pitchFamily="49" charset="-122"/>
                  </a:rPr>
                  <a:t>1</a:t>
                </a:r>
                <a:r>
                  <a:rPr lang="en-US" altLang="zh-CN" sz="3000" b="1">
                    <a:solidFill>
                      <a:srgbClr val="000099"/>
                    </a:solidFill>
                    <a:ea typeface="黑体" pitchFamily="49" charset="-122"/>
                  </a:rPr>
                  <a:t>  </a:t>
                </a:r>
              </a:p>
            </p:txBody>
          </p:sp>
        </p:grpSp>
      </p:grpSp>
      <p:sp>
        <p:nvSpPr>
          <p:cNvPr id="158976" name="Text Box 256"/>
          <p:cNvSpPr txBox="1">
            <a:spLocks noChangeArrowheads="1"/>
          </p:cNvSpPr>
          <p:nvPr/>
        </p:nvSpPr>
        <p:spPr bwMode="auto">
          <a:xfrm>
            <a:off x="2440505" y="2570163"/>
            <a:ext cx="702762"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16</a:t>
            </a:r>
          </a:p>
        </p:txBody>
      </p:sp>
      <p:sp>
        <p:nvSpPr>
          <p:cNvPr id="158977" name="Text Box 257"/>
          <p:cNvSpPr txBox="1">
            <a:spLocks noChangeArrowheads="1"/>
          </p:cNvSpPr>
          <p:nvPr/>
        </p:nvSpPr>
        <p:spPr bwMode="auto">
          <a:xfrm>
            <a:off x="8755647" y="2663825"/>
            <a:ext cx="1295413" cy="554038"/>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0    </a:t>
            </a:r>
            <a:r>
              <a:rPr lang="en-US" altLang="zh-CN" sz="3000" b="1">
                <a:solidFill>
                  <a:srgbClr val="000099"/>
                </a:solidFill>
                <a:latin typeface="宋体" charset="-122"/>
              </a:rPr>
              <a:t>-</a:t>
            </a:r>
            <a:r>
              <a:rPr lang="en-US" altLang="zh-CN" sz="3000" b="1">
                <a:solidFill>
                  <a:srgbClr val="000099"/>
                </a:solidFill>
                <a:ea typeface="黑体" pitchFamily="49" charset="-122"/>
              </a:rPr>
              <a:t>1</a:t>
            </a:r>
          </a:p>
        </p:txBody>
      </p:sp>
      <p:grpSp>
        <p:nvGrpSpPr>
          <p:cNvPr id="158978" name="Group 258"/>
          <p:cNvGrpSpPr>
            <a:grpSpLocks/>
          </p:cNvGrpSpPr>
          <p:nvPr/>
        </p:nvGrpSpPr>
        <p:grpSpPr bwMode="auto">
          <a:xfrm>
            <a:off x="1719933" y="1866902"/>
            <a:ext cx="791821" cy="631825"/>
            <a:chOff x="3930" y="3790"/>
            <a:chExt cx="499" cy="398"/>
          </a:xfrm>
        </p:grpSpPr>
        <p:grpSp>
          <p:nvGrpSpPr>
            <p:cNvPr id="158979" name="Group 259"/>
            <p:cNvGrpSpPr>
              <a:grpSpLocks/>
            </p:cNvGrpSpPr>
            <p:nvPr/>
          </p:nvGrpSpPr>
          <p:grpSpPr bwMode="auto">
            <a:xfrm rot="-5400000">
              <a:off x="3941" y="3807"/>
              <a:ext cx="398" cy="363"/>
              <a:chOff x="1003" y="799"/>
              <a:chExt cx="398" cy="363"/>
            </a:xfrm>
          </p:grpSpPr>
          <p:sp>
            <p:nvSpPr>
              <p:cNvPr id="158980" name="Line 260"/>
              <p:cNvSpPr>
                <a:spLocks noChangeShapeType="1"/>
              </p:cNvSpPr>
              <p:nvPr/>
            </p:nvSpPr>
            <p:spPr bwMode="auto">
              <a:xfrm flipH="1">
                <a:off x="1021" y="793"/>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981" name="Line 261"/>
              <p:cNvSpPr>
                <a:spLocks noChangeShapeType="1"/>
              </p:cNvSpPr>
              <p:nvPr/>
            </p:nvSpPr>
            <p:spPr bwMode="auto">
              <a:xfrm rot="-5400000">
                <a:off x="1219" y="957"/>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982" name="Line 262"/>
              <p:cNvSpPr>
                <a:spLocks noChangeShapeType="1"/>
              </p:cNvSpPr>
              <p:nvPr/>
            </p:nvSpPr>
            <p:spPr bwMode="auto">
              <a:xfrm rot="-5400000">
                <a:off x="821" y="957"/>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58983" name="Text Box 263"/>
            <p:cNvSpPr txBox="1">
              <a:spLocks noChangeArrowheads="1"/>
            </p:cNvSpPr>
            <p:nvPr/>
          </p:nvSpPr>
          <p:spPr bwMode="auto">
            <a:xfrm>
              <a:off x="3930" y="3838"/>
              <a:ext cx="499" cy="291"/>
            </a:xfrm>
            <a:prstGeom prst="rect">
              <a:avLst/>
            </a:prstGeom>
            <a:noFill/>
            <a:ln w="12700" cap="sq">
              <a:noFill/>
              <a:miter lim="800000"/>
              <a:headEnd type="none" w="sm" len="sm"/>
              <a:tailEnd type="none" w="sm" len="sm"/>
            </a:ln>
            <a:effectLst/>
          </p:spPr>
          <p:txBody>
            <a:bodyPr>
              <a:spAutoFit/>
            </a:bodyPr>
            <a:lstStyle/>
            <a:p>
              <a:pPr algn="l">
                <a:defRPr/>
              </a:pPr>
              <a:r>
                <a:rPr lang="en-US" altLang="zh-CN" sz="2400" b="1">
                  <a:solidFill>
                    <a:srgbClr val="FF0000"/>
                  </a:solidFill>
                  <a:effectLst>
                    <a:outerShdw blurRad="38100" dist="38100" dir="2700000" algn="tl">
                      <a:srgbClr val="C0C0C0"/>
                    </a:outerShdw>
                  </a:effectLst>
                  <a:ea typeface="黑体" pitchFamily="2" charset="-122"/>
                </a:rPr>
                <a:t>(i, j)</a:t>
              </a:r>
            </a:p>
          </p:txBody>
        </p:sp>
      </p:grpSp>
      <p:grpSp>
        <p:nvGrpSpPr>
          <p:cNvPr id="158984" name="Group 264"/>
          <p:cNvGrpSpPr>
            <a:grpSpLocks/>
          </p:cNvGrpSpPr>
          <p:nvPr/>
        </p:nvGrpSpPr>
        <p:grpSpPr bwMode="auto">
          <a:xfrm>
            <a:off x="9409830" y="2652715"/>
            <a:ext cx="537597" cy="554037"/>
            <a:chOff x="4879" y="2351"/>
            <a:chExt cx="339" cy="349"/>
          </a:xfrm>
        </p:grpSpPr>
        <p:sp>
          <p:nvSpPr>
            <p:cNvPr id="158985" name="Rectangle 265"/>
            <p:cNvSpPr>
              <a:spLocks noChangeArrowheads="1"/>
            </p:cNvSpPr>
            <p:nvPr/>
          </p:nvSpPr>
          <p:spPr bwMode="auto">
            <a:xfrm>
              <a:off x="4879" y="2443"/>
              <a:ext cx="301" cy="234"/>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178" name="Text Box 266"/>
            <p:cNvSpPr txBox="1">
              <a:spLocks noChangeArrowheads="1"/>
            </p:cNvSpPr>
            <p:nvPr/>
          </p:nvSpPr>
          <p:spPr bwMode="auto">
            <a:xfrm>
              <a:off x="4946" y="2351"/>
              <a:ext cx="272" cy="349"/>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FF0000"/>
                  </a:solidFill>
                  <a:ea typeface="黑体" pitchFamily="49" charset="-122"/>
                </a:rPr>
                <a:t>4</a:t>
              </a:r>
              <a:r>
                <a:rPr lang="en-US" altLang="zh-CN" sz="3000" b="1">
                  <a:solidFill>
                    <a:srgbClr val="000099"/>
                  </a:solidFill>
                  <a:ea typeface="黑体" pitchFamily="49" charset="-122"/>
                </a:rPr>
                <a:t>  </a:t>
              </a:r>
            </a:p>
          </p:txBody>
        </p:sp>
      </p:grpSp>
      <p:sp>
        <p:nvSpPr>
          <p:cNvPr id="158987" name="Text Box 267"/>
          <p:cNvSpPr txBox="1">
            <a:spLocks noChangeArrowheads="1"/>
          </p:cNvSpPr>
          <p:nvPr/>
        </p:nvSpPr>
        <p:spPr bwMode="auto">
          <a:xfrm>
            <a:off x="5236979" y="1878013"/>
            <a:ext cx="725432"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17</a:t>
            </a:r>
          </a:p>
        </p:txBody>
      </p:sp>
      <p:sp>
        <p:nvSpPr>
          <p:cNvPr id="158988" name="Text Box 268"/>
          <p:cNvSpPr txBox="1">
            <a:spLocks noChangeArrowheads="1"/>
          </p:cNvSpPr>
          <p:nvPr/>
        </p:nvSpPr>
        <p:spPr bwMode="auto">
          <a:xfrm>
            <a:off x="8566192" y="2962275"/>
            <a:ext cx="1868634" cy="554038"/>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latin typeface="宋体" charset="-122"/>
              </a:rPr>
              <a:t>-</a:t>
            </a:r>
            <a:r>
              <a:rPr lang="en-US" altLang="zh-CN" sz="3000" b="1">
                <a:solidFill>
                  <a:srgbClr val="000099"/>
                </a:solidFill>
                <a:ea typeface="黑体" pitchFamily="49" charset="-122"/>
              </a:rPr>
              <a:t>1      3</a:t>
            </a:r>
          </a:p>
        </p:txBody>
      </p:sp>
      <p:grpSp>
        <p:nvGrpSpPr>
          <p:cNvPr id="158986" name="Group 269"/>
          <p:cNvGrpSpPr>
            <a:grpSpLocks/>
          </p:cNvGrpSpPr>
          <p:nvPr/>
        </p:nvGrpSpPr>
        <p:grpSpPr bwMode="auto">
          <a:xfrm>
            <a:off x="4472685" y="1185863"/>
            <a:ext cx="931078" cy="576262"/>
            <a:chOff x="4788" y="3702"/>
            <a:chExt cx="587" cy="363"/>
          </a:xfrm>
        </p:grpSpPr>
        <p:grpSp>
          <p:nvGrpSpPr>
            <p:cNvPr id="158989" name="Group 270"/>
            <p:cNvGrpSpPr>
              <a:grpSpLocks/>
            </p:cNvGrpSpPr>
            <p:nvPr/>
          </p:nvGrpSpPr>
          <p:grpSpPr bwMode="auto">
            <a:xfrm>
              <a:off x="4830" y="3702"/>
              <a:ext cx="398" cy="363"/>
              <a:chOff x="1003" y="799"/>
              <a:chExt cx="398" cy="363"/>
            </a:xfrm>
          </p:grpSpPr>
          <p:sp>
            <p:nvSpPr>
              <p:cNvPr id="158991" name="Line 271"/>
              <p:cNvSpPr>
                <a:spLocks noChangeShapeType="1"/>
              </p:cNvSpPr>
              <p:nvPr/>
            </p:nvSpPr>
            <p:spPr bwMode="auto">
              <a:xfrm>
                <a:off x="1020" y="810"/>
                <a:ext cx="356"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992" name="Line 272"/>
              <p:cNvSpPr>
                <a:spLocks noChangeShapeType="1"/>
              </p:cNvSpPr>
              <p:nvPr/>
            </p:nvSpPr>
            <p:spPr bwMode="auto">
              <a:xfrm rot="-5400000">
                <a:off x="1230" y="981"/>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993" name="Line 273"/>
              <p:cNvSpPr>
                <a:spLocks noChangeShapeType="1"/>
              </p:cNvSpPr>
              <p:nvPr/>
            </p:nvSpPr>
            <p:spPr bwMode="auto">
              <a:xfrm rot="-5400000">
                <a:off x="822" y="981"/>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58994" name="Text Box 274"/>
            <p:cNvSpPr txBox="1">
              <a:spLocks noChangeArrowheads="1"/>
            </p:cNvSpPr>
            <p:nvPr/>
          </p:nvSpPr>
          <p:spPr bwMode="auto">
            <a:xfrm>
              <a:off x="4788" y="3729"/>
              <a:ext cx="587" cy="291"/>
            </a:xfrm>
            <a:prstGeom prst="rect">
              <a:avLst/>
            </a:prstGeom>
            <a:noFill/>
            <a:ln w="12700" cap="sq">
              <a:noFill/>
              <a:miter lim="800000"/>
              <a:headEnd type="none" w="sm" len="sm"/>
              <a:tailEnd type="none" w="sm" len="sm"/>
            </a:ln>
            <a:effectLst/>
          </p:spPr>
          <p:txBody>
            <a:bodyPr>
              <a:spAutoFit/>
            </a:bodyPr>
            <a:lstStyle/>
            <a:p>
              <a:pPr algn="l">
                <a:defRPr/>
              </a:pPr>
              <a:r>
                <a:rPr lang="en-US" altLang="zh-CN" sz="2400" b="1">
                  <a:solidFill>
                    <a:srgbClr val="FF0000"/>
                  </a:solidFill>
                  <a:effectLst>
                    <a:outerShdw blurRad="38100" dist="38100" dir="2700000" algn="tl">
                      <a:srgbClr val="C0C0C0"/>
                    </a:outerShdw>
                  </a:effectLst>
                  <a:ea typeface="黑体" pitchFamily="2" charset="-122"/>
                </a:rPr>
                <a:t>(i, j)</a:t>
              </a:r>
            </a:p>
          </p:txBody>
        </p:sp>
      </p:grpSp>
      <p:grpSp>
        <p:nvGrpSpPr>
          <p:cNvPr id="158990" name="Group 275"/>
          <p:cNvGrpSpPr>
            <a:grpSpLocks/>
          </p:cNvGrpSpPr>
          <p:nvPr/>
        </p:nvGrpSpPr>
        <p:grpSpPr bwMode="auto">
          <a:xfrm>
            <a:off x="8643917" y="2946400"/>
            <a:ext cx="537597" cy="554038"/>
            <a:chOff x="4879" y="2351"/>
            <a:chExt cx="339" cy="349"/>
          </a:xfrm>
        </p:grpSpPr>
        <p:sp>
          <p:nvSpPr>
            <p:cNvPr id="158996" name="Rectangle 276"/>
            <p:cNvSpPr>
              <a:spLocks noChangeArrowheads="1"/>
            </p:cNvSpPr>
            <p:nvPr/>
          </p:nvSpPr>
          <p:spPr bwMode="auto">
            <a:xfrm>
              <a:off x="4879" y="2443"/>
              <a:ext cx="301" cy="234"/>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171" name="Text Box 277"/>
            <p:cNvSpPr txBox="1">
              <a:spLocks noChangeArrowheads="1"/>
            </p:cNvSpPr>
            <p:nvPr/>
          </p:nvSpPr>
          <p:spPr bwMode="auto">
            <a:xfrm>
              <a:off x="4946" y="2351"/>
              <a:ext cx="272" cy="349"/>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FF0000"/>
                  </a:solidFill>
                  <a:ea typeface="黑体" pitchFamily="49" charset="-122"/>
                </a:rPr>
                <a:t>4</a:t>
              </a:r>
              <a:r>
                <a:rPr lang="en-US" altLang="zh-CN" sz="3000" b="1">
                  <a:solidFill>
                    <a:srgbClr val="000099"/>
                  </a:solidFill>
                  <a:ea typeface="黑体" pitchFamily="49" charset="-122"/>
                </a:rPr>
                <a:t>  </a:t>
              </a:r>
            </a:p>
          </p:txBody>
        </p:sp>
      </p:grpSp>
      <p:sp>
        <p:nvSpPr>
          <p:cNvPr id="158998" name="Text Box 278"/>
          <p:cNvSpPr txBox="1">
            <a:spLocks noChangeArrowheads="1"/>
          </p:cNvSpPr>
          <p:nvPr/>
        </p:nvSpPr>
        <p:spPr bwMode="auto">
          <a:xfrm>
            <a:off x="4522882" y="4637088"/>
            <a:ext cx="636372"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18</a:t>
            </a:r>
          </a:p>
        </p:txBody>
      </p:sp>
      <p:sp>
        <p:nvSpPr>
          <p:cNvPr id="158999" name="Text Box 279"/>
          <p:cNvSpPr txBox="1">
            <a:spLocks noChangeArrowheads="1"/>
          </p:cNvSpPr>
          <p:nvPr/>
        </p:nvSpPr>
        <p:spPr bwMode="auto">
          <a:xfrm>
            <a:off x="8766981" y="3300414"/>
            <a:ext cx="1293794" cy="554037"/>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3      2</a:t>
            </a:r>
          </a:p>
        </p:txBody>
      </p:sp>
      <p:sp>
        <p:nvSpPr>
          <p:cNvPr id="159000" name="Text Box 280"/>
          <p:cNvSpPr txBox="1">
            <a:spLocks noChangeArrowheads="1"/>
          </p:cNvSpPr>
          <p:nvPr/>
        </p:nvSpPr>
        <p:spPr bwMode="auto">
          <a:xfrm>
            <a:off x="3808786" y="3944938"/>
            <a:ext cx="702762"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19</a:t>
            </a:r>
          </a:p>
        </p:txBody>
      </p:sp>
      <p:sp>
        <p:nvSpPr>
          <p:cNvPr id="159001" name="Text Box 281"/>
          <p:cNvSpPr txBox="1">
            <a:spLocks noChangeArrowheads="1"/>
          </p:cNvSpPr>
          <p:nvPr/>
        </p:nvSpPr>
        <p:spPr bwMode="auto">
          <a:xfrm>
            <a:off x="8770221" y="3616325"/>
            <a:ext cx="1295413" cy="554038"/>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2      1</a:t>
            </a:r>
          </a:p>
        </p:txBody>
      </p:sp>
      <p:sp>
        <p:nvSpPr>
          <p:cNvPr id="159002" name="Text Box 282"/>
          <p:cNvSpPr txBox="1">
            <a:spLocks noChangeArrowheads="1"/>
          </p:cNvSpPr>
          <p:nvPr/>
        </p:nvSpPr>
        <p:spPr bwMode="auto">
          <a:xfrm>
            <a:off x="3104404" y="3279775"/>
            <a:ext cx="914886"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20</a:t>
            </a:r>
          </a:p>
        </p:txBody>
      </p:sp>
      <p:sp>
        <p:nvSpPr>
          <p:cNvPr id="159003" name="Text Box 283"/>
          <p:cNvSpPr txBox="1">
            <a:spLocks noChangeArrowheads="1"/>
          </p:cNvSpPr>
          <p:nvPr/>
        </p:nvSpPr>
        <p:spPr bwMode="auto">
          <a:xfrm>
            <a:off x="8788032" y="3960815"/>
            <a:ext cx="1295413" cy="554037"/>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1      0</a:t>
            </a:r>
          </a:p>
        </p:txBody>
      </p:sp>
      <p:grpSp>
        <p:nvGrpSpPr>
          <p:cNvPr id="158995" name="Group 290"/>
          <p:cNvGrpSpPr>
            <a:grpSpLocks/>
          </p:cNvGrpSpPr>
          <p:nvPr/>
        </p:nvGrpSpPr>
        <p:grpSpPr bwMode="auto">
          <a:xfrm>
            <a:off x="8673064" y="3927475"/>
            <a:ext cx="1297032" cy="558800"/>
            <a:chOff x="4503" y="2565"/>
            <a:chExt cx="817" cy="352"/>
          </a:xfrm>
        </p:grpSpPr>
        <p:grpSp>
          <p:nvGrpSpPr>
            <p:cNvPr id="158997" name="Group 291"/>
            <p:cNvGrpSpPr>
              <a:grpSpLocks/>
            </p:cNvGrpSpPr>
            <p:nvPr/>
          </p:nvGrpSpPr>
          <p:grpSpPr bwMode="auto">
            <a:xfrm>
              <a:off x="4981" y="2565"/>
              <a:ext cx="339" cy="349"/>
              <a:chOff x="4879" y="2351"/>
              <a:chExt cx="339" cy="349"/>
            </a:xfrm>
          </p:grpSpPr>
          <p:sp>
            <p:nvSpPr>
              <p:cNvPr id="159012" name="Rectangle 292"/>
              <p:cNvSpPr>
                <a:spLocks noChangeArrowheads="1"/>
              </p:cNvSpPr>
              <p:nvPr/>
            </p:nvSpPr>
            <p:spPr bwMode="auto">
              <a:xfrm>
                <a:off x="4879" y="2443"/>
                <a:ext cx="301" cy="234"/>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169" name="Text Box 293"/>
              <p:cNvSpPr txBox="1">
                <a:spLocks noChangeArrowheads="1"/>
              </p:cNvSpPr>
              <p:nvPr/>
            </p:nvSpPr>
            <p:spPr bwMode="auto">
              <a:xfrm>
                <a:off x="4946" y="2351"/>
                <a:ext cx="272" cy="349"/>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FF0000"/>
                    </a:solidFill>
                    <a:ea typeface="黑体" pitchFamily="49" charset="-122"/>
                  </a:rPr>
                  <a:t>1</a:t>
                </a:r>
                <a:r>
                  <a:rPr lang="en-US" altLang="zh-CN" sz="3000" b="1">
                    <a:solidFill>
                      <a:srgbClr val="000099"/>
                    </a:solidFill>
                    <a:ea typeface="黑体" pitchFamily="49" charset="-122"/>
                  </a:rPr>
                  <a:t>  </a:t>
                </a:r>
              </a:p>
            </p:txBody>
          </p:sp>
        </p:grpSp>
        <p:grpSp>
          <p:nvGrpSpPr>
            <p:cNvPr id="159004" name="Group 294"/>
            <p:cNvGrpSpPr>
              <a:grpSpLocks/>
            </p:cNvGrpSpPr>
            <p:nvPr/>
          </p:nvGrpSpPr>
          <p:grpSpPr bwMode="auto">
            <a:xfrm>
              <a:off x="4503" y="2568"/>
              <a:ext cx="339" cy="349"/>
              <a:chOff x="4879" y="2351"/>
              <a:chExt cx="339" cy="349"/>
            </a:xfrm>
          </p:grpSpPr>
          <p:sp>
            <p:nvSpPr>
              <p:cNvPr id="159015" name="Rectangle 295"/>
              <p:cNvSpPr>
                <a:spLocks noChangeArrowheads="1"/>
              </p:cNvSpPr>
              <p:nvPr/>
            </p:nvSpPr>
            <p:spPr bwMode="auto">
              <a:xfrm>
                <a:off x="4879" y="2443"/>
                <a:ext cx="301" cy="234"/>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167" name="Text Box 296"/>
              <p:cNvSpPr txBox="1">
                <a:spLocks noChangeArrowheads="1"/>
              </p:cNvSpPr>
              <p:nvPr/>
            </p:nvSpPr>
            <p:spPr bwMode="auto">
              <a:xfrm>
                <a:off x="4946" y="2351"/>
                <a:ext cx="272" cy="349"/>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FF0000"/>
                    </a:solidFill>
                    <a:ea typeface="黑体" pitchFamily="49" charset="-122"/>
                  </a:rPr>
                  <a:t>3</a:t>
                </a:r>
                <a:r>
                  <a:rPr lang="en-US" altLang="zh-CN" sz="3000" b="1">
                    <a:solidFill>
                      <a:srgbClr val="000099"/>
                    </a:solidFill>
                    <a:ea typeface="黑体" pitchFamily="49" charset="-122"/>
                  </a:rPr>
                  <a:t>  </a:t>
                </a:r>
              </a:p>
            </p:txBody>
          </p:sp>
        </p:grpSp>
      </p:grpSp>
      <p:sp>
        <p:nvSpPr>
          <p:cNvPr id="159017" name="Text Box 297"/>
          <p:cNvSpPr txBox="1">
            <a:spLocks noChangeArrowheads="1"/>
          </p:cNvSpPr>
          <p:nvPr/>
        </p:nvSpPr>
        <p:spPr bwMode="auto">
          <a:xfrm>
            <a:off x="3109263" y="3932238"/>
            <a:ext cx="825826"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21</a:t>
            </a:r>
          </a:p>
        </p:txBody>
      </p:sp>
      <p:sp>
        <p:nvSpPr>
          <p:cNvPr id="159018" name="Text Box 298"/>
          <p:cNvSpPr txBox="1">
            <a:spLocks noChangeArrowheads="1"/>
          </p:cNvSpPr>
          <p:nvPr/>
        </p:nvSpPr>
        <p:spPr bwMode="auto">
          <a:xfrm>
            <a:off x="8766981" y="4259265"/>
            <a:ext cx="1293794" cy="554037"/>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2      0</a:t>
            </a:r>
          </a:p>
        </p:txBody>
      </p:sp>
      <p:sp>
        <p:nvSpPr>
          <p:cNvPr id="159019" name="Text Box 299"/>
          <p:cNvSpPr txBox="1">
            <a:spLocks noChangeArrowheads="1"/>
          </p:cNvSpPr>
          <p:nvPr/>
        </p:nvSpPr>
        <p:spPr bwMode="auto">
          <a:xfrm>
            <a:off x="2472891" y="3284538"/>
            <a:ext cx="670376"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22</a:t>
            </a:r>
          </a:p>
        </p:txBody>
      </p:sp>
      <p:sp>
        <p:nvSpPr>
          <p:cNvPr id="159020" name="Text Box 300"/>
          <p:cNvSpPr txBox="1">
            <a:spLocks noChangeArrowheads="1"/>
          </p:cNvSpPr>
          <p:nvPr/>
        </p:nvSpPr>
        <p:spPr bwMode="auto">
          <a:xfrm>
            <a:off x="8766981" y="4606925"/>
            <a:ext cx="1293794" cy="554038"/>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1    </a:t>
            </a:r>
            <a:r>
              <a:rPr lang="en-US" altLang="zh-CN" sz="3000" b="1">
                <a:solidFill>
                  <a:srgbClr val="000099"/>
                </a:solidFill>
                <a:latin typeface="宋体" charset="-122"/>
              </a:rPr>
              <a:t>-</a:t>
            </a:r>
            <a:r>
              <a:rPr lang="en-US" altLang="zh-CN" sz="3000" b="1">
                <a:solidFill>
                  <a:srgbClr val="000099"/>
                </a:solidFill>
                <a:ea typeface="黑体" pitchFamily="49" charset="-122"/>
              </a:rPr>
              <a:t>1</a:t>
            </a:r>
          </a:p>
        </p:txBody>
      </p:sp>
      <p:grpSp>
        <p:nvGrpSpPr>
          <p:cNvPr id="159005" name="Group 301"/>
          <p:cNvGrpSpPr>
            <a:grpSpLocks/>
          </p:cNvGrpSpPr>
          <p:nvPr/>
        </p:nvGrpSpPr>
        <p:grpSpPr bwMode="auto">
          <a:xfrm>
            <a:off x="1719933" y="2581277"/>
            <a:ext cx="791821" cy="631825"/>
            <a:chOff x="3930" y="3790"/>
            <a:chExt cx="499" cy="398"/>
          </a:xfrm>
        </p:grpSpPr>
        <p:grpSp>
          <p:nvGrpSpPr>
            <p:cNvPr id="159006" name="Group 302"/>
            <p:cNvGrpSpPr>
              <a:grpSpLocks/>
            </p:cNvGrpSpPr>
            <p:nvPr/>
          </p:nvGrpSpPr>
          <p:grpSpPr bwMode="auto">
            <a:xfrm rot="-5400000">
              <a:off x="3941" y="3807"/>
              <a:ext cx="398" cy="363"/>
              <a:chOff x="1003" y="799"/>
              <a:chExt cx="398" cy="363"/>
            </a:xfrm>
          </p:grpSpPr>
          <p:sp>
            <p:nvSpPr>
              <p:cNvPr id="159023" name="Line 303"/>
              <p:cNvSpPr>
                <a:spLocks noChangeShapeType="1"/>
              </p:cNvSpPr>
              <p:nvPr/>
            </p:nvSpPr>
            <p:spPr bwMode="auto">
              <a:xfrm flipH="1">
                <a:off x="1021" y="793"/>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9024" name="Line 304"/>
              <p:cNvSpPr>
                <a:spLocks noChangeShapeType="1"/>
              </p:cNvSpPr>
              <p:nvPr/>
            </p:nvSpPr>
            <p:spPr bwMode="auto">
              <a:xfrm rot="-5400000">
                <a:off x="1219" y="957"/>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9025" name="Line 305"/>
              <p:cNvSpPr>
                <a:spLocks noChangeShapeType="1"/>
              </p:cNvSpPr>
              <p:nvPr/>
            </p:nvSpPr>
            <p:spPr bwMode="auto">
              <a:xfrm rot="-5400000">
                <a:off x="821" y="957"/>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59026" name="Text Box 306"/>
            <p:cNvSpPr txBox="1">
              <a:spLocks noChangeArrowheads="1"/>
            </p:cNvSpPr>
            <p:nvPr/>
          </p:nvSpPr>
          <p:spPr bwMode="auto">
            <a:xfrm>
              <a:off x="3930" y="3838"/>
              <a:ext cx="499" cy="291"/>
            </a:xfrm>
            <a:prstGeom prst="rect">
              <a:avLst/>
            </a:prstGeom>
            <a:noFill/>
            <a:ln w="12700" cap="sq">
              <a:noFill/>
              <a:miter lim="800000"/>
              <a:headEnd type="none" w="sm" len="sm"/>
              <a:tailEnd type="none" w="sm" len="sm"/>
            </a:ln>
            <a:effectLst/>
          </p:spPr>
          <p:txBody>
            <a:bodyPr>
              <a:spAutoFit/>
            </a:bodyPr>
            <a:lstStyle/>
            <a:p>
              <a:pPr algn="l">
                <a:defRPr/>
              </a:pPr>
              <a:r>
                <a:rPr lang="en-US" altLang="zh-CN" sz="2400" b="1">
                  <a:solidFill>
                    <a:srgbClr val="FF0000"/>
                  </a:solidFill>
                  <a:effectLst>
                    <a:outerShdw blurRad="38100" dist="38100" dir="2700000" algn="tl">
                      <a:srgbClr val="C0C0C0"/>
                    </a:outerShdw>
                  </a:effectLst>
                  <a:ea typeface="黑体" pitchFamily="2" charset="-122"/>
                </a:rPr>
                <a:t>(i, j)</a:t>
              </a:r>
            </a:p>
          </p:txBody>
        </p:sp>
      </p:grpSp>
      <p:grpSp>
        <p:nvGrpSpPr>
          <p:cNvPr id="159007" name="Group 307"/>
          <p:cNvGrpSpPr>
            <a:grpSpLocks/>
          </p:cNvGrpSpPr>
          <p:nvPr/>
        </p:nvGrpSpPr>
        <p:grpSpPr bwMode="auto">
          <a:xfrm>
            <a:off x="9414688" y="4579940"/>
            <a:ext cx="537597" cy="554037"/>
            <a:chOff x="4879" y="2351"/>
            <a:chExt cx="339" cy="349"/>
          </a:xfrm>
        </p:grpSpPr>
        <p:sp>
          <p:nvSpPr>
            <p:cNvPr id="159028" name="Rectangle 308"/>
            <p:cNvSpPr>
              <a:spLocks noChangeArrowheads="1"/>
            </p:cNvSpPr>
            <p:nvPr/>
          </p:nvSpPr>
          <p:spPr bwMode="auto">
            <a:xfrm>
              <a:off x="4879" y="2443"/>
              <a:ext cx="301" cy="234"/>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158" name="Text Box 309"/>
            <p:cNvSpPr txBox="1">
              <a:spLocks noChangeArrowheads="1"/>
            </p:cNvSpPr>
            <p:nvPr/>
          </p:nvSpPr>
          <p:spPr bwMode="auto">
            <a:xfrm>
              <a:off x="4946" y="2351"/>
              <a:ext cx="272" cy="349"/>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FF0000"/>
                  </a:solidFill>
                  <a:ea typeface="黑体" pitchFamily="49" charset="-122"/>
                </a:rPr>
                <a:t>4</a:t>
              </a:r>
              <a:r>
                <a:rPr lang="en-US" altLang="zh-CN" sz="3000" b="1">
                  <a:solidFill>
                    <a:srgbClr val="000099"/>
                  </a:solidFill>
                  <a:ea typeface="黑体" pitchFamily="49" charset="-122"/>
                </a:rPr>
                <a:t>  </a:t>
              </a:r>
            </a:p>
          </p:txBody>
        </p:sp>
      </p:grpSp>
      <p:sp>
        <p:nvSpPr>
          <p:cNvPr id="159030" name="Text Box 310"/>
          <p:cNvSpPr txBox="1">
            <a:spLocks noChangeArrowheads="1"/>
          </p:cNvSpPr>
          <p:nvPr/>
        </p:nvSpPr>
        <p:spPr bwMode="auto">
          <a:xfrm>
            <a:off x="5241837" y="2598738"/>
            <a:ext cx="649326"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23</a:t>
            </a:r>
          </a:p>
        </p:txBody>
      </p:sp>
      <p:sp>
        <p:nvSpPr>
          <p:cNvPr id="159031" name="Text Box 311"/>
          <p:cNvSpPr txBox="1">
            <a:spLocks noChangeArrowheads="1"/>
          </p:cNvSpPr>
          <p:nvPr/>
        </p:nvSpPr>
        <p:spPr bwMode="auto">
          <a:xfrm>
            <a:off x="8766981" y="4918075"/>
            <a:ext cx="1293794" cy="554038"/>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0      3</a:t>
            </a:r>
          </a:p>
        </p:txBody>
      </p:sp>
      <p:sp>
        <p:nvSpPr>
          <p:cNvPr id="159032" name="Text Box 312"/>
          <p:cNvSpPr txBox="1">
            <a:spLocks noChangeArrowheads="1"/>
          </p:cNvSpPr>
          <p:nvPr/>
        </p:nvSpPr>
        <p:spPr bwMode="auto">
          <a:xfrm>
            <a:off x="4518025" y="1905000"/>
            <a:ext cx="641230"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24</a:t>
            </a:r>
          </a:p>
        </p:txBody>
      </p:sp>
      <p:sp>
        <p:nvSpPr>
          <p:cNvPr id="159033" name="Text Box 313"/>
          <p:cNvSpPr txBox="1">
            <a:spLocks noChangeArrowheads="1"/>
          </p:cNvSpPr>
          <p:nvPr/>
        </p:nvSpPr>
        <p:spPr bwMode="auto">
          <a:xfrm>
            <a:off x="8572670" y="5249865"/>
            <a:ext cx="1727757" cy="554037"/>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latin typeface="宋体" charset="-122"/>
              </a:rPr>
              <a:t>-</a:t>
            </a:r>
            <a:r>
              <a:rPr lang="en-US" altLang="zh-CN" sz="3000" b="1">
                <a:solidFill>
                  <a:srgbClr val="000099"/>
                </a:solidFill>
                <a:ea typeface="黑体" pitchFamily="49" charset="-122"/>
              </a:rPr>
              <a:t>1      2</a:t>
            </a:r>
          </a:p>
        </p:txBody>
      </p:sp>
      <p:grpSp>
        <p:nvGrpSpPr>
          <p:cNvPr id="159008" name="Group 314"/>
          <p:cNvGrpSpPr>
            <a:grpSpLocks/>
          </p:cNvGrpSpPr>
          <p:nvPr/>
        </p:nvGrpSpPr>
        <p:grpSpPr bwMode="auto">
          <a:xfrm>
            <a:off x="3769923" y="1196977"/>
            <a:ext cx="932698" cy="576263"/>
            <a:chOff x="4788" y="3702"/>
            <a:chExt cx="587" cy="363"/>
          </a:xfrm>
        </p:grpSpPr>
        <p:grpSp>
          <p:nvGrpSpPr>
            <p:cNvPr id="159009" name="Group 315"/>
            <p:cNvGrpSpPr>
              <a:grpSpLocks/>
            </p:cNvGrpSpPr>
            <p:nvPr/>
          </p:nvGrpSpPr>
          <p:grpSpPr bwMode="auto">
            <a:xfrm>
              <a:off x="4830" y="3702"/>
              <a:ext cx="398" cy="363"/>
              <a:chOff x="1003" y="799"/>
              <a:chExt cx="398" cy="363"/>
            </a:xfrm>
          </p:grpSpPr>
          <p:sp>
            <p:nvSpPr>
              <p:cNvPr id="159036" name="Line 316"/>
              <p:cNvSpPr>
                <a:spLocks noChangeShapeType="1"/>
              </p:cNvSpPr>
              <p:nvPr/>
            </p:nvSpPr>
            <p:spPr bwMode="auto">
              <a:xfrm>
                <a:off x="1020" y="810"/>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9037" name="Line 317"/>
              <p:cNvSpPr>
                <a:spLocks noChangeShapeType="1"/>
              </p:cNvSpPr>
              <p:nvPr/>
            </p:nvSpPr>
            <p:spPr bwMode="auto">
              <a:xfrm rot="-5400000">
                <a:off x="1229" y="981"/>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9038" name="Line 318"/>
              <p:cNvSpPr>
                <a:spLocks noChangeShapeType="1"/>
              </p:cNvSpPr>
              <p:nvPr/>
            </p:nvSpPr>
            <p:spPr bwMode="auto">
              <a:xfrm rot="-5400000">
                <a:off x="821" y="981"/>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59039" name="Text Box 319"/>
            <p:cNvSpPr txBox="1">
              <a:spLocks noChangeArrowheads="1"/>
            </p:cNvSpPr>
            <p:nvPr/>
          </p:nvSpPr>
          <p:spPr bwMode="auto">
            <a:xfrm>
              <a:off x="4788" y="3729"/>
              <a:ext cx="587" cy="291"/>
            </a:xfrm>
            <a:prstGeom prst="rect">
              <a:avLst/>
            </a:prstGeom>
            <a:noFill/>
            <a:ln w="12700" cap="sq">
              <a:noFill/>
              <a:miter lim="800000"/>
              <a:headEnd type="none" w="sm" len="sm"/>
              <a:tailEnd type="none" w="sm" len="sm"/>
            </a:ln>
            <a:effectLst/>
          </p:spPr>
          <p:txBody>
            <a:bodyPr>
              <a:spAutoFit/>
            </a:bodyPr>
            <a:lstStyle/>
            <a:p>
              <a:pPr algn="l">
                <a:defRPr/>
              </a:pPr>
              <a:r>
                <a:rPr lang="en-US" altLang="zh-CN" sz="2400" b="1">
                  <a:solidFill>
                    <a:srgbClr val="FF0000"/>
                  </a:solidFill>
                  <a:effectLst>
                    <a:outerShdw blurRad="38100" dist="38100" dir="2700000" algn="tl">
                      <a:srgbClr val="C0C0C0"/>
                    </a:outerShdw>
                  </a:effectLst>
                  <a:ea typeface="黑体" pitchFamily="2" charset="-122"/>
                </a:rPr>
                <a:t>(i, j)</a:t>
              </a:r>
            </a:p>
          </p:txBody>
        </p:sp>
      </p:grpSp>
      <p:grpSp>
        <p:nvGrpSpPr>
          <p:cNvPr id="159010" name="Group 320"/>
          <p:cNvGrpSpPr>
            <a:grpSpLocks/>
          </p:cNvGrpSpPr>
          <p:nvPr/>
        </p:nvGrpSpPr>
        <p:grpSpPr bwMode="auto">
          <a:xfrm>
            <a:off x="8661729" y="5262565"/>
            <a:ext cx="537597" cy="554037"/>
            <a:chOff x="4879" y="2351"/>
            <a:chExt cx="339" cy="349"/>
          </a:xfrm>
        </p:grpSpPr>
        <p:sp>
          <p:nvSpPr>
            <p:cNvPr id="159041" name="Rectangle 321"/>
            <p:cNvSpPr>
              <a:spLocks noChangeArrowheads="1"/>
            </p:cNvSpPr>
            <p:nvPr/>
          </p:nvSpPr>
          <p:spPr bwMode="auto">
            <a:xfrm>
              <a:off x="4879" y="2443"/>
              <a:ext cx="301" cy="234"/>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151" name="Text Box 322"/>
            <p:cNvSpPr txBox="1">
              <a:spLocks noChangeArrowheads="1"/>
            </p:cNvSpPr>
            <p:nvPr/>
          </p:nvSpPr>
          <p:spPr bwMode="auto">
            <a:xfrm>
              <a:off x="4946" y="2351"/>
              <a:ext cx="272" cy="349"/>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FF0000"/>
                  </a:solidFill>
                  <a:ea typeface="黑体" pitchFamily="49" charset="-122"/>
                </a:rPr>
                <a:t>4</a:t>
              </a:r>
              <a:r>
                <a:rPr lang="en-US" altLang="zh-CN" sz="3000" b="1">
                  <a:solidFill>
                    <a:srgbClr val="000099"/>
                  </a:solidFill>
                  <a:ea typeface="黑体" pitchFamily="49" charset="-122"/>
                </a:rPr>
                <a:t>  </a:t>
              </a:r>
            </a:p>
          </p:txBody>
        </p:sp>
      </p:grpSp>
      <p:sp>
        <p:nvSpPr>
          <p:cNvPr id="159043" name="Text Box 323"/>
          <p:cNvSpPr txBox="1">
            <a:spLocks noChangeArrowheads="1"/>
          </p:cNvSpPr>
          <p:nvPr/>
        </p:nvSpPr>
        <p:spPr bwMode="auto">
          <a:xfrm>
            <a:off x="3852506" y="4637088"/>
            <a:ext cx="659042"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25</a:t>
            </a:r>
          </a:p>
        </p:txBody>
      </p:sp>
      <p:grpSp>
        <p:nvGrpSpPr>
          <p:cNvPr id="159011" name="Group 326"/>
          <p:cNvGrpSpPr>
            <a:grpSpLocks/>
          </p:cNvGrpSpPr>
          <p:nvPr/>
        </p:nvGrpSpPr>
        <p:grpSpPr bwMode="auto">
          <a:xfrm>
            <a:off x="6959880" y="5195890"/>
            <a:ext cx="1285698" cy="554037"/>
            <a:chOff x="3424" y="3371"/>
            <a:chExt cx="810" cy="349"/>
          </a:xfrm>
        </p:grpSpPr>
        <p:sp>
          <p:nvSpPr>
            <p:cNvPr id="159047" name="Rectangle 327"/>
            <p:cNvSpPr>
              <a:spLocks noChangeArrowheads="1"/>
            </p:cNvSpPr>
            <p:nvPr/>
          </p:nvSpPr>
          <p:spPr bwMode="auto">
            <a:xfrm>
              <a:off x="3895" y="3426"/>
              <a:ext cx="301" cy="231"/>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147" name="Text Box 328"/>
            <p:cNvSpPr txBox="1">
              <a:spLocks noChangeArrowheads="1"/>
            </p:cNvSpPr>
            <p:nvPr/>
          </p:nvSpPr>
          <p:spPr bwMode="auto">
            <a:xfrm>
              <a:off x="3962" y="3371"/>
              <a:ext cx="272" cy="349"/>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FF0000"/>
                  </a:solidFill>
                  <a:ea typeface="黑体" pitchFamily="49" charset="-122"/>
                </a:rPr>
                <a:t>4</a:t>
              </a:r>
              <a:r>
                <a:rPr lang="en-US" altLang="zh-CN" sz="3000" b="1">
                  <a:solidFill>
                    <a:srgbClr val="000099"/>
                  </a:solidFill>
                  <a:ea typeface="黑体" pitchFamily="49" charset="-122"/>
                </a:rPr>
                <a:t>  </a:t>
              </a:r>
            </a:p>
          </p:txBody>
        </p:sp>
        <p:sp>
          <p:nvSpPr>
            <p:cNvPr id="159049" name="Rectangle 329"/>
            <p:cNvSpPr>
              <a:spLocks noChangeArrowheads="1"/>
            </p:cNvSpPr>
            <p:nvPr/>
          </p:nvSpPr>
          <p:spPr bwMode="auto">
            <a:xfrm>
              <a:off x="3424" y="3426"/>
              <a:ext cx="301" cy="231"/>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149" name="Text Box 330"/>
            <p:cNvSpPr txBox="1">
              <a:spLocks noChangeArrowheads="1"/>
            </p:cNvSpPr>
            <p:nvPr/>
          </p:nvSpPr>
          <p:spPr bwMode="auto">
            <a:xfrm>
              <a:off x="3491" y="3371"/>
              <a:ext cx="272" cy="349"/>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FF0000"/>
                  </a:solidFill>
                  <a:ea typeface="黑体" pitchFamily="49" charset="-122"/>
                </a:rPr>
                <a:t>4</a:t>
              </a:r>
              <a:r>
                <a:rPr lang="en-US" altLang="zh-CN" sz="3000" b="1">
                  <a:solidFill>
                    <a:srgbClr val="000099"/>
                  </a:solidFill>
                  <a:ea typeface="黑体" pitchFamily="49" charset="-122"/>
                </a:rPr>
                <a:t>  </a:t>
              </a:r>
            </a:p>
          </p:txBody>
        </p:sp>
      </p:grpSp>
      <p:grpSp>
        <p:nvGrpSpPr>
          <p:cNvPr id="159013" name="Group 359"/>
          <p:cNvGrpSpPr>
            <a:grpSpLocks/>
          </p:cNvGrpSpPr>
          <p:nvPr/>
        </p:nvGrpSpPr>
        <p:grpSpPr bwMode="auto">
          <a:xfrm>
            <a:off x="5591598" y="2276475"/>
            <a:ext cx="4652154" cy="2770188"/>
            <a:chOff x="1202" y="890"/>
            <a:chExt cx="2931" cy="1745"/>
          </a:xfrm>
        </p:grpSpPr>
        <p:sp>
          <p:nvSpPr>
            <p:cNvPr id="159080" name="AutoShape 360"/>
            <p:cNvSpPr>
              <a:spLocks noChangeArrowheads="1"/>
            </p:cNvSpPr>
            <p:nvPr/>
          </p:nvSpPr>
          <p:spPr bwMode="auto">
            <a:xfrm>
              <a:off x="1202" y="890"/>
              <a:ext cx="2812" cy="1745"/>
            </a:xfrm>
            <a:prstGeom prst="irregularSeal2">
              <a:avLst/>
            </a:prstGeom>
            <a:solidFill>
              <a:srgbClr val="FFFFAB"/>
            </a:solidFill>
            <a:ln w="127000" cap="sq">
              <a:solidFill>
                <a:srgbClr val="00CCFF"/>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145" name="Text Box 361"/>
            <p:cNvSpPr txBox="1">
              <a:spLocks noChangeArrowheads="1"/>
            </p:cNvSpPr>
            <p:nvPr/>
          </p:nvSpPr>
          <p:spPr bwMode="auto">
            <a:xfrm rot="-1040468">
              <a:off x="1550" y="1492"/>
              <a:ext cx="2583" cy="44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l"/>
              <a:r>
                <a:rPr lang="zh-CN" altLang="en-US" sz="4000" b="1">
                  <a:solidFill>
                    <a:srgbClr val="FF0000"/>
                  </a:solidFill>
                  <a:ea typeface="黑体" pitchFamily="49" charset="-122"/>
                </a:rPr>
                <a:t>一个</a:t>
              </a:r>
              <a:r>
                <a:rPr lang="en-US" altLang="zh-CN" sz="4000" b="1">
                  <a:solidFill>
                    <a:srgbClr val="FF0000"/>
                  </a:solidFill>
                  <a:ea typeface="黑体" pitchFamily="49" charset="-122"/>
                </a:rPr>
                <a:t>5</a:t>
              </a:r>
              <a:r>
                <a:rPr lang="zh-CN" altLang="en-US" sz="4000" b="1">
                  <a:solidFill>
                    <a:srgbClr val="FF0000"/>
                  </a:solidFill>
                  <a:ea typeface="黑体" pitchFamily="49" charset="-122"/>
                </a:rPr>
                <a:t>阶魔方</a:t>
              </a:r>
            </a:p>
          </p:txBody>
        </p:sp>
      </p:gr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500"/>
                                        <p:tgtEl>
                                          <p:spTgt spid="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32" fill="hold" grpId="0" nodeType="clickEffect">
                                  <p:stCondLst>
                                    <p:cond delay="0"/>
                                  </p:stCondLst>
                                  <p:childTnLst>
                                    <p:set>
                                      <p:cBhvr>
                                        <p:cTn id="11" dur="1" fill="hold">
                                          <p:stCondLst>
                                            <p:cond delay="0"/>
                                          </p:stCondLst>
                                        </p:cTn>
                                        <p:tgtEl>
                                          <p:spTgt spid="158776"/>
                                        </p:tgtEl>
                                        <p:attrNameLst>
                                          <p:attrName>style.visibility</p:attrName>
                                        </p:attrNameLst>
                                      </p:cBhvr>
                                      <p:to>
                                        <p:strVal val="visible"/>
                                      </p:to>
                                    </p:set>
                                    <p:anim calcmode="lin" valueType="num">
                                      <p:cBhvr>
                                        <p:cTn id="12" dur="500" fill="hold"/>
                                        <p:tgtEl>
                                          <p:spTgt spid="158776"/>
                                        </p:tgtEl>
                                        <p:attrNameLst>
                                          <p:attrName>ppt_w</p:attrName>
                                        </p:attrNameLst>
                                      </p:cBhvr>
                                      <p:tavLst>
                                        <p:tav tm="0">
                                          <p:val>
                                            <p:strVal val="4*#ppt_w"/>
                                          </p:val>
                                        </p:tav>
                                        <p:tav tm="100000">
                                          <p:val>
                                            <p:strVal val="#ppt_w"/>
                                          </p:val>
                                        </p:tav>
                                      </p:tavLst>
                                    </p:anim>
                                    <p:anim calcmode="lin" valueType="num">
                                      <p:cBhvr>
                                        <p:cTn id="13" dur="500" fill="hold"/>
                                        <p:tgtEl>
                                          <p:spTgt spid="158776"/>
                                        </p:tgtEl>
                                        <p:attrNameLst>
                                          <p:attrName>ppt_h</p:attrName>
                                        </p:attrNameLst>
                                      </p:cBhvr>
                                      <p:tavLst>
                                        <p:tav tm="0">
                                          <p:val>
                                            <p:strVal val="4*#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58782"/>
                                        </p:tgtEl>
                                        <p:attrNameLst>
                                          <p:attrName>style.visibility</p:attrName>
                                        </p:attrNameLst>
                                      </p:cBhvr>
                                      <p:to>
                                        <p:strVal val="visible"/>
                                      </p:to>
                                    </p:set>
                                    <p:animEffect transition="in" filter="dissolve">
                                      <p:cBhvr>
                                        <p:cTn id="23" dur="500"/>
                                        <p:tgtEl>
                                          <p:spTgt spid="15878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right)">
                                      <p:cBhvr>
                                        <p:cTn id="28" dur="500"/>
                                        <p:tgtEl>
                                          <p:spTgt spid="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58824"/>
                                        </p:tgtEl>
                                        <p:attrNameLst>
                                          <p:attrName>style.visibility</p:attrName>
                                        </p:attrNameLst>
                                      </p:cBhvr>
                                      <p:to>
                                        <p:strVal val="visible"/>
                                      </p:to>
                                    </p:set>
                                    <p:animEffect transition="in" filter="dissolve">
                                      <p:cBhvr>
                                        <p:cTn id="33" dur="500"/>
                                        <p:tgtEl>
                                          <p:spTgt spid="15882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dissolve">
                                      <p:cBhvr>
                                        <p:cTn id="38" dur="500"/>
                                        <p:tgtEl>
                                          <p:spTgt spid="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dissolve">
                                      <p:cBhvr>
                                        <p:cTn id="43" dur="500"/>
                                        <p:tgtEl>
                                          <p:spTgt spid="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3" presetClass="entr" presetSubtype="32" fill="hold" grpId="0" nodeType="clickEffect">
                                  <p:stCondLst>
                                    <p:cond delay="0"/>
                                  </p:stCondLst>
                                  <p:childTnLst>
                                    <p:set>
                                      <p:cBhvr>
                                        <p:cTn id="47" dur="1" fill="hold">
                                          <p:stCondLst>
                                            <p:cond delay="0"/>
                                          </p:stCondLst>
                                        </p:cTn>
                                        <p:tgtEl>
                                          <p:spTgt spid="158815"/>
                                        </p:tgtEl>
                                        <p:attrNameLst>
                                          <p:attrName>style.visibility</p:attrName>
                                        </p:attrNameLst>
                                      </p:cBhvr>
                                      <p:to>
                                        <p:strVal val="visible"/>
                                      </p:to>
                                    </p:set>
                                    <p:anim calcmode="lin" valueType="num">
                                      <p:cBhvr>
                                        <p:cTn id="48" dur="500" fill="hold"/>
                                        <p:tgtEl>
                                          <p:spTgt spid="158815"/>
                                        </p:tgtEl>
                                        <p:attrNameLst>
                                          <p:attrName>ppt_w</p:attrName>
                                        </p:attrNameLst>
                                      </p:cBhvr>
                                      <p:tavLst>
                                        <p:tav tm="0">
                                          <p:val>
                                            <p:strVal val="4*#ppt_w"/>
                                          </p:val>
                                        </p:tav>
                                        <p:tav tm="100000">
                                          <p:val>
                                            <p:strVal val="#ppt_w"/>
                                          </p:val>
                                        </p:tav>
                                      </p:tavLst>
                                    </p:anim>
                                    <p:anim calcmode="lin" valueType="num">
                                      <p:cBhvr>
                                        <p:cTn id="49" dur="500" fill="hold"/>
                                        <p:tgtEl>
                                          <p:spTgt spid="158815"/>
                                        </p:tgtEl>
                                        <p:attrNameLst>
                                          <p:attrName>ppt_h</p:attrName>
                                        </p:attrNameLst>
                                      </p:cBhvr>
                                      <p:tavLst>
                                        <p:tav tm="0">
                                          <p:val>
                                            <p:strVal val="4*#ppt_h"/>
                                          </p:val>
                                        </p:tav>
                                        <p:tav tm="100000">
                                          <p:val>
                                            <p:strVal val="#ppt_h"/>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58835"/>
                                        </p:tgtEl>
                                        <p:attrNameLst>
                                          <p:attrName>style.visibility</p:attrName>
                                        </p:attrNameLst>
                                      </p:cBhvr>
                                      <p:to>
                                        <p:strVal val="visible"/>
                                      </p:to>
                                    </p:set>
                                    <p:animEffect transition="in" filter="dissolve">
                                      <p:cBhvr>
                                        <p:cTn id="54" dur="500"/>
                                        <p:tgtEl>
                                          <p:spTgt spid="15883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3" presetClass="entr" presetSubtype="32" fill="hold" grpId="0" nodeType="clickEffect">
                                  <p:stCondLst>
                                    <p:cond delay="0"/>
                                  </p:stCondLst>
                                  <p:childTnLst>
                                    <p:set>
                                      <p:cBhvr>
                                        <p:cTn id="58" dur="1" fill="hold">
                                          <p:stCondLst>
                                            <p:cond delay="0"/>
                                          </p:stCondLst>
                                        </p:cTn>
                                        <p:tgtEl>
                                          <p:spTgt spid="158836"/>
                                        </p:tgtEl>
                                        <p:attrNameLst>
                                          <p:attrName>style.visibility</p:attrName>
                                        </p:attrNameLst>
                                      </p:cBhvr>
                                      <p:to>
                                        <p:strVal val="visible"/>
                                      </p:to>
                                    </p:set>
                                    <p:anim calcmode="lin" valueType="num">
                                      <p:cBhvr>
                                        <p:cTn id="59" dur="500" fill="hold"/>
                                        <p:tgtEl>
                                          <p:spTgt spid="158836"/>
                                        </p:tgtEl>
                                        <p:attrNameLst>
                                          <p:attrName>ppt_w</p:attrName>
                                        </p:attrNameLst>
                                      </p:cBhvr>
                                      <p:tavLst>
                                        <p:tav tm="0">
                                          <p:val>
                                            <p:strVal val="4*#ppt_w"/>
                                          </p:val>
                                        </p:tav>
                                        <p:tav tm="100000">
                                          <p:val>
                                            <p:strVal val="#ppt_w"/>
                                          </p:val>
                                        </p:tav>
                                      </p:tavLst>
                                    </p:anim>
                                    <p:anim calcmode="lin" valueType="num">
                                      <p:cBhvr>
                                        <p:cTn id="60" dur="500" fill="hold"/>
                                        <p:tgtEl>
                                          <p:spTgt spid="158836"/>
                                        </p:tgtEl>
                                        <p:attrNameLst>
                                          <p:attrName>ppt_h</p:attrName>
                                        </p:attrNameLst>
                                      </p:cBhvr>
                                      <p:tavLst>
                                        <p:tav tm="0">
                                          <p:val>
                                            <p:strVal val="4*#ppt_h"/>
                                          </p:val>
                                        </p:tav>
                                        <p:tav tm="100000">
                                          <p:val>
                                            <p:strVal val="#ppt_h"/>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158837"/>
                                        </p:tgtEl>
                                        <p:attrNameLst>
                                          <p:attrName>style.visibility</p:attrName>
                                        </p:attrNameLst>
                                      </p:cBhvr>
                                      <p:to>
                                        <p:strVal val="visible"/>
                                      </p:to>
                                    </p:set>
                                    <p:animEffect transition="in" filter="dissolve">
                                      <p:cBhvr>
                                        <p:cTn id="65" dur="500"/>
                                        <p:tgtEl>
                                          <p:spTgt spid="158837"/>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9" presetClass="entr" presetSubtype="0" fill="hold" nodeType="click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dissolve">
                                      <p:cBhvr>
                                        <p:cTn id="70" dur="500"/>
                                        <p:tgtEl>
                                          <p:spTgt spid="11"/>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9" presetClass="entr" presetSubtype="0" fill="hold" nodeType="clickEffect">
                                  <p:stCondLst>
                                    <p:cond delay="0"/>
                                  </p:stCondLst>
                                  <p:childTnLst>
                                    <p:set>
                                      <p:cBhvr>
                                        <p:cTn id="74" dur="1" fill="hold">
                                          <p:stCondLst>
                                            <p:cond delay="0"/>
                                          </p:stCondLst>
                                        </p:cTn>
                                        <p:tgtEl>
                                          <p:spTgt spid="13"/>
                                        </p:tgtEl>
                                        <p:attrNameLst>
                                          <p:attrName>style.visibility</p:attrName>
                                        </p:attrNameLst>
                                      </p:cBhvr>
                                      <p:to>
                                        <p:strVal val="visible"/>
                                      </p:to>
                                    </p:set>
                                    <p:animEffect transition="in" filter="dissolve">
                                      <p:cBhvr>
                                        <p:cTn id="75" dur="500"/>
                                        <p:tgtEl>
                                          <p:spTgt spid="13"/>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3" presetClass="entr" presetSubtype="32" fill="hold" grpId="0" nodeType="clickEffect">
                                  <p:stCondLst>
                                    <p:cond delay="0"/>
                                  </p:stCondLst>
                                  <p:childTnLst>
                                    <p:set>
                                      <p:cBhvr>
                                        <p:cTn id="79" dur="1" fill="hold">
                                          <p:stCondLst>
                                            <p:cond delay="0"/>
                                          </p:stCondLst>
                                        </p:cTn>
                                        <p:tgtEl>
                                          <p:spTgt spid="158859"/>
                                        </p:tgtEl>
                                        <p:attrNameLst>
                                          <p:attrName>style.visibility</p:attrName>
                                        </p:attrNameLst>
                                      </p:cBhvr>
                                      <p:to>
                                        <p:strVal val="visible"/>
                                      </p:to>
                                    </p:set>
                                    <p:anim calcmode="lin" valueType="num">
                                      <p:cBhvr>
                                        <p:cTn id="80" dur="500" fill="hold"/>
                                        <p:tgtEl>
                                          <p:spTgt spid="158859"/>
                                        </p:tgtEl>
                                        <p:attrNameLst>
                                          <p:attrName>ppt_w</p:attrName>
                                        </p:attrNameLst>
                                      </p:cBhvr>
                                      <p:tavLst>
                                        <p:tav tm="0">
                                          <p:val>
                                            <p:strVal val="4*#ppt_w"/>
                                          </p:val>
                                        </p:tav>
                                        <p:tav tm="100000">
                                          <p:val>
                                            <p:strVal val="#ppt_w"/>
                                          </p:val>
                                        </p:tav>
                                      </p:tavLst>
                                    </p:anim>
                                    <p:anim calcmode="lin" valueType="num">
                                      <p:cBhvr>
                                        <p:cTn id="81" dur="500" fill="hold"/>
                                        <p:tgtEl>
                                          <p:spTgt spid="158859"/>
                                        </p:tgtEl>
                                        <p:attrNameLst>
                                          <p:attrName>ppt_h</p:attrName>
                                        </p:attrNameLst>
                                      </p:cBhvr>
                                      <p:tavLst>
                                        <p:tav tm="0">
                                          <p:val>
                                            <p:strVal val="4*#ppt_h"/>
                                          </p:val>
                                        </p:tav>
                                        <p:tav tm="100000">
                                          <p:val>
                                            <p:strVal val="#ppt_h"/>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158861"/>
                                        </p:tgtEl>
                                        <p:attrNameLst>
                                          <p:attrName>style.visibility</p:attrName>
                                        </p:attrNameLst>
                                      </p:cBhvr>
                                      <p:to>
                                        <p:strVal val="visible"/>
                                      </p:to>
                                    </p:set>
                                    <p:animEffect transition="in" filter="dissolve">
                                      <p:cBhvr>
                                        <p:cTn id="86" dur="500"/>
                                        <p:tgtEl>
                                          <p:spTgt spid="158861"/>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3" presetClass="entr" presetSubtype="32" fill="hold" grpId="0" nodeType="clickEffect">
                                  <p:stCondLst>
                                    <p:cond delay="0"/>
                                  </p:stCondLst>
                                  <p:childTnLst>
                                    <p:set>
                                      <p:cBhvr>
                                        <p:cTn id="90" dur="1" fill="hold">
                                          <p:stCondLst>
                                            <p:cond delay="0"/>
                                          </p:stCondLst>
                                        </p:cTn>
                                        <p:tgtEl>
                                          <p:spTgt spid="158860"/>
                                        </p:tgtEl>
                                        <p:attrNameLst>
                                          <p:attrName>style.visibility</p:attrName>
                                        </p:attrNameLst>
                                      </p:cBhvr>
                                      <p:to>
                                        <p:strVal val="visible"/>
                                      </p:to>
                                    </p:set>
                                    <p:anim calcmode="lin" valueType="num">
                                      <p:cBhvr>
                                        <p:cTn id="91" dur="500" fill="hold"/>
                                        <p:tgtEl>
                                          <p:spTgt spid="158860"/>
                                        </p:tgtEl>
                                        <p:attrNameLst>
                                          <p:attrName>ppt_w</p:attrName>
                                        </p:attrNameLst>
                                      </p:cBhvr>
                                      <p:tavLst>
                                        <p:tav tm="0">
                                          <p:val>
                                            <p:strVal val="4*#ppt_w"/>
                                          </p:val>
                                        </p:tav>
                                        <p:tav tm="100000">
                                          <p:val>
                                            <p:strVal val="#ppt_w"/>
                                          </p:val>
                                        </p:tav>
                                      </p:tavLst>
                                    </p:anim>
                                    <p:anim calcmode="lin" valueType="num">
                                      <p:cBhvr>
                                        <p:cTn id="92" dur="500" fill="hold"/>
                                        <p:tgtEl>
                                          <p:spTgt spid="158860"/>
                                        </p:tgtEl>
                                        <p:attrNameLst>
                                          <p:attrName>ppt_h</p:attrName>
                                        </p:attrNameLst>
                                      </p:cBhvr>
                                      <p:tavLst>
                                        <p:tav tm="0">
                                          <p:val>
                                            <p:strVal val="4*#ppt_h"/>
                                          </p:val>
                                        </p:tav>
                                        <p:tav tm="100000">
                                          <p:val>
                                            <p:strVal val="#ppt_h"/>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158862"/>
                                        </p:tgtEl>
                                        <p:attrNameLst>
                                          <p:attrName>style.visibility</p:attrName>
                                        </p:attrNameLst>
                                      </p:cBhvr>
                                      <p:to>
                                        <p:strVal val="visible"/>
                                      </p:to>
                                    </p:set>
                                    <p:animEffect transition="in" filter="dissolve">
                                      <p:cBhvr>
                                        <p:cTn id="97" dur="500"/>
                                        <p:tgtEl>
                                          <p:spTgt spid="158862"/>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nodeType="clickEffect">
                                  <p:stCondLst>
                                    <p:cond delay="0"/>
                                  </p:stCondLst>
                                  <p:childTnLst>
                                    <p:set>
                                      <p:cBhvr>
                                        <p:cTn id="101" dur="1" fill="hold">
                                          <p:stCondLst>
                                            <p:cond delay="0"/>
                                          </p:stCondLst>
                                        </p:cTn>
                                        <p:tgtEl>
                                          <p:spTgt spid="14"/>
                                        </p:tgtEl>
                                        <p:attrNameLst>
                                          <p:attrName>style.visibility</p:attrName>
                                        </p:attrNameLst>
                                      </p:cBhvr>
                                      <p:to>
                                        <p:strVal val="visible"/>
                                      </p:to>
                                    </p:set>
                                    <p:animEffect transition="in" filter="wipe(left)">
                                      <p:cBhvr>
                                        <p:cTn id="102" dur="500"/>
                                        <p:tgtEl>
                                          <p:spTgt spid="14"/>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9" presetClass="entr" presetSubtype="0" fill="hold" nodeType="clickEffect">
                                  <p:stCondLst>
                                    <p:cond delay="0"/>
                                  </p:stCondLst>
                                  <p:childTnLst>
                                    <p:set>
                                      <p:cBhvr>
                                        <p:cTn id="106" dur="1" fill="hold">
                                          <p:stCondLst>
                                            <p:cond delay="0"/>
                                          </p:stCondLst>
                                        </p:cTn>
                                        <p:tgtEl>
                                          <p:spTgt spid="15"/>
                                        </p:tgtEl>
                                        <p:attrNameLst>
                                          <p:attrName>style.visibility</p:attrName>
                                        </p:attrNameLst>
                                      </p:cBhvr>
                                      <p:to>
                                        <p:strVal val="visible"/>
                                      </p:to>
                                    </p:set>
                                    <p:animEffect transition="in" filter="dissolve">
                                      <p:cBhvr>
                                        <p:cTn id="107" dur="500"/>
                                        <p:tgtEl>
                                          <p:spTgt spid="15"/>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3" presetClass="entr" presetSubtype="32" fill="hold" grpId="0" nodeType="clickEffect">
                                  <p:stCondLst>
                                    <p:cond delay="0"/>
                                  </p:stCondLst>
                                  <p:childTnLst>
                                    <p:set>
                                      <p:cBhvr>
                                        <p:cTn id="111" dur="1" fill="hold">
                                          <p:stCondLst>
                                            <p:cond delay="0"/>
                                          </p:stCondLst>
                                        </p:cTn>
                                        <p:tgtEl>
                                          <p:spTgt spid="158883"/>
                                        </p:tgtEl>
                                        <p:attrNameLst>
                                          <p:attrName>style.visibility</p:attrName>
                                        </p:attrNameLst>
                                      </p:cBhvr>
                                      <p:to>
                                        <p:strVal val="visible"/>
                                      </p:to>
                                    </p:set>
                                    <p:anim calcmode="lin" valueType="num">
                                      <p:cBhvr>
                                        <p:cTn id="112" dur="500" fill="hold"/>
                                        <p:tgtEl>
                                          <p:spTgt spid="158883"/>
                                        </p:tgtEl>
                                        <p:attrNameLst>
                                          <p:attrName>ppt_w</p:attrName>
                                        </p:attrNameLst>
                                      </p:cBhvr>
                                      <p:tavLst>
                                        <p:tav tm="0">
                                          <p:val>
                                            <p:strVal val="4*#ppt_w"/>
                                          </p:val>
                                        </p:tav>
                                        <p:tav tm="100000">
                                          <p:val>
                                            <p:strVal val="#ppt_w"/>
                                          </p:val>
                                        </p:tav>
                                      </p:tavLst>
                                    </p:anim>
                                    <p:anim calcmode="lin" valueType="num">
                                      <p:cBhvr>
                                        <p:cTn id="113" dur="500" fill="hold"/>
                                        <p:tgtEl>
                                          <p:spTgt spid="158883"/>
                                        </p:tgtEl>
                                        <p:attrNameLst>
                                          <p:attrName>ppt_h</p:attrName>
                                        </p:attrNameLst>
                                      </p:cBhvr>
                                      <p:tavLst>
                                        <p:tav tm="0">
                                          <p:val>
                                            <p:strVal val="4*#ppt_h"/>
                                          </p:val>
                                        </p:tav>
                                        <p:tav tm="100000">
                                          <p:val>
                                            <p:strVal val="#ppt_h"/>
                                          </p:val>
                                        </p:tav>
                                      </p:tavLst>
                                    </p:anim>
                                  </p:childTnLst>
                                </p:cTn>
                              </p:par>
                            </p:childTnLst>
                          </p:cTn>
                        </p:par>
                      </p:childTnLst>
                    </p:cTn>
                  </p:par>
                  <p:par>
                    <p:cTn id="114" fill="hold" nodeType="clickPar">
                      <p:stCondLst>
                        <p:cond delay="indefinite"/>
                      </p:stCondLst>
                      <p:childTnLst>
                        <p:par>
                          <p:cTn id="115" fill="hold" nodeType="withGroup">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158884"/>
                                        </p:tgtEl>
                                        <p:attrNameLst>
                                          <p:attrName>style.visibility</p:attrName>
                                        </p:attrNameLst>
                                      </p:cBhvr>
                                      <p:to>
                                        <p:strVal val="visible"/>
                                      </p:to>
                                    </p:set>
                                    <p:animEffect transition="in" filter="dissolve">
                                      <p:cBhvr>
                                        <p:cTn id="118" dur="500"/>
                                        <p:tgtEl>
                                          <p:spTgt spid="158884"/>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3" presetClass="entr" presetSubtype="32" fill="hold" grpId="0" nodeType="clickEffect">
                                  <p:stCondLst>
                                    <p:cond delay="0"/>
                                  </p:stCondLst>
                                  <p:childTnLst>
                                    <p:set>
                                      <p:cBhvr>
                                        <p:cTn id="122" dur="1" fill="hold">
                                          <p:stCondLst>
                                            <p:cond delay="0"/>
                                          </p:stCondLst>
                                        </p:cTn>
                                        <p:tgtEl>
                                          <p:spTgt spid="158885"/>
                                        </p:tgtEl>
                                        <p:attrNameLst>
                                          <p:attrName>style.visibility</p:attrName>
                                        </p:attrNameLst>
                                      </p:cBhvr>
                                      <p:to>
                                        <p:strVal val="visible"/>
                                      </p:to>
                                    </p:set>
                                    <p:anim calcmode="lin" valueType="num">
                                      <p:cBhvr>
                                        <p:cTn id="123" dur="500" fill="hold"/>
                                        <p:tgtEl>
                                          <p:spTgt spid="158885"/>
                                        </p:tgtEl>
                                        <p:attrNameLst>
                                          <p:attrName>ppt_w</p:attrName>
                                        </p:attrNameLst>
                                      </p:cBhvr>
                                      <p:tavLst>
                                        <p:tav tm="0">
                                          <p:val>
                                            <p:strVal val="4*#ppt_w"/>
                                          </p:val>
                                        </p:tav>
                                        <p:tav tm="100000">
                                          <p:val>
                                            <p:strVal val="#ppt_w"/>
                                          </p:val>
                                        </p:tav>
                                      </p:tavLst>
                                    </p:anim>
                                    <p:anim calcmode="lin" valueType="num">
                                      <p:cBhvr>
                                        <p:cTn id="124" dur="500" fill="hold"/>
                                        <p:tgtEl>
                                          <p:spTgt spid="158885"/>
                                        </p:tgtEl>
                                        <p:attrNameLst>
                                          <p:attrName>ppt_h</p:attrName>
                                        </p:attrNameLst>
                                      </p:cBhvr>
                                      <p:tavLst>
                                        <p:tav tm="0">
                                          <p:val>
                                            <p:strVal val="4*#ppt_h"/>
                                          </p:val>
                                        </p:tav>
                                        <p:tav tm="100000">
                                          <p:val>
                                            <p:strVal val="#ppt_h"/>
                                          </p:val>
                                        </p:tav>
                                      </p:tavLst>
                                    </p:anim>
                                  </p:childTnLst>
                                </p:cTn>
                              </p:par>
                            </p:childTnLst>
                          </p:cTn>
                        </p:par>
                      </p:childTnLst>
                    </p:cTn>
                  </p:par>
                  <p:par>
                    <p:cTn id="125" fill="hold" nodeType="clickPar">
                      <p:stCondLst>
                        <p:cond delay="indefinite"/>
                      </p:stCondLst>
                      <p:childTnLst>
                        <p:par>
                          <p:cTn id="126" fill="hold" nodeType="withGroup">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158886"/>
                                        </p:tgtEl>
                                        <p:attrNameLst>
                                          <p:attrName>style.visibility</p:attrName>
                                        </p:attrNameLst>
                                      </p:cBhvr>
                                      <p:to>
                                        <p:strVal val="visible"/>
                                      </p:to>
                                    </p:set>
                                    <p:animEffect transition="in" filter="dissolve">
                                      <p:cBhvr>
                                        <p:cTn id="129" dur="500"/>
                                        <p:tgtEl>
                                          <p:spTgt spid="158886"/>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3" presetClass="entr" presetSubtype="32" fill="hold" grpId="0" nodeType="clickEffect">
                                  <p:stCondLst>
                                    <p:cond delay="0"/>
                                  </p:stCondLst>
                                  <p:childTnLst>
                                    <p:set>
                                      <p:cBhvr>
                                        <p:cTn id="133" dur="1" fill="hold">
                                          <p:stCondLst>
                                            <p:cond delay="0"/>
                                          </p:stCondLst>
                                        </p:cTn>
                                        <p:tgtEl>
                                          <p:spTgt spid="158887"/>
                                        </p:tgtEl>
                                        <p:attrNameLst>
                                          <p:attrName>style.visibility</p:attrName>
                                        </p:attrNameLst>
                                      </p:cBhvr>
                                      <p:to>
                                        <p:strVal val="visible"/>
                                      </p:to>
                                    </p:set>
                                    <p:anim calcmode="lin" valueType="num">
                                      <p:cBhvr>
                                        <p:cTn id="134" dur="500" fill="hold"/>
                                        <p:tgtEl>
                                          <p:spTgt spid="158887"/>
                                        </p:tgtEl>
                                        <p:attrNameLst>
                                          <p:attrName>ppt_w</p:attrName>
                                        </p:attrNameLst>
                                      </p:cBhvr>
                                      <p:tavLst>
                                        <p:tav tm="0">
                                          <p:val>
                                            <p:strVal val="4*#ppt_w"/>
                                          </p:val>
                                        </p:tav>
                                        <p:tav tm="100000">
                                          <p:val>
                                            <p:strVal val="#ppt_w"/>
                                          </p:val>
                                        </p:tav>
                                      </p:tavLst>
                                    </p:anim>
                                    <p:anim calcmode="lin" valueType="num">
                                      <p:cBhvr>
                                        <p:cTn id="135" dur="500" fill="hold"/>
                                        <p:tgtEl>
                                          <p:spTgt spid="158887"/>
                                        </p:tgtEl>
                                        <p:attrNameLst>
                                          <p:attrName>ppt_h</p:attrName>
                                        </p:attrNameLst>
                                      </p:cBhvr>
                                      <p:tavLst>
                                        <p:tav tm="0">
                                          <p:val>
                                            <p:strVal val="4*#ppt_h"/>
                                          </p:val>
                                        </p:tav>
                                        <p:tav tm="100000">
                                          <p:val>
                                            <p:strVal val="#ppt_h"/>
                                          </p:val>
                                        </p:tav>
                                      </p:tavLst>
                                    </p:anim>
                                  </p:childTnLst>
                                </p:cTn>
                              </p:par>
                            </p:childTnLst>
                          </p:cTn>
                        </p:par>
                      </p:childTnLst>
                    </p:cTn>
                  </p:par>
                  <p:par>
                    <p:cTn id="136" fill="hold" nodeType="clickPar">
                      <p:stCondLst>
                        <p:cond delay="indefinite"/>
                      </p:stCondLst>
                      <p:childTnLst>
                        <p:par>
                          <p:cTn id="137" fill="hold" nodeType="withGroup">
                            <p:stCondLst>
                              <p:cond delay="0"/>
                            </p:stCondLst>
                            <p:childTnLst>
                              <p:par>
                                <p:cTn id="138" presetID="9" presetClass="entr" presetSubtype="0" fill="hold" grpId="0" nodeType="clickEffect">
                                  <p:stCondLst>
                                    <p:cond delay="0"/>
                                  </p:stCondLst>
                                  <p:childTnLst>
                                    <p:set>
                                      <p:cBhvr>
                                        <p:cTn id="139" dur="1" fill="hold">
                                          <p:stCondLst>
                                            <p:cond delay="0"/>
                                          </p:stCondLst>
                                        </p:cTn>
                                        <p:tgtEl>
                                          <p:spTgt spid="158889"/>
                                        </p:tgtEl>
                                        <p:attrNameLst>
                                          <p:attrName>style.visibility</p:attrName>
                                        </p:attrNameLst>
                                      </p:cBhvr>
                                      <p:to>
                                        <p:strVal val="visible"/>
                                      </p:to>
                                    </p:set>
                                    <p:animEffect transition="in" filter="dissolve">
                                      <p:cBhvr>
                                        <p:cTn id="140" dur="500"/>
                                        <p:tgtEl>
                                          <p:spTgt spid="158889"/>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9" presetClass="entr" presetSubtype="0" fill="hold" nodeType="clickEffect">
                                  <p:stCondLst>
                                    <p:cond delay="0"/>
                                  </p:stCondLst>
                                  <p:childTnLst>
                                    <p:set>
                                      <p:cBhvr>
                                        <p:cTn id="144" dur="1" fill="hold">
                                          <p:stCondLst>
                                            <p:cond delay="0"/>
                                          </p:stCondLst>
                                        </p:cTn>
                                        <p:tgtEl>
                                          <p:spTgt spid="18"/>
                                        </p:tgtEl>
                                        <p:attrNameLst>
                                          <p:attrName>style.visibility</p:attrName>
                                        </p:attrNameLst>
                                      </p:cBhvr>
                                      <p:to>
                                        <p:strVal val="visible"/>
                                      </p:to>
                                    </p:set>
                                    <p:animEffect transition="in" filter="dissolve">
                                      <p:cBhvr>
                                        <p:cTn id="145" dur="500"/>
                                        <p:tgtEl>
                                          <p:spTgt spid="18"/>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9" presetClass="entr" presetSubtype="0" fill="hold" nodeType="clickEffect">
                                  <p:stCondLst>
                                    <p:cond delay="0"/>
                                  </p:stCondLst>
                                  <p:childTnLst>
                                    <p:set>
                                      <p:cBhvr>
                                        <p:cTn id="149" dur="1" fill="hold">
                                          <p:stCondLst>
                                            <p:cond delay="0"/>
                                          </p:stCondLst>
                                        </p:cTn>
                                        <p:tgtEl>
                                          <p:spTgt spid="20"/>
                                        </p:tgtEl>
                                        <p:attrNameLst>
                                          <p:attrName>style.visibility</p:attrName>
                                        </p:attrNameLst>
                                      </p:cBhvr>
                                      <p:to>
                                        <p:strVal val="visible"/>
                                      </p:to>
                                    </p:set>
                                    <p:animEffect transition="in" filter="dissolve">
                                      <p:cBhvr>
                                        <p:cTn id="150" dur="500"/>
                                        <p:tgtEl>
                                          <p:spTgt spid="20"/>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3" presetClass="entr" presetSubtype="32" fill="hold" grpId="0" nodeType="clickEffect">
                                  <p:stCondLst>
                                    <p:cond delay="0"/>
                                  </p:stCondLst>
                                  <p:childTnLst>
                                    <p:set>
                                      <p:cBhvr>
                                        <p:cTn id="154" dur="1" fill="hold">
                                          <p:stCondLst>
                                            <p:cond delay="0"/>
                                          </p:stCondLst>
                                        </p:cTn>
                                        <p:tgtEl>
                                          <p:spTgt spid="158899"/>
                                        </p:tgtEl>
                                        <p:attrNameLst>
                                          <p:attrName>style.visibility</p:attrName>
                                        </p:attrNameLst>
                                      </p:cBhvr>
                                      <p:to>
                                        <p:strVal val="visible"/>
                                      </p:to>
                                    </p:set>
                                    <p:anim calcmode="lin" valueType="num">
                                      <p:cBhvr>
                                        <p:cTn id="155" dur="500" fill="hold"/>
                                        <p:tgtEl>
                                          <p:spTgt spid="158899"/>
                                        </p:tgtEl>
                                        <p:attrNameLst>
                                          <p:attrName>ppt_w</p:attrName>
                                        </p:attrNameLst>
                                      </p:cBhvr>
                                      <p:tavLst>
                                        <p:tav tm="0">
                                          <p:val>
                                            <p:strVal val="4*#ppt_w"/>
                                          </p:val>
                                        </p:tav>
                                        <p:tav tm="100000">
                                          <p:val>
                                            <p:strVal val="#ppt_w"/>
                                          </p:val>
                                        </p:tav>
                                      </p:tavLst>
                                    </p:anim>
                                    <p:anim calcmode="lin" valueType="num">
                                      <p:cBhvr>
                                        <p:cTn id="156" dur="500" fill="hold"/>
                                        <p:tgtEl>
                                          <p:spTgt spid="158899"/>
                                        </p:tgtEl>
                                        <p:attrNameLst>
                                          <p:attrName>ppt_h</p:attrName>
                                        </p:attrNameLst>
                                      </p:cBhvr>
                                      <p:tavLst>
                                        <p:tav tm="0">
                                          <p:val>
                                            <p:strVal val="4*#ppt_h"/>
                                          </p:val>
                                        </p:tav>
                                        <p:tav tm="100000">
                                          <p:val>
                                            <p:strVal val="#ppt_h"/>
                                          </p:val>
                                        </p:tav>
                                      </p:tavLst>
                                    </p:anim>
                                  </p:childTnLst>
                                </p:cTn>
                              </p:par>
                            </p:childTnLst>
                          </p:cTn>
                        </p:par>
                      </p:childTnLst>
                    </p:cTn>
                  </p:par>
                  <p:par>
                    <p:cTn id="157" fill="hold" nodeType="clickPar">
                      <p:stCondLst>
                        <p:cond delay="indefinite"/>
                      </p:stCondLst>
                      <p:childTnLst>
                        <p:par>
                          <p:cTn id="158" fill="hold" nodeType="withGroup">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158900"/>
                                        </p:tgtEl>
                                        <p:attrNameLst>
                                          <p:attrName>style.visibility</p:attrName>
                                        </p:attrNameLst>
                                      </p:cBhvr>
                                      <p:to>
                                        <p:strVal val="visible"/>
                                      </p:to>
                                    </p:set>
                                    <p:animEffect transition="in" filter="dissolve">
                                      <p:cBhvr>
                                        <p:cTn id="161" dur="500"/>
                                        <p:tgtEl>
                                          <p:spTgt spid="158900"/>
                                        </p:tgtEl>
                                      </p:cBhvr>
                                    </p:animEffec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9" presetClass="entr" presetSubtype="0" fill="hold" nodeType="clickEffect">
                                  <p:stCondLst>
                                    <p:cond delay="0"/>
                                  </p:stCondLst>
                                  <p:childTnLst>
                                    <p:set>
                                      <p:cBhvr>
                                        <p:cTn id="165" dur="1" fill="hold">
                                          <p:stCondLst>
                                            <p:cond delay="0"/>
                                          </p:stCondLst>
                                        </p:cTn>
                                        <p:tgtEl>
                                          <p:spTgt spid="21"/>
                                        </p:tgtEl>
                                        <p:attrNameLst>
                                          <p:attrName>style.visibility</p:attrName>
                                        </p:attrNameLst>
                                      </p:cBhvr>
                                      <p:to>
                                        <p:strVal val="visible"/>
                                      </p:to>
                                    </p:set>
                                    <p:animEffect transition="in" filter="dissolve">
                                      <p:cBhvr>
                                        <p:cTn id="166" dur="500"/>
                                        <p:tgtEl>
                                          <p:spTgt spid="21"/>
                                        </p:tgtEl>
                                      </p:cBhvr>
                                    </p:animEffec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9" presetClass="entr" presetSubtype="0" fill="hold" nodeType="clickEffect">
                                  <p:stCondLst>
                                    <p:cond delay="0"/>
                                  </p:stCondLst>
                                  <p:childTnLst>
                                    <p:set>
                                      <p:cBhvr>
                                        <p:cTn id="170" dur="1" fill="hold">
                                          <p:stCondLst>
                                            <p:cond delay="0"/>
                                          </p:stCondLst>
                                        </p:cTn>
                                        <p:tgtEl>
                                          <p:spTgt spid="23"/>
                                        </p:tgtEl>
                                        <p:attrNameLst>
                                          <p:attrName>style.visibility</p:attrName>
                                        </p:attrNameLst>
                                      </p:cBhvr>
                                      <p:to>
                                        <p:strVal val="visible"/>
                                      </p:to>
                                    </p:set>
                                    <p:animEffect transition="in" filter="dissolve">
                                      <p:cBhvr>
                                        <p:cTn id="171" dur="500"/>
                                        <p:tgtEl>
                                          <p:spTgt spid="23"/>
                                        </p:tgtEl>
                                      </p:cBhvr>
                                    </p:animEffect>
                                  </p:childTnLst>
                                </p:cTn>
                              </p:par>
                            </p:childTnLst>
                          </p:cTn>
                        </p:par>
                      </p:childTnLst>
                    </p:cTn>
                  </p:par>
                  <p:par>
                    <p:cTn id="172" fill="hold" nodeType="clickPar">
                      <p:stCondLst>
                        <p:cond delay="indefinite"/>
                      </p:stCondLst>
                      <p:childTnLst>
                        <p:par>
                          <p:cTn id="173" fill="hold" nodeType="withGroup">
                            <p:stCondLst>
                              <p:cond delay="0"/>
                            </p:stCondLst>
                            <p:childTnLst>
                              <p:par>
                                <p:cTn id="174" presetID="23" presetClass="entr" presetSubtype="32" fill="hold" grpId="0" nodeType="clickEffect">
                                  <p:stCondLst>
                                    <p:cond delay="0"/>
                                  </p:stCondLst>
                                  <p:childTnLst>
                                    <p:set>
                                      <p:cBhvr>
                                        <p:cTn id="175" dur="1" fill="hold">
                                          <p:stCondLst>
                                            <p:cond delay="0"/>
                                          </p:stCondLst>
                                        </p:cTn>
                                        <p:tgtEl>
                                          <p:spTgt spid="158910"/>
                                        </p:tgtEl>
                                        <p:attrNameLst>
                                          <p:attrName>style.visibility</p:attrName>
                                        </p:attrNameLst>
                                      </p:cBhvr>
                                      <p:to>
                                        <p:strVal val="visible"/>
                                      </p:to>
                                    </p:set>
                                    <p:anim calcmode="lin" valueType="num">
                                      <p:cBhvr>
                                        <p:cTn id="176" dur="500" fill="hold"/>
                                        <p:tgtEl>
                                          <p:spTgt spid="158910"/>
                                        </p:tgtEl>
                                        <p:attrNameLst>
                                          <p:attrName>ppt_w</p:attrName>
                                        </p:attrNameLst>
                                      </p:cBhvr>
                                      <p:tavLst>
                                        <p:tav tm="0">
                                          <p:val>
                                            <p:strVal val="4*#ppt_w"/>
                                          </p:val>
                                        </p:tav>
                                        <p:tav tm="100000">
                                          <p:val>
                                            <p:strVal val="#ppt_w"/>
                                          </p:val>
                                        </p:tav>
                                      </p:tavLst>
                                    </p:anim>
                                    <p:anim calcmode="lin" valueType="num">
                                      <p:cBhvr>
                                        <p:cTn id="177" dur="500" fill="hold"/>
                                        <p:tgtEl>
                                          <p:spTgt spid="158910"/>
                                        </p:tgtEl>
                                        <p:attrNameLst>
                                          <p:attrName>ppt_h</p:attrName>
                                        </p:attrNameLst>
                                      </p:cBhvr>
                                      <p:tavLst>
                                        <p:tav tm="0">
                                          <p:val>
                                            <p:strVal val="4*#ppt_h"/>
                                          </p:val>
                                        </p:tav>
                                        <p:tav tm="100000">
                                          <p:val>
                                            <p:strVal val="#ppt_h"/>
                                          </p:val>
                                        </p:tav>
                                      </p:tavLst>
                                    </p:anim>
                                  </p:childTnLst>
                                </p:cTn>
                              </p:par>
                            </p:childTnLst>
                          </p:cTn>
                        </p:par>
                      </p:childTnLst>
                    </p:cTn>
                  </p:par>
                  <p:par>
                    <p:cTn id="178" fill="hold" nodeType="clickPar">
                      <p:stCondLst>
                        <p:cond delay="indefinite"/>
                      </p:stCondLst>
                      <p:childTnLst>
                        <p:par>
                          <p:cTn id="179" fill="hold" nodeType="withGroup">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158911"/>
                                        </p:tgtEl>
                                        <p:attrNameLst>
                                          <p:attrName>style.visibility</p:attrName>
                                        </p:attrNameLst>
                                      </p:cBhvr>
                                      <p:to>
                                        <p:strVal val="visible"/>
                                      </p:to>
                                    </p:set>
                                    <p:animEffect transition="in" filter="dissolve">
                                      <p:cBhvr>
                                        <p:cTn id="182" dur="500"/>
                                        <p:tgtEl>
                                          <p:spTgt spid="158911"/>
                                        </p:tgtEl>
                                      </p:cBhvr>
                                    </p:animEffec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9" presetClass="entr" presetSubtype="0" fill="hold" nodeType="clickEffect">
                                  <p:stCondLst>
                                    <p:cond delay="0"/>
                                  </p:stCondLst>
                                  <p:childTnLst>
                                    <p:set>
                                      <p:cBhvr>
                                        <p:cTn id="186" dur="1" fill="hold">
                                          <p:stCondLst>
                                            <p:cond delay="0"/>
                                          </p:stCondLst>
                                        </p:cTn>
                                        <p:tgtEl>
                                          <p:spTgt spid="159011"/>
                                        </p:tgtEl>
                                        <p:attrNameLst>
                                          <p:attrName>style.visibility</p:attrName>
                                        </p:attrNameLst>
                                      </p:cBhvr>
                                      <p:to>
                                        <p:strVal val="visible"/>
                                      </p:to>
                                    </p:set>
                                    <p:animEffect transition="in" filter="dissolve">
                                      <p:cBhvr>
                                        <p:cTn id="187" dur="500"/>
                                        <p:tgtEl>
                                          <p:spTgt spid="159011"/>
                                        </p:tgtEl>
                                      </p:cBhvr>
                                    </p:animEffect>
                                  </p:childTnLst>
                                </p:cTn>
                              </p:par>
                            </p:childTnLst>
                          </p:cTn>
                        </p:par>
                      </p:childTnLst>
                    </p:cTn>
                  </p:par>
                  <p:par>
                    <p:cTn id="188" fill="hold" nodeType="clickPar">
                      <p:stCondLst>
                        <p:cond delay="indefinite"/>
                      </p:stCondLst>
                      <p:childTnLst>
                        <p:par>
                          <p:cTn id="189" fill="hold" nodeType="withGroup">
                            <p:stCondLst>
                              <p:cond delay="0"/>
                            </p:stCondLst>
                            <p:childTnLst>
                              <p:par>
                                <p:cTn id="190" presetID="23" presetClass="entr" presetSubtype="32" fill="hold" grpId="0" nodeType="clickEffect">
                                  <p:stCondLst>
                                    <p:cond delay="0"/>
                                  </p:stCondLst>
                                  <p:childTnLst>
                                    <p:set>
                                      <p:cBhvr>
                                        <p:cTn id="191" dur="1" fill="hold">
                                          <p:stCondLst>
                                            <p:cond delay="0"/>
                                          </p:stCondLst>
                                        </p:cTn>
                                        <p:tgtEl>
                                          <p:spTgt spid="158925"/>
                                        </p:tgtEl>
                                        <p:attrNameLst>
                                          <p:attrName>style.visibility</p:attrName>
                                        </p:attrNameLst>
                                      </p:cBhvr>
                                      <p:to>
                                        <p:strVal val="visible"/>
                                      </p:to>
                                    </p:set>
                                    <p:anim calcmode="lin" valueType="num">
                                      <p:cBhvr>
                                        <p:cTn id="192" dur="500" fill="hold"/>
                                        <p:tgtEl>
                                          <p:spTgt spid="158925"/>
                                        </p:tgtEl>
                                        <p:attrNameLst>
                                          <p:attrName>ppt_w</p:attrName>
                                        </p:attrNameLst>
                                      </p:cBhvr>
                                      <p:tavLst>
                                        <p:tav tm="0">
                                          <p:val>
                                            <p:strVal val="4*#ppt_w"/>
                                          </p:val>
                                        </p:tav>
                                        <p:tav tm="100000">
                                          <p:val>
                                            <p:strVal val="#ppt_w"/>
                                          </p:val>
                                        </p:tav>
                                      </p:tavLst>
                                    </p:anim>
                                    <p:anim calcmode="lin" valueType="num">
                                      <p:cBhvr>
                                        <p:cTn id="193" dur="500" fill="hold"/>
                                        <p:tgtEl>
                                          <p:spTgt spid="158925"/>
                                        </p:tgtEl>
                                        <p:attrNameLst>
                                          <p:attrName>ppt_h</p:attrName>
                                        </p:attrNameLst>
                                      </p:cBhvr>
                                      <p:tavLst>
                                        <p:tav tm="0">
                                          <p:val>
                                            <p:strVal val="4*#ppt_h"/>
                                          </p:val>
                                        </p:tav>
                                        <p:tav tm="100000">
                                          <p:val>
                                            <p:strVal val="#ppt_h"/>
                                          </p:val>
                                        </p:tav>
                                      </p:tavLst>
                                    </p:anim>
                                  </p:childTnLst>
                                </p:cTn>
                              </p:par>
                            </p:childTnLst>
                          </p:cTn>
                        </p:par>
                      </p:childTnLst>
                    </p:cTn>
                  </p:par>
                  <p:par>
                    <p:cTn id="194" fill="hold" nodeType="clickPar">
                      <p:stCondLst>
                        <p:cond delay="indefinite"/>
                      </p:stCondLst>
                      <p:childTnLst>
                        <p:par>
                          <p:cTn id="195" fill="hold" nodeType="withGroup">
                            <p:stCondLst>
                              <p:cond delay="0"/>
                            </p:stCondLst>
                            <p:childTnLst>
                              <p:par>
                                <p:cTn id="196" presetID="9" presetClass="entr" presetSubtype="0" fill="hold" grpId="0" nodeType="clickEffect">
                                  <p:stCondLst>
                                    <p:cond delay="0"/>
                                  </p:stCondLst>
                                  <p:childTnLst>
                                    <p:set>
                                      <p:cBhvr>
                                        <p:cTn id="197" dur="1" fill="hold">
                                          <p:stCondLst>
                                            <p:cond delay="0"/>
                                          </p:stCondLst>
                                        </p:cTn>
                                        <p:tgtEl>
                                          <p:spTgt spid="158942"/>
                                        </p:tgtEl>
                                        <p:attrNameLst>
                                          <p:attrName>style.visibility</p:attrName>
                                        </p:attrNameLst>
                                      </p:cBhvr>
                                      <p:to>
                                        <p:strVal val="visible"/>
                                      </p:to>
                                    </p:set>
                                    <p:animEffect transition="in" filter="dissolve">
                                      <p:cBhvr>
                                        <p:cTn id="198" dur="500"/>
                                        <p:tgtEl>
                                          <p:spTgt spid="158942"/>
                                        </p:tgtEl>
                                      </p:cBhvr>
                                    </p:animEffect>
                                  </p:childTnLst>
                                </p:cTn>
                              </p:par>
                            </p:childTnLst>
                          </p:cTn>
                        </p:par>
                      </p:childTnLst>
                    </p:cTn>
                  </p:par>
                  <p:par>
                    <p:cTn id="199" fill="hold" nodeType="clickPar">
                      <p:stCondLst>
                        <p:cond delay="indefinite"/>
                      </p:stCondLst>
                      <p:childTnLst>
                        <p:par>
                          <p:cTn id="200" fill="hold" nodeType="withGroup">
                            <p:stCondLst>
                              <p:cond delay="0"/>
                            </p:stCondLst>
                            <p:childTnLst>
                              <p:par>
                                <p:cTn id="201" presetID="23" presetClass="entr" presetSubtype="32" fill="hold" grpId="0" nodeType="clickEffect">
                                  <p:stCondLst>
                                    <p:cond delay="0"/>
                                  </p:stCondLst>
                                  <p:childTnLst>
                                    <p:set>
                                      <p:cBhvr>
                                        <p:cTn id="202" dur="1" fill="hold">
                                          <p:stCondLst>
                                            <p:cond delay="0"/>
                                          </p:stCondLst>
                                        </p:cTn>
                                        <p:tgtEl>
                                          <p:spTgt spid="158943"/>
                                        </p:tgtEl>
                                        <p:attrNameLst>
                                          <p:attrName>style.visibility</p:attrName>
                                        </p:attrNameLst>
                                      </p:cBhvr>
                                      <p:to>
                                        <p:strVal val="visible"/>
                                      </p:to>
                                    </p:set>
                                    <p:anim calcmode="lin" valueType="num">
                                      <p:cBhvr>
                                        <p:cTn id="203" dur="500" fill="hold"/>
                                        <p:tgtEl>
                                          <p:spTgt spid="158943"/>
                                        </p:tgtEl>
                                        <p:attrNameLst>
                                          <p:attrName>ppt_w</p:attrName>
                                        </p:attrNameLst>
                                      </p:cBhvr>
                                      <p:tavLst>
                                        <p:tav tm="0">
                                          <p:val>
                                            <p:strVal val="4*#ppt_w"/>
                                          </p:val>
                                        </p:tav>
                                        <p:tav tm="100000">
                                          <p:val>
                                            <p:strVal val="#ppt_w"/>
                                          </p:val>
                                        </p:tav>
                                      </p:tavLst>
                                    </p:anim>
                                    <p:anim calcmode="lin" valueType="num">
                                      <p:cBhvr>
                                        <p:cTn id="204" dur="500" fill="hold"/>
                                        <p:tgtEl>
                                          <p:spTgt spid="158943"/>
                                        </p:tgtEl>
                                        <p:attrNameLst>
                                          <p:attrName>ppt_h</p:attrName>
                                        </p:attrNameLst>
                                      </p:cBhvr>
                                      <p:tavLst>
                                        <p:tav tm="0">
                                          <p:val>
                                            <p:strVal val="4*#ppt_h"/>
                                          </p:val>
                                        </p:tav>
                                        <p:tav tm="100000">
                                          <p:val>
                                            <p:strVal val="#ppt_h"/>
                                          </p:val>
                                        </p:tav>
                                      </p:tavLst>
                                    </p:anim>
                                  </p:childTnLst>
                                </p:cTn>
                              </p:par>
                            </p:childTnLst>
                          </p:cTn>
                        </p:par>
                      </p:childTnLst>
                    </p:cTn>
                  </p:par>
                  <p:par>
                    <p:cTn id="205" fill="hold" nodeType="clickPar">
                      <p:stCondLst>
                        <p:cond delay="indefinite"/>
                      </p:stCondLst>
                      <p:childTnLst>
                        <p:par>
                          <p:cTn id="206" fill="hold" nodeType="withGroup">
                            <p:stCondLst>
                              <p:cond delay="0"/>
                            </p:stCondLst>
                            <p:childTnLst>
                              <p:par>
                                <p:cTn id="207" presetID="9" presetClass="entr" presetSubtype="0" fill="hold" grpId="0" nodeType="clickEffect">
                                  <p:stCondLst>
                                    <p:cond delay="0"/>
                                  </p:stCondLst>
                                  <p:childTnLst>
                                    <p:set>
                                      <p:cBhvr>
                                        <p:cTn id="208" dur="1" fill="hold">
                                          <p:stCondLst>
                                            <p:cond delay="0"/>
                                          </p:stCondLst>
                                        </p:cTn>
                                        <p:tgtEl>
                                          <p:spTgt spid="158944"/>
                                        </p:tgtEl>
                                        <p:attrNameLst>
                                          <p:attrName>style.visibility</p:attrName>
                                        </p:attrNameLst>
                                      </p:cBhvr>
                                      <p:to>
                                        <p:strVal val="visible"/>
                                      </p:to>
                                    </p:set>
                                    <p:animEffect transition="in" filter="dissolve">
                                      <p:cBhvr>
                                        <p:cTn id="209" dur="500"/>
                                        <p:tgtEl>
                                          <p:spTgt spid="158944"/>
                                        </p:tgtEl>
                                      </p:cBhvr>
                                    </p:animEffect>
                                  </p:childTnLst>
                                </p:cTn>
                              </p:par>
                            </p:childTnLst>
                          </p:cTn>
                        </p:par>
                      </p:childTnLst>
                    </p:cTn>
                  </p:par>
                  <p:par>
                    <p:cTn id="210" fill="hold" nodeType="clickPar">
                      <p:stCondLst>
                        <p:cond delay="indefinite"/>
                      </p:stCondLst>
                      <p:childTnLst>
                        <p:par>
                          <p:cTn id="211" fill="hold" nodeType="withGroup">
                            <p:stCondLst>
                              <p:cond delay="0"/>
                            </p:stCondLst>
                            <p:childTnLst>
                              <p:par>
                                <p:cTn id="212" presetID="23" presetClass="entr" presetSubtype="32" fill="hold" grpId="0" nodeType="clickEffect">
                                  <p:stCondLst>
                                    <p:cond delay="0"/>
                                  </p:stCondLst>
                                  <p:childTnLst>
                                    <p:set>
                                      <p:cBhvr>
                                        <p:cTn id="213" dur="1" fill="hold">
                                          <p:stCondLst>
                                            <p:cond delay="0"/>
                                          </p:stCondLst>
                                        </p:cTn>
                                        <p:tgtEl>
                                          <p:spTgt spid="158945"/>
                                        </p:tgtEl>
                                        <p:attrNameLst>
                                          <p:attrName>style.visibility</p:attrName>
                                        </p:attrNameLst>
                                      </p:cBhvr>
                                      <p:to>
                                        <p:strVal val="visible"/>
                                      </p:to>
                                    </p:set>
                                    <p:anim calcmode="lin" valueType="num">
                                      <p:cBhvr>
                                        <p:cTn id="214" dur="500" fill="hold"/>
                                        <p:tgtEl>
                                          <p:spTgt spid="158945"/>
                                        </p:tgtEl>
                                        <p:attrNameLst>
                                          <p:attrName>ppt_w</p:attrName>
                                        </p:attrNameLst>
                                      </p:cBhvr>
                                      <p:tavLst>
                                        <p:tav tm="0">
                                          <p:val>
                                            <p:strVal val="4*#ppt_w"/>
                                          </p:val>
                                        </p:tav>
                                        <p:tav tm="100000">
                                          <p:val>
                                            <p:strVal val="#ppt_w"/>
                                          </p:val>
                                        </p:tav>
                                      </p:tavLst>
                                    </p:anim>
                                    <p:anim calcmode="lin" valueType="num">
                                      <p:cBhvr>
                                        <p:cTn id="215" dur="500" fill="hold"/>
                                        <p:tgtEl>
                                          <p:spTgt spid="158945"/>
                                        </p:tgtEl>
                                        <p:attrNameLst>
                                          <p:attrName>ppt_h</p:attrName>
                                        </p:attrNameLst>
                                      </p:cBhvr>
                                      <p:tavLst>
                                        <p:tav tm="0">
                                          <p:val>
                                            <p:strVal val="4*#ppt_h"/>
                                          </p:val>
                                        </p:tav>
                                        <p:tav tm="100000">
                                          <p:val>
                                            <p:strVal val="#ppt_h"/>
                                          </p:val>
                                        </p:tav>
                                      </p:tavLst>
                                    </p:anim>
                                  </p:childTnLst>
                                </p:cTn>
                              </p:par>
                            </p:childTnLst>
                          </p:cTn>
                        </p:par>
                      </p:childTnLst>
                    </p:cTn>
                  </p:par>
                  <p:par>
                    <p:cTn id="216" fill="hold" nodeType="clickPar">
                      <p:stCondLst>
                        <p:cond delay="indefinite"/>
                      </p:stCondLst>
                      <p:childTnLst>
                        <p:par>
                          <p:cTn id="217" fill="hold" nodeType="withGroup">
                            <p:stCondLst>
                              <p:cond delay="0"/>
                            </p:stCondLst>
                            <p:childTnLst>
                              <p:par>
                                <p:cTn id="218" presetID="22" presetClass="entr" presetSubtype="1" fill="hold" nodeType="clickEffect">
                                  <p:stCondLst>
                                    <p:cond delay="0"/>
                                  </p:stCondLst>
                                  <p:childTnLst>
                                    <p:set>
                                      <p:cBhvr>
                                        <p:cTn id="219" dur="1" fill="hold">
                                          <p:stCondLst>
                                            <p:cond delay="0"/>
                                          </p:stCondLst>
                                        </p:cTn>
                                        <p:tgtEl>
                                          <p:spTgt spid="26"/>
                                        </p:tgtEl>
                                        <p:attrNameLst>
                                          <p:attrName>style.visibility</p:attrName>
                                        </p:attrNameLst>
                                      </p:cBhvr>
                                      <p:to>
                                        <p:strVal val="visible"/>
                                      </p:to>
                                    </p:set>
                                    <p:animEffect transition="in" filter="wipe(up)">
                                      <p:cBhvr>
                                        <p:cTn id="220" dur="500"/>
                                        <p:tgtEl>
                                          <p:spTgt spid="26"/>
                                        </p:tgtEl>
                                      </p:cBhvr>
                                    </p:animEffect>
                                  </p:childTnLst>
                                </p:cTn>
                              </p:par>
                            </p:childTnLst>
                          </p:cTn>
                        </p:par>
                      </p:childTnLst>
                    </p:cTn>
                  </p:par>
                  <p:par>
                    <p:cTn id="221" fill="hold" nodeType="clickPar">
                      <p:stCondLst>
                        <p:cond delay="indefinite"/>
                      </p:stCondLst>
                      <p:childTnLst>
                        <p:par>
                          <p:cTn id="222" fill="hold" nodeType="withGroup">
                            <p:stCondLst>
                              <p:cond delay="0"/>
                            </p:stCondLst>
                            <p:childTnLst>
                              <p:par>
                                <p:cTn id="223" presetID="9" presetClass="entr" presetSubtype="0" fill="hold" grpId="0" nodeType="clickEffect">
                                  <p:stCondLst>
                                    <p:cond delay="0"/>
                                  </p:stCondLst>
                                  <p:childTnLst>
                                    <p:set>
                                      <p:cBhvr>
                                        <p:cTn id="224" dur="1" fill="hold">
                                          <p:stCondLst>
                                            <p:cond delay="0"/>
                                          </p:stCondLst>
                                        </p:cTn>
                                        <p:tgtEl>
                                          <p:spTgt spid="158951"/>
                                        </p:tgtEl>
                                        <p:attrNameLst>
                                          <p:attrName>style.visibility</p:attrName>
                                        </p:attrNameLst>
                                      </p:cBhvr>
                                      <p:to>
                                        <p:strVal val="visible"/>
                                      </p:to>
                                    </p:set>
                                    <p:animEffect transition="in" filter="dissolve">
                                      <p:cBhvr>
                                        <p:cTn id="225" dur="500"/>
                                        <p:tgtEl>
                                          <p:spTgt spid="158951"/>
                                        </p:tgtEl>
                                      </p:cBhvr>
                                    </p:animEffect>
                                  </p:childTnLst>
                                </p:cTn>
                              </p:par>
                            </p:childTnLst>
                          </p:cTn>
                        </p:par>
                      </p:childTnLst>
                    </p:cTn>
                  </p:par>
                  <p:par>
                    <p:cTn id="226" fill="hold" nodeType="clickPar">
                      <p:stCondLst>
                        <p:cond delay="indefinite"/>
                      </p:stCondLst>
                      <p:childTnLst>
                        <p:par>
                          <p:cTn id="227" fill="hold" nodeType="withGroup">
                            <p:stCondLst>
                              <p:cond delay="0"/>
                            </p:stCondLst>
                            <p:childTnLst>
                              <p:par>
                                <p:cTn id="228" presetID="23" presetClass="entr" presetSubtype="32" fill="hold" grpId="0" nodeType="clickEffect">
                                  <p:stCondLst>
                                    <p:cond delay="0"/>
                                  </p:stCondLst>
                                  <p:childTnLst>
                                    <p:set>
                                      <p:cBhvr>
                                        <p:cTn id="229" dur="1" fill="hold">
                                          <p:stCondLst>
                                            <p:cond delay="0"/>
                                          </p:stCondLst>
                                        </p:cTn>
                                        <p:tgtEl>
                                          <p:spTgt spid="158952"/>
                                        </p:tgtEl>
                                        <p:attrNameLst>
                                          <p:attrName>style.visibility</p:attrName>
                                        </p:attrNameLst>
                                      </p:cBhvr>
                                      <p:to>
                                        <p:strVal val="visible"/>
                                      </p:to>
                                    </p:set>
                                    <p:anim calcmode="lin" valueType="num">
                                      <p:cBhvr>
                                        <p:cTn id="230" dur="500" fill="hold"/>
                                        <p:tgtEl>
                                          <p:spTgt spid="158952"/>
                                        </p:tgtEl>
                                        <p:attrNameLst>
                                          <p:attrName>ppt_w</p:attrName>
                                        </p:attrNameLst>
                                      </p:cBhvr>
                                      <p:tavLst>
                                        <p:tav tm="0">
                                          <p:val>
                                            <p:strVal val="4*#ppt_w"/>
                                          </p:val>
                                        </p:tav>
                                        <p:tav tm="100000">
                                          <p:val>
                                            <p:strVal val="#ppt_w"/>
                                          </p:val>
                                        </p:tav>
                                      </p:tavLst>
                                    </p:anim>
                                    <p:anim calcmode="lin" valueType="num">
                                      <p:cBhvr>
                                        <p:cTn id="231" dur="500" fill="hold"/>
                                        <p:tgtEl>
                                          <p:spTgt spid="158952"/>
                                        </p:tgtEl>
                                        <p:attrNameLst>
                                          <p:attrName>ppt_h</p:attrName>
                                        </p:attrNameLst>
                                      </p:cBhvr>
                                      <p:tavLst>
                                        <p:tav tm="0">
                                          <p:val>
                                            <p:strVal val="4*#ppt_h"/>
                                          </p:val>
                                        </p:tav>
                                        <p:tav tm="100000">
                                          <p:val>
                                            <p:strVal val="#ppt_h"/>
                                          </p:val>
                                        </p:tav>
                                      </p:tavLst>
                                    </p:anim>
                                  </p:childTnLst>
                                </p:cTn>
                              </p:par>
                            </p:childTnLst>
                          </p:cTn>
                        </p:par>
                      </p:childTnLst>
                    </p:cTn>
                  </p:par>
                  <p:par>
                    <p:cTn id="232" fill="hold" nodeType="clickPar">
                      <p:stCondLst>
                        <p:cond delay="indefinite"/>
                      </p:stCondLst>
                      <p:childTnLst>
                        <p:par>
                          <p:cTn id="233" fill="hold" nodeType="withGroup">
                            <p:stCondLst>
                              <p:cond delay="0"/>
                            </p:stCondLst>
                            <p:childTnLst>
                              <p:par>
                                <p:cTn id="234" presetID="9" presetClass="entr" presetSubtype="0" fill="hold" grpId="0" nodeType="clickEffect">
                                  <p:stCondLst>
                                    <p:cond delay="0"/>
                                  </p:stCondLst>
                                  <p:childTnLst>
                                    <p:set>
                                      <p:cBhvr>
                                        <p:cTn id="235" dur="1" fill="hold">
                                          <p:stCondLst>
                                            <p:cond delay="0"/>
                                          </p:stCondLst>
                                        </p:cTn>
                                        <p:tgtEl>
                                          <p:spTgt spid="158953"/>
                                        </p:tgtEl>
                                        <p:attrNameLst>
                                          <p:attrName>style.visibility</p:attrName>
                                        </p:attrNameLst>
                                      </p:cBhvr>
                                      <p:to>
                                        <p:strVal val="visible"/>
                                      </p:to>
                                    </p:set>
                                    <p:animEffect transition="in" filter="dissolve">
                                      <p:cBhvr>
                                        <p:cTn id="236" dur="500"/>
                                        <p:tgtEl>
                                          <p:spTgt spid="158953"/>
                                        </p:tgtEl>
                                      </p:cBhvr>
                                    </p:animEffect>
                                  </p:childTnLst>
                                </p:cTn>
                              </p:par>
                            </p:childTnLst>
                          </p:cTn>
                        </p:par>
                      </p:childTnLst>
                    </p:cTn>
                  </p:par>
                  <p:par>
                    <p:cTn id="237" fill="hold" nodeType="clickPar">
                      <p:stCondLst>
                        <p:cond delay="indefinite"/>
                      </p:stCondLst>
                      <p:childTnLst>
                        <p:par>
                          <p:cTn id="238" fill="hold" nodeType="withGroup">
                            <p:stCondLst>
                              <p:cond delay="0"/>
                            </p:stCondLst>
                            <p:childTnLst>
                              <p:par>
                                <p:cTn id="239" presetID="23" presetClass="entr" presetSubtype="32" fill="hold" grpId="0" nodeType="clickEffect">
                                  <p:stCondLst>
                                    <p:cond delay="0"/>
                                  </p:stCondLst>
                                  <p:childTnLst>
                                    <p:set>
                                      <p:cBhvr>
                                        <p:cTn id="240" dur="1" fill="hold">
                                          <p:stCondLst>
                                            <p:cond delay="0"/>
                                          </p:stCondLst>
                                        </p:cTn>
                                        <p:tgtEl>
                                          <p:spTgt spid="158954"/>
                                        </p:tgtEl>
                                        <p:attrNameLst>
                                          <p:attrName>style.visibility</p:attrName>
                                        </p:attrNameLst>
                                      </p:cBhvr>
                                      <p:to>
                                        <p:strVal val="visible"/>
                                      </p:to>
                                    </p:set>
                                    <p:anim calcmode="lin" valueType="num">
                                      <p:cBhvr>
                                        <p:cTn id="241" dur="500" fill="hold"/>
                                        <p:tgtEl>
                                          <p:spTgt spid="158954"/>
                                        </p:tgtEl>
                                        <p:attrNameLst>
                                          <p:attrName>ppt_w</p:attrName>
                                        </p:attrNameLst>
                                      </p:cBhvr>
                                      <p:tavLst>
                                        <p:tav tm="0">
                                          <p:val>
                                            <p:strVal val="4*#ppt_w"/>
                                          </p:val>
                                        </p:tav>
                                        <p:tav tm="100000">
                                          <p:val>
                                            <p:strVal val="#ppt_w"/>
                                          </p:val>
                                        </p:tav>
                                      </p:tavLst>
                                    </p:anim>
                                    <p:anim calcmode="lin" valueType="num">
                                      <p:cBhvr>
                                        <p:cTn id="242" dur="500" fill="hold"/>
                                        <p:tgtEl>
                                          <p:spTgt spid="158954"/>
                                        </p:tgtEl>
                                        <p:attrNameLst>
                                          <p:attrName>ppt_h</p:attrName>
                                        </p:attrNameLst>
                                      </p:cBhvr>
                                      <p:tavLst>
                                        <p:tav tm="0">
                                          <p:val>
                                            <p:strVal val="4*#ppt_h"/>
                                          </p:val>
                                        </p:tav>
                                        <p:tav tm="100000">
                                          <p:val>
                                            <p:strVal val="#ppt_h"/>
                                          </p:val>
                                        </p:tav>
                                      </p:tavLst>
                                    </p:anim>
                                  </p:childTnLst>
                                </p:cTn>
                              </p:par>
                            </p:childTnLst>
                          </p:cTn>
                        </p:par>
                      </p:childTnLst>
                    </p:cTn>
                  </p:par>
                  <p:par>
                    <p:cTn id="243" fill="hold" nodeType="clickPar">
                      <p:stCondLst>
                        <p:cond delay="indefinite"/>
                      </p:stCondLst>
                      <p:childTnLst>
                        <p:par>
                          <p:cTn id="244" fill="hold" nodeType="withGroup">
                            <p:stCondLst>
                              <p:cond delay="0"/>
                            </p:stCondLst>
                            <p:childTnLst>
                              <p:par>
                                <p:cTn id="245" presetID="9" presetClass="entr" presetSubtype="0" fill="hold" grpId="0" nodeType="clickEffect">
                                  <p:stCondLst>
                                    <p:cond delay="0"/>
                                  </p:stCondLst>
                                  <p:childTnLst>
                                    <p:set>
                                      <p:cBhvr>
                                        <p:cTn id="246" dur="1" fill="hold">
                                          <p:stCondLst>
                                            <p:cond delay="0"/>
                                          </p:stCondLst>
                                        </p:cTn>
                                        <p:tgtEl>
                                          <p:spTgt spid="158955"/>
                                        </p:tgtEl>
                                        <p:attrNameLst>
                                          <p:attrName>style.visibility</p:attrName>
                                        </p:attrNameLst>
                                      </p:cBhvr>
                                      <p:to>
                                        <p:strVal val="visible"/>
                                      </p:to>
                                    </p:set>
                                    <p:animEffect transition="in" filter="dissolve">
                                      <p:cBhvr>
                                        <p:cTn id="247" dur="500"/>
                                        <p:tgtEl>
                                          <p:spTgt spid="158955"/>
                                        </p:tgtEl>
                                      </p:cBhvr>
                                    </p:animEffect>
                                  </p:childTnLst>
                                </p:cTn>
                              </p:par>
                            </p:childTnLst>
                          </p:cTn>
                        </p:par>
                      </p:childTnLst>
                    </p:cTn>
                  </p:par>
                  <p:par>
                    <p:cTn id="248" fill="hold" nodeType="clickPar">
                      <p:stCondLst>
                        <p:cond delay="indefinite"/>
                      </p:stCondLst>
                      <p:childTnLst>
                        <p:par>
                          <p:cTn id="249" fill="hold" nodeType="withGroup">
                            <p:stCondLst>
                              <p:cond delay="0"/>
                            </p:stCondLst>
                            <p:childTnLst>
                              <p:par>
                                <p:cTn id="250" presetID="9" presetClass="entr" presetSubtype="0" fill="hold" nodeType="clickEffect">
                                  <p:stCondLst>
                                    <p:cond delay="0"/>
                                  </p:stCondLst>
                                  <p:childTnLst>
                                    <p:set>
                                      <p:cBhvr>
                                        <p:cTn id="251" dur="1" fill="hold">
                                          <p:stCondLst>
                                            <p:cond delay="0"/>
                                          </p:stCondLst>
                                        </p:cTn>
                                        <p:tgtEl>
                                          <p:spTgt spid="27"/>
                                        </p:tgtEl>
                                        <p:attrNameLst>
                                          <p:attrName>style.visibility</p:attrName>
                                        </p:attrNameLst>
                                      </p:cBhvr>
                                      <p:to>
                                        <p:strVal val="visible"/>
                                      </p:to>
                                    </p:set>
                                    <p:animEffect transition="in" filter="dissolve">
                                      <p:cBhvr>
                                        <p:cTn id="252" dur="500"/>
                                        <p:tgtEl>
                                          <p:spTgt spid="27"/>
                                        </p:tgtEl>
                                      </p:cBhvr>
                                    </p:animEffect>
                                  </p:childTnLst>
                                </p:cTn>
                              </p:par>
                            </p:childTnLst>
                          </p:cTn>
                        </p:par>
                      </p:childTnLst>
                    </p:cTn>
                  </p:par>
                  <p:par>
                    <p:cTn id="253" fill="hold" nodeType="clickPar">
                      <p:stCondLst>
                        <p:cond delay="indefinite"/>
                      </p:stCondLst>
                      <p:childTnLst>
                        <p:par>
                          <p:cTn id="254" fill="hold" nodeType="withGroup">
                            <p:stCondLst>
                              <p:cond delay="0"/>
                            </p:stCondLst>
                            <p:childTnLst>
                              <p:par>
                                <p:cTn id="255" presetID="9" presetClass="entr" presetSubtype="0" fill="hold" nodeType="clickEffect">
                                  <p:stCondLst>
                                    <p:cond delay="0"/>
                                  </p:stCondLst>
                                  <p:childTnLst>
                                    <p:set>
                                      <p:cBhvr>
                                        <p:cTn id="256" dur="1" fill="hold">
                                          <p:stCondLst>
                                            <p:cond delay="0"/>
                                          </p:stCondLst>
                                        </p:cTn>
                                        <p:tgtEl>
                                          <p:spTgt spid="29"/>
                                        </p:tgtEl>
                                        <p:attrNameLst>
                                          <p:attrName>style.visibility</p:attrName>
                                        </p:attrNameLst>
                                      </p:cBhvr>
                                      <p:to>
                                        <p:strVal val="visible"/>
                                      </p:to>
                                    </p:set>
                                    <p:animEffect transition="in" filter="dissolve">
                                      <p:cBhvr>
                                        <p:cTn id="257" dur="500"/>
                                        <p:tgtEl>
                                          <p:spTgt spid="29"/>
                                        </p:tgtEl>
                                      </p:cBhvr>
                                    </p:animEffect>
                                  </p:childTnLst>
                                </p:cTn>
                              </p:par>
                            </p:childTnLst>
                          </p:cTn>
                        </p:par>
                      </p:childTnLst>
                    </p:cTn>
                  </p:par>
                  <p:par>
                    <p:cTn id="258" fill="hold" nodeType="clickPar">
                      <p:stCondLst>
                        <p:cond delay="indefinite"/>
                      </p:stCondLst>
                      <p:childTnLst>
                        <p:par>
                          <p:cTn id="259" fill="hold" nodeType="withGroup">
                            <p:stCondLst>
                              <p:cond delay="0"/>
                            </p:stCondLst>
                            <p:childTnLst>
                              <p:par>
                                <p:cTn id="260" presetID="23" presetClass="entr" presetSubtype="32" fill="hold" grpId="0" nodeType="clickEffect">
                                  <p:stCondLst>
                                    <p:cond delay="0"/>
                                  </p:stCondLst>
                                  <p:childTnLst>
                                    <p:set>
                                      <p:cBhvr>
                                        <p:cTn id="261" dur="1" fill="hold">
                                          <p:stCondLst>
                                            <p:cond delay="0"/>
                                          </p:stCondLst>
                                        </p:cTn>
                                        <p:tgtEl>
                                          <p:spTgt spid="158976"/>
                                        </p:tgtEl>
                                        <p:attrNameLst>
                                          <p:attrName>style.visibility</p:attrName>
                                        </p:attrNameLst>
                                      </p:cBhvr>
                                      <p:to>
                                        <p:strVal val="visible"/>
                                      </p:to>
                                    </p:set>
                                    <p:anim calcmode="lin" valueType="num">
                                      <p:cBhvr>
                                        <p:cTn id="262" dur="500" fill="hold"/>
                                        <p:tgtEl>
                                          <p:spTgt spid="158976"/>
                                        </p:tgtEl>
                                        <p:attrNameLst>
                                          <p:attrName>ppt_w</p:attrName>
                                        </p:attrNameLst>
                                      </p:cBhvr>
                                      <p:tavLst>
                                        <p:tav tm="0">
                                          <p:val>
                                            <p:strVal val="4*#ppt_w"/>
                                          </p:val>
                                        </p:tav>
                                        <p:tav tm="100000">
                                          <p:val>
                                            <p:strVal val="#ppt_w"/>
                                          </p:val>
                                        </p:tav>
                                      </p:tavLst>
                                    </p:anim>
                                    <p:anim calcmode="lin" valueType="num">
                                      <p:cBhvr>
                                        <p:cTn id="263" dur="500" fill="hold"/>
                                        <p:tgtEl>
                                          <p:spTgt spid="158976"/>
                                        </p:tgtEl>
                                        <p:attrNameLst>
                                          <p:attrName>ppt_h</p:attrName>
                                        </p:attrNameLst>
                                      </p:cBhvr>
                                      <p:tavLst>
                                        <p:tav tm="0">
                                          <p:val>
                                            <p:strVal val="4*#ppt_h"/>
                                          </p:val>
                                        </p:tav>
                                        <p:tav tm="100000">
                                          <p:val>
                                            <p:strVal val="#ppt_h"/>
                                          </p:val>
                                        </p:tav>
                                      </p:tavLst>
                                    </p:anim>
                                  </p:childTnLst>
                                </p:cTn>
                              </p:par>
                            </p:childTnLst>
                          </p:cTn>
                        </p:par>
                      </p:childTnLst>
                    </p:cTn>
                  </p:par>
                  <p:par>
                    <p:cTn id="264" fill="hold" nodeType="clickPar">
                      <p:stCondLst>
                        <p:cond delay="indefinite"/>
                      </p:stCondLst>
                      <p:childTnLst>
                        <p:par>
                          <p:cTn id="265" fill="hold" nodeType="withGroup">
                            <p:stCondLst>
                              <p:cond delay="0"/>
                            </p:stCondLst>
                            <p:childTnLst>
                              <p:par>
                                <p:cTn id="266" presetID="9" presetClass="entr" presetSubtype="0" fill="hold" grpId="0" nodeType="clickEffect">
                                  <p:stCondLst>
                                    <p:cond delay="0"/>
                                  </p:stCondLst>
                                  <p:childTnLst>
                                    <p:set>
                                      <p:cBhvr>
                                        <p:cTn id="267" dur="1" fill="hold">
                                          <p:stCondLst>
                                            <p:cond delay="0"/>
                                          </p:stCondLst>
                                        </p:cTn>
                                        <p:tgtEl>
                                          <p:spTgt spid="158977"/>
                                        </p:tgtEl>
                                        <p:attrNameLst>
                                          <p:attrName>style.visibility</p:attrName>
                                        </p:attrNameLst>
                                      </p:cBhvr>
                                      <p:to>
                                        <p:strVal val="visible"/>
                                      </p:to>
                                    </p:set>
                                    <p:animEffect transition="in" filter="dissolve">
                                      <p:cBhvr>
                                        <p:cTn id="268" dur="500"/>
                                        <p:tgtEl>
                                          <p:spTgt spid="158977"/>
                                        </p:tgtEl>
                                      </p:cBhvr>
                                    </p:animEffect>
                                  </p:childTnLst>
                                </p:cTn>
                              </p:par>
                            </p:childTnLst>
                          </p:cTn>
                        </p:par>
                      </p:childTnLst>
                    </p:cTn>
                  </p:par>
                  <p:par>
                    <p:cTn id="269" fill="hold" nodeType="clickPar">
                      <p:stCondLst>
                        <p:cond delay="indefinite"/>
                      </p:stCondLst>
                      <p:childTnLst>
                        <p:par>
                          <p:cTn id="270" fill="hold" nodeType="withGroup">
                            <p:stCondLst>
                              <p:cond delay="0"/>
                            </p:stCondLst>
                            <p:childTnLst>
                              <p:par>
                                <p:cTn id="271" presetID="9" presetClass="entr" presetSubtype="0" fill="hold" nodeType="clickEffect">
                                  <p:stCondLst>
                                    <p:cond delay="0"/>
                                  </p:stCondLst>
                                  <p:childTnLst>
                                    <p:set>
                                      <p:cBhvr>
                                        <p:cTn id="272" dur="1" fill="hold">
                                          <p:stCondLst>
                                            <p:cond delay="0"/>
                                          </p:stCondLst>
                                        </p:cTn>
                                        <p:tgtEl>
                                          <p:spTgt spid="158978"/>
                                        </p:tgtEl>
                                        <p:attrNameLst>
                                          <p:attrName>style.visibility</p:attrName>
                                        </p:attrNameLst>
                                      </p:cBhvr>
                                      <p:to>
                                        <p:strVal val="visible"/>
                                      </p:to>
                                    </p:set>
                                    <p:animEffect transition="in" filter="dissolve">
                                      <p:cBhvr>
                                        <p:cTn id="273" dur="500"/>
                                        <p:tgtEl>
                                          <p:spTgt spid="158978"/>
                                        </p:tgtEl>
                                      </p:cBhvr>
                                    </p:animEffect>
                                  </p:childTnLst>
                                </p:cTn>
                              </p:par>
                            </p:childTnLst>
                          </p:cTn>
                        </p:par>
                      </p:childTnLst>
                    </p:cTn>
                  </p:par>
                  <p:par>
                    <p:cTn id="274" fill="hold" nodeType="clickPar">
                      <p:stCondLst>
                        <p:cond delay="indefinite"/>
                      </p:stCondLst>
                      <p:childTnLst>
                        <p:par>
                          <p:cTn id="275" fill="hold" nodeType="withGroup">
                            <p:stCondLst>
                              <p:cond delay="0"/>
                            </p:stCondLst>
                            <p:childTnLst>
                              <p:par>
                                <p:cTn id="276" presetID="9" presetClass="entr" presetSubtype="0" fill="hold" nodeType="clickEffect">
                                  <p:stCondLst>
                                    <p:cond delay="0"/>
                                  </p:stCondLst>
                                  <p:childTnLst>
                                    <p:set>
                                      <p:cBhvr>
                                        <p:cTn id="277" dur="1" fill="hold">
                                          <p:stCondLst>
                                            <p:cond delay="0"/>
                                          </p:stCondLst>
                                        </p:cTn>
                                        <p:tgtEl>
                                          <p:spTgt spid="158984"/>
                                        </p:tgtEl>
                                        <p:attrNameLst>
                                          <p:attrName>style.visibility</p:attrName>
                                        </p:attrNameLst>
                                      </p:cBhvr>
                                      <p:to>
                                        <p:strVal val="visible"/>
                                      </p:to>
                                    </p:set>
                                    <p:animEffect transition="in" filter="dissolve">
                                      <p:cBhvr>
                                        <p:cTn id="278" dur="500"/>
                                        <p:tgtEl>
                                          <p:spTgt spid="158984"/>
                                        </p:tgtEl>
                                      </p:cBhvr>
                                    </p:animEffect>
                                  </p:childTnLst>
                                </p:cTn>
                              </p:par>
                            </p:childTnLst>
                          </p:cTn>
                        </p:par>
                      </p:childTnLst>
                    </p:cTn>
                  </p:par>
                  <p:par>
                    <p:cTn id="279" fill="hold" nodeType="clickPar">
                      <p:stCondLst>
                        <p:cond delay="indefinite"/>
                      </p:stCondLst>
                      <p:childTnLst>
                        <p:par>
                          <p:cTn id="280" fill="hold" nodeType="withGroup">
                            <p:stCondLst>
                              <p:cond delay="0"/>
                            </p:stCondLst>
                            <p:childTnLst>
                              <p:par>
                                <p:cTn id="281" presetID="23" presetClass="entr" presetSubtype="32" fill="hold" grpId="0" nodeType="clickEffect">
                                  <p:stCondLst>
                                    <p:cond delay="0"/>
                                  </p:stCondLst>
                                  <p:childTnLst>
                                    <p:set>
                                      <p:cBhvr>
                                        <p:cTn id="282" dur="1" fill="hold">
                                          <p:stCondLst>
                                            <p:cond delay="0"/>
                                          </p:stCondLst>
                                        </p:cTn>
                                        <p:tgtEl>
                                          <p:spTgt spid="158987"/>
                                        </p:tgtEl>
                                        <p:attrNameLst>
                                          <p:attrName>style.visibility</p:attrName>
                                        </p:attrNameLst>
                                      </p:cBhvr>
                                      <p:to>
                                        <p:strVal val="visible"/>
                                      </p:to>
                                    </p:set>
                                    <p:anim calcmode="lin" valueType="num">
                                      <p:cBhvr>
                                        <p:cTn id="283" dur="500" fill="hold"/>
                                        <p:tgtEl>
                                          <p:spTgt spid="158987"/>
                                        </p:tgtEl>
                                        <p:attrNameLst>
                                          <p:attrName>ppt_w</p:attrName>
                                        </p:attrNameLst>
                                      </p:cBhvr>
                                      <p:tavLst>
                                        <p:tav tm="0">
                                          <p:val>
                                            <p:strVal val="4*#ppt_w"/>
                                          </p:val>
                                        </p:tav>
                                        <p:tav tm="100000">
                                          <p:val>
                                            <p:strVal val="#ppt_w"/>
                                          </p:val>
                                        </p:tav>
                                      </p:tavLst>
                                    </p:anim>
                                    <p:anim calcmode="lin" valueType="num">
                                      <p:cBhvr>
                                        <p:cTn id="284" dur="500" fill="hold"/>
                                        <p:tgtEl>
                                          <p:spTgt spid="158987"/>
                                        </p:tgtEl>
                                        <p:attrNameLst>
                                          <p:attrName>ppt_h</p:attrName>
                                        </p:attrNameLst>
                                      </p:cBhvr>
                                      <p:tavLst>
                                        <p:tav tm="0">
                                          <p:val>
                                            <p:strVal val="4*#ppt_h"/>
                                          </p:val>
                                        </p:tav>
                                        <p:tav tm="100000">
                                          <p:val>
                                            <p:strVal val="#ppt_h"/>
                                          </p:val>
                                        </p:tav>
                                      </p:tavLst>
                                    </p:anim>
                                  </p:childTnLst>
                                </p:cTn>
                              </p:par>
                            </p:childTnLst>
                          </p:cTn>
                        </p:par>
                      </p:childTnLst>
                    </p:cTn>
                  </p:par>
                  <p:par>
                    <p:cTn id="285" fill="hold" nodeType="clickPar">
                      <p:stCondLst>
                        <p:cond delay="indefinite"/>
                      </p:stCondLst>
                      <p:childTnLst>
                        <p:par>
                          <p:cTn id="286" fill="hold" nodeType="withGroup">
                            <p:stCondLst>
                              <p:cond delay="0"/>
                            </p:stCondLst>
                            <p:childTnLst>
                              <p:par>
                                <p:cTn id="287" presetID="9" presetClass="entr" presetSubtype="0" fill="hold" grpId="0" nodeType="clickEffect">
                                  <p:stCondLst>
                                    <p:cond delay="0"/>
                                  </p:stCondLst>
                                  <p:childTnLst>
                                    <p:set>
                                      <p:cBhvr>
                                        <p:cTn id="288" dur="1" fill="hold">
                                          <p:stCondLst>
                                            <p:cond delay="0"/>
                                          </p:stCondLst>
                                        </p:cTn>
                                        <p:tgtEl>
                                          <p:spTgt spid="158988"/>
                                        </p:tgtEl>
                                        <p:attrNameLst>
                                          <p:attrName>style.visibility</p:attrName>
                                        </p:attrNameLst>
                                      </p:cBhvr>
                                      <p:to>
                                        <p:strVal val="visible"/>
                                      </p:to>
                                    </p:set>
                                    <p:animEffect transition="in" filter="dissolve">
                                      <p:cBhvr>
                                        <p:cTn id="289" dur="500"/>
                                        <p:tgtEl>
                                          <p:spTgt spid="158988"/>
                                        </p:tgtEl>
                                      </p:cBhvr>
                                    </p:animEffect>
                                  </p:childTnLst>
                                </p:cTn>
                              </p:par>
                            </p:childTnLst>
                          </p:cTn>
                        </p:par>
                      </p:childTnLst>
                    </p:cTn>
                  </p:par>
                  <p:par>
                    <p:cTn id="290" fill="hold" nodeType="clickPar">
                      <p:stCondLst>
                        <p:cond delay="indefinite"/>
                      </p:stCondLst>
                      <p:childTnLst>
                        <p:par>
                          <p:cTn id="291" fill="hold" nodeType="withGroup">
                            <p:stCondLst>
                              <p:cond delay="0"/>
                            </p:stCondLst>
                            <p:childTnLst>
                              <p:par>
                                <p:cTn id="292" presetID="9" presetClass="entr" presetSubtype="0" fill="hold" nodeType="clickEffect">
                                  <p:stCondLst>
                                    <p:cond delay="0"/>
                                  </p:stCondLst>
                                  <p:childTnLst>
                                    <p:set>
                                      <p:cBhvr>
                                        <p:cTn id="293" dur="1" fill="hold">
                                          <p:stCondLst>
                                            <p:cond delay="0"/>
                                          </p:stCondLst>
                                        </p:cTn>
                                        <p:tgtEl>
                                          <p:spTgt spid="158986"/>
                                        </p:tgtEl>
                                        <p:attrNameLst>
                                          <p:attrName>style.visibility</p:attrName>
                                        </p:attrNameLst>
                                      </p:cBhvr>
                                      <p:to>
                                        <p:strVal val="visible"/>
                                      </p:to>
                                    </p:set>
                                    <p:animEffect transition="in" filter="dissolve">
                                      <p:cBhvr>
                                        <p:cTn id="294" dur="500"/>
                                        <p:tgtEl>
                                          <p:spTgt spid="158986"/>
                                        </p:tgtEl>
                                      </p:cBhvr>
                                    </p:animEffect>
                                  </p:childTnLst>
                                </p:cTn>
                              </p:par>
                            </p:childTnLst>
                          </p:cTn>
                        </p:par>
                      </p:childTnLst>
                    </p:cTn>
                  </p:par>
                  <p:par>
                    <p:cTn id="295" fill="hold" nodeType="clickPar">
                      <p:stCondLst>
                        <p:cond delay="indefinite"/>
                      </p:stCondLst>
                      <p:childTnLst>
                        <p:par>
                          <p:cTn id="296" fill="hold" nodeType="withGroup">
                            <p:stCondLst>
                              <p:cond delay="0"/>
                            </p:stCondLst>
                            <p:childTnLst>
                              <p:par>
                                <p:cTn id="297" presetID="9" presetClass="entr" presetSubtype="0" fill="hold" nodeType="clickEffect">
                                  <p:stCondLst>
                                    <p:cond delay="0"/>
                                  </p:stCondLst>
                                  <p:childTnLst>
                                    <p:set>
                                      <p:cBhvr>
                                        <p:cTn id="298" dur="1" fill="hold">
                                          <p:stCondLst>
                                            <p:cond delay="0"/>
                                          </p:stCondLst>
                                        </p:cTn>
                                        <p:tgtEl>
                                          <p:spTgt spid="158990"/>
                                        </p:tgtEl>
                                        <p:attrNameLst>
                                          <p:attrName>style.visibility</p:attrName>
                                        </p:attrNameLst>
                                      </p:cBhvr>
                                      <p:to>
                                        <p:strVal val="visible"/>
                                      </p:to>
                                    </p:set>
                                    <p:animEffect transition="in" filter="dissolve">
                                      <p:cBhvr>
                                        <p:cTn id="299" dur="500"/>
                                        <p:tgtEl>
                                          <p:spTgt spid="158990"/>
                                        </p:tgtEl>
                                      </p:cBhvr>
                                    </p:animEffect>
                                  </p:childTnLst>
                                </p:cTn>
                              </p:par>
                            </p:childTnLst>
                          </p:cTn>
                        </p:par>
                      </p:childTnLst>
                    </p:cTn>
                  </p:par>
                  <p:par>
                    <p:cTn id="300" fill="hold" nodeType="clickPar">
                      <p:stCondLst>
                        <p:cond delay="indefinite"/>
                      </p:stCondLst>
                      <p:childTnLst>
                        <p:par>
                          <p:cTn id="301" fill="hold" nodeType="withGroup">
                            <p:stCondLst>
                              <p:cond delay="0"/>
                            </p:stCondLst>
                            <p:childTnLst>
                              <p:par>
                                <p:cTn id="302" presetID="23" presetClass="entr" presetSubtype="32" fill="hold" grpId="0" nodeType="clickEffect">
                                  <p:stCondLst>
                                    <p:cond delay="0"/>
                                  </p:stCondLst>
                                  <p:childTnLst>
                                    <p:set>
                                      <p:cBhvr>
                                        <p:cTn id="303" dur="1" fill="hold">
                                          <p:stCondLst>
                                            <p:cond delay="0"/>
                                          </p:stCondLst>
                                        </p:cTn>
                                        <p:tgtEl>
                                          <p:spTgt spid="158998"/>
                                        </p:tgtEl>
                                        <p:attrNameLst>
                                          <p:attrName>style.visibility</p:attrName>
                                        </p:attrNameLst>
                                      </p:cBhvr>
                                      <p:to>
                                        <p:strVal val="visible"/>
                                      </p:to>
                                    </p:set>
                                    <p:anim calcmode="lin" valueType="num">
                                      <p:cBhvr>
                                        <p:cTn id="304" dur="500" fill="hold"/>
                                        <p:tgtEl>
                                          <p:spTgt spid="158998"/>
                                        </p:tgtEl>
                                        <p:attrNameLst>
                                          <p:attrName>ppt_w</p:attrName>
                                        </p:attrNameLst>
                                      </p:cBhvr>
                                      <p:tavLst>
                                        <p:tav tm="0">
                                          <p:val>
                                            <p:strVal val="4*#ppt_w"/>
                                          </p:val>
                                        </p:tav>
                                        <p:tav tm="100000">
                                          <p:val>
                                            <p:strVal val="#ppt_w"/>
                                          </p:val>
                                        </p:tav>
                                      </p:tavLst>
                                    </p:anim>
                                    <p:anim calcmode="lin" valueType="num">
                                      <p:cBhvr>
                                        <p:cTn id="305" dur="500" fill="hold"/>
                                        <p:tgtEl>
                                          <p:spTgt spid="158998"/>
                                        </p:tgtEl>
                                        <p:attrNameLst>
                                          <p:attrName>ppt_h</p:attrName>
                                        </p:attrNameLst>
                                      </p:cBhvr>
                                      <p:tavLst>
                                        <p:tav tm="0">
                                          <p:val>
                                            <p:strVal val="4*#ppt_h"/>
                                          </p:val>
                                        </p:tav>
                                        <p:tav tm="100000">
                                          <p:val>
                                            <p:strVal val="#ppt_h"/>
                                          </p:val>
                                        </p:tav>
                                      </p:tavLst>
                                    </p:anim>
                                  </p:childTnLst>
                                </p:cTn>
                              </p:par>
                            </p:childTnLst>
                          </p:cTn>
                        </p:par>
                      </p:childTnLst>
                    </p:cTn>
                  </p:par>
                  <p:par>
                    <p:cTn id="306" fill="hold" nodeType="clickPar">
                      <p:stCondLst>
                        <p:cond delay="indefinite"/>
                      </p:stCondLst>
                      <p:childTnLst>
                        <p:par>
                          <p:cTn id="307" fill="hold" nodeType="withGroup">
                            <p:stCondLst>
                              <p:cond delay="0"/>
                            </p:stCondLst>
                            <p:childTnLst>
                              <p:par>
                                <p:cTn id="308" presetID="9" presetClass="entr" presetSubtype="0" fill="hold" grpId="0" nodeType="clickEffect">
                                  <p:stCondLst>
                                    <p:cond delay="0"/>
                                  </p:stCondLst>
                                  <p:childTnLst>
                                    <p:set>
                                      <p:cBhvr>
                                        <p:cTn id="309" dur="1" fill="hold">
                                          <p:stCondLst>
                                            <p:cond delay="0"/>
                                          </p:stCondLst>
                                        </p:cTn>
                                        <p:tgtEl>
                                          <p:spTgt spid="158999"/>
                                        </p:tgtEl>
                                        <p:attrNameLst>
                                          <p:attrName>style.visibility</p:attrName>
                                        </p:attrNameLst>
                                      </p:cBhvr>
                                      <p:to>
                                        <p:strVal val="visible"/>
                                      </p:to>
                                    </p:set>
                                    <p:animEffect transition="in" filter="dissolve">
                                      <p:cBhvr>
                                        <p:cTn id="310" dur="500"/>
                                        <p:tgtEl>
                                          <p:spTgt spid="158999"/>
                                        </p:tgtEl>
                                      </p:cBhvr>
                                    </p:animEffect>
                                  </p:childTnLst>
                                </p:cTn>
                              </p:par>
                            </p:childTnLst>
                          </p:cTn>
                        </p:par>
                      </p:childTnLst>
                    </p:cTn>
                  </p:par>
                  <p:par>
                    <p:cTn id="311" fill="hold" nodeType="clickPar">
                      <p:stCondLst>
                        <p:cond delay="indefinite"/>
                      </p:stCondLst>
                      <p:childTnLst>
                        <p:par>
                          <p:cTn id="312" fill="hold" nodeType="withGroup">
                            <p:stCondLst>
                              <p:cond delay="0"/>
                            </p:stCondLst>
                            <p:childTnLst>
                              <p:par>
                                <p:cTn id="313" presetID="23" presetClass="entr" presetSubtype="32" fill="hold" grpId="0" nodeType="clickEffect">
                                  <p:stCondLst>
                                    <p:cond delay="0"/>
                                  </p:stCondLst>
                                  <p:childTnLst>
                                    <p:set>
                                      <p:cBhvr>
                                        <p:cTn id="314" dur="1" fill="hold">
                                          <p:stCondLst>
                                            <p:cond delay="0"/>
                                          </p:stCondLst>
                                        </p:cTn>
                                        <p:tgtEl>
                                          <p:spTgt spid="159000"/>
                                        </p:tgtEl>
                                        <p:attrNameLst>
                                          <p:attrName>style.visibility</p:attrName>
                                        </p:attrNameLst>
                                      </p:cBhvr>
                                      <p:to>
                                        <p:strVal val="visible"/>
                                      </p:to>
                                    </p:set>
                                    <p:anim calcmode="lin" valueType="num">
                                      <p:cBhvr>
                                        <p:cTn id="315" dur="500" fill="hold"/>
                                        <p:tgtEl>
                                          <p:spTgt spid="159000"/>
                                        </p:tgtEl>
                                        <p:attrNameLst>
                                          <p:attrName>ppt_w</p:attrName>
                                        </p:attrNameLst>
                                      </p:cBhvr>
                                      <p:tavLst>
                                        <p:tav tm="0">
                                          <p:val>
                                            <p:strVal val="4*#ppt_w"/>
                                          </p:val>
                                        </p:tav>
                                        <p:tav tm="100000">
                                          <p:val>
                                            <p:strVal val="#ppt_w"/>
                                          </p:val>
                                        </p:tav>
                                      </p:tavLst>
                                    </p:anim>
                                    <p:anim calcmode="lin" valueType="num">
                                      <p:cBhvr>
                                        <p:cTn id="316" dur="500" fill="hold"/>
                                        <p:tgtEl>
                                          <p:spTgt spid="159000"/>
                                        </p:tgtEl>
                                        <p:attrNameLst>
                                          <p:attrName>ppt_h</p:attrName>
                                        </p:attrNameLst>
                                      </p:cBhvr>
                                      <p:tavLst>
                                        <p:tav tm="0">
                                          <p:val>
                                            <p:strVal val="4*#ppt_h"/>
                                          </p:val>
                                        </p:tav>
                                        <p:tav tm="100000">
                                          <p:val>
                                            <p:strVal val="#ppt_h"/>
                                          </p:val>
                                        </p:tav>
                                      </p:tavLst>
                                    </p:anim>
                                  </p:childTnLst>
                                </p:cTn>
                              </p:par>
                            </p:childTnLst>
                          </p:cTn>
                        </p:par>
                      </p:childTnLst>
                    </p:cTn>
                  </p:par>
                  <p:par>
                    <p:cTn id="317" fill="hold" nodeType="clickPar">
                      <p:stCondLst>
                        <p:cond delay="indefinite"/>
                      </p:stCondLst>
                      <p:childTnLst>
                        <p:par>
                          <p:cTn id="318" fill="hold" nodeType="withGroup">
                            <p:stCondLst>
                              <p:cond delay="0"/>
                            </p:stCondLst>
                            <p:childTnLst>
                              <p:par>
                                <p:cTn id="319" presetID="9" presetClass="entr" presetSubtype="0" fill="hold" grpId="0" nodeType="clickEffect">
                                  <p:stCondLst>
                                    <p:cond delay="0"/>
                                  </p:stCondLst>
                                  <p:childTnLst>
                                    <p:set>
                                      <p:cBhvr>
                                        <p:cTn id="320" dur="1" fill="hold">
                                          <p:stCondLst>
                                            <p:cond delay="0"/>
                                          </p:stCondLst>
                                        </p:cTn>
                                        <p:tgtEl>
                                          <p:spTgt spid="159001"/>
                                        </p:tgtEl>
                                        <p:attrNameLst>
                                          <p:attrName>style.visibility</p:attrName>
                                        </p:attrNameLst>
                                      </p:cBhvr>
                                      <p:to>
                                        <p:strVal val="visible"/>
                                      </p:to>
                                    </p:set>
                                    <p:animEffect transition="in" filter="dissolve">
                                      <p:cBhvr>
                                        <p:cTn id="321" dur="500"/>
                                        <p:tgtEl>
                                          <p:spTgt spid="159001"/>
                                        </p:tgtEl>
                                      </p:cBhvr>
                                    </p:animEffect>
                                  </p:childTnLst>
                                </p:cTn>
                              </p:par>
                            </p:childTnLst>
                          </p:cTn>
                        </p:par>
                      </p:childTnLst>
                    </p:cTn>
                  </p:par>
                  <p:par>
                    <p:cTn id="322" fill="hold" nodeType="clickPar">
                      <p:stCondLst>
                        <p:cond delay="indefinite"/>
                      </p:stCondLst>
                      <p:childTnLst>
                        <p:par>
                          <p:cTn id="323" fill="hold" nodeType="withGroup">
                            <p:stCondLst>
                              <p:cond delay="0"/>
                            </p:stCondLst>
                            <p:childTnLst>
                              <p:par>
                                <p:cTn id="324" presetID="23" presetClass="entr" presetSubtype="32" fill="hold" grpId="0" nodeType="clickEffect">
                                  <p:stCondLst>
                                    <p:cond delay="0"/>
                                  </p:stCondLst>
                                  <p:childTnLst>
                                    <p:set>
                                      <p:cBhvr>
                                        <p:cTn id="325" dur="1" fill="hold">
                                          <p:stCondLst>
                                            <p:cond delay="0"/>
                                          </p:stCondLst>
                                        </p:cTn>
                                        <p:tgtEl>
                                          <p:spTgt spid="159002"/>
                                        </p:tgtEl>
                                        <p:attrNameLst>
                                          <p:attrName>style.visibility</p:attrName>
                                        </p:attrNameLst>
                                      </p:cBhvr>
                                      <p:to>
                                        <p:strVal val="visible"/>
                                      </p:to>
                                    </p:set>
                                    <p:anim calcmode="lin" valueType="num">
                                      <p:cBhvr>
                                        <p:cTn id="326" dur="500" fill="hold"/>
                                        <p:tgtEl>
                                          <p:spTgt spid="159002"/>
                                        </p:tgtEl>
                                        <p:attrNameLst>
                                          <p:attrName>ppt_w</p:attrName>
                                        </p:attrNameLst>
                                      </p:cBhvr>
                                      <p:tavLst>
                                        <p:tav tm="0">
                                          <p:val>
                                            <p:strVal val="4*#ppt_w"/>
                                          </p:val>
                                        </p:tav>
                                        <p:tav tm="100000">
                                          <p:val>
                                            <p:strVal val="#ppt_w"/>
                                          </p:val>
                                        </p:tav>
                                      </p:tavLst>
                                    </p:anim>
                                    <p:anim calcmode="lin" valueType="num">
                                      <p:cBhvr>
                                        <p:cTn id="327" dur="500" fill="hold"/>
                                        <p:tgtEl>
                                          <p:spTgt spid="159002"/>
                                        </p:tgtEl>
                                        <p:attrNameLst>
                                          <p:attrName>ppt_h</p:attrName>
                                        </p:attrNameLst>
                                      </p:cBhvr>
                                      <p:tavLst>
                                        <p:tav tm="0">
                                          <p:val>
                                            <p:strVal val="4*#ppt_h"/>
                                          </p:val>
                                        </p:tav>
                                        <p:tav tm="100000">
                                          <p:val>
                                            <p:strVal val="#ppt_h"/>
                                          </p:val>
                                        </p:tav>
                                      </p:tavLst>
                                    </p:anim>
                                  </p:childTnLst>
                                </p:cTn>
                              </p:par>
                            </p:childTnLst>
                          </p:cTn>
                        </p:par>
                      </p:childTnLst>
                    </p:cTn>
                  </p:par>
                  <p:par>
                    <p:cTn id="328" fill="hold" nodeType="clickPar">
                      <p:stCondLst>
                        <p:cond delay="indefinite"/>
                      </p:stCondLst>
                      <p:childTnLst>
                        <p:par>
                          <p:cTn id="329" fill="hold" nodeType="withGroup">
                            <p:stCondLst>
                              <p:cond delay="0"/>
                            </p:stCondLst>
                            <p:childTnLst>
                              <p:par>
                                <p:cTn id="330" presetID="9" presetClass="entr" presetSubtype="0" fill="hold" grpId="0" nodeType="clickEffect">
                                  <p:stCondLst>
                                    <p:cond delay="0"/>
                                  </p:stCondLst>
                                  <p:childTnLst>
                                    <p:set>
                                      <p:cBhvr>
                                        <p:cTn id="331" dur="1" fill="hold">
                                          <p:stCondLst>
                                            <p:cond delay="0"/>
                                          </p:stCondLst>
                                        </p:cTn>
                                        <p:tgtEl>
                                          <p:spTgt spid="159003"/>
                                        </p:tgtEl>
                                        <p:attrNameLst>
                                          <p:attrName>style.visibility</p:attrName>
                                        </p:attrNameLst>
                                      </p:cBhvr>
                                      <p:to>
                                        <p:strVal val="visible"/>
                                      </p:to>
                                    </p:set>
                                    <p:animEffect transition="in" filter="dissolve">
                                      <p:cBhvr>
                                        <p:cTn id="332" dur="500"/>
                                        <p:tgtEl>
                                          <p:spTgt spid="159003"/>
                                        </p:tgtEl>
                                      </p:cBhvr>
                                    </p:animEffect>
                                  </p:childTnLst>
                                </p:cTn>
                              </p:par>
                            </p:childTnLst>
                          </p:cTn>
                        </p:par>
                      </p:childTnLst>
                    </p:cTn>
                  </p:par>
                  <p:par>
                    <p:cTn id="333" fill="hold" nodeType="clickPar">
                      <p:stCondLst>
                        <p:cond delay="indefinite"/>
                      </p:stCondLst>
                      <p:childTnLst>
                        <p:par>
                          <p:cTn id="334" fill="hold" nodeType="withGroup">
                            <p:stCondLst>
                              <p:cond delay="0"/>
                            </p:stCondLst>
                            <p:childTnLst>
                              <p:par>
                                <p:cTn id="335" presetID="9" presetClass="entr" presetSubtype="0" fill="hold" nodeType="clickEffect">
                                  <p:stCondLst>
                                    <p:cond delay="0"/>
                                  </p:stCondLst>
                                  <p:childTnLst>
                                    <p:set>
                                      <p:cBhvr>
                                        <p:cTn id="336" dur="1" fill="hold">
                                          <p:stCondLst>
                                            <p:cond delay="0"/>
                                          </p:stCondLst>
                                        </p:cTn>
                                        <p:tgtEl>
                                          <p:spTgt spid="158995"/>
                                        </p:tgtEl>
                                        <p:attrNameLst>
                                          <p:attrName>style.visibility</p:attrName>
                                        </p:attrNameLst>
                                      </p:cBhvr>
                                      <p:to>
                                        <p:strVal val="visible"/>
                                      </p:to>
                                    </p:set>
                                    <p:animEffect transition="in" filter="dissolve">
                                      <p:cBhvr>
                                        <p:cTn id="337" dur="500"/>
                                        <p:tgtEl>
                                          <p:spTgt spid="158995"/>
                                        </p:tgtEl>
                                      </p:cBhvr>
                                    </p:animEffect>
                                  </p:childTnLst>
                                </p:cTn>
                              </p:par>
                            </p:childTnLst>
                          </p:cTn>
                        </p:par>
                      </p:childTnLst>
                    </p:cTn>
                  </p:par>
                  <p:par>
                    <p:cTn id="338" fill="hold" nodeType="clickPar">
                      <p:stCondLst>
                        <p:cond delay="indefinite"/>
                      </p:stCondLst>
                      <p:childTnLst>
                        <p:par>
                          <p:cTn id="339" fill="hold" nodeType="withGroup">
                            <p:stCondLst>
                              <p:cond delay="0"/>
                            </p:stCondLst>
                            <p:childTnLst>
                              <p:par>
                                <p:cTn id="340" presetID="23" presetClass="entr" presetSubtype="32" fill="hold" grpId="0" nodeType="clickEffect">
                                  <p:stCondLst>
                                    <p:cond delay="0"/>
                                  </p:stCondLst>
                                  <p:childTnLst>
                                    <p:set>
                                      <p:cBhvr>
                                        <p:cTn id="341" dur="1" fill="hold">
                                          <p:stCondLst>
                                            <p:cond delay="0"/>
                                          </p:stCondLst>
                                        </p:cTn>
                                        <p:tgtEl>
                                          <p:spTgt spid="159017"/>
                                        </p:tgtEl>
                                        <p:attrNameLst>
                                          <p:attrName>style.visibility</p:attrName>
                                        </p:attrNameLst>
                                      </p:cBhvr>
                                      <p:to>
                                        <p:strVal val="visible"/>
                                      </p:to>
                                    </p:set>
                                    <p:anim calcmode="lin" valueType="num">
                                      <p:cBhvr>
                                        <p:cTn id="342" dur="500" fill="hold"/>
                                        <p:tgtEl>
                                          <p:spTgt spid="159017"/>
                                        </p:tgtEl>
                                        <p:attrNameLst>
                                          <p:attrName>ppt_w</p:attrName>
                                        </p:attrNameLst>
                                      </p:cBhvr>
                                      <p:tavLst>
                                        <p:tav tm="0">
                                          <p:val>
                                            <p:strVal val="4*#ppt_w"/>
                                          </p:val>
                                        </p:tav>
                                        <p:tav tm="100000">
                                          <p:val>
                                            <p:strVal val="#ppt_w"/>
                                          </p:val>
                                        </p:tav>
                                      </p:tavLst>
                                    </p:anim>
                                    <p:anim calcmode="lin" valueType="num">
                                      <p:cBhvr>
                                        <p:cTn id="343" dur="500" fill="hold"/>
                                        <p:tgtEl>
                                          <p:spTgt spid="159017"/>
                                        </p:tgtEl>
                                        <p:attrNameLst>
                                          <p:attrName>ppt_h</p:attrName>
                                        </p:attrNameLst>
                                      </p:cBhvr>
                                      <p:tavLst>
                                        <p:tav tm="0">
                                          <p:val>
                                            <p:strVal val="4*#ppt_h"/>
                                          </p:val>
                                        </p:tav>
                                        <p:tav tm="100000">
                                          <p:val>
                                            <p:strVal val="#ppt_h"/>
                                          </p:val>
                                        </p:tav>
                                      </p:tavLst>
                                    </p:anim>
                                  </p:childTnLst>
                                </p:cTn>
                              </p:par>
                            </p:childTnLst>
                          </p:cTn>
                        </p:par>
                      </p:childTnLst>
                    </p:cTn>
                  </p:par>
                  <p:par>
                    <p:cTn id="344" fill="hold" nodeType="clickPar">
                      <p:stCondLst>
                        <p:cond delay="indefinite"/>
                      </p:stCondLst>
                      <p:childTnLst>
                        <p:par>
                          <p:cTn id="345" fill="hold" nodeType="withGroup">
                            <p:stCondLst>
                              <p:cond delay="0"/>
                            </p:stCondLst>
                            <p:childTnLst>
                              <p:par>
                                <p:cTn id="346" presetID="9" presetClass="entr" presetSubtype="0" fill="hold" grpId="0" nodeType="clickEffect">
                                  <p:stCondLst>
                                    <p:cond delay="0"/>
                                  </p:stCondLst>
                                  <p:childTnLst>
                                    <p:set>
                                      <p:cBhvr>
                                        <p:cTn id="347" dur="1" fill="hold">
                                          <p:stCondLst>
                                            <p:cond delay="0"/>
                                          </p:stCondLst>
                                        </p:cTn>
                                        <p:tgtEl>
                                          <p:spTgt spid="159018"/>
                                        </p:tgtEl>
                                        <p:attrNameLst>
                                          <p:attrName>style.visibility</p:attrName>
                                        </p:attrNameLst>
                                      </p:cBhvr>
                                      <p:to>
                                        <p:strVal val="visible"/>
                                      </p:to>
                                    </p:set>
                                    <p:animEffect transition="in" filter="dissolve">
                                      <p:cBhvr>
                                        <p:cTn id="348" dur="500"/>
                                        <p:tgtEl>
                                          <p:spTgt spid="159018"/>
                                        </p:tgtEl>
                                      </p:cBhvr>
                                    </p:animEffect>
                                  </p:childTnLst>
                                </p:cTn>
                              </p:par>
                            </p:childTnLst>
                          </p:cTn>
                        </p:par>
                      </p:childTnLst>
                    </p:cTn>
                  </p:par>
                  <p:par>
                    <p:cTn id="349" fill="hold" nodeType="clickPar">
                      <p:stCondLst>
                        <p:cond delay="indefinite"/>
                      </p:stCondLst>
                      <p:childTnLst>
                        <p:par>
                          <p:cTn id="350" fill="hold" nodeType="withGroup">
                            <p:stCondLst>
                              <p:cond delay="0"/>
                            </p:stCondLst>
                            <p:childTnLst>
                              <p:par>
                                <p:cTn id="351" presetID="23" presetClass="entr" presetSubtype="32" fill="hold" grpId="0" nodeType="clickEffect">
                                  <p:stCondLst>
                                    <p:cond delay="0"/>
                                  </p:stCondLst>
                                  <p:childTnLst>
                                    <p:set>
                                      <p:cBhvr>
                                        <p:cTn id="352" dur="1" fill="hold">
                                          <p:stCondLst>
                                            <p:cond delay="0"/>
                                          </p:stCondLst>
                                        </p:cTn>
                                        <p:tgtEl>
                                          <p:spTgt spid="159019"/>
                                        </p:tgtEl>
                                        <p:attrNameLst>
                                          <p:attrName>style.visibility</p:attrName>
                                        </p:attrNameLst>
                                      </p:cBhvr>
                                      <p:to>
                                        <p:strVal val="visible"/>
                                      </p:to>
                                    </p:set>
                                    <p:anim calcmode="lin" valueType="num">
                                      <p:cBhvr>
                                        <p:cTn id="353" dur="500" fill="hold"/>
                                        <p:tgtEl>
                                          <p:spTgt spid="159019"/>
                                        </p:tgtEl>
                                        <p:attrNameLst>
                                          <p:attrName>ppt_w</p:attrName>
                                        </p:attrNameLst>
                                      </p:cBhvr>
                                      <p:tavLst>
                                        <p:tav tm="0">
                                          <p:val>
                                            <p:strVal val="4*#ppt_w"/>
                                          </p:val>
                                        </p:tav>
                                        <p:tav tm="100000">
                                          <p:val>
                                            <p:strVal val="#ppt_w"/>
                                          </p:val>
                                        </p:tav>
                                      </p:tavLst>
                                    </p:anim>
                                    <p:anim calcmode="lin" valueType="num">
                                      <p:cBhvr>
                                        <p:cTn id="354" dur="500" fill="hold"/>
                                        <p:tgtEl>
                                          <p:spTgt spid="159019"/>
                                        </p:tgtEl>
                                        <p:attrNameLst>
                                          <p:attrName>ppt_h</p:attrName>
                                        </p:attrNameLst>
                                      </p:cBhvr>
                                      <p:tavLst>
                                        <p:tav tm="0">
                                          <p:val>
                                            <p:strVal val="4*#ppt_h"/>
                                          </p:val>
                                        </p:tav>
                                        <p:tav tm="100000">
                                          <p:val>
                                            <p:strVal val="#ppt_h"/>
                                          </p:val>
                                        </p:tav>
                                      </p:tavLst>
                                    </p:anim>
                                  </p:childTnLst>
                                </p:cTn>
                              </p:par>
                            </p:childTnLst>
                          </p:cTn>
                        </p:par>
                      </p:childTnLst>
                    </p:cTn>
                  </p:par>
                  <p:par>
                    <p:cTn id="355" fill="hold" nodeType="clickPar">
                      <p:stCondLst>
                        <p:cond delay="indefinite"/>
                      </p:stCondLst>
                      <p:childTnLst>
                        <p:par>
                          <p:cTn id="356" fill="hold" nodeType="withGroup">
                            <p:stCondLst>
                              <p:cond delay="0"/>
                            </p:stCondLst>
                            <p:childTnLst>
                              <p:par>
                                <p:cTn id="357" presetID="9" presetClass="entr" presetSubtype="0" fill="hold" grpId="0" nodeType="clickEffect">
                                  <p:stCondLst>
                                    <p:cond delay="0"/>
                                  </p:stCondLst>
                                  <p:childTnLst>
                                    <p:set>
                                      <p:cBhvr>
                                        <p:cTn id="358" dur="1" fill="hold">
                                          <p:stCondLst>
                                            <p:cond delay="0"/>
                                          </p:stCondLst>
                                        </p:cTn>
                                        <p:tgtEl>
                                          <p:spTgt spid="159020"/>
                                        </p:tgtEl>
                                        <p:attrNameLst>
                                          <p:attrName>style.visibility</p:attrName>
                                        </p:attrNameLst>
                                      </p:cBhvr>
                                      <p:to>
                                        <p:strVal val="visible"/>
                                      </p:to>
                                    </p:set>
                                    <p:animEffect transition="in" filter="dissolve">
                                      <p:cBhvr>
                                        <p:cTn id="359" dur="500"/>
                                        <p:tgtEl>
                                          <p:spTgt spid="159020"/>
                                        </p:tgtEl>
                                      </p:cBhvr>
                                    </p:animEffect>
                                  </p:childTnLst>
                                </p:cTn>
                              </p:par>
                            </p:childTnLst>
                          </p:cTn>
                        </p:par>
                      </p:childTnLst>
                    </p:cTn>
                  </p:par>
                  <p:par>
                    <p:cTn id="360" fill="hold" nodeType="clickPar">
                      <p:stCondLst>
                        <p:cond delay="indefinite"/>
                      </p:stCondLst>
                      <p:childTnLst>
                        <p:par>
                          <p:cTn id="361" fill="hold" nodeType="withGroup">
                            <p:stCondLst>
                              <p:cond delay="0"/>
                            </p:stCondLst>
                            <p:childTnLst>
                              <p:par>
                                <p:cTn id="362" presetID="9" presetClass="entr" presetSubtype="0" fill="hold" nodeType="clickEffect">
                                  <p:stCondLst>
                                    <p:cond delay="0"/>
                                  </p:stCondLst>
                                  <p:childTnLst>
                                    <p:set>
                                      <p:cBhvr>
                                        <p:cTn id="363" dur="1" fill="hold">
                                          <p:stCondLst>
                                            <p:cond delay="0"/>
                                          </p:stCondLst>
                                        </p:cTn>
                                        <p:tgtEl>
                                          <p:spTgt spid="159005"/>
                                        </p:tgtEl>
                                        <p:attrNameLst>
                                          <p:attrName>style.visibility</p:attrName>
                                        </p:attrNameLst>
                                      </p:cBhvr>
                                      <p:to>
                                        <p:strVal val="visible"/>
                                      </p:to>
                                    </p:set>
                                    <p:animEffect transition="in" filter="dissolve">
                                      <p:cBhvr>
                                        <p:cTn id="364" dur="500"/>
                                        <p:tgtEl>
                                          <p:spTgt spid="159005"/>
                                        </p:tgtEl>
                                      </p:cBhvr>
                                    </p:animEffect>
                                  </p:childTnLst>
                                </p:cTn>
                              </p:par>
                            </p:childTnLst>
                          </p:cTn>
                        </p:par>
                      </p:childTnLst>
                    </p:cTn>
                  </p:par>
                  <p:par>
                    <p:cTn id="365" fill="hold" nodeType="clickPar">
                      <p:stCondLst>
                        <p:cond delay="indefinite"/>
                      </p:stCondLst>
                      <p:childTnLst>
                        <p:par>
                          <p:cTn id="366" fill="hold" nodeType="withGroup">
                            <p:stCondLst>
                              <p:cond delay="0"/>
                            </p:stCondLst>
                            <p:childTnLst>
                              <p:par>
                                <p:cTn id="367" presetID="9" presetClass="entr" presetSubtype="0" fill="hold" nodeType="clickEffect">
                                  <p:stCondLst>
                                    <p:cond delay="0"/>
                                  </p:stCondLst>
                                  <p:childTnLst>
                                    <p:set>
                                      <p:cBhvr>
                                        <p:cTn id="368" dur="1" fill="hold">
                                          <p:stCondLst>
                                            <p:cond delay="0"/>
                                          </p:stCondLst>
                                        </p:cTn>
                                        <p:tgtEl>
                                          <p:spTgt spid="159007"/>
                                        </p:tgtEl>
                                        <p:attrNameLst>
                                          <p:attrName>style.visibility</p:attrName>
                                        </p:attrNameLst>
                                      </p:cBhvr>
                                      <p:to>
                                        <p:strVal val="visible"/>
                                      </p:to>
                                    </p:set>
                                    <p:animEffect transition="in" filter="dissolve">
                                      <p:cBhvr>
                                        <p:cTn id="369" dur="500"/>
                                        <p:tgtEl>
                                          <p:spTgt spid="159007"/>
                                        </p:tgtEl>
                                      </p:cBhvr>
                                    </p:animEffect>
                                  </p:childTnLst>
                                </p:cTn>
                              </p:par>
                            </p:childTnLst>
                          </p:cTn>
                        </p:par>
                      </p:childTnLst>
                    </p:cTn>
                  </p:par>
                  <p:par>
                    <p:cTn id="370" fill="hold" nodeType="clickPar">
                      <p:stCondLst>
                        <p:cond delay="indefinite"/>
                      </p:stCondLst>
                      <p:childTnLst>
                        <p:par>
                          <p:cTn id="371" fill="hold" nodeType="withGroup">
                            <p:stCondLst>
                              <p:cond delay="0"/>
                            </p:stCondLst>
                            <p:childTnLst>
                              <p:par>
                                <p:cTn id="372" presetID="23" presetClass="entr" presetSubtype="32" fill="hold" grpId="0" nodeType="clickEffect">
                                  <p:stCondLst>
                                    <p:cond delay="0"/>
                                  </p:stCondLst>
                                  <p:childTnLst>
                                    <p:set>
                                      <p:cBhvr>
                                        <p:cTn id="373" dur="1" fill="hold">
                                          <p:stCondLst>
                                            <p:cond delay="0"/>
                                          </p:stCondLst>
                                        </p:cTn>
                                        <p:tgtEl>
                                          <p:spTgt spid="159030"/>
                                        </p:tgtEl>
                                        <p:attrNameLst>
                                          <p:attrName>style.visibility</p:attrName>
                                        </p:attrNameLst>
                                      </p:cBhvr>
                                      <p:to>
                                        <p:strVal val="visible"/>
                                      </p:to>
                                    </p:set>
                                    <p:anim calcmode="lin" valueType="num">
                                      <p:cBhvr>
                                        <p:cTn id="374" dur="500" fill="hold"/>
                                        <p:tgtEl>
                                          <p:spTgt spid="159030"/>
                                        </p:tgtEl>
                                        <p:attrNameLst>
                                          <p:attrName>ppt_w</p:attrName>
                                        </p:attrNameLst>
                                      </p:cBhvr>
                                      <p:tavLst>
                                        <p:tav tm="0">
                                          <p:val>
                                            <p:strVal val="4*#ppt_w"/>
                                          </p:val>
                                        </p:tav>
                                        <p:tav tm="100000">
                                          <p:val>
                                            <p:strVal val="#ppt_w"/>
                                          </p:val>
                                        </p:tav>
                                      </p:tavLst>
                                    </p:anim>
                                    <p:anim calcmode="lin" valueType="num">
                                      <p:cBhvr>
                                        <p:cTn id="375" dur="500" fill="hold"/>
                                        <p:tgtEl>
                                          <p:spTgt spid="159030"/>
                                        </p:tgtEl>
                                        <p:attrNameLst>
                                          <p:attrName>ppt_h</p:attrName>
                                        </p:attrNameLst>
                                      </p:cBhvr>
                                      <p:tavLst>
                                        <p:tav tm="0">
                                          <p:val>
                                            <p:strVal val="4*#ppt_h"/>
                                          </p:val>
                                        </p:tav>
                                        <p:tav tm="100000">
                                          <p:val>
                                            <p:strVal val="#ppt_h"/>
                                          </p:val>
                                        </p:tav>
                                      </p:tavLst>
                                    </p:anim>
                                  </p:childTnLst>
                                </p:cTn>
                              </p:par>
                            </p:childTnLst>
                          </p:cTn>
                        </p:par>
                      </p:childTnLst>
                    </p:cTn>
                  </p:par>
                  <p:par>
                    <p:cTn id="376" fill="hold" nodeType="clickPar">
                      <p:stCondLst>
                        <p:cond delay="indefinite"/>
                      </p:stCondLst>
                      <p:childTnLst>
                        <p:par>
                          <p:cTn id="377" fill="hold" nodeType="withGroup">
                            <p:stCondLst>
                              <p:cond delay="0"/>
                            </p:stCondLst>
                            <p:childTnLst>
                              <p:par>
                                <p:cTn id="378" presetID="9" presetClass="entr" presetSubtype="0" fill="hold" grpId="0" nodeType="clickEffect">
                                  <p:stCondLst>
                                    <p:cond delay="0"/>
                                  </p:stCondLst>
                                  <p:childTnLst>
                                    <p:set>
                                      <p:cBhvr>
                                        <p:cTn id="379" dur="1" fill="hold">
                                          <p:stCondLst>
                                            <p:cond delay="0"/>
                                          </p:stCondLst>
                                        </p:cTn>
                                        <p:tgtEl>
                                          <p:spTgt spid="159031"/>
                                        </p:tgtEl>
                                        <p:attrNameLst>
                                          <p:attrName>style.visibility</p:attrName>
                                        </p:attrNameLst>
                                      </p:cBhvr>
                                      <p:to>
                                        <p:strVal val="visible"/>
                                      </p:to>
                                    </p:set>
                                    <p:animEffect transition="in" filter="dissolve">
                                      <p:cBhvr>
                                        <p:cTn id="380" dur="500"/>
                                        <p:tgtEl>
                                          <p:spTgt spid="159031"/>
                                        </p:tgtEl>
                                      </p:cBhvr>
                                    </p:animEffect>
                                  </p:childTnLst>
                                </p:cTn>
                              </p:par>
                            </p:childTnLst>
                          </p:cTn>
                        </p:par>
                      </p:childTnLst>
                    </p:cTn>
                  </p:par>
                  <p:par>
                    <p:cTn id="381" fill="hold" nodeType="clickPar">
                      <p:stCondLst>
                        <p:cond delay="indefinite"/>
                      </p:stCondLst>
                      <p:childTnLst>
                        <p:par>
                          <p:cTn id="382" fill="hold" nodeType="withGroup">
                            <p:stCondLst>
                              <p:cond delay="0"/>
                            </p:stCondLst>
                            <p:childTnLst>
                              <p:par>
                                <p:cTn id="383" presetID="23" presetClass="entr" presetSubtype="32" fill="hold" grpId="0" nodeType="clickEffect">
                                  <p:stCondLst>
                                    <p:cond delay="0"/>
                                  </p:stCondLst>
                                  <p:childTnLst>
                                    <p:set>
                                      <p:cBhvr>
                                        <p:cTn id="384" dur="1" fill="hold">
                                          <p:stCondLst>
                                            <p:cond delay="0"/>
                                          </p:stCondLst>
                                        </p:cTn>
                                        <p:tgtEl>
                                          <p:spTgt spid="159032"/>
                                        </p:tgtEl>
                                        <p:attrNameLst>
                                          <p:attrName>style.visibility</p:attrName>
                                        </p:attrNameLst>
                                      </p:cBhvr>
                                      <p:to>
                                        <p:strVal val="visible"/>
                                      </p:to>
                                    </p:set>
                                    <p:anim calcmode="lin" valueType="num">
                                      <p:cBhvr>
                                        <p:cTn id="385" dur="500" fill="hold"/>
                                        <p:tgtEl>
                                          <p:spTgt spid="159032"/>
                                        </p:tgtEl>
                                        <p:attrNameLst>
                                          <p:attrName>ppt_w</p:attrName>
                                        </p:attrNameLst>
                                      </p:cBhvr>
                                      <p:tavLst>
                                        <p:tav tm="0">
                                          <p:val>
                                            <p:strVal val="4*#ppt_w"/>
                                          </p:val>
                                        </p:tav>
                                        <p:tav tm="100000">
                                          <p:val>
                                            <p:strVal val="#ppt_w"/>
                                          </p:val>
                                        </p:tav>
                                      </p:tavLst>
                                    </p:anim>
                                    <p:anim calcmode="lin" valueType="num">
                                      <p:cBhvr>
                                        <p:cTn id="386" dur="500" fill="hold"/>
                                        <p:tgtEl>
                                          <p:spTgt spid="159032"/>
                                        </p:tgtEl>
                                        <p:attrNameLst>
                                          <p:attrName>ppt_h</p:attrName>
                                        </p:attrNameLst>
                                      </p:cBhvr>
                                      <p:tavLst>
                                        <p:tav tm="0">
                                          <p:val>
                                            <p:strVal val="4*#ppt_h"/>
                                          </p:val>
                                        </p:tav>
                                        <p:tav tm="100000">
                                          <p:val>
                                            <p:strVal val="#ppt_h"/>
                                          </p:val>
                                        </p:tav>
                                      </p:tavLst>
                                    </p:anim>
                                  </p:childTnLst>
                                </p:cTn>
                              </p:par>
                            </p:childTnLst>
                          </p:cTn>
                        </p:par>
                      </p:childTnLst>
                    </p:cTn>
                  </p:par>
                  <p:par>
                    <p:cTn id="387" fill="hold" nodeType="clickPar">
                      <p:stCondLst>
                        <p:cond delay="indefinite"/>
                      </p:stCondLst>
                      <p:childTnLst>
                        <p:par>
                          <p:cTn id="388" fill="hold" nodeType="withGroup">
                            <p:stCondLst>
                              <p:cond delay="0"/>
                            </p:stCondLst>
                            <p:childTnLst>
                              <p:par>
                                <p:cTn id="389" presetID="9" presetClass="entr" presetSubtype="0" fill="hold" grpId="0" nodeType="clickEffect">
                                  <p:stCondLst>
                                    <p:cond delay="0"/>
                                  </p:stCondLst>
                                  <p:childTnLst>
                                    <p:set>
                                      <p:cBhvr>
                                        <p:cTn id="390" dur="1" fill="hold">
                                          <p:stCondLst>
                                            <p:cond delay="0"/>
                                          </p:stCondLst>
                                        </p:cTn>
                                        <p:tgtEl>
                                          <p:spTgt spid="159033"/>
                                        </p:tgtEl>
                                        <p:attrNameLst>
                                          <p:attrName>style.visibility</p:attrName>
                                        </p:attrNameLst>
                                      </p:cBhvr>
                                      <p:to>
                                        <p:strVal val="visible"/>
                                      </p:to>
                                    </p:set>
                                    <p:animEffect transition="in" filter="dissolve">
                                      <p:cBhvr>
                                        <p:cTn id="391" dur="500"/>
                                        <p:tgtEl>
                                          <p:spTgt spid="159033"/>
                                        </p:tgtEl>
                                      </p:cBhvr>
                                    </p:animEffect>
                                  </p:childTnLst>
                                </p:cTn>
                              </p:par>
                            </p:childTnLst>
                          </p:cTn>
                        </p:par>
                      </p:childTnLst>
                    </p:cTn>
                  </p:par>
                  <p:par>
                    <p:cTn id="392" fill="hold" nodeType="clickPar">
                      <p:stCondLst>
                        <p:cond delay="indefinite"/>
                      </p:stCondLst>
                      <p:childTnLst>
                        <p:par>
                          <p:cTn id="393" fill="hold" nodeType="withGroup">
                            <p:stCondLst>
                              <p:cond delay="0"/>
                            </p:stCondLst>
                            <p:childTnLst>
                              <p:par>
                                <p:cTn id="394" presetID="9" presetClass="entr" presetSubtype="0" fill="hold" nodeType="clickEffect">
                                  <p:stCondLst>
                                    <p:cond delay="0"/>
                                  </p:stCondLst>
                                  <p:childTnLst>
                                    <p:set>
                                      <p:cBhvr>
                                        <p:cTn id="395" dur="1" fill="hold">
                                          <p:stCondLst>
                                            <p:cond delay="0"/>
                                          </p:stCondLst>
                                        </p:cTn>
                                        <p:tgtEl>
                                          <p:spTgt spid="159008"/>
                                        </p:tgtEl>
                                        <p:attrNameLst>
                                          <p:attrName>style.visibility</p:attrName>
                                        </p:attrNameLst>
                                      </p:cBhvr>
                                      <p:to>
                                        <p:strVal val="visible"/>
                                      </p:to>
                                    </p:set>
                                    <p:animEffect transition="in" filter="dissolve">
                                      <p:cBhvr>
                                        <p:cTn id="396" dur="500"/>
                                        <p:tgtEl>
                                          <p:spTgt spid="159008"/>
                                        </p:tgtEl>
                                      </p:cBhvr>
                                    </p:animEffect>
                                  </p:childTnLst>
                                </p:cTn>
                              </p:par>
                            </p:childTnLst>
                          </p:cTn>
                        </p:par>
                      </p:childTnLst>
                    </p:cTn>
                  </p:par>
                  <p:par>
                    <p:cTn id="397" fill="hold" nodeType="clickPar">
                      <p:stCondLst>
                        <p:cond delay="indefinite"/>
                      </p:stCondLst>
                      <p:childTnLst>
                        <p:par>
                          <p:cTn id="398" fill="hold" nodeType="withGroup">
                            <p:stCondLst>
                              <p:cond delay="0"/>
                            </p:stCondLst>
                            <p:childTnLst>
                              <p:par>
                                <p:cTn id="399" presetID="9" presetClass="entr" presetSubtype="0" fill="hold" nodeType="clickEffect">
                                  <p:stCondLst>
                                    <p:cond delay="0"/>
                                  </p:stCondLst>
                                  <p:childTnLst>
                                    <p:set>
                                      <p:cBhvr>
                                        <p:cTn id="400" dur="1" fill="hold">
                                          <p:stCondLst>
                                            <p:cond delay="0"/>
                                          </p:stCondLst>
                                        </p:cTn>
                                        <p:tgtEl>
                                          <p:spTgt spid="159010"/>
                                        </p:tgtEl>
                                        <p:attrNameLst>
                                          <p:attrName>style.visibility</p:attrName>
                                        </p:attrNameLst>
                                      </p:cBhvr>
                                      <p:to>
                                        <p:strVal val="visible"/>
                                      </p:to>
                                    </p:set>
                                    <p:animEffect transition="in" filter="dissolve">
                                      <p:cBhvr>
                                        <p:cTn id="401" dur="500"/>
                                        <p:tgtEl>
                                          <p:spTgt spid="159010"/>
                                        </p:tgtEl>
                                      </p:cBhvr>
                                    </p:animEffect>
                                  </p:childTnLst>
                                </p:cTn>
                              </p:par>
                            </p:childTnLst>
                          </p:cTn>
                        </p:par>
                      </p:childTnLst>
                    </p:cTn>
                  </p:par>
                  <p:par>
                    <p:cTn id="402" fill="hold" nodeType="clickPar">
                      <p:stCondLst>
                        <p:cond delay="indefinite"/>
                      </p:stCondLst>
                      <p:childTnLst>
                        <p:par>
                          <p:cTn id="403" fill="hold" nodeType="withGroup">
                            <p:stCondLst>
                              <p:cond delay="0"/>
                            </p:stCondLst>
                            <p:childTnLst>
                              <p:par>
                                <p:cTn id="404" presetID="23" presetClass="entr" presetSubtype="32" fill="hold" grpId="0" nodeType="clickEffect">
                                  <p:stCondLst>
                                    <p:cond delay="0"/>
                                  </p:stCondLst>
                                  <p:childTnLst>
                                    <p:set>
                                      <p:cBhvr>
                                        <p:cTn id="405" dur="1" fill="hold">
                                          <p:stCondLst>
                                            <p:cond delay="0"/>
                                          </p:stCondLst>
                                        </p:cTn>
                                        <p:tgtEl>
                                          <p:spTgt spid="159043"/>
                                        </p:tgtEl>
                                        <p:attrNameLst>
                                          <p:attrName>style.visibility</p:attrName>
                                        </p:attrNameLst>
                                      </p:cBhvr>
                                      <p:to>
                                        <p:strVal val="visible"/>
                                      </p:to>
                                    </p:set>
                                    <p:anim calcmode="lin" valueType="num">
                                      <p:cBhvr>
                                        <p:cTn id="406" dur="500" fill="hold"/>
                                        <p:tgtEl>
                                          <p:spTgt spid="159043"/>
                                        </p:tgtEl>
                                        <p:attrNameLst>
                                          <p:attrName>ppt_w</p:attrName>
                                        </p:attrNameLst>
                                      </p:cBhvr>
                                      <p:tavLst>
                                        <p:tav tm="0">
                                          <p:val>
                                            <p:strVal val="4*#ppt_w"/>
                                          </p:val>
                                        </p:tav>
                                        <p:tav tm="100000">
                                          <p:val>
                                            <p:strVal val="#ppt_w"/>
                                          </p:val>
                                        </p:tav>
                                      </p:tavLst>
                                    </p:anim>
                                    <p:anim calcmode="lin" valueType="num">
                                      <p:cBhvr>
                                        <p:cTn id="407" dur="500" fill="hold"/>
                                        <p:tgtEl>
                                          <p:spTgt spid="159043"/>
                                        </p:tgtEl>
                                        <p:attrNameLst>
                                          <p:attrName>ppt_h</p:attrName>
                                        </p:attrNameLst>
                                      </p:cBhvr>
                                      <p:tavLst>
                                        <p:tav tm="0">
                                          <p:val>
                                            <p:strVal val="4*#ppt_h"/>
                                          </p:val>
                                        </p:tav>
                                        <p:tav tm="100000">
                                          <p:val>
                                            <p:strVal val="#ppt_h"/>
                                          </p:val>
                                        </p:tav>
                                      </p:tavLst>
                                    </p:anim>
                                  </p:childTnLst>
                                </p:cTn>
                              </p:par>
                            </p:childTnLst>
                          </p:cTn>
                        </p:par>
                      </p:childTnLst>
                    </p:cTn>
                  </p:par>
                  <p:par>
                    <p:cTn id="408" fill="hold" nodeType="clickPar">
                      <p:stCondLst>
                        <p:cond delay="indefinite"/>
                      </p:stCondLst>
                      <p:childTnLst>
                        <p:par>
                          <p:cTn id="409" fill="hold" nodeType="withGroup">
                            <p:stCondLst>
                              <p:cond delay="0"/>
                            </p:stCondLst>
                            <p:childTnLst>
                              <p:par>
                                <p:cTn id="410" presetID="23" presetClass="entr" presetSubtype="528" fill="hold" nodeType="clickEffect">
                                  <p:stCondLst>
                                    <p:cond delay="0"/>
                                  </p:stCondLst>
                                  <p:childTnLst>
                                    <p:set>
                                      <p:cBhvr>
                                        <p:cTn id="411" dur="1" fill="hold">
                                          <p:stCondLst>
                                            <p:cond delay="0"/>
                                          </p:stCondLst>
                                        </p:cTn>
                                        <p:tgtEl>
                                          <p:spTgt spid="159013"/>
                                        </p:tgtEl>
                                        <p:attrNameLst>
                                          <p:attrName>style.visibility</p:attrName>
                                        </p:attrNameLst>
                                      </p:cBhvr>
                                      <p:to>
                                        <p:strVal val="visible"/>
                                      </p:to>
                                    </p:set>
                                    <p:anim calcmode="lin" valueType="num">
                                      <p:cBhvr>
                                        <p:cTn id="412" dur="500" fill="hold"/>
                                        <p:tgtEl>
                                          <p:spTgt spid="159013"/>
                                        </p:tgtEl>
                                        <p:attrNameLst>
                                          <p:attrName>ppt_w</p:attrName>
                                        </p:attrNameLst>
                                      </p:cBhvr>
                                      <p:tavLst>
                                        <p:tav tm="0">
                                          <p:val>
                                            <p:fltVal val="0"/>
                                          </p:val>
                                        </p:tav>
                                        <p:tav tm="100000">
                                          <p:val>
                                            <p:strVal val="#ppt_w"/>
                                          </p:val>
                                        </p:tav>
                                      </p:tavLst>
                                    </p:anim>
                                    <p:anim calcmode="lin" valueType="num">
                                      <p:cBhvr>
                                        <p:cTn id="413" dur="500" fill="hold"/>
                                        <p:tgtEl>
                                          <p:spTgt spid="159013"/>
                                        </p:tgtEl>
                                        <p:attrNameLst>
                                          <p:attrName>ppt_h</p:attrName>
                                        </p:attrNameLst>
                                      </p:cBhvr>
                                      <p:tavLst>
                                        <p:tav tm="0">
                                          <p:val>
                                            <p:fltVal val="0"/>
                                          </p:val>
                                        </p:tav>
                                        <p:tav tm="100000">
                                          <p:val>
                                            <p:strVal val="#ppt_h"/>
                                          </p:val>
                                        </p:tav>
                                      </p:tavLst>
                                    </p:anim>
                                    <p:anim calcmode="lin" valueType="num">
                                      <p:cBhvr>
                                        <p:cTn id="414" dur="500" fill="hold"/>
                                        <p:tgtEl>
                                          <p:spTgt spid="159013"/>
                                        </p:tgtEl>
                                        <p:attrNameLst>
                                          <p:attrName>ppt_x</p:attrName>
                                        </p:attrNameLst>
                                      </p:cBhvr>
                                      <p:tavLst>
                                        <p:tav tm="0">
                                          <p:val>
                                            <p:fltVal val="0.5"/>
                                          </p:val>
                                        </p:tav>
                                        <p:tav tm="100000">
                                          <p:val>
                                            <p:strVal val="#ppt_x"/>
                                          </p:val>
                                        </p:tav>
                                      </p:tavLst>
                                    </p:anim>
                                    <p:anim calcmode="lin" valueType="num">
                                      <p:cBhvr>
                                        <p:cTn id="415" dur="500" fill="hold"/>
                                        <p:tgtEl>
                                          <p:spTgt spid="15901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76" grpId="0"/>
      <p:bldP spid="158782" grpId="0"/>
      <p:bldP spid="158815" grpId="0"/>
      <p:bldP spid="158824" grpId="0"/>
      <p:bldP spid="158835" grpId="0"/>
      <p:bldP spid="158836" grpId="0"/>
      <p:bldP spid="158837" grpId="0"/>
      <p:bldP spid="158859" grpId="0"/>
      <p:bldP spid="158860" grpId="0"/>
      <p:bldP spid="158861" grpId="0"/>
      <p:bldP spid="158862" grpId="0"/>
      <p:bldP spid="158883" grpId="0"/>
      <p:bldP spid="158884" grpId="0"/>
      <p:bldP spid="158885" grpId="0"/>
      <p:bldP spid="158886" grpId="0"/>
      <p:bldP spid="158887" grpId="0"/>
      <p:bldP spid="158889" grpId="0"/>
      <p:bldP spid="158899" grpId="0"/>
      <p:bldP spid="158900" grpId="0"/>
      <p:bldP spid="158910" grpId="0"/>
      <p:bldP spid="158911" grpId="0"/>
      <p:bldP spid="158925" grpId="0"/>
      <p:bldP spid="158942" grpId="0"/>
      <p:bldP spid="158943" grpId="0"/>
      <p:bldP spid="158944" grpId="0"/>
      <p:bldP spid="158945" grpId="0"/>
      <p:bldP spid="158951" grpId="0"/>
      <p:bldP spid="158952" grpId="0"/>
      <p:bldP spid="158953" grpId="0"/>
      <p:bldP spid="158954" grpId="0"/>
      <p:bldP spid="158955" grpId="0"/>
      <p:bldP spid="158976" grpId="0"/>
      <p:bldP spid="158977" grpId="0"/>
      <p:bldP spid="158987" grpId="0"/>
      <p:bldP spid="158988" grpId="0"/>
      <p:bldP spid="158998" grpId="0"/>
      <p:bldP spid="158999" grpId="0"/>
      <p:bldP spid="159000" grpId="0"/>
      <p:bldP spid="159001" grpId="0"/>
      <p:bldP spid="159002" grpId="0"/>
      <p:bldP spid="159003" grpId="0"/>
      <p:bldP spid="159017" grpId="0"/>
      <p:bldP spid="159018" grpId="0"/>
      <p:bldP spid="159019" grpId="0"/>
      <p:bldP spid="159020" grpId="0"/>
      <p:bldP spid="159030" grpId="0"/>
      <p:bldP spid="159031" grpId="0"/>
      <p:bldP spid="159032" grpId="0"/>
      <p:bldP spid="159033" grpId="0"/>
      <p:bldP spid="15904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Text Box 3"/>
          <p:cNvSpPr txBox="1">
            <a:spLocks noChangeArrowheads="1"/>
          </p:cNvSpPr>
          <p:nvPr/>
        </p:nvSpPr>
        <p:spPr bwMode="auto">
          <a:xfrm>
            <a:off x="2450222" y="1873252"/>
            <a:ext cx="7848587" cy="492125"/>
          </a:xfrm>
          <a:prstGeom prst="rect">
            <a:avLst/>
          </a:prstGeom>
          <a:noFill/>
          <a:ln w="12700" cap="sq">
            <a:noFill/>
            <a:miter lim="800000"/>
            <a:headEnd type="none" w="sm" len="sm"/>
            <a:tailEnd type="none" w="sm" len="sm"/>
          </a:ln>
        </p:spPr>
        <p:txBody>
          <a:bodyPr>
            <a:spAutoFit/>
          </a:bodyPr>
          <a:lstStyle/>
          <a:p>
            <a:pPr algn="l"/>
            <a:r>
              <a:rPr lang="en-US" altLang="zh-CN" sz="2600" b="1">
                <a:solidFill>
                  <a:srgbClr val="000000"/>
                </a:solidFill>
                <a:ea typeface="幼圆" pitchFamily="49" charset="-122"/>
              </a:rPr>
              <a:t>2</a:t>
            </a:r>
            <a:r>
              <a:rPr lang="en-US" altLang="zh-CN" sz="2600" b="1">
                <a:solidFill>
                  <a:srgbClr val="000000"/>
                </a:solidFill>
                <a:latin typeface="幼圆" pitchFamily="49" charset="-122"/>
                <a:ea typeface="幼圆" pitchFamily="49" charset="-122"/>
              </a:rPr>
              <a:t>.</a:t>
            </a:r>
            <a:r>
              <a:rPr lang="zh-CN" altLang="en-US" sz="2600" b="1">
                <a:solidFill>
                  <a:srgbClr val="000000"/>
                </a:solidFill>
                <a:latin typeface="幼圆" pitchFamily="49" charset="-122"/>
                <a:ea typeface="幼圆" pitchFamily="49" charset="-122"/>
              </a:rPr>
              <a:t>第一个数填在第一行居中的位置上</a:t>
            </a:r>
            <a:r>
              <a:rPr lang="zh-CN" altLang="en-US" sz="2600" b="1">
                <a:solidFill>
                  <a:srgbClr val="000000"/>
                </a:solidFill>
                <a:ea typeface="幼圆" pitchFamily="49" charset="-122"/>
              </a:rPr>
              <a:t>(</a:t>
            </a:r>
            <a:r>
              <a:rPr lang="en-US" altLang="zh-CN" sz="2600" b="1">
                <a:solidFill>
                  <a:srgbClr val="000000"/>
                </a:solidFill>
                <a:ea typeface="幼圆" pitchFamily="49" charset="-122"/>
              </a:rPr>
              <a:t>i=0，j=n/2)；</a:t>
            </a:r>
          </a:p>
        </p:txBody>
      </p:sp>
      <p:sp>
        <p:nvSpPr>
          <p:cNvPr id="147460" name="Text Box 4"/>
          <p:cNvSpPr txBox="1">
            <a:spLocks noChangeArrowheads="1"/>
          </p:cNvSpPr>
          <p:nvPr/>
        </p:nvSpPr>
        <p:spPr bwMode="auto">
          <a:xfrm>
            <a:off x="2450222" y="2444750"/>
            <a:ext cx="7678563" cy="812800"/>
          </a:xfrm>
          <a:prstGeom prst="rect">
            <a:avLst/>
          </a:prstGeom>
          <a:noFill/>
          <a:ln w="12700" cap="sq">
            <a:noFill/>
            <a:miter lim="800000"/>
            <a:headEnd type="none" w="sm" len="sm"/>
            <a:tailEnd type="none" w="sm" len="sm"/>
          </a:ln>
        </p:spPr>
        <p:txBody>
          <a:bodyPr>
            <a:spAutoFit/>
          </a:bodyPr>
          <a:lstStyle/>
          <a:p>
            <a:pPr algn="l">
              <a:lnSpc>
                <a:spcPct val="90000"/>
              </a:lnSpc>
            </a:pPr>
            <a:r>
              <a:rPr lang="en-US" altLang="zh-CN" sz="2600" b="1">
                <a:solidFill>
                  <a:srgbClr val="000000"/>
                </a:solidFill>
                <a:ea typeface="幼圆" pitchFamily="49" charset="-122"/>
              </a:rPr>
              <a:t>3</a:t>
            </a:r>
            <a:r>
              <a:rPr lang="en-US" altLang="zh-CN" sz="2600" b="1">
                <a:solidFill>
                  <a:srgbClr val="000000"/>
                </a:solidFill>
                <a:latin typeface="幼圆" pitchFamily="49" charset="-122"/>
                <a:ea typeface="幼圆" pitchFamily="49" charset="-122"/>
              </a:rPr>
              <a:t>.</a:t>
            </a:r>
            <a:r>
              <a:rPr lang="zh-CN" altLang="en-US" sz="2600" b="1">
                <a:solidFill>
                  <a:srgbClr val="000000"/>
                </a:solidFill>
                <a:latin typeface="幼圆" pitchFamily="49" charset="-122"/>
                <a:ea typeface="幼圆" pitchFamily="49" charset="-122"/>
              </a:rPr>
              <a:t>以后每填一个数后，将位置移到当前位置</a:t>
            </a:r>
            <a:r>
              <a:rPr lang="zh-CN" altLang="en-US" sz="2600" b="1">
                <a:solidFill>
                  <a:srgbClr val="000000"/>
                </a:solidFill>
                <a:ea typeface="幼圆" pitchFamily="49" charset="-122"/>
              </a:rPr>
              <a:t>(</a:t>
            </a:r>
            <a:r>
              <a:rPr lang="en-US" altLang="zh-CN" sz="2600" b="1">
                <a:solidFill>
                  <a:srgbClr val="000000"/>
                </a:solidFill>
                <a:ea typeface="幼圆" pitchFamily="49" charset="-122"/>
              </a:rPr>
              <a:t>i,j)</a:t>
            </a:r>
            <a:r>
              <a:rPr lang="zh-CN" altLang="en-US" sz="2600" b="1">
                <a:solidFill>
                  <a:srgbClr val="000000"/>
                </a:solidFill>
                <a:latin typeface="幼圆" pitchFamily="49" charset="-122"/>
                <a:ea typeface="幼圆" pitchFamily="49" charset="-122"/>
              </a:rPr>
              <a:t>的</a:t>
            </a:r>
          </a:p>
          <a:p>
            <a:pPr algn="l">
              <a:lnSpc>
                <a:spcPct val="90000"/>
              </a:lnSpc>
            </a:pPr>
            <a:r>
              <a:rPr lang="zh-CN" altLang="en-US" sz="2600" b="1">
                <a:solidFill>
                  <a:srgbClr val="000000"/>
                </a:solidFill>
                <a:latin typeface="幼圆" pitchFamily="49" charset="-122"/>
                <a:ea typeface="幼圆" pitchFamily="49" charset="-122"/>
              </a:rPr>
              <a:t>  左上角，即做动作</a:t>
            </a:r>
            <a:r>
              <a:rPr lang="en-US" altLang="zh-CN" sz="2600" b="1">
                <a:solidFill>
                  <a:srgbClr val="000000"/>
                </a:solidFill>
                <a:ea typeface="幼圆" pitchFamily="49" charset="-122"/>
              </a:rPr>
              <a:t>i=i</a:t>
            </a:r>
            <a:r>
              <a:rPr lang="en-US" altLang="zh-CN" sz="2600" b="1">
                <a:solidFill>
                  <a:srgbClr val="000000"/>
                </a:solidFill>
                <a:latin typeface="宋体" charset="-122"/>
              </a:rPr>
              <a:t>-</a:t>
            </a:r>
            <a:r>
              <a:rPr lang="en-US" altLang="zh-CN" sz="2600" b="1">
                <a:solidFill>
                  <a:srgbClr val="000000"/>
                </a:solidFill>
                <a:ea typeface="幼圆" pitchFamily="49" charset="-122"/>
              </a:rPr>
              <a:t>1，j=j</a:t>
            </a:r>
            <a:r>
              <a:rPr lang="en-US" altLang="zh-CN" sz="2600" b="1">
                <a:solidFill>
                  <a:srgbClr val="000000"/>
                </a:solidFill>
                <a:latin typeface="宋体" charset="-122"/>
              </a:rPr>
              <a:t>-</a:t>
            </a:r>
            <a:r>
              <a:rPr lang="en-US" altLang="zh-CN" sz="2600" b="1">
                <a:solidFill>
                  <a:srgbClr val="000000"/>
                </a:solidFill>
                <a:ea typeface="幼圆" pitchFamily="49" charset="-122"/>
              </a:rPr>
              <a:t>1；</a:t>
            </a:r>
            <a:endParaRPr lang="en-US" altLang="zh-CN" sz="2600" b="1">
              <a:solidFill>
                <a:srgbClr val="000000"/>
              </a:solidFill>
              <a:latin typeface="幼圆" pitchFamily="49" charset="-122"/>
              <a:ea typeface="幼圆" pitchFamily="49" charset="-122"/>
            </a:endParaRPr>
          </a:p>
        </p:txBody>
      </p:sp>
      <p:sp>
        <p:nvSpPr>
          <p:cNvPr id="147461" name="Text Box 5"/>
          <p:cNvSpPr txBox="1">
            <a:spLocks noChangeArrowheads="1"/>
          </p:cNvSpPr>
          <p:nvPr/>
        </p:nvSpPr>
        <p:spPr bwMode="auto">
          <a:xfrm>
            <a:off x="2450221" y="3321052"/>
            <a:ext cx="7966793" cy="1292225"/>
          </a:xfrm>
          <a:prstGeom prst="rect">
            <a:avLst/>
          </a:prstGeom>
          <a:noFill/>
          <a:ln w="12700" cap="sq">
            <a:noFill/>
            <a:miter lim="800000"/>
            <a:headEnd type="none" w="sm" len="sm"/>
            <a:tailEnd type="none" w="sm" len="sm"/>
          </a:ln>
        </p:spPr>
        <p:txBody>
          <a:bodyPr>
            <a:spAutoFit/>
          </a:bodyPr>
          <a:lstStyle/>
          <a:p>
            <a:pPr algn="l"/>
            <a:r>
              <a:rPr lang="en-US" altLang="zh-CN" sz="2600" b="1">
                <a:solidFill>
                  <a:srgbClr val="000000"/>
                </a:solidFill>
                <a:ea typeface="幼圆" pitchFamily="49" charset="-122"/>
              </a:rPr>
              <a:t>4</a:t>
            </a:r>
            <a:r>
              <a:rPr lang="en-US" altLang="zh-CN" sz="2600" b="1">
                <a:solidFill>
                  <a:srgbClr val="000000"/>
                </a:solidFill>
                <a:latin typeface="幼圆" pitchFamily="49" charset="-122"/>
                <a:ea typeface="幼圆" pitchFamily="49" charset="-122"/>
              </a:rPr>
              <a:t>.</a:t>
            </a:r>
            <a:r>
              <a:rPr lang="zh-CN" altLang="en-US" sz="2600" b="1">
                <a:solidFill>
                  <a:srgbClr val="000000"/>
                </a:solidFill>
                <a:latin typeface="幼圆" pitchFamily="49" charset="-122"/>
                <a:ea typeface="幼圆" pitchFamily="49" charset="-122"/>
              </a:rPr>
              <a:t>根据不同情况对位置进行修正：</a:t>
            </a:r>
          </a:p>
          <a:p>
            <a:pPr algn="l"/>
            <a:r>
              <a:rPr lang="en-US" altLang="zh-CN" sz="2600" b="1">
                <a:solidFill>
                  <a:srgbClr val="000099"/>
                </a:solidFill>
                <a:latin typeface="幼圆" pitchFamily="49" charset="-122"/>
                <a:ea typeface="幼圆" pitchFamily="49" charset="-122"/>
              </a:rPr>
              <a:t>  （</a:t>
            </a:r>
            <a:r>
              <a:rPr lang="en-US" altLang="zh-CN" sz="2600" b="1">
                <a:solidFill>
                  <a:srgbClr val="000099"/>
                </a:solidFill>
                <a:ea typeface="幼圆" pitchFamily="49" charset="-122"/>
              </a:rPr>
              <a:t>1</a:t>
            </a:r>
            <a:r>
              <a:rPr lang="en-US" altLang="zh-CN" sz="2600" b="1">
                <a:solidFill>
                  <a:srgbClr val="000099"/>
                </a:solidFill>
                <a:latin typeface="幼圆" pitchFamily="49" charset="-122"/>
                <a:ea typeface="幼圆" pitchFamily="49" charset="-122"/>
              </a:rPr>
              <a:t>）</a:t>
            </a:r>
            <a:r>
              <a:rPr lang="zh-CN" altLang="en-US" sz="2600" b="1">
                <a:solidFill>
                  <a:srgbClr val="000099"/>
                </a:solidFill>
                <a:latin typeface="幼圆" pitchFamily="49" charset="-122"/>
                <a:ea typeface="幼圆" pitchFamily="49" charset="-122"/>
              </a:rPr>
              <a:t>若位置</a:t>
            </a:r>
            <a:r>
              <a:rPr lang="zh-CN" altLang="en-US" sz="2600" b="1">
                <a:solidFill>
                  <a:srgbClr val="000099"/>
                </a:solidFill>
                <a:ea typeface="幼圆" pitchFamily="49" charset="-122"/>
              </a:rPr>
              <a:t>(</a:t>
            </a:r>
            <a:r>
              <a:rPr lang="en-US" altLang="zh-CN" sz="2600" b="1">
                <a:solidFill>
                  <a:srgbClr val="000099"/>
                </a:solidFill>
                <a:ea typeface="幼圆" pitchFamily="49" charset="-122"/>
              </a:rPr>
              <a:t>i,j)</a:t>
            </a:r>
            <a:r>
              <a:rPr lang="zh-CN" altLang="en-US" sz="2600" b="1">
                <a:solidFill>
                  <a:srgbClr val="000099"/>
                </a:solidFill>
                <a:latin typeface="幼圆" pitchFamily="49" charset="-122"/>
                <a:ea typeface="幼圆" pitchFamily="49" charset="-122"/>
              </a:rPr>
              <a:t>上已经填数，或者</a:t>
            </a:r>
            <a:r>
              <a:rPr lang="en-US" altLang="zh-CN" sz="2600" b="1">
                <a:solidFill>
                  <a:srgbClr val="000099"/>
                </a:solidFill>
                <a:ea typeface="幼圆" pitchFamily="49" charset="-122"/>
              </a:rPr>
              <a:t>i,j</a:t>
            </a:r>
            <a:r>
              <a:rPr lang="zh-CN" altLang="en-US" sz="2600" b="1">
                <a:solidFill>
                  <a:srgbClr val="000099"/>
                </a:solidFill>
                <a:latin typeface="幼圆" pitchFamily="49" charset="-122"/>
                <a:ea typeface="幼圆" pitchFamily="49" charset="-122"/>
              </a:rPr>
              <a:t>同时小于</a:t>
            </a:r>
            <a:r>
              <a:rPr lang="zh-CN" altLang="en-US" sz="2600" b="1">
                <a:solidFill>
                  <a:srgbClr val="000099"/>
                </a:solidFill>
                <a:ea typeface="幼圆" pitchFamily="49" charset="-122"/>
              </a:rPr>
              <a:t>0</a:t>
            </a:r>
            <a:r>
              <a:rPr lang="zh-CN" altLang="en-US" sz="2600" b="1">
                <a:solidFill>
                  <a:srgbClr val="000099"/>
                </a:solidFill>
                <a:latin typeface="幼圆" pitchFamily="49" charset="-122"/>
                <a:ea typeface="幼圆" pitchFamily="49" charset="-122"/>
              </a:rPr>
              <a:t>，</a:t>
            </a:r>
          </a:p>
          <a:p>
            <a:pPr algn="l"/>
            <a:r>
              <a:rPr lang="zh-CN" altLang="en-US" sz="2600" b="1">
                <a:solidFill>
                  <a:srgbClr val="000099"/>
                </a:solidFill>
                <a:latin typeface="幼圆" pitchFamily="49" charset="-122"/>
                <a:ea typeface="幼圆" pitchFamily="49" charset="-122"/>
              </a:rPr>
              <a:t>       将位置修改为</a:t>
            </a:r>
            <a:r>
              <a:rPr lang="en-US" altLang="zh-CN" sz="2600" b="1">
                <a:solidFill>
                  <a:srgbClr val="000099"/>
                </a:solidFill>
                <a:ea typeface="幼圆" pitchFamily="49" charset="-122"/>
              </a:rPr>
              <a:t>i=i+2，j=j+1；</a:t>
            </a:r>
            <a:endParaRPr lang="en-US" altLang="zh-CN" sz="2600" b="1">
              <a:solidFill>
                <a:srgbClr val="000099"/>
              </a:solidFill>
              <a:latin typeface="幼圆" pitchFamily="49" charset="-122"/>
              <a:ea typeface="幼圆" pitchFamily="49" charset="-122"/>
            </a:endParaRPr>
          </a:p>
        </p:txBody>
      </p:sp>
      <p:sp>
        <p:nvSpPr>
          <p:cNvPr id="147462" name="Rectangle 6"/>
          <p:cNvSpPr>
            <a:spLocks noChangeArrowheads="1"/>
          </p:cNvSpPr>
          <p:nvPr/>
        </p:nvSpPr>
        <p:spPr bwMode="auto">
          <a:xfrm>
            <a:off x="2604052" y="4559302"/>
            <a:ext cx="7021141" cy="492125"/>
          </a:xfrm>
          <a:prstGeom prst="rect">
            <a:avLst/>
          </a:prstGeom>
          <a:noFill/>
          <a:ln w="12700" cap="sq">
            <a:noFill/>
            <a:miter lim="800000"/>
            <a:headEnd type="none" w="sm" len="sm"/>
            <a:tailEnd type="none" w="sm" len="sm"/>
          </a:ln>
        </p:spPr>
        <p:txBody>
          <a:bodyPr>
            <a:spAutoFit/>
          </a:bodyPr>
          <a:lstStyle/>
          <a:p>
            <a:pPr algn="l"/>
            <a:r>
              <a:rPr lang="en-US" altLang="zh-CN" sz="2600" b="1">
                <a:solidFill>
                  <a:srgbClr val="000099"/>
                </a:solidFill>
                <a:latin typeface="幼圆" pitchFamily="49" charset="-122"/>
                <a:ea typeface="幼圆" pitchFamily="49" charset="-122"/>
              </a:rPr>
              <a:t> （</a:t>
            </a:r>
            <a:r>
              <a:rPr lang="en-US" altLang="zh-CN" sz="2600" b="1">
                <a:solidFill>
                  <a:srgbClr val="000099"/>
                </a:solidFill>
                <a:ea typeface="幼圆" pitchFamily="49" charset="-122"/>
              </a:rPr>
              <a:t>2</a:t>
            </a:r>
            <a:r>
              <a:rPr lang="en-US" altLang="zh-CN" sz="2600" b="1">
                <a:solidFill>
                  <a:srgbClr val="000099"/>
                </a:solidFill>
                <a:latin typeface="幼圆" pitchFamily="49" charset="-122"/>
                <a:ea typeface="幼圆" pitchFamily="49" charset="-122"/>
              </a:rPr>
              <a:t>）</a:t>
            </a:r>
            <a:r>
              <a:rPr lang="zh-CN" altLang="en-US" sz="2600" b="1">
                <a:solidFill>
                  <a:srgbClr val="000099"/>
                </a:solidFill>
                <a:latin typeface="幼圆" pitchFamily="49" charset="-122"/>
                <a:ea typeface="幼圆" pitchFamily="49" charset="-122"/>
              </a:rPr>
              <a:t>若</a:t>
            </a:r>
            <a:r>
              <a:rPr lang="en-US" altLang="zh-CN" sz="2600" b="1">
                <a:solidFill>
                  <a:srgbClr val="000099"/>
                </a:solidFill>
                <a:ea typeface="幼圆" pitchFamily="49" charset="-122"/>
              </a:rPr>
              <a:t>i</a:t>
            </a:r>
            <a:r>
              <a:rPr lang="zh-CN" altLang="en-US" sz="2600" b="1">
                <a:solidFill>
                  <a:srgbClr val="000099"/>
                </a:solidFill>
                <a:latin typeface="幼圆" pitchFamily="49" charset="-122"/>
                <a:ea typeface="幼圆" pitchFamily="49" charset="-122"/>
              </a:rPr>
              <a:t>小于</a:t>
            </a:r>
            <a:r>
              <a:rPr lang="zh-CN" altLang="en-US" sz="2600" b="1">
                <a:solidFill>
                  <a:srgbClr val="000099"/>
                </a:solidFill>
                <a:ea typeface="幼圆" pitchFamily="49" charset="-122"/>
              </a:rPr>
              <a:t>0</a:t>
            </a:r>
            <a:r>
              <a:rPr lang="zh-CN" altLang="en-US" sz="2600" b="1">
                <a:solidFill>
                  <a:srgbClr val="000099"/>
                </a:solidFill>
                <a:latin typeface="幼圆" pitchFamily="49" charset="-122"/>
                <a:ea typeface="幼圆" pitchFamily="49" charset="-122"/>
              </a:rPr>
              <a:t>，但</a:t>
            </a:r>
            <a:r>
              <a:rPr lang="en-US" altLang="zh-CN" sz="2600" b="1">
                <a:solidFill>
                  <a:srgbClr val="000099"/>
                </a:solidFill>
                <a:ea typeface="幼圆" pitchFamily="49" charset="-122"/>
              </a:rPr>
              <a:t>j</a:t>
            </a:r>
            <a:r>
              <a:rPr lang="zh-CN" altLang="en-US" sz="2600" b="1">
                <a:solidFill>
                  <a:srgbClr val="000099"/>
                </a:solidFill>
                <a:latin typeface="幼圆" pitchFamily="49" charset="-122"/>
                <a:ea typeface="幼圆" pitchFamily="49" charset="-122"/>
              </a:rPr>
              <a:t>不小于</a:t>
            </a:r>
            <a:r>
              <a:rPr lang="zh-CN" altLang="en-US" sz="2600" b="1">
                <a:solidFill>
                  <a:srgbClr val="000099"/>
                </a:solidFill>
                <a:ea typeface="幼圆" pitchFamily="49" charset="-122"/>
              </a:rPr>
              <a:t>0</a:t>
            </a:r>
            <a:r>
              <a:rPr lang="zh-CN" altLang="en-US" sz="2600" b="1">
                <a:solidFill>
                  <a:srgbClr val="000099"/>
                </a:solidFill>
                <a:latin typeface="幼圆" pitchFamily="49" charset="-122"/>
                <a:ea typeface="幼圆" pitchFamily="49" charset="-122"/>
              </a:rPr>
              <a:t>，修改</a:t>
            </a:r>
            <a:r>
              <a:rPr lang="en-US" altLang="zh-CN" sz="2600" b="1">
                <a:solidFill>
                  <a:srgbClr val="000099"/>
                </a:solidFill>
                <a:ea typeface="幼圆" pitchFamily="49" charset="-122"/>
              </a:rPr>
              <a:t>i</a:t>
            </a:r>
            <a:r>
              <a:rPr lang="zh-CN" altLang="en-US" sz="2600" b="1">
                <a:solidFill>
                  <a:srgbClr val="000099"/>
                </a:solidFill>
                <a:latin typeface="幼圆" pitchFamily="49" charset="-122"/>
                <a:ea typeface="幼圆" pitchFamily="49" charset="-122"/>
              </a:rPr>
              <a:t>为</a:t>
            </a:r>
            <a:r>
              <a:rPr lang="en-US" altLang="zh-CN" sz="2600" b="1">
                <a:solidFill>
                  <a:srgbClr val="000099"/>
                </a:solidFill>
                <a:ea typeface="幼圆" pitchFamily="49" charset="-122"/>
              </a:rPr>
              <a:t>n</a:t>
            </a:r>
            <a:r>
              <a:rPr lang="en-US" altLang="zh-CN" sz="2600" b="1">
                <a:solidFill>
                  <a:srgbClr val="000099"/>
                </a:solidFill>
                <a:latin typeface="宋体" charset="-122"/>
              </a:rPr>
              <a:t>-</a:t>
            </a:r>
            <a:r>
              <a:rPr lang="en-US" altLang="zh-CN" sz="2600" b="1">
                <a:solidFill>
                  <a:srgbClr val="000099"/>
                </a:solidFill>
                <a:ea typeface="幼圆" pitchFamily="49" charset="-122"/>
              </a:rPr>
              <a:t>1；</a:t>
            </a:r>
            <a:endParaRPr lang="en-US" altLang="zh-CN" sz="2600" b="1">
              <a:solidFill>
                <a:srgbClr val="000099"/>
              </a:solidFill>
              <a:latin typeface="幼圆" pitchFamily="49" charset="-122"/>
              <a:ea typeface="幼圆" pitchFamily="49" charset="-122"/>
            </a:endParaRPr>
          </a:p>
        </p:txBody>
      </p:sp>
      <p:sp>
        <p:nvSpPr>
          <p:cNvPr id="147463" name="Rectangle 7"/>
          <p:cNvSpPr>
            <a:spLocks noChangeArrowheads="1"/>
          </p:cNvSpPr>
          <p:nvPr/>
        </p:nvSpPr>
        <p:spPr bwMode="auto">
          <a:xfrm>
            <a:off x="2610528" y="5029202"/>
            <a:ext cx="7014664" cy="492125"/>
          </a:xfrm>
          <a:prstGeom prst="rect">
            <a:avLst/>
          </a:prstGeom>
          <a:noFill/>
          <a:ln w="12700" cap="sq">
            <a:noFill/>
            <a:miter lim="800000"/>
            <a:headEnd type="none" w="sm" len="sm"/>
            <a:tailEnd type="none" w="sm" len="sm"/>
          </a:ln>
        </p:spPr>
        <p:txBody>
          <a:bodyPr>
            <a:spAutoFit/>
          </a:bodyPr>
          <a:lstStyle/>
          <a:p>
            <a:pPr algn="l"/>
            <a:r>
              <a:rPr lang="en-US" altLang="zh-CN" sz="2600" b="1">
                <a:solidFill>
                  <a:srgbClr val="000099"/>
                </a:solidFill>
                <a:latin typeface="幼圆" pitchFamily="49" charset="-122"/>
                <a:ea typeface="幼圆" pitchFamily="49" charset="-122"/>
              </a:rPr>
              <a:t> （</a:t>
            </a:r>
            <a:r>
              <a:rPr lang="en-US" altLang="zh-CN" sz="2600" b="1">
                <a:solidFill>
                  <a:srgbClr val="000099"/>
                </a:solidFill>
                <a:ea typeface="幼圆" pitchFamily="49" charset="-122"/>
              </a:rPr>
              <a:t>3</a:t>
            </a:r>
            <a:r>
              <a:rPr lang="en-US" altLang="zh-CN" sz="2600" b="1">
                <a:solidFill>
                  <a:srgbClr val="000099"/>
                </a:solidFill>
                <a:latin typeface="幼圆" pitchFamily="49" charset="-122"/>
                <a:ea typeface="幼圆" pitchFamily="49" charset="-122"/>
              </a:rPr>
              <a:t>）</a:t>
            </a:r>
            <a:r>
              <a:rPr lang="zh-CN" altLang="en-US" sz="2600" b="1">
                <a:solidFill>
                  <a:srgbClr val="000099"/>
                </a:solidFill>
                <a:latin typeface="幼圆" pitchFamily="49" charset="-122"/>
                <a:ea typeface="幼圆" pitchFamily="49" charset="-122"/>
              </a:rPr>
              <a:t>若</a:t>
            </a:r>
            <a:r>
              <a:rPr lang="en-US" altLang="zh-CN" sz="2600" b="1">
                <a:solidFill>
                  <a:srgbClr val="000099"/>
                </a:solidFill>
                <a:ea typeface="幼圆" pitchFamily="49" charset="-122"/>
              </a:rPr>
              <a:t>j</a:t>
            </a:r>
            <a:r>
              <a:rPr lang="zh-CN" altLang="en-US" sz="2600" b="1">
                <a:solidFill>
                  <a:srgbClr val="000099"/>
                </a:solidFill>
                <a:latin typeface="幼圆" pitchFamily="49" charset="-122"/>
                <a:ea typeface="幼圆" pitchFamily="49" charset="-122"/>
              </a:rPr>
              <a:t>小于</a:t>
            </a:r>
            <a:r>
              <a:rPr lang="zh-CN" altLang="en-US" sz="2600" b="1">
                <a:solidFill>
                  <a:srgbClr val="000099"/>
                </a:solidFill>
                <a:ea typeface="幼圆" pitchFamily="49" charset="-122"/>
              </a:rPr>
              <a:t>0</a:t>
            </a:r>
            <a:r>
              <a:rPr lang="zh-CN" altLang="en-US" sz="2600" b="1">
                <a:solidFill>
                  <a:srgbClr val="000099"/>
                </a:solidFill>
                <a:latin typeface="幼圆" pitchFamily="49" charset="-122"/>
                <a:ea typeface="幼圆" pitchFamily="49" charset="-122"/>
              </a:rPr>
              <a:t>，但</a:t>
            </a:r>
            <a:r>
              <a:rPr lang="en-US" altLang="zh-CN" sz="2600" b="1">
                <a:solidFill>
                  <a:srgbClr val="000099"/>
                </a:solidFill>
                <a:ea typeface="幼圆" pitchFamily="49" charset="-122"/>
              </a:rPr>
              <a:t>i</a:t>
            </a:r>
            <a:r>
              <a:rPr lang="zh-CN" altLang="en-US" sz="2600" b="1">
                <a:solidFill>
                  <a:srgbClr val="000099"/>
                </a:solidFill>
                <a:latin typeface="幼圆" pitchFamily="49" charset="-122"/>
                <a:ea typeface="幼圆" pitchFamily="49" charset="-122"/>
              </a:rPr>
              <a:t>不小于</a:t>
            </a:r>
            <a:r>
              <a:rPr lang="zh-CN" altLang="en-US" sz="2600" b="1">
                <a:solidFill>
                  <a:srgbClr val="000099"/>
                </a:solidFill>
                <a:ea typeface="幼圆" pitchFamily="49" charset="-122"/>
              </a:rPr>
              <a:t>0</a:t>
            </a:r>
            <a:r>
              <a:rPr lang="zh-CN" altLang="en-US" sz="2600" b="1">
                <a:solidFill>
                  <a:srgbClr val="000099"/>
                </a:solidFill>
                <a:latin typeface="幼圆" pitchFamily="49" charset="-122"/>
                <a:ea typeface="幼圆" pitchFamily="49" charset="-122"/>
              </a:rPr>
              <a:t>，修改</a:t>
            </a:r>
            <a:r>
              <a:rPr lang="en-US" altLang="zh-CN" sz="2600" b="1">
                <a:solidFill>
                  <a:srgbClr val="000099"/>
                </a:solidFill>
                <a:ea typeface="幼圆" pitchFamily="49" charset="-122"/>
              </a:rPr>
              <a:t>j</a:t>
            </a:r>
            <a:r>
              <a:rPr lang="zh-CN" altLang="en-US" sz="2600" b="1">
                <a:solidFill>
                  <a:srgbClr val="000099"/>
                </a:solidFill>
                <a:latin typeface="幼圆" pitchFamily="49" charset="-122"/>
                <a:ea typeface="幼圆" pitchFamily="49" charset="-122"/>
              </a:rPr>
              <a:t>为</a:t>
            </a:r>
            <a:r>
              <a:rPr lang="en-US" altLang="zh-CN" sz="2600" b="1">
                <a:solidFill>
                  <a:srgbClr val="000099"/>
                </a:solidFill>
                <a:ea typeface="幼圆" pitchFamily="49" charset="-122"/>
              </a:rPr>
              <a:t>n</a:t>
            </a:r>
            <a:r>
              <a:rPr lang="en-US" altLang="zh-CN" sz="2600" b="1">
                <a:solidFill>
                  <a:srgbClr val="000099"/>
                </a:solidFill>
                <a:latin typeface="宋体" charset="-122"/>
              </a:rPr>
              <a:t>-</a:t>
            </a:r>
            <a:r>
              <a:rPr lang="en-US" altLang="zh-CN" sz="2600" b="1">
                <a:solidFill>
                  <a:srgbClr val="000099"/>
                </a:solidFill>
                <a:ea typeface="幼圆" pitchFamily="49" charset="-122"/>
              </a:rPr>
              <a:t>1</a:t>
            </a:r>
            <a:r>
              <a:rPr lang="en-US" altLang="zh-CN" sz="2600" b="1">
                <a:solidFill>
                  <a:srgbClr val="000099"/>
                </a:solidFill>
                <a:latin typeface="幼圆" pitchFamily="49" charset="-122"/>
                <a:ea typeface="幼圆" pitchFamily="49" charset="-122"/>
              </a:rPr>
              <a:t>。</a:t>
            </a:r>
          </a:p>
        </p:txBody>
      </p:sp>
      <p:sp>
        <p:nvSpPr>
          <p:cNvPr id="147464" name="Text Box 8"/>
          <p:cNvSpPr txBox="1">
            <a:spLocks noChangeArrowheads="1"/>
          </p:cNvSpPr>
          <p:nvPr/>
        </p:nvSpPr>
        <p:spPr bwMode="auto">
          <a:xfrm>
            <a:off x="2456699" y="1371602"/>
            <a:ext cx="7168495" cy="492125"/>
          </a:xfrm>
          <a:prstGeom prst="rect">
            <a:avLst/>
          </a:prstGeom>
          <a:noFill/>
          <a:ln w="12700" cap="sq">
            <a:noFill/>
            <a:miter lim="800000"/>
            <a:headEnd type="none" w="sm" len="sm"/>
            <a:tailEnd type="none" w="sm" len="sm"/>
          </a:ln>
        </p:spPr>
        <p:txBody>
          <a:bodyPr>
            <a:spAutoFit/>
          </a:bodyPr>
          <a:lstStyle/>
          <a:p>
            <a:pPr algn="l"/>
            <a:r>
              <a:rPr lang="en-US" altLang="zh-CN" sz="2600" b="1">
                <a:solidFill>
                  <a:srgbClr val="FF3300"/>
                </a:solidFill>
                <a:ea typeface="幼圆" pitchFamily="49" charset="-122"/>
              </a:rPr>
              <a:t>1</a:t>
            </a:r>
            <a:r>
              <a:rPr lang="en-US" altLang="zh-CN" sz="2600" b="1">
                <a:solidFill>
                  <a:srgbClr val="FF3300"/>
                </a:solidFill>
                <a:latin typeface="幼圆" pitchFamily="49" charset="-122"/>
                <a:ea typeface="幼圆" pitchFamily="49" charset="-122"/>
              </a:rPr>
              <a:t>.</a:t>
            </a:r>
            <a:r>
              <a:rPr lang="zh-CN" altLang="en-US" sz="2600" b="1">
                <a:solidFill>
                  <a:srgbClr val="FF3300"/>
                </a:solidFill>
                <a:latin typeface="幼圆" pitchFamily="49" charset="-122"/>
                <a:ea typeface="幼圆" pitchFamily="49" charset="-122"/>
              </a:rPr>
              <a:t>将用做</a:t>
            </a:r>
            <a:r>
              <a:rPr lang="zh-CN" altLang="en-US" sz="2600" b="1">
                <a:solidFill>
                  <a:srgbClr val="FF3300"/>
                </a:solidFill>
                <a:ea typeface="幼圆" pitchFamily="49" charset="-122"/>
              </a:rPr>
              <a:t>“</a:t>
            </a:r>
            <a:r>
              <a:rPr lang="zh-CN" altLang="en-US" sz="2600" b="1">
                <a:solidFill>
                  <a:srgbClr val="FF3300"/>
                </a:solidFill>
                <a:latin typeface="幼圆" pitchFamily="49" charset="-122"/>
                <a:ea typeface="幼圆" pitchFamily="49" charset="-122"/>
              </a:rPr>
              <a:t>魔方</a:t>
            </a:r>
            <a:r>
              <a:rPr lang="zh-CN" altLang="en-US" sz="2600" b="1">
                <a:solidFill>
                  <a:srgbClr val="FF3300"/>
                </a:solidFill>
                <a:ea typeface="幼圆" pitchFamily="49" charset="-122"/>
              </a:rPr>
              <a:t>”</a:t>
            </a:r>
            <a:r>
              <a:rPr lang="zh-CN" altLang="en-US" sz="2600" b="1">
                <a:solidFill>
                  <a:srgbClr val="FF3300"/>
                </a:solidFill>
                <a:latin typeface="幼圆" pitchFamily="49" charset="-122"/>
                <a:ea typeface="幼圆" pitchFamily="49" charset="-122"/>
              </a:rPr>
              <a:t>的二维数组的所有元素清</a:t>
            </a:r>
            <a:r>
              <a:rPr lang="zh-CN" altLang="en-US" sz="2600" b="1">
                <a:solidFill>
                  <a:srgbClr val="FF3300"/>
                </a:solidFill>
                <a:ea typeface="幼圆" pitchFamily="49" charset="-122"/>
              </a:rPr>
              <a:t>0；</a:t>
            </a:r>
            <a:endParaRPr lang="en-US" altLang="zh-CN" sz="2600" b="1">
              <a:solidFill>
                <a:srgbClr val="FF3300"/>
              </a:solidFill>
              <a:ea typeface="幼圆" pitchFamily="49" charset="-122"/>
            </a:endParaRPr>
          </a:p>
        </p:txBody>
      </p:sp>
      <p:grpSp>
        <p:nvGrpSpPr>
          <p:cNvPr id="2" name="Group 23"/>
          <p:cNvGrpSpPr>
            <a:grpSpLocks/>
          </p:cNvGrpSpPr>
          <p:nvPr/>
        </p:nvGrpSpPr>
        <p:grpSpPr bwMode="auto">
          <a:xfrm>
            <a:off x="2056740" y="457200"/>
            <a:ext cx="1753665" cy="769938"/>
            <a:chOff x="336" y="288"/>
            <a:chExt cx="1104" cy="485"/>
          </a:xfrm>
        </p:grpSpPr>
        <p:sp>
          <p:nvSpPr>
            <p:cNvPr id="147475" name="Oval 19"/>
            <p:cNvSpPr>
              <a:spLocks noChangeArrowheads="1"/>
            </p:cNvSpPr>
            <p:nvPr/>
          </p:nvSpPr>
          <p:spPr bwMode="auto">
            <a:xfrm>
              <a:off x="336" y="317"/>
              <a:ext cx="1104" cy="432"/>
            </a:xfrm>
            <a:prstGeom prst="ellipse">
              <a:avLst/>
            </a:prstGeom>
            <a:gradFill rotWithShape="0">
              <a:gsLst>
                <a:gs pos="0">
                  <a:srgbClr val="FF3300">
                    <a:gamma/>
                    <a:shade val="46275"/>
                    <a:invGamma/>
                  </a:srgbClr>
                </a:gs>
                <a:gs pos="50000">
                  <a:srgbClr val="FF3300"/>
                </a:gs>
                <a:gs pos="100000">
                  <a:srgbClr val="FF3300">
                    <a:gamma/>
                    <a:shade val="46275"/>
                    <a:invGamma/>
                  </a:srgbClr>
                </a:gs>
              </a:gsLst>
              <a:lin ang="18900000" scaled="1"/>
            </a:gradFill>
            <a:ln w="12700" cap="sq">
              <a:noFill/>
              <a:round/>
              <a:headEnd type="none" w="sm" len="sm"/>
              <a:tailEnd type="none" w="sm" len="sm"/>
            </a:ln>
            <a:effectLst>
              <a:outerShdw dist="74053" dir="1857825" algn="ctr" rotWithShape="0">
                <a:srgbClr val="B2B2B2"/>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9117" name="Rectangle 20"/>
            <p:cNvSpPr>
              <a:spLocks noChangeArrowheads="1"/>
            </p:cNvSpPr>
            <p:nvPr/>
          </p:nvSpPr>
          <p:spPr bwMode="auto">
            <a:xfrm>
              <a:off x="480" y="288"/>
              <a:ext cx="912" cy="48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a:r>
                <a:rPr kumimoji="1" lang="zh-CN" altLang="zh-CN" sz="4400" b="1">
                  <a:solidFill>
                    <a:srgbClr val="FFFF00"/>
                  </a:solidFill>
                  <a:latin typeface="幼圆" pitchFamily="49" charset="-122"/>
                  <a:ea typeface="华文新魏" pitchFamily="2" charset="-122"/>
                </a:rPr>
                <a:t>规律</a:t>
              </a:r>
              <a:endParaRPr kumimoji="1" lang="zh-CN" altLang="en-US" sz="4400" b="1">
                <a:solidFill>
                  <a:srgbClr val="FFFF00"/>
                </a:solidFill>
                <a:ea typeface="华文新魏" pitchFamily="2" charset="-122"/>
              </a:endParaRPr>
            </a:p>
          </p:txBody>
        </p:sp>
      </p:grpSp>
      <p:grpSp>
        <p:nvGrpSpPr>
          <p:cNvPr id="3" name="Group 28"/>
          <p:cNvGrpSpPr>
            <a:grpSpLocks/>
          </p:cNvGrpSpPr>
          <p:nvPr/>
        </p:nvGrpSpPr>
        <p:grpSpPr bwMode="auto">
          <a:xfrm>
            <a:off x="2307726" y="2278065"/>
            <a:ext cx="7772481" cy="4186237"/>
            <a:chOff x="494" y="1400"/>
            <a:chExt cx="4896" cy="2637"/>
          </a:xfrm>
        </p:grpSpPr>
        <p:sp>
          <p:nvSpPr>
            <p:cNvPr id="147485" name="Freeform 29"/>
            <p:cNvSpPr>
              <a:spLocks/>
            </p:cNvSpPr>
            <p:nvPr/>
          </p:nvSpPr>
          <p:spPr bwMode="auto">
            <a:xfrm>
              <a:off x="494" y="1400"/>
              <a:ext cx="4896" cy="2533"/>
            </a:xfrm>
            <a:custGeom>
              <a:avLst/>
              <a:gdLst/>
              <a:ahLst/>
              <a:cxnLst>
                <a:cxn ang="0">
                  <a:pos x="52" y="74"/>
                </a:cxn>
                <a:cxn ang="0">
                  <a:pos x="82" y="904"/>
                </a:cxn>
                <a:cxn ang="0">
                  <a:pos x="119" y="1054"/>
                </a:cxn>
                <a:cxn ang="0">
                  <a:pos x="127" y="1405"/>
                </a:cxn>
                <a:cxn ang="0">
                  <a:pos x="134" y="1959"/>
                </a:cxn>
                <a:cxn ang="0">
                  <a:pos x="366" y="2026"/>
                </a:cxn>
                <a:cxn ang="0">
                  <a:pos x="441" y="2049"/>
                </a:cxn>
                <a:cxn ang="0">
                  <a:pos x="561" y="2071"/>
                </a:cxn>
                <a:cxn ang="0">
                  <a:pos x="658" y="2101"/>
                </a:cxn>
                <a:cxn ang="0">
                  <a:pos x="680" y="2108"/>
                </a:cxn>
                <a:cxn ang="0">
                  <a:pos x="740" y="2116"/>
                </a:cxn>
                <a:cxn ang="0">
                  <a:pos x="808" y="2131"/>
                </a:cxn>
                <a:cxn ang="0">
                  <a:pos x="4368" y="2108"/>
                </a:cxn>
                <a:cxn ang="0">
                  <a:pos x="4436" y="2086"/>
                </a:cxn>
                <a:cxn ang="0">
                  <a:pos x="4503" y="2056"/>
                </a:cxn>
                <a:cxn ang="0">
                  <a:pos x="4563" y="2026"/>
                </a:cxn>
                <a:cxn ang="0">
                  <a:pos x="4585" y="2019"/>
                </a:cxn>
                <a:cxn ang="0">
                  <a:pos x="4630" y="1914"/>
                </a:cxn>
                <a:cxn ang="0">
                  <a:pos x="4705" y="1525"/>
                </a:cxn>
                <a:cxn ang="0">
                  <a:pos x="4757" y="1443"/>
                </a:cxn>
                <a:cxn ang="0">
                  <a:pos x="4817" y="1315"/>
                </a:cxn>
                <a:cxn ang="0">
                  <a:pos x="4862" y="1173"/>
                </a:cxn>
                <a:cxn ang="0">
                  <a:pos x="4892" y="1009"/>
                </a:cxn>
                <a:cxn ang="0">
                  <a:pos x="4884" y="216"/>
                </a:cxn>
                <a:cxn ang="0">
                  <a:pos x="4855" y="104"/>
                </a:cxn>
                <a:cxn ang="0">
                  <a:pos x="4765" y="74"/>
                </a:cxn>
                <a:cxn ang="0">
                  <a:pos x="4720" y="59"/>
                </a:cxn>
                <a:cxn ang="0">
                  <a:pos x="4466" y="81"/>
                </a:cxn>
                <a:cxn ang="0">
                  <a:pos x="112" y="74"/>
                </a:cxn>
                <a:cxn ang="0">
                  <a:pos x="67" y="119"/>
                </a:cxn>
              </a:cxnLst>
              <a:rect l="0" t="0" r="r" b="b"/>
              <a:pathLst>
                <a:path w="4896" h="2533">
                  <a:moveTo>
                    <a:pt x="52" y="74"/>
                  </a:moveTo>
                  <a:cubicBezTo>
                    <a:pt x="62" y="345"/>
                    <a:pt x="0" y="648"/>
                    <a:pt x="82" y="904"/>
                  </a:cubicBezTo>
                  <a:cubicBezTo>
                    <a:pt x="88" y="961"/>
                    <a:pt x="94" y="1004"/>
                    <a:pt x="119" y="1054"/>
                  </a:cubicBezTo>
                  <a:cubicBezTo>
                    <a:pt x="122" y="1171"/>
                    <a:pt x="125" y="1288"/>
                    <a:pt x="127" y="1405"/>
                  </a:cubicBezTo>
                  <a:cubicBezTo>
                    <a:pt x="130" y="1590"/>
                    <a:pt x="118" y="1775"/>
                    <a:pt x="134" y="1959"/>
                  </a:cubicBezTo>
                  <a:cubicBezTo>
                    <a:pt x="141" y="2037"/>
                    <a:pt x="356" y="2025"/>
                    <a:pt x="366" y="2026"/>
                  </a:cubicBezTo>
                  <a:cubicBezTo>
                    <a:pt x="390" y="2033"/>
                    <a:pt x="416" y="2044"/>
                    <a:pt x="441" y="2049"/>
                  </a:cubicBezTo>
                  <a:cubicBezTo>
                    <a:pt x="506" y="2062"/>
                    <a:pt x="489" y="2048"/>
                    <a:pt x="561" y="2071"/>
                  </a:cubicBezTo>
                  <a:cubicBezTo>
                    <a:pt x="595" y="2082"/>
                    <a:pt x="622" y="2093"/>
                    <a:pt x="658" y="2101"/>
                  </a:cubicBezTo>
                  <a:cubicBezTo>
                    <a:pt x="666" y="2103"/>
                    <a:pt x="672" y="2107"/>
                    <a:pt x="680" y="2108"/>
                  </a:cubicBezTo>
                  <a:cubicBezTo>
                    <a:pt x="700" y="2112"/>
                    <a:pt x="720" y="2112"/>
                    <a:pt x="740" y="2116"/>
                  </a:cubicBezTo>
                  <a:cubicBezTo>
                    <a:pt x="763" y="2120"/>
                    <a:pt x="808" y="2131"/>
                    <a:pt x="808" y="2131"/>
                  </a:cubicBezTo>
                  <a:cubicBezTo>
                    <a:pt x="1995" y="2128"/>
                    <a:pt x="3260" y="2533"/>
                    <a:pt x="4368" y="2108"/>
                  </a:cubicBezTo>
                  <a:cubicBezTo>
                    <a:pt x="4434" y="2083"/>
                    <a:pt x="4359" y="2100"/>
                    <a:pt x="4436" y="2086"/>
                  </a:cubicBezTo>
                  <a:cubicBezTo>
                    <a:pt x="4501" y="2036"/>
                    <a:pt x="4429" y="2084"/>
                    <a:pt x="4503" y="2056"/>
                  </a:cubicBezTo>
                  <a:cubicBezTo>
                    <a:pt x="4524" y="2048"/>
                    <a:pt x="4542" y="2033"/>
                    <a:pt x="4563" y="2026"/>
                  </a:cubicBezTo>
                  <a:cubicBezTo>
                    <a:pt x="4570" y="2024"/>
                    <a:pt x="4578" y="2021"/>
                    <a:pt x="4585" y="2019"/>
                  </a:cubicBezTo>
                  <a:cubicBezTo>
                    <a:pt x="4607" y="1985"/>
                    <a:pt x="4621" y="1953"/>
                    <a:pt x="4630" y="1914"/>
                  </a:cubicBezTo>
                  <a:cubicBezTo>
                    <a:pt x="4635" y="1791"/>
                    <a:pt x="4607" y="1623"/>
                    <a:pt x="4705" y="1525"/>
                  </a:cubicBezTo>
                  <a:cubicBezTo>
                    <a:pt x="4714" y="1494"/>
                    <a:pt x="4757" y="1443"/>
                    <a:pt x="4757" y="1443"/>
                  </a:cubicBezTo>
                  <a:cubicBezTo>
                    <a:pt x="4774" y="1395"/>
                    <a:pt x="4802" y="1368"/>
                    <a:pt x="4817" y="1315"/>
                  </a:cubicBezTo>
                  <a:cubicBezTo>
                    <a:pt x="4831" y="1268"/>
                    <a:pt x="4840" y="1216"/>
                    <a:pt x="4862" y="1173"/>
                  </a:cubicBezTo>
                  <a:cubicBezTo>
                    <a:pt x="4872" y="1114"/>
                    <a:pt x="4886" y="1070"/>
                    <a:pt x="4892" y="1009"/>
                  </a:cubicBezTo>
                  <a:cubicBezTo>
                    <a:pt x="4889" y="745"/>
                    <a:pt x="4888" y="480"/>
                    <a:pt x="4884" y="216"/>
                  </a:cubicBezTo>
                  <a:cubicBezTo>
                    <a:pt x="4883" y="162"/>
                    <a:pt x="4896" y="131"/>
                    <a:pt x="4855" y="104"/>
                  </a:cubicBezTo>
                  <a:cubicBezTo>
                    <a:pt x="4830" y="87"/>
                    <a:pt x="4793" y="82"/>
                    <a:pt x="4765" y="74"/>
                  </a:cubicBezTo>
                  <a:cubicBezTo>
                    <a:pt x="4750" y="70"/>
                    <a:pt x="4720" y="59"/>
                    <a:pt x="4720" y="59"/>
                  </a:cubicBezTo>
                  <a:cubicBezTo>
                    <a:pt x="4548" y="65"/>
                    <a:pt x="4563" y="50"/>
                    <a:pt x="4466" y="81"/>
                  </a:cubicBezTo>
                  <a:cubicBezTo>
                    <a:pt x="3015" y="61"/>
                    <a:pt x="1561" y="0"/>
                    <a:pt x="112" y="74"/>
                  </a:cubicBezTo>
                  <a:cubicBezTo>
                    <a:pt x="75" y="80"/>
                    <a:pt x="48" y="78"/>
                    <a:pt x="67" y="119"/>
                  </a:cubicBezTo>
                </a:path>
              </a:pathLst>
            </a:custGeom>
            <a:noFill/>
            <a:ln w="88900" cap="sq" cmpd="sng">
              <a:solidFill>
                <a:srgbClr val="33CCCC"/>
              </a:solidFill>
              <a:prstDash val="solid"/>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47486" name="Freeform 30"/>
            <p:cNvSpPr>
              <a:spLocks/>
            </p:cNvSpPr>
            <p:nvPr/>
          </p:nvSpPr>
          <p:spPr bwMode="auto">
            <a:xfrm>
              <a:off x="1202" y="3566"/>
              <a:ext cx="1576" cy="471"/>
            </a:xfrm>
            <a:custGeom>
              <a:avLst/>
              <a:gdLst/>
              <a:ahLst/>
              <a:cxnLst>
                <a:cxn ang="0">
                  <a:pos x="54" y="34"/>
                </a:cxn>
                <a:cxn ang="0">
                  <a:pos x="1071" y="56"/>
                </a:cxn>
                <a:cxn ang="0">
                  <a:pos x="1041" y="146"/>
                </a:cxn>
                <a:cxn ang="0">
                  <a:pos x="1086" y="303"/>
                </a:cxn>
                <a:cxn ang="0">
                  <a:pos x="922" y="363"/>
                </a:cxn>
                <a:cxn ang="0">
                  <a:pos x="2" y="356"/>
                </a:cxn>
                <a:cxn ang="0">
                  <a:pos x="9" y="71"/>
                </a:cxn>
                <a:cxn ang="0">
                  <a:pos x="54" y="34"/>
                </a:cxn>
              </a:cxnLst>
              <a:rect l="0" t="0" r="r" b="b"/>
              <a:pathLst>
                <a:path w="1123" h="432">
                  <a:moveTo>
                    <a:pt x="54" y="34"/>
                  </a:moveTo>
                  <a:cubicBezTo>
                    <a:pt x="336" y="39"/>
                    <a:pt x="831" y="0"/>
                    <a:pt x="1071" y="56"/>
                  </a:cubicBezTo>
                  <a:cubicBezTo>
                    <a:pt x="1065" y="96"/>
                    <a:pt x="1054" y="111"/>
                    <a:pt x="1041" y="146"/>
                  </a:cubicBezTo>
                  <a:cubicBezTo>
                    <a:pt x="1048" y="207"/>
                    <a:pt x="1059" y="249"/>
                    <a:pt x="1086" y="303"/>
                  </a:cubicBezTo>
                  <a:cubicBezTo>
                    <a:pt x="1114" y="432"/>
                    <a:pt x="1123" y="366"/>
                    <a:pt x="922" y="363"/>
                  </a:cubicBezTo>
                  <a:cubicBezTo>
                    <a:pt x="615" y="359"/>
                    <a:pt x="309" y="358"/>
                    <a:pt x="2" y="356"/>
                  </a:cubicBezTo>
                  <a:cubicBezTo>
                    <a:pt x="4" y="261"/>
                    <a:pt x="0" y="166"/>
                    <a:pt x="9" y="71"/>
                  </a:cubicBezTo>
                  <a:cubicBezTo>
                    <a:pt x="12" y="42"/>
                    <a:pt x="54" y="69"/>
                    <a:pt x="54" y="34"/>
                  </a:cubicBezTo>
                  <a:close/>
                </a:path>
              </a:pathLst>
            </a:custGeom>
            <a:solidFill>
              <a:srgbClr val="FFCC99"/>
            </a:solidFill>
            <a:ln w="12700" cap="sq" cmpd="sng">
              <a:noFill/>
              <a:prstDash val="solid"/>
              <a:round/>
              <a:headEnd type="none" w="sm" len="sm"/>
              <a:tailEnd type="none" w="sm" len="sm"/>
            </a:ln>
            <a:effectLst>
              <a:outerShdw dist="63500" dir="2212194" algn="ctr" rotWithShape="0">
                <a:srgbClr val="B2B2B2"/>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9115" name="Text Box 31"/>
            <p:cNvSpPr txBox="1">
              <a:spLocks noChangeArrowheads="1"/>
            </p:cNvSpPr>
            <p:nvPr/>
          </p:nvSpPr>
          <p:spPr bwMode="auto">
            <a:xfrm>
              <a:off x="1188" y="3570"/>
              <a:ext cx="1815" cy="407"/>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algn="l"/>
              <a:r>
                <a:rPr lang="zh-CN" altLang="en-US" sz="3600" b="1">
                  <a:solidFill>
                    <a:srgbClr val="FF0000"/>
                  </a:solidFill>
                  <a:latin typeface="华文新魏" pitchFamily="2" charset="-122"/>
                  <a:ea typeface="华文新魏" pitchFamily="2" charset="-122"/>
                </a:rPr>
                <a:t>重复</a:t>
              </a:r>
              <a:r>
                <a:rPr lang="en-US" altLang="zh-CN" sz="3600" b="1">
                  <a:solidFill>
                    <a:srgbClr val="FF0000"/>
                  </a:solidFill>
                  <a:ea typeface="华文新魏" pitchFamily="2" charset="-122"/>
                </a:rPr>
                <a:t>(</a:t>
              </a:r>
              <a:r>
                <a:rPr lang="zh-CN" altLang="en-US" sz="3600" b="1">
                  <a:solidFill>
                    <a:srgbClr val="FF0000"/>
                  </a:solidFill>
                  <a:latin typeface="华文新魏" pitchFamily="2" charset="-122"/>
                  <a:ea typeface="华文新魏" pitchFamily="2" charset="-122"/>
                </a:rPr>
                <a:t>循环</a:t>
              </a:r>
              <a:r>
                <a:rPr lang="en-US" altLang="zh-CN" sz="3600" b="1">
                  <a:solidFill>
                    <a:srgbClr val="FF0000"/>
                  </a:solidFill>
                  <a:ea typeface="华文新魏" pitchFamily="2" charset="-122"/>
                </a:rPr>
                <a:t>)</a:t>
              </a:r>
            </a:p>
          </p:txBody>
        </p:sp>
      </p:grpSp>
      <p:grpSp>
        <p:nvGrpSpPr>
          <p:cNvPr id="4" name="Group 32"/>
          <p:cNvGrpSpPr>
            <a:grpSpLocks/>
          </p:cNvGrpSpPr>
          <p:nvPr/>
        </p:nvGrpSpPr>
        <p:grpSpPr bwMode="auto">
          <a:xfrm>
            <a:off x="7847238" y="415925"/>
            <a:ext cx="2326886" cy="3767138"/>
            <a:chOff x="3983" y="262"/>
            <a:chExt cx="1466" cy="2373"/>
          </a:xfrm>
        </p:grpSpPr>
        <p:grpSp>
          <p:nvGrpSpPr>
            <p:cNvPr id="5" name="Group 33"/>
            <p:cNvGrpSpPr>
              <a:grpSpLocks/>
            </p:cNvGrpSpPr>
            <p:nvPr/>
          </p:nvGrpSpPr>
          <p:grpSpPr bwMode="auto">
            <a:xfrm>
              <a:off x="4694" y="262"/>
              <a:ext cx="755" cy="639"/>
              <a:chOff x="4851" y="262"/>
              <a:chExt cx="755" cy="639"/>
            </a:xfrm>
          </p:grpSpPr>
          <p:grpSp>
            <p:nvGrpSpPr>
              <p:cNvPr id="6" name="Group 34"/>
              <p:cNvGrpSpPr>
                <a:grpSpLocks/>
              </p:cNvGrpSpPr>
              <p:nvPr/>
            </p:nvGrpSpPr>
            <p:grpSpPr bwMode="auto">
              <a:xfrm>
                <a:off x="4890" y="293"/>
                <a:ext cx="716" cy="608"/>
                <a:chOff x="4890" y="293"/>
                <a:chExt cx="716" cy="608"/>
              </a:xfrm>
            </p:grpSpPr>
            <p:sp>
              <p:nvSpPr>
                <p:cNvPr id="147491" name="Line 35"/>
                <p:cNvSpPr>
                  <a:spLocks noChangeShapeType="1"/>
                </p:cNvSpPr>
                <p:nvPr/>
              </p:nvSpPr>
              <p:spPr bwMode="auto">
                <a:xfrm>
                  <a:off x="5057" y="436"/>
                  <a:ext cx="545" cy="0"/>
                </a:xfrm>
                <a:prstGeom prst="line">
                  <a:avLst/>
                </a:prstGeom>
                <a:noFill/>
                <a:ln w="22225"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47492" name="Line 36"/>
                <p:cNvSpPr>
                  <a:spLocks noChangeShapeType="1"/>
                </p:cNvSpPr>
                <p:nvPr/>
              </p:nvSpPr>
              <p:spPr bwMode="auto">
                <a:xfrm>
                  <a:off x="5054" y="579"/>
                  <a:ext cx="545" cy="0"/>
                </a:xfrm>
                <a:prstGeom prst="line">
                  <a:avLst/>
                </a:prstGeom>
                <a:noFill/>
                <a:ln w="15875"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47493" name="Line 37"/>
                <p:cNvSpPr>
                  <a:spLocks noChangeShapeType="1"/>
                </p:cNvSpPr>
                <p:nvPr/>
              </p:nvSpPr>
              <p:spPr bwMode="auto">
                <a:xfrm>
                  <a:off x="5061" y="709"/>
                  <a:ext cx="545" cy="0"/>
                </a:xfrm>
                <a:prstGeom prst="line">
                  <a:avLst/>
                </a:prstGeom>
                <a:noFill/>
                <a:ln w="15875"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47494" name="Line 38"/>
                <p:cNvSpPr>
                  <a:spLocks noChangeShapeType="1"/>
                </p:cNvSpPr>
                <p:nvPr/>
              </p:nvSpPr>
              <p:spPr bwMode="auto">
                <a:xfrm rot="-5400000">
                  <a:off x="4807" y="670"/>
                  <a:ext cx="454" cy="1"/>
                </a:xfrm>
                <a:prstGeom prst="line">
                  <a:avLst/>
                </a:prstGeom>
                <a:noFill/>
                <a:ln w="22225"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47495" name="Line 39"/>
                <p:cNvSpPr>
                  <a:spLocks noChangeShapeType="1"/>
                </p:cNvSpPr>
                <p:nvPr/>
              </p:nvSpPr>
              <p:spPr bwMode="auto">
                <a:xfrm rot="-5400000">
                  <a:off x="4985" y="674"/>
                  <a:ext cx="454" cy="1"/>
                </a:xfrm>
                <a:prstGeom prst="line">
                  <a:avLst/>
                </a:prstGeom>
                <a:noFill/>
                <a:ln w="15875"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47496" name="Line 40"/>
                <p:cNvSpPr>
                  <a:spLocks noChangeShapeType="1"/>
                </p:cNvSpPr>
                <p:nvPr/>
              </p:nvSpPr>
              <p:spPr bwMode="auto">
                <a:xfrm rot="-5400000">
                  <a:off x="5141" y="666"/>
                  <a:ext cx="454" cy="1"/>
                </a:xfrm>
                <a:prstGeom prst="line">
                  <a:avLst/>
                </a:prstGeom>
                <a:noFill/>
                <a:ln w="15875"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47497" name="Line 41"/>
                <p:cNvSpPr>
                  <a:spLocks noChangeShapeType="1"/>
                </p:cNvSpPr>
                <p:nvPr/>
              </p:nvSpPr>
              <p:spPr bwMode="auto">
                <a:xfrm rot="-5400000">
                  <a:off x="4822" y="368"/>
                  <a:ext cx="136" cy="0"/>
                </a:xfrm>
                <a:prstGeom prst="line">
                  <a:avLst/>
                </a:prstGeom>
                <a:noFill/>
                <a:ln w="15875">
                  <a:solidFill>
                    <a:srgbClr val="FF0000"/>
                  </a:solidFill>
                  <a:prstDash val="sysDot"/>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47498" name="Line 42"/>
                <p:cNvSpPr>
                  <a:spLocks noChangeShapeType="1"/>
                </p:cNvSpPr>
                <p:nvPr/>
              </p:nvSpPr>
              <p:spPr bwMode="auto">
                <a:xfrm rot="-5400000">
                  <a:off x="4982" y="368"/>
                  <a:ext cx="136" cy="0"/>
                </a:xfrm>
                <a:prstGeom prst="line">
                  <a:avLst/>
                </a:prstGeom>
                <a:noFill/>
                <a:ln w="15875">
                  <a:solidFill>
                    <a:srgbClr val="FF0000"/>
                  </a:solidFill>
                  <a:prstDash val="sysDot"/>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47499" name="Line 43"/>
                <p:cNvSpPr>
                  <a:spLocks noChangeShapeType="1"/>
                </p:cNvSpPr>
                <p:nvPr/>
              </p:nvSpPr>
              <p:spPr bwMode="auto">
                <a:xfrm rot="-10800000">
                  <a:off x="4893" y="293"/>
                  <a:ext cx="136" cy="0"/>
                </a:xfrm>
                <a:prstGeom prst="line">
                  <a:avLst/>
                </a:prstGeom>
                <a:noFill/>
                <a:ln w="15875">
                  <a:solidFill>
                    <a:srgbClr val="FF0000"/>
                  </a:solidFill>
                  <a:prstDash val="sysDot"/>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47500" name="Line 44"/>
                <p:cNvSpPr>
                  <a:spLocks noChangeShapeType="1"/>
                </p:cNvSpPr>
                <p:nvPr/>
              </p:nvSpPr>
              <p:spPr bwMode="auto">
                <a:xfrm rot="-10800000">
                  <a:off x="4907" y="443"/>
                  <a:ext cx="136" cy="0"/>
                </a:xfrm>
                <a:prstGeom prst="line">
                  <a:avLst/>
                </a:prstGeom>
                <a:noFill/>
                <a:ln w="15875">
                  <a:solidFill>
                    <a:srgbClr val="FF0000"/>
                  </a:solidFill>
                  <a:prstDash val="sysDot"/>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89102" name="Text Box 45"/>
              <p:cNvSpPr txBox="1">
                <a:spLocks noChangeArrowheads="1"/>
              </p:cNvSpPr>
              <p:nvPr/>
            </p:nvSpPr>
            <p:spPr bwMode="auto">
              <a:xfrm>
                <a:off x="4851" y="262"/>
                <a:ext cx="285" cy="194"/>
              </a:xfrm>
              <a:prstGeom prst="rect">
                <a:avLst/>
              </a:prstGeom>
              <a:noFill/>
              <a:ln w="12700" cap="sq">
                <a:noFill/>
                <a:miter lim="800000"/>
                <a:headEnd type="none" w="sm" len="sm"/>
                <a:tailEnd type="none" w="sm" len="sm"/>
              </a:ln>
            </p:spPr>
            <p:txBody>
              <a:bodyPr>
                <a:spAutoFit/>
              </a:bodyPr>
              <a:lstStyle/>
              <a:p>
                <a:pPr algn="l"/>
                <a:r>
                  <a:rPr lang="en-US" altLang="zh-CN" sz="1400" b="1">
                    <a:solidFill>
                      <a:srgbClr val="000099"/>
                    </a:solidFill>
                    <a:ea typeface="黑体" pitchFamily="49" charset="-122"/>
                  </a:rPr>
                  <a:t>i, j</a:t>
                </a:r>
              </a:p>
            </p:txBody>
          </p:sp>
        </p:grpSp>
        <p:sp>
          <p:nvSpPr>
            <p:cNvPr id="147502" name="Line 46"/>
            <p:cNvSpPr>
              <a:spLocks noChangeShapeType="1"/>
            </p:cNvSpPr>
            <p:nvPr/>
          </p:nvSpPr>
          <p:spPr bwMode="auto">
            <a:xfrm>
              <a:off x="3983" y="2635"/>
              <a:ext cx="1179" cy="0"/>
            </a:xfrm>
            <a:prstGeom prst="line">
              <a:avLst/>
            </a:prstGeom>
            <a:noFill/>
            <a:ln w="57150" cap="sq">
              <a:solidFill>
                <a:srgbClr val="FF000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47464"/>
                                        </p:tgtEl>
                                        <p:attrNameLst>
                                          <p:attrName>style.visibility</p:attrName>
                                        </p:attrNameLst>
                                      </p:cBhvr>
                                      <p:to>
                                        <p:strVal val="visible"/>
                                      </p:to>
                                    </p:set>
                                    <p:anim calcmode="lin" valueType="num">
                                      <p:cBhvr>
                                        <p:cTn id="7" dur="1000" fill="hold"/>
                                        <p:tgtEl>
                                          <p:spTgt spid="147464"/>
                                        </p:tgtEl>
                                        <p:attrNameLst>
                                          <p:attrName>ppt_w</p:attrName>
                                        </p:attrNameLst>
                                      </p:cBhvr>
                                      <p:tavLst>
                                        <p:tav tm="0">
                                          <p:val>
                                            <p:strVal val="#ppt_w*0.70"/>
                                          </p:val>
                                        </p:tav>
                                        <p:tav tm="100000">
                                          <p:val>
                                            <p:strVal val="#ppt_w"/>
                                          </p:val>
                                        </p:tav>
                                      </p:tavLst>
                                    </p:anim>
                                    <p:anim calcmode="lin" valueType="num">
                                      <p:cBhvr>
                                        <p:cTn id="8" dur="1000" fill="hold"/>
                                        <p:tgtEl>
                                          <p:spTgt spid="147464"/>
                                        </p:tgtEl>
                                        <p:attrNameLst>
                                          <p:attrName>ppt_h</p:attrName>
                                        </p:attrNameLst>
                                      </p:cBhvr>
                                      <p:tavLst>
                                        <p:tav tm="0">
                                          <p:val>
                                            <p:strVal val="#ppt_h"/>
                                          </p:val>
                                        </p:tav>
                                        <p:tav tm="100000">
                                          <p:val>
                                            <p:strVal val="#ppt_h"/>
                                          </p:val>
                                        </p:tav>
                                      </p:tavLst>
                                    </p:anim>
                                    <p:animEffect transition="in" filter="fade">
                                      <p:cBhvr>
                                        <p:cTn id="9" dur="1000"/>
                                        <p:tgtEl>
                                          <p:spTgt spid="14746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47459"/>
                                        </p:tgtEl>
                                        <p:attrNameLst>
                                          <p:attrName>style.visibility</p:attrName>
                                        </p:attrNameLst>
                                      </p:cBhvr>
                                      <p:to>
                                        <p:strVal val="visible"/>
                                      </p:to>
                                    </p:set>
                                    <p:animEffect transition="in" filter="wipe(left)">
                                      <p:cBhvr>
                                        <p:cTn id="14" dur="500"/>
                                        <p:tgtEl>
                                          <p:spTgt spid="14745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147460"/>
                                        </p:tgtEl>
                                        <p:attrNameLst>
                                          <p:attrName>style.visibility</p:attrName>
                                        </p:attrNameLst>
                                      </p:cBhvr>
                                      <p:to>
                                        <p:strVal val="visible"/>
                                      </p:to>
                                    </p:set>
                                    <p:animEffect transition="in" filter="wipe(right)">
                                      <p:cBhvr>
                                        <p:cTn id="19" dur="500"/>
                                        <p:tgtEl>
                                          <p:spTgt spid="14746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47461"/>
                                        </p:tgtEl>
                                        <p:attrNameLst>
                                          <p:attrName>style.visibility</p:attrName>
                                        </p:attrNameLst>
                                      </p:cBhvr>
                                      <p:to>
                                        <p:strVal val="visible"/>
                                      </p:to>
                                    </p:set>
                                    <p:animEffect transition="in" filter="wipe(left)">
                                      <p:cBhvr>
                                        <p:cTn id="24" dur="500"/>
                                        <p:tgtEl>
                                          <p:spTgt spid="14746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2"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right)">
                                      <p:cBhvr>
                                        <p:cTn id="29" dur="500"/>
                                        <p:tgtEl>
                                          <p:spTgt spid="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147462"/>
                                        </p:tgtEl>
                                        <p:attrNameLst>
                                          <p:attrName>style.visibility</p:attrName>
                                        </p:attrNameLst>
                                      </p:cBhvr>
                                      <p:to>
                                        <p:strVal val="visible"/>
                                      </p:to>
                                    </p:set>
                                    <p:animEffect transition="in" filter="wipe(right)">
                                      <p:cBhvr>
                                        <p:cTn id="34" dur="500"/>
                                        <p:tgtEl>
                                          <p:spTgt spid="14746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47463"/>
                                        </p:tgtEl>
                                        <p:attrNameLst>
                                          <p:attrName>style.visibility</p:attrName>
                                        </p:attrNameLst>
                                      </p:cBhvr>
                                      <p:to>
                                        <p:strVal val="visible"/>
                                      </p:to>
                                    </p:set>
                                    <p:animEffect transition="in" filter="wipe(left)">
                                      <p:cBhvr>
                                        <p:cTn id="39" dur="500"/>
                                        <p:tgtEl>
                                          <p:spTgt spid="14746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3" presetClass="entr" presetSubtype="288"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anim calcmode="lin" valueType="num">
                                      <p:cBhvr>
                                        <p:cTn id="44" dur="500" fill="hold"/>
                                        <p:tgtEl>
                                          <p:spTgt spid="3"/>
                                        </p:tgtEl>
                                        <p:attrNameLst>
                                          <p:attrName>ppt_w</p:attrName>
                                        </p:attrNameLst>
                                      </p:cBhvr>
                                      <p:tavLst>
                                        <p:tav tm="0">
                                          <p:val>
                                            <p:strVal val="4/3*#ppt_w"/>
                                          </p:val>
                                        </p:tav>
                                        <p:tav tm="100000">
                                          <p:val>
                                            <p:strVal val="#ppt_w"/>
                                          </p:val>
                                        </p:tav>
                                      </p:tavLst>
                                    </p:anim>
                                    <p:anim calcmode="lin" valueType="num">
                                      <p:cBhvr>
                                        <p:cTn id="45"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autoUpdateAnimBg="0"/>
      <p:bldP spid="147460" grpId="0" autoUpdateAnimBg="0"/>
      <p:bldP spid="147461" grpId="0" autoUpdateAnimBg="0"/>
      <p:bldP spid="147462" grpId="0" autoUpdateAnimBg="0"/>
      <p:bldP spid="147463" grpId="0" autoUpdateAnimBg="0"/>
      <p:bldP spid="14746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a:grpSpLocks/>
          </p:cNvGrpSpPr>
          <p:nvPr/>
        </p:nvGrpSpPr>
        <p:grpSpPr bwMode="auto">
          <a:xfrm>
            <a:off x="2591097" y="609600"/>
            <a:ext cx="7791912" cy="4953000"/>
            <a:chOff x="672" y="384"/>
            <a:chExt cx="4908" cy="3120"/>
          </a:xfrm>
        </p:grpSpPr>
        <p:sp>
          <p:nvSpPr>
            <p:cNvPr id="153602" name="Oval 2"/>
            <p:cNvSpPr>
              <a:spLocks noChangeArrowheads="1"/>
            </p:cNvSpPr>
            <p:nvPr/>
          </p:nvSpPr>
          <p:spPr bwMode="auto">
            <a:xfrm>
              <a:off x="672" y="624"/>
              <a:ext cx="4560" cy="2880"/>
            </a:xfrm>
            <a:prstGeom prst="ellipse">
              <a:avLst/>
            </a:prstGeom>
            <a:solidFill>
              <a:srgbClr val="FFFFD9"/>
            </a:solidFill>
            <a:ln w="12700" cap="sq">
              <a:noFill/>
              <a:round/>
              <a:headEnd type="none" w="sm" len="sm"/>
              <a:tailEnd type="none" w="sm" len="sm"/>
            </a:ln>
            <a:effectLst>
              <a:outerShdw dist="170861" dir="2519233" algn="ctr" rotWithShape="0">
                <a:srgbClr val="B2B2B2"/>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3604" name="AutoShape 4"/>
            <p:cNvSpPr>
              <a:spLocks noChangeArrowheads="1"/>
            </p:cNvSpPr>
            <p:nvPr/>
          </p:nvSpPr>
          <p:spPr bwMode="auto">
            <a:xfrm>
              <a:off x="3696" y="384"/>
              <a:ext cx="1680" cy="576"/>
            </a:xfrm>
            <a:prstGeom prst="cloudCallout">
              <a:avLst>
                <a:gd name="adj1" fmla="val -59704"/>
                <a:gd name="adj2" fmla="val 63194"/>
              </a:avLst>
            </a:prstGeom>
            <a:solidFill>
              <a:srgbClr val="FFFFFF"/>
            </a:solidFill>
            <a:ln w="31750" cap="sq">
              <a:solidFill>
                <a:srgbClr val="C0C0C0"/>
              </a:solidFill>
              <a:round/>
              <a:headEnd type="none" w="sm" len="sm"/>
              <a:tailEnd type="none" w="sm" len="sm"/>
            </a:ln>
            <a:effectLst>
              <a:outerShdw dist="108509" dir="1233363" algn="ctr" rotWithShape="0">
                <a:srgbClr val="B2B2B2"/>
              </a:outerShdw>
            </a:effectLst>
          </p:spPr>
          <p:txBody>
            <a:bodyPr/>
            <a:lstStyle/>
            <a:p>
              <a:pPr>
                <a:defRPr/>
              </a:pPr>
              <a:endParaRPr lang="zh-CN" altLang="en-US" sz="36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黑体" pitchFamily="2" charset="-122"/>
              </a:endParaRPr>
            </a:p>
          </p:txBody>
        </p:sp>
        <p:sp>
          <p:nvSpPr>
            <p:cNvPr id="53259" name="Rectangle 5"/>
            <p:cNvSpPr>
              <a:spLocks noChangeArrowheads="1"/>
            </p:cNvSpPr>
            <p:nvPr/>
          </p:nvSpPr>
          <p:spPr bwMode="auto">
            <a:xfrm>
              <a:off x="3778" y="420"/>
              <a:ext cx="1802" cy="446"/>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a:r>
                <a:rPr lang="zh-CN" altLang="en-US" sz="4000" b="1" i="1">
                  <a:solidFill>
                    <a:srgbClr val="FF3300"/>
                  </a:solidFill>
                  <a:ea typeface="黑体" pitchFamily="49" charset="-122"/>
                </a:rPr>
                <a:t>本章内容</a:t>
              </a:r>
            </a:p>
          </p:txBody>
        </p:sp>
      </p:grpSp>
      <p:sp>
        <p:nvSpPr>
          <p:cNvPr id="153614" name="Rectangle 14"/>
          <p:cNvSpPr>
            <a:spLocks noChangeArrowheads="1"/>
          </p:cNvSpPr>
          <p:nvPr/>
        </p:nvSpPr>
        <p:spPr bwMode="auto">
          <a:xfrm>
            <a:off x="3658195" y="1771650"/>
            <a:ext cx="5544369" cy="685800"/>
          </a:xfrm>
          <a:prstGeom prst="rect">
            <a:avLst/>
          </a:prstGeom>
          <a:noFill/>
          <a:ln w="9525">
            <a:noFill/>
            <a:miter lim="800000"/>
            <a:headEnd/>
            <a:tailEnd/>
          </a:ln>
        </p:spPr>
        <p:txBody>
          <a:bodyPr lIns="92075" tIns="46038" rIns="92075" bIns="46038"/>
          <a:lstStyle/>
          <a:p>
            <a:pPr marL="342900" indent="-342900">
              <a:spcBef>
                <a:spcPct val="20000"/>
              </a:spcBef>
              <a:buClr>
                <a:srgbClr val="FFCC66"/>
              </a:buClr>
            </a:pPr>
            <a:r>
              <a:rPr kumimoji="1" lang="zh-CN" altLang="en-US" sz="3300" b="1" dirty="0">
                <a:solidFill>
                  <a:srgbClr val="003192"/>
                </a:solidFill>
                <a:latin typeface="幼圆" pitchFamily="49" charset="-122"/>
                <a:ea typeface="幼圆" pitchFamily="49" charset="-122"/>
              </a:rPr>
              <a:t>数组的基本概念</a:t>
            </a:r>
          </a:p>
        </p:txBody>
      </p:sp>
      <p:sp>
        <p:nvSpPr>
          <p:cNvPr id="153615" name="Rectangle 15">
            <a:hlinkClick r:id="rId2" action="ppaction://hlinksldjump"/>
          </p:cNvPr>
          <p:cNvSpPr>
            <a:spLocks noChangeArrowheads="1"/>
          </p:cNvSpPr>
          <p:nvPr/>
        </p:nvSpPr>
        <p:spPr bwMode="auto">
          <a:xfrm>
            <a:off x="3219374" y="2236790"/>
            <a:ext cx="5562181" cy="600075"/>
          </a:xfrm>
          <a:prstGeom prst="rect">
            <a:avLst/>
          </a:prstGeom>
          <a:noFill/>
          <a:ln w="12700" cap="sq">
            <a:noFill/>
            <a:miter lim="800000"/>
            <a:headEnd type="none" w="sm" len="sm"/>
            <a:tailEnd type="none" w="sm" len="sm"/>
          </a:ln>
        </p:spPr>
        <p:txBody>
          <a:bodyPr>
            <a:spAutoFit/>
          </a:bodyPr>
          <a:lstStyle/>
          <a:p>
            <a:pPr marL="457200" indent="-457200">
              <a:spcBef>
                <a:spcPct val="20000"/>
              </a:spcBef>
              <a:buClr>
                <a:srgbClr val="FFCC66"/>
              </a:buClr>
            </a:pPr>
            <a:r>
              <a:rPr kumimoji="1" lang="zh-CN" altLang="en-US" sz="3300" b="1" dirty="0">
                <a:solidFill>
                  <a:srgbClr val="003192"/>
                </a:solidFill>
                <a:latin typeface="幼圆" pitchFamily="49" charset="-122"/>
                <a:ea typeface="幼圆" pitchFamily="49" charset="-122"/>
              </a:rPr>
              <a:t>  数组的存储结构</a:t>
            </a:r>
          </a:p>
        </p:txBody>
      </p:sp>
      <p:sp>
        <p:nvSpPr>
          <p:cNvPr id="153616" name="Rectangle 16">
            <a:hlinkClick r:id="rId3" action="ppaction://hlinksldjump"/>
          </p:cNvPr>
          <p:cNvSpPr>
            <a:spLocks noChangeArrowheads="1"/>
          </p:cNvSpPr>
          <p:nvPr/>
        </p:nvSpPr>
        <p:spPr bwMode="auto">
          <a:xfrm>
            <a:off x="3436355" y="2722565"/>
            <a:ext cx="5745159" cy="600075"/>
          </a:xfrm>
          <a:prstGeom prst="rect">
            <a:avLst/>
          </a:prstGeom>
          <a:noFill/>
          <a:ln w="12700" cap="sq">
            <a:noFill/>
            <a:miter lim="800000"/>
            <a:headEnd type="none" w="sm" len="sm"/>
            <a:tailEnd type="none" w="sm" len="sm"/>
          </a:ln>
        </p:spPr>
        <p:txBody>
          <a:bodyPr>
            <a:spAutoFit/>
          </a:bodyPr>
          <a:lstStyle/>
          <a:p>
            <a:pPr algn="l" eaLnBrk="1" hangingPunct="1">
              <a:spcBef>
                <a:spcPct val="20000"/>
              </a:spcBef>
              <a:buClr>
                <a:srgbClr val="FFCC66"/>
              </a:buClr>
            </a:pPr>
            <a:r>
              <a:rPr kumimoji="1" lang="zh-CN" altLang="en-US" sz="3300" b="1" dirty="0">
                <a:solidFill>
                  <a:srgbClr val="003192"/>
                </a:solidFill>
                <a:ea typeface="幼圆" pitchFamily="49" charset="-122"/>
              </a:rPr>
              <a:t>  </a:t>
            </a:r>
            <a:r>
              <a:rPr kumimoji="1" lang="zh-CN" altLang="en-US" sz="3300" b="1" dirty="0">
                <a:solidFill>
                  <a:srgbClr val="003192"/>
                </a:solidFill>
                <a:latin typeface="幼圆" pitchFamily="49" charset="-122"/>
                <a:ea typeface="幼圆" pitchFamily="49" charset="-122"/>
              </a:rPr>
              <a:t>特殊矩阵的压缩存储</a:t>
            </a:r>
          </a:p>
        </p:txBody>
      </p:sp>
      <p:sp>
        <p:nvSpPr>
          <p:cNvPr id="153617" name="Rectangle 17">
            <a:hlinkClick r:id="rId4" action="ppaction://hlinksldjump"/>
          </p:cNvPr>
          <p:cNvSpPr>
            <a:spLocks noChangeArrowheads="1"/>
          </p:cNvSpPr>
          <p:nvPr/>
        </p:nvSpPr>
        <p:spPr bwMode="auto">
          <a:xfrm>
            <a:off x="3434736" y="3198815"/>
            <a:ext cx="6394485" cy="600075"/>
          </a:xfrm>
          <a:prstGeom prst="rect">
            <a:avLst/>
          </a:prstGeom>
          <a:noFill/>
          <a:ln w="12700" cap="sq">
            <a:noFill/>
            <a:miter lim="800000"/>
            <a:headEnd type="none" w="sm" len="sm"/>
            <a:tailEnd type="none" w="sm" len="sm"/>
          </a:ln>
        </p:spPr>
        <p:txBody>
          <a:bodyPr>
            <a:spAutoFit/>
          </a:bodyPr>
          <a:lstStyle/>
          <a:p>
            <a:pPr algn="l" eaLnBrk="1" hangingPunct="1">
              <a:spcBef>
                <a:spcPct val="20000"/>
              </a:spcBef>
              <a:buClr>
                <a:srgbClr val="FFCC66"/>
              </a:buClr>
            </a:pPr>
            <a:r>
              <a:rPr kumimoji="1" lang="zh-CN" altLang="en-US" sz="3300" b="1" dirty="0">
                <a:solidFill>
                  <a:srgbClr val="003192"/>
                </a:solidFill>
                <a:ea typeface="幼圆" pitchFamily="49" charset="-122"/>
              </a:rPr>
              <a:t>  </a:t>
            </a:r>
            <a:r>
              <a:rPr kumimoji="1" lang="zh-CN" altLang="en-US" sz="3300" b="1" dirty="0">
                <a:solidFill>
                  <a:srgbClr val="003192"/>
                </a:solidFill>
                <a:latin typeface="幼圆" pitchFamily="49" charset="-122"/>
                <a:ea typeface="幼圆" pitchFamily="49" charset="-122"/>
              </a:rPr>
              <a:t>稀疏矩阵的三元组表表示</a:t>
            </a:r>
          </a:p>
        </p:txBody>
      </p:sp>
      <p:sp>
        <p:nvSpPr>
          <p:cNvPr id="153618" name="Rectangle 18">
            <a:hlinkClick r:id="rId4" action="ppaction://hlinksldjump"/>
          </p:cNvPr>
          <p:cNvSpPr>
            <a:spLocks noChangeArrowheads="1"/>
          </p:cNvSpPr>
          <p:nvPr/>
        </p:nvSpPr>
        <p:spPr bwMode="auto">
          <a:xfrm>
            <a:off x="3442832" y="3694114"/>
            <a:ext cx="6577462" cy="600075"/>
          </a:xfrm>
          <a:prstGeom prst="rect">
            <a:avLst/>
          </a:prstGeom>
          <a:noFill/>
          <a:ln w="12700" cap="sq">
            <a:noFill/>
            <a:miter lim="800000"/>
            <a:headEnd type="none" w="sm" len="sm"/>
            <a:tailEnd type="none" w="sm" len="sm"/>
          </a:ln>
        </p:spPr>
        <p:txBody>
          <a:bodyPr>
            <a:spAutoFit/>
          </a:bodyPr>
          <a:lstStyle/>
          <a:p>
            <a:pPr algn="l" eaLnBrk="1" hangingPunct="1">
              <a:spcBef>
                <a:spcPct val="20000"/>
              </a:spcBef>
              <a:buClr>
                <a:srgbClr val="FFCC66"/>
              </a:buClr>
            </a:pPr>
            <a:r>
              <a:rPr kumimoji="1" lang="zh-CN" altLang="en-US" sz="3300" b="1" dirty="0">
                <a:solidFill>
                  <a:srgbClr val="0099FF"/>
                </a:solidFill>
                <a:ea typeface="幼圆" pitchFamily="49" charset="-122"/>
              </a:rPr>
              <a:t>  </a:t>
            </a:r>
            <a:r>
              <a:rPr kumimoji="1" lang="zh-CN" altLang="en-US" sz="3300" b="1" dirty="0">
                <a:solidFill>
                  <a:srgbClr val="0099FF"/>
                </a:solidFill>
                <a:latin typeface="幼圆" pitchFamily="49" charset="-122"/>
                <a:ea typeface="幼圆" pitchFamily="49" charset="-122"/>
              </a:rPr>
              <a:t>稀疏矩阵的十字链表表示</a:t>
            </a:r>
          </a:p>
        </p:txBody>
      </p:sp>
      <p:sp>
        <p:nvSpPr>
          <p:cNvPr id="153619" name="Rectangle 19">
            <a:hlinkClick r:id="rId4" action="ppaction://hlinksldjump"/>
          </p:cNvPr>
          <p:cNvSpPr>
            <a:spLocks noChangeArrowheads="1"/>
          </p:cNvSpPr>
          <p:nvPr/>
        </p:nvSpPr>
        <p:spPr bwMode="auto">
          <a:xfrm>
            <a:off x="3428258" y="4178302"/>
            <a:ext cx="4687778" cy="600075"/>
          </a:xfrm>
          <a:prstGeom prst="rect">
            <a:avLst/>
          </a:prstGeom>
          <a:noFill/>
          <a:ln w="12700" cap="sq">
            <a:noFill/>
            <a:miter lim="800000"/>
            <a:headEnd type="none" w="sm" len="sm"/>
            <a:tailEnd type="none" w="sm" len="sm"/>
          </a:ln>
        </p:spPr>
        <p:txBody>
          <a:bodyPr>
            <a:spAutoFit/>
          </a:bodyPr>
          <a:lstStyle/>
          <a:p>
            <a:pPr algn="l" eaLnBrk="1" hangingPunct="1">
              <a:spcBef>
                <a:spcPct val="20000"/>
              </a:spcBef>
              <a:buClr>
                <a:srgbClr val="FFCC66"/>
              </a:buClr>
            </a:pPr>
            <a:r>
              <a:rPr kumimoji="1" lang="zh-CN" altLang="en-US" sz="3300" b="1" dirty="0">
                <a:solidFill>
                  <a:srgbClr val="003192"/>
                </a:solidFill>
                <a:ea typeface="幼圆" pitchFamily="49" charset="-122"/>
              </a:rPr>
              <a:t>  </a:t>
            </a:r>
            <a:r>
              <a:rPr kumimoji="1" lang="zh-CN" altLang="en-US" sz="3300" b="1" dirty="0">
                <a:solidFill>
                  <a:srgbClr val="003192"/>
                </a:solidFill>
                <a:latin typeface="幼圆" pitchFamily="49" charset="-122"/>
                <a:ea typeface="幼圆" pitchFamily="49" charset="-122"/>
              </a:rPr>
              <a:t>数组的应用示例</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14"/>
                                        </p:tgtEl>
                                        <p:attrNameLst>
                                          <p:attrName>style.visibility</p:attrName>
                                        </p:attrNameLst>
                                      </p:cBhvr>
                                      <p:to>
                                        <p:strVal val="visible"/>
                                      </p:to>
                                    </p:set>
                                    <p:animEffect transition="in" filter="wipe(left)">
                                      <p:cBhvr>
                                        <p:cTn id="7" dur="500"/>
                                        <p:tgtEl>
                                          <p:spTgt spid="1536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53615"/>
                                        </p:tgtEl>
                                        <p:attrNameLst>
                                          <p:attrName>style.visibility</p:attrName>
                                        </p:attrNameLst>
                                      </p:cBhvr>
                                      <p:to>
                                        <p:strVal val="visible"/>
                                      </p:to>
                                    </p:set>
                                    <p:animEffect transition="in" filter="wipe(right)">
                                      <p:cBhvr>
                                        <p:cTn id="12" dur="500"/>
                                        <p:tgtEl>
                                          <p:spTgt spid="1536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3616"/>
                                        </p:tgtEl>
                                        <p:attrNameLst>
                                          <p:attrName>style.visibility</p:attrName>
                                        </p:attrNameLst>
                                      </p:cBhvr>
                                      <p:to>
                                        <p:strVal val="visible"/>
                                      </p:to>
                                    </p:set>
                                    <p:animEffect transition="in" filter="wipe(left)">
                                      <p:cBhvr>
                                        <p:cTn id="17" dur="500"/>
                                        <p:tgtEl>
                                          <p:spTgt spid="1536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53617"/>
                                        </p:tgtEl>
                                        <p:attrNameLst>
                                          <p:attrName>style.visibility</p:attrName>
                                        </p:attrNameLst>
                                      </p:cBhvr>
                                      <p:to>
                                        <p:strVal val="visible"/>
                                      </p:to>
                                    </p:set>
                                    <p:animEffect transition="in" filter="wipe(right)">
                                      <p:cBhvr>
                                        <p:cTn id="22" dur="500"/>
                                        <p:tgtEl>
                                          <p:spTgt spid="1536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3618"/>
                                        </p:tgtEl>
                                        <p:attrNameLst>
                                          <p:attrName>style.visibility</p:attrName>
                                        </p:attrNameLst>
                                      </p:cBhvr>
                                      <p:to>
                                        <p:strVal val="visible"/>
                                      </p:to>
                                    </p:set>
                                    <p:animEffect transition="in" filter="wipe(left)">
                                      <p:cBhvr>
                                        <p:cTn id="27" dur="500"/>
                                        <p:tgtEl>
                                          <p:spTgt spid="1536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153619"/>
                                        </p:tgtEl>
                                        <p:attrNameLst>
                                          <p:attrName>style.visibility</p:attrName>
                                        </p:attrNameLst>
                                      </p:cBhvr>
                                      <p:to>
                                        <p:strVal val="visible"/>
                                      </p:to>
                                    </p:set>
                                    <p:animEffect transition="in" filter="wipe(right)">
                                      <p:cBhvr>
                                        <p:cTn id="32" dur="500"/>
                                        <p:tgtEl>
                                          <p:spTgt spid="153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14" grpId="0" autoUpdateAnimBg="0"/>
      <p:bldP spid="153615" grpId="0" autoUpdateAnimBg="0"/>
      <p:bldP spid="153616" grpId="0" autoUpdateAnimBg="0"/>
      <p:bldP spid="153617" grpId="0" autoUpdateAnimBg="0"/>
      <p:bldP spid="153618" grpId="0" autoUpdateAnimBg="0"/>
      <p:bldP spid="153619"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Text Box 3"/>
          <p:cNvSpPr txBox="1">
            <a:spLocks noChangeArrowheads="1"/>
          </p:cNvSpPr>
          <p:nvPr/>
        </p:nvSpPr>
        <p:spPr bwMode="auto">
          <a:xfrm>
            <a:off x="1991544" y="980728"/>
            <a:ext cx="8344082" cy="6073775"/>
          </a:xfrm>
          <a:prstGeom prst="rect">
            <a:avLst/>
          </a:prstGeom>
          <a:noFill/>
          <a:ln w="12700" cap="sq">
            <a:noFill/>
            <a:miter lim="800000"/>
            <a:headEnd type="none" w="sm" len="sm"/>
            <a:tailEnd type="none" w="sm" len="sm"/>
          </a:ln>
        </p:spPr>
        <p:txBody>
          <a:bodyPr>
            <a:spAutoFit/>
          </a:bodyPr>
          <a:lstStyle/>
          <a:p>
            <a:pPr algn="l" eaLnBrk="1" hangingPunct="1">
              <a:lnSpc>
                <a:spcPct val="70000"/>
              </a:lnSpc>
            </a:pPr>
            <a:r>
              <a:rPr kumimoji="1" lang="en-US" altLang="zh-CN" sz="2600" b="1" dirty="0">
                <a:solidFill>
                  <a:srgbClr val="003399"/>
                </a:solidFill>
                <a:ea typeface="仿宋_GB2312" pitchFamily="49" charset="-122"/>
              </a:rPr>
              <a:t>void  magic(</a:t>
            </a:r>
            <a:r>
              <a:rPr kumimoji="1" lang="en-US" altLang="zh-CN" sz="2600" b="1" dirty="0" err="1">
                <a:solidFill>
                  <a:srgbClr val="003399"/>
                </a:solidFill>
                <a:ea typeface="仿宋_GB2312" pitchFamily="49" charset="-122"/>
              </a:rPr>
              <a:t>int</a:t>
            </a:r>
            <a:r>
              <a:rPr kumimoji="1" lang="en-US" altLang="zh-CN" sz="2600" b="1" dirty="0">
                <a:solidFill>
                  <a:srgbClr val="003399"/>
                </a:solidFill>
                <a:ea typeface="仿宋_GB2312" pitchFamily="49" charset="-122"/>
              </a:rPr>
              <a:t> a[], </a:t>
            </a:r>
            <a:r>
              <a:rPr kumimoji="1" lang="en-US" altLang="zh-CN" sz="2600" b="1" dirty="0" err="1">
                <a:solidFill>
                  <a:srgbClr val="003399"/>
                </a:solidFill>
                <a:ea typeface="仿宋_GB2312" pitchFamily="49" charset="-122"/>
              </a:rPr>
              <a:t>int</a:t>
            </a:r>
            <a:r>
              <a:rPr kumimoji="1" lang="en-US" altLang="zh-CN" sz="2600" b="1" dirty="0">
                <a:solidFill>
                  <a:srgbClr val="003399"/>
                </a:solidFill>
                <a:ea typeface="仿宋_GB2312" pitchFamily="49" charset="-122"/>
              </a:rPr>
              <a:t> n )</a:t>
            </a:r>
          </a:p>
          <a:p>
            <a:pPr algn="l" eaLnBrk="1" hangingPunct="1">
              <a:lnSpc>
                <a:spcPct val="70000"/>
              </a:lnSpc>
            </a:pPr>
            <a:r>
              <a:rPr kumimoji="1" lang="en-US" altLang="zh-CN" sz="2600" b="1" dirty="0">
                <a:solidFill>
                  <a:srgbClr val="003399"/>
                </a:solidFill>
                <a:ea typeface="仿宋_GB2312" pitchFamily="49" charset="-122"/>
              </a:rPr>
              <a:t>{</a:t>
            </a:r>
          </a:p>
          <a:p>
            <a:pPr algn="l" eaLnBrk="1" hangingPunct="1">
              <a:lnSpc>
                <a:spcPct val="75000"/>
              </a:lnSpc>
            </a:pPr>
            <a:r>
              <a:rPr kumimoji="1" lang="en-US" altLang="zh-CN" sz="2600" b="1" dirty="0">
                <a:solidFill>
                  <a:srgbClr val="003399"/>
                </a:solidFill>
                <a:ea typeface="仿宋_GB2312" pitchFamily="49" charset="-122"/>
              </a:rPr>
              <a:t>     </a:t>
            </a:r>
            <a:r>
              <a:rPr kumimoji="1" lang="en-US" altLang="zh-CN" sz="2600" b="1" dirty="0" err="1">
                <a:solidFill>
                  <a:srgbClr val="003399"/>
                </a:solidFill>
                <a:ea typeface="仿宋_GB2312" pitchFamily="49" charset="-122"/>
              </a:rPr>
              <a:t>int</a:t>
            </a:r>
            <a:r>
              <a:rPr kumimoji="1" lang="en-US" altLang="zh-CN" sz="2600" b="1" dirty="0">
                <a:solidFill>
                  <a:srgbClr val="003399"/>
                </a:solidFill>
                <a:ea typeface="仿宋_GB2312" pitchFamily="49" charset="-122"/>
              </a:rPr>
              <a:t>  </a:t>
            </a:r>
            <a:r>
              <a:rPr kumimoji="1" lang="en-US" altLang="zh-CN" sz="2600" b="1" dirty="0" err="1">
                <a:solidFill>
                  <a:srgbClr val="003399"/>
                </a:solidFill>
                <a:ea typeface="仿宋_GB2312" pitchFamily="49" charset="-122"/>
              </a:rPr>
              <a:t>i</a:t>
            </a:r>
            <a:r>
              <a:rPr kumimoji="1" lang="en-US" altLang="zh-CN" sz="2600" b="1" dirty="0">
                <a:solidFill>
                  <a:srgbClr val="003399"/>
                </a:solidFill>
                <a:ea typeface="仿宋_GB2312" pitchFamily="49" charset="-122"/>
              </a:rPr>
              <a:t>, j, num;</a:t>
            </a:r>
          </a:p>
          <a:p>
            <a:pPr algn="l" eaLnBrk="1" hangingPunct="1">
              <a:lnSpc>
                <a:spcPct val="75000"/>
              </a:lnSpc>
            </a:pPr>
            <a:r>
              <a:rPr kumimoji="1" lang="en-US" altLang="zh-CN" sz="2600" b="1" dirty="0">
                <a:solidFill>
                  <a:srgbClr val="003399"/>
                </a:solidFill>
                <a:ea typeface="仿宋_GB2312" pitchFamily="49" charset="-122"/>
              </a:rPr>
              <a:t>     for(</a:t>
            </a:r>
            <a:r>
              <a:rPr kumimoji="1" lang="en-US" altLang="zh-CN" sz="2600" b="1" dirty="0" err="1">
                <a:solidFill>
                  <a:srgbClr val="003399"/>
                </a:solidFill>
                <a:ea typeface="仿宋_GB2312" pitchFamily="49" charset="-122"/>
              </a:rPr>
              <a:t>i</a:t>
            </a:r>
            <a:r>
              <a:rPr kumimoji="1" lang="en-US" altLang="zh-CN" sz="2600" b="1" dirty="0">
                <a:solidFill>
                  <a:srgbClr val="003399"/>
                </a:solidFill>
                <a:ea typeface="仿宋_GB2312" pitchFamily="49" charset="-122"/>
                <a:sym typeface="Symbol" pitchFamily="18" charset="2"/>
              </a:rPr>
              <a:t>=0; </a:t>
            </a:r>
            <a:r>
              <a:rPr kumimoji="1" lang="en-US" altLang="zh-CN" sz="2600" b="1" dirty="0" err="1">
                <a:solidFill>
                  <a:srgbClr val="003399"/>
                </a:solidFill>
                <a:ea typeface="仿宋_GB2312" pitchFamily="49" charset="-122"/>
                <a:sym typeface="Symbol" pitchFamily="18" charset="2"/>
              </a:rPr>
              <a:t>i</a:t>
            </a:r>
            <a:r>
              <a:rPr kumimoji="1" lang="en-US" altLang="zh-CN" sz="2600" b="1" dirty="0">
                <a:solidFill>
                  <a:srgbClr val="003399"/>
                </a:solidFill>
                <a:ea typeface="仿宋_GB2312" pitchFamily="49" charset="-122"/>
                <a:sym typeface="Symbol" pitchFamily="18" charset="2"/>
              </a:rPr>
              <a:t>&lt;n; </a:t>
            </a:r>
            <a:r>
              <a:rPr kumimoji="1" lang="en-US" altLang="zh-CN" sz="2600" b="1" dirty="0" err="1">
                <a:solidFill>
                  <a:srgbClr val="003399"/>
                </a:solidFill>
                <a:ea typeface="仿宋_GB2312" pitchFamily="49" charset="-122"/>
                <a:sym typeface="Symbol" pitchFamily="18" charset="2"/>
              </a:rPr>
              <a:t>i</a:t>
            </a:r>
            <a:r>
              <a:rPr kumimoji="1" lang="en-US" altLang="zh-CN" sz="2600" b="1" dirty="0">
                <a:solidFill>
                  <a:srgbClr val="003399"/>
                </a:solidFill>
                <a:ea typeface="仿宋_GB2312" pitchFamily="49" charset="-122"/>
                <a:sym typeface="Symbol" pitchFamily="18" charset="2"/>
              </a:rPr>
              <a:t>++)</a:t>
            </a:r>
          </a:p>
          <a:p>
            <a:pPr algn="l" eaLnBrk="1" hangingPunct="1">
              <a:lnSpc>
                <a:spcPct val="75000"/>
              </a:lnSpc>
            </a:pPr>
            <a:r>
              <a:rPr kumimoji="1" lang="en-US" altLang="zh-CN" sz="2600" b="1" dirty="0">
                <a:solidFill>
                  <a:srgbClr val="003399"/>
                </a:solidFill>
                <a:ea typeface="仿宋_GB2312" pitchFamily="49" charset="-122"/>
                <a:sym typeface="Symbol" pitchFamily="18" charset="2"/>
              </a:rPr>
              <a:t>          for(j=0; j&lt;n; j++) </a:t>
            </a:r>
          </a:p>
          <a:p>
            <a:pPr algn="l" eaLnBrk="1" hangingPunct="1">
              <a:lnSpc>
                <a:spcPct val="75000"/>
              </a:lnSpc>
            </a:pPr>
            <a:r>
              <a:rPr kumimoji="1" lang="en-US" altLang="zh-CN" sz="2600" b="1" dirty="0">
                <a:solidFill>
                  <a:srgbClr val="003399"/>
                </a:solidFill>
                <a:ea typeface="仿宋_GB2312" pitchFamily="49" charset="-122"/>
                <a:sym typeface="Symbol" pitchFamily="18" charset="2"/>
              </a:rPr>
              <a:t>               a[</a:t>
            </a:r>
            <a:r>
              <a:rPr kumimoji="1" lang="en-US" altLang="zh-CN" sz="2600" b="1" dirty="0" err="1">
                <a:solidFill>
                  <a:srgbClr val="003399"/>
                </a:solidFill>
                <a:ea typeface="仿宋_GB2312" pitchFamily="49" charset="-122"/>
                <a:sym typeface="Symbol" pitchFamily="18" charset="2"/>
              </a:rPr>
              <a:t>i</a:t>
            </a:r>
            <a:r>
              <a:rPr kumimoji="1" lang="en-US" altLang="zh-CN" sz="2600" b="1" dirty="0">
                <a:solidFill>
                  <a:srgbClr val="003399"/>
                </a:solidFill>
                <a:ea typeface="仿宋_GB2312" pitchFamily="49" charset="-122"/>
                <a:sym typeface="Symbol" pitchFamily="18" charset="2"/>
              </a:rPr>
              <a:t>][j]=0;               </a:t>
            </a:r>
            <a:r>
              <a:rPr kumimoji="1" lang="en-US" altLang="zh-CN" sz="2200" b="1" dirty="0">
                <a:solidFill>
                  <a:srgbClr val="003399"/>
                </a:solidFill>
                <a:ea typeface="仿宋_GB2312" pitchFamily="49" charset="-122"/>
                <a:sym typeface="Symbol" pitchFamily="18" charset="2"/>
              </a:rPr>
              <a:t>/*</a:t>
            </a:r>
            <a:r>
              <a:rPr kumimoji="1" lang="en-US" altLang="zh-CN" sz="2600" b="1" dirty="0">
                <a:solidFill>
                  <a:srgbClr val="003399"/>
                </a:solidFill>
                <a:ea typeface="仿宋_GB2312" pitchFamily="49" charset="-122"/>
                <a:sym typeface="Symbol" pitchFamily="18" charset="2"/>
              </a:rPr>
              <a:t> </a:t>
            </a:r>
            <a:r>
              <a:rPr kumimoji="1" lang="zh-CN" altLang="en-US" sz="2200" b="1" dirty="0">
                <a:solidFill>
                  <a:srgbClr val="003399"/>
                </a:solidFill>
                <a:ea typeface="幼圆" pitchFamily="49" charset="-122"/>
                <a:sym typeface="Symbol" pitchFamily="18" charset="2"/>
              </a:rPr>
              <a:t>魔方清</a:t>
            </a:r>
            <a:r>
              <a:rPr kumimoji="1" lang="zh-CN" altLang="en-US" sz="2600" b="1" dirty="0">
                <a:solidFill>
                  <a:srgbClr val="003399"/>
                </a:solidFill>
                <a:ea typeface="仿宋_GB2312" pitchFamily="49" charset="-122"/>
                <a:sym typeface="Symbol" pitchFamily="18" charset="2"/>
              </a:rPr>
              <a:t>0 </a:t>
            </a:r>
            <a:r>
              <a:rPr kumimoji="1" lang="zh-CN" altLang="en-US" sz="2200" b="1" dirty="0">
                <a:solidFill>
                  <a:srgbClr val="003399"/>
                </a:solidFill>
                <a:ea typeface="仿宋_GB2312" pitchFamily="49" charset="-122"/>
                <a:sym typeface="Symbol" pitchFamily="18" charset="2"/>
              </a:rPr>
              <a:t>*/</a:t>
            </a:r>
          </a:p>
          <a:p>
            <a:pPr algn="l" eaLnBrk="1" hangingPunct="1">
              <a:lnSpc>
                <a:spcPct val="75000"/>
              </a:lnSpc>
            </a:pPr>
            <a:r>
              <a:rPr kumimoji="1" lang="en-US" altLang="zh-CN" sz="2600" b="1" dirty="0">
                <a:solidFill>
                  <a:srgbClr val="000099"/>
                </a:solidFill>
                <a:ea typeface="仿宋_GB2312" pitchFamily="49" charset="-122"/>
                <a:sym typeface="Symbol" pitchFamily="18" charset="2"/>
              </a:rPr>
              <a:t>     </a:t>
            </a:r>
            <a:r>
              <a:rPr kumimoji="1" lang="en-US" altLang="zh-CN" sz="2600" b="1" dirty="0" err="1">
                <a:solidFill>
                  <a:srgbClr val="003399"/>
                </a:solidFill>
                <a:ea typeface="仿宋_GB2312" pitchFamily="49" charset="-122"/>
                <a:sym typeface="Symbol" pitchFamily="18" charset="2"/>
              </a:rPr>
              <a:t>i</a:t>
            </a:r>
            <a:r>
              <a:rPr kumimoji="1" lang="en-US" altLang="zh-CN" sz="2600" b="1" dirty="0">
                <a:solidFill>
                  <a:srgbClr val="003399"/>
                </a:solidFill>
                <a:ea typeface="仿宋_GB2312" pitchFamily="49" charset="-122"/>
                <a:sym typeface="Symbol" pitchFamily="18" charset="2"/>
              </a:rPr>
              <a:t>=0;</a:t>
            </a:r>
          </a:p>
          <a:p>
            <a:pPr algn="l" eaLnBrk="1" hangingPunct="1">
              <a:lnSpc>
                <a:spcPct val="75000"/>
              </a:lnSpc>
            </a:pPr>
            <a:r>
              <a:rPr kumimoji="1" lang="en-US" altLang="zh-CN" sz="2600" b="1" dirty="0">
                <a:solidFill>
                  <a:srgbClr val="003399"/>
                </a:solidFill>
                <a:ea typeface="仿宋_GB2312" pitchFamily="49" charset="-122"/>
                <a:sym typeface="Symbol" pitchFamily="18" charset="2"/>
              </a:rPr>
              <a:t>     j=n/2;                               </a:t>
            </a:r>
            <a:r>
              <a:rPr kumimoji="1" lang="en-US" altLang="zh-CN" sz="2200" b="1" dirty="0">
                <a:solidFill>
                  <a:srgbClr val="003399"/>
                </a:solidFill>
                <a:ea typeface="仿宋_GB2312" pitchFamily="49" charset="-122"/>
                <a:sym typeface="Symbol" pitchFamily="18" charset="2"/>
              </a:rPr>
              <a:t>/* </a:t>
            </a:r>
            <a:r>
              <a:rPr kumimoji="1" lang="zh-CN" altLang="en-US" sz="2200" b="1" dirty="0">
                <a:solidFill>
                  <a:srgbClr val="003399"/>
                </a:solidFill>
                <a:ea typeface="幼圆" pitchFamily="49" charset="-122"/>
                <a:sym typeface="Symbol" pitchFamily="18" charset="2"/>
              </a:rPr>
              <a:t>确定</a:t>
            </a:r>
            <a:r>
              <a:rPr kumimoji="1" lang="en-US" altLang="zh-CN" sz="2200" b="1" dirty="0" err="1">
                <a:solidFill>
                  <a:srgbClr val="003399"/>
                </a:solidFill>
                <a:ea typeface="幼圆" pitchFamily="49" charset="-122"/>
                <a:sym typeface="Symbol" pitchFamily="18" charset="2"/>
              </a:rPr>
              <a:t>i</a:t>
            </a:r>
            <a:r>
              <a:rPr kumimoji="1" lang="zh-CN" altLang="en-US" sz="2200" b="1" dirty="0">
                <a:solidFill>
                  <a:srgbClr val="003399"/>
                </a:solidFill>
                <a:ea typeface="幼圆" pitchFamily="49" charset="-122"/>
                <a:sym typeface="Symbol" pitchFamily="18" charset="2"/>
              </a:rPr>
              <a:t>与</a:t>
            </a:r>
            <a:r>
              <a:rPr kumimoji="1" lang="en-US" altLang="zh-CN" sz="2200" b="1" dirty="0">
                <a:solidFill>
                  <a:srgbClr val="003399"/>
                </a:solidFill>
                <a:ea typeface="幼圆" pitchFamily="49" charset="-122"/>
                <a:sym typeface="Symbol" pitchFamily="18" charset="2"/>
              </a:rPr>
              <a:t>j</a:t>
            </a:r>
            <a:r>
              <a:rPr kumimoji="1" lang="zh-CN" altLang="en-US" sz="2200" b="1" dirty="0">
                <a:solidFill>
                  <a:srgbClr val="003399"/>
                </a:solidFill>
                <a:ea typeface="幼圆" pitchFamily="49" charset="-122"/>
                <a:sym typeface="Symbol" pitchFamily="18" charset="2"/>
              </a:rPr>
              <a:t>的初始位置</a:t>
            </a:r>
            <a:r>
              <a:rPr kumimoji="1" lang="zh-CN" altLang="en-US" sz="2200" b="1" dirty="0">
                <a:solidFill>
                  <a:srgbClr val="003399"/>
                </a:solidFill>
                <a:ea typeface="仿宋_GB2312" pitchFamily="49" charset="-122"/>
                <a:sym typeface="Symbol" pitchFamily="18" charset="2"/>
              </a:rPr>
              <a:t> */</a:t>
            </a:r>
          </a:p>
          <a:p>
            <a:pPr algn="l" eaLnBrk="1" hangingPunct="1">
              <a:lnSpc>
                <a:spcPct val="75000"/>
              </a:lnSpc>
              <a:spcBef>
                <a:spcPct val="10000"/>
              </a:spcBef>
            </a:pPr>
            <a:r>
              <a:rPr kumimoji="1" lang="en-US" altLang="zh-CN" sz="2600" b="1" dirty="0">
                <a:solidFill>
                  <a:srgbClr val="0033CC"/>
                </a:solidFill>
                <a:ea typeface="仿宋_GB2312" pitchFamily="49" charset="-122"/>
                <a:sym typeface="Symbol" pitchFamily="18" charset="2"/>
              </a:rPr>
              <a:t>     </a:t>
            </a:r>
            <a:r>
              <a:rPr kumimoji="1" lang="en-US" altLang="zh-CN" sz="2600" b="1" dirty="0">
                <a:solidFill>
                  <a:srgbClr val="FF3300"/>
                </a:solidFill>
                <a:ea typeface="仿宋_GB2312" pitchFamily="49" charset="-122"/>
                <a:sym typeface="Symbol" pitchFamily="18" charset="2"/>
              </a:rPr>
              <a:t>for(num=1; num&lt;=n*n; num++){</a:t>
            </a:r>
          </a:p>
          <a:p>
            <a:pPr algn="l" eaLnBrk="1" hangingPunct="1">
              <a:lnSpc>
                <a:spcPct val="75000"/>
              </a:lnSpc>
            </a:pPr>
            <a:r>
              <a:rPr kumimoji="1" lang="en-US" altLang="zh-CN" sz="2600" b="1" dirty="0">
                <a:solidFill>
                  <a:srgbClr val="FF3300"/>
                </a:solidFill>
                <a:ea typeface="仿宋_GB2312" pitchFamily="49" charset="-122"/>
                <a:sym typeface="Symbol" pitchFamily="18" charset="2"/>
              </a:rPr>
              <a:t>          if(</a:t>
            </a:r>
            <a:r>
              <a:rPr kumimoji="1" lang="en-US" altLang="zh-CN" sz="2600" b="1" dirty="0" err="1">
                <a:solidFill>
                  <a:srgbClr val="FF3300"/>
                </a:solidFill>
                <a:ea typeface="仿宋_GB2312" pitchFamily="49" charset="-122"/>
                <a:sym typeface="Symbol" pitchFamily="18" charset="2"/>
              </a:rPr>
              <a:t>i</a:t>
            </a:r>
            <a:r>
              <a:rPr kumimoji="1" lang="en-US" altLang="zh-CN" sz="2600" b="1" dirty="0">
                <a:solidFill>
                  <a:srgbClr val="FF3300"/>
                </a:solidFill>
                <a:ea typeface="仿宋_GB2312" pitchFamily="49" charset="-122"/>
                <a:sym typeface="Symbol" pitchFamily="18" charset="2"/>
              </a:rPr>
              <a:t>&lt;0 </a:t>
            </a:r>
            <a:r>
              <a:rPr kumimoji="1" lang="en-US" altLang="zh-CN" b="1" dirty="0">
                <a:solidFill>
                  <a:srgbClr val="FF3300"/>
                </a:solidFill>
                <a:ea typeface="仿宋_GB2312" pitchFamily="49" charset="-122"/>
                <a:sym typeface="Symbol" pitchFamily="18" charset="2"/>
              </a:rPr>
              <a:t>&amp;&amp;</a:t>
            </a:r>
            <a:r>
              <a:rPr kumimoji="1" lang="en-US" altLang="zh-CN" sz="2600" b="1" dirty="0">
                <a:solidFill>
                  <a:srgbClr val="FF3300"/>
                </a:solidFill>
                <a:ea typeface="仿宋_GB2312" pitchFamily="49" charset="-122"/>
                <a:sym typeface="Symbol" pitchFamily="18" charset="2"/>
              </a:rPr>
              <a:t> j&lt;0 || a[</a:t>
            </a:r>
            <a:r>
              <a:rPr kumimoji="1" lang="en-US" altLang="zh-CN" sz="2600" b="1" dirty="0" err="1">
                <a:solidFill>
                  <a:srgbClr val="FF3300"/>
                </a:solidFill>
                <a:ea typeface="仿宋_GB2312" pitchFamily="49" charset="-122"/>
                <a:sym typeface="Symbol" pitchFamily="18" charset="2"/>
              </a:rPr>
              <a:t>i</a:t>
            </a:r>
            <a:r>
              <a:rPr kumimoji="1" lang="en-US" altLang="zh-CN" sz="2600" b="1" dirty="0">
                <a:solidFill>
                  <a:srgbClr val="FF3300"/>
                </a:solidFill>
                <a:ea typeface="仿宋_GB2312" pitchFamily="49" charset="-122"/>
                <a:sym typeface="Symbol" pitchFamily="18" charset="2"/>
              </a:rPr>
              <a:t>][j]!=</a:t>
            </a:r>
            <a:r>
              <a:rPr lang="en-US" altLang="zh-CN" sz="2600" b="1" dirty="0">
                <a:solidFill>
                  <a:srgbClr val="FF3300"/>
                </a:solidFill>
                <a:ea typeface="仿宋_GB2312" pitchFamily="49" charset="-122"/>
              </a:rPr>
              <a:t>0){</a:t>
            </a:r>
          </a:p>
          <a:p>
            <a:pPr algn="l" eaLnBrk="1" hangingPunct="1">
              <a:lnSpc>
                <a:spcPct val="75000"/>
              </a:lnSpc>
            </a:pPr>
            <a:r>
              <a:rPr lang="en-US" altLang="zh-CN" sz="2600" b="1" dirty="0">
                <a:solidFill>
                  <a:srgbClr val="FF3300"/>
                </a:solidFill>
                <a:ea typeface="仿宋_GB2312" pitchFamily="49" charset="-122"/>
              </a:rPr>
              <a:t>               </a:t>
            </a:r>
            <a:r>
              <a:rPr kumimoji="1" lang="en-US" altLang="zh-CN" sz="2600" b="1" dirty="0" err="1">
                <a:solidFill>
                  <a:srgbClr val="FF3300"/>
                </a:solidFill>
                <a:ea typeface="仿宋_GB2312" pitchFamily="49" charset="-122"/>
                <a:sym typeface="Symbol" pitchFamily="18" charset="2"/>
              </a:rPr>
              <a:t>i</a:t>
            </a:r>
            <a:r>
              <a:rPr kumimoji="1" lang="en-US" altLang="zh-CN" sz="2600" b="1" dirty="0">
                <a:solidFill>
                  <a:srgbClr val="FF3300"/>
                </a:solidFill>
                <a:ea typeface="仿宋_GB2312" pitchFamily="49" charset="-122"/>
                <a:sym typeface="Symbol" pitchFamily="18" charset="2"/>
              </a:rPr>
              <a:t>+=2;</a:t>
            </a:r>
          </a:p>
          <a:p>
            <a:pPr algn="l" eaLnBrk="1" hangingPunct="1">
              <a:lnSpc>
                <a:spcPct val="75000"/>
              </a:lnSpc>
            </a:pPr>
            <a:r>
              <a:rPr kumimoji="1" lang="en-US" altLang="zh-CN" sz="2600" b="1" dirty="0">
                <a:solidFill>
                  <a:srgbClr val="FF3300"/>
                </a:solidFill>
                <a:ea typeface="仿宋_GB2312" pitchFamily="49" charset="-122"/>
                <a:sym typeface="Symbol" pitchFamily="18" charset="2"/>
              </a:rPr>
              <a:t>               j++;</a:t>
            </a:r>
          </a:p>
          <a:p>
            <a:pPr algn="l" eaLnBrk="1" hangingPunct="1">
              <a:lnSpc>
                <a:spcPct val="75000"/>
              </a:lnSpc>
            </a:pPr>
            <a:r>
              <a:rPr kumimoji="1" lang="en-US" altLang="zh-CN" sz="2600" b="1" dirty="0">
                <a:solidFill>
                  <a:srgbClr val="FF3300"/>
                </a:solidFill>
                <a:ea typeface="仿宋_GB2312" pitchFamily="49" charset="-122"/>
                <a:sym typeface="Symbol" pitchFamily="18" charset="2"/>
              </a:rPr>
              <a:t>          }</a:t>
            </a:r>
          </a:p>
          <a:p>
            <a:pPr algn="l" eaLnBrk="1" hangingPunct="1">
              <a:lnSpc>
                <a:spcPct val="75000"/>
              </a:lnSpc>
            </a:pPr>
            <a:r>
              <a:rPr kumimoji="1" lang="en-US" altLang="zh-CN" sz="2600" b="1" dirty="0">
                <a:solidFill>
                  <a:srgbClr val="FF3300"/>
                </a:solidFill>
              </a:rPr>
              <a:t>         </a:t>
            </a:r>
            <a:r>
              <a:rPr kumimoji="1" lang="en-US" altLang="zh-CN" sz="2600" b="1" dirty="0">
                <a:solidFill>
                  <a:srgbClr val="FF3300"/>
                </a:solidFill>
                <a:ea typeface="仿宋_GB2312" pitchFamily="49" charset="-122"/>
              </a:rPr>
              <a:t> a</a:t>
            </a:r>
            <a:r>
              <a:rPr kumimoji="1" lang="en-US" altLang="zh-CN" sz="2600" b="1" dirty="0">
                <a:solidFill>
                  <a:srgbClr val="FF3300"/>
                </a:solidFill>
              </a:rPr>
              <a:t>[</a:t>
            </a:r>
            <a:r>
              <a:rPr kumimoji="1" lang="en-US" altLang="zh-CN" sz="2600" b="1" dirty="0" err="1">
                <a:solidFill>
                  <a:srgbClr val="FF3300"/>
                </a:solidFill>
              </a:rPr>
              <a:t>i</a:t>
            </a:r>
            <a:r>
              <a:rPr kumimoji="1" lang="en-US" altLang="zh-CN" sz="2600" b="1" dirty="0">
                <a:solidFill>
                  <a:srgbClr val="FF3300"/>
                </a:solidFill>
                <a:latin typeface="宋体" charset="-122"/>
              </a:rPr>
              <a:t>--</a:t>
            </a:r>
            <a:r>
              <a:rPr kumimoji="1" lang="en-US" altLang="zh-CN" sz="2600" b="1" dirty="0">
                <a:solidFill>
                  <a:srgbClr val="FF3300"/>
                </a:solidFill>
              </a:rPr>
              <a:t>][j</a:t>
            </a:r>
            <a:r>
              <a:rPr kumimoji="1" lang="en-US" altLang="zh-CN" sz="2600" b="1" dirty="0">
                <a:solidFill>
                  <a:srgbClr val="FF3300"/>
                </a:solidFill>
                <a:latin typeface="宋体" charset="-122"/>
              </a:rPr>
              <a:t>--</a:t>
            </a:r>
            <a:r>
              <a:rPr kumimoji="1" lang="en-US" altLang="zh-CN" sz="2600" b="1" dirty="0">
                <a:solidFill>
                  <a:srgbClr val="FF3300"/>
                </a:solidFill>
              </a:rPr>
              <a:t>]</a:t>
            </a:r>
            <a:r>
              <a:rPr kumimoji="1" lang="en-US" altLang="zh-CN" sz="2600" b="1" dirty="0">
                <a:solidFill>
                  <a:srgbClr val="FF3300"/>
                </a:solidFill>
                <a:sym typeface="Symbol" pitchFamily="18" charset="2"/>
              </a:rPr>
              <a:t>=num;      </a:t>
            </a:r>
            <a:r>
              <a:rPr kumimoji="1" lang="en-US" altLang="zh-CN" sz="2200" b="1" dirty="0">
                <a:solidFill>
                  <a:srgbClr val="FF3300"/>
                </a:solidFill>
                <a:ea typeface="幼圆" pitchFamily="49" charset="-122"/>
                <a:sym typeface="Symbol" pitchFamily="18" charset="2"/>
              </a:rPr>
              <a:t>/*</a:t>
            </a:r>
            <a:r>
              <a:rPr kumimoji="1" lang="en-US" altLang="zh-CN" sz="2200" b="1" dirty="0">
                <a:solidFill>
                  <a:srgbClr val="FF3300"/>
                </a:solidFill>
                <a:ea typeface="仿宋_GB2312" pitchFamily="49" charset="-122"/>
                <a:sym typeface="Symbol" pitchFamily="18" charset="2"/>
              </a:rPr>
              <a:t> </a:t>
            </a:r>
            <a:r>
              <a:rPr kumimoji="1" lang="zh-CN" altLang="en-US" sz="2200" b="1" dirty="0">
                <a:solidFill>
                  <a:srgbClr val="FF3300"/>
                </a:solidFill>
                <a:ea typeface="幼圆" pitchFamily="49" charset="-122"/>
                <a:sym typeface="Symbol" pitchFamily="18" charset="2"/>
              </a:rPr>
              <a:t>填数，并且左上移一个位置</a:t>
            </a:r>
            <a:r>
              <a:rPr kumimoji="1" lang="en-US" altLang="zh-CN" sz="2200" b="1" dirty="0">
                <a:solidFill>
                  <a:srgbClr val="FF3300"/>
                </a:solidFill>
                <a:ea typeface="仿宋_GB2312" pitchFamily="49" charset="-122"/>
                <a:sym typeface="Symbol" pitchFamily="18" charset="2"/>
              </a:rPr>
              <a:t> */</a:t>
            </a:r>
            <a:endParaRPr kumimoji="1" lang="en-US" altLang="zh-CN" sz="2600" b="1" dirty="0">
              <a:solidFill>
                <a:srgbClr val="FF3300"/>
              </a:solidFill>
              <a:sym typeface="Symbol" pitchFamily="18" charset="2"/>
            </a:endParaRPr>
          </a:p>
          <a:p>
            <a:pPr algn="l" eaLnBrk="1" hangingPunct="1">
              <a:lnSpc>
                <a:spcPct val="75000"/>
              </a:lnSpc>
            </a:pPr>
            <a:r>
              <a:rPr kumimoji="1" lang="en-US" altLang="zh-CN" sz="2600" b="1" dirty="0">
                <a:solidFill>
                  <a:srgbClr val="000050"/>
                </a:solidFill>
                <a:sym typeface="Symbol" pitchFamily="18" charset="2"/>
              </a:rPr>
              <a:t>          if(</a:t>
            </a:r>
            <a:r>
              <a:rPr kumimoji="1" lang="en-US" altLang="zh-CN" sz="2600" b="1" dirty="0" err="1">
                <a:solidFill>
                  <a:srgbClr val="000050"/>
                </a:solidFill>
                <a:sym typeface="Symbol" pitchFamily="18" charset="2"/>
              </a:rPr>
              <a:t>i</a:t>
            </a:r>
            <a:r>
              <a:rPr kumimoji="1" lang="en-US" altLang="zh-CN" sz="2600" b="1" dirty="0">
                <a:solidFill>
                  <a:srgbClr val="000050"/>
                </a:solidFill>
                <a:sym typeface="Symbol" pitchFamily="18" charset="2"/>
              </a:rPr>
              <a:t>&lt;0 </a:t>
            </a:r>
            <a:r>
              <a:rPr kumimoji="1" lang="en-US" altLang="zh-CN" sz="2200" b="1" dirty="0">
                <a:solidFill>
                  <a:srgbClr val="000050"/>
                </a:solidFill>
                <a:sym typeface="Symbol" pitchFamily="18" charset="2"/>
              </a:rPr>
              <a:t>&amp;&amp;</a:t>
            </a:r>
            <a:r>
              <a:rPr kumimoji="1" lang="en-US" altLang="zh-CN" sz="2600" b="1" dirty="0">
                <a:solidFill>
                  <a:srgbClr val="000050"/>
                </a:solidFill>
                <a:sym typeface="Symbol" pitchFamily="18" charset="2"/>
              </a:rPr>
              <a:t> j&gt;=</a:t>
            </a:r>
            <a:r>
              <a:rPr lang="en-US" altLang="zh-CN" sz="2600" b="1" dirty="0">
                <a:solidFill>
                  <a:srgbClr val="000050"/>
                </a:solidFill>
              </a:rPr>
              <a:t>0)  </a:t>
            </a:r>
          </a:p>
          <a:p>
            <a:pPr algn="l" eaLnBrk="1" hangingPunct="1">
              <a:lnSpc>
                <a:spcPct val="75000"/>
              </a:lnSpc>
            </a:pPr>
            <a:r>
              <a:rPr lang="en-US" altLang="zh-CN" sz="2600" b="1" dirty="0">
                <a:solidFill>
                  <a:srgbClr val="000050"/>
                </a:solidFill>
              </a:rPr>
              <a:t>                </a:t>
            </a:r>
            <a:r>
              <a:rPr lang="en-US" altLang="zh-CN" sz="2600" b="1" dirty="0" err="1">
                <a:solidFill>
                  <a:srgbClr val="000050"/>
                </a:solidFill>
              </a:rPr>
              <a:t>i</a:t>
            </a:r>
            <a:r>
              <a:rPr lang="en-US" altLang="zh-CN" sz="2600" b="1" dirty="0">
                <a:solidFill>
                  <a:srgbClr val="000050"/>
                </a:solidFill>
              </a:rPr>
              <a:t>=</a:t>
            </a:r>
            <a:r>
              <a:rPr kumimoji="1" lang="en-US" altLang="zh-CN" sz="2600" b="1" dirty="0">
                <a:solidFill>
                  <a:srgbClr val="000050"/>
                </a:solidFill>
                <a:sym typeface="Symbol" pitchFamily="18" charset="2"/>
              </a:rPr>
              <a:t>n</a:t>
            </a:r>
            <a:r>
              <a:rPr kumimoji="1" lang="en-US" altLang="zh-CN" sz="2600" b="1" dirty="0">
                <a:solidFill>
                  <a:srgbClr val="000050"/>
                </a:solidFill>
                <a:latin typeface="宋体" charset="-122"/>
                <a:sym typeface="Symbol" pitchFamily="18" charset="2"/>
              </a:rPr>
              <a:t>-</a:t>
            </a:r>
            <a:r>
              <a:rPr kumimoji="1" lang="en-US" altLang="zh-CN" sz="2600" b="1" dirty="0">
                <a:solidFill>
                  <a:srgbClr val="000050"/>
                </a:solidFill>
                <a:sym typeface="Symbol" pitchFamily="18" charset="2"/>
              </a:rPr>
              <a:t>1;                   </a:t>
            </a:r>
            <a:r>
              <a:rPr kumimoji="1" lang="en-US" altLang="zh-CN" sz="2200" b="1" dirty="0">
                <a:solidFill>
                  <a:srgbClr val="000050"/>
                </a:solidFill>
                <a:ea typeface="幼圆" pitchFamily="49" charset="-122"/>
                <a:sym typeface="Symbol" pitchFamily="18" charset="2"/>
              </a:rPr>
              <a:t>/*</a:t>
            </a:r>
            <a:r>
              <a:rPr kumimoji="1" lang="en-US" altLang="zh-CN" sz="2200" b="1" dirty="0">
                <a:solidFill>
                  <a:srgbClr val="000050"/>
                </a:solidFill>
                <a:ea typeface="仿宋_GB2312" pitchFamily="49" charset="-122"/>
                <a:sym typeface="Symbol" pitchFamily="18" charset="2"/>
              </a:rPr>
              <a:t> </a:t>
            </a:r>
            <a:r>
              <a:rPr kumimoji="1" lang="zh-CN" altLang="en-US" sz="2200" b="1" dirty="0">
                <a:solidFill>
                  <a:srgbClr val="000050"/>
                </a:solidFill>
                <a:ea typeface="幼圆" pitchFamily="49" charset="-122"/>
                <a:sym typeface="Symbol" pitchFamily="18" charset="2"/>
              </a:rPr>
              <a:t>修正</a:t>
            </a:r>
            <a:r>
              <a:rPr kumimoji="1" lang="en-US" altLang="zh-CN" sz="2200" b="1" dirty="0" err="1">
                <a:solidFill>
                  <a:srgbClr val="000050"/>
                </a:solidFill>
                <a:ea typeface="幼圆" pitchFamily="49" charset="-122"/>
                <a:sym typeface="Symbol" pitchFamily="18" charset="2"/>
              </a:rPr>
              <a:t>i</a:t>
            </a:r>
            <a:r>
              <a:rPr kumimoji="1" lang="zh-CN" altLang="en-US" sz="2200" b="1" dirty="0">
                <a:solidFill>
                  <a:srgbClr val="000050"/>
                </a:solidFill>
                <a:ea typeface="幼圆" pitchFamily="49" charset="-122"/>
                <a:sym typeface="Symbol" pitchFamily="18" charset="2"/>
              </a:rPr>
              <a:t>的位置</a:t>
            </a:r>
            <a:r>
              <a:rPr kumimoji="1" lang="en-US" altLang="zh-CN" sz="2200" b="1" dirty="0">
                <a:solidFill>
                  <a:srgbClr val="000050"/>
                </a:solidFill>
                <a:ea typeface="仿宋_GB2312" pitchFamily="49" charset="-122"/>
                <a:sym typeface="Symbol" pitchFamily="18" charset="2"/>
              </a:rPr>
              <a:t> */</a:t>
            </a:r>
            <a:endParaRPr kumimoji="1" lang="en-US" altLang="zh-CN" sz="2600" b="1" dirty="0">
              <a:solidFill>
                <a:srgbClr val="000050"/>
              </a:solidFill>
              <a:sym typeface="Symbol" pitchFamily="18" charset="2"/>
            </a:endParaRPr>
          </a:p>
          <a:p>
            <a:pPr algn="l" eaLnBrk="1" hangingPunct="1">
              <a:lnSpc>
                <a:spcPct val="75000"/>
              </a:lnSpc>
            </a:pPr>
            <a:r>
              <a:rPr kumimoji="1" lang="en-US" altLang="zh-CN" sz="2600" b="1" dirty="0">
                <a:solidFill>
                  <a:srgbClr val="000050"/>
                </a:solidFill>
                <a:sym typeface="Symbol" pitchFamily="18" charset="2"/>
              </a:rPr>
              <a:t>          if(j&lt;0 </a:t>
            </a:r>
            <a:r>
              <a:rPr kumimoji="1" lang="en-US" altLang="zh-CN" sz="2200" b="1" dirty="0">
                <a:solidFill>
                  <a:srgbClr val="000050"/>
                </a:solidFill>
                <a:sym typeface="Symbol" pitchFamily="18" charset="2"/>
              </a:rPr>
              <a:t>&amp;&amp;</a:t>
            </a:r>
            <a:r>
              <a:rPr kumimoji="1" lang="en-US" altLang="zh-CN" sz="2600" b="1" dirty="0">
                <a:solidFill>
                  <a:srgbClr val="000050"/>
                </a:solidFill>
                <a:sym typeface="Symbol" pitchFamily="18" charset="2"/>
              </a:rPr>
              <a:t> </a:t>
            </a:r>
            <a:r>
              <a:rPr kumimoji="1" lang="en-US" altLang="zh-CN" sz="2600" b="1" dirty="0" err="1">
                <a:solidFill>
                  <a:srgbClr val="000050"/>
                </a:solidFill>
                <a:sym typeface="Symbol" pitchFamily="18" charset="2"/>
              </a:rPr>
              <a:t>i</a:t>
            </a:r>
            <a:r>
              <a:rPr kumimoji="1" lang="en-US" altLang="zh-CN" sz="2600" b="1" dirty="0">
                <a:solidFill>
                  <a:srgbClr val="000050"/>
                </a:solidFill>
                <a:sym typeface="Symbol" pitchFamily="18" charset="2"/>
              </a:rPr>
              <a:t>&gt;=</a:t>
            </a:r>
            <a:r>
              <a:rPr lang="en-US" altLang="zh-CN" sz="2600" b="1" dirty="0">
                <a:solidFill>
                  <a:srgbClr val="000050"/>
                </a:solidFill>
              </a:rPr>
              <a:t>0)  </a:t>
            </a:r>
          </a:p>
          <a:p>
            <a:pPr algn="l" eaLnBrk="1" hangingPunct="1">
              <a:lnSpc>
                <a:spcPct val="80000"/>
              </a:lnSpc>
            </a:pPr>
            <a:r>
              <a:rPr lang="en-US" altLang="zh-CN" sz="2600" b="1" dirty="0">
                <a:solidFill>
                  <a:srgbClr val="000050"/>
                </a:solidFill>
              </a:rPr>
              <a:t>                j</a:t>
            </a:r>
            <a:r>
              <a:rPr kumimoji="1" lang="en-US" altLang="zh-CN" sz="2600" b="1" dirty="0">
                <a:solidFill>
                  <a:srgbClr val="000050"/>
                </a:solidFill>
                <a:sym typeface="Symbol" pitchFamily="18" charset="2"/>
              </a:rPr>
              <a:t>=n</a:t>
            </a:r>
            <a:r>
              <a:rPr kumimoji="1" lang="en-US" altLang="zh-CN" sz="2600" b="1" dirty="0">
                <a:solidFill>
                  <a:srgbClr val="000050"/>
                </a:solidFill>
                <a:latin typeface="宋体" charset="-122"/>
                <a:sym typeface="Symbol" pitchFamily="18" charset="2"/>
              </a:rPr>
              <a:t>-</a:t>
            </a:r>
            <a:r>
              <a:rPr kumimoji="1" lang="en-US" altLang="zh-CN" sz="2600" b="1" dirty="0">
                <a:solidFill>
                  <a:srgbClr val="000050"/>
                </a:solidFill>
                <a:sym typeface="Symbol" pitchFamily="18" charset="2"/>
              </a:rPr>
              <a:t>1;                   </a:t>
            </a:r>
            <a:r>
              <a:rPr kumimoji="1" lang="en-US" altLang="zh-CN" sz="2200" b="1" dirty="0">
                <a:solidFill>
                  <a:srgbClr val="000050"/>
                </a:solidFill>
                <a:ea typeface="幼圆" pitchFamily="49" charset="-122"/>
                <a:sym typeface="Symbol" pitchFamily="18" charset="2"/>
              </a:rPr>
              <a:t>/*</a:t>
            </a:r>
            <a:r>
              <a:rPr kumimoji="1" lang="en-US" altLang="zh-CN" sz="2200" b="1" dirty="0">
                <a:solidFill>
                  <a:srgbClr val="000050"/>
                </a:solidFill>
                <a:ea typeface="仿宋_GB2312" pitchFamily="49" charset="-122"/>
                <a:sym typeface="Symbol" pitchFamily="18" charset="2"/>
              </a:rPr>
              <a:t> </a:t>
            </a:r>
            <a:r>
              <a:rPr kumimoji="1" lang="zh-CN" altLang="en-US" sz="2200" b="1" dirty="0">
                <a:solidFill>
                  <a:srgbClr val="000050"/>
                </a:solidFill>
                <a:ea typeface="幼圆" pitchFamily="49" charset="-122"/>
                <a:sym typeface="Symbol" pitchFamily="18" charset="2"/>
              </a:rPr>
              <a:t>修正</a:t>
            </a:r>
            <a:r>
              <a:rPr kumimoji="1" lang="en-US" altLang="zh-CN" sz="2200" b="1" dirty="0">
                <a:solidFill>
                  <a:srgbClr val="000050"/>
                </a:solidFill>
                <a:ea typeface="幼圆" pitchFamily="49" charset="-122"/>
                <a:sym typeface="Symbol" pitchFamily="18" charset="2"/>
              </a:rPr>
              <a:t>j</a:t>
            </a:r>
            <a:r>
              <a:rPr kumimoji="1" lang="zh-CN" altLang="en-US" sz="2200" b="1" dirty="0">
                <a:solidFill>
                  <a:srgbClr val="000050"/>
                </a:solidFill>
                <a:ea typeface="幼圆" pitchFamily="49" charset="-122"/>
                <a:sym typeface="Symbol" pitchFamily="18" charset="2"/>
              </a:rPr>
              <a:t>的位置</a:t>
            </a:r>
            <a:r>
              <a:rPr kumimoji="1" lang="en-US" altLang="zh-CN" sz="2200" b="1" dirty="0">
                <a:solidFill>
                  <a:srgbClr val="000050"/>
                </a:solidFill>
                <a:ea typeface="仿宋_GB2312" pitchFamily="49" charset="-122"/>
                <a:sym typeface="Symbol" pitchFamily="18" charset="2"/>
              </a:rPr>
              <a:t> */</a:t>
            </a:r>
            <a:endParaRPr kumimoji="1" lang="en-US" altLang="zh-CN" sz="2600" b="1" dirty="0">
              <a:solidFill>
                <a:srgbClr val="000050"/>
              </a:solidFill>
              <a:sym typeface="Symbol" pitchFamily="18" charset="2"/>
            </a:endParaRPr>
          </a:p>
          <a:p>
            <a:pPr algn="l" eaLnBrk="1" hangingPunct="1">
              <a:lnSpc>
                <a:spcPct val="70000"/>
              </a:lnSpc>
            </a:pPr>
            <a:r>
              <a:rPr kumimoji="1" lang="en-US" altLang="zh-CN" sz="2600" b="1" dirty="0">
                <a:solidFill>
                  <a:srgbClr val="FF3300"/>
                </a:solidFill>
                <a:sym typeface="Symbol" pitchFamily="18" charset="2"/>
              </a:rPr>
              <a:t>     }</a:t>
            </a:r>
          </a:p>
          <a:p>
            <a:pPr algn="l" eaLnBrk="1" hangingPunct="1">
              <a:lnSpc>
                <a:spcPct val="70000"/>
              </a:lnSpc>
            </a:pPr>
            <a:r>
              <a:rPr kumimoji="1" lang="en-US" altLang="zh-CN" sz="2600" b="1" dirty="0">
                <a:solidFill>
                  <a:srgbClr val="003399"/>
                </a:solidFill>
                <a:sym typeface="Symbol" pitchFamily="18" charset="2"/>
              </a:rPr>
              <a:t>}</a:t>
            </a:r>
            <a:endParaRPr kumimoji="1" lang="zh-CN" altLang="zh-CN" sz="2600" b="1" dirty="0">
              <a:solidFill>
                <a:srgbClr val="003399"/>
              </a:solidFill>
              <a:sym typeface="Symbol" pitchFamily="18" charset="2"/>
            </a:endParaRPr>
          </a:p>
        </p:txBody>
      </p:sp>
      <p:grpSp>
        <p:nvGrpSpPr>
          <p:cNvPr id="2" name="Group 74"/>
          <p:cNvGrpSpPr>
            <a:grpSpLocks/>
          </p:cNvGrpSpPr>
          <p:nvPr/>
        </p:nvGrpSpPr>
        <p:grpSpPr bwMode="auto">
          <a:xfrm>
            <a:off x="7608781" y="882301"/>
            <a:ext cx="2281546" cy="1182688"/>
            <a:chOff x="4042" y="226"/>
            <a:chExt cx="1438" cy="745"/>
          </a:xfrm>
        </p:grpSpPr>
        <p:sp>
          <p:nvSpPr>
            <p:cNvPr id="92168" name="AutoShape 8"/>
            <p:cNvSpPr>
              <a:spLocks noChangeArrowheads="1"/>
            </p:cNvSpPr>
            <p:nvPr/>
          </p:nvSpPr>
          <p:spPr bwMode="auto">
            <a:xfrm rot="629481">
              <a:off x="4042" y="226"/>
              <a:ext cx="1438" cy="745"/>
            </a:xfrm>
            <a:prstGeom prst="irregularSeal2">
              <a:avLst/>
            </a:prstGeom>
            <a:gradFill rotWithShape="0">
              <a:gsLst>
                <a:gs pos="0">
                  <a:srgbClr val="FF0000">
                    <a:gamma/>
                    <a:shade val="46275"/>
                    <a:invGamma/>
                  </a:srgbClr>
                </a:gs>
                <a:gs pos="100000">
                  <a:srgbClr val="FF0000"/>
                </a:gs>
              </a:gsLst>
              <a:path path="shape">
                <a:fillToRect l="50000" t="50000" r="50000" b="50000"/>
              </a:path>
            </a:gradFill>
            <a:ln w="69850">
              <a:solidFill>
                <a:srgbClr val="FFFF00"/>
              </a:solidFill>
              <a:miter lim="800000"/>
              <a:headEnd type="none" w="sm" len="sm"/>
              <a:tailEnd type="none" w="sm" len="sm"/>
            </a:ln>
            <a:effectLst>
              <a:outerShdw dist="141990" dir="1593903"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90117" name="Text Box 11"/>
            <p:cNvSpPr txBox="1">
              <a:spLocks noChangeArrowheads="1"/>
            </p:cNvSpPr>
            <p:nvPr/>
          </p:nvSpPr>
          <p:spPr bwMode="auto">
            <a:xfrm>
              <a:off x="4236" y="336"/>
              <a:ext cx="851" cy="475"/>
            </a:xfrm>
            <a:prstGeom prst="rect">
              <a:avLst/>
            </a:prstGeom>
            <a:noFill/>
            <a:ln w="12700" cap="sq">
              <a:noFill/>
              <a:miter lim="800000"/>
              <a:headEnd type="none" w="sm" len="sm"/>
              <a:tailEnd type="none" w="sm" len="sm"/>
            </a:ln>
            <a:effectLst>
              <a:outerShdw dist="45791" dir="2021404" algn="ctr" rotWithShape="0">
                <a:schemeClr val="bg2"/>
              </a:outerShdw>
            </a:effectLst>
          </p:spPr>
          <p:txBody>
            <a:bodyPr>
              <a:spAutoFit/>
            </a:bodyPr>
            <a:lstStyle/>
            <a:p>
              <a:r>
                <a:rPr lang="zh-CN" altLang="en-US" sz="4300" b="1" i="1">
                  <a:solidFill>
                    <a:srgbClr val="D9FFD9"/>
                  </a:solidFill>
                  <a:ea typeface="黑体" pitchFamily="49" charset="-122"/>
                </a:rPr>
                <a:t>算法</a:t>
              </a:r>
              <a:endParaRPr lang="zh-CN" altLang="en-US" sz="4300">
                <a:solidFill>
                  <a:srgbClr val="D9FFD9"/>
                </a:solidFill>
              </a:endParaRPr>
            </a:p>
          </p:txBody>
        </p:sp>
      </p:gr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2163"/>
                                        </p:tgtEl>
                                        <p:attrNameLst>
                                          <p:attrName>style.visibility</p:attrName>
                                        </p:attrNameLst>
                                      </p:cBhvr>
                                      <p:to>
                                        <p:strVal val="visible"/>
                                      </p:to>
                                    </p:set>
                                    <p:animEffect transition="in" filter="wipe(up)">
                                      <p:cBhvr>
                                        <p:cTn id="7" dur="500"/>
                                        <p:tgtEl>
                                          <p:spTgt spid="92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1424" y="104747"/>
            <a:ext cx="10515600" cy="803974"/>
          </a:xfrm>
        </p:spPr>
        <p:txBody>
          <a:bodyPr/>
          <a:lstStyle/>
          <a:p>
            <a:r>
              <a:rPr lang="zh-CN" altLang="en-US" dirty="0"/>
              <a:t>延伸阅读</a:t>
            </a:r>
            <a:r>
              <a:rPr lang="en-US" altLang="zh-CN" dirty="0"/>
              <a:t>*</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41</a:t>
            </a:fld>
            <a:endParaRPr lang="zh-CN" altLang="en-US" dirty="0"/>
          </a:p>
        </p:txBody>
      </p:sp>
      <p:sp>
        <p:nvSpPr>
          <p:cNvPr id="4" name="TextBox 5"/>
          <p:cNvSpPr txBox="1">
            <a:spLocks noChangeArrowheads="1"/>
          </p:cNvSpPr>
          <p:nvPr/>
        </p:nvSpPr>
        <p:spPr bwMode="auto">
          <a:xfrm>
            <a:off x="2279576" y="1340769"/>
            <a:ext cx="7632848" cy="3508653"/>
          </a:xfrm>
          <a:prstGeom prst="rect">
            <a:avLst/>
          </a:prstGeom>
          <a:noFill/>
          <a:ln w="9525">
            <a:noFill/>
            <a:miter lim="800000"/>
            <a:headEnd/>
            <a:tailEnd/>
          </a:ln>
        </p:spPr>
        <p:txBody>
          <a:bodyPr wrap="square">
            <a:spAutoFit/>
          </a:bodyPr>
          <a:lstStyle/>
          <a:p>
            <a:pPr algn="l">
              <a:lnSpc>
                <a:spcPct val="150000"/>
              </a:lnSpc>
            </a:pPr>
            <a:r>
              <a:rPr lang="zh-CN" altLang="en-US" sz="3700" b="1" dirty="0">
                <a:solidFill>
                  <a:srgbClr val="000000"/>
                </a:solidFill>
                <a:ea typeface="黑体" pitchFamily="49" charset="-122"/>
              </a:rPr>
              <a:t>建议有兴趣的同学自已看看有关基于稀疏矩阵的矩阵加法和乘法等运算。</a:t>
            </a:r>
            <a:endParaRPr lang="en-US" altLang="zh-CN" sz="3700" b="1" dirty="0">
              <a:solidFill>
                <a:srgbClr val="000000"/>
              </a:solidFill>
              <a:ea typeface="黑体" pitchFamily="49" charset="-122"/>
            </a:endParaRPr>
          </a:p>
          <a:p>
            <a:pPr algn="l">
              <a:lnSpc>
                <a:spcPct val="150000"/>
              </a:lnSpc>
            </a:pPr>
            <a:endParaRPr lang="en-US" altLang="zh-CN" sz="3700" b="1" dirty="0">
              <a:solidFill>
                <a:srgbClr val="000000"/>
              </a:solidFill>
              <a:ea typeface="黑体" pitchFamily="49" charset="-122"/>
            </a:endParaRP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2"/>
          <p:cNvSpPr txBox="1">
            <a:spLocks noChangeArrowheads="1"/>
          </p:cNvSpPr>
          <p:nvPr/>
        </p:nvSpPr>
        <p:spPr bwMode="auto">
          <a:xfrm rot="20778706">
            <a:off x="3397494" y="2462213"/>
            <a:ext cx="4917713" cy="1016000"/>
          </a:xfrm>
          <a:prstGeom prst="rect">
            <a:avLst/>
          </a:prstGeom>
          <a:noFill/>
          <a:ln w="9525">
            <a:noFill/>
            <a:miter lim="800000"/>
            <a:headEnd/>
            <a:tailEnd/>
          </a:ln>
        </p:spPr>
        <p:txBody>
          <a:bodyPr wrap="none">
            <a:spAutoFit/>
          </a:bodyPr>
          <a:lstStyle/>
          <a:p>
            <a:pPr algn="l" fontAlgn="t">
              <a:spcBef>
                <a:spcPct val="50000"/>
              </a:spcBef>
            </a:pPr>
            <a:r>
              <a:rPr lang="zh-CN" altLang="en-US" sz="6000" b="1">
                <a:solidFill>
                  <a:srgbClr val="FFFFFF"/>
                </a:solidFill>
                <a:ea typeface="黑体" pitchFamily="49" charset="-122"/>
              </a:rPr>
              <a:t>本章内容小结</a:t>
            </a:r>
          </a:p>
        </p:txBody>
      </p:sp>
      <p:sp>
        <p:nvSpPr>
          <p:cNvPr id="145411" name="Freeform 3"/>
          <p:cNvSpPr>
            <a:spLocks/>
          </p:cNvSpPr>
          <p:nvPr/>
        </p:nvSpPr>
        <p:spPr bwMode="auto">
          <a:xfrm rot="20778706">
            <a:off x="4071107" y="2743200"/>
            <a:ext cx="5605902" cy="1798638"/>
          </a:xfrm>
          <a:custGeom>
            <a:avLst/>
            <a:gdLst/>
            <a:ahLst/>
            <a:cxnLst>
              <a:cxn ang="0">
                <a:pos x="103" y="68"/>
              </a:cxn>
              <a:cxn ang="0">
                <a:pos x="521" y="102"/>
              </a:cxn>
              <a:cxn ang="0">
                <a:pos x="2554" y="45"/>
              </a:cxn>
              <a:cxn ang="0">
                <a:pos x="3717" y="0"/>
              </a:cxn>
              <a:cxn ang="0">
                <a:pos x="3695" y="34"/>
              </a:cxn>
              <a:cxn ang="0">
                <a:pos x="3627" y="79"/>
              </a:cxn>
              <a:cxn ang="0">
                <a:pos x="3672" y="373"/>
              </a:cxn>
              <a:cxn ang="0">
                <a:pos x="3717" y="396"/>
              </a:cxn>
              <a:cxn ang="0">
                <a:pos x="3729" y="746"/>
              </a:cxn>
              <a:cxn ang="0">
                <a:pos x="3717" y="825"/>
              </a:cxn>
              <a:cxn ang="0">
                <a:pos x="3684" y="836"/>
              </a:cxn>
              <a:cxn ang="0">
                <a:pos x="3751" y="1085"/>
              </a:cxn>
              <a:cxn ang="0">
                <a:pos x="3763" y="1152"/>
              </a:cxn>
              <a:cxn ang="0">
                <a:pos x="3774" y="1186"/>
              </a:cxn>
              <a:cxn ang="0">
                <a:pos x="3695" y="1197"/>
              </a:cxn>
              <a:cxn ang="0">
                <a:pos x="3638" y="1209"/>
              </a:cxn>
              <a:cxn ang="0">
                <a:pos x="3288" y="1220"/>
              </a:cxn>
              <a:cxn ang="0">
                <a:pos x="3096" y="1254"/>
              </a:cxn>
              <a:cxn ang="0">
                <a:pos x="2554" y="1243"/>
              </a:cxn>
              <a:cxn ang="0">
                <a:pos x="1594" y="1277"/>
              </a:cxn>
              <a:cxn ang="0">
                <a:pos x="928" y="1265"/>
              </a:cxn>
              <a:cxn ang="0">
                <a:pos x="962" y="1254"/>
              </a:cxn>
              <a:cxn ang="0">
                <a:pos x="69" y="1243"/>
              </a:cxn>
              <a:cxn ang="0">
                <a:pos x="81" y="1175"/>
              </a:cxn>
              <a:cxn ang="0">
                <a:pos x="115" y="1164"/>
              </a:cxn>
              <a:cxn ang="0">
                <a:pos x="137" y="1017"/>
              </a:cxn>
              <a:cxn ang="0">
                <a:pos x="103" y="825"/>
              </a:cxn>
              <a:cxn ang="0">
                <a:pos x="81" y="757"/>
              </a:cxn>
              <a:cxn ang="0">
                <a:pos x="69" y="463"/>
              </a:cxn>
              <a:cxn ang="0">
                <a:pos x="92" y="396"/>
              </a:cxn>
              <a:cxn ang="0">
                <a:pos x="103" y="362"/>
              </a:cxn>
              <a:cxn ang="0">
                <a:pos x="69" y="283"/>
              </a:cxn>
              <a:cxn ang="0">
                <a:pos x="58" y="204"/>
              </a:cxn>
              <a:cxn ang="0">
                <a:pos x="24" y="181"/>
              </a:cxn>
              <a:cxn ang="0">
                <a:pos x="2" y="147"/>
              </a:cxn>
              <a:cxn ang="0">
                <a:pos x="13" y="102"/>
              </a:cxn>
              <a:cxn ang="0">
                <a:pos x="24" y="23"/>
              </a:cxn>
              <a:cxn ang="0">
                <a:pos x="69" y="34"/>
              </a:cxn>
              <a:cxn ang="0">
                <a:pos x="137" y="45"/>
              </a:cxn>
              <a:cxn ang="0">
                <a:pos x="171" y="57"/>
              </a:cxn>
            </a:cxnLst>
            <a:rect l="0" t="0" r="r" b="b"/>
            <a:pathLst>
              <a:path w="3784" h="1277">
                <a:moveTo>
                  <a:pt x="103" y="68"/>
                </a:moveTo>
                <a:cubicBezTo>
                  <a:pt x="243" y="78"/>
                  <a:pt x="381" y="93"/>
                  <a:pt x="521" y="102"/>
                </a:cubicBezTo>
                <a:cubicBezTo>
                  <a:pt x="1201" y="86"/>
                  <a:pt x="1871" y="53"/>
                  <a:pt x="2554" y="45"/>
                </a:cubicBezTo>
                <a:cubicBezTo>
                  <a:pt x="2942" y="26"/>
                  <a:pt x="3328" y="8"/>
                  <a:pt x="3717" y="0"/>
                </a:cubicBezTo>
                <a:cubicBezTo>
                  <a:pt x="3710" y="11"/>
                  <a:pt x="3705" y="25"/>
                  <a:pt x="3695" y="34"/>
                </a:cubicBezTo>
                <a:cubicBezTo>
                  <a:pt x="3675" y="52"/>
                  <a:pt x="3627" y="79"/>
                  <a:pt x="3627" y="79"/>
                </a:cubicBezTo>
                <a:cubicBezTo>
                  <a:pt x="3630" y="126"/>
                  <a:pt x="3630" y="309"/>
                  <a:pt x="3672" y="373"/>
                </a:cubicBezTo>
                <a:cubicBezTo>
                  <a:pt x="3681" y="387"/>
                  <a:pt x="3702" y="388"/>
                  <a:pt x="3717" y="396"/>
                </a:cubicBezTo>
                <a:cubicBezTo>
                  <a:pt x="3688" y="514"/>
                  <a:pt x="3687" y="626"/>
                  <a:pt x="3729" y="746"/>
                </a:cubicBezTo>
                <a:cubicBezTo>
                  <a:pt x="3725" y="772"/>
                  <a:pt x="3729" y="801"/>
                  <a:pt x="3717" y="825"/>
                </a:cubicBezTo>
                <a:cubicBezTo>
                  <a:pt x="3712" y="835"/>
                  <a:pt x="3685" y="824"/>
                  <a:pt x="3684" y="836"/>
                </a:cubicBezTo>
                <a:cubicBezTo>
                  <a:pt x="3666" y="986"/>
                  <a:pt x="3690" y="991"/>
                  <a:pt x="3751" y="1085"/>
                </a:cubicBezTo>
                <a:cubicBezTo>
                  <a:pt x="3755" y="1107"/>
                  <a:pt x="3758" y="1130"/>
                  <a:pt x="3763" y="1152"/>
                </a:cubicBezTo>
                <a:cubicBezTo>
                  <a:pt x="3766" y="1164"/>
                  <a:pt x="3784" y="1179"/>
                  <a:pt x="3774" y="1186"/>
                </a:cubicBezTo>
                <a:cubicBezTo>
                  <a:pt x="3752" y="1201"/>
                  <a:pt x="3721" y="1193"/>
                  <a:pt x="3695" y="1197"/>
                </a:cubicBezTo>
                <a:cubicBezTo>
                  <a:pt x="3676" y="1200"/>
                  <a:pt x="3657" y="1208"/>
                  <a:pt x="3638" y="1209"/>
                </a:cubicBezTo>
                <a:cubicBezTo>
                  <a:pt x="3521" y="1216"/>
                  <a:pt x="3405" y="1216"/>
                  <a:pt x="3288" y="1220"/>
                </a:cubicBezTo>
                <a:cubicBezTo>
                  <a:pt x="3224" y="1233"/>
                  <a:pt x="3159" y="1239"/>
                  <a:pt x="3096" y="1254"/>
                </a:cubicBezTo>
                <a:cubicBezTo>
                  <a:pt x="2888" y="1220"/>
                  <a:pt x="2848" y="1235"/>
                  <a:pt x="2554" y="1243"/>
                </a:cubicBezTo>
                <a:cubicBezTo>
                  <a:pt x="2233" y="1263"/>
                  <a:pt x="1917" y="1270"/>
                  <a:pt x="1594" y="1277"/>
                </a:cubicBezTo>
                <a:cubicBezTo>
                  <a:pt x="1372" y="1273"/>
                  <a:pt x="1150" y="1273"/>
                  <a:pt x="928" y="1265"/>
                </a:cubicBezTo>
                <a:cubicBezTo>
                  <a:pt x="916" y="1265"/>
                  <a:pt x="974" y="1254"/>
                  <a:pt x="962" y="1254"/>
                </a:cubicBezTo>
                <a:cubicBezTo>
                  <a:pt x="664" y="1246"/>
                  <a:pt x="367" y="1247"/>
                  <a:pt x="69" y="1243"/>
                </a:cubicBezTo>
                <a:cubicBezTo>
                  <a:pt x="73" y="1220"/>
                  <a:pt x="69" y="1195"/>
                  <a:pt x="81" y="1175"/>
                </a:cubicBezTo>
                <a:cubicBezTo>
                  <a:pt x="87" y="1165"/>
                  <a:pt x="111" y="1175"/>
                  <a:pt x="115" y="1164"/>
                </a:cubicBezTo>
                <a:cubicBezTo>
                  <a:pt x="132" y="1117"/>
                  <a:pt x="122" y="1064"/>
                  <a:pt x="137" y="1017"/>
                </a:cubicBezTo>
                <a:cubicBezTo>
                  <a:pt x="121" y="950"/>
                  <a:pt x="116" y="896"/>
                  <a:pt x="103" y="825"/>
                </a:cubicBezTo>
                <a:cubicBezTo>
                  <a:pt x="99" y="802"/>
                  <a:pt x="81" y="757"/>
                  <a:pt x="81" y="757"/>
                </a:cubicBezTo>
                <a:cubicBezTo>
                  <a:pt x="60" y="615"/>
                  <a:pt x="46" y="600"/>
                  <a:pt x="69" y="463"/>
                </a:cubicBezTo>
                <a:cubicBezTo>
                  <a:pt x="73" y="440"/>
                  <a:pt x="84" y="418"/>
                  <a:pt x="92" y="396"/>
                </a:cubicBezTo>
                <a:cubicBezTo>
                  <a:pt x="96" y="385"/>
                  <a:pt x="103" y="362"/>
                  <a:pt x="103" y="362"/>
                </a:cubicBezTo>
                <a:cubicBezTo>
                  <a:pt x="93" y="342"/>
                  <a:pt x="74" y="307"/>
                  <a:pt x="69" y="283"/>
                </a:cubicBezTo>
                <a:cubicBezTo>
                  <a:pt x="64" y="257"/>
                  <a:pt x="69" y="228"/>
                  <a:pt x="58" y="204"/>
                </a:cubicBezTo>
                <a:cubicBezTo>
                  <a:pt x="52" y="191"/>
                  <a:pt x="35" y="189"/>
                  <a:pt x="24" y="181"/>
                </a:cubicBezTo>
                <a:cubicBezTo>
                  <a:pt x="17" y="170"/>
                  <a:pt x="4" y="160"/>
                  <a:pt x="2" y="147"/>
                </a:cubicBezTo>
                <a:cubicBezTo>
                  <a:pt x="0" y="132"/>
                  <a:pt x="10" y="117"/>
                  <a:pt x="13" y="102"/>
                </a:cubicBezTo>
                <a:cubicBezTo>
                  <a:pt x="18" y="76"/>
                  <a:pt x="20" y="49"/>
                  <a:pt x="24" y="23"/>
                </a:cubicBezTo>
                <a:cubicBezTo>
                  <a:pt x="39" y="27"/>
                  <a:pt x="54" y="31"/>
                  <a:pt x="69" y="34"/>
                </a:cubicBezTo>
                <a:cubicBezTo>
                  <a:pt x="92" y="38"/>
                  <a:pt x="115" y="40"/>
                  <a:pt x="137" y="45"/>
                </a:cubicBezTo>
                <a:cubicBezTo>
                  <a:pt x="149" y="48"/>
                  <a:pt x="171" y="57"/>
                  <a:pt x="171" y="57"/>
                </a:cubicBezTo>
              </a:path>
            </a:pathLst>
          </a:custGeom>
          <a:solidFill>
            <a:srgbClr val="00E000"/>
          </a:solidFill>
          <a:ln w="9525" cap="flat" cmpd="sng">
            <a:noFill/>
            <a:prstDash val="solid"/>
            <a:round/>
            <a:headEnd/>
            <a:tailEnd/>
          </a:ln>
          <a:effectLst>
            <a:outerShdw dist="234176" dir="2436078" algn="ctr" rotWithShape="0">
              <a:srgbClr val="808080"/>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3668" name="Text Box 4"/>
          <p:cNvSpPr txBox="1">
            <a:spLocks noChangeArrowheads="1"/>
          </p:cNvSpPr>
          <p:nvPr/>
        </p:nvSpPr>
        <p:spPr bwMode="auto">
          <a:xfrm rot="20778706">
            <a:off x="4422491" y="3119607"/>
            <a:ext cx="4820550" cy="1015663"/>
          </a:xfrm>
          <a:prstGeom prst="rect">
            <a:avLst/>
          </a:prstGeom>
          <a:noFill/>
          <a:ln w="9525">
            <a:noFill/>
            <a:miter lim="800000"/>
            <a:headEnd/>
            <a:tailEnd/>
          </a:ln>
          <a:effectLst>
            <a:outerShdw dist="45791" dir="2021404" algn="ctr" rotWithShape="0">
              <a:schemeClr val="bg1"/>
            </a:outerShdw>
          </a:effectLst>
        </p:spPr>
        <p:txBody>
          <a:bodyPr wrap="none">
            <a:spAutoFit/>
          </a:bodyPr>
          <a:lstStyle/>
          <a:p>
            <a:pPr algn="l" fontAlgn="t">
              <a:spcBef>
                <a:spcPct val="50000"/>
              </a:spcBef>
            </a:pPr>
            <a:r>
              <a:rPr lang="zh-CN" altLang="en-US" sz="6000" b="1" dirty="0">
                <a:solidFill>
                  <a:srgbClr val="FF3300"/>
                </a:solidFill>
                <a:ea typeface="黑体" pitchFamily="49" charset="-122"/>
              </a:rPr>
              <a:t>本节内容小结</a:t>
            </a:r>
          </a:p>
        </p:txBody>
      </p:sp>
      <p:graphicFrame>
        <p:nvGraphicFramePr>
          <p:cNvPr id="113669" name="Object 2"/>
          <p:cNvGraphicFramePr>
            <a:graphicFrameLocks noChangeAspect="1"/>
          </p:cNvGraphicFramePr>
          <p:nvPr/>
        </p:nvGraphicFramePr>
        <p:xfrm>
          <a:off x="2108556" y="838200"/>
          <a:ext cx="1930166" cy="3733800"/>
        </p:xfrm>
        <a:graphic>
          <a:graphicData uri="http://schemas.openxmlformats.org/presentationml/2006/ole">
            <mc:AlternateContent xmlns:mc="http://schemas.openxmlformats.org/markup-compatibility/2006">
              <mc:Choice xmlns:v="urn:schemas-microsoft-com:vml" Requires="v">
                <p:oleObj spid="_x0000_s19461" name="Photo Editor 照片" r:id="rId3" imgW="600159" imgH="952633" progId="">
                  <p:embed/>
                </p:oleObj>
              </mc:Choice>
              <mc:Fallback>
                <p:oleObj name="Photo Editor 照片" r:id="rId3" imgW="600159" imgH="952633"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8556" y="838200"/>
                        <a:ext cx="1930166"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zoom dir="in"/>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4" name="Rectangle 4"/>
          <p:cNvSpPr>
            <a:spLocks noChangeArrowheads="1"/>
          </p:cNvSpPr>
          <p:nvPr/>
        </p:nvSpPr>
        <p:spPr bwMode="auto">
          <a:xfrm>
            <a:off x="3247767" y="1018032"/>
            <a:ext cx="3427988" cy="55403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a:r>
              <a:rPr kumimoji="1" lang="zh-CN" altLang="en-US" sz="3000" b="1">
                <a:solidFill>
                  <a:srgbClr val="FF3300"/>
                </a:solidFill>
                <a:latin typeface="黑体" pitchFamily="49" charset="-122"/>
                <a:ea typeface="黑体" pitchFamily="49" charset="-122"/>
              </a:rPr>
              <a:t>数组的基本概念</a:t>
            </a:r>
          </a:p>
        </p:txBody>
      </p:sp>
      <p:sp>
        <p:nvSpPr>
          <p:cNvPr id="112645" name="Rectangle 5"/>
          <p:cNvSpPr>
            <a:spLocks noChangeArrowheads="1"/>
          </p:cNvSpPr>
          <p:nvPr/>
        </p:nvSpPr>
        <p:spPr bwMode="auto">
          <a:xfrm>
            <a:off x="3247767" y="2427732"/>
            <a:ext cx="3123566" cy="55403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a:r>
              <a:rPr kumimoji="1" lang="zh-CN" altLang="en-US" sz="3000" b="1">
                <a:solidFill>
                  <a:srgbClr val="FF3300"/>
                </a:solidFill>
                <a:latin typeface="黑体" pitchFamily="49" charset="-122"/>
                <a:ea typeface="黑体" pitchFamily="49" charset="-122"/>
              </a:rPr>
              <a:t>数组的存储方法</a:t>
            </a:r>
          </a:p>
        </p:txBody>
      </p:sp>
      <p:sp>
        <p:nvSpPr>
          <p:cNvPr id="112646" name="Rectangle 6"/>
          <p:cNvSpPr>
            <a:spLocks noChangeArrowheads="1"/>
          </p:cNvSpPr>
          <p:nvPr/>
        </p:nvSpPr>
        <p:spPr bwMode="auto">
          <a:xfrm>
            <a:off x="3265581" y="4294632"/>
            <a:ext cx="4038451" cy="55403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a:r>
              <a:rPr kumimoji="1" lang="zh-CN" altLang="en-US" sz="3000" b="1">
                <a:solidFill>
                  <a:srgbClr val="FF3300"/>
                </a:solidFill>
                <a:latin typeface="黑体" pitchFamily="49" charset="-122"/>
                <a:ea typeface="黑体" pitchFamily="49" charset="-122"/>
              </a:rPr>
              <a:t>特殊矩阵的压缩存储</a:t>
            </a:r>
          </a:p>
        </p:txBody>
      </p:sp>
      <p:sp>
        <p:nvSpPr>
          <p:cNvPr id="112651" name="Rectangle 11"/>
          <p:cNvSpPr>
            <a:spLocks noChangeArrowheads="1"/>
          </p:cNvSpPr>
          <p:nvPr/>
        </p:nvSpPr>
        <p:spPr bwMode="auto">
          <a:xfrm>
            <a:off x="4408783" y="3723133"/>
            <a:ext cx="5868223" cy="430887"/>
          </a:xfrm>
          <a:prstGeom prst="rect">
            <a:avLst/>
          </a:prstGeom>
          <a:noFill/>
          <a:ln w="12700" cap="sq">
            <a:noFill/>
            <a:miter lim="800000"/>
            <a:headEnd type="none" w="sm" len="sm"/>
            <a:tailEnd type="none" w="sm" len="sm"/>
          </a:ln>
        </p:spPr>
        <p:txBody>
          <a:bodyPr>
            <a:spAutoFit/>
          </a:bodyPr>
          <a:lstStyle/>
          <a:p>
            <a:pPr algn="l"/>
            <a:r>
              <a:rPr kumimoji="1" lang="zh-CN" altLang="en-US" sz="2200" b="1">
                <a:solidFill>
                  <a:srgbClr val="000000"/>
                </a:solidFill>
                <a:latin typeface="幼圆" pitchFamily="49" charset="-122"/>
                <a:ea typeface="幼圆" pitchFamily="49" charset="-122"/>
              </a:rPr>
              <a:t>行序为主序、列序为主序方式(地址计算公式</a:t>
            </a:r>
            <a:r>
              <a:rPr kumimoji="1" lang="en-US" altLang="zh-CN" sz="2200" b="1">
                <a:solidFill>
                  <a:srgbClr val="000000"/>
                </a:solidFill>
                <a:latin typeface="幼圆" pitchFamily="49" charset="-122"/>
                <a:ea typeface="幼圆" pitchFamily="49" charset="-122"/>
              </a:rPr>
              <a:t>)</a:t>
            </a:r>
            <a:endParaRPr kumimoji="1" lang="zh-CN" altLang="en-US" sz="2200" b="1">
              <a:solidFill>
                <a:srgbClr val="000000"/>
              </a:solidFill>
              <a:latin typeface="幼圆" pitchFamily="49" charset="-122"/>
              <a:ea typeface="幼圆" pitchFamily="49" charset="-122"/>
            </a:endParaRPr>
          </a:p>
        </p:txBody>
      </p:sp>
      <p:sp>
        <p:nvSpPr>
          <p:cNvPr id="112654" name="Rectangle 14"/>
          <p:cNvSpPr>
            <a:spLocks noChangeArrowheads="1"/>
          </p:cNvSpPr>
          <p:nvPr/>
        </p:nvSpPr>
        <p:spPr bwMode="auto">
          <a:xfrm>
            <a:off x="4447646" y="5570984"/>
            <a:ext cx="4418979" cy="430213"/>
          </a:xfrm>
          <a:prstGeom prst="rect">
            <a:avLst/>
          </a:prstGeom>
          <a:noFill/>
          <a:ln w="12700" cap="sq">
            <a:noFill/>
            <a:miter lim="800000"/>
            <a:headEnd type="none" w="sm" len="sm"/>
            <a:tailEnd type="none" w="sm" len="sm"/>
          </a:ln>
        </p:spPr>
        <p:txBody>
          <a:bodyPr>
            <a:spAutoFit/>
          </a:bodyPr>
          <a:lstStyle/>
          <a:p>
            <a:pPr algn="l"/>
            <a:r>
              <a:rPr kumimoji="1" lang="zh-CN" altLang="en-US" sz="2200" b="1">
                <a:solidFill>
                  <a:srgbClr val="000000"/>
                </a:solidFill>
                <a:latin typeface="幼圆" pitchFamily="49" charset="-122"/>
                <a:ea typeface="幼圆" pitchFamily="49" charset="-122"/>
              </a:rPr>
              <a:t>三元组表表示、十字链表表示</a:t>
            </a:r>
          </a:p>
        </p:txBody>
      </p:sp>
      <p:grpSp>
        <p:nvGrpSpPr>
          <p:cNvPr id="2" name="Group 23"/>
          <p:cNvGrpSpPr>
            <a:grpSpLocks/>
          </p:cNvGrpSpPr>
          <p:nvPr/>
        </p:nvGrpSpPr>
        <p:grpSpPr bwMode="auto">
          <a:xfrm>
            <a:off x="3647727" y="1475234"/>
            <a:ext cx="3047460" cy="492125"/>
            <a:chOff x="1392" y="1008"/>
            <a:chExt cx="1920" cy="310"/>
          </a:xfrm>
        </p:grpSpPr>
        <p:sp>
          <p:nvSpPr>
            <p:cNvPr id="114719" name="Rectangle 7"/>
            <p:cNvSpPr>
              <a:spLocks noChangeArrowheads="1"/>
            </p:cNvSpPr>
            <p:nvPr/>
          </p:nvSpPr>
          <p:spPr bwMode="auto">
            <a:xfrm>
              <a:off x="1632" y="1008"/>
              <a:ext cx="1680" cy="310"/>
            </a:xfrm>
            <a:prstGeom prst="rect">
              <a:avLst/>
            </a:prstGeom>
            <a:noFill/>
            <a:ln w="12700" cap="sq">
              <a:noFill/>
              <a:miter lim="800000"/>
              <a:headEnd type="none" w="sm" len="sm"/>
              <a:tailEnd type="none" w="sm" len="sm"/>
            </a:ln>
          </p:spPr>
          <p:txBody>
            <a:bodyPr>
              <a:spAutoFit/>
            </a:bodyPr>
            <a:lstStyle/>
            <a:p>
              <a:pPr algn="l"/>
              <a:r>
                <a:rPr kumimoji="1" lang="zh-CN" altLang="en-US" sz="2600" b="1">
                  <a:solidFill>
                    <a:srgbClr val="002F8C"/>
                  </a:solidFill>
                  <a:latin typeface="幼圆" pitchFamily="49" charset="-122"/>
                  <a:ea typeface="幼圆" pitchFamily="49" charset="-122"/>
                </a:rPr>
                <a:t>数组的定义</a:t>
              </a:r>
            </a:p>
          </p:txBody>
        </p:sp>
        <p:sp>
          <p:nvSpPr>
            <p:cNvPr id="114720" name="Rectangle 17"/>
            <p:cNvSpPr>
              <a:spLocks noChangeArrowheads="1"/>
            </p:cNvSpPr>
            <p:nvPr/>
          </p:nvSpPr>
          <p:spPr bwMode="auto">
            <a:xfrm>
              <a:off x="1392" y="1092"/>
              <a:ext cx="234" cy="194"/>
            </a:xfrm>
            <a:prstGeom prst="rect">
              <a:avLst/>
            </a:prstGeom>
            <a:noFill/>
            <a:ln w="12700" cap="sq">
              <a:noFill/>
              <a:miter lim="800000"/>
              <a:headEnd type="none" w="sm" len="sm"/>
              <a:tailEnd type="none" w="sm" len="sm"/>
            </a:ln>
          </p:spPr>
          <p:txBody>
            <a:bodyPr wrap="none">
              <a:spAutoFit/>
            </a:bodyPr>
            <a:lstStyle/>
            <a:p>
              <a:pPr algn="l"/>
              <a:r>
                <a:rPr kumimoji="1" lang="zh-CN" altLang="en-US" sz="1400" b="1">
                  <a:solidFill>
                    <a:srgbClr val="002F8C"/>
                  </a:solidFill>
                  <a:latin typeface="幼圆" pitchFamily="49" charset="-122"/>
                  <a:ea typeface="幼圆" pitchFamily="49" charset="-122"/>
                </a:rPr>
                <a:t>●</a:t>
              </a:r>
            </a:p>
          </p:txBody>
        </p:sp>
      </p:grpSp>
      <p:grpSp>
        <p:nvGrpSpPr>
          <p:cNvPr id="3" name="Group 24"/>
          <p:cNvGrpSpPr>
            <a:grpSpLocks/>
          </p:cNvGrpSpPr>
          <p:nvPr/>
        </p:nvGrpSpPr>
        <p:grpSpPr bwMode="auto">
          <a:xfrm>
            <a:off x="3647727" y="1856234"/>
            <a:ext cx="3047460" cy="492125"/>
            <a:chOff x="1392" y="1272"/>
            <a:chExt cx="1920" cy="310"/>
          </a:xfrm>
        </p:grpSpPr>
        <p:sp>
          <p:nvSpPr>
            <p:cNvPr id="114717" name="Rectangle 8"/>
            <p:cNvSpPr>
              <a:spLocks noChangeArrowheads="1"/>
            </p:cNvSpPr>
            <p:nvPr/>
          </p:nvSpPr>
          <p:spPr bwMode="auto">
            <a:xfrm>
              <a:off x="1632" y="1272"/>
              <a:ext cx="1680" cy="310"/>
            </a:xfrm>
            <a:prstGeom prst="rect">
              <a:avLst/>
            </a:prstGeom>
            <a:noFill/>
            <a:ln w="12700" cap="sq">
              <a:noFill/>
              <a:miter lim="800000"/>
              <a:headEnd type="none" w="sm" len="sm"/>
              <a:tailEnd type="none" w="sm" len="sm"/>
            </a:ln>
          </p:spPr>
          <p:txBody>
            <a:bodyPr>
              <a:spAutoFit/>
            </a:bodyPr>
            <a:lstStyle/>
            <a:p>
              <a:pPr algn="l"/>
              <a:r>
                <a:rPr kumimoji="1" lang="zh-CN" altLang="en-US" sz="2600" b="1">
                  <a:solidFill>
                    <a:srgbClr val="002F8C"/>
                  </a:solidFill>
                  <a:latin typeface="幼圆" pitchFamily="49" charset="-122"/>
                  <a:ea typeface="幼圆" pitchFamily="49" charset="-122"/>
                </a:rPr>
                <a:t>数组的基本操作</a:t>
              </a:r>
            </a:p>
          </p:txBody>
        </p:sp>
        <p:sp>
          <p:nvSpPr>
            <p:cNvPr id="114718" name="Rectangle 18"/>
            <p:cNvSpPr>
              <a:spLocks noChangeArrowheads="1"/>
            </p:cNvSpPr>
            <p:nvPr/>
          </p:nvSpPr>
          <p:spPr bwMode="auto">
            <a:xfrm>
              <a:off x="1392" y="1344"/>
              <a:ext cx="234" cy="194"/>
            </a:xfrm>
            <a:prstGeom prst="rect">
              <a:avLst/>
            </a:prstGeom>
            <a:noFill/>
            <a:ln w="12700" cap="sq">
              <a:noFill/>
              <a:miter lim="800000"/>
              <a:headEnd type="none" w="sm" len="sm"/>
              <a:tailEnd type="none" w="sm" len="sm"/>
            </a:ln>
          </p:spPr>
          <p:txBody>
            <a:bodyPr wrap="none">
              <a:spAutoFit/>
            </a:bodyPr>
            <a:lstStyle/>
            <a:p>
              <a:pPr algn="l"/>
              <a:r>
                <a:rPr kumimoji="1" lang="zh-CN" altLang="en-US" sz="1400" b="1">
                  <a:solidFill>
                    <a:srgbClr val="002F8C"/>
                  </a:solidFill>
                  <a:latin typeface="幼圆" pitchFamily="49" charset="-122"/>
                  <a:ea typeface="幼圆" pitchFamily="49" charset="-122"/>
                </a:rPr>
                <a:t>●</a:t>
              </a:r>
            </a:p>
          </p:txBody>
        </p:sp>
      </p:grpSp>
      <p:grpSp>
        <p:nvGrpSpPr>
          <p:cNvPr id="4" name="Group 25"/>
          <p:cNvGrpSpPr>
            <a:grpSpLocks/>
          </p:cNvGrpSpPr>
          <p:nvPr/>
        </p:nvGrpSpPr>
        <p:grpSpPr bwMode="auto">
          <a:xfrm>
            <a:off x="3647728" y="2884934"/>
            <a:ext cx="3066891" cy="492125"/>
            <a:chOff x="1392" y="1896"/>
            <a:chExt cx="1932" cy="310"/>
          </a:xfrm>
        </p:grpSpPr>
        <p:sp>
          <p:nvSpPr>
            <p:cNvPr id="114715" name="Rectangle 9"/>
            <p:cNvSpPr>
              <a:spLocks noChangeArrowheads="1"/>
            </p:cNvSpPr>
            <p:nvPr/>
          </p:nvSpPr>
          <p:spPr bwMode="auto">
            <a:xfrm>
              <a:off x="1644" y="1896"/>
              <a:ext cx="1680" cy="310"/>
            </a:xfrm>
            <a:prstGeom prst="rect">
              <a:avLst/>
            </a:prstGeom>
            <a:noFill/>
            <a:ln w="12700" cap="sq">
              <a:noFill/>
              <a:miter lim="800000"/>
              <a:headEnd type="none" w="sm" len="sm"/>
              <a:tailEnd type="none" w="sm" len="sm"/>
            </a:ln>
          </p:spPr>
          <p:txBody>
            <a:bodyPr>
              <a:spAutoFit/>
            </a:bodyPr>
            <a:lstStyle/>
            <a:p>
              <a:pPr algn="l"/>
              <a:r>
                <a:rPr kumimoji="1" lang="zh-CN" altLang="en-US" sz="2600" b="1">
                  <a:solidFill>
                    <a:srgbClr val="002F8C"/>
                  </a:solidFill>
                  <a:latin typeface="幼圆" pitchFamily="49" charset="-122"/>
                  <a:ea typeface="幼圆" pitchFamily="49" charset="-122"/>
                </a:rPr>
                <a:t>一维数组的存储</a:t>
              </a:r>
            </a:p>
          </p:txBody>
        </p:sp>
        <p:sp>
          <p:nvSpPr>
            <p:cNvPr id="114716" name="Rectangle 19"/>
            <p:cNvSpPr>
              <a:spLocks noChangeArrowheads="1"/>
            </p:cNvSpPr>
            <p:nvPr/>
          </p:nvSpPr>
          <p:spPr bwMode="auto">
            <a:xfrm>
              <a:off x="1392" y="1968"/>
              <a:ext cx="234" cy="194"/>
            </a:xfrm>
            <a:prstGeom prst="rect">
              <a:avLst/>
            </a:prstGeom>
            <a:noFill/>
            <a:ln w="12700" cap="sq">
              <a:noFill/>
              <a:miter lim="800000"/>
              <a:headEnd type="none" w="sm" len="sm"/>
              <a:tailEnd type="none" w="sm" len="sm"/>
            </a:ln>
          </p:spPr>
          <p:txBody>
            <a:bodyPr wrap="none">
              <a:spAutoFit/>
            </a:bodyPr>
            <a:lstStyle/>
            <a:p>
              <a:pPr algn="l"/>
              <a:r>
                <a:rPr kumimoji="1" lang="zh-CN" altLang="en-US" sz="1400" b="1">
                  <a:solidFill>
                    <a:srgbClr val="002F8C"/>
                  </a:solidFill>
                  <a:latin typeface="幼圆" pitchFamily="49" charset="-122"/>
                  <a:ea typeface="幼圆" pitchFamily="49" charset="-122"/>
                </a:rPr>
                <a:t>●</a:t>
              </a:r>
            </a:p>
          </p:txBody>
        </p:sp>
      </p:grpSp>
      <p:grpSp>
        <p:nvGrpSpPr>
          <p:cNvPr id="5" name="Group 26"/>
          <p:cNvGrpSpPr>
            <a:grpSpLocks/>
          </p:cNvGrpSpPr>
          <p:nvPr/>
        </p:nvGrpSpPr>
        <p:grpSpPr bwMode="auto">
          <a:xfrm>
            <a:off x="3647728" y="3284984"/>
            <a:ext cx="3066891" cy="492125"/>
            <a:chOff x="1392" y="2196"/>
            <a:chExt cx="1932" cy="310"/>
          </a:xfrm>
        </p:grpSpPr>
        <p:sp>
          <p:nvSpPr>
            <p:cNvPr id="114713" name="Rectangle 10"/>
            <p:cNvSpPr>
              <a:spLocks noChangeArrowheads="1"/>
            </p:cNvSpPr>
            <p:nvPr/>
          </p:nvSpPr>
          <p:spPr bwMode="auto">
            <a:xfrm>
              <a:off x="1644" y="2196"/>
              <a:ext cx="1680" cy="310"/>
            </a:xfrm>
            <a:prstGeom prst="rect">
              <a:avLst/>
            </a:prstGeom>
            <a:noFill/>
            <a:ln w="12700" cap="sq">
              <a:noFill/>
              <a:miter lim="800000"/>
              <a:headEnd type="none" w="sm" len="sm"/>
              <a:tailEnd type="none" w="sm" len="sm"/>
            </a:ln>
          </p:spPr>
          <p:txBody>
            <a:bodyPr>
              <a:spAutoFit/>
            </a:bodyPr>
            <a:lstStyle/>
            <a:p>
              <a:pPr algn="l"/>
              <a:r>
                <a:rPr kumimoji="1" lang="zh-CN" altLang="en-US" sz="2600" b="1">
                  <a:solidFill>
                    <a:srgbClr val="002F8C"/>
                  </a:solidFill>
                  <a:latin typeface="幼圆" pitchFamily="49" charset="-122"/>
                  <a:ea typeface="幼圆" pitchFamily="49" charset="-122"/>
                </a:rPr>
                <a:t>二维数组的存储</a:t>
              </a:r>
            </a:p>
          </p:txBody>
        </p:sp>
        <p:sp>
          <p:nvSpPr>
            <p:cNvPr id="114714" name="Rectangle 20"/>
            <p:cNvSpPr>
              <a:spLocks noChangeArrowheads="1"/>
            </p:cNvSpPr>
            <p:nvPr/>
          </p:nvSpPr>
          <p:spPr bwMode="auto">
            <a:xfrm>
              <a:off x="1392" y="2256"/>
              <a:ext cx="234" cy="194"/>
            </a:xfrm>
            <a:prstGeom prst="rect">
              <a:avLst/>
            </a:prstGeom>
            <a:noFill/>
            <a:ln w="12700" cap="sq">
              <a:noFill/>
              <a:miter lim="800000"/>
              <a:headEnd type="none" w="sm" len="sm"/>
              <a:tailEnd type="none" w="sm" len="sm"/>
            </a:ln>
          </p:spPr>
          <p:txBody>
            <a:bodyPr wrap="none">
              <a:spAutoFit/>
            </a:bodyPr>
            <a:lstStyle/>
            <a:p>
              <a:pPr algn="l"/>
              <a:r>
                <a:rPr kumimoji="1" lang="zh-CN" altLang="en-US" sz="1400" b="1">
                  <a:solidFill>
                    <a:srgbClr val="002F8C"/>
                  </a:solidFill>
                  <a:latin typeface="幼圆" pitchFamily="49" charset="-122"/>
                  <a:ea typeface="幼圆" pitchFamily="49" charset="-122"/>
                </a:rPr>
                <a:t>●</a:t>
              </a:r>
            </a:p>
          </p:txBody>
        </p:sp>
      </p:grpSp>
      <p:grpSp>
        <p:nvGrpSpPr>
          <p:cNvPr id="6" name="Group 27"/>
          <p:cNvGrpSpPr>
            <a:grpSpLocks/>
          </p:cNvGrpSpPr>
          <p:nvPr/>
        </p:nvGrpSpPr>
        <p:grpSpPr bwMode="auto">
          <a:xfrm>
            <a:off x="3628297" y="4770884"/>
            <a:ext cx="6344287" cy="492125"/>
            <a:chOff x="1380" y="3120"/>
            <a:chExt cx="3708" cy="310"/>
          </a:xfrm>
        </p:grpSpPr>
        <p:sp>
          <p:nvSpPr>
            <p:cNvPr id="114711" name="Rectangle 12"/>
            <p:cNvSpPr>
              <a:spLocks noChangeArrowheads="1"/>
            </p:cNvSpPr>
            <p:nvPr/>
          </p:nvSpPr>
          <p:spPr bwMode="auto">
            <a:xfrm>
              <a:off x="1632" y="3120"/>
              <a:ext cx="3456" cy="310"/>
            </a:xfrm>
            <a:prstGeom prst="rect">
              <a:avLst/>
            </a:prstGeom>
            <a:noFill/>
            <a:ln w="12700" cap="sq">
              <a:noFill/>
              <a:miter lim="800000"/>
              <a:headEnd type="none" w="sm" len="sm"/>
              <a:tailEnd type="none" w="sm" len="sm"/>
            </a:ln>
          </p:spPr>
          <p:txBody>
            <a:bodyPr>
              <a:spAutoFit/>
            </a:bodyPr>
            <a:lstStyle/>
            <a:p>
              <a:pPr algn="l"/>
              <a:r>
                <a:rPr kumimoji="1" lang="zh-CN" altLang="en-US" sz="2600" b="1">
                  <a:solidFill>
                    <a:srgbClr val="002F8C"/>
                  </a:solidFill>
                  <a:latin typeface="幼圆" pitchFamily="49" charset="-122"/>
                  <a:ea typeface="幼圆" pitchFamily="49" charset="-122"/>
                </a:rPr>
                <a:t>对称矩阵、(三)对角矩阵的压缩存储</a:t>
              </a:r>
            </a:p>
          </p:txBody>
        </p:sp>
        <p:sp>
          <p:nvSpPr>
            <p:cNvPr id="114712" name="Rectangle 21"/>
            <p:cNvSpPr>
              <a:spLocks noChangeArrowheads="1"/>
            </p:cNvSpPr>
            <p:nvPr/>
          </p:nvSpPr>
          <p:spPr bwMode="auto">
            <a:xfrm>
              <a:off x="1380" y="3216"/>
              <a:ext cx="217" cy="194"/>
            </a:xfrm>
            <a:prstGeom prst="rect">
              <a:avLst/>
            </a:prstGeom>
            <a:noFill/>
            <a:ln w="12700" cap="sq">
              <a:noFill/>
              <a:miter lim="800000"/>
              <a:headEnd type="none" w="sm" len="sm"/>
              <a:tailEnd type="none" w="sm" len="sm"/>
            </a:ln>
          </p:spPr>
          <p:txBody>
            <a:bodyPr wrap="none">
              <a:spAutoFit/>
            </a:bodyPr>
            <a:lstStyle/>
            <a:p>
              <a:pPr algn="l"/>
              <a:r>
                <a:rPr kumimoji="1" lang="zh-CN" altLang="en-US" sz="1400" b="1">
                  <a:solidFill>
                    <a:srgbClr val="002F8C"/>
                  </a:solidFill>
                  <a:latin typeface="幼圆" pitchFamily="49" charset="-122"/>
                  <a:ea typeface="幼圆" pitchFamily="49" charset="-122"/>
                </a:rPr>
                <a:t>●</a:t>
              </a:r>
            </a:p>
          </p:txBody>
        </p:sp>
      </p:grpSp>
      <p:grpSp>
        <p:nvGrpSpPr>
          <p:cNvPr id="7" name="Group 28"/>
          <p:cNvGrpSpPr>
            <a:grpSpLocks/>
          </p:cNvGrpSpPr>
          <p:nvPr/>
        </p:nvGrpSpPr>
        <p:grpSpPr bwMode="auto">
          <a:xfrm>
            <a:off x="3628295" y="5170934"/>
            <a:ext cx="4514516" cy="492125"/>
            <a:chOff x="1380" y="3480"/>
            <a:chExt cx="2844" cy="310"/>
          </a:xfrm>
        </p:grpSpPr>
        <p:sp>
          <p:nvSpPr>
            <p:cNvPr id="114709" name="Rectangle 13"/>
            <p:cNvSpPr>
              <a:spLocks noChangeArrowheads="1"/>
            </p:cNvSpPr>
            <p:nvPr/>
          </p:nvSpPr>
          <p:spPr bwMode="auto">
            <a:xfrm>
              <a:off x="1632" y="3480"/>
              <a:ext cx="2592" cy="310"/>
            </a:xfrm>
            <a:prstGeom prst="rect">
              <a:avLst/>
            </a:prstGeom>
            <a:noFill/>
            <a:ln w="12700" cap="sq">
              <a:noFill/>
              <a:miter lim="800000"/>
              <a:headEnd type="none" w="sm" len="sm"/>
              <a:tailEnd type="none" w="sm" len="sm"/>
            </a:ln>
          </p:spPr>
          <p:txBody>
            <a:bodyPr>
              <a:spAutoFit/>
            </a:bodyPr>
            <a:lstStyle/>
            <a:p>
              <a:pPr algn="l"/>
              <a:r>
                <a:rPr kumimoji="1" lang="zh-CN" altLang="en-US" sz="2600" b="1">
                  <a:solidFill>
                    <a:srgbClr val="002F8C"/>
                  </a:solidFill>
                  <a:latin typeface="幼圆" pitchFamily="49" charset="-122"/>
                  <a:ea typeface="幼圆" pitchFamily="49" charset="-122"/>
                </a:rPr>
                <a:t>稀疏矩阵的压缩存储</a:t>
              </a:r>
            </a:p>
          </p:txBody>
        </p:sp>
        <p:sp>
          <p:nvSpPr>
            <p:cNvPr id="114710" name="Rectangle 22"/>
            <p:cNvSpPr>
              <a:spLocks noChangeArrowheads="1"/>
            </p:cNvSpPr>
            <p:nvPr/>
          </p:nvSpPr>
          <p:spPr bwMode="auto">
            <a:xfrm>
              <a:off x="1380" y="3552"/>
              <a:ext cx="234" cy="194"/>
            </a:xfrm>
            <a:prstGeom prst="rect">
              <a:avLst/>
            </a:prstGeom>
            <a:noFill/>
            <a:ln w="12700" cap="sq">
              <a:noFill/>
              <a:miter lim="800000"/>
              <a:headEnd type="none" w="sm" len="sm"/>
              <a:tailEnd type="none" w="sm" len="sm"/>
            </a:ln>
          </p:spPr>
          <p:txBody>
            <a:bodyPr wrap="none">
              <a:spAutoFit/>
            </a:bodyPr>
            <a:lstStyle/>
            <a:p>
              <a:pPr algn="l"/>
              <a:r>
                <a:rPr kumimoji="1" lang="zh-CN" altLang="en-US" sz="1400" b="1">
                  <a:solidFill>
                    <a:srgbClr val="002F8C"/>
                  </a:solidFill>
                  <a:latin typeface="幼圆" pitchFamily="49" charset="-122"/>
                  <a:ea typeface="幼圆" pitchFamily="49" charset="-122"/>
                </a:rPr>
                <a:t>●</a:t>
              </a:r>
            </a:p>
          </p:txBody>
        </p:sp>
      </p:grpSp>
      <p:sp>
        <p:nvSpPr>
          <p:cNvPr id="112669" name="AutoShape 29"/>
          <p:cNvSpPr>
            <a:spLocks/>
          </p:cNvSpPr>
          <p:nvPr/>
        </p:nvSpPr>
        <p:spPr bwMode="auto">
          <a:xfrm>
            <a:off x="2656736" y="1475232"/>
            <a:ext cx="532738" cy="4648200"/>
          </a:xfrm>
          <a:prstGeom prst="leftBrace">
            <a:avLst>
              <a:gd name="adj1" fmla="val 72619"/>
              <a:gd name="adj2" fmla="val 50000"/>
            </a:avLst>
          </a:prstGeom>
          <a:noFill/>
          <a:ln w="41275" cap="sq">
            <a:solidFill>
              <a:srgbClr val="0033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2720" name="Rectangle 80"/>
          <p:cNvSpPr>
            <a:spLocks noChangeArrowheads="1"/>
          </p:cNvSpPr>
          <p:nvPr/>
        </p:nvSpPr>
        <p:spPr bwMode="auto">
          <a:xfrm>
            <a:off x="3265581" y="6107557"/>
            <a:ext cx="3125185" cy="554038"/>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pPr algn="l"/>
            <a:r>
              <a:rPr kumimoji="1" lang="zh-CN" altLang="en-US" sz="3000" b="1">
                <a:solidFill>
                  <a:srgbClr val="FF3300"/>
                </a:solidFill>
                <a:latin typeface="黑体" pitchFamily="49" charset="-122"/>
                <a:ea typeface="黑体" pitchFamily="49" charset="-122"/>
              </a:rPr>
              <a:t>数组的应用举例</a:t>
            </a:r>
          </a:p>
        </p:txBody>
      </p:sp>
      <p:grpSp>
        <p:nvGrpSpPr>
          <p:cNvPr id="8" name="Group 83"/>
          <p:cNvGrpSpPr>
            <a:grpSpLocks/>
          </p:cNvGrpSpPr>
          <p:nvPr/>
        </p:nvGrpSpPr>
        <p:grpSpPr bwMode="auto">
          <a:xfrm>
            <a:off x="1817956" y="3151632"/>
            <a:ext cx="686569" cy="1219200"/>
            <a:chOff x="240" y="2976"/>
            <a:chExt cx="432" cy="768"/>
          </a:xfrm>
        </p:grpSpPr>
        <p:sp>
          <p:nvSpPr>
            <p:cNvPr id="112721" name="Oval 81"/>
            <p:cNvSpPr>
              <a:spLocks noChangeArrowheads="1"/>
            </p:cNvSpPr>
            <p:nvPr/>
          </p:nvSpPr>
          <p:spPr bwMode="auto">
            <a:xfrm>
              <a:off x="240" y="2976"/>
              <a:ext cx="432" cy="768"/>
            </a:xfrm>
            <a:prstGeom prst="ellipse">
              <a:avLst/>
            </a:prstGeom>
            <a:solidFill>
              <a:srgbClr val="D9FFD9"/>
            </a:solidFill>
            <a:ln w="12700" cap="sq">
              <a:noFill/>
              <a:round/>
              <a:headEnd type="none" w="sm" len="sm"/>
              <a:tailEnd type="none" w="sm" len="sm"/>
            </a:ln>
            <a:effectLst>
              <a:outerShdw dist="45791" dir="2021404"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4708" name="Rectangle 82"/>
            <p:cNvSpPr>
              <a:spLocks noChangeArrowheads="1"/>
            </p:cNvSpPr>
            <p:nvPr/>
          </p:nvSpPr>
          <p:spPr bwMode="auto">
            <a:xfrm>
              <a:off x="264" y="3052"/>
              <a:ext cx="383" cy="617"/>
            </a:xfrm>
            <a:prstGeom prst="rect">
              <a:avLst/>
            </a:prstGeom>
            <a:noFill/>
            <a:ln w="12700" cap="sq">
              <a:noFill/>
              <a:miter lim="800000"/>
              <a:headEnd type="none" w="sm" len="sm"/>
              <a:tailEnd type="none" w="sm" len="sm"/>
            </a:ln>
            <a:effectLst>
              <a:outerShdw dist="12700" algn="ctr" rotWithShape="0">
                <a:schemeClr val="bg2"/>
              </a:outerShdw>
            </a:effectLst>
          </p:spPr>
          <p:txBody>
            <a:bodyPr wrap="none">
              <a:spAutoFit/>
            </a:bodyPr>
            <a:lstStyle/>
            <a:p>
              <a:pPr algn="l">
                <a:lnSpc>
                  <a:spcPct val="90000"/>
                </a:lnSpc>
              </a:pPr>
              <a:r>
                <a:rPr kumimoji="1" lang="zh-CN" altLang="en-US" sz="3200" b="1">
                  <a:solidFill>
                    <a:srgbClr val="FF3300"/>
                  </a:solidFill>
                  <a:latin typeface="黑体" pitchFamily="49" charset="-122"/>
                  <a:ea typeface="黑体" pitchFamily="49" charset="-122"/>
                </a:rPr>
                <a:t>数</a:t>
              </a:r>
            </a:p>
            <a:p>
              <a:pPr algn="l">
                <a:lnSpc>
                  <a:spcPct val="90000"/>
                </a:lnSpc>
              </a:pPr>
              <a:r>
                <a:rPr kumimoji="1" lang="zh-CN" altLang="en-US" sz="3200" b="1">
                  <a:solidFill>
                    <a:srgbClr val="FF3300"/>
                  </a:solidFill>
                  <a:latin typeface="黑体" pitchFamily="49" charset="-122"/>
                  <a:ea typeface="黑体" pitchFamily="49" charset="-122"/>
                </a:rPr>
                <a:t>组</a:t>
              </a:r>
            </a:p>
          </p:txBody>
        </p:sp>
      </p:grpSp>
      <p:grpSp>
        <p:nvGrpSpPr>
          <p:cNvPr id="9" name="Group 86"/>
          <p:cNvGrpSpPr>
            <a:grpSpLocks/>
          </p:cNvGrpSpPr>
          <p:nvPr/>
        </p:nvGrpSpPr>
        <p:grpSpPr bwMode="auto">
          <a:xfrm rot="551953">
            <a:off x="6923605" y="1397763"/>
            <a:ext cx="3106066" cy="1512888"/>
            <a:chOff x="3456" y="528"/>
            <a:chExt cx="1956" cy="953"/>
          </a:xfrm>
        </p:grpSpPr>
        <p:sp>
          <p:nvSpPr>
            <p:cNvPr id="112724" name="Freeform 84"/>
            <p:cNvSpPr>
              <a:spLocks/>
            </p:cNvSpPr>
            <p:nvPr/>
          </p:nvSpPr>
          <p:spPr bwMode="auto">
            <a:xfrm>
              <a:off x="3456" y="528"/>
              <a:ext cx="1956" cy="953"/>
            </a:xfrm>
            <a:custGeom>
              <a:avLst/>
              <a:gdLst/>
              <a:ahLst/>
              <a:cxnLst>
                <a:cxn ang="0">
                  <a:pos x="277" y="85"/>
                </a:cxn>
                <a:cxn ang="0">
                  <a:pos x="253" y="120"/>
                </a:cxn>
                <a:cxn ang="0">
                  <a:pos x="242" y="154"/>
                </a:cxn>
                <a:cxn ang="0">
                  <a:pos x="58" y="246"/>
                </a:cxn>
                <a:cxn ang="0">
                  <a:pos x="23" y="269"/>
                </a:cxn>
                <a:cxn ang="0">
                  <a:pos x="0" y="339"/>
                </a:cxn>
                <a:cxn ang="0">
                  <a:pos x="12" y="684"/>
                </a:cxn>
                <a:cxn ang="0">
                  <a:pos x="357" y="880"/>
                </a:cxn>
                <a:cxn ang="0">
                  <a:pos x="495" y="915"/>
                </a:cxn>
                <a:cxn ang="0">
                  <a:pos x="530" y="938"/>
                </a:cxn>
                <a:cxn ang="0">
                  <a:pos x="576" y="949"/>
                </a:cxn>
                <a:cxn ang="0">
                  <a:pos x="818" y="938"/>
                </a:cxn>
                <a:cxn ang="0">
                  <a:pos x="1037" y="880"/>
                </a:cxn>
                <a:cxn ang="0">
                  <a:pos x="1601" y="868"/>
                </a:cxn>
                <a:cxn ang="0">
                  <a:pos x="1786" y="811"/>
                </a:cxn>
                <a:cxn ang="0">
                  <a:pos x="1912" y="696"/>
                </a:cxn>
                <a:cxn ang="0">
                  <a:pos x="1924" y="315"/>
                </a:cxn>
                <a:cxn ang="0">
                  <a:pos x="1901" y="223"/>
                </a:cxn>
                <a:cxn ang="0">
                  <a:pos x="1740" y="85"/>
                </a:cxn>
                <a:cxn ang="0">
                  <a:pos x="1210" y="74"/>
                </a:cxn>
                <a:cxn ang="0">
                  <a:pos x="714" y="51"/>
                </a:cxn>
                <a:cxn ang="0">
                  <a:pos x="588" y="97"/>
                </a:cxn>
                <a:cxn ang="0">
                  <a:pos x="392" y="51"/>
                </a:cxn>
                <a:cxn ang="0">
                  <a:pos x="323" y="62"/>
                </a:cxn>
                <a:cxn ang="0">
                  <a:pos x="277" y="85"/>
                </a:cxn>
              </a:cxnLst>
              <a:rect l="0" t="0" r="r" b="b"/>
              <a:pathLst>
                <a:path w="1956" h="953">
                  <a:moveTo>
                    <a:pt x="277" y="85"/>
                  </a:moveTo>
                  <a:cubicBezTo>
                    <a:pt x="269" y="97"/>
                    <a:pt x="259" y="107"/>
                    <a:pt x="253" y="120"/>
                  </a:cubicBezTo>
                  <a:cubicBezTo>
                    <a:pt x="248" y="131"/>
                    <a:pt x="249" y="144"/>
                    <a:pt x="242" y="154"/>
                  </a:cubicBezTo>
                  <a:cubicBezTo>
                    <a:pt x="198" y="220"/>
                    <a:pt x="129" y="232"/>
                    <a:pt x="58" y="246"/>
                  </a:cubicBezTo>
                  <a:cubicBezTo>
                    <a:pt x="46" y="254"/>
                    <a:pt x="30" y="257"/>
                    <a:pt x="23" y="269"/>
                  </a:cubicBezTo>
                  <a:cubicBezTo>
                    <a:pt x="10" y="290"/>
                    <a:pt x="0" y="339"/>
                    <a:pt x="0" y="339"/>
                  </a:cubicBezTo>
                  <a:cubicBezTo>
                    <a:pt x="4" y="454"/>
                    <a:pt x="7" y="569"/>
                    <a:pt x="12" y="684"/>
                  </a:cubicBezTo>
                  <a:cubicBezTo>
                    <a:pt x="24" y="953"/>
                    <a:pt x="30" y="866"/>
                    <a:pt x="357" y="880"/>
                  </a:cubicBezTo>
                  <a:cubicBezTo>
                    <a:pt x="402" y="895"/>
                    <a:pt x="450" y="900"/>
                    <a:pt x="495" y="915"/>
                  </a:cubicBezTo>
                  <a:cubicBezTo>
                    <a:pt x="508" y="919"/>
                    <a:pt x="517" y="933"/>
                    <a:pt x="530" y="938"/>
                  </a:cubicBezTo>
                  <a:cubicBezTo>
                    <a:pt x="545" y="944"/>
                    <a:pt x="561" y="945"/>
                    <a:pt x="576" y="949"/>
                  </a:cubicBezTo>
                  <a:cubicBezTo>
                    <a:pt x="657" y="945"/>
                    <a:pt x="737" y="944"/>
                    <a:pt x="818" y="938"/>
                  </a:cubicBezTo>
                  <a:cubicBezTo>
                    <a:pt x="892" y="932"/>
                    <a:pt x="965" y="883"/>
                    <a:pt x="1037" y="880"/>
                  </a:cubicBezTo>
                  <a:cubicBezTo>
                    <a:pt x="1225" y="873"/>
                    <a:pt x="1413" y="872"/>
                    <a:pt x="1601" y="868"/>
                  </a:cubicBezTo>
                  <a:cubicBezTo>
                    <a:pt x="1666" y="836"/>
                    <a:pt x="1713" y="821"/>
                    <a:pt x="1786" y="811"/>
                  </a:cubicBezTo>
                  <a:cubicBezTo>
                    <a:pt x="1844" y="782"/>
                    <a:pt x="1874" y="747"/>
                    <a:pt x="1912" y="696"/>
                  </a:cubicBezTo>
                  <a:cubicBezTo>
                    <a:pt x="1956" y="568"/>
                    <a:pt x="1937" y="463"/>
                    <a:pt x="1924" y="315"/>
                  </a:cubicBezTo>
                  <a:cubicBezTo>
                    <a:pt x="1921" y="284"/>
                    <a:pt x="1909" y="254"/>
                    <a:pt x="1901" y="223"/>
                  </a:cubicBezTo>
                  <a:cubicBezTo>
                    <a:pt x="1874" y="117"/>
                    <a:pt x="1868" y="90"/>
                    <a:pt x="1740" y="85"/>
                  </a:cubicBezTo>
                  <a:cubicBezTo>
                    <a:pt x="1563" y="78"/>
                    <a:pt x="1387" y="78"/>
                    <a:pt x="1210" y="74"/>
                  </a:cubicBezTo>
                  <a:cubicBezTo>
                    <a:pt x="1062" y="0"/>
                    <a:pt x="861" y="46"/>
                    <a:pt x="714" y="51"/>
                  </a:cubicBezTo>
                  <a:cubicBezTo>
                    <a:pt x="672" y="72"/>
                    <a:pt x="632" y="82"/>
                    <a:pt x="588" y="97"/>
                  </a:cubicBezTo>
                  <a:cubicBezTo>
                    <a:pt x="519" y="87"/>
                    <a:pt x="459" y="67"/>
                    <a:pt x="392" y="51"/>
                  </a:cubicBezTo>
                  <a:cubicBezTo>
                    <a:pt x="369" y="55"/>
                    <a:pt x="344" y="52"/>
                    <a:pt x="323" y="62"/>
                  </a:cubicBezTo>
                  <a:cubicBezTo>
                    <a:pt x="299" y="74"/>
                    <a:pt x="247" y="201"/>
                    <a:pt x="277" y="85"/>
                  </a:cubicBezTo>
                  <a:close/>
                </a:path>
              </a:pathLst>
            </a:custGeom>
            <a:solidFill>
              <a:srgbClr val="0000FF"/>
            </a:solidFill>
            <a:ln w="12700" cap="sq" cmpd="sng">
              <a:noFill/>
              <a:prstDash val="solid"/>
              <a:round/>
              <a:headEnd type="none" w="sm" len="sm"/>
              <a:tailEnd type="none" w="sm" len="sm"/>
            </a:ln>
            <a:effectLst>
              <a:outerShdw dist="91581" dir="2021404" algn="ctr" rotWithShape="0">
                <a:srgbClr val="B2B2B2"/>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4706" name="Rectangle 85"/>
            <p:cNvSpPr>
              <a:spLocks noChangeArrowheads="1"/>
            </p:cNvSpPr>
            <p:nvPr/>
          </p:nvSpPr>
          <p:spPr bwMode="auto">
            <a:xfrm>
              <a:off x="3493" y="738"/>
              <a:ext cx="1909" cy="612"/>
            </a:xfrm>
            <a:prstGeom prst="rect">
              <a:avLst/>
            </a:prstGeom>
            <a:noFill/>
            <a:ln w="12700" cap="sq">
              <a:noFill/>
              <a:miter lim="800000"/>
              <a:headEnd type="none" w="sm" len="sm"/>
              <a:tailEnd type="none" w="sm" len="sm"/>
            </a:ln>
            <a:effectLst>
              <a:outerShdw dist="35921" dir="2700000" algn="ctr" rotWithShape="0">
                <a:srgbClr val="000000"/>
              </a:outerShdw>
            </a:effectLst>
          </p:spPr>
          <p:txBody>
            <a:bodyPr wrap="none">
              <a:spAutoFit/>
            </a:bodyPr>
            <a:lstStyle/>
            <a:p>
              <a:pPr algn="l">
                <a:lnSpc>
                  <a:spcPct val="75000"/>
                </a:lnSpc>
              </a:pPr>
              <a:r>
                <a:rPr kumimoji="1" lang="zh-CN" altLang="en-US" sz="3700" b="1">
                  <a:solidFill>
                    <a:srgbClr val="FFFF00"/>
                  </a:solidFill>
                  <a:latin typeface="华文新魏" pitchFamily="2" charset="-122"/>
                  <a:ea typeface="华文新魏" pitchFamily="2" charset="-122"/>
                </a:rPr>
                <a:t>本章内容不作</a:t>
              </a:r>
            </a:p>
            <a:p>
              <a:pPr algn="l">
                <a:lnSpc>
                  <a:spcPct val="75000"/>
                </a:lnSpc>
              </a:pPr>
              <a:r>
                <a:rPr kumimoji="1" lang="zh-CN" altLang="en-US" sz="3700" b="1">
                  <a:solidFill>
                    <a:srgbClr val="FFFF00"/>
                  </a:solidFill>
                  <a:latin typeface="华文新魏" pitchFamily="2" charset="-122"/>
                  <a:ea typeface="华文新魏" pitchFamily="2" charset="-122"/>
                </a:rPr>
                <a:t>为重点要求</a:t>
              </a: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12644"/>
                                        </p:tgtEl>
                                        <p:attrNameLst>
                                          <p:attrName>style.visibility</p:attrName>
                                        </p:attrNameLst>
                                      </p:cBhvr>
                                      <p:to>
                                        <p:strVal val="visible"/>
                                      </p:to>
                                    </p:set>
                                    <p:animEffect transition="in" filter="slide(fromLeft)">
                                      <p:cBhvr>
                                        <p:cTn id="7" dur="500"/>
                                        <p:tgtEl>
                                          <p:spTgt spid="1126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12645"/>
                                        </p:tgtEl>
                                        <p:attrNameLst>
                                          <p:attrName>style.visibility</p:attrName>
                                        </p:attrNameLst>
                                      </p:cBhvr>
                                      <p:to>
                                        <p:strVal val="visible"/>
                                      </p:to>
                                    </p:set>
                                    <p:animEffect transition="in" filter="slide(fromLeft)">
                                      <p:cBhvr>
                                        <p:cTn id="12" dur="500"/>
                                        <p:tgtEl>
                                          <p:spTgt spid="1126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112646"/>
                                        </p:tgtEl>
                                        <p:attrNameLst>
                                          <p:attrName>style.visibility</p:attrName>
                                        </p:attrNameLst>
                                      </p:cBhvr>
                                      <p:to>
                                        <p:strVal val="visible"/>
                                      </p:to>
                                    </p:set>
                                    <p:animEffect transition="in" filter="slide(fromLeft)">
                                      <p:cBhvr>
                                        <p:cTn id="17" dur="500"/>
                                        <p:tgtEl>
                                          <p:spTgt spid="1126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112720"/>
                                        </p:tgtEl>
                                        <p:attrNameLst>
                                          <p:attrName>style.visibility</p:attrName>
                                        </p:attrNameLst>
                                      </p:cBhvr>
                                      <p:to>
                                        <p:strVal val="visible"/>
                                      </p:to>
                                    </p:set>
                                    <p:animEffect transition="in" filter="slide(fromLeft)">
                                      <p:cBhvr>
                                        <p:cTn id="22" dur="500"/>
                                        <p:tgtEl>
                                          <p:spTgt spid="1127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112669"/>
                                        </p:tgtEl>
                                        <p:attrNameLst>
                                          <p:attrName>style.visibility</p:attrName>
                                        </p:attrNameLst>
                                      </p:cBhvr>
                                      <p:to>
                                        <p:strVal val="visible"/>
                                      </p:to>
                                    </p:set>
                                    <p:animEffect transition="in" filter="barn(outHorizontal)">
                                      <p:cBhvr>
                                        <p:cTn id="27" dur="500"/>
                                        <p:tgtEl>
                                          <p:spTgt spid="11266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right)">
                                      <p:cBhvr>
                                        <p:cTn id="37" dur="500"/>
                                        <p:tgtEl>
                                          <p:spTgt spid="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left)">
                                      <p:cBhvr>
                                        <p:cTn id="42" dur="500"/>
                                        <p:tgtEl>
                                          <p:spTgt spid="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2"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right)">
                                      <p:cBhvr>
                                        <p:cTn id="47" dur="500"/>
                                        <p:tgtEl>
                                          <p:spTgt spid="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12651"/>
                                        </p:tgtEl>
                                        <p:attrNameLst>
                                          <p:attrName>style.visibility</p:attrName>
                                        </p:attrNameLst>
                                      </p:cBhvr>
                                      <p:to>
                                        <p:strVal val="visible"/>
                                      </p:to>
                                    </p:set>
                                    <p:animEffect transition="in" filter="dissolve">
                                      <p:cBhvr>
                                        <p:cTn id="52" dur="500"/>
                                        <p:tgtEl>
                                          <p:spTgt spid="11265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wipe(left)">
                                      <p:cBhvr>
                                        <p:cTn id="57" dur="500"/>
                                        <p:tgtEl>
                                          <p:spTgt spid="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2" fill="hold"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wipe(right)">
                                      <p:cBhvr>
                                        <p:cTn id="62" dur="500"/>
                                        <p:tgtEl>
                                          <p:spTgt spid="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112654"/>
                                        </p:tgtEl>
                                        <p:attrNameLst>
                                          <p:attrName>style.visibility</p:attrName>
                                        </p:attrNameLst>
                                      </p:cBhvr>
                                      <p:to>
                                        <p:strVal val="visible"/>
                                      </p:to>
                                    </p:set>
                                    <p:animEffect transition="in" filter="dissolve">
                                      <p:cBhvr>
                                        <p:cTn id="67" dur="500"/>
                                        <p:tgtEl>
                                          <p:spTgt spid="11265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3" presetClass="entr" presetSubtype="528" fill="hold" nodeType="clickEffect">
                                  <p:stCondLst>
                                    <p:cond delay="0"/>
                                  </p:stCondLst>
                                  <p:childTnLst>
                                    <p:set>
                                      <p:cBhvr>
                                        <p:cTn id="71" dur="1" fill="hold">
                                          <p:stCondLst>
                                            <p:cond delay="0"/>
                                          </p:stCondLst>
                                        </p:cTn>
                                        <p:tgtEl>
                                          <p:spTgt spid="9"/>
                                        </p:tgtEl>
                                        <p:attrNameLst>
                                          <p:attrName>style.visibility</p:attrName>
                                        </p:attrNameLst>
                                      </p:cBhvr>
                                      <p:to>
                                        <p:strVal val="visible"/>
                                      </p:to>
                                    </p:set>
                                    <p:anim calcmode="lin" valueType="num">
                                      <p:cBhvr>
                                        <p:cTn id="72" dur="500" fill="hold"/>
                                        <p:tgtEl>
                                          <p:spTgt spid="9"/>
                                        </p:tgtEl>
                                        <p:attrNameLst>
                                          <p:attrName>ppt_w</p:attrName>
                                        </p:attrNameLst>
                                      </p:cBhvr>
                                      <p:tavLst>
                                        <p:tav tm="0">
                                          <p:val>
                                            <p:fltVal val="0"/>
                                          </p:val>
                                        </p:tav>
                                        <p:tav tm="100000">
                                          <p:val>
                                            <p:strVal val="#ppt_w"/>
                                          </p:val>
                                        </p:tav>
                                      </p:tavLst>
                                    </p:anim>
                                    <p:anim calcmode="lin" valueType="num">
                                      <p:cBhvr>
                                        <p:cTn id="73" dur="500" fill="hold"/>
                                        <p:tgtEl>
                                          <p:spTgt spid="9"/>
                                        </p:tgtEl>
                                        <p:attrNameLst>
                                          <p:attrName>ppt_h</p:attrName>
                                        </p:attrNameLst>
                                      </p:cBhvr>
                                      <p:tavLst>
                                        <p:tav tm="0">
                                          <p:val>
                                            <p:fltVal val="0"/>
                                          </p:val>
                                        </p:tav>
                                        <p:tav tm="100000">
                                          <p:val>
                                            <p:strVal val="#ppt_h"/>
                                          </p:val>
                                        </p:tav>
                                      </p:tavLst>
                                    </p:anim>
                                    <p:anim calcmode="lin" valueType="num">
                                      <p:cBhvr>
                                        <p:cTn id="74" dur="500" fill="hold"/>
                                        <p:tgtEl>
                                          <p:spTgt spid="9"/>
                                        </p:tgtEl>
                                        <p:attrNameLst>
                                          <p:attrName>ppt_x</p:attrName>
                                        </p:attrNameLst>
                                      </p:cBhvr>
                                      <p:tavLst>
                                        <p:tav tm="0">
                                          <p:val>
                                            <p:fltVal val="0.5"/>
                                          </p:val>
                                        </p:tav>
                                        <p:tav tm="100000">
                                          <p:val>
                                            <p:strVal val="#ppt_x"/>
                                          </p:val>
                                        </p:tav>
                                      </p:tavLst>
                                    </p:anim>
                                    <p:anim calcmode="lin" valueType="num">
                                      <p:cBhvr>
                                        <p:cTn id="75" dur="500" fill="hold"/>
                                        <p:tgtEl>
                                          <p:spTgt spid="9"/>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4" grpId="0" autoUpdateAnimBg="0"/>
      <p:bldP spid="112645" grpId="0" autoUpdateAnimBg="0"/>
      <p:bldP spid="112646" grpId="0" autoUpdateAnimBg="0"/>
      <p:bldP spid="112651" grpId="0" autoUpdateAnimBg="0"/>
      <p:bldP spid="112654" grpId="0" autoUpdateAnimBg="0"/>
      <p:bldP spid="112669" grpId="0" animBg="1"/>
      <p:bldP spid="112720"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Oval 67"/>
          <p:cNvSpPr>
            <a:spLocks noChangeArrowheads="1"/>
          </p:cNvSpPr>
          <p:nvPr/>
        </p:nvSpPr>
        <p:spPr bwMode="auto">
          <a:xfrm>
            <a:off x="2743310" y="1600200"/>
            <a:ext cx="7009805" cy="2895600"/>
          </a:xfrm>
          <a:prstGeom prst="ellipse">
            <a:avLst/>
          </a:prstGeom>
          <a:gradFill rotWithShape="0">
            <a:gsLst>
              <a:gs pos="0">
                <a:srgbClr val="FF6600"/>
              </a:gs>
              <a:gs pos="100000">
                <a:srgbClr val="762F00"/>
              </a:gs>
            </a:gsLst>
            <a:lin ang="2700000" scaled="1"/>
          </a:gradFill>
          <a:ln w="12700" cap="sq">
            <a:noFill/>
            <a:round/>
            <a:headEnd/>
            <a:tailEnd/>
          </a:ln>
          <a:effectLst>
            <a:outerShdw dist="165588" dir="3451728" algn="ctr" rotWithShape="0">
              <a:srgbClr val="777777"/>
            </a:outerShdw>
          </a:effectLst>
        </p:spPr>
        <p:txBody>
          <a:bodyPr wrap="none" anchor="ctr"/>
          <a:lstStyle/>
          <a:p>
            <a:endParaRPr lang="zh-CN" altLang="en-US"/>
          </a:p>
        </p:txBody>
      </p:sp>
      <p:sp>
        <p:nvSpPr>
          <p:cNvPr id="92163" name="Rectangle 68"/>
          <p:cNvSpPr>
            <a:spLocks noChangeArrowheads="1"/>
          </p:cNvSpPr>
          <p:nvPr/>
        </p:nvSpPr>
        <p:spPr bwMode="auto">
          <a:xfrm>
            <a:off x="3582089" y="2479677"/>
            <a:ext cx="5486076" cy="1000125"/>
          </a:xfrm>
          <a:prstGeom prst="rect">
            <a:avLst/>
          </a:prstGeom>
          <a:noFill/>
          <a:ln w="12700" cap="sq">
            <a:noFill/>
            <a:miter lim="800000"/>
            <a:headEnd/>
            <a:tailEnd/>
          </a:ln>
          <a:effectLst>
            <a:outerShdw dist="35921" dir="2700000" algn="ctr" rotWithShape="0">
              <a:schemeClr val="bg1"/>
            </a:outerShdw>
          </a:effectLst>
        </p:spPr>
        <p:txBody>
          <a:bodyPr anchor="ctr">
            <a:spAutoFit/>
          </a:bodyPr>
          <a:lstStyle/>
          <a:p>
            <a:pPr algn="ctr"/>
            <a:r>
              <a:rPr lang="zh-CN" altLang="en-US" sz="5900" b="1" dirty="0">
                <a:solidFill>
                  <a:srgbClr val="FFFF00"/>
                </a:solidFill>
                <a:latin typeface="隶书" pitchFamily="49" charset="-122"/>
                <a:ea typeface="隶书" pitchFamily="49" charset="-122"/>
              </a:rPr>
              <a:t>广义表</a:t>
            </a:r>
            <a:r>
              <a:rPr lang="en-US" altLang="zh-CN" sz="5900" b="1" baseline="30000" dirty="0">
                <a:solidFill>
                  <a:srgbClr val="FFFF00"/>
                </a:solidFill>
                <a:latin typeface="隶书" pitchFamily="49" charset="-122"/>
                <a:ea typeface="隶书" pitchFamily="49" charset="-122"/>
              </a:rPr>
              <a:t>*</a:t>
            </a:r>
            <a:endParaRPr lang="zh-CN" altLang="en-US" sz="5900" b="1" baseline="30000" dirty="0">
              <a:solidFill>
                <a:srgbClr val="FFFF00"/>
              </a:solidFill>
              <a:latin typeface="隶书" pitchFamily="49" charset="-122"/>
              <a:ea typeface="隶书" pitchFamily="49" charset="-122"/>
            </a:endParaRPr>
          </a:p>
        </p:txBody>
      </p:sp>
    </p:spTree>
  </p:cSld>
  <p:clrMapOvr>
    <a:masterClrMapping/>
  </p:clrMapOvr>
  <p:transition>
    <p:blinds dir="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4"/>
          <p:cNvSpPr>
            <a:spLocks noChangeArrowheads="1"/>
          </p:cNvSpPr>
          <p:nvPr/>
        </p:nvSpPr>
        <p:spPr bwMode="auto">
          <a:xfrm>
            <a:off x="2743308" y="1828800"/>
            <a:ext cx="6553172" cy="2895600"/>
          </a:xfrm>
          <a:prstGeom prst="rect">
            <a:avLst/>
          </a:prstGeom>
          <a:solidFill>
            <a:srgbClr val="CCFFFF"/>
          </a:solidFill>
          <a:ln w="12700" cap="sq">
            <a:noFill/>
            <a:miter lim="800000"/>
            <a:headEnd/>
            <a:tailEnd/>
          </a:ln>
          <a:effectLst>
            <a:outerShdw dist="233487" dir="2700000" algn="ctr" rotWithShape="0">
              <a:srgbClr val="B2B2B2"/>
            </a:outerShdw>
          </a:effectLst>
        </p:spPr>
        <p:txBody>
          <a:bodyPr wrap="none" anchor="ctr"/>
          <a:lstStyle/>
          <a:p>
            <a:endParaRPr lang="zh-CN" altLang="en-US"/>
          </a:p>
        </p:txBody>
      </p:sp>
      <p:sp>
        <p:nvSpPr>
          <p:cNvPr id="93187" name="Oval 5"/>
          <p:cNvSpPr>
            <a:spLocks noChangeArrowheads="1"/>
          </p:cNvSpPr>
          <p:nvPr/>
        </p:nvSpPr>
        <p:spPr bwMode="auto">
          <a:xfrm rot="1019073">
            <a:off x="7014936" y="1676402"/>
            <a:ext cx="2514721" cy="760413"/>
          </a:xfrm>
          <a:prstGeom prst="ellipse">
            <a:avLst/>
          </a:prstGeom>
          <a:gradFill rotWithShape="0">
            <a:gsLst>
              <a:gs pos="0">
                <a:srgbClr val="761800"/>
              </a:gs>
              <a:gs pos="100000">
                <a:srgbClr val="FF3300"/>
              </a:gs>
            </a:gsLst>
            <a:lin ang="2700000" scaled="1"/>
          </a:gradFill>
          <a:ln w="12700" cap="sq">
            <a:noFill/>
            <a:round/>
            <a:headEnd/>
            <a:tailEnd/>
          </a:ln>
          <a:effectLst>
            <a:outerShdw dist="137372" dir="2021404" algn="ctr" rotWithShape="0">
              <a:schemeClr val="bg2"/>
            </a:outerShdw>
          </a:effectLst>
        </p:spPr>
        <p:txBody>
          <a:bodyPr wrap="none" anchor="ctr"/>
          <a:lstStyle/>
          <a:p>
            <a:endParaRPr lang="zh-CN" altLang="en-US"/>
          </a:p>
        </p:txBody>
      </p:sp>
      <p:sp>
        <p:nvSpPr>
          <p:cNvPr id="93188" name="Text Box 6"/>
          <p:cNvSpPr txBox="1">
            <a:spLocks noChangeArrowheads="1"/>
          </p:cNvSpPr>
          <p:nvPr/>
        </p:nvSpPr>
        <p:spPr bwMode="auto">
          <a:xfrm rot="1105886">
            <a:off x="7173622" y="1824724"/>
            <a:ext cx="2668552" cy="646331"/>
          </a:xfrm>
          <a:prstGeom prst="rect">
            <a:avLst/>
          </a:prstGeom>
          <a:noFill/>
          <a:ln w="12700" cap="sq">
            <a:noFill/>
            <a:miter lim="800000"/>
            <a:headEnd/>
            <a:tailEnd/>
          </a:ln>
          <a:effectLst>
            <a:outerShdw dist="40161" dir="4293903" algn="ctr" rotWithShape="0">
              <a:srgbClr val="000000"/>
            </a:outerShdw>
          </a:effectLst>
        </p:spPr>
        <p:txBody>
          <a:bodyPr>
            <a:spAutoFit/>
          </a:bodyPr>
          <a:lstStyle/>
          <a:p>
            <a:pPr algn="l"/>
            <a:r>
              <a:rPr lang="zh-CN" altLang="en-US" sz="3600" b="1" dirty="0">
                <a:solidFill>
                  <a:srgbClr val="FFFF00"/>
                </a:solidFill>
                <a:ea typeface="华文行楷" pitchFamily="2" charset="-122"/>
              </a:rPr>
              <a:t>本节内容</a:t>
            </a:r>
          </a:p>
        </p:txBody>
      </p:sp>
      <p:sp>
        <p:nvSpPr>
          <p:cNvPr id="38919" name="Rectangle 7"/>
          <p:cNvSpPr>
            <a:spLocks noChangeArrowheads="1"/>
          </p:cNvSpPr>
          <p:nvPr/>
        </p:nvSpPr>
        <p:spPr bwMode="auto">
          <a:xfrm>
            <a:off x="3276047" y="2299143"/>
            <a:ext cx="5563801" cy="1786643"/>
          </a:xfrm>
          <a:prstGeom prst="rect">
            <a:avLst/>
          </a:prstGeom>
          <a:noFill/>
          <a:ln w="12700" cap="sq">
            <a:noFill/>
            <a:miter lim="800000"/>
            <a:headEnd/>
            <a:tailEnd/>
          </a:ln>
        </p:spPr>
        <p:txBody>
          <a:bodyPr anchor="ctr">
            <a:spAutoFit/>
          </a:bodyPr>
          <a:lstStyle/>
          <a:p>
            <a:pPr algn="l">
              <a:lnSpc>
                <a:spcPct val="120000"/>
              </a:lnSpc>
            </a:pPr>
            <a:r>
              <a:rPr lang="zh-CN" altLang="en-US" sz="3200" b="1" dirty="0">
                <a:solidFill>
                  <a:srgbClr val="000092"/>
                </a:solidFill>
                <a:latin typeface="幼圆" pitchFamily="49" charset="-122"/>
                <a:ea typeface="幼圆" pitchFamily="49" charset="-122"/>
              </a:rPr>
              <a:t>广义表的基本概念</a:t>
            </a:r>
          </a:p>
          <a:p>
            <a:pPr algn="l">
              <a:lnSpc>
                <a:spcPct val="120000"/>
              </a:lnSpc>
            </a:pPr>
            <a:r>
              <a:rPr lang="zh-CN" altLang="en-US" sz="3200" b="1" dirty="0">
                <a:solidFill>
                  <a:srgbClr val="000092"/>
                </a:solidFill>
                <a:latin typeface="幼圆" pitchFamily="49" charset="-122"/>
                <a:ea typeface="幼圆" pitchFamily="49" charset="-122"/>
              </a:rPr>
              <a:t>广义表的存储结构</a:t>
            </a:r>
          </a:p>
          <a:p>
            <a:pPr algn="l">
              <a:lnSpc>
                <a:spcPct val="120000"/>
              </a:lnSpc>
            </a:pPr>
            <a:r>
              <a:rPr lang="zh-CN" altLang="en-US" sz="3200" b="1" dirty="0">
                <a:solidFill>
                  <a:srgbClr val="000092"/>
                </a:solidFill>
                <a:latin typeface="幼圆" pitchFamily="49" charset="-122"/>
                <a:ea typeface="幼圆" pitchFamily="49" charset="-122"/>
              </a:rPr>
              <a:t>多元多项式的广义表表示</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919"/>
                                        </p:tgtEl>
                                        <p:attrNameLst>
                                          <p:attrName>style.visibility</p:attrName>
                                        </p:attrNameLst>
                                      </p:cBhvr>
                                      <p:to>
                                        <p:strVal val="visible"/>
                                      </p:to>
                                    </p:set>
                                    <p:animEffect transition="in" filter="dissolve">
                                      <p:cBhvr>
                                        <p:cTn id="7" dur="500"/>
                                        <p:tgtEl>
                                          <p:spTgt spid="38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9"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p:cNvSpPr txBox="1">
            <a:spLocks noChangeArrowheads="1"/>
          </p:cNvSpPr>
          <p:nvPr/>
        </p:nvSpPr>
        <p:spPr bwMode="auto">
          <a:xfrm>
            <a:off x="983432" y="68666"/>
            <a:ext cx="4190662" cy="646113"/>
          </a:xfrm>
          <a:prstGeom prst="rect">
            <a:avLst/>
          </a:prstGeom>
          <a:solidFill>
            <a:srgbClr val="FFFFC9"/>
          </a:solidFill>
          <a:ln w="12700" cap="sq">
            <a:noFill/>
            <a:miter lim="800000"/>
            <a:headEnd type="none" w="sm" len="sm"/>
            <a:tailEnd type="none" w="sm" len="sm"/>
          </a:ln>
          <a:effectLst>
            <a:outerShdw dist="135003" dir="2471156" algn="ctr" rotWithShape="0">
              <a:srgbClr val="B2B2B2"/>
            </a:outerShdw>
          </a:effectLst>
        </p:spPr>
        <p:txBody>
          <a:bodyPr>
            <a:spAutoFit/>
          </a:bodyPr>
          <a:lstStyle/>
          <a:p>
            <a:pPr algn="l" eaLnBrk="1" hangingPunct="1"/>
            <a:r>
              <a:rPr kumimoji="1" lang="zh-CN" altLang="en-US" sz="3600" b="1" dirty="0">
                <a:solidFill>
                  <a:srgbClr val="003399"/>
                </a:solidFill>
                <a:ea typeface="楷体_GB2312" pitchFamily="49" charset="-122"/>
              </a:rPr>
              <a:t>广义表的概念</a:t>
            </a:r>
          </a:p>
        </p:txBody>
      </p:sp>
      <p:sp>
        <p:nvSpPr>
          <p:cNvPr id="9226" name="Rectangle 10"/>
          <p:cNvSpPr>
            <a:spLocks noChangeArrowheads="1"/>
          </p:cNvSpPr>
          <p:nvPr/>
        </p:nvSpPr>
        <p:spPr bwMode="auto">
          <a:xfrm>
            <a:off x="3505983" y="5791202"/>
            <a:ext cx="4799507" cy="523875"/>
          </a:xfrm>
          <a:prstGeom prst="rect">
            <a:avLst/>
          </a:prstGeom>
          <a:noFill/>
          <a:ln w="12700" cap="sq">
            <a:noFill/>
            <a:miter lim="800000"/>
            <a:headEnd/>
            <a:tailEnd/>
          </a:ln>
        </p:spPr>
        <p:txBody>
          <a:bodyPr>
            <a:spAutoFit/>
          </a:bodyPr>
          <a:lstStyle/>
          <a:p>
            <a:pPr algn="l" eaLnBrk="1" hangingPunct="1">
              <a:spcBef>
                <a:spcPct val="25000"/>
              </a:spcBef>
              <a:spcAft>
                <a:spcPct val="35000"/>
              </a:spcAft>
            </a:pPr>
            <a:r>
              <a:rPr lang="zh-CN" altLang="zh-CN" sz="2800" b="1">
                <a:solidFill>
                  <a:srgbClr val="000092"/>
                </a:solidFill>
                <a:ea typeface="楷体_GB2312" pitchFamily="49" charset="-122"/>
              </a:rPr>
              <a:t>( </a:t>
            </a:r>
            <a:r>
              <a:rPr lang="en-US" altLang="zh-CN" sz="2800" b="1">
                <a:solidFill>
                  <a:srgbClr val="000092"/>
                </a:solidFill>
                <a:ea typeface="楷体_GB2312" pitchFamily="49" charset="-122"/>
              </a:rPr>
              <a:t>a</a:t>
            </a:r>
            <a:r>
              <a:rPr lang="en-US" altLang="zh-CN" sz="2800" b="1" baseline="-25000">
                <a:solidFill>
                  <a:srgbClr val="000092"/>
                </a:solidFill>
                <a:ea typeface="楷体_GB2312" pitchFamily="49" charset="-122"/>
              </a:rPr>
              <a:t>1</a:t>
            </a:r>
            <a:r>
              <a:rPr lang="en-US" altLang="zh-CN" sz="2800" b="1">
                <a:solidFill>
                  <a:srgbClr val="000092"/>
                </a:solidFill>
                <a:ea typeface="楷体_GB2312" pitchFamily="49" charset="-122"/>
              </a:rPr>
              <a:t>,  a</a:t>
            </a:r>
            <a:r>
              <a:rPr lang="en-US" altLang="zh-CN" sz="2800" b="1" baseline="-25000">
                <a:solidFill>
                  <a:srgbClr val="000092"/>
                </a:solidFill>
                <a:ea typeface="楷体_GB2312" pitchFamily="49" charset="-122"/>
              </a:rPr>
              <a:t>2</a:t>
            </a:r>
            <a:r>
              <a:rPr lang="en-US" altLang="zh-CN" sz="2800" b="1">
                <a:solidFill>
                  <a:srgbClr val="000092"/>
                </a:solidFill>
                <a:ea typeface="楷体_GB2312" pitchFamily="49" charset="-122"/>
              </a:rPr>
              <a:t>,  a</a:t>
            </a:r>
            <a:r>
              <a:rPr lang="en-US" altLang="zh-CN" sz="2800" b="1" baseline="-25000">
                <a:solidFill>
                  <a:srgbClr val="000092"/>
                </a:solidFill>
                <a:ea typeface="楷体_GB2312" pitchFamily="49" charset="-122"/>
              </a:rPr>
              <a:t>3</a:t>
            </a:r>
            <a:r>
              <a:rPr lang="en-US" altLang="zh-CN" sz="2800" b="1">
                <a:solidFill>
                  <a:srgbClr val="000092"/>
                </a:solidFill>
                <a:ea typeface="楷体_GB2312" pitchFamily="49" charset="-122"/>
              </a:rPr>
              <a:t>,   </a:t>
            </a:r>
            <a:r>
              <a:rPr lang="en-US" altLang="zh-CN" sz="2800" b="1">
                <a:solidFill>
                  <a:srgbClr val="000092"/>
                </a:solidFill>
                <a:cs typeface="Times New Roman" pitchFamily="18" charset="0"/>
              </a:rPr>
              <a:t>……,  </a:t>
            </a:r>
            <a:r>
              <a:rPr lang="en-US" altLang="zh-CN" sz="2800" b="1">
                <a:solidFill>
                  <a:srgbClr val="000092"/>
                </a:solidFill>
                <a:ea typeface="楷体_GB2312" pitchFamily="49" charset="-122"/>
              </a:rPr>
              <a:t>a</a:t>
            </a:r>
            <a:r>
              <a:rPr lang="en-US" altLang="zh-CN" sz="2800" b="1" baseline="-25000">
                <a:solidFill>
                  <a:srgbClr val="000092"/>
                </a:solidFill>
                <a:ea typeface="楷体_GB2312" pitchFamily="49" charset="-122"/>
              </a:rPr>
              <a:t>n</a:t>
            </a:r>
            <a:r>
              <a:rPr lang="en-US" altLang="zh-CN" sz="2800" b="1" baseline="-25000">
                <a:solidFill>
                  <a:srgbClr val="000092"/>
                </a:solidFill>
                <a:latin typeface="宋体" charset="-122"/>
              </a:rPr>
              <a:t>-</a:t>
            </a:r>
            <a:r>
              <a:rPr lang="en-US" altLang="zh-CN" sz="2800" b="1" baseline="-25000">
                <a:solidFill>
                  <a:srgbClr val="000092"/>
                </a:solidFill>
                <a:ea typeface="楷体_GB2312" pitchFamily="49" charset="-122"/>
              </a:rPr>
              <a:t>1</a:t>
            </a:r>
            <a:r>
              <a:rPr lang="en-US" altLang="zh-CN" sz="2800" b="1">
                <a:solidFill>
                  <a:srgbClr val="000092"/>
                </a:solidFill>
                <a:cs typeface="Times New Roman" pitchFamily="18" charset="0"/>
              </a:rPr>
              <a:t>,  </a:t>
            </a:r>
            <a:r>
              <a:rPr lang="en-US" altLang="zh-CN" sz="2800" b="1">
                <a:solidFill>
                  <a:srgbClr val="000092"/>
                </a:solidFill>
                <a:ea typeface="楷体_GB2312" pitchFamily="49" charset="-122"/>
              </a:rPr>
              <a:t>a</a:t>
            </a:r>
            <a:r>
              <a:rPr lang="en-US" altLang="zh-CN" sz="2800" b="1" baseline="-25000">
                <a:solidFill>
                  <a:srgbClr val="000092"/>
                </a:solidFill>
                <a:ea typeface="楷体_GB2312" pitchFamily="49" charset="-122"/>
              </a:rPr>
              <a:t>n </a:t>
            </a:r>
            <a:r>
              <a:rPr lang="en-US" altLang="zh-CN" sz="2800" b="1">
                <a:solidFill>
                  <a:srgbClr val="000092"/>
                </a:solidFill>
                <a:ea typeface="楷体_GB2312" pitchFamily="49" charset="-122"/>
              </a:rPr>
              <a:t>)</a:t>
            </a:r>
          </a:p>
        </p:txBody>
      </p:sp>
      <p:grpSp>
        <p:nvGrpSpPr>
          <p:cNvPr id="2" name="Group 106"/>
          <p:cNvGrpSpPr>
            <a:grpSpLocks/>
          </p:cNvGrpSpPr>
          <p:nvPr/>
        </p:nvGrpSpPr>
        <p:grpSpPr bwMode="auto">
          <a:xfrm>
            <a:off x="1969300" y="1004890"/>
            <a:ext cx="3657923" cy="568325"/>
            <a:chOff x="281" y="633"/>
            <a:chExt cx="2304" cy="358"/>
          </a:xfrm>
        </p:grpSpPr>
        <p:sp>
          <p:nvSpPr>
            <p:cNvPr id="94217" name="AutoShape 13"/>
            <p:cNvSpPr>
              <a:spLocks noChangeArrowheads="1"/>
            </p:cNvSpPr>
            <p:nvPr/>
          </p:nvSpPr>
          <p:spPr bwMode="auto">
            <a:xfrm>
              <a:off x="281" y="655"/>
              <a:ext cx="2304" cy="336"/>
            </a:xfrm>
            <a:prstGeom prst="wedgeEllipseCallout">
              <a:avLst>
                <a:gd name="adj1" fmla="val -19833"/>
                <a:gd name="adj2" fmla="val 11310"/>
              </a:avLst>
            </a:prstGeom>
            <a:solidFill>
              <a:srgbClr val="FF9900"/>
            </a:solidFill>
            <a:ln w="12700" cap="sq">
              <a:noFill/>
              <a:miter lim="800000"/>
              <a:headEnd/>
              <a:tailEnd/>
            </a:ln>
            <a:effectLst>
              <a:outerShdw dist="53882" dir="2700000" algn="ctr" rotWithShape="0">
                <a:srgbClr val="808080"/>
              </a:outerShdw>
            </a:effectLst>
          </p:spPr>
          <p:txBody>
            <a:bodyPr wrap="none" anchor="ctr"/>
            <a:lstStyle/>
            <a:p>
              <a:endParaRPr lang="zh-CN" altLang="en-US" sz="2400"/>
            </a:p>
          </p:txBody>
        </p:sp>
        <p:sp>
          <p:nvSpPr>
            <p:cNvPr id="94218" name="Text Box 14"/>
            <p:cNvSpPr txBox="1">
              <a:spLocks noChangeArrowheads="1"/>
            </p:cNvSpPr>
            <p:nvPr/>
          </p:nvSpPr>
          <p:spPr bwMode="auto">
            <a:xfrm>
              <a:off x="332" y="633"/>
              <a:ext cx="2212" cy="349"/>
            </a:xfrm>
            <a:prstGeom prst="rect">
              <a:avLst/>
            </a:prstGeom>
            <a:noFill/>
            <a:ln w="12700" cap="sq">
              <a:noFill/>
              <a:miter lim="800000"/>
              <a:headEnd/>
              <a:tailEnd/>
            </a:ln>
            <a:effectLst>
              <a:outerShdw dist="17961" dir="2700000" algn="ctr" rotWithShape="0">
                <a:srgbClr val="000000"/>
              </a:outerShdw>
            </a:effectLst>
          </p:spPr>
          <p:txBody>
            <a:bodyPr anchor="ctr">
              <a:spAutoFit/>
            </a:bodyPr>
            <a:lstStyle/>
            <a:p>
              <a:pPr algn="l" eaLnBrk="1" hangingPunct="1"/>
              <a:r>
                <a:rPr kumimoji="1" lang="zh-CN" altLang="en-US" sz="3000" b="1">
                  <a:solidFill>
                    <a:srgbClr val="FFFF00"/>
                  </a:solidFill>
                  <a:latin typeface="黑体" pitchFamily="49" charset="-122"/>
                  <a:ea typeface="黑体" pitchFamily="49" charset="-122"/>
                </a:rPr>
                <a:t>一.广义表的定义</a:t>
              </a:r>
              <a:endParaRPr kumimoji="1" lang="zh-CN" altLang="en-US" sz="3000">
                <a:solidFill>
                  <a:srgbClr val="FFFF00"/>
                </a:solidFill>
                <a:latin typeface="黑体" pitchFamily="49" charset="-122"/>
                <a:ea typeface="黑体" pitchFamily="49" charset="-122"/>
              </a:endParaRPr>
            </a:p>
          </p:txBody>
        </p:sp>
      </p:grpSp>
      <p:grpSp>
        <p:nvGrpSpPr>
          <p:cNvPr id="3" name="Group 105"/>
          <p:cNvGrpSpPr>
            <a:grpSpLocks/>
          </p:cNvGrpSpPr>
          <p:nvPr/>
        </p:nvGrpSpPr>
        <p:grpSpPr bwMode="auto">
          <a:xfrm>
            <a:off x="2056740" y="1752602"/>
            <a:ext cx="8002416" cy="2403475"/>
            <a:chOff x="336" y="1200"/>
            <a:chExt cx="5040" cy="1514"/>
          </a:xfrm>
        </p:grpSpPr>
        <p:sp>
          <p:nvSpPr>
            <p:cNvPr id="94215" name="Rectangle 18"/>
            <p:cNvSpPr>
              <a:spLocks noChangeArrowheads="1"/>
            </p:cNvSpPr>
            <p:nvPr/>
          </p:nvSpPr>
          <p:spPr bwMode="auto">
            <a:xfrm>
              <a:off x="336" y="1200"/>
              <a:ext cx="5040" cy="1514"/>
            </a:xfrm>
            <a:prstGeom prst="rect">
              <a:avLst/>
            </a:prstGeom>
            <a:solidFill>
              <a:srgbClr val="CCFFFF"/>
            </a:solidFill>
            <a:ln w="12700" cap="sq">
              <a:noFill/>
              <a:miter lim="800000"/>
              <a:headEnd/>
              <a:tailEnd/>
            </a:ln>
            <a:effectLst>
              <a:outerShdw dist="224686" dir="2562563" algn="ctr" rotWithShape="0">
                <a:srgbClr val="B2B2B2"/>
              </a:outerShdw>
            </a:effectLst>
          </p:spPr>
          <p:txBody>
            <a:bodyPr wrap="none" anchor="ctr"/>
            <a:lstStyle/>
            <a:p>
              <a:endParaRPr lang="zh-CN" altLang="en-US"/>
            </a:p>
          </p:txBody>
        </p:sp>
        <p:sp>
          <p:nvSpPr>
            <p:cNvPr id="94216" name="Text Box 19"/>
            <p:cNvSpPr txBox="1">
              <a:spLocks noChangeArrowheads="1"/>
            </p:cNvSpPr>
            <p:nvPr/>
          </p:nvSpPr>
          <p:spPr bwMode="auto">
            <a:xfrm>
              <a:off x="576" y="1348"/>
              <a:ext cx="4656" cy="1298"/>
            </a:xfrm>
            <a:prstGeom prst="rect">
              <a:avLst/>
            </a:prstGeom>
            <a:noFill/>
            <a:ln w="12700" cap="sq">
              <a:noFill/>
              <a:miter lim="800000"/>
              <a:headEnd type="none" w="sm" len="sm"/>
              <a:tailEnd type="none" w="sm" len="sm"/>
            </a:ln>
          </p:spPr>
          <p:txBody>
            <a:bodyPr>
              <a:spAutoFit/>
            </a:bodyPr>
            <a:lstStyle/>
            <a:p>
              <a:pPr algn="l" eaLnBrk="1" hangingPunct="1">
                <a:lnSpc>
                  <a:spcPct val="85000"/>
                </a:lnSpc>
              </a:pPr>
              <a:r>
                <a:rPr kumimoji="1" lang="zh-CN" altLang="en-US" sz="2600" b="1" dirty="0">
                  <a:solidFill>
                    <a:srgbClr val="000092"/>
                  </a:solidFill>
                  <a:latin typeface="幼圆" pitchFamily="49" charset="-122"/>
                  <a:ea typeface="幼圆" pitchFamily="49" charset="-122"/>
                </a:rPr>
                <a:t>    一个长度为</a:t>
              </a:r>
              <a:r>
                <a:rPr kumimoji="1" lang="en-US" altLang="en-US" sz="2600" b="1" dirty="0">
                  <a:solidFill>
                    <a:srgbClr val="000092"/>
                  </a:solidFill>
                  <a:ea typeface="幼圆" pitchFamily="49" charset="-122"/>
                </a:rPr>
                <a:t>n</a:t>
              </a:r>
              <a:r>
                <a:rPr lang="zh-CN" altLang="en-US" sz="2600" b="1" dirty="0">
                  <a:solidFill>
                    <a:srgbClr val="000092"/>
                  </a:solidFill>
                  <a:ea typeface="幼圆" pitchFamily="49" charset="-122"/>
                </a:rPr>
                <a:t>≥0</a:t>
              </a:r>
              <a:r>
                <a:rPr lang="zh-CN" altLang="en-US" sz="2600" b="1" dirty="0">
                  <a:solidFill>
                    <a:srgbClr val="000092"/>
                  </a:solidFill>
                  <a:latin typeface="幼圆" pitchFamily="49" charset="-122"/>
                  <a:ea typeface="幼圆" pitchFamily="49" charset="-122"/>
                </a:rPr>
                <a:t> 的广义表是一个数据结构</a:t>
              </a:r>
            </a:p>
            <a:p>
              <a:pPr eaLnBrk="1" hangingPunct="1">
                <a:lnSpc>
                  <a:spcPct val="85000"/>
                </a:lnSpc>
                <a:spcBef>
                  <a:spcPct val="25000"/>
                </a:spcBef>
                <a:spcAft>
                  <a:spcPct val="30000"/>
                </a:spcAft>
              </a:pPr>
              <a:r>
                <a:rPr lang="en-US" altLang="zh-CN" sz="2600" b="1" dirty="0">
                  <a:solidFill>
                    <a:srgbClr val="000092"/>
                  </a:solidFill>
                  <a:ea typeface="楷体_GB2312" pitchFamily="49" charset="-122"/>
                </a:rPr>
                <a:t>LS = ( a</a:t>
              </a:r>
              <a:r>
                <a:rPr lang="en-US" altLang="zh-CN" sz="2600" b="1" baseline="-25000" dirty="0">
                  <a:solidFill>
                    <a:srgbClr val="000092"/>
                  </a:solidFill>
                  <a:ea typeface="楷体_GB2312" pitchFamily="49" charset="-122"/>
                </a:rPr>
                <a:t>1</a:t>
              </a:r>
              <a:r>
                <a:rPr lang="en-US" altLang="zh-CN" sz="2600" b="1" dirty="0">
                  <a:solidFill>
                    <a:srgbClr val="000092"/>
                  </a:solidFill>
                  <a:ea typeface="楷体_GB2312" pitchFamily="49" charset="-122"/>
                </a:rPr>
                <a:t>, a</a:t>
              </a:r>
              <a:r>
                <a:rPr lang="en-US" altLang="zh-CN" sz="2600" b="1" baseline="-25000" dirty="0">
                  <a:solidFill>
                    <a:srgbClr val="000092"/>
                  </a:solidFill>
                  <a:ea typeface="楷体_GB2312" pitchFamily="49" charset="-122"/>
                </a:rPr>
                <a:t>2</a:t>
              </a:r>
              <a:r>
                <a:rPr lang="en-US" altLang="zh-CN" sz="2600" b="1" dirty="0">
                  <a:solidFill>
                    <a:srgbClr val="000092"/>
                  </a:solidFill>
                  <a:ea typeface="楷体_GB2312" pitchFamily="49" charset="-122"/>
                </a:rPr>
                <a:t>,  </a:t>
              </a:r>
              <a:r>
                <a:rPr lang="en-US" altLang="zh-CN" sz="2600" b="1" dirty="0">
                  <a:solidFill>
                    <a:srgbClr val="000092"/>
                  </a:solidFill>
                  <a:cs typeface="Times New Roman" pitchFamily="18" charset="0"/>
                </a:rPr>
                <a:t>……,  </a:t>
              </a:r>
              <a:r>
                <a:rPr lang="en-US" altLang="zh-CN" sz="2600" b="1" dirty="0">
                  <a:solidFill>
                    <a:srgbClr val="000092"/>
                  </a:solidFill>
                  <a:ea typeface="楷体_GB2312" pitchFamily="49" charset="-122"/>
                </a:rPr>
                <a:t>a</a:t>
              </a:r>
              <a:r>
                <a:rPr lang="en-US" altLang="zh-CN" sz="2600" b="1" baseline="-25000" dirty="0">
                  <a:solidFill>
                    <a:srgbClr val="000092"/>
                  </a:solidFill>
                  <a:ea typeface="楷体_GB2312" pitchFamily="49" charset="-122"/>
                </a:rPr>
                <a:t>n-1</a:t>
              </a:r>
              <a:r>
                <a:rPr lang="en-US" altLang="zh-CN" sz="2600" b="1" dirty="0">
                  <a:solidFill>
                    <a:srgbClr val="000092"/>
                  </a:solidFill>
                  <a:cs typeface="Times New Roman" pitchFamily="18" charset="0"/>
                </a:rPr>
                <a:t>, </a:t>
              </a:r>
              <a:r>
                <a:rPr lang="en-US" altLang="zh-CN" sz="2600" b="1" dirty="0">
                  <a:solidFill>
                    <a:srgbClr val="000092"/>
                  </a:solidFill>
                  <a:ea typeface="楷体_GB2312" pitchFamily="49" charset="-122"/>
                </a:rPr>
                <a:t>a</a:t>
              </a:r>
              <a:r>
                <a:rPr lang="en-US" altLang="zh-CN" sz="2600" b="1" baseline="-25000" dirty="0">
                  <a:solidFill>
                    <a:srgbClr val="000092"/>
                  </a:solidFill>
                  <a:ea typeface="楷体_GB2312" pitchFamily="49" charset="-122"/>
                </a:rPr>
                <a:t>n </a:t>
              </a:r>
              <a:r>
                <a:rPr lang="en-US" altLang="zh-CN" sz="2600" b="1" dirty="0">
                  <a:solidFill>
                    <a:srgbClr val="000092"/>
                  </a:solidFill>
                  <a:ea typeface="楷体_GB2312" pitchFamily="49" charset="-122"/>
                </a:rPr>
                <a:t>)</a:t>
              </a:r>
            </a:p>
            <a:p>
              <a:pPr algn="l" eaLnBrk="1" hangingPunct="1">
                <a:lnSpc>
                  <a:spcPct val="85000"/>
                </a:lnSpc>
              </a:pPr>
              <a:r>
                <a:rPr lang="zh-CN" altLang="en-US" sz="2600" b="1" dirty="0">
                  <a:solidFill>
                    <a:srgbClr val="000092"/>
                  </a:solidFill>
                  <a:latin typeface="幼圆" pitchFamily="49" charset="-122"/>
                  <a:ea typeface="幼圆" pitchFamily="49" charset="-122"/>
                </a:rPr>
                <a:t>其中，</a:t>
              </a:r>
              <a:r>
                <a:rPr lang="en-US" altLang="en-US" sz="2600" b="1" dirty="0">
                  <a:solidFill>
                    <a:srgbClr val="000092"/>
                  </a:solidFill>
                  <a:ea typeface="幼圆" pitchFamily="49" charset="-122"/>
                </a:rPr>
                <a:t>LS</a:t>
              </a:r>
              <a:r>
                <a:rPr lang="zh-CN" altLang="en-US" sz="2600" b="1" dirty="0">
                  <a:solidFill>
                    <a:srgbClr val="000092"/>
                  </a:solidFill>
                  <a:latin typeface="幼圆" pitchFamily="49" charset="-122"/>
                  <a:ea typeface="幼圆" pitchFamily="49" charset="-122"/>
                </a:rPr>
                <a:t>为广义表的名字, </a:t>
              </a:r>
              <a:r>
                <a:rPr lang="en-US" altLang="en-US" sz="2600" b="1" dirty="0" err="1">
                  <a:solidFill>
                    <a:srgbClr val="000092"/>
                  </a:solidFill>
                  <a:ea typeface="幼圆" pitchFamily="49" charset="-122"/>
                </a:rPr>
                <a:t>a</a:t>
              </a:r>
              <a:r>
                <a:rPr lang="en-US" altLang="en-US" sz="2600" b="1" baseline="-25000" dirty="0" err="1">
                  <a:solidFill>
                    <a:srgbClr val="000092"/>
                  </a:solidFill>
                  <a:ea typeface="幼圆" pitchFamily="49" charset="-122"/>
                </a:rPr>
                <a:t>i</a:t>
              </a:r>
              <a:r>
                <a:rPr lang="zh-CN" altLang="en-US" sz="2600" b="1" dirty="0">
                  <a:solidFill>
                    <a:srgbClr val="000092"/>
                  </a:solidFill>
                  <a:latin typeface="幼圆" pitchFamily="49" charset="-122"/>
                  <a:ea typeface="幼圆" pitchFamily="49" charset="-122"/>
                </a:rPr>
                <a:t>为表中元素；</a:t>
              </a:r>
              <a:r>
                <a:rPr lang="en-US" altLang="en-US" sz="2600" b="1" dirty="0" err="1">
                  <a:solidFill>
                    <a:srgbClr val="000092"/>
                  </a:solidFill>
                  <a:ea typeface="幼圆" pitchFamily="49" charset="-122"/>
                </a:rPr>
                <a:t>a</a:t>
              </a:r>
              <a:r>
                <a:rPr lang="en-US" altLang="en-US" sz="2600" b="1" baseline="-25000" dirty="0" err="1">
                  <a:solidFill>
                    <a:srgbClr val="000092"/>
                  </a:solidFill>
                  <a:ea typeface="幼圆" pitchFamily="49" charset="-122"/>
                </a:rPr>
                <a:t>i</a:t>
              </a:r>
              <a:r>
                <a:rPr lang="zh-CN" altLang="en-US" sz="2600" b="1" dirty="0">
                  <a:solidFill>
                    <a:srgbClr val="000092"/>
                  </a:solidFill>
                  <a:latin typeface="幼圆" pitchFamily="49" charset="-122"/>
                  <a:ea typeface="幼圆" pitchFamily="49" charset="-122"/>
                </a:rPr>
                <a:t>可以是原子元素，也可以是一个子表。</a:t>
              </a:r>
              <a:r>
                <a:rPr lang="en-US" altLang="en-US" sz="2600" b="1" dirty="0">
                  <a:solidFill>
                    <a:srgbClr val="000092"/>
                  </a:solidFill>
                  <a:ea typeface="幼圆" pitchFamily="49" charset="-122"/>
                </a:rPr>
                <a:t>n</a:t>
              </a:r>
              <a:r>
                <a:rPr lang="zh-CN" altLang="en-US" sz="2600" b="1" dirty="0">
                  <a:solidFill>
                    <a:srgbClr val="000092"/>
                  </a:solidFill>
                  <a:latin typeface="幼圆" pitchFamily="49" charset="-122"/>
                  <a:ea typeface="幼圆" pitchFamily="49" charset="-122"/>
                </a:rPr>
                <a:t>为表的长度，长度为</a:t>
              </a:r>
              <a:r>
                <a:rPr lang="zh-CN" altLang="en-US" sz="2600" b="1" dirty="0">
                  <a:solidFill>
                    <a:srgbClr val="000092"/>
                  </a:solidFill>
                  <a:ea typeface="幼圆" pitchFamily="49" charset="-122"/>
                </a:rPr>
                <a:t>0</a:t>
              </a:r>
              <a:r>
                <a:rPr lang="zh-CN" altLang="en-US" sz="2600" b="1" dirty="0">
                  <a:solidFill>
                    <a:srgbClr val="000092"/>
                  </a:solidFill>
                  <a:latin typeface="幼圆" pitchFamily="49" charset="-122"/>
                  <a:ea typeface="幼圆" pitchFamily="49" charset="-122"/>
                </a:rPr>
                <a:t>的表称为空表。</a:t>
              </a:r>
              <a:r>
                <a:rPr lang="zh-CN" altLang="en-US" sz="2600" b="1" dirty="0">
                  <a:solidFill>
                    <a:srgbClr val="000092"/>
                  </a:solidFill>
                  <a:ea typeface="楷体_GB2312" pitchFamily="49" charset="-122"/>
                </a:rPr>
                <a:t>                       </a:t>
              </a:r>
            </a:p>
          </p:txBody>
        </p:sp>
      </p:grpSp>
      <p:sp>
        <p:nvSpPr>
          <p:cNvPr id="9320" name="Text Box 104"/>
          <p:cNvSpPr txBox="1">
            <a:spLocks noChangeArrowheads="1"/>
          </p:cNvSpPr>
          <p:nvPr/>
        </p:nvSpPr>
        <p:spPr bwMode="auto">
          <a:xfrm>
            <a:off x="2132845" y="4491038"/>
            <a:ext cx="8355417" cy="1130300"/>
          </a:xfrm>
          <a:prstGeom prst="rect">
            <a:avLst/>
          </a:prstGeom>
          <a:noFill/>
          <a:ln w="12700" cap="sq">
            <a:noFill/>
            <a:miter lim="800000"/>
            <a:headEnd/>
            <a:tailEnd/>
          </a:ln>
        </p:spPr>
        <p:txBody>
          <a:bodyPr anchor="ctr">
            <a:spAutoFit/>
          </a:bodyPr>
          <a:lstStyle/>
          <a:p>
            <a:pPr algn="l" eaLnBrk="1" hangingPunct="1">
              <a:lnSpc>
                <a:spcPct val="90000"/>
              </a:lnSpc>
            </a:pPr>
            <a:r>
              <a:rPr kumimoji="1" lang="zh-CN" altLang="en-US" sz="2500" b="1">
                <a:solidFill>
                  <a:srgbClr val="000092"/>
                </a:solidFill>
                <a:latin typeface="楷体_GB2312" pitchFamily="49" charset="-122"/>
                <a:ea typeface="楷体_GB2312" pitchFamily="49" charset="-122"/>
              </a:rPr>
              <a:t>    </a:t>
            </a:r>
            <a:r>
              <a:rPr kumimoji="1" lang="zh-CN" altLang="en-US" sz="2500" b="1">
                <a:solidFill>
                  <a:srgbClr val="000092"/>
                </a:solidFill>
                <a:latin typeface="幼圆" pitchFamily="49" charset="-122"/>
                <a:ea typeface="幼圆" pitchFamily="49" charset="-122"/>
              </a:rPr>
              <a:t>若</a:t>
            </a:r>
            <a:r>
              <a:rPr kumimoji="1" lang="en-US" altLang="en-US" sz="2500" b="1">
                <a:solidFill>
                  <a:srgbClr val="000092"/>
                </a:solidFill>
                <a:ea typeface="楷体_GB2312" pitchFamily="49" charset="-122"/>
              </a:rPr>
              <a:t>a</a:t>
            </a:r>
            <a:r>
              <a:rPr kumimoji="1" lang="en-US" altLang="en-US" sz="2500" b="1" baseline="-25000">
                <a:solidFill>
                  <a:srgbClr val="000092"/>
                </a:solidFill>
                <a:ea typeface="楷体_GB2312" pitchFamily="49" charset="-122"/>
              </a:rPr>
              <a:t>i</a:t>
            </a:r>
            <a:r>
              <a:rPr kumimoji="1" lang="zh-CN" altLang="en-US" sz="2500" b="1">
                <a:solidFill>
                  <a:srgbClr val="000092"/>
                </a:solidFill>
                <a:latin typeface="幼圆" pitchFamily="49" charset="-122"/>
                <a:ea typeface="幼圆" pitchFamily="49" charset="-122"/>
              </a:rPr>
              <a:t>为不可再分割的具体信息，则称</a:t>
            </a:r>
            <a:r>
              <a:rPr kumimoji="1" lang="en-US" altLang="en-US" sz="2500" b="1">
                <a:solidFill>
                  <a:srgbClr val="000092"/>
                </a:solidFill>
                <a:ea typeface="楷体_GB2312" pitchFamily="49" charset="-122"/>
              </a:rPr>
              <a:t>a</a:t>
            </a:r>
            <a:r>
              <a:rPr kumimoji="1" lang="en-US" altLang="en-US" sz="2500" b="1" baseline="-25000">
                <a:solidFill>
                  <a:srgbClr val="000092"/>
                </a:solidFill>
                <a:ea typeface="楷体_GB2312" pitchFamily="49" charset="-122"/>
              </a:rPr>
              <a:t>i </a:t>
            </a:r>
            <a:r>
              <a:rPr kumimoji="1" lang="zh-CN" altLang="en-US" sz="2500" b="1">
                <a:solidFill>
                  <a:srgbClr val="000092"/>
                </a:solidFill>
                <a:latin typeface="幼圆" pitchFamily="49" charset="-122"/>
                <a:ea typeface="幼圆" pitchFamily="49" charset="-122"/>
              </a:rPr>
              <a:t>为</a:t>
            </a:r>
            <a:r>
              <a:rPr kumimoji="1" lang="zh-CN" altLang="en-US" sz="2500" b="1">
                <a:solidFill>
                  <a:srgbClr val="FF3300"/>
                </a:solidFill>
                <a:latin typeface="黑体" pitchFamily="49" charset="-122"/>
                <a:ea typeface="黑体" pitchFamily="49" charset="-122"/>
              </a:rPr>
              <a:t>原子元素</a:t>
            </a:r>
            <a:r>
              <a:rPr kumimoji="1" lang="zh-CN" altLang="en-US" sz="2500" b="1">
                <a:solidFill>
                  <a:srgbClr val="000092"/>
                </a:solidFill>
                <a:latin typeface="幼圆" pitchFamily="49" charset="-122"/>
                <a:ea typeface="幼圆" pitchFamily="49" charset="-122"/>
              </a:rPr>
              <a:t>；</a:t>
            </a:r>
          </a:p>
          <a:p>
            <a:pPr algn="l" eaLnBrk="1" hangingPunct="1">
              <a:lnSpc>
                <a:spcPct val="90000"/>
              </a:lnSpc>
            </a:pPr>
            <a:r>
              <a:rPr kumimoji="1" lang="zh-CN" altLang="en-US" sz="2500" b="1">
                <a:solidFill>
                  <a:srgbClr val="000092"/>
                </a:solidFill>
                <a:latin typeface="幼圆" pitchFamily="49" charset="-122"/>
                <a:ea typeface="幼圆" pitchFamily="49" charset="-122"/>
              </a:rPr>
              <a:t>若</a:t>
            </a:r>
            <a:r>
              <a:rPr kumimoji="1" lang="en-US" altLang="en-US" sz="2500" b="1">
                <a:solidFill>
                  <a:srgbClr val="000092"/>
                </a:solidFill>
                <a:ea typeface="楷体_GB2312" pitchFamily="49" charset="-122"/>
              </a:rPr>
              <a:t>a</a:t>
            </a:r>
            <a:r>
              <a:rPr kumimoji="1" lang="en-US" altLang="en-US" sz="2500" b="1" baseline="-25000">
                <a:solidFill>
                  <a:srgbClr val="000092"/>
                </a:solidFill>
                <a:ea typeface="楷体_GB2312" pitchFamily="49" charset="-122"/>
              </a:rPr>
              <a:t>i </a:t>
            </a:r>
            <a:r>
              <a:rPr kumimoji="1" lang="zh-CN" altLang="en-US" sz="2500" b="1">
                <a:solidFill>
                  <a:srgbClr val="000092"/>
                </a:solidFill>
                <a:latin typeface="幼圆" pitchFamily="49" charset="-122"/>
                <a:ea typeface="幼圆" pitchFamily="49" charset="-122"/>
              </a:rPr>
              <a:t>为一个子表，则称</a:t>
            </a:r>
            <a:r>
              <a:rPr kumimoji="1" lang="en-US" altLang="en-US" sz="2500" b="1">
                <a:solidFill>
                  <a:srgbClr val="000092"/>
                </a:solidFill>
                <a:ea typeface="楷体_GB2312" pitchFamily="49" charset="-122"/>
              </a:rPr>
              <a:t>a</a:t>
            </a:r>
            <a:r>
              <a:rPr kumimoji="1" lang="en-US" altLang="en-US" sz="2500" b="1" baseline="-25000">
                <a:solidFill>
                  <a:srgbClr val="000092"/>
                </a:solidFill>
                <a:ea typeface="楷体_GB2312" pitchFamily="49" charset="-122"/>
              </a:rPr>
              <a:t>i </a:t>
            </a:r>
            <a:r>
              <a:rPr kumimoji="1" lang="zh-CN" altLang="en-US" sz="2500" b="1">
                <a:solidFill>
                  <a:srgbClr val="000092"/>
                </a:solidFill>
                <a:latin typeface="幼圆" pitchFamily="49" charset="-122"/>
                <a:ea typeface="幼圆" pitchFamily="49" charset="-122"/>
              </a:rPr>
              <a:t>为</a:t>
            </a:r>
            <a:r>
              <a:rPr kumimoji="1" lang="zh-CN" altLang="en-US" sz="2500" b="1">
                <a:solidFill>
                  <a:srgbClr val="FF3300"/>
                </a:solidFill>
                <a:latin typeface="黑体" pitchFamily="49" charset="-122"/>
                <a:ea typeface="黑体" pitchFamily="49" charset="-122"/>
              </a:rPr>
              <a:t>表元素</a:t>
            </a:r>
            <a:r>
              <a:rPr kumimoji="1" lang="zh-CN" altLang="en-US" sz="2500" b="1">
                <a:solidFill>
                  <a:srgbClr val="000092"/>
                </a:solidFill>
                <a:latin typeface="幼圆" pitchFamily="49" charset="-122"/>
                <a:ea typeface="幼圆" pitchFamily="49" charset="-122"/>
              </a:rPr>
              <a:t>。这里，用小写字母</a:t>
            </a:r>
          </a:p>
          <a:p>
            <a:pPr algn="l" eaLnBrk="1" hangingPunct="1">
              <a:lnSpc>
                <a:spcPct val="90000"/>
              </a:lnSpc>
            </a:pPr>
            <a:r>
              <a:rPr kumimoji="1" lang="zh-CN" altLang="en-US" sz="2500" b="1">
                <a:solidFill>
                  <a:srgbClr val="000092"/>
                </a:solidFill>
                <a:latin typeface="幼圆" pitchFamily="49" charset="-122"/>
                <a:ea typeface="幼圆" pitchFamily="49" charset="-122"/>
              </a:rPr>
              <a:t>表示原子元素，用大写字母表示表元素</a:t>
            </a:r>
            <a:r>
              <a:rPr kumimoji="1" lang="zh-CN" altLang="en-US" sz="2500" b="1">
                <a:solidFill>
                  <a:srgbClr val="000092"/>
                </a:solidFill>
                <a:latin typeface="楷体_GB2312" pitchFamily="49" charset="-122"/>
                <a:ea typeface="楷体_GB2312" pitchFamily="49" charset="-122"/>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226"/>
                                        </p:tgtEl>
                                        <p:attrNameLst>
                                          <p:attrName>style.visibility</p:attrName>
                                        </p:attrNameLst>
                                      </p:cBhvr>
                                      <p:to>
                                        <p:strVal val="visible"/>
                                      </p:to>
                                    </p:set>
                                    <p:animEffect transition="in" filter="dissolve">
                                      <p:cBhvr>
                                        <p:cTn id="12" dur="500"/>
                                        <p:tgtEl>
                                          <p:spTgt spid="92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9320"/>
                                        </p:tgtEl>
                                        <p:attrNameLst>
                                          <p:attrName>style.visibility</p:attrName>
                                        </p:attrNameLst>
                                      </p:cBhvr>
                                      <p:to>
                                        <p:strVal val="visible"/>
                                      </p:to>
                                    </p:set>
                                    <p:animEffect transition="in" filter="barn(outVertical)">
                                      <p:cBhvr>
                                        <p:cTn id="17" dur="500"/>
                                        <p:tgtEl>
                                          <p:spTgt spid="93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arn(inVertic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6" grpId="0" autoUpdateAnimBg="0"/>
      <p:bldP spid="9320"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Freeform 3"/>
          <p:cNvSpPr>
            <a:spLocks/>
          </p:cNvSpPr>
          <p:nvPr/>
        </p:nvSpPr>
        <p:spPr bwMode="auto">
          <a:xfrm>
            <a:off x="1909386" y="463550"/>
            <a:ext cx="8633930" cy="4038600"/>
          </a:xfrm>
          <a:custGeom>
            <a:avLst/>
            <a:gdLst>
              <a:gd name="T0" fmla="*/ 2147483647 w 4813"/>
              <a:gd name="T1" fmla="*/ 2147483647 h 2913"/>
              <a:gd name="T2" fmla="*/ 2147483647 w 4813"/>
              <a:gd name="T3" fmla="*/ 2147483647 h 2913"/>
              <a:gd name="T4" fmla="*/ 2147483647 w 4813"/>
              <a:gd name="T5" fmla="*/ 2147483647 h 2913"/>
              <a:gd name="T6" fmla="*/ 2147483647 w 4813"/>
              <a:gd name="T7" fmla="*/ 2147483647 h 2913"/>
              <a:gd name="T8" fmla="*/ 2147483647 w 4813"/>
              <a:gd name="T9" fmla="*/ 2147483647 h 2913"/>
              <a:gd name="T10" fmla="*/ 2147483647 w 4813"/>
              <a:gd name="T11" fmla="*/ 2147483647 h 2913"/>
              <a:gd name="T12" fmla="*/ 2147483647 w 4813"/>
              <a:gd name="T13" fmla="*/ 2147483647 h 2913"/>
              <a:gd name="T14" fmla="*/ 2147483647 w 4813"/>
              <a:gd name="T15" fmla="*/ 2147483647 h 2913"/>
              <a:gd name="T16" fmla="*/ 2147483647 w 4813"/>
              <a:gd name="T17" fmla="*/ 2147483647 h 2913"/>
              <a:gd name="T18" fmla="*/ 2147483647 w 4813"/>
              <a:gd name="T19" fmla="*/ 2147483647 h 2913"/>
              <a:gd name="T20" fmla="*/ 2147483647 w 4813"/>
              <a:gd name="T21" fmla="*/ 2147483647 h 2913"/>
              <a:gd name="T22" fmla="*/ 2147483647 w 4813"/>
              <a:gd name="T23" fmla="*/ 2147483647 h 2913"/>
              <a:gd name="T24" fmla="*/ 2147483647 w 4813"/>
              <a:gd name="T25" fmla="*/ 2147483647 h 2913"/>
              <a:gd name="T26" fmla="*/ 2147483647 w 4813"/>
              <a:gd name="T27" fmla="*/ 2147483647 h 2913"/>
              <a:gd name="T28" fmla="*/ 2147483647 w 4813"/>
              <a:gd name="T29" fmla="*/ 2147483647 h 2913"/>
              <a:gd name="T30" fmla="*/ 2147483647 w 4813"/>
              <a:gd name="T31" fmla="*/ 2147483647 h 2913"/>
              <a:gd name="T32" fmla="*/ 2147483647 w 4813"/>
              <a:gd name="T33" fmla="*/ 2147483647 h 2913"/>
              <a:gd name="T34" fmla="*/ 2147483647 w 4813"/>
              <a:gd name="T35" fmla="*/ 2147483647 h 2913"/>
              <a:gd name="T36" fmla="*/ 2147483647 w 4813"/>
              <a:gd name="T37" fmla="*/ 2147483647 h 2913"/>
              <a:gd name="T38" fmla="*/ 2147483647 w 4813"/>
              <a:gd name="T39" fmla="*/ 2147483647 h 2913"/>
              <a:gd name="T40" fmla="*/ 2147483647 w 4813"/>
              <a:gd name="T41" fmla="*/ 2147483647 h 2913"/>
              <a:gd name="T42" fmla="*/ 2147483647 w 4813"/>
              <a:gd name="T43" fmla="*/ 2147483647 h 2913"/>
              <a:gd name="T44" fmla="*/ 2147483647 w 4813"/>
              <a:gd name="T45" fmla="*/ 2147483647 h 2913"/>
              <a:gd name="T46" fmla="*/ 2147483647 w 4813"/>
              <a:gd name="T47" fmla="*/ 2147483647 h 2913"/>
              <a:gd name="T48" fmla="*/ 2147483647 w 4813"/>
              <a:gd name="T49" fmla="*/ 2147483647 h 2913"/>
              <a:gd name="T50" fmla="*/ 2147483647 w 4813"/>
              <a:gd name="T51" fmla="*/ 2147483647 h 2913"/>
              <a:gd name="T52" fmla="*/ 2147483647 w 4813"/>
              <a:gd name="T53" fmla="*/ 2147483647 h 2913"/>
              <a:gd name="T54" fmla="*/ 2147483647 w 4813"/>
              <a:gd name="T55" fmla="*/ 2147483647 h 2913"/>
              <a:gd name="T56" fmla="*/ 2147483647 w 4813"/>
              <a:gd name="T57" fmla="*/ 2147483647 h 2913"/>
              <a:gd name="T58" fmla="*/ 2147483647 w 4813"/>
              <a:gd name="T59" fmla="*/ 2147483647 h 2913"/>
              <a:gd name="T60" fmla="*/ 2147483647 w 4813"/>
              <a:gd name="T61" fmla="*/ 2147483647 h 2913"/>
              <a:gd name="T62" fmla="*/ 2147483647 w 4813"/>
              <a:gd name="T63" fmla="*/ 2147483647 h 2913"/>
              <a:gd name="T64" fmla="*/ 2147483647 w 4813"/>
              <a:gd name="T65" fmla="*/ 2147483647 h 2913"/>
              <a:gd name="T66" fmla="*/ 2147483647 w 4813"/>
              <a:gd name="T67" fmla="*/ 2147483647 h 2913"/>
              <a:gd name="T68" fmla="*/ 2147483647 w 4813"/>
              <a:gd name="T69" fmla="*/ 2147483647 h 2913"/>
              <a:gd name="T70" fmla="*/ 2147483647 w 4813"/>
              <a:gd name="T71" fmla="*/ 2147483647 h 2913"/>
              <a:gd name="T72" fmla="*/ 2147483647 w 4813"/>
              <a:gd name="T73" fmla="*/ 2147483647 h 2913"/>
              <a:gd name="T74" fmla="*/ 2147483647 w 4813"/>
              <a:gd name="T75" fmla="*/ 2147483647 h 2913"/>
              <a:gd name="T76" fmla="*/ 2147483647 w 4813"/>
              <a:gd name="T77" fmla="*/ 2147483647 h 2913"/>
              <a:gd name="T78" fmla="*/ 2147483647 w 4813"/>
              <a:gd name="T79" fmla="*/ 2147483647 h 2913"/>
              <a:gd name="T80" fmla="*/ 2147483647 w 4813"/>
              <a:gd name="T81" fmla="*/ 2147483647 h 2913"/>
              <a:gd name="T82" fmla="*/ 2147483647 w 4813"/>
              <a:gd name="T83" fmla="*/ 2147483647 h 2913"/>
              <a:gd name="T84" fmla="*/ 2147483647 w 4813"/>
              <a:gd name="T85" fmla="*/ 2147483647 h 2913"/>
              <a:gd name="T86" fmla="*/ 2147483647 w 4813"/>
              <a:gd name="T87" fmla="*/ 2147483647 h 2913"/>
              <a:gd name="T88" fmla="*/ 2147483647 w 4813"/>
              <a:gd name="T89" fmla="*/ 2147483647 h 2913"/>
              <a:gd name="T90" fmla="*/ 2147483647 w 4813"/>
              <a:gd name="T91" fmla="*/ 2147483647 h 2913"/>
              <a:gd name="T92" fmla="*/ 2147483647 w 4813"/>
              <a:gd name="T93" fmla="*/ 2147483647 h 2913"/>
              <a:gd name="T94" fmla="*/ 2147483647 w 4813"/>
              <a:gd name="T95" fmla="*/ 2147483647 h 291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813" h="2913">
                <a:moveTo>
                  <a:pt x="424" y="114"/>
                </a:moveTo>
                <a:cubicBezTo>
                  <a:pt x="554" y="121"/>
                  <a:pt x="581" y="113"/>
                  <a:pt x="677" y="137"/>
                </a:cubicBezTo>
                <a:cubicBezTo>
                  <a:pt x="727" y="149"/>
                  <a:pt x="827" y="171"/>
                  <a:pt x="827" y="171"/>
                </a:cubicBezTo>
                <a:cubicBezTo>
                  <a:pt x="1076" y="271"/>
                  <a:pt x="1395" y="198"/>
                  <a:pt x="1633" y="194"/>
                </a:cubicBezTo>
                <a:cubicBezTo>
                  <a:pt x="1744" y="167"/>
                  <a:pt x="1853" y="166"/>
                  <a:pt x="1967" y="160"/>
                </a:cubicBezTo>
                <a:cubicBezTo>
                  <a:pt x="2054" y="142"/>
                  <a:pt x="2133" y="126"/>
                  <a:pt x="2221" y="114"/>
                </a:cubicBezTo>
                <a:cubicBezTo>
                  <a:pt x="2244" y="111"/>
                  <a:pt x="2267" y="102"/>
                  <a:pt x="2290" y="102"/>
                </a:cubicBezTo>
                <a:cubicBezTo>
                  <a:pt x="2302" y="102"/>
                  <a:pt x="2267" y="110"/>
                  <a:pt x="2255" y="114"/>
                </a:cubicBezTo>
                <a:cubicBezTo>
                  <a:pt x="2362" y="141"/>
                  <a:pt x="2470" y="161"/>
                  <a:pt x="2578" y="183"/>
                </a:cubicBezTo>
                <a:cubicBezTo>
                  <a:pt x="2586" y="183"/>
                  <a:pt x="3859" y="177"/>
                  <a:pt x="4225" y="160"/>
                </a:cubicBezTo>
                <a:cubicBezTo>
                  <a:pt x="4377" y="153"/>
                  <a:pt x="4531" y="121"/>
                  <a:pt x="4686" y="114"/>
                </a:cubicBezTo>
                <a:cubicBezTo>
                  <a:pt x="4638" y="397"/>
                  <a:pt x="4654" y="251"/>
                  <a:pt x="4640" y="552"/>
                </a:cubicBezTo>
                <a:cubicBezTo>
                  <a:pt x="4655" y="889"/>
                  <a:pt x="4639" y="839"/>
                  <a:pt x="4686" y="701"/>
                </a:cubicBezTo>
                <a:cubicBezTo>
                  <a:pt x="4690" y="747"/>
                  <a:pt x="4689" y="794"/>
                  <a:pt x="4697" y="840"/>
                </a:cubicBezTo>
                <a:cubicBezTo>
                  <a:pt x="4700" y="857"/>
                  <a:pt x="4703" y="883"/>
                  <a:pt x="4720" y="886"/>
                </a:cubicBezTo>
                <a:cubicBezTo>
                  <a:pt x="4734" y="889"/>
                  <a:pt x="4772" y="825"/>
                  <a:pt x="4778" y="816"/>
                </a:cubicBezTo>
                <a:cubicBezTo>
                  <a:pt x="4774" y="1169"/>
                  <a:pt x="4778" y="1523"/>
                  <a:pt x="4767" y="1876"/>
                </a:cubicBezTo>
                <a:cubicBezTo>
                  <a:pt x="4766" y="1910"/>
                  <a:pt x="4732" y="1936"/>
                  <a:pt x="4720" y="1968"/>
                </a:cubicBezTo>
                <a:cubicBezTo>
                  <a:pt x="4708" y="2002"/>
                  <a:pt x="4686" y="2072"/>
                  <a:pt x="4686" y="2072"/>
                </a:cubicBezTo>
                <a:cubicBezTo>
                  <a:pt x="4690" y="2187"/>
                  <a:pt x="4690" y="2303"/>
                  <a:pt x="4697" y="2418"/>
                </a:cubicBezTo>
                <a:cubicBezTo>
                  <a:pt x="4698" y="2430"/>
                  <a:pt x="4697" y="2452"/>
                  <a:pt x="4709" y="2452"/>
                </a:cubicBezTo>
                <a:cubicBezTo>
                  <a:pt x="4723" y="2452"/>
                  <a:pt x="4724" y="2429"/>
                  <a:pt x="4732" y="2418"/>
                </a:cubicBezTo>
                <a:cubicBezTo>
                  <a:pt x="4763" y="2301"/>
                  <a:pt x="4718" y="2448"/>
                  <a:pt x="4778" y="2326"/>
                </a:cubicBezTo>
                <a:cubicBezTo>
                  <a:pt x="4798" y="2285"/>
                  <a:pt x="4813" y="2194"/>
                  <a:pt x="4790" y="2314"/>
                </a:cubicBezTo>
                <a:cubicBezTo>
                  <a:pt x="4782" y="2641"/>
                  <a:pt x="4801" y="2694"/>
                  <a:pt x="4755" y="2913"/>
                </a:cubicBezTo>
                <a:cubicBezTo>
                  <a:pt x="4394" y="2903"/>
                  <a:pt x="4097" y="2886"/>
                  <a:pt x="3730" y="2879"/>
                </a:cubicBezTo>
                <a:cubicBezTo>
                  <a:pt x="3951" y="2801"/>
                  <a:pt x="3930" y="2847"/>
                  <a:pt x="3350" y="2832"/>
                </a:cubicBezTo>
                <a:cubicBezTo>
                  <a:pt x="3210" y="2822"/>
                  <a:pt x="2377" y="2883"/>
                  <a:pt x="2647" y="2798"/>
                </a:cubicBezTo>
                <a:cubicBezTo>
                  <a:pt x="2658" y="2790"/>
                  <a:pt x="2668" y="2780"/>
                  <a:pt x="2681" y="2775"/>
                </a:cubicBezTo>
                <a:cubicBezTo>
                  <a:pt x="2699" y="2768"/>
                  <a:pt x="2759" y="2764"/>
                  <a:pt x="2739" y="2763"/>
                </a:cubicBezTo>
                <a:cubicBezTo>
                  <a:pt x="2505" y="2749"/>
                  <a:pt x="2270" y="2751"/>
                  <a:pt x="2036" y="2740"/>
                </a:cubicBezTo>
                <a:cubicBezTo>
                  <a:pt x="1959" y="2732"/>
                  <a:pt x="1883" y="2726"/>
                  <a:pt x="1806" y="2717"/>
                </a:cubicBezTo>
                <a:cubicBezTo>
                  <a:pt x="1652" y="2699"/>
                  <a:pt x="1590" y="2675"/>
                  <a:pt x="1679" y="2706"/>
                </a:cubicBezTo>
                <a:cubicBezTo>
                  <a:pt x="1601" y="2745"/>
                  <a:pt x="1540" y="2771"/>
                  <a:pt x="1460" y="2798"/>
                </a:cubicBezTo>
                <a:cubicBezTo>
                  <a:pt x="1483" y="2813"/>
                  <a:pt x="1503" y="2835"/>
                  <a:pt x="1529" y="2844"/>
                </a:cubicBezTo>
                <a:cubicBezTo>
                  <a:pt x="1541" y="2848"/>
                  <a:pt x="1552" y="2854"/>
                  <a:pt x="1564" y="2856"/>
                </a:cubicBezTo>
                <a:cubicBezTo>
                  <a:pt x="1656" y="2873"/>
                  <a:pt x="1751" y="2874"/>
                  <a:pt x="1840" y="2902"/>
                </a:cubicBezTo>
                <a:cubicBezTo>
                  <a:pt x="1852" y="2906"/>
                  <a:pt x="1887" y="2913"/>
                  <a:pt x="1875" y="2913"/>
                </a:cubicBezTo>
                <a:cubicBezTo>
                  <a:pt x="1744" y="2909"/>
                  <a:pt x="1614" y="2898"/>
                  <a:pt x="1483" y="2890"/>
                </a:cubicBezTo>
                <a:cubicBezTo>
                  <a:pt x="1334" y="2872"/>
                  <a:pt x="1184" y="2869"/>
                  <a:pt x="1034" y="2856"/>
                </a:cubicBezTo>
                <a:cubicBezTo>
                  <a:pt x="825" y="2813"/>
                  <a:pt x="662" y="2827"/>
                  <a:pt x="424" y="2821"/>
                </a:cubicBezTo>
                <a:cubicBezTo>
                  <a:pt x="321" y="2829"/>
                  <a:pt x="252" y="2825"/>
                  <a:pt x="170" y="2879"/>
                </a:cubicBezTo>
                <a:cubicBezTo>
                  <a:pt x="0" y="2279"/>
                  <a:pt x="25" y="1619"/>
                  <a:pt x="170" y="1012"/>
                </a:cubicBezTo>
                <a:cubicBezTo>
                  <a:pt x="161" y="818"/>
                  <a:pt x="125" y="584"/>
                  <a:pt x="216" y="402"/>
                </a:cubicBezTo>
                <a:cubicBezTo>
                  <a:pt x="230" y="335"/>
                  <a:pt x="252" y="281"/>
                  <a:pt x="274" y="217"/>
                </a:cubicBezTo>
                <a:cubicBezTo>
                  <a:pt x="233" y="0"/>
                  <a:pt x="176" y="21"/>
                  <a:pt x="366" y="45"/>
                </a:cubicBezTo>
                <a:cubicBezTo>
                  <a:pt x="386" y="47"/>
                  <a:pt x="405" y="52"/>
                  <a:pt x="424" y="56"/>
                </a:cubicBezTo>
                <a:cubicBezTo>
                  <a:pt x="453" y="100"/>
                  <a:pt x="457" y="81"/>
                  <a:pt x="424" y="114"/>
                </a:cubicBezTo>
                <a:close/>
              </a:path>
            </a:pathLst>
          </a:custGeom>
          <a:solidFill>
            <a:srgbClr val="CCFFCC"/>
          </a:solidFill>
          <a:ln w="41275" cap="sq" cmpd="sng">
            <a:noFill/>
            <a:prstDash val="solid"/>
            <a:round/>
            <a:headEnd/>
            <a:tailEnd/>
          </a:ln>
          <a:effectLst>
            <a:outerShdw dist="188799" dir="2863579" algn="ctr" rotWithShape="0">
              <a:srgbClr val="B2B2B2"/>
            </a:outerShdw>
          </a:effectLst>
        </p:spPr>
        <p:txBody>
          <a:bodyPr wrap="none" anchor="ctr"/>
          <a:lstStyle/>
          <a:p>
            <a:endParaRPr lang="zh-CN" altLang="en-US"/>
          </a:p>
        </p:txBody>
      </p:sp>
      <p:sp>
        <p:nvSpPr>
          <p:cNvPr id="49156" name="Text Box 4"/>
          <p:cNvSpPr txBox="1">
            <a:spLocks noChangeArrowheads="1"/>
          </p:cNvSpPr>
          <p:nvPr/>
        </p:nvSpPr>
        <p:spPr bwMode="auto">
          <a:xfrm>
            <a:off x="2408120" y="849313"/>
            <a:ext cx="7772481" cy="3033712"/>
          </a:xfrm>
          <a:prstGeom prst="rect">
            <a:avLst/>
          </a:prstGeom>
          <a:noFill/>
          <a:ln w="12700" cap="sq">
            <a:noFill/>
            <a:miter lim="800000"/>
            <a:headEnd/>
            <a:tailEnd/>
          </a:ln>
        </p:spPr>
        <p:txBody>
          <a:bodyPr anchor="ctr">
            <a:spAutoFit/>
          </a:bodyPr>
          <a:lstStyle/>
          <a:p>
            <a:pPr algn="l" eaLnBrk="1" hangingPunct="1">
              <a:lnSpc>
                <a:spcPct val="105000"/>
              </a:lnSpc>
            </a:pPr>
            <a:r>
              <a:rPr kumimoji="1" lang="en-US" altLang="zh-CN" sz="2600" b="1" dirty="0">
                <a:solidFill>
                  <a:srgbClr val="000092"/>
                </a:solidFill>
                <a:ea typeface="楷体_GB2312" pitchFamily="49" charset="-122"/>
              </a:rPr>
              <a:t>A=( ) ——</a:t>
            </a:r>
            <a:r>
              <a:rPr kumimoji="1" lang="zh-CN" altLang="en-US" sz="2600" b="1" dirty="0">
                <a:solidFill>
                  <a:srgbClr val="000092"/>
                </a:solidFill>
                <a:latin typeface="幼圆" pitchFamily="49" charset="-122"/>
                <a:ea typeface="幼圆" pitchFamily="49" charset="-122"/>
              </a:rPr>
              <a:t>长度为</a:t>
            </a:r>
            <a:r>
              <a:rPr kumimoji="1" lang="zh-CN" altLang="en-US" sz="2600" b="1" dirty="0">
                <a:solidFill>
                  <a:srgbClr val="000092"/>
                </a:solidFill>
                <a:ea typeface="楷体_GB2312" pitchFamily="49" charset="-122"/>
              </a:rPr>
              <a:t>     </a:t>
            </a:r>
            <a:r>
              <a:rPr kumimoji="1" lang="zh-CN" altLang="en-US" sz="2600" b="1" dirty="0">
                <a:solidFill>
                  <a:srgbClr val="000092"/>
                </a:solidFill>
                <a:latin typeface="幼圆" pitchFamily="49" charset="-122"/>
                <a:ea typeface="幼圆" pitchFamily="49" charset="-122"/>
              </a:rPr>
              <a:t>的空表</a:t>
            </a:r>
            <a:r>
              <a:rPr kumimoji="1" lang="zh-CN" altLang="en-US" sz="2600" b="1" dirty="0">
                <a:solidFill>
                  <a:srgbClr val="000092"/>
                </a:solidFill>
                <a:latin typeface="楷体_GB2312" pitchFamily="49" charset="-122"/>
                <a:ea typeface="楷体_GB2312" pitchFamily="49" charset="-122"/>
              </a:rPr>
              <a:t>。</a:t>
            </a:r>
          </a:p>
          <a:p>
            <a:pPr algn="l" eaLnBrk="1" hangingPunct="1">
              <a:lnSpc>
                <a:spcPct val="105000"/>
              </a:lnSpc>
            </a:pPr>
            <a:r>
              <a:rPr kumimoji="1" lang="en-US" altLang="zh-CN" sz="2600" b="1" dirty="0">
                <a:solidFill>
                  <a:srgbClr val="000092"/>
                </a:solidFill>
                <a:ea typeface="楷体_GB2312" pitchFamily="49" charset="-122"/>
              </a:rPr>
              <a:t>B=(a) ——</a:t>
            </a:r>
            <a:r>
              <a:rPr kumimoji="1" lang="zh-CN" altLang="en-US" sz="2600" b="1" dirty="0">
                <a:solidFill>
                  <a:srgbClr val="000092"/>
                </a:solidFill>
                <a:latin typeface="幼圆" pitchFamily="49" charset="-122"/>
                <a:ea typeface="幼圆" pitchFamily="49" charset="-122"/>
              </a:rPr>
              <a:t>长度为</a:t>
            </a:r>
            <a:r>
              <a:rPr kumimoji="1" lang="zh-CN" altLang="en-US" sz="2600" b="1" dirty="0">
                <a:solidFill>
                  <a:srgbClr val="000092"/>
                </a:solidFill>
                <a:ea typeface="楷体_GB2312" pitchFamily="49" charset="-122"/>
              </a:rPr>
              <a:t>    </a:t>
            </a:r>
            <a:r>
              <a:rPr kumimoji="1" lang="zh-CN" altLang="en-US" sz="2600" b="1" dirty="0">
                <a:solidFill>
                  <a:srgbClr val="000092"/>
                </a:solidFill>
                <a:latin typeface="楷体_GB2312" pitchFamily="49" charset="-122"/>
                <a:ea typeface="楷体_GB2312" pitchFamily="49" charset="-122"/>
              </a:rPr>
              <a:t>,</a:t>
            </a:r>
            <a:r>
              <a:rPr kumimoji="1" lang="zh-CN" altLang="en-US" sz="2600" b="1" dirty="0">
                <a:solidFill>
                  <a:srgbClr val="000092"/>
                </a:solidFill>
                <a:latin typeface="幼圆" pitchFamily="49" charset="-122"/>
                <a:ea typeface="幼圆" pitchFamily="49" charset="-122"/>
              </a:rPr>
              <a:t>且只有一个原子元素的广义表。</a:t>
            </a:r>
            <a:endParaRPr kumimoji="1" lang="zh-CN" altLang="zh-CN" sz="2600" b="1" dirty="0">
              <a:solidFill>
                <a:srgbClr val="000092"/>
              </a:solidFill>
              <a:latin typeface="幼圆" pitchFamily="49" charset="-122"/>
              <a:ea typeface="幼圆" pitchFamily="49" charset="-122"/>
            </a:endParaRPr>
          </a:p>
          <a:p>
            <a:pPr algn="l" eaLnBrk="1" hangingPunct="1">
              <a:lnSpc>
                <a:spcPct val="105000"/>
              </a:lnSpc>
            </a:pPr>
            <a:r>
              <a:rPr kumimoji="1" lang="en-US" altLang="zh-CN" sz="2600" b="1" dirty="0">
                <a:solidFill>
                  <a:srgbClr val="000092"/>
                </a:solidFill>
                <a:ea typeface="楷体_GB2312" pitchFamily="49" charset="-122"/>
              </a:rPr>
              <a:t>C=(a, (</a:t>
            </a:r>
            <a:r>
              <a:rPr kumimoji="1" lang="en-US" altLang="zh-CN" sz="2600" b="1" dirty="0" err="1">
                <a:solidFill>
                  <a:srgbClr val="000092"/>
                </a:solidFill>
                <a:ea typeface="楷体_GB2312" pitchFamily="49" charset="-122"/>
              </a:rPr>
              <a:t>b,c</a:t>
            </a:r>
            <a:r>
              <a:rPr kumimoji="1" lang="en-US" altLang="zh-CN" sz="2600" b="1" dirty="0">
                <a:solidFill>
                  <a:srgbClr val="000092"/>
                </a:solidFill>
                <a:ea typeface="楷体_GB2312" pitchFamily="49" charset="-122"/>
              </a:rPr>
              <a:t>)) ——</a:t>
            </a:r>
            <a:r>
              <a:rPr kumimoji="1" lang="zh-CN" altLang="en-US" sz="2600" b="1" dirty="0">
                <a:solidFill>
                  <a:srgbClr val="000092"/>
                </a:solidFill>
                <a:latin typeface="幼圆" pitchFamily="49" charset="-122"/>
                <a:ea typeface="幼圆" pitchFamily="49" charset="-122"/>
              </a:rPr>
              <a:t>长度为</a:t>
            </a:r>
            <a:r>
              <a:rPr kumimoji="1" lang="zh-CN" altLang="en-US" sz="2600" b="1" dirty="0">
                <a:solidFill>
                  <a:srgbClr val="000092"/>
                </a:solidFill>
                <a:ea typeface="楷体_GB2312" pitchFamily="49" charset="-122"/>
              </a:rPr>
              <a:t>    </a:t>
            </a:r>
            <a:r>
              <a:rPr kumimoji="1" lang="zh-CN" altLang="en-US" sz="2600" b="1" dirty="0">
                <a:solidFill>
                  <a:srgbClr val="000092"/>
                </a:solidFill>
                <a:latin typeface="幼圆" pitchFamily="49" charset="-122"/>
                <a:ea typeface="幼圆" pitchFamily="49" charset="-122"/>
              </a:rPr>
              <a:t>的广义表</a:t>
            </a:r>
            <a:r>
              <a:rPr kumimoji="1" lang="zh-CN" altLang="en-US" sz="2600" b="1" dirty="0">
                <a:solidFill>
                  <a:srgbClr val="000092"/>
                </a:solidFill>
                <a:latin typeface="楷体_GB2312" pitchFamily="49" charset="-122"/>
                <a:ea typeface="楷体_GB2312" pitchFamily="49" charset="-122"/>
              </a:rPr>
              <a:t>。</a:t>
            </a:r>
          </a:p>
          <a:p>
            <a:pPr algn="l" eaLnBrk="1" hangingPunct="1">
              <a:lnSpc>
                <a:spcPct val="105000"/>
              </a:lnSpc>
            </a:pPr>
            <a:r>
              <a:rPr kumimoji="1" lang="en-US" altLang="zh-CN" sz="2600" b="1" dirty="0">
                <a:solidFill>
                  <a:srgbClr val="000092"/>
                </a:solidFill>
                <a:ea typeface="楷体_GB2312" pitchFamily="49" charset="-122"/>
              </a:rPr>
              <a:t>D=(A, B, c)</a:t>
            </a:r>
            <a:endParaRPr kumimoji="1" lang="zh-CN" altLang="zh-CN" sz="2600" b="1" dirty="0">
              <a:solidFill>
                <a:srgbClr val="000092"/>
              </a:solidFill>
              <a:latin typeface="楷体_GB2312" pitchFamily="49" charset="-122"/>
              <a:ea typeface="楷体_GB2312" pitchFamily="49" charset="-122"/>
            </a:endParaRPr>
          </a:p>
          <a:p>
            <a:pPr algn="l" eaLnBrk="1" hangingPunct="1">
              <a:lnSpc>
                <a:spcPct val="105000"/>
              </a:lnSpc>
            </a:pPr>
            <a:r>
              <a:rPr kumimoji="1" lang="en-US" altLang="zh-CN" sz="2600" b="1" dirty="0">
                <a:solidFill>
                  <a:srgbClr val="000092"/>
                </a:solidFill>
                <a:ea typeface="楷体_GB2312" pitchFamily="49" charset="-122"/>
              </a:rPr>
              <a:t>E=(A, B, C) </a:t>
            </a:r>
            <a:endParaRPr kumimoji="1" lang="zh-CN" altLang="zh-CN" sz="2600" b="1" dirty="0">
              <a:solidFill>
                <a:srgbClr val="000092"/>
              </a:solidFill>
              <a:latin typeface="楷体_GB2312" pitchFamily="49" charset="-122"/>
              <a:ea typeface="楷体_GB2312" pitchFamily="49" charset="-122"/>
            </a:endParaRPr>
          </a:p>
          <a:p>
            <a:pPr algn="l" eaLnBrk="1" hangingPunct="1">
              <a:lnSpc>
                <a:spcPct val="105000"/>
              </a:lnSpc>
            </a:pPr>
            <a:r>
              <a:rPr kumimoji="1" lang="en-US" altLang="zh-CN" sz="2600" b="1" dirty="0">
                <a:solidFill>
                  <a:srgbClr val="000092"/>
                </a:solidFill>
                <a:ea typeface="楷体_GB2312" pitchFamily="49" charset="-122"/>
              </a:rPr>
              <a:t>F=(a, F) ——</a:t>
            </a:r>
            <a:r>
              <a:rPr kumimoji="1" lang="zh-CN" altLang="en-US" sz="2600" b="1" dirty="0">
                <a:solidFill>
                  <a:srgbClr val="000092"/>
                </a:solidFill>
                <a:latin typeface="幼圆" pitchFamily="49" charset="-122"/>
                <a:ea typeface="幼圆" pitchFamily="49" charset="-122"/>
              </a:rPr>
              <a:t>长度为</a:t>
            </a:r>
            <a:r>
              <a:rPr kumimoji="1" lang="zh-CN" altLang="en-US" sz="2600" b="1" dirty="0">
                <a:solidFill>
                  <a:srgbClr val="000092"/>
                </a:solidFill>
                <a:ea typeface="楷体_GB2312" pitchFamily="49" charset="-122"/>
              </a:rPr>
              <a:t>    </a:t>
            </a:r>
            <a:r>
              <a:rPr kumimoji="1" lang="zh-CN" altLang="en-US" sz="2600" b="1" dirty="0">
                <a:solidFill>
                  <a:srgbClr val="000092"/>
                </a:solidFill>
                <a:latin typeface="幼圆" pitchFamily="49" charset="-122"/>
                <a:ea typeface="幼圆" pitchFamily="49" charset="-122"/>
              </a:rPr>
              <a:t>的递归的广义表</a:t>
            </a:r>
            <a:r>
              <a:rPr kumimoji="1" lang="zh-CN" altLang="en-US" sz="2600" b="1" dirty="0">
                <a:solidFill>
                  <a:srgbClr val="000092"/>
                </a:solidFill>
                <a:latin typeface="楷体_GB2312" pitchFamily="49" charset="-122"/>
                <a:ea typeface="楷体_GB2312" pitchFamily="49" charset="-122"/>
              </a:rPr>
              <a:t>。</a:t>
            </a:r>
          </a:p>
          <a:p>
            <a:pPr algn="l" eaLnBrk="1" hangingPunct="1">
              <a:lnSpc>
                <a:spcPct val="105000"/>
              </a:lnSpc>
            </a:pPr>
            <a:r>
              <a:rPr lang="zh-CN" altLang="en-US" sz="2600" b="1" dirty="0">
                <a:solidFill>
                  <a:srgbClr val="000092"/>
                </a:solidFill>
                <a:latin typeface="楷体_GB2312" pitchFamily="49" charset="-122"/>
              </a:rPr>
              <a:t> </a:t>
            </a:r>
            <a:r>
              <a:rPr lang="zh-CN" altLang="en-US" sz="2600" b="1" dirty="0">
                <a:solidFill>
                  <a:srgbClr val="000092"/>
                </a:solidFill>
              </a:rPr>
              <a:t>……</a:t>
            </a:r>
            <a:endParaRPr lang="zh-CN" altLang="zh-CN" sz="2600" b="1" dirty="0">
              <a:solidFill>
                <a:srgbClr val="000092"/>
              </a:solidFill>
              <a:latin typeface="楷体_GB2312" pitchFamily="49" charset="-122"/>
            </a:endParaRPr>
          </a:p>
        </p:txBody>
      </p:sp>
      <p:grpSp>
        <p:nvGrpSpPr>
          <p:cNvPr id="2" name="Group 29"/>
          <p:cNvGrpSpPr>
            <a:grpSpLocks/>
          </p:cNvGrpSpPr>
          <p:nvPr/>
        </p:nvGrpSpPr>
        <p:grpSpPr bwMode="auto">
          <a:xfrm>
            <a:off x="4419250" y="2316163"/>
            <a:ext cx="4725020" cy="609600"/>
            <a:chOff x="1824" y="1599"/>
            <a:chExt cx="2976" cy="384"/>
          </a:xfrm>
        </p:grpSpPr>
        <p:sp>
          <p:nvSpPr>
            <p:cNvPr id="95254" name="Rectangle 5"/>
            <p:cNvSpPr>
              <a:spLocks noChangeArrowheads="1"/>
            </p:cNvSpPr>
            <p:nvPr/>
          </p:nvSpPr>
          <p:spPr bwMode="auto">
            <a:xfrm>
              <a:off x="2016" y="1606"/>
              <a:ext cx="2784" cy="310"/>
            </a:xfrm>
            <a:prstGeom prst="rect">
              <a:avLst/>
            </a:prstGeom>
            <a:noFill/>
            <a:ln w="12700" cap="sq">
              <a:noFill/>
              <a:miter lim="800000"/>
              <a:headEnd/>
              <a:tailEnd/>
            </a:ln>
          </p:spPr>
          <p:txBody>
            <a:bodyPr>
              <a:spAutoFit/>
            </a:bodyPr>
            <a:lstStyle/>
            <a:p>
              <a:pPr algn="l"/>
              <a:r>
                <a:rPr kumimoji="1" lang="en-US" altLang="zh-CN" sz="2600" b="1">
                  <a:solidFill>
                    <a:srgbClr val="000092"/>
                  </a:solidFill>
                  <a:ea typeface="楷体_GB2312" pitchFamily="49" charset="-122"/>
                </a:rPr>
                <a:t>——</a:t>
              </a:r>
              <a:r>
                <a:rPr kumimoji="1" lang="zh-CN" altLang="en-US" sz="2600" b="1">
                  <a:solidFill>
                    <a:srgbClr val="000092"/>
                  </a:solidFill>
                  <a:latin typeface="幼圆" pitchFamily="49" charset="-122"/>
                  <a:ea typeface="幼圆" pitchFamily="49" charset="-122"/>
                </a:rPr>
                <a:t>长度为  的广义表。</a:t>
              </a:r>
            </a:p>
          </p:txBody>
        </p:sp>
        <p:sp>
          <p:nvSpPr>
            <p:cNvPr id="95255" name="AutoShape 6"/>
            <p:cNvSpPr>
              <a:spLocks/>
            </p:cNvSpPr>
            <p:nvPr/>
          </p:nvSpPr>
          <p:spPr bwMode="auto">
            <a:xfrm>
              <a:off x="1824" y="1599"/>
              <a:ext cx="144" cy="384"/>
            </a:xfrm>
            <a:prstGeom prst="rightBrace">
              <a:avLst>
                <a:gd name="adj1" fmla="val 22222"/>
                <a:gd name="adj2" fmla="val 50000"/>
              </a:avLst>
            </a:prstGeom>
            <a:noFill/>
            <a:ln w="28575" cap="sq">
              <a:solidFill>
                <a:srgbClr val="000080"/>
              </a:solidFill>
              <a:round/>
              <a:headEnd/>
              <a:tailEnd/>
            </a:ln>
          </p:spPr>
          <p:txBody>
            <a:bodyPr wrap="none" anchor="ctr"/>
            <a:lstStyle/>
            <a:p>
              <a:endParaRPr lang="zh-CN" altLang="en-US"/>
            </a:p>
          </p:txBody>
        </p:sp>
      </p:grpSp>
      <p:grpSp>
        <p:nvGrpSpPr>
          <p:cNvPr id="3" name="Group 27"/>
          <p:cNvGrpSpPr>
            <a:grpSpLocks/>
          </p:cNvGrpSpPr>
          <p:nvPr/>
        </p:nvGrpSpPr>
        <p:grpSpPr bwMode="auto">
          <a:xfrm>
            <a:off x="1904530" y="158750"/>
            <a:ext cx="3792323" cy="685800"/>
            <a:chOff x="240" y="240"/>
            <a:chExt cx="2389" cy="432"/>
          </a:xfrm>
        </p:grpSpPr>
        <p:sp>
          <p:nvSpPr>
            <p:cNvPr id="95252" name="Oval 8"/>
            <p:cNvSpPr>
              <a:spLocks noChangeArrowheads="1"/>
            </p:cNvSpPr>
            <p:nvPr/>
          </p:nvSpPr>
          <p:spPr bwMode="auto">
            <a:xfrm>
              <a:off x="240" y="240"/>
              <a:ext cx="2208" cy="432"/>
            </a:xfrm>
            <a:prstGeom prst="ellipse">
              <a:avLst/>
            </a:prstGeom>
            <a:solidFill>
              <a:srgbClr val="FF9900"/>
            </a:solidFill>
            <a:ln w="12700" cap="sq">
              <a:noFill/>
              <a:round/>
              <a:headEnd/>
              <a:tailEnd/>
            </a:ln>
            <a:effectLst>
              <a:outerShdw dist="81320" dir="2319588" algn="ctr" rotWithShape="0">
                <a:srgbClr val="969696"/>
              </a:outerShdw>
            </a:effectLst>
          </p:spPr>
          <p:txBody>
            <a:bodyPr wrap="none" anchor="ctr"/>
            <a:lstStyle/>
            <a:p>
              <a:endParaRPr lang="zh-CN" altLang="en-US"/>
            </a:p>
          </p:txBody>
        </p:sp>
        <p:sp>
          <p:nvSpPr>
            <p:cNvPr id="95253" name="Text Box 9"/>
            <p:cNvSpPr txBox="1">
              <a:spLocks noChangeArrowheads="1"/>
            </p:cNvSpPr>
            <p:nvPr/>
          </p:nvSpPr>
          <p:spPr bwMode="auto">
            <a:xfrm>
              <a:off x="289" y="286"/>
              <a:ext cx="2340" cy="349"/>
            </a:xfrm>
            <a:prstGeom prst="rect">
              <a:avLst/>
            </a:prstGeom>
            <a:noFill/>
            <a:ln w="12700" cap="sq">
              <a:noFill/>
              <a:miter lim="800000"/>
              <a:headEnd/>
              <a:tailEnd/>
            </a:ln>
            <a:effectLst>
              <a:outerShdw dist="28398" dir="1593903" algn="ctr" rotWithShape="0">
                <a:srgbClr val="000000"/>
              </a:outerShdw>
            </a:effectLst>
          </p:spPr>
          <p:txBody>
            <a:bodyPr>
              <a:spAutoFit/>
            </a:bodyPr>
            <a:lstStyle/>
            <a:p>
              <a:pPr algn="l"/>
              <a:r>
                <a:rPr lang="zh-CN" altLang="en-US" sz="3000" b="1">
                  <a:solidFill>
                    <a:srgbClr val="FFFF00"/>
                  </a:solidFill>
                  <a:ea typeface="黑体" pitchFamily="49" charset="-122"/>
                </a:rPr>
                <a:t>二、广义表的例子</a:t>
              </a:r>
            </a:p>
          </p:txBody>
        </p:sp>
      </p:grpSp>
      <p:grpSp>
        <p:nvGrpSpPr>
          <p:cNvPr id="4" name="Group 28"/>
          <p:cNvGrpSpPr>
            <a:grpSpLocks/>
          </p:cNvGrpSpPr>
          <p:nvPr/>
        </p:nvGrpSpPr>
        <p:grpSpPr bwMode="auto">
          <a:xfrm>
            <a:off x="4341524" y="3567113"/>
            <a:ext cx="4274864" cy="576262"/>
            <a:chOff x="1775" y="2387"/>
            <a:chExt cx="2693" cy="363"/>
          </a:xfrm>
        </p:grpSpPr>
        <p:sp>
          <p:nvSpPr>
            <p:cNvPr id="95250" name="AutoShape 11"/>
            <p:cNvSpPr>
              <a:spLocks noChangeArrowheads="1"/>
            </p:cNvSpPr>
            <p:nvPr/>
          </p:nvSpPr>
          <p:spPr bwMode="auto">
            <a:xfrm>
              <a:off x="1775" y="2387"/>
              <a:ext cx="2496" cy="363"/>
            </a:xfrm>
            <a:prstGeom prst="wedgeRectCallout">
              <a:avLst>
                <a:gd name="adj1" fmla="val -53245"/>
                <a:gd name="adj2" fmla="val -91046"/>
              </a:avLst>
            </a:prstGeom>
            <a:noFill/>
            <a:ln w="57150" cap="sq">
              <a:solidFill>
                <a:srgbClr val="33CCCC"/>
              </a:solidFill>
              <a:miter lim="800000"/>
              <a:headEnd/>
              <a:tailEnd/>
            </a:ln>
          </p:spPr>
          <p:txBody>
            <a:bodyPr anchor="ctr"/>
            <a:lstStyle/>
            <a:p>
              <a:endParaRPr lang="zh-CN" altLang="en-US">
                <a:solidFill>
                  <a:srgbClr val="000092"/>
                </a:solidFill>
              </a:endParaRPr>
            </a:p>
          </p:txBody>
        </p:sp>
        <p:sp>
          <p:nvSpPr>
            <p:cNvPr id="95251" name="Rectangle 12"/>
            <p:cNvSpPr>
              <a:spLocks noChangeArrowheads="1"/>
            </p:cNvSpPr>
            <p:nvPr/>
          </p:nvSpPr>
          <p:spPr bwMode="auto">
            <a:xfrm>
              <a:off x="1820" y="2387"/>
              <a:ext cx="2648" cy="330"/>
            </a:xfrm>
            <a:prstGeom prst="rect">
              <a:avLst/>
            </a:prstGeom>
            <a:noFill/>
            <a:ln w="12700" cap="sq">
              <a:noFill/>
              <a:miter lim="800000"/>
              <a:headEnd/>
              <a:tailEnd/>
            </a:ln>
          </p:spPr>
          <p:txBody>
            <a:bodyPr>
              <a:spAutoFit/>
            </a:bodyPr>
            <a:lstStyle/>
            <a:p>
              <a:pPr algn="l"/>
              <a:r>
                <a:rPr kumimoji="1" lang="en-US" altLang="zh-CN" sz="2800" b="1">
                  <a:solidFill>
                    <a:schemeClr val="accent2"/>
                  </a:solidFill>
                  <a:ea typeface="楷体_GB2312" pitchFamily="49" charset="-122"/>
                </a:rPr>
                <a:t>F=(a, F)=(a, (a, (a, </a:t>
              </a:r>
              <a:r>
                <a:rPr kumimoji="1" lang="en-US" altLang="zh-CN" sz="2800" b="1">
                  <a:solidFill>
                    <a:schemeClr val="accent2"/>
                  </a:solidFill>
                  <a:cs typeface="Times New Roman" pitchFamily="18" charset="0"/>
                </a:rPr>
                <a:t>…</a:t>
              </a:r>
              <a:r>
                <a:rPr kumimoji="1" lang="en-US" altLang="zh-CN" sz="2800" b="1">
                  <a:solidFill>
                    <a:schemeClr val="accent2"/>
                  </a:solidFill>
                  <a:ea typeface="楷体_GB2312" pitchFamily="49" charset="-122"/>
                </a:rPr>
                <a:t>)))</a:t>
              </a:r>
              <a:endParaRPr kumimoji="1" lang="zh-CN" altLang="en-US" sz="2800" b="1">
                <a:solidFill>
                  <a:schemeClr val="accent2"/>
                </a:solidFill>
                <a:ea typeface="楷体_GB2312" pitchFamily="49" charset="-122"/>
              </a:endParaRPr>
            </a:p>
          </p:txBody>
        </p:sp>
      </p:grpSp>
      <p:grpSp>
        <p:nvGrpSpPr>
          <p:cNvPr id="5" name="Group 37"/>
          <p:cNvGrpSpPr>
            <a:grpSpLocks/>
          </p:cNvGrpSpPr>
          <p:nvPr/>
        </p:nvGrpSpPr>
        <p:grpSpPr bwMode="auto">
          <a:xfrm>
            <a:off x="5591598" y="5084763"/>
            <a:ext cx="5040778" cy="1230312"/>
            <a:chOff x="748" y="2927"/>
            <a:chExt cx="4190" cy="534"/>
          </a:xfrm>
        </p:grpSpPr>
        <p:grpSp>
          <p:nvGrpSpPr>
            <p:cNvPr id="6" name="Group 13"/>
            <p:cNvGrpSpPr>
              <a:grpSpLocks/>
            </p:cNvGrpSpPr>
            <p:nvPr/>
          </p:nvGrpSpPr>
          <p:grpSpPr bwMode="auto">
            <a:xfrm>
              <a:off x="748" y="2927"/>
              <a:ext cx="4175" cy="534"/>
              <a:chOff x="481" y="3350"/>
              <a:chExt cx="4175" cy="534"/>
            </a:xfrm>
          </p:grpSpPr>
          <p:sp>
            <p:nvSpPr>
              <p:cNvPr id="95248" name="Freeform 14"/>
              <p:cNvSpPr>
                <a:spLocks/>
              </p:cNvSpPr>
              <p:nvPr/>
            </p:nvSpPr>
            <p:spPr bwMode="auto">
              <a:xfrm>
                <a:off x="481" y="3350"/>
                <a:ext cx="4175" cy="534"/>
              </a:xfrm>
              <a:custGeom>
                <a:avLst/>
                <a:gdLst>
                  <a:gd name="T0" fmla="*/ 575985 w 1877"/>
                  <a:gd name="T1" fmla="*/ 16 h 534"/>
                  <a:gd name="T2" fmla="*/ 2433658 w 1877"/>
                  <a:gd name="T3" fmla="*/ 27 h 534"/>
                  <a:gd name="T4" fmla="*/ 5558982 w 1877"/>
                  <a:gd name="T5" fmla="*/ 16 h 534"/>
                  <a:gd name="T6" fmla="*/ 12111324 w 1877"/>
                  <a:gd name="T7" fmla="*/ 61 h 534"/>
                  <a:gd name="T8" fmla="*/ 12040484 w 1877"/>
                  <a:gd name="T9" fmla="*/ 162 h 534"/>
                  <a:gd name="T10" fmla="*/ 12111324 w 1877"/>
                  <a:gd name="T11" fmla="*/ 287 h 534"/>
                  <a:gd name="T12" fmla="*/ 12338426 w 1877"/>
                  <a:gd name="T13" fmla="*/ 332 h 534"/>
                  <a:gd name="T14" fmla="*/ 12263447 w 1877"/>
                  <a:gd name="T15" fmla="*/ 467 h 534"/>
                  <a:gd name="T16" fmla="*/ 9956708 w 1877"/>
                  <a:gd name="T17" fmla="*/ 456 h 534"/>
                  <a:gd name="T18" fmla="*/ 4292367 w 1877"/>
                  <a:gd name="T19" fmla="*/ 467 h 534"/>
                  <a:gd name="T20" fmla="*/ 494372 w 1877"/>
                  <a:gd name="T21" fmla="*/ 479 h 534"/>
                  <a:gd name="T22" fmla="*/ 47980 w 1877"/>
                  <a:gd name="T23" fmla="*/ 467 h 534"/>
                  <a:gd name="T24" fmla="*/ 123855 w 1877"/>
                  <a:gd name="T25" fmla="*/ 287 h 534"/>
                  <a:gd name="T26" fmla="*/ 269055 w 1877"/>
                  <a:gd name="T27" fmla="*/ 219 h 534"/>
                  <a:gd name="T28" fmla="*/ 198251 w 1877"/>
                  <a:gd name="T29" fmla="*/ 27 h 534"/>
                  <a:gd name="T30" fmla="*/ 575985 w 1877"/>
                  <a:gd name="T31" fmla="*/ 16 h 53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77" h="534">
                    <a:moveTo>
                      <a:pt x="87" y="16"/>
                    </a:moveTo>
                    <a:cubicBezTo>
                      <a:pt x="211" y="36"/>
                      <a:pt x="208" y="37"/>
                      <a:pt x="369" y="27"/>
                    </a:cubicBezTo>
                    <a:cubicBezTo>
                      <a:pt x="562" y="0"/>
                      <a:pt x="565" y="6"/>
                      <a:pt x="843" y="16"/>
                    </a:cubicBezTo>
                    <a:cubicBezTo>
                      <a:pt x="1175" y="39"/>
                      <a:pt x="1503" y="53"/>
                      <a:pt x="1837" y="61"/>
                    </a:cubicBezTo>
                    <a:cubicBezTo>
                      <a:pt x="1872" y="113"/>
                      <a:pt x="1859" y="113"/>
                      <a:pt x="1826" y="162"/>
                    </a:cubicBezTo>
                    <a:cubicBezTo>
                      <a:pt x="1830" y="204"/>
                      <a:pt x="1826" y="247"/>
                      <a:pt x="1837" y="287"/>
                    </a:cubicBezTo>
                    <a:cubicBezTo>
                      <a:pt x="1842" y="305"/>
                      <a:pt x="1869" y="313"/>
                      <a:pt x="1871" y="332"/>
                    </a:cubicBezTo>
                    <a:cubicBezTo>
                      <a:pt x="1877" y="377"/>
                      <a:pt x="1864" y="422"/>
                      <a:pt x="1860" y="467"/>
                    </a:cubicBezTo>
                    <a:cubicBezTo>
                      <a:pt x="1724" y="452"/>
                      <a:pt x="1658" y="448"/>
                      <a:pt x="1510" y="456"/>
                    </a:cubicBezTo>
                    <a:cubicBezTo>
                      <a:pt x="1320" y="518"/>
                      <a:pt x="833" y="472"/>
                      <a:pt x="651" y="467"/>
                    </a:cubicBezTo>
                    <a:cubicBezTo>
                      <a:pt x="459" y="471"/>
                      <a:pt x="267" y="469"/>
                      <a:pt x="75" y="479"/>
                    </a:cubicBezTo>
                    <a:cubicBezTo>
                      <a:pt x="1" y="483"/>
                      <a:pt x="53" y="534"/>
                      <a:pt x="7" y="467"/>
                    </a:cubicBezTo>
                    <a:cubicBezTo>
                      <a:pt x="11" y="407"/>
                      <a:pt x="11" y="347"/>
                      <a:pt x="19" y="287"/>
                    </a:cubicBezTo>
                    <a:cubicBezTo>
                      <a:pt x="22" y="263"/>
                      <a:pt x="41" y="219"/>
                      <a:pt x="41" y="219"/>
                    </a:cubicBezTo>
                    <a:cubicBezTo>
                      <a:pt x="34" y="181"/>
                      <a:pt x="0" y="56"/>
                      <a:pt x="30" y="27"/>
                    </a:cubicBezTo>
                    <a:cubicBezTo>
                      <a:pt x="44" y="13"/>
                      <a:pt x="68" y="20"/>
                      <a:pt x="87" y="16"/>
                    </a:cubicBezTo>
                    <a:close/>
                  </a:path>
                </a:pathLst>
              </a:custGeom>
              <a:solidFill>
                <a:srgbClr val="CCFFFF"/>
              </a:solidFill>
              <a:ln w="12700" cap="sq" cmpd="sng">
                <a:noFill/>
                <a:prstDash val="solid"/>
                <a:round/>
                <a:headEnd/>
                <a:tailEnd/>
              </a:ln>
              <a:effectLst>
                <a:outerShdw dist="99190" dir="2388334" algn="ctr" rotWithShape="0">
                  <a:srgbClr val="969696"/>
                </a:outerShdw>
              </a:effectLst>
            </p:spPr>
            <p:txBody>
              <a:bodyPr wrap="none" anchor="ctr"/>
              <a:lstStyle/>
              <a:p>
                <a:endParaRPr lang="zh-CN" altLang="en-US"/>
              </a:p>
            </p:txBody>
          </p:sp>
          <p:sp>
            <p:nvSpPr>
              <p:cNvPr id="95249" name="Text Box 15"/>
              <p:cNvSpPr txBox="1">
                <a:spLocks noChangeArrowheads="1"/>
              </p:cNvSpPr>
              <p:nvPr/>
            </p:nvSpPr>
            <p:spPr bwMode="auto">
              <a:xfrm>
                <a:off x="583" y="3408"/>
                <a:ext cx="1922" cy="207"/>
              </a:xfrm>
              <a:prstGeom prst="rect">
                <a:avLst/>
              </a:prstGeom>
              <a:noFill/>
              <a:ln w="12700" cap="sq">
                <a:noFill/>
                <a:miter lim="800000"/>
                <a:headEnd/>
                <a:tailEnd/>
              </a:ln>
              <a:effectLst>
                <a:outerShdw dist="12700" dir="5400000" algn="ctr" rotWithShape="0">
                  <a:schemeClr val="bg1"/>
                </a:outerShdw>
              </a:effectLst>
            </p:spPr>
            <p:txBody>
              <a:bodyPr>
                <a:spAutoFit/>
              </a:bodyPr>
              <a:lstStyle/>
              <a:p>
                <a:pPr algn="l"/>
                <a:r>
                  <a:rPr lang="zh-CN" altLang="en-US" sz="2500" b="1">
                    <a:solidFill>
                      <a:srgbClr val="FF3300"/>
                    </a:solidFill>
                    <a:ea typeface="黑体" pitchFamily="49" charset="-122"/>
                  </a:rPr>
                  <a:t>广义表的深度</a:t>
                </a:r>
              </a:p>
            </p:txBody>
          </p:sp>
        </p:grpSp>
        <p:sp>
          <p:nvSpPr>
            <p:cNvPr id="95247" name="Text Box 16"/>
            <p:cNvSpPr txBox="1">
              <a:spLocks noChangeArrowheads="1"/>
            </p:cNvSpPr>
            <p:nvPr/>
          </p:nvSpPr>
          <p:spPr bwMode="auto">
            <a:xfrm>
              <a:off x="959" y="3177"/>
              <a:ext cx="3979" cy="240"/>
            </a:xfrm>
            <a:prstGeom prst="rect">
              <a:avLst/>
            </a:prstGeom>
            <a:noFill/>
            <a:ln w="12700" cap="sq">
              <a:noFill/>
              <a:miter lim="800000"/>
              <a:headEnd/>
              <a:tailEnd/>
            </a:ln>
          </p:spPr>
          <p:txBody>
            <a:bodyPr>
              <a:spAutoFit/>
            </a:bodyPr>
            <a:lstStyle/>
            <a:p>
              <a:pPr algn="l"/>
              <a:r>
                <a:rPr lang="zh-CN" altLang="en-US" sz="3000" b="1">
                  <a:solidFill>
                    <a:srgbClr val="000099"/>
                  </a:solidFill>
                  <a:ea typeface="黑体" pitchFamily="49" charset="-122"/>
                </a:rPr>
                <a:t>----括号嵌套的重数。</a:t>
              </a:r>
            </a:p>
          </p:txBody>
        </p:sp>
      </p:grpSp>
      <p:sp>
        <p:nvSpPr>
          <p:cNvPr id="49182" name="Text Box 30"/>
          <p:cNvSpPr txBox="1">
            <a:spLocks noChangeArrowheads="1"/>
          </p:cNvSpPr>
          <p:nvPr/>
        </p:nvSpPr>
        <p:spPr bwMode="auto">
          <a:xfrm>
            <a:off x="4727848" y="764704"/>
            <a:ext cx="503592" cy="646112"/>
          </a:xfrm>
          <a:prstGeom prst="rect">
            <a:avLst/>
          </a:prstGeom>
          <a:noFill/>
          <a:ln w="12700" cap="sq">
            <a:noFill/>
            <a:miter lim="800000"/>
            <a:headEnd/>
            <a:tailEnd/>
          </a:ln>
        </p:spPr>
        <p:txBody>
          <a:bodyPr wrap="none">
            <a:spAutoFit/>
          </a:bodyPr>
          <a:lstStyle/>
          <a:p>
            <a:r>
              <a:rPr lang="en-US" altLang="zh-CN" sz="3600" dirty="0">
                <a:solidFill>
                  <a:srgbClr val="990000"/>
                </a:solidFill>
                <a:latin typeface="Arial Black" pitchFamily="34" charset="0"/>
              </a:rPr>
              <a:t>0</a:t>
            </a:r>
          </a:p>
        </p:txBody>
      </p:sp>
      <p:sp>
        <p:nvSpPr>
          <p:cNvPr id="49183" name="Text Box 31"/>
          <p:cNvSpPr txBox="1">
            <a:spLocks noChangeArrowheads="1"/>
          </p:cNvSpPr>
          <p:nvPr/>
        </p:nvSpPr>
        <p:spPr bwMode="auto">
          <a:xfrm>
            <a:off x="4774120" y="1187661"/>
            <a:ext cx="503592" cy="646112"/>
          </a:xfrm>
          <a:prstGeom prst="rect">
            <a:avLst/>
          </a:prstGeom>
          <a:noFill/>
          <a:ln w="12700" cap="sq">
            <a:noFill/>
            <a:miter lim="800000"/>
            <a:headEnd/>
            <a:tailEnd/>
          </a:ln>
        </p:spPr>
        <p:txBody>
          <a:bodyPr wrap="none">
            <a:spAutoFit/>
          </a:bodyPr>
          <a:lstStyle/>
          <a:p>
            <a:r>
              <a:rPr lang="en-US" altLang="zh-CN" sz="3600" dirty="0">
                <a:solidFill>
                  <a:srgbClr val="990000"/>
                </a:solidFill>
                <a:latin typeface="Arial Black" pitchFamily="34" charset="0"/>
              </a:rPr>
              <a:t>1</a:t>
            </a:r>
          </a:p>
        </p:txBody>
      </p:sp>
      <p:sp>
        <p:nvSpPr>
          <p:cNvPr id="49184" name="Text Box 32"/>
          <p:cNvSpPr txBox="1">
            <a:spLocks noChangeArrowheads="1"/>
          </p:cNvSpPr>
          <p:nvPr/>
        </p:nvSpPr>
        <p:spPr bwMode="auto">
          <a:xfrm>
            <a:off x="5527079" y="1630364"/>
            <a:ext cx="501973" cy="646113"/>
          </a:xfrm>
          <a:prstGeom prst="rect">
            <a:avLst/>
          </a:prstGeom>
          <a:noFill/>
          <a:ln w="12700" cap="sq">
            <a:noFill/>
            <a:miter lim="800000"/>
            <a:headEnd/>
            <a:tailEnd/>
          </a:ln>
        </p:spPr>
        <p:txBody>
          <a:bodyPr wrap="none">
            <a:spAutoFit/>
          </a:bodyPr>
          <a:lstStyle/>
          <a:p>
            <a:r>
              <a:rPr lang="en-US" altLang="zh-CN" sz="3600" dirty="0">
                <a:solidFill>
                  <a:srgbClr val="990000"/>
                </a:solidFill>
                <a:latin typeface="Arial Black" pitchFamily="34" charset="0"/>
              </a:rPr>
              <a:t>2</a:t>
            </a:r>
          </a:p>
        </p:txBody>
      </p:sp>
      <p:sp>
        <p:nvSpPr>
          <p:cNvPr id="49185" name="Text Box 33"/>
          <p:cNvSpPr txBox="1">
            <a:spLocks noChangeArrowheads="1"/>
          </p:cNvSpPr>
          <p:nvPr/>
        </p:nvSpPr>
        <p:spPr bwMode="auto">
          <a:xfrm>
            <a:off x="6312025" y="2204864"/>
            <a:ext cx="501973" cy="646112"/>
          </a:xfrm>
          <a:prstGeom prst="rect">
            <a:avLst/>
          </a:prstGeom>
          <a:noFill/>
          <a:ln w="12700" cap="sq">
            <a:noFill/>
            <a:miter lim="800000"/>
            <a:headEnd/>
            <a:tailEnd/>
          </a:ln>
        </p:spPr>
        <p:txBody>
          <a:bodyPr wrap="none">
            <a:spAutoFit/>
          </a:bodyPr>
          <a:lstStyle/>
          <a:p>
            <a:r>
              <a:rPr lang="en-US" altLang="zh-CN" sz="3600">
                <a:solidFill>
                  <a:srgbClr val="990000"/>
                </a:solidFill>
                <a:latin typeface="Arial Black" pitchFamily="34" charset="0"/>
              </a:rPr>
              <a:t>3</a:t>
            </a:r>
          </a:p>
        </p:txBody>
      </p:sp>
      <p:sp>
        <p:nvSpPr>
          <p:cNvPr id="49186" name="Text Box 34"/>
          <p:cNvSpPr txBox="1">
            <a:spLocks noChangeArrowheads="1"/>
          </p:cNvSpPr>
          <p:nvPr/>
        </p:nvSpPr>
        <p:spPr bwMode="auto">
          <a:xfrm>
            <a:off x="5060056" y="2859315"/>
            <a:ext cx="501973" cy="646113"/>
          </a:xfrm>
          <a:prstGeom prst="rect">
            <a:avLst/>
          </a:prstGeom>
          <a:noFill/>
          <a:ln w="12700" cap="sq">
            <a:noFill/>
            <a:miter lim="800000"/>
            <a:headEnd/>
            <a:tailEnd/>
          </a:ln>
        </p:spPr>
        <p:txBody>
          <a:bodyPr wrap="none">
            <a:spAutoFit/>
          </a:bodyPr>
          <a:lstStyle/>
          <a:p>
            <a:r>
              <a:rPr lang="en-US" altLang="zh-CN" sz="3600" dirty="0">
                <a:solidFill>
                  <a:srgbClr val="990000"/>
                </a:solidFill>
                <a:latin typeface="Arial Black" pitchFamily="34" charset="0"/>
              </a:rPr>
              <a:t>2</a:t>
            </a:r>
          </a:p>
        </p:txBody>
      </p:sp>
      <p:sp>
        <p:nvSpPr>
          <p:cNvPr id="49187" name="Text Box 35"/>
          <p:cNvSpPr txBox="1">
            <a:spLocks noChangeArrowheads="1"/>
          </p:cNvSpPr>
          <p:nvPr/>
        </p:nvSpPr>
        <p:spPr bwMode="auto">
          <a:xfrm>
            <a:off x="1703740" y="4652963"/>
            <a:ext cx="4176089" cy="1643062"/>
          </a:xfrm>
          <a:prstGeom prst="rect">
            <a:avLst/>
          </a:prstGeom>
          <a:noFill/>
          <a:ln w="12700" cap="sq">
            <a:noFill/>
            <a:miter lim="800000"/>
            <a:headEnd/>
            <a:tailEnd/>
          </a:ln>
        </p:spPr>
        <p:txBody>
          <a:bodyPr>
            <a:spAutoFit/>
          </a:bodyPr>
          <a:lstStyle/>
          <a:p>
            <a:pPr marL="457200" indent="-457200">
              <a:lnSpc>
                <a:spcPct val="120000"/>
              </a:lnSpc>
            </a:pPr>
            <a:endParaRPr lang="zh-CN" altLang="en-US" sz="2400" b="1">
              <a:solidFill>
                <a:srgbClr val="000099"/>
              </a:solidFill>
              <a:latin typeface="楷体_GB2312" pitchFamily="49" charset="-122"/>
              <a:ea typeface="楷体_GB2312" pitchFamily="49" charset="-122"/>
            </a:endParaRPr>
          </a:p>
          <a:p>
            <a:pPr marL="457200" indent="-457200">
              <a:lnSpc>
                <a:spcPct val="120000"/>
              </a:lnSpc>
            </a:pPr>
            <a:r>
              <a:rPr kumimoji="1" lang="en-US" altLang="zh-CN" sz="2000" b="1">
                <a:solidFill>
                  <a:srgbClr val="000099"/>
                </a:solidFill>
                <a:latin typeface="楷体_GB2312" pitchFamily="49" charset="-122"/>
                <a:ea typeface="微软雅黑" pitchFamily="34" charset="-122"/>
              </a:rPr>
              <a:t>(1)</a:t>
            </a:r>
            <a:r>
              <a:rPr kumimoji="1" lang="zh-CN" altLang="en-US" sz="2000" b="1">
                <a:solidFill>
                  <a:srgbClr val="000099"/>
                </a:solidFill>
                <a:latin typeface="楷体_GB2312" pitchFamily="49" charset="-122"/>
                <a:ea typeface="微软雅黑" pitchFamily="34" charset="-122"/>
              </a:rPr>
              <a:t>广义表是多层结构的</a:t>
            </a:r>
          </a:p>
          <a:p>
            <a:pPr marL="457200" indent="-457200">
              <a:lnSpc>
                <a:spcPct val="120000"/>
              </a:lnSpc>
            </a:pPr>
            <a:r>
              <a:rPr kumimoji="1" lang="en-US" altLang="zh-CN" sz="2000" b="1">
                <a:solidFill>
                  <a:srgbClr val="000099"/>
                </a:solidFill>
                <a:latin typeface="楷体_GB2312" pitchFamily="49" charset="-122"/>
                <a:ea typeface="微软雅黑" pitchFamily="34" charset="-122"/>
              </a:rPr>
              <a:t>(2)</a:t>
            </a:r>
            <a:r>
              <a:rPr kumimoji="1" lang="zh-CN" altLang="en-US" sz="2000" b="1">
                <a:solidFill>
                  <a:srgbClr val="000099"/>
                </a:solidFill>
                <a:latin typeface="楷体_GB2312" pitchFamily="49" charset="-122"/>
                <a:ea typeface="微软雅黑" pitchFamily="34" charset="-122"/>
              </a:rPr>
              <a:t>广义表可为其他广义表所共享</a:t>
            </a:r>
          </a:p>
          <a:p>
            <a:pPr marL="457200" indent="-457200">
              <a:lnSpc>
                <a:spcPct val="120000"/>
              </a:lnSpc>
            </a:pPr>
            <a:r>
              <a:rPr kumimoji="1" lang="en-US" altLang="zh-CN" sz="2000" b="1">
                <a:solidFill>
                  <a:srgbClr val="000099"/>
                </a:solidFill>
                <a:latin typeface="楷体_GB2312" pitchFamily="49" charset="-122"/>
                <a:ea typeface="微软雅黑" pitchFamily="34" charset="-122"/>
              </a:rPr>
              <a:t>(3)</a:t>
            </a:r>
            <a:r>
              <a:rPr kumimoji="1" lang="zh-CN" altLang="en-US" sz="2000" b="1">
                <a:solidFill>
                  <a:srgbClr val="000099"/>
                </a:solidFill>
                <a:latin typeface="楷体_GB2312" pitchFamily="49" charset="-122"/>
                <a:ea typeface="微软雅黑" pitchFamily="34" charset="-122"/>
              </a:rPr>
              <a:t>广义表可以是嵌套的</a:t>
            </a:r>
            <a:endParaRPr lang="zh-CN" altLang="en-US" sz="2000" b="1">
              <a:solidFill>
                <a:srgbClr val="000099"/>
              </a:solidFill>
              <a:ea typeface="微软雅黑" pitchFamily="34"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9156">
                                            <p:txEl>
                                              <p:pRg st="0" end="0"/>
                                            </p:txEl>
                                          </p:spTgt>
                                        </p:tgtEl>
                                        <p:attrNameLst>
                                          <p:attrName>style.visibility</p:attrName>
                                        </p:attrNameLst>
                                      </p:cBhvr>
                                      <p:to>
                                        <p:strVal val="visible"/>
                                      </p:to>
                                    </p:set>
                                    <p:anim calcmode="lin" valueType="num">
                                      <p:cBhvr additive="base">
                                        <p:cTn id="7" dur="500" fill="hold"/>
                                        <p:tgtEl>
                                          <p:spTgt spid="4915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915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9156">
                                            <p:txEl>
                                              <p:pRg st="1" end="1"/>
                                            </p:txEl>
                                          </p:spTgt>
                                        </p:tgtEl>
                                        <p:attrNameLst>
                                          <p:attrName>style.visibility</p:attrName>
                                        </p:attrNameLst>
                                      </p:cBhvr>
                                      <p:to>
                                        <p:strVal val="visible"/>
                                      </p:to>
                                    </p:set>
                                    <p:anim calcmode="lin" valueType="num">
                                      <p:cBhvr additive="base">
                                        <p:cTn id="13" dur="500" fill="hold"/>
                                        <p:tgtEl>
                                          <p:spTgt spid="49156">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915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9156">
                                            <p:txEl>
                                              <p:pRg st="2" end="2"/>
                                            </p:txEl>
                                          </p:spTgt>
                                        </p:tgtEl>
                                        <p:attrNameLst>
                                          <p:attrName>style.visibility</p:attrName>
                                        </p:attrNameLst>
                                      </p:cBhvr>
                                      <p:to>
                                        <p:strVal val="visible"/>
                                      </p:to>
                                    </p:set>
                                    <p:anim calcmode="lin" valueType="num">
                                      <p:cBhvr additive="base">
                                        <p:cTn id="19" dur="500" fill="hold"/>
                                        <p:tgtEl>
                                          <p:spTgt spid="49156">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915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9156">
                                            <p:txEl>
                                              <p:pRg st="3" end="3"/>
                                            </p:txEl>
                                          </p:spTgt>
                                        </p:tgtEl>
                                        <p:attrNameLst>
                                          <p:attrName>style.visibility</p:attrName>
                                        </p:attrNameLst>
                                      </p:cBhvr>
                                      <p:to>
                                        <p:strVal val="visible"/>
                                      </p:to>
                                    </p:set>
                                    <p:anim calcmode="lin" valueType="num">
                                      <p:cBhvr additive="base">
                                        <p:cTn id="25" dur="500" fill="hold"/>
                                        <p:tgtEl>
                                          <p:spTgt spid="49156">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915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9156">
                                            <p:txEl>
                                              <p:pRg st="4" end="4"/>
                                            </p:txEl>
                                          </p:spTgt>
                                        </p:tgtEl>
                                        <p:attrNameLst>
                                          <p:attrName>style.visibility</p:attrName>
                                        </p:attrNameLst>
                                      </p:cBhvr>
                                      <p:to>
                                        <p:strVal val="visible"/>
                                      </p:to>
                                    </p:set>
                                    <p:anim calcmode="lin" valueType="num">
                                      <p:cBhvr additive="base">
                                        <p:cTn id="31" dur="500" fill="hold"/>
                                        <p:tgtEl>
                                          <p:spTgt spid="49156">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915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49156">
                                            <p:txEl>
                                              <p:pRg st="5" end="5"/>
                                            </p:txEl>
                                          </p:spTgt>
                                        </p:tgtEl>
                                        <p:attrNameLst>
                                          <p:attrName>style.visibility</p:attrName>
                                        </p:attrNameLst>
                                      </p:cBhvr>
                                      <p:to>
                                        <p:strVal val="visible"/>
                                      </p:to>
                                    </p:set>
                                    <p:anim calcmode="lin" valueType="num">
                                      <p:cBhvr additive="base">
                                        <p:cTn id="37" dur="500" fill="hold"/>
                                        <p:tgtEl>
                                          <p:spTgt spid="49156">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4915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49156">
                                            <p:txEl>
                                              <p:pRg st="6" end="6"/>
                                            </p:txEl>
                                          </p:spTgt>
                                        </p:tgtEl>
                                        <p:attrNameLst>
                                          <p:attrName>style.visibility</p:attrName>
                                        </p:attrNameLst>
                                      </p:cBhvr>
                                      <p:to>
                                        <p:strVal val="visible"/>
                                      </p:to>
                                    </p:set>
                                    <p:anim calcmode="lin" valueType="num">
                                      <p:cBhvr additive="base">
                                        <p:cTn id="43" dur="500" fill="hold"/>
                                        <p:tgtEl>
                                          <p:spTgt spid="49156">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4915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2"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wipe(right)">
                                      <p:cBhvr>
                                        <p:cTn id="49" dur="500"/>
                                        <p:tgtEl>
                                          <p:spTgt spid="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49182"/>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49183"/>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49184"/>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49186"/>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2" fill="hold" nodeType="clickEffect">
                                  <p:stCondLst>
                                    <p:cond delay="0"/>
                                  </p:stCondLst>
                                  <p:childTnLst>
                                    <p:set>
                                      <p:cBhvr>
                                        <p:cTn id="69" dur="1" fill="hold">
                                          <p:stCondLst>
                                            <p:cond delay="0"/>
                                          </p:stCondLst>
                                        </p:cTn>
                                        <p:tgtEl>
                                          <p:spTgt spid="2"/>
                                        </p:tgtEl>
                                        <p:attrNameLst>
                                          <p:attrName>style.visibility</p:attrName>
                                        </p:attrNameLst>
                                      </p:cBhvr>
                                      <p:to>
                                        <p:strVal val="visible"/>
                                      </p:to>
                                    </p:set>
                                    <p:anim calcmode="lin" valueType="num">
                                      <p:cBhvr additive="base">
                                        <p:cTn id="70" dur="500" fill="hold"/>
                                        <p:tgtEl>
                                          <p:spTgt spid="2"/>
                                        </p:tgtEl>
                                        <p:attrNameLst>
                                          <p:attrName>ppt_x</p:attrName>
                                        </p:attrNameLst>
                                      </p:cBhvr>
                                      <p:tavLst>
                                        <p:tav tm="0">
                                          <p:val>
                                            <p:strVal val="1+#ppt_w/2"/>
                                          </p:val>
                                        </p:tav>
                                        <p:tav tm="100000">
                                          <p:val>
                                            <p:strVal val="#ppt_x"/>
                                          </p:val>
                                        </p:tav>
                                      </p:tavLst>
                                    </p:anim>
                                    <p:anim calcmode="lin" valueType="num">
                                      <p:cBhvr additive="base">
                                        <p:cTn id="71"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49185"/>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2" presetClass="entr" presetSubtype="8" fill="hold" grpId="0" nodeType="clickEffect">
                                  <p:stCondLst>
                                    <p:cond delay="0"/>
                                  </p:stCondLst>
                                  <p:childTnLst>
                                    <p:set>
                                      <p:cBhvr>
                                        <p:cTn id="79" dur="1" fill="hold">
                                          <p:stCondLst>
                                            <p:cond delay="0"/>
                                          </p:stCondLst>
                                        </p:cTn>
                                        <p:tgtEl>
                                          <p:spTgt spid="49187"/>
                                        </p:tgtEl>
                                        <p:attrNameLst>
                                          <p:attrName>style.visibility</p:attrName>
                                        </p:attrNameLst>
                                      </p:cBhvr>
                                      <p:to>
                                        <p:strVal val="visible"/>
                                      </p:to>
                                    </p:set>
                                    <p:anim calcmode="lin" valueType="num">
                                      <p:cBhvr additive="base">
                                        <p:cTn id="80" dur="500" fill="hold"/>
                                        <p:tgtEl>
                                          <p:spTgt spid="49187"/>
                                        </p:tgtEl>
                                        <p:attrNameLst>
                                          <p:attrName>ppt_x</p:attrName>
                                        </p:attrNameLst>
                                      </p:cBhvr>
                                      <p:tavLst>
                                        <p:tav tm="0">
                                          <p:val>
                                            <p:strVal val="0-#ppt_w/2"/>
                                          </p:val>
                                        </p:tav>
                                        <p:tav tm="100000">
                                          <p:val>
                                            <p:strVal val="#ppt_x"/>
                                          </p:val>
                                        </p:tav>
                                      </p:tavLst>
                                    </p:anim>
                                    <p:anim calcmode="lin" valueType="num">
                                      <p:cBhvr additive="base">
                                        <p:cTn id="81" dur="500" fill="hold"/>
                                        <p:tgtEl>
                                          <p:spTgt spid="49187"/>
                                        </p:tgtEl>
                                        <p:attrNameLst>
                                          <p:attrName>ppt_y</p:attrName>
                                        </p:attrNameLst>
                                      </p:cBhvr>
                                      <p:tavLst>
                                        <p:tav tm="0">
                                          <p:val>
                                            <p:strVal val="#ppt_y"/>
                                          </p:val>
                                        </p:tav>
                                        <p:tav tm="100000">
                                          <p:val>
                                            <p:strVal val="#ppt_y"/>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2" presetClass="entr" presetSubtype="4" fill="hold" nodeType="clickEffect">
                                  <p:stCondLst>
                                    <p:cond delay="0"/>
                                  </p:stCondLst>
                                  <p:childTnLst>
                                    <p:set>
                                      <p:cBhvr>
                                        <p:cTn id="85" dur="1" fill="hold">
                                          <p:stCondLst>
                                            <p:cond delay="0"/>
                                          </p:stCondLst>
                                        </p:cTn>
                                        <p:tgtEl>
                                          <p:spTgt spid="5"/>
                                        </p:tgtEl>
                                        <p:attrNameLst>
                                          <p:attrName>style.visibility</p:attrName>
                                        </p:attrNameLst>
                                      </p:cBhvr>
                                      <p:to>
                                        <p:strVal val="visible"/>
                                      </p:to>
                                    </p:set>
                                    <p:anim calcmode="lin" valueType="num">
                                      <p:cBhvr additive="base">
                                        <p:cTn id="86" dur="500" fill="hold"/>
                                        <p:tgtEl>
                                          <p:spTgt spid="5"/>
                                        </p:tgtEl>
                                        <p:attrNameLst>
                                          <p:attrName>ppt_x</p:attrName>
                                        </p:attrNameLst>
                                      </p:cBhvr>
                                      <p:tavLst>
                                        <p:tav tm="0">
                                          <p:val>
                                            <p:strVal val="#ppt_x"/>
                                          </p:val>
                                        </p:tav>
                                        <p:tav tm="100000">
                                          <p:val>
                                            <p:strVal val="#ppt_x"/>
                                          </p:val>
                                        </p:tav>
                                      </p:tavLst>
                                    </p:anim>
                                    <p:anim calcmode="lin" valueType="num">
                                      <p:cBhvr additive="base">
                                        <p:cTn id="8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build="p"/>
      <p:bldP spid="49182" grpId="0"/>
      <p:bldP spid="49183" grpId="0"/>
      <p:bldP spid="49184" grpId="0"/>
      <p:bldP spid="49185" grpId="0"/>
      <p:bldP spid="49186" grpId="0"/>
      <p:bldP spid="49187"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a:grpSpLocks/>
          </p:cNvGrpSpPr>
          <p:nvPr/>
        </p:nvGrpSpPr>
        <p:grpSpPr bwMode="auto">
          <a:xfrm>
            <a:off x="1904530" y="158750"/>
            <a:ext cx="3792323" cy="685800"/>
            <a:chOff x="240" y="240"/>
            <a:chExt cx="2389" cy="432"/>
          </a:xfrm>
        </p:grpSpPr>
        <p:sp>
          <p:nvSpPr>
            <p:cNvPr id="96272" name="Oval 8"/>
            <p:cNvSpPr>
              <a:spLocks noChangeArrowheads="1"/>
            </p:cNvSpPr>
            <p:nvPr/>
          </p:nvSpPr>
          <p:spPr bwMode="auto">
            <a:xfrm>
              <a:off x="240" y="240"/>
              <a:ext cx="2208" cy="432"/>
            </a:xfrm>
            <a:prstGeom prst="ellipse">
              <a:avLst/>
            </a:prstGeom>
            <a:solidFill>
              <a:srgbClr val="FF9900"/>
            </a:solidFill>
            <a:ln w="12700" cap="sq">
              <a:noFill/>
              <a:round/>
              <a:headEnd/>
              <a:tailEnd/>
            </a:ln>
            <a:effectLst>
              <a:outerShdw dist="81320" dir="2319588" algn="ctr" rotWithShape="0">
                <a:srgbClr val="969696"/>
              </a:outerShdw>
            </a:effectLst>
          </p:spPr>
          <p:txBody>
            <a:bodyPr wrap="none" anchor="ctr"/>
            <a:lstStyle/>
            <a:p>
              <a:endParaRPr lang="zh-CN" altLang="en-US"/>
            </a:p>
          </p:txBody>
        </p:sp>
        <p:sp>
          <p:nvSpPr>
            <p:cNvPr id="96273" name="Text Box 9"/>
            <p:cNvSpPr txBox="1">
              <a:spLocks noChangeArrowheads="1"/>
            </p:cNvSpPr>
            <p:nvPr/>
          </p:nvSpPr>
          <p:spPr bwMode="auto">
            <a:xfrm>
              <a:off x="289" y="286"/>
              <a:ext cx="2340" cy="349"/>
            </a:xfrm>
            <a:prstGeom prst="rect">
              <a:avLst/>
            </a:prstGeom>
            <a:noFill/>
            <a:ln w="12700" cap="sq">
              <a:noFill/>
              <a:miter lim="800000"/>
              <a:headEnd/>
              <a:tailEnd/>
            </a:ln>
            <a:effectLst>
              <a:outerShdw dist="28398" dir="1593903" algn="ctr" rotWithShape="0">
                <a:srgbClr val="000000"/>
              </a:outerShdw>
            </a:effectLst>
          </p:spPr>
          <p:txBody>
            <a:bodyPr>
              <a:spAutoFit/>
            </a:bodyPr>
            <a:lstStyle/>
            <a:p>
              <a:pPr algn="l"/>
              <a:r>
                <a:rPr lang="zh-CN" altLang="en-US" sz="3000" b="1">
                  <a:solidFill>
                    <a:srgbClr val="FFFF00"/>
                  </a:solidFill>
                  <a:ea typeface="黑体" pitchFamily="49" charset="-122"/>
                </a:rPr>
                <a:t>二、广义表的例子</a:t>
              </a:r>
            </a:p>
          </p:txBody>
        </p:sp>
      </p:grpSp>
      <p:grpSp>
        <p:nvGrpSpPr>
          <p:cNvPr id="3" name="Group 13"/>
          <p:cNvGrpSpPr>
            <a:grpSpLocks/>
          </p:cNvGrpSpPr>
          <p:nvPr/>
        </p:nvGrpSpPr>
        <p:grpSpPr bwMode="auto">
          <a:xfrm>
            <a:off x="5520351" y="115888"/>
            <a:ext cx="5076402" cy="1008062"/>
            <a:chOff x="748" y="2927"/>
            <a:chExt cx="4219" cy="534"/>
          </a:xfrm>
        </p:grpSpPr>
        <p:grpSp>
          <p:nvGrpSpPr>
            <p:cNvPr id="4" name="Group 14"/>
            <p:cNvGrpSpPr>
              <a:grpSpLocks/>
            </p:cNvGrpSpPr>
            <p:nvPr/>
          </p:nvGrpSpPr>
          <p:grpSpPr bwMode="auto">
            <a:xfrm>
              <a:off x="748" y="2927"/>
              <a:ext cx="4175" cy="534"/>
              <a:chOff x="481" y="3350"/>
              <a:chExt cx="4175" cy="534"/>
            </a:xfrm>
          </p:grpSpPr>
          <p:sp>
            <p:nvSpPr>
              <p:cNvPr id="96270" name="Freeform 15"/>
              <p:cNvSpPr>
                <a:spLocks/>
              </p:cNvSpPr>
              <p:nvPr/>
            </p:nvSpPr>
            <p:spPr bwMode="auto">
              <a:xfrm>
                <a:off x="481" y="3350"/>
                <a:ext cx="4175" cy="534"/>
              </a:xfrm>
              <a:custGeom>
                <a:avLst/>
                <a:gdLst>
                  <a:gd name="T0" fmla="*/ 575985 w 1877"/>
                  <a:gd name="T1" fmla="*/ 16 h 534"/>
                  <a:gd name="T2" fmla="*/ 2433658 w 1877"/>
                  <a:gd name="T3" fmla="*/ 27 h 534"/>
                  <a:gd name="T4" fmla="*/ 5558982 w 1877"/>
                  <a:gd name="T5" fmla="*/ 16 h 534"/>
                  <a:gd name="T6" fmla="*/ 12111324 w 1877"/>
                  <a:gd name="T7" fmla="*/ 61 h 534"/>
                  <a:gd name="T8" fmla="*/ 12040484 w 1877"/>
                  <a:gd name="T9" fmla="*/ 162 h 534"/>
                  <a:gd name="T10" fmla="*/ 12111324 w 1877"/>
                  <a:gd name="T11" fmla="*/ 287 h 534"/>
                  <a:gd name="T12" fmla="*/ 12338426 w 1877"/>
                  <a:gd name="T13" fmla="*/ 332 h 534"/>
                  <a:gd name="T14" fmla="*/ 12263447 w 1877"/>
                  <a:gd name="T15" fmla="*/ 467 h 534"/>
                  <a:gd name="T16" fmla="*/ 9956708 w 1877"/>
                  <a:gd name="T17" fmla="*/ 456 h 534"/>
                  <a:gd name="T18" fmla="*/ 4292367 w 1877"/>
                  <a:gd name="T19" fmla="*/ 467 h 534"/>
                  <a:gd name="T20" fmla="*/ 494372 w 1877"/>
                  <a:gd name="T21" fmla="*/ 479 h 534"/>
                  <a:gd name="T22" fmla="*/ 47980 w 1877"/>
                  <a:gd name="T23" fmla="*/ 467 h 534"/>
                  <a:gd name="T24" fmla="*/ 123855 w 1877"/>
                  <a:gd name="T25" fmla="*/ 287 h 534"/>
                  <a:gd name="T26" fmla="*/ 269055 w 1877"/>
                  <a:gd name="T27" fmla="*/ 219 h 534"/>
                  <a:gd name="T28" fmla="*/ 198251 w 1877"/>
                  <a:gd name="T29" fmla="*/ 27 h 534"/>
                  <a:gd name="T30" fmla="*/ 575985 w 1877"/>
                  <a:gd name="T31" fmla="*/ 16 h 53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77" h="534">
                    <a:moveTo>
                      <a:pt x="87" y="16"/>
                    </a:moveTo>
                    <a:cubicBezTo>
                      <a:pt x="211" y="36"/>
                      <a:pt x="208" y="37"/>
                      <a:pt x="369" y="27"/>
                    </a:cubicBezTo>
                    <a:cubicBezTo>
                      <a:pt x="562" y="0"/>
                      <a:pt x="565" y="6"/>
                      <a:pt x="843" y="16"/>
                    </a:cubicBezTo>
                    <a:cubicBezTo>
                      <a:pt x="1175" y="39"/>
                      <a:pt x="1503" y="53"/>
                      <a:pt x="1837" y="61"/>
                    </a:cubicBezTo>
                    <a:cubicBezTo>
                      <a:pt x="1872" y="113"/>
                      <a:pt x="1859" y="113"/>
                      <a:pt x="1826" y="162"/>
                    </a:cubicBezTo>
                    <a:cubicBezTo>
                      <a:pt x="1830" y="204"/>
                      <a:pt x="1826" y="247"/>
                      <a:pt x="1837" y="287"/>
                    </a:cubicBezTo>
                    <a:cubicBezTo>
                      <a:pt x="1842" y="305"/>
                      <a:pt x="1869" y="313"/>
                      <a:pt x="1871" y="332"/>
                    </a:cubicBezTo>
                    <a:cubicBezTo>
                      <a:pt x="1877" y="377"/>
                      <a:pt x="1864" y="422"/>
                      <a:pt x="1860" y="467"/>
                    </a:cubicBezTo>
                    <a:cubicBezTo>
                      <a:pt x="1724" y="452"/>
                      <a:pt x="1658" y="448"/>
                      <a:pt x="1510" y="456"/>
                    </a:cubicBezTo>
                    <a:cubicBezTo>
                      <a:pt x="1320" y="518"/>
                      <a:pt x="833" y="472"/>
                      <a:pt x="651" y="467"/>
                    </a:cubicBezTo>
                    <a:cubicBezTo>
                      <a:pt x="459" y="471"/>
                      <a:pt x="267" y="469"/>
                      <a:pt x="75" y="479"/>
                    </a:cubicBezTo>
                    <a:cubicBezTo>
                      <a:pt x="1" y="483"/>
                      <a:pt x="53" y="534"/>
                      <a:pt x="7" y="467"/>
                    </a:cubicBezTo>
                    <a:cubicBezTo>
                      <a:pt x="11" y="407"/>
                      <a:pt x="11" y="347"/>
                      <a:pt x="19" y="287"/>
                    </a:cubicBezTo>
                    <a:cubicBezTo>
                      <a:pt x="22" y="263"/>
                      <a:pt x="41" y="219"/>
                      <a:pt x="41" y="219"/>
                    </a:cubicBezTo>
                    <a:cubicBezTo>
                      <a:pt x="34" y="181"/>
                      <a:pt x="0" y="56"/>
                      <a:pt x="30" y="27"/>
                    </a:cubicBezTo>
                    <a:cubicBezTo>
                      <a:pt x="44" y="13"/>
                      <a:pt x="68" y="20"/>
                      <a:pt x="87" y="16"/>
                    </a:cubicBezTo>
                    <a:close/>
                  </a:path>
                </a:pathLst>
              </a:custGeom>
              <a:solidFill>
                <a:srgbClr val="CCFFFF"/>
              </a:solidFill>
              <a:ln w="12700" cap="sq" cmpd="sng">
                <a:noFill/>
                <a:prstDash val="solid"/>
                <a:round/>
                <a:headEnd/>
                <a:tailEnd/>
              </a:ln>
              <a:effectLst>
                <a:outerShdw dist="99190" dir="2388334" algn="ctr" rotWithShape="0">
                  <a:srgbClr val="969696"/>
                </a:outerShdw>
              </a:effectLst>
            </p:spPr>
            <p:txBody>
              <a:bodyPr wrap="none" anchor="ctr"/>
              <a:lstStyle/>
              <a:p>
                <a:endParaRPr lang="zh-CN" altLang="en-US"/>
              </a:p>
            </p:txBody>
          </p:sp>
          <p:sp>
            <p:nvSpPr>
              <p:cNvPr id="96271" name="Text Box 16"/>
              <p:cNvSpPr txBox="1">
                <a:spLocks noChangeArrowheads="1"/>
              </p:cNvSpPr>
              <p:nvPr/>
            </p:nvSpPr>
            <p:spPr bwMode="auto">
              <a:xfrm>
                <a:off x="583" y="3408"/>
                <a:ext cx="1922" cy="253"/>
              </a:xfrm>
              <a:prstGeom prst="rect">
                <a:avLst/>
              </a:prstGeom>
              <a:noFill/>
              <a:ln w="12700" cap="sq">
                <a:noFill/>
                <a:miter lim="800000"/>
                <a:headEnd/>
                <a:tailEnd/>
              </a:ln>
              <a:effectLst>
                <a:outerShdw dist="12700" dir="5400000" algn="ctr" rotWithShape="0">
                  <a:schemeClr val="bg1"/>
                </a:outerShdw>
              </a:effectLst>
            </p:spPr>
            <p:txBody>
              <a:bodyPr>
                <a:spAutoFit/>
              </a:bodyPr>
              <a:lstStyle/>
              <a:p>
                <a:pPr algn="l"/>
                <a:r>
                  <a:rPr lang="zh-CN" altLang="en-US" sz="2500" b="1">
                    <a:solidFill>
                      <a:srgbClr val="FF3300"/>
                    </a:solidFill>
                    <a:ea typeface="黑体" pitchFamily="49" charset="-122"/>
                  </a:rPr>
                  <a:t>广义表的深度</a:t>
                </a:r>
              </a:p>
            </p:txBody>
          </p:sp>
        </p:grpSp>
        <p:sp>
          <p:nvSpPr>
            <p:cNvPr id="96269" name="Text Box 17"/>
            <p:cNvSpPr txBox="1">
              <a:spLocks noChangeArrowheads="1"/>
            </p:cNvSpPr>
            <p:nvPr/>
          </p:nvSpPr>
          <p:spPr bwMode="auto">
            <a:xfrm>
              <a:off x="2518" y="2973"/>
              <a:ext cx="2449" cy="293"/>
            </a:xfrm>
            <a:prstGeom prst="rect">
              <a:avLst/>
            </a:prstGeom>
            <a:noFill/>
            <a:ln w="12700" cap="sq">
              <a:noFill/>
              <a:miter lim="800000"/>
              <a:headEnd/>
              <a:tailEnd/>
            </a:ln>
          </p:spPr>
          <p:txBody>
            <a:bodyPr>
              <a:spAutoFit/>
            </a:bodyPr>
            <a:lstStyle/>
            <a:p>
              <a:pPr algn="l"/>
              <a:r>
                <a:rPr lang="zh-CN" altLang="en-US" sz="3000" b="1">
                  <a:solidFill>
                    <a:srgbClr val="000099"/>
                  </a:solidFill>
                  <a:ea typeface="黑体" pitchFamily="49" charset="-122"/>
                </a:rPr>
                <a:t>----</a:t>
              </a:r>
              <a:r>
                <a:rPr lang="zh-CN" altLang="en-US" sz="2400" b="1">
                  <a:solidFill>
                    <a:srgbClr val="000099"/>
                  </a:solidFill>
                  <a:ea typeface="黑体" pitchFamily="49" charset="-122"/>
                </a:rPr>
                <a:t>括号嵌套的重数</a:t>
              </a:r>
            </a:p>
          </p:txBody>
        </p:sp>
      </p:grpSp>
      <p:sp>
        <p:nvSpPr>
          <p:cNvPr id="60434" name="Text Box 18"/>
          <p:cNvSpPr txBox="1">
            <a:spLocks noChangeArrowheads="1"/>
          </p:cNvSpPr>
          <p:nvPr/>
        </p:nvSpPr>
        <p:spPr bwMode="auto">
          <a:xfrm>
            <a:off x="7617303" y="1352552"/>
            <a:ext cx="501973" cy="646113"/>
          </a:xfrm>
          <a:prstGeom prst="rect">
            <a:avLst/>
          </a:prstGeom>
          <a:noFill/>
          <a:ln w="12700" cap="sq">
            <a:noFill/>
            <a:miter lim="800000"/>
            <a:headEnd/>
            <a:tailEnd/>
          </a:ln>
        </p:spPr>
        <p:txBody>
          <a:bodyPr wrap="none">
            <a:spAutoFit/>
          </a:bodyPr>
          <a:lstStyle/>
          <a:p>
            <a:r>
              <a:rPr lang="en-US" altLang="zh-CN" sz="3600">
                <a:solidFill>
                  <a:srgbClr val="990000"/>
                </a:solidFill>
                <a:latin typeface="Arial Black" pitchFamily="34" charset="0"/>
              </a:rPr>
              <a:t>1</a:t>
            </a:r>
          </a:p>
        </p:txBody>
      </p:sp>
      <p:sp>
        <p:nvSpPr>
          <p:cNvPr id="60440" name="Text Box 24"/>
          <p:cNvSpPr txBox="1">
            <a:spLocks noChangeArrowheads="1"/>
          </p:cNvSpPr>
          <p:nvPr/>
        </p:nvSpPr>
        <p:spPr bwMode="auto">
          <a:xfrm>
            <a:off x="1953107" y="1355725"/>
            <a:ext cx="7992701" cy="572786"/>
          </a:xfrm>
          <a:prstGeom prst="rect">
            <a:avLst/>
          </a:prstGeom>
          <a:noFill/>
          <a:ln w="12700" cap="sq">
            <a:noFill/>
            <a:miter lim="800000"/>
            <a:headEnd/>
            <a:tailEnd/>
          </a:ln>
        </p:spPr>
        <p:txBody>
          <a:bodyPr>
            <a:spAutoFit/>
          </a:bodyPr>
          <a:lstStyle/>
          <a:p>
            <a:pPr marL="457200" indent="-457200">
              <a:lnSpc>
                <a:spcPct val="120000"/>
              </a:lnSpc>
            </a:pPr>
            <a:r>
              <a:rPr kumimoji="1" lang="en-US" altLang="zh-CN" sz="2800" b="1">
                <a:solidFill>
                  <a:srgbClr val="000099"/>
                </a:solidFill>
                <a:latin typeface="Arial Black" pitchFamily="34" charset="0"/>
                <a:ea typeface="微软雅黑" pitchFamily="34" charset="-122"/>
              </a:rPr>
              <a:t>A1 = (A) = (())</a:t>
            </a:r>
            <a:r>
              <a:rPr kumimoji="1" lang="zh-CN" altLang="en-US" sz="2800" b="1">
                <a:solidFill>
                  <a:srgbClr val="000099"/>
                </a:solidFill>
                <a:latin typeface="Arial Black" pitchFamily="34" charset="0"/>
                <a:ea typeface="微软雅黑" pitchFamily="34" charset="-122"/>
              </a:rPr>
              <a:t>是空表吗？长度是 </a:t>
            </a:r>
            <a:r>
              <a:rPr kumimoji="1" lang="en-US" altLang="zh-CN" sz="2800" b="1">
                <a:solidFill>
                  <a:srgbClr val="000099"/>
                </a:solidFill>
                <a:latin typeface="Arial Black" pitchFamily="34" charset="0"/>
                <a:ea typeface="微软雅黑" pitchFamily="34" charset="-122"/>
              </a:rPr>
              <a:t>     </a:t>
            </a:r>
            <a:r>
              <a:rPr kumimoji="1" lang="zh-CN" altLang="en-US" sz="2800" b="1">
                <a:solidFill>
                  <a:srgbClr val="000099"/>
                </a:solidFill>
                <a:latin typeface="Arial Black" pitchFamily="34" charset="0"/>
                <a:ea typeface="微软雅黑" pitchFamily="34" charset="-122"/>
              </a:rPr>
              <a:t>深度是</a:t>
            </a:r>
            <a:r>
              <a:rPr kumimoji="1" lang="en-US" altLang="zh-CN" sz="2800" b="1">
                <a:solidFill>
                  <a:srgbClr val="000099"/>
                </a:solidFill>
                <a:latin typeface="Arial Black" pitchFamily="34" charset="0"/>
                <a:ea typeface="微软雅黑" pitchFamily="34" charset="-122"/>
              </a:rPr>
              <a:t> </a:t>
            </a:r>
          </a:p>
        </p:txBody>
      </p:sp>
      <p:sp>
        <p:nvSpPr>
          <p:cNvPr id="60441" name="Text Box 25"/>
          <p:cNvSpPr txBox="1">
            <a:spLocks noChangeArrowheads="1"/>
          </p:cNvSpPr>
          <p:nvPr/>
        </p:nvSpPr>
        <p:spPr bwMode="auto">
          <a:xfrm>
            <a:off x="9328867" y="1341438"/>
            <a:ext cx="503592" cy="646112"/>
          </a:xfrm>
          <a:prstGeom prst="rect">
            <a:avLst/>
          </a:prstGeom>
          <a:noFill/>
          <a:ln w="12700" cap="sq">
            <a:noFill/>
            <a:miter lim="800000"/>
            <a:headEnd/>
            <a:tailEnd/>
          </a:ln>
        </p:spPr>
        <p:txBody>
          <a:bodyPr wrap="none">
            <a:spAutoFit/>
          </a:bodyPr>
          <a:lstStyle/>
          <a:p>
            <a:r>
              <a:rPr lang="en-US" altLang="zh-CN" sz="3600">
                <a:solidFill>
                  <a:srgbClr val="990000"/>
                </a:solidFill>
                <a:latin typeface="Arial Black" pitchFamily="34" charset="0"/>
              </a:rPr>
              <a:t>2</a:t>
            </a:r>
          </a:p>
        </p:txBody>
      </p:sp>
      <p:grpSp>
        <p:nvGrpSpPr>
          <p:cNvPr id="5" name="Group 31"/>
          <p:cNvGrpSpPr>
            <a:grpSpLocks/>
          </p:cNvGrpSpPr>
          <p:nvPr/>
        </p:nvGrpSpPr>
        <p:grpSpPr bwMode="auto">
          <a:xfrm>
            <a:off x="1847855" y="2620963"/>
            <a:ext cx="8820147" cy="2392362"/>
            <a:chOff x="204" y="1651"/>
            <a:chExt cx="5556" cy="1507"/>
          </a:xfrm>
        </p:grpSpPr>
        <p:grpSp>
          <p:nvGrpSpPr>
            <p:cNvPr id="6" name="Group 27"/>
            <p:cNvGrpSpPr>
              <a:grpSpLocks/>
            </p:cNvGrpSpPr>
            <p:nvPr/>
          </p:nvGrpSpPr>
          <p:grpSpPr bwMode="auto">
            <a:xfrm>
              <a:off x="204" y="1651"/>
              <a:ext cx="1406" cy="1008"/>
              <a:chOff x="528" y="321"/>
              <a:chExt cx="672" cy="1008"/>
            </a:xfrm>
          </p:grpSpPr>
          <p:sp>
            <p:nvSpPr>
              <p:cNvPr id="96266" name="AutoShape 28"/>
              <p:cNvSpPr>
                <a:spLocks noChangeArrowheads="1"/>
              </p:cNvSpPr>
              <p:nvPr/>
            </p:nvSpPr>
            <p:spPr bwMode="auto">
              <a:xfrm>
                <a:off x="528" y="321"/>
                <a:ext cx="672" cy="1008"/>
              </a:xfrm>
              <a:prstGeom prst="irregularSeal1">
                <a:avLst/>
              </a:prstGeom>
              <a:solidFill>
                <a:srgbClr val="FF0000"/>
              </a:solidFill>
              <a:ln w="76200" cap="sq">
                <a:solidFill>
                  <a:srgbClr val="FFFF00"/>
                </a:solidFill>
                <a:miter lim="800000"/>
                <a:headEnd/>
                <a:tailEnd/>
              </a:ln>
              <a:effectLst>
                <a:outerShdw dist="102391" dir="1784693" algn="ctr" rotWithShape="0">
                  <a:srgbClr val="777777"/>
                </a:outerShdw>
              </a:effectLst>
            </p:spPr>
            <p:txBody>
              <a:bodyPr wrap="none" anchor="ctr"/>
              <a:lstStyle/>
              <a:p>
                <a:endParaRPr lang="zh-CN" altLang="en-US"/>
              </a:p>
            </p:txBody>
          </p:sp>
          <p:sp>
            <p:nvSpPr>
              <p:cNvPr id="96267" name="Text Box 29"/>
              <p:cNvSpPr txBox="1">
                <a:spLocks noChangeArrowheads="1"/>
              </p:cNvSpPr>
              <p:nvPr/>
            </p:nvSpPr>
            <p:spPr bwMode="auto">
              <a:xfrm>
                <a:off x="563" y="501"/>
                <a:ext cx="600" cy="591"/>
              </a:xfrm>
              <a:prstGeom prst="rect">
                <a:avLst/>
              </a:prstGeom>
              <a:noFill/>
              <a:ln w="12700" cap="sq">
                <a:noFill/>
                <a:miter lim="800000"/>
                <a:headEnd/>
                <a:tailEnd/>
              </a:ln>
              <a:effectLst>
                <a:outerShdw dist="45791" dir="2021404" algn="ctr" rotWithShape="0">
                  <a:srgbClr val="000000"/>
                </a:outerShdw>
              </a:effectLst>
            </p:spPr>
            <p:txBody>
              <a:bodyPr>
                <a:spAutoFit/>
              </a:bodyPr>
              <a:lstStyle/>
              <a:p>
                <a:r>
                  <a:rPr lang="zh-CN" altLang="en-US" sz="5500" b="1">
                    <a:solidFill>
                      <a:srgbClr val="FFFFFF"/>
                    </a:solidFill>
                    <a:ea typeface="华文新魏" pitchFamily="2" charset="-122"/>
                  </a:rPr>
                  <a:t>练习</a:t>
                </a:r>
              </a:p>
            </p:txBody>
          </p:sp>
        </p:grpSp>
        <p:sp>
          <p:nvSpPr>
            <p:cNvPr id="96265" name="Text Box 30"/>
            <p:cNvSpPr txBox="1">
              <a:spLocks noChangeArrowheads="1"/>
            </p:cNvSpPr>
            <p:nvPr/>
          </p:nvSpPr>
          <p:spPr bwMode="auto">
            <a:xfrm>
              <a:off x="1927" y="1797"/>
              <a:ext cx="3833" cy="1361"/>
            </a:xfrm>
            <a:prstGeom prst="rect">
              <a:avLst/>
            </a:prstGeom>
            <a:noFill/>
            <a:ln w="12700" cap="sq">
              <a:noFill/>
              <a:miter lim="800000"/>
              <a:headEnd/>
              <a:tailEnd/>
            </a:ln>
          </p:spPr>
          <p:txBody>
            <a:bodyPr>
              <a:spAutoFit/>
            </a:bodyPr>
            <a:lstStyle/>
            <a:p>
              <a:pPr marL="457200" indent="-457200">
                <a:lnSpc>
                  <a:spcPct val="120000"/>
                </a:lnSpc>
              </a:pPr>
              <a:r>
                <a:rPr kumimoji="1" lang="en-US" altLang="zh-CN" sz="2800" b="1">
                  <a:solidFill>
                    <a:srgbClr val="000099"/>
                  </a:solidFill>
                  <a:latin typeface="Arial Black" pitchFamily="34" charset="0"/>
                  <a:ea typeface="微软雅黑" pitchFamily="34" charset="-122"/>
                </a:rPr>
                <a:t>A</a:t>
              </a:r>
              <a:r>
                <a:rPr kumimoji="1" lang="zh-CN" altLang="en-US" sz="2800" b="1">
                  <a:solidFill>
                    <a:srgbClr val="000099"/>
                  </a:solidFill>
                  <a:latin typeface="Arial Black" pitchFamily="34" charset="0"/>
                  <a:ea typeface="微软雅黑" pitchFamily="34" charset="-122"/>
                </a:rPr>
                <a:t> </a:t>
              </a:r>
              <a:r>
                <a:rPr kumimoji="1" lang="en-US" altLang="zh-CN" sz="2800" b="1">
                  <a:solidFill>
                    <a:srgbClr val="000099"/>
                  </a:solidFill>
                  <a:latin typeface="Arial Black" pitchFamily="34" charset="0"/>
                  <a:ea typeface="微软雅黑" pitchFamily="34" charset="-122"/>
                </a:rPr>
                <a:t>= ((a))      B = (a,(b,c,d),e,())</a:t>
              </a:r>
            </a:p>
            <a:p>
              <a:pPr marL="457200" indent="-457200">
                <a:lnSpc>
                  <a:spcPct val="120000"/>
                </a:lnSpc>
              </a:pPr>
              <a:r>
                <a:rPr kumimoji="1" lang="en-US" altLang="zh-CN" sz="2800" b="1">
                  <a:solidFill>
                    <a:srgbClr val="000099"/>
                  </a:solidFill>
                  <a:latin typeface="Arial Black" pitchFamily="34" charset="0"/>
                  <a:ea typeface="微软雅黑" pitchFamily="34" charset="-122"/>
                </a:rPr>
                <a:t>C = (x,((y),B,A))</a:t>
              </a:r>
            </a:p>
            <a:p>
              <a:pPr marL="457200" indent="-457200">
                <a:lnSpc>
                  <a:spcPct val="120000"/>
                </a:lnSpc>
              </a:pPr>
              <a:endParaRPr kumimoji="1" lang="en-US" altLang="zh-CN" sz="2800" b="1">
                <a:solidFill>
                  <a:srgbClr val="000099"/>
                </a:solidFill>
                <a:latin typeface="Arial Black" pitchFamily="34" charset="0"/>
                <a:ea typeface="微软雅黑" pitchFamily="34" charset="-122"/>
              </a:endParaRPr>
            </a:p>
            <a:p>
              <a:pPr marL="457200" indent="-457200">
                <a:lnSpc>
                  <a:spcPct val="120000"/>
                </a:lnSpc>
              </a:pPr>
              <a:r>
                <a:rPr kumimoji="1" lang="zh-CN" altLang="en-US" sz="2800" b="1">
                  <a:solidFill>
                    <a:srgbClr val="000099"/>
                  </a:solidFill>
                  <a:latin typeface="Arial Black" pitchFamily="34" charset="0"/>
                  <a:ea typeface="微软雅黑" pitchFamily="34" charset="-122"/>
                </a:rPr>
                <a:t>问：</a:t>
              </a:r>
              <a:r>
                <a:rPr kumimoji="1" lang="en-US" altLang="zh-CN" sz="2800" b="1">
                  <a:solidFill>
                    <a:srgbClr val="000099"/>
                  </a:solidFill>
                  <a:latin typeface="Arial Black" pitchFamily="34" charset="0"/>
                  <a:ea typeface="微软雅黑" pitchFamily="34" charset="-122"/>
                </a:rPr>
                <a:t>C</a:t>
              </a:r>
              <a:r>
                <a:rPr kumimoji="1" lang="zh-CN" altLang="en-US" sz="2800" b="1">
                  <a:solidFill>
                    <a:srgbClr val="000099"/>
                  </a:solidFill>
                  <a:latin typeface="Arial Black" pitchFamily="34" charset="0"/>
                  <a:ea typeface="微软雅黑" pitchFamily="34" charset="-122"/>
                </a:rPr>
                <a:t>的长度　　　</a:t>
              </a:r>
              <a:r>
                <a:rPr kumimoji="1" lang="en-US" altLang="zh-CN" sz="2800" b="1">
                  <a:solidFill>
                    <a:srgbClr val="000099"/>
                  </a:solidFill>
                  <a:latin typeface="Arial Black" pitchFamily="34" charset="0"/>
                  <a:ea typeface="微软雅黑" pitchFamily="34" charset="-122"/>
                </a:rPr>
                <a:t>C</a:t>
              </a:r>
              <a:r>
                <a:rPr kumimoji="1" lang="zh-CN" altLang="en-US" sz="2800" b="1">
                  <a:solidFill>
                    <a:srgbClr val="000099"/>
                  </a:solidFill>
                  <a:latin typeface="Arial Black" pitchFamily="34" charset="0"/>
                  <a:ea typeface="微软雅黑" pitchFamily="34" charset="-122"/>
                </a:rPr>
                <a:t>的深度</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440"/>
                                        </p:tgtEl>
                                        <p:attrNameLst>
                                          <p:attrName>style.visibility</p:attrName>
                                        </p:attrNameLst>
                                      </p:cBhvr>
                                      <p:to>
                                        <p:strVal val="visible"/>
                                      </p:to>
                                    </p:set>
                                    <p:anim calcmode="lin" valueType="num">
                                      <p:cBhvr additive="base">
                                        <p:cTn id="7" dur="500" fill="hold"/>
                                        <p:tgtEl>
                                          <p:spTgt spid="60440"/>
                                        </p:tgtEl>
                                        <p:attrNameLst>
                                          <p:attrName>ppt_x</p:attrName>
                                        </p:attrNameLst>
                                      </p:cBhvr>
                                      <p:tavLst>
                                        <p:tav tm="0">
                                          <p:val>
                                            <p:strVal val="0-#ppt_w/2"/>
                                          </p:val>
                                        </p:tav>
                                        <p:tav tm="100000">
                                          <p:val>
                                            <p:strVal val="#ppt_x"/>
                                          </p:val>
                                        </p:tav>
                                      </p:tavLst>
                                    </p:anim>
                                    <p:anim calcmode="lin" valueType="num">
                                      <p:cBhvr additive="base">
                                        <p:cTn id="8" dur="500" fill="hold"/>
                                        <p:tgtEl>
                                          <p:spTgt spid="6044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043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044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34" grpId="0"/>
      <p:bldP spid="60440" grpId="0" autoUpdateAnimBg="0"/>
      <p:bldP spid="6044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974322" y="79375"/>
            <a:ext cx="4572809" cy="615950"/>
          </a:xfrm>
          <a:prstGeom prst="rect">
            <a:avLst/>
          </a:prstGeom>
          <a:solidFill>
            <a:srgbClr val="FFFFC9"/>
          </a:solidFill>
          <a:ln w="12700" cap="sq">
            <a:noFill/>
            <a:miter lim="800000"/>
            <a:headEnd type="none" w="sm" len="sm"/>
            <a:tailEnd type="none" w="sm" len="sm"/>
          </a:ln>
          <a:effectLst>
            <a:outerShdw dist="135003" dir="2471156" algn="ctr" rotWithShape="0">
              <a:srgbClr val="B2B2B2"/>
            </a:outerShdw>
          </a:effectLst>
        </p:spPr>
        <p:txBody>
          <a:bodyPr>
            <a:spAutoFit/>
          </a:bodyPr>
          <a:lstStyle/>
          <a:p>
            <a:pPr algn="l" eaLnBrk="1" hangingPunct="1"/>
            <a:r>
              <a:rPr kumimoji="1" lang="zh-CN" altLang="en-US" sz="3400" b="1" dirty="0">
                <a:solidFill>
                  <a:srgbClr val="003399"/>
                </a:solidFill>
                <a:ea typeface="楷体_GB2312" pitchFamily="49" charset="-122"/>
              </a:rPr>
              <a:t>广义表的存储结构</a:t>
            </a:r>
          </a:p>
        </p:txBody>
      </p:sp>
      <p:sp>
        <p:nvSpPr>
          <p:cNvPr id="23556" name="Rectangle 4"/>
          <p:cNvSpPr>
            <a:spLocks noChangeArrowheads="1"/>
          </p:cNvSpPr>
          <p:nvPr/>
        </p:nvSpPr>
        <p:spPr bwMode="auto">
          <a:xfrm>
            <a:off x="4877503" y="2565400"/>
            <a:ext cx="837160" cy="381000"/>
          </a:xfrm>
          <a:prstGeom prst="rect">
            <a:avLst/>
          </a:prstGeom>
          <a:noFill/>
          <a:ln w="25400" cap="sq">
            <a:solidFill>
              <a:srgbClr val="C00000"/>
            </a:solidFill>
            <a:miter lim="800000"/>
            <a:headEnd type="none" w="sm" len="sm"/>
            <a:tailEnd type="none" w="sm" len="sm"/>
          </a:ln>
        </p:spPr>
        <p:txBody>
          <a:bodyPr wrap="none" anchor="ctr"/>
          <a:lstStyle/>
          <a:p>
            <a:pPr eaLnBrk="1" hangingPunct="1"/>
            <a:r>
              <a:rPr kumimoji="1" lang="en-US" altLang="en-US" sz="2400" b="1">
                <a:solidFill>
                  <a:srgbClr val="0000CC"/>
                </a:solidFill>
              </a:rPr>
              <a:t>flag</a:t>
            </a:r>
            <a:endParaRPr kumimoji="1" lang="en-US" altLang="zh-CN" sz="2400" b="1">
              <a:solidFill>
                <a:srgbClr val="0000CC"/>
              </a:solidFill>
            </a:endParaRPr>
          </a:p>
        </p:txBody>
      </p:sp>
      <p:sp>
        <p:nvSpPr>
          <p:cNvPr id="23557" name="Rectangle 5"/>
          <p:cNvSpPr>
            <a:spLocks noChangeArrowheads="1"/>
          </p:cNvSpPr>
          <p:nvPr/>
        </p:nvSpPr>
        <p:spPr bwMode="auto">
          <a:xfrm>
            <a:off x="5714663" y="2565400"/>
            <a:ext cx="838780" cy="381000"/>
          </a:xfrm>
          <a:prstGeom prst="rect">
            <a:avLst/>
          </a:prstGeom>
          <a:noFill/>
          <a:ln w="25400" cap="sq">
            <a:solidFill>
              <a:srgbClr val="C00000"/>
            </a:solidFill>
            <a:miter lim="800000"/>
            <a:headEnd type="none" w="sm" len="sm"/>
            <a:tailEnd type="none" w="sm" len="sm"/>
          </a:ln>
        </p:spPr>
        <p:txBody>
          <a:bodyPr wrap="none" anchor="ctr"/>
          <a:lstStyle/>
          <a:p>
            <a:pPr eaLnBrk="1" hangingPunct="1"/>
            <a:r>
              <a:rPr kumimoji="1" lang="en-US" altLang="en-US" sz="2400" b="1" dirty="0">
                <a:solidFill>
                  <a:srgbClr val="0000CC"/>
                </a:solidFill>
              </a:rPr>
              <a:t>info</a:t>
            </a:r>
            <a:endParaRPr kumimoji="1" lang="en-US" altLang="zh-CN" sz="2400" b="1" dirty="0">
              <a:solidFill>
                <a:srgbClr val="0000CC"/>
              </a:solidFill>
            </a:endParaRPr>
          </a:p>
        </p:txBody>
      </p:sp>
      <p:sp>
        <p:nvSpPr>
          <p:cNvPr id="23558" name="Rectangle 6"/>
          <p:cNvSpPr>
            <a:spLocks noChangeArrowheads="1"/>
          </p:cNvSpPr>
          <p:nvPr/>
        </p:nvSpPr>
        <p:spPr bwMode="auto">
          <a:xfrm>
            <a:off x="6553444" y="2565400"/>
            <a:ext cx="837161" cy="381000"/>
          </a:xfrm>
          <a:prstGeom prst="rect">
            <a:avLst/>
          </a:prstGeom>
          <a:noFill/>
          <a:ln w="25400" cap="sq">
            <a:solidFill>
              <a:schemeClr val="bg2"/>
            </a:solidFill>
            <a:miter lim="800000"/>
            <a:headEnd type="none" w="sm" len="sm"/>
            <a:tailEnd type="none" w="sm" len="sm"/>
          </a:ln>
        </p:spPr>
        <p:txBody>
          <a:bodyPr wrap="none" anchor="ctr"/>
          <a:lstStyle/>
          <a:p>
            <a:pPr eaLnBrk="1" hangingPunct="1"/>
            <a:r>
              <a:rPr kumimoji="1" lang="en-US" altLang="en-US" sz="2400" b="1">
                <a:solidFill>
                  <a:srgbClr val="0000CC"/>
                </a:solidFill>
              </a:rPr>
              <a:t>link</a:t>
            </a:r>
            <a:endParaRPr kumimoji="1" lang="en-US" altLang="zh-CN" sz="2400" b="1">
              <a:solidFill>
                <a:srgbClr val="0000CC"/>
              </a:solidFill>
            </a:endParaRPr>
          </a:p>
        </p:txBody>
      </p:sp>
      <p:grpSp>
        <p:nvGrpSpPr>
          <p:cNvPr id="2" name="Group 58"/>
          <p:cNvGrpSpPr>
            <a:grpSpLocks/>
          </p:cNvGrpSpPr>
          <p:nvPr/>
        </p:nvGrpSpPr>
        <p:grpSpPr bwMode="auto">
          <a:xfrm>
            <a:off x="2218667" y="3267077"/>
            <a:ext cx="8293884" cy="3362325"/>
            <a:chOff x="336" y="1739"/>
            <a:chExt cx="5224" cy="2118"/>
          </a:xfrm>
        </p:grpSpPr>
        <p:sp>
          <p:nvSpPr>
            <p:cNvPr id="97290" name="Text Box 8"/>
            <p:cNvSpPr txBox="1">
              <a:spLocks noChangeArrowheads="1"/>
            </p:cNvSpPr>
            <p:nvPr/>
          </p:nvSpPr>
          <p:spPr bwMode="auto">
            <a:xfrm>
              <a:off x="336" y="1739"/>
              <a:ext cx="5224" cy="2118"/>
            </a:xfrm>
            <a:prstGeom prst="rect">
              <a:avLst/>
            </a:prstGeom>
            <a:noFill/>
            <a:ln w="12700" cap="sq">
              <a:noFill/>
              <a:miter lim="800000"/>
              <a:headEnd type="none" w="sm" len="sm"/>
              <a:tailEnd type="none" w="sm" len="sm"/>
            </a:ln>
          </p:spPr>
          <p:txBody>
            <a:bodyPr wrap="none">
              <a:spAutoFit/>
            </a:bodyPr>
            <a:lstStyle/>
            <a:p>
              <a:pPr algn="l" eaLnBrk="1" hangingPunct="1">
                <a:lnSpc>
                  <a:spcPct val="90000"/>
                </a:lnSpc>
                <a:spcAft>
                  <a:spcPct val="20000"/>
                </a:spcAft>
              </a:pPr>
              <a:r>
                <a:rPr kumimoji="1" lang="zh-CN" altLang="en-US" sz="2500" b="1">
                  <a:solidFill>
                    <a:srgbClr val="000099"/>
                  </a:solidFill>
                  <a:latin typeface="幼圆" pitchFamily="49" charset="-122"/>
                  <a:ea typeface="幼圆" pitchFamily="49" charset="-122"/>
                </a:rPr>
                <a:t>其中，</a:t>
              </a:r>
              <a:r>
                <a:rPr kumimoji="1" lang="en-US" altLang="en-US" sz="2500" b="1">
                  <a:solidFill>
                    <a:srgbClr val="000099"/>
                  </a:solidFill>
                  <a:ea typeface="幼圆" pitchFamily="49" charset="-122"/>
                </a:rPr>
                <a:t>flag</a:t>
              </a:r>
              <a:r>
                <a:rPr kumimoji="1" lang="zh-CN" altLang="en-US" sz="2500" b="1">
                  <a:solidFill>
                    <a:srgbClr val="000099"/>
                  </a:solidFill>
                  <a:latin typeface="幼圆" pitchFamily="49" charset="-122"/>
                  <a:ea typeface="幼圆" pitchFamily="49" charset="-122"/>
                </a:rPr>
                <a:t>为标志位, 令</a:t>
              </a:r>
            </a:p>
            <a:p>
              <a:pPr algn="l" eaLnBrk="1" hangingPunct="1">
                <a:lnSpc>
                  <a:spcPct val="90000"/>
                </a:lnSpc>
              </a:pPr>
              <a:r>
                <a:rPr kumimoji="1" lang="zh-CN" altLang="en-US" sz="2500" b="1">
                  <a:solidFill>
                    <a:srgbClr val="000099"/>
                  </a:solidFill>
                  <a:latin typeface="幼圆" pitchFamily="49" charset="-122"/>
                  <a:ea typeface="幼圆" pitchFamily="49" charset="-122"/>
                </a:rPr>
                <a:t>                 </a:t>
              </a:r>
              <a:r>
                <a:rPr kumimoji="1" lang="zh-CN" altLang="en-US" sz="2500" b="1">
                  <a:solidFill>
                    <a:srgbClr val="000099"/>
                  </a:solidFill>
                  <a:ea typeface="幼圆" pitchFamily="49" charset="-122"/>
                </a:rPr>
                <a:t>1</a:t>
              </a:r>
              <a:r>
                <a:rPr kumimoji="1" lang="zh-CN" altLang="en-US" sz="2500" b="1">
                  <a:solidFill>
                    <a:srgbClr val="000099"/>
                  </a:solidFill>
                  <a:latin typeface="幼圆" pitchFamily="49" charset="-122"/>
                  <a:ea typeface="幼圆" pitchFamily="49" charset="-122"/>
                </a:rPr>
                <a:t>    表示本结点为表结点     </a:t>
              </a:r>
              <a:endParaRPr kumimoji="1" lang="zh-CN" altLang="zh-CN" sz="2500" b="1">
                <a:solidFill>
                  <a:srgbClr val="000099"/>
                </a:solidFill>
                <a:latin typeface="幼圆" pitchFamily="49" charset="-122"/>
                <a:ea typeface="幼圆" pitchFamily="49" charset="-122"/>
              </a:endParaRPr>
            </a:p>
            <a:p>
              <a:pPr algn="l" eaLnBrk="1" hangingPunct="1">
                <a:lnSpc>
                  <a:spcPct val="90000"/>
                </a:lnSpc>
              </a:pPr>
              <a:r>
                <a:rPr kumimoji="1" lang="zh-CN" altLang="en-US" sz="2500" b="1">
                  <a:solidFill>
                    <a:srgbClr val="000099"/>
                  </a:solidFill>
                  <a:latin typeface="幼圆" pitchFamily="49" charset="-122"/>
                  <a:ea typeface="幼圆" pitchFamily="49" charset="-122"/>
                </a:rPr>
                <a:t>                 </a:t>
              </a:r>
              <a:r>
                <a:rPr kumimoji="1" lang="zh-CN" altLang="en-US" sz="2500" b="1">
                  <a:solidFill>
                    <a:srgbClr val="000099"/>
                  </a:solidFill>
                  <a:ea typeface="幼圆" pitchFamily="49" charset="-122"/>
                </a:rPr>
                <a:t>0</a:t>
              </a:r>
              <a:r>
                <a:rPr kumimoji="1" lang="zh-CN" altLang="en-US" sz="2500" b="1">
                  <a:solidFill>
                    <a:srgbClr val="000099"/>
                  </a:solidFill>
                  <a:latin typeface="幼圆" pitchFamily="49" charset="-122"/>
                  <a:ea typeface="幼圆" pitchFamily="49" charset="-122"/>
                </a:rPr>
                <a:t>    表示本结点为原子结点</a:t>
              </a:r>
            </a:p>
            <a:p>
              <a:pPr algn="l" eaLnBrk="1" hangingPunct="1">
                <a:lnSpc>
                  <a:spcPct val="90000"/>
                </a:lnSpc>
                <a:spcBef>
                  <a:spcPct val="20000"/>
                </a:spcBef>
              </a:pPr>
              <a:r>
                <a:rPr kumimoji="1" lang="zh-CN" altLang="en-US" sz="2500" b="1">
                  <a:solidFill>
                    <a:srgbClr val="000099"/>
                  </a:solidFill>
                  <a:latin typeface="幼圆" pitchFamily="49" charset="-122"/>
                  <a:ea typeface="幼圆" pitchFamily="49" charset="-122"/>
                </a:rPr>
                <a:t>当</a:t>
              </a:r>
              <a:r>
                <a:rPr kumimoji="1" lang="en-US" altLang="en-US" sz="2500" b="1">
                  <a:solidFill>
                    <a:srgbClr val="000099"/>
                  </a:solidFill>
                  <a:ea typeface="幼圆" pitchFamily="49" charset="-122"/>
                </a:rPr>
                <a:t>flag=0</a:t>
              </a:r>
              <a:r>
                <a:rPr kumimoji="1" lang="zh-CN" altLang="en-US" sz="2500" b="1">
                  <a:solidFill>
                    <a:srgbClr val="000099"/>
                  </a:solidFill>
                  <a:latin typeface="幼圆" pitchFamily="49" charset="-122"/>
                  <a:ea typeface="幼圆" pitchFamily="49" charset="-122"/>
                </a:rPr>
                <a:t>时, </a:t>
              </a:r>
              <a:r>
                <a:rPr kumimoji="1" lang="en-US" altLang="zh-CN" sz="2500" b="1">
                  <a:solidFill>
                    <a:srgbClr val="000099"/>
                  </a:solidFill>
                  <a:ea typeface="幼圆" pitchFamily="49" charset="-122"/>
                </a:rPr>
                <a:t>info</a:t>
              </a:r>
              <a:r>
                <a:rPr kumimoji="1" lang="zh-CN" altLang="zh-CN" sz="2500" b="1">
                  <a:solidFill>
                    <a:srgbClr val="000099"/>
                  </a:solidFill>
                  <a:latin typeface="幼圆" pitchFamily="49" charset="-122"/>
                  <a:ea typeface="幼圆" pitchFamily="49" charset="-122"/>
                </a:rPr>
                <a:t>域存放相应原子元素的信息</a:t>
              </a:r>
              <a:r>
                <a:rPr kumimoji="1" lang="zh-CN" altLang="en-US" sz="2500" b="1">
                  <a:solidFill>
                    <a:srgbClr val="000099"/>
                  </a:solidFill>
                  <a:latin typeface="幼圆" pitchFamily="49" charset="-122"/>
                  <a:ea typeface="幼圆" pitchFamily="49" charset="-122"/>
                </a:rPr>
                <a:t>；</a:t>
              </a:r>
            </a:p>
            <a:p>
              <a:pPr algn="l" eaLnBrk="1" hangingPunct="1">
                <a:lnSpc>
                  <a:spcPct val="90000"/>
                </a:lnSpc>
              </a:pPr>
              <a:r>
                <a:rPr kumimoji="1" lang="zh-CN" altLang="en-US" sz="2500" b="1">
                  <a:solidFill>
                    <a:srgbClr val="000099"/>
                  </a:solidFill>
                  <a:latin typeface="幼圆" pitchFamily="49" charset="-122"/>
                  <a:ea typeface="幼圆" pitchFamily="49" charset="-122"/>
                </a:rPr>
                <a:t>当</a:t>
              </a:r>
              <a:r>
                <a:rPr kumimoji="1" lang="en-US" altLang="en-US" sz="2500" b="1">
                  <a:solidFill>
                    <a:srgbClr val="000099"/>
                  </a:solidFill>
                  <a:ea typeface="幼圆" pitchFamily="49" charset="-122"/>
                </a:rPr>
                <a:t>flag=1</a:t>
              </a:r>
              <a:r>
                <a:rPr kumimoji="1" lang="zh-CN" altLang="en-US" sz="2500" b="1">
                  <a:solidFill>
                    <a:srgbClr val="000099"/>
                  </a:solidFill>
                  <a:latin typeface="幼圆" pitchFamily="49" charset="-122"/>
                  <a:ea typeface="幼圆" pitchFamily="49" charset="-122"/>
                </a:rPr>
                <a:t>时，</a:t>
              </a:r>
              <a:r>
                <a:rPr kumimoji="1" lang="en-US" altLang="en-US" sz="2500" b="1">
                  <a:solidFill>
                    <a:srgbClr val="000099"/>
                  </a:solidFill>
                  <a:ea typeface="幼圆" pitchFamily="49" charset="-122"/>
                </a:rPr>
                <a:t>info</a:t>
              </a:r>
              <a:r>
                <a:rPr kumimoji="1" lang="zh-CN" altLang="en-US" sz="2500" b="1">
                  <a:solidFill>
                    <a:srgbClr val="000099"/>
                  </a:solidFill>
                  <a:latin typeface="幼圆" pitchFamily="49" charset="-122"/>
                  <a:ea typeface="幼圆" pitchFamily="49" charset="-122"/>
                </a:rPr>
                <a:t>域存放子表第一个元素对应的链结点</a:t>
              </a:r>
            </a:p>
            <a:p>
              <a:pPr algn="l" eaLnBrk="1" hangingPunct="1">
                <a:lnSpc>
                  <a:spcPct val="90000"/>
                </a:lnSpc>
              </a:pPr>
              <a:r>
                <a:rPr kumimoji="1" lang="zh-CN" altLang="en-US" sz="2500" b="1">
                  <a:solidFill>
                    <a:srgbClr val="000099"/>
                  </a:solidFill>
                  <a:latin typeface="幼圆" pitchFamily="49" charset="-122"/>
                  <a:ea typeface="幼圆" pitchFamily="49" charset="-122"/>
                </a:rPr>
                <a:t>           的地址；</a:t>
              </a:r>
            </a:p>
            <a:p>
              <a:pPr algn="l" eaLnBrk="1" hangingPunct="1">
                <a:lnSpc>
                  <a:spcPct val="90000"/>
                </a:lnSpc>
              </a:pPr>
              <a:r>
                <a:rPr kumimoji="1" lang="en-US" altLang="en-US" sz="2500" b="1">
                  <a:solidFill>
                    <a:srgbClr val="000099"/>
                  </a:solidFill>
                  <a:ea typeface="幼圆" pitchFamily="49" charset="-122"/>
                </a:rPr>
                <a:t>link</a:t>
              </a:r>
              <a:r>
                <a:rPr kumimoji="1" lang="zh-CN" altLang="en-US" sz="2500" b="1">
                  <a:solidFill>
                    <a:srgbClr val="000099"/>
                  </a:solidFill>
                  <a:latin typeface="幼圆" pitchFamily="49" charset="-122"/>
                  <a:ea typeface="幼圆" pitchFamily="49" charset="-122"/>
                </a:rPr>
                <a:t>域存放元素同一层的下一个元素所在链结点的地址，</a:t>
              </a:r>
            </a:p>
            <a:p>
              <a:pPr algn="l" eaLnBrk="1" hangingPunct="1">
                <a:lnSpc>
                  <a:spcPct val="90000"/>
                </a:lnSpc>
              </a:pPr>
              <a:r>
                <a:rPr kumimoji="1" lang="zh-CN" altLang="en-US" sz="2500" b="1">
                  <a:solidFill>
                    <a:srgbClr val="000099"/>
                  </a:solidFill>
                  <a:latin typeface="幼圆" pitchFamily="49" charset="-122"/>
                  <a:ea typeface="幼圆" pitchFamily="49" charset="-122"/>
                </a:rPr>
                <a:t>           当本元素为所在层的最后一个元素时,</a:t>
              </a:r>
              <a:r>
                <a:rPr kumimoji="1" lang="en-US" altLang="zh-CN" sz="2500" b="1">
                  <a:solidFill>
                    <a:srgbClr val="000099"/>
                  </a:solidFill>
                  <a:ea typeface="幼圆" pitchFamily="49" charset="-122"/>
                </a:rPr>
                <a:t>link</a:t>
              </a:r>
            </a:p>
            <a:p>
              <a:pPr algn="l" eaLnBrk="1" hangingPunct="1">
                <a:lnSpc>
                  <a:spcPct val="90000"/>
                </a:lnSpc>
              </a:pPr>
              <a:r>
                <a:rPr kumimoji="1" lang="zh-CN" altLang="en-US" sz="2500" b="1">
                  <a:solidFill>
                    <a:srgbClr val="000099"/>
                  </a:solidFill>
                  <a:ea typeface="幼圆" pitchFamily="49" charset="-122"/>
                </a:rPr>
                <a:t>                      </a:t>
              </a:r>
              <a:r>
                <a:rPr kumimoji="1" lang="zh-CN" altLang="zh-CN" sz="2500" b="1">
                  <a:solidFill>
                    <a:srgbClr val="000099"/>
                  </a:solidFill>
                  <a:latin typeface="幼圆" pitchFamily="49" charset="-122"/>
                  <a:ea typeface="幼圆" pitchFamily="49" charset="-122"/>
                </a:rPr>
                <a:t>域为</a:t>
              </a:r>
              <a:r>
                <a:rPr kumimoji="1" lang="zh-CN" altLang="en-US" sz="2500" b="1">
                  <a:solidFill>
                    <a:srgbClr val="000099"/>
                  </a:solidFill>
                  <a:ea typeface="幼圆" pitchFamily="49" charset="-122"/>
                </a:rPr>
                <a:t>N</a:t>
              </a:r>
              <a:r>
                <a:rPr kumimoji="1" lang="en-US" altLang="zh-CN" sz="2500" b="1">
                  <a:solidFill>
                    <a:srgbClr val="000099"/>
                  </a:solidFill>
                  <a:ea typeface="幼圆" pitchFamily="49" charset="-122"/>
                </a:rPr>
                <a:t>ULL</a:t>
              </a:r>
              <a:r>
                <a:rPr kumimoji="1" lang="en-US" altLang="zh-CN" sz="2500" b="1">
                  <a:solidFill>
                    <a:srgbClr val="000099"/>
                  </a:solidFill>
                  <a:latin typeface="幼圆" pitchFamily="49" charset="-122"/>
                  <a:ea typeface="幼圆" pitchFamily="49" charset="-122"/>
                </a:rPr>
                <a:t>。</a:t>
              </a:r>
            </a:p>
          </p:txBody>
        </p:sp>
        <p:sp>
          <p:nvSpPr>
            <p:cNvPr id="97291" name="Rectangle 9"/>
            <p:cNvSpPr>
              <a:spLocks noChangeArrowheads="1"/>
            </p:cNvSpPr>
            <p:nvPr/>
          </p:nvSpPr>
          <p:spPr bwMode="auto">
            <a:xfrm>
              <a:off x="1369" y="1994"/>
              <a:ext cx="629" cy="407"/>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en-US" sz="2400" b="1">
                  <a:solidFill>
                    <a:srgbClr val="000099"/>
                  </a:solidFill>
                  <a:ea typeface="楷体_GB2312" pitchFamily="49" charset="-122"/>
                </a:rPr>
                <a:t>flag =</a:t>
              </a:r>
              <a:r>
                <a:rPr kumimoji="1" lang="en-US" altLang="en-US" sz="3600" b="1">
                  <a:solidFill>
                    <a:srgbClr val="000099"/>
                  </a:solidFill>
                  <a:ea typeface="楷体_GB2312" pitchFamily="49" charset="-122"/>
                </a:rPr>
                <a:t>{</a:t>
              </a:r>
              <a:endParaRPr kumimoji="1" lang="zh-CN" altLang="en-US" sz="2400" b="1">
                <a:solidFill>
                  <a:srgbClr val="000099"/>
                </a:solidFill>
                <a:ea typeface="楷体_GB2312" pitchFamily="49" charset="-122"/>
              </a:endParaRPr>
            </a:p>
          </p:txBody>
        </p:sp>
      </p:grpSp>
      <p:sp>
        <p:nvSpPr>
          <p:cNvPr id="23562" name="Text Box 10"/>
          <p:cNvSpPr txBox="1">
            <a:spLocks noChangeArrowheads="1"/>
          </p:cNvSpPr>
          <p:nvPr/>
        </p:nvSpPr>
        <p:spPr bwMode="auto">
          <a:xfrm>
            <a:off x="2166849" y="1668465"/>
            <a:ext cx="8153008" cy="841375"/>
          </a:xfrm>
          <a:prstGeom prst="rect">
            <a:avLst/>
          </a:prstGeom>
          <a:noFill/>
          <a:ln w="12700" cap="sq">
            <a:noFill/>
            <a:miter lim="800000"/>
            <a:headEnd/>
            <a:tailEnd/>
          </a:ln>
        </p:spPr>
        <p:txBody>
          <a:bodyPr anchor="ctr">
            <a:spAutoFit/>
          </a:bodyPr>
          <a:lstStyle/>
          <a:p>
            <a:pPr algn="l" eaLnBrk="1" hangingPunct="1">
              <a:lnSpc>
                <a:spcPct val="90000"/>
              </a:lnSpc>
            </a:pPr>
            <a:r>
              <a:rPr kumimoji="1" lang="zh-CN" altLang="en-US" sz="2700" b="1">
                <a:solidFill>
                  <a:srgbClr val="000099"/>
                </a:solidFill>
                <a:ea typeface="幼圆" pitchFamily="49" charset="-122"/>
              </a:rPr>
              <a:t> 广义表一般采用链式存储结构，链结点的构造</a:t>
            </a:r>
          </a:p>
          <a:p>
            <a:pPr algn="l" eaLnBrk="1" hangingPunct="1">
              <a:lnSpc>
                <a:spcPct val="90000"/>
              </a:lnSpc>
            </a:pPr>
            <a:r>
              <a:rPr kumimoji="1" lang="zh-CN" altLang="en-US" sz="2700" b="1">
                <a:solidFill>
                  <a:srgbClr val="000099"/>
                </a:solidFill>
                <a:ea typeface="幼圆" pitchFamily="49" charset="-122"/>
              </a:rPr>
              <a:t>可以为</a:t>
            </a:r>
            <a:endParaRPr kumimoji="1" lang="zh-CN" altLang="en-US" sz="2700">
              <a:solidFill>
                <a:srgbClr val="000099"/>
              </a:solidFill>
              <a:ea typeface="幼圆" pitchFamily="49" charset="-122"/>
            </a:endParaRPr>
          </a:p>
        </p:txBody>
      </p:sp>
      <p:sp>
        <p:nvSpPr>
          <p:cNvPr id="97288" name="Text Box 70"/>
          <p:cNvSpPr txBox="1">
            <a:spLocks noChangeArrowheads="1"/>
          </p:cNvSpPr>
          <p:nvPr/>
        </p:nvSpPr>
        <p:spPr bwMode="auto">
          <a:xfrm>
            <a:off x="6674890" y="306389"/>
            <a:ext cx="2954655" cy="369332"/>
          </a:xfrm>
          <a:prstGeom prst="rect">
            <a:avLst/>
          </a:prstGeom>
          <a:noFill/>
          <a:ln w="12700" cap="sq">
            <a:noFill/>
            <a:miter lim="800000"/>
            <a:headEnd/>
            <a:tailEnd/>
          </a:ln>
        </p:spPr>
        <p:txBody>
          <a:bodyPr wrap="none">
            <a:spAutoFit/>
          </a:bodyPr>
          <a:lstStyle/>
          <a:p>
            <a:r>
              <a:rPr lang="zh-CN" altLang="en-US" b="1">
                <a:solidFill>
                  <a:srgbClr val="990000"/>
                </a:solidFill>
                <a:ea typeface="微软雅黑" pitchFamily="34" charset="-122"/>
              </a:rPr>
              <a:t>顺序存储？还是链式存储？</a:t>
            </a:r>
          </a:p>
        </p:txBody>
      </p:sp>
      <p:sp>
        <p:nvSpPr>
          <p:cNvPr id="97289" name="Rectangle 71"/>
          <p:cNvSpPr>
            <a:spLocks noChangeArrowheads="1"/>
          </p:cNvSpPr>
          <p:nvPr/>
        </p:nvSpPr>
        <p:spPr bwMode="auto">
          <a:xfrm>
            <a:off x="3216135" y="1016002"/>
            <a:ext cx="5688484" cy="523875"/>
          </a:xfrm>
          <a:prstGeom prst="rect">
            <a:avLst/>
          </a:prstGeom>
          <a:noFill/>
          <a:ln w="12700" cap="sq">
            <a:noFill/>
            <a:miter lim="800000"/>
            <a:headEnd/>
            <a:tailEnd/>
          </a:ln>
        </p:spPr>
        <p:txBody>
          <a:bodyPr>
            <a:spAutoFit/>
          </a:bodyPr>
          <a:lstStyle/>
          <a:p>
            <a:pPr algn="l" eaLnBrk="1" hangingPunct="1">
              <a:spcBef>
                <a:spcPct val="25000"/>
              </a:spcBef>
              <a:spcAft>
                <a:spcPct val="35000"/>
              </a:spcAft>
            </a:pPr>
            <a:r>
              <a:rPr lang="zh-CN" altLang="en-US" sz="2800" b="1">
                <a:solidFill>
                  <a:srgbClr val="000092"/>
                </a:solidFill>
                <a:ea typeface="楷体_GB2312" pitchFamily="49" charset="-122"/>
              </a:rPr>
              <a:t>L</a:t>
            </a:r>
            <a:r>
              <a:rPr lang="en-US" altLang="zh-CN" sz="2800" b="1">
                <a:solidFill>
                  <a:srgbClr val="000092"/>
                </a:solidFill>
                <a:ea typeface="楷体_GB2312" pitchFamily="49" charset="-122"/>
              </a:rPr>
              <a:t>S = </a:t>
            </a:r>
            <a:r>
              <a:rPr lang="zh-CN" altLang="zh-CN" sz="2800" b="1">
                <a:solidFill>
                  <a:srgbClr val="000092"/>
                </a:solidFill>
                <a:ea typeface="楷体_GB2312" pitchFamily="49" charset="-122"/>
              </a:rPr>
              <a:t>( </a:t>
            </a:r>
            <a:r>
              <a:rPr lang="en-US" altLang="zh-CN" sz="2800" b="1">
                <a:solidFill>
                  <a:srgbClr val="000092"/>
                </a:solidFill>
                <a:ea typeface="楷体_GB2312" pitchFamily="49" charset="-122"/>
              </a:rPr>
              <a:t>a</a:t>
            </a:r>
            <a:r>
              <a:rPr lang="en-US" altLang="zh-CN" sz="2800" b="1" baseline="-25000">
                <a:solidFill>
                  <a:srgbClr val="000092"/>
                </a:solidFill>
                <a:ea typeface="楷体_GB2312" pitchFamily="49" charset="-122"/>
              </a:rPr>
              <a:t>1</a:t>
            </a:r>
            <a:r>
              <a:rPr lang="en-US" altLang="zh-CN" sz="2800" b="1">
                <a:solidFill>
                  <a:srgbClr val="000092"/>
                </a:solidFill>
                <a:ea typeface="楷体_GB2312" pitchFamily="49" charset="-122"/>
              </a:rPr>
              <a:t>,  a</a:t>
            </a:r>
            <a:r>
              <a:rPr lang="en-US" altLang="zh-CN" sz="2800" b="1" baseline="-25000">
                <a:solidFill>
                  <a:srgbClr val="000092"/>
                </a:solidFill>
                <a:ea typeface="楷体_GB2312" pitchFamily="49" charset="-122"/>
              </a:rPr>
              <a:t>2</a:t>
            </a:r>
            <a:r>
              <a:rPr lang="en-US" altLang="zh-CN" sz="2800" b="1">
                <a:solidFill>
                  <a:srgbClr val="000092"/>
                </a:solidFill>
                <a:ea typeface="楷体_GB2312" pitchFamily="49" charset="-122"/>
              </a:rPr>
              <a:t>,  a</a:t>
            </a:r>
            <a:r>
              <a:rPr lang="en-US" altLang="zh-CN" sz="2800" b="1" baseline="-25000">
                <a:solidFill>
                  <a:srgbClr val="000092"/>
                </a:solidFill>
                <a:ea typeface="楷体_GB2312" pitchFamily="49" charset="-122"/>
              </a:rPr>
              <a:t>3</a:t>
            </a:r>
            <a:r>
              <a:rPr lang="en-US" altLang="zh-CN" sz="2800" b="1">
                <a:solidFill>
                  <a:srgbClr val="000092"/>
                </a:solidFill>
                <a:ea typeface="楷体_GB2312" pitchFamily="49" charset="-122"/>
              </a:rPr>
              <a:t>,   </a:t>
            </a:r>
            <a:r>
              <a:rPr lang="en-US" altLang="zh-CN" sz="2800" b="1">
                <a:solidFill>
                  <a:srgbClr val="000092"/>
                </a:solidFill>
                <a:cs typeface="Times New Roman" pitchFamily="18" charset="0"/>
              </a:rPr>
              <a:t>……,  </a:t>
            </a:r>
            <a:r>
              <a:rPr lang="en-US" altLang="zh-CN" sz="2800" b="1">
                <a:solidFill>
                  <a:srgbClr val="000092"/>
                </a:solidFill>
                <a:ea typeface="楷体_GB2312" pitchFamily="49" charset="-122"/>
              </a:rPr>
              <a:t>a</a:t>
            </a:r>
            <a:r>
              <a:rPr lang="en-US" altLang="zh-CN" sz="2800" b="1" baseline="-25000">
                <a:solidFill>
                  <a:srgbClr val="000092"/>
                </a:solidFill>
                <a:ea typeface="楷体_GB2312" pitchFamily="49" charset="-122"/>
              </a:rPr>
              <a:t>n</a:t>
            </a:r>
            <a:r>
              <a:rPr lang="en-US" altLang="zh-CN" sz="2800" b="1" baseline="-25000">
                <a:solidFill>
                  <a:srgbClr val="000092"/>
                </a:solidFill>
                <a:latin typeface="宋体" charset="-122"/>
              </a:rPr>
              <a:t>-</a:t>
            </a:r>
            <a:r>
              <a:rPr lang="en-US" altLang="zh-CN" sz="2800" b="1" baseline="-25000">
                <a:solidFill>
                  <a:srgbClr val="000092"/>
                </a:solidFill>
                <a:ea typeface="楷体_GB2312" pitchFamily="49" charset="-122"/>
              </a:rPr>
              <a:t>1</a:t>
            </a:r>
            <a:r>
              <a:rPr lang="en-US" altLang="zh-CN" sz="2800" b="1">
                <a:solidFill>
                  <a:srgbClr val="000092"/>
                </a:solidFill>
                <a:cs typeface="Times New Roman" pitchFamily="18" charset="0"/>
              </a:rPr>
              <a:t>,  </a:t>
            </a:r>
            <a:r>
              <a:rPr lang="en-US" altLang="zh-CN" sz="2800" b="1">
                <a:solidFill>
                  <a:srgbClr val="000092"/>
                </a:solidFill>
                <a:ea typeface="楷体_GB2312" pitchFamily="49" charset="-122"/>
              </a:rPr>
              <a:t>a</a:t>
            </a:r>
            <a:r>
              <a:rPr lang="en-US" altLang="zh-CN" sz="2800" b="1" baseline="-25000">
                <a:solidFill>
                  <a:srgbClr val="000092"/>
                </a:solidFill>
                <a:ea typeface="楷体_GB2312" pitchFamily="49" charset="-122"/>
              </a:rPr>
              <a:t>n </a:t>
            </a:r>
            <a:r>
              <a:rPr lang="en-US" altLang="zh-CN" sz="2800" b="1">
                <a:solidFill>
                  <a:srgbClr val="000092"/>
                </a:solidFill>
                <a:ea typeface="楷体_GB2312" pitchFamily="49" charset="-122"/>
              </a:rPr>
              <a:t>)</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3562"/>
                                        </p:tgtEl>
                                        <p:attrNameLst>
                                          <p:attrName>style.visibility</p:attrName>
                                        </p:attrNameLst>
                                      </p:cBhvr>
                                      <p:to>
                                        <p:strVal val="visible"/>
                                      </p:to>
                                    </p:set>
                                    <p:animEffect transition="in" filter="wipe(right)">
                                      <p:cBhvr>
                                        <p:cTn id="7" dur="500"/>
                                        <p:tgtEl>
                                          <p:spTgt spid="235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23558"/>
                                        </p:tgtEl>
                                        <p:attrNameLst>
                                          <p:attrName>style.visibility</p:attrName>
                                        </p:attrNameLst>
                                      </p:cBhvr>
                                      <p:to>
                                        <p:strVal val="visible"/>
                                      </p:to>
                                    </p:set>
                                    <p:anim calcmode="lin" valueType="num">
                                      <p:cBhvr additive="base">
                                        <p:cTn id="12" dur="500" fill="hold"/>
                                        <p:tgtEl>
                                          <p:spTgt spid="23558"/>
                                        </p:tgtEl>
                                        <p:attrNameLst>
                                          <p:attrName>ppt_x</p:attrName>
                                        </p:attrNameLst>
                                      </p:cBhvr>
                                      <p:tavLst>
                                        <p:tav tm="0">
                                          <p:val>
                                            <p:strVal val="1+#ppt_w/2"/>
                                          </p:val>
                                        </p:tav>
                                        <p:tav tm="100000">
                                          <p:val>
                                            <p:strVal val="#ppt_x"/>
                                          </p:val>
                                        </p:tav>
                                      </p:tavLst>
                                    </p:anim>
                                    <p:anim calcmode="lin" valueType="num">
                                      <p:cBhvr additive="base">
                                        <p:cTn id="13" dur="500" fill="hold"/>
                                        <p:tgtEl>
                                          <p:spTgt spid="23558"/>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3557"/>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3556"/>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up)">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animBg="1"/>
      <p:bldP spid="23557" grpId="0" animBg="1"/>
      <p:bldP spid="23558" grpId="0" animBg="1"/>
      <p:bldP spid="23562"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4"/>
          <p:cNvGrpSpPr>
            <a:grpSpLocks/>
          </p:cNvGrpSpPr>
          <p:nvPr/>
        </p:nvGrpSpPr>
        <p:grpSpPr bwMode="auto">
          <a:xfrm>
            <a:off x="911424" y="95567"/>
            <a:ext cx="4572809" cy="720725"/>
            <a:chOff x="192" y="336"/>
            <a:chExt cx="2880" cy="454"/>
          </a:xfrm>
        </p:grpSpPr>
        <p:sp>
          <p:nvSpPr>
            <p:cNvPr id="114691" name="Rectangle 3"/>
            <p:cNvSpPr>
              <a:spLocks noChangeArrowheads="1"/>
            </p:cNvSpPr>
            <p:nvPr/>
          </p:nvSpPr>
          <p:spPr bwMode="auto">
            <a:xfrm>
              <a:off x="192" y="336"/>
              <a:ext cx="2880" cy="432"/>
            </a:xfrm>
            <a:prstGeom prst="rect">
              <a:avLst/>
            </a:prstGeom>
            <a:solidFill>
              <a:srgbClr val="D5EAFF"/>
            </a:solidFill>
            <a:ln w="12700" cap="sq">
              <a:noFill/>
              <a:miter lim="800000"/>
              <a:headEnd type="none" w="sm" len="sm"/>
              <a:tailEnd type="none" w="sm" len="sm"/>
            </a:ln>
            <a:effectLst>
              <a:outerShdw dist="125724" dir="2700000" algn="ctr" rotWithShape="0">
                <a:srgbClr val="B2B2B2"/>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4292" name="Rectangle 4"/>
            <p:cNvSpPr>
              <a:spLocks noChangeArrowheads="1"/>
            </p:cNvSpPr>
            <p:nvPr/>
          </p:nvSpPr>
          <p:spPr bwMode="auto">
            <a:xfrm>
              <a:off x="285" y="393"/>
              <a:ext cx="2739" cy="397"/>
            </a:xfrm>
            <a:prstGeom prst="rect">
              <a:avLst/>
            </a:prstGeom>
            <a:noFill/>
            <a:ln w="12700" cap="sq">
              <a:noFill/>
              <a:miter lim="800000"/>
              <a:headEnd type="none" w="sm" len="sm"/>
              <a:tailEnd type="none" w="sm" len="sm"/>
            </a:ln>
          </p:spPr>
          <p:txBody>
            <a:bodyPr>
              <a:spAutoFit/>
            </a:bodyPr>
            <a:lstStyle/>
            <a:p>
              <a:pPr algn="l"/>
              <a:r>
                <a:rPr kumimoji="1" lang="zh-CN" altLang="en-US" sz="3500" b="1" dirty="0">
                  <a:solidFill>
                    <a:srgbClr val="CC0066"/>
                  </a:solidFill>
                  <a:ea typeface="楷体_GB2312" pitchFamily="49" charset="-122"/>
                </a:rPr>
                <a:t> 数组的基本概念</a:t>
              </a:r>
            </a:p>
          </p:txBody>
        </p:sp>
      </p:grpSp>
      <p:grpSp>
        <p:nvGrpSpPr>
          <p:cNvPr id="3" name="Group 42"/>
          <p:cNvGrpSpPr>
            <a:grpSpLocks/>
          </p:cNvGrpSpPr>
          <p:nvPr/>
        </p:nvGrpSpPr>
        <p:grpSpPr bwMode="auto">
          <a:xfrm>
            <a:off x="2132846" y="1371600"/>
            <a:ext cx="7926311" cy="1333500"/>
            <a:chOff x="384" y="960"/>
            <a:chExt cx="4992" cy="840"/>
          </a:xfrm>
        </p:grpSpPr>
        <p:sp>
          <p:nvSpPr>
            <p:cNvPr id="114696" name="Rectangle 8"/>
            <p:cNvSpPr>
              <a:spLocks noChangeArrowheads="1"/>
            </p:cNvSpPr>
            <p:nvPr/>
          </p:nvSpPr>
          <p:spPr bwMode="auto">
            <a:xfrm>
              <a:off x="384" y="984"/>
              <a:ext cx="4992" cy="816"/>
            </a:xfrm>
            <a:prstGeom prst="rect">
              <a:avLst/>
            </a:prstGeom>
            <a:solidFill>
              <a:srgbClr val="CCFFFF"/>
            </a:solidFill>
            <a:ln w="12700" cap="sq">
              <a:noFill/>
              <a:miter lim="800000"/>
              <a:headEnd type="none" w="sm" len="sm"/>
              <a:tailEnd type="none" w="sm" len="sm"/>
            </a:ln>
            <a:effectLst>
              <a:outerShdw dist="179605" dir="2700000" algn="ctr" rotWithShape="0">
                <a:schemeClr val="bg1">
                  <a:alpha val="50000"/>
                </a:schemeClr>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4290" name="Text Box 10"/>
            <p:cNvSpPr txBox="1">
              <a:spLocks noChangeArrowheads="1"/>
            </p:cNvSpPr>
            <p:nvPr/>
          </p:nvSpPr>
          <p:spPr bwMode="auto">
            <a:xfrm>
              <a:off x="480" y="960"/>
              <a:ext cx="2627" cy="368"/>
            </a:xfrm>
            <a:prstGeom prst="rect">
              <a:avLst/>
            </a:prstGeom>
            <a:noFill/>
            <a:ln w="9525">
              <a:noFill/>
              <a:miter lim="800000"/>
              <a:headEnd/>
              <a:tailEnd/>
            </a:ln>
            <a:effectLst>
              <a:outerShdw dist="17961" dir="2700000" algn="ctr" rotWithShape="0">
                <a:schemeClr val="bg1"/>
              </a:outerShdw>
            </a:effectLst>
          </p:spPr>
          <p:txBody>
            <a:bodyPr>
              <a:spAutoFit/>
            </a:bodyPr>
            <a:lstStyle/>
            <a:p>
              <a:pPr algn="l"/>
              <a:r>
                <a:rPr lang="en-US" altLang="zh-CN" sz="3200" b="1">
                  <a:solidFill>
                    <a:srgbClr val="FF3300"/>
                  </a:solidFill>
                  <a:latin typeface="黑体" pitchFamily="49" charset="-122"/>
                  <a:ea typeface="黑体" pitchFamily="49" charset="-122"/>
                </a:rPr>
                <a:t>(</a:t>
              </a:r>
              <a:r>
                <a:rPr lang="zh-CN" altLang="en-US" sz="3200" b="1">
                  <a:solidFill>
                    <a:srgbClr val="FF3300"/>
                  </a:solidFill>
                  <a:latin typeface="黑体" pitchFamily="49" charset="-122"/>
                  <a:ea typeface="黑体" pitchFamily="49" charset="-122"/>
                </a:rPr>
                <a:t>一</a:t>
              </a:r>
              <a:r>
                <a:rPr lang="en-US" altLang="zh-CN" sz="3200" b="1">
                  <a:solidFill>
                    <a:srgbClr val="FF3300"/>
                  </a:solidFill>
                  <a:latin typeface="黑体" pitchFamily="49" charset="-122"/>
                  <a:ea typeface="黑体" pitchFamily="49" charset="-122"/>
                </a:rPr>
                <a:t>)</a:t>
              </a:r>
              <a:r>
                <a:rPr lang="zh-CN" altLang="en-US" sz="3200" b="1">
                  <a:solidFill>
                    <a:srgbClr val="FF3300"/>
                  </a:solidFill>
                  <a:latin typeface="黑体" pitchFamily="49" charset="-122"/>
                  <a:ea typeface="黑体" pitchFamily="49" charset="-122"/>
                </a:rPr>
                <a:t>数组的定义</a:t>
              </a:r>
              <a:endParaRPr lang="zh-CN" altLang="en-US" sz="3200">
                <a:solidFill>
                  <a:srgbClr val="FF3300"/>
                </a:solidFill>
                <a:latin typeface="黑体" pitchFamily="49" charset="-122"/>
                <a:ea typeface="黑体" pitchFamily="49" charset="-122"/>
              </a:endParaRPr>
            </a:p>
          </p:txBody>
        </p:sp>
      </p:grpSp>
      <p:grpSp>
        <p:nvGrpSpPr>
          <p:cNvPr id="4" name="Group 40"/>
          <p:cNvGrpSpPr>
            <a:grpSpLocks/>
          </p:cNvGrpSpPr>
          <p:nvPr/>
        </p:nvGrpSpPr>
        <p:grpSpPr bwMode="auto">
          <a:xfrm>
            <a:off x="2323919" y="1924052"/>
            <a:ext cx="7772481" cy="588963"/>
            <a:chOff x="480" y="1344"/>
            <a:chExt cx="4896" cy="371"/>
          </a:xfrm>
        </p:grpSpPr>
        <p:sp>
          <p:nvSpPr>
            <p:cNvPr id="54287" name="Text Box 12"/>
            <p:cNvSpPr txBox="1">
              <a:spLocks noChangeArrowheads="1"/>
            </p:cNvSpPr>
            <p:nvPr/>
          </p:nvSpPr>
          <p:spPr bwMode="auto">
            <a:xfrm>
              <a:off x="480" y="1344"/>
              <a:ext cx="4896" cy="339"/>
            </a:xfrm>
            <a:prstGeom prst="rect">
              <a:avLst/>
            </a:prstGeom>
            <a:noFill/>
            <a:ln w="12700" cap="sq">
              <a:noFill/>
              <a:miter lim="800000"/>
              <a:headEnd type="none" w="sm" len="sm"/>
              <a:tailEnd type="none" w="sm" len="sm"/>
            </a:ln>
          </p:spPr>
          <p:txBody>
            <a:bodyPr>
              <a:spAutoFit/>
            </a:bodyPr>
            <a:lstStyle/>
            <a:p>
              <a:pPr algn="l"/>
              <a:r>
                <a:rPr lang="zh-CN" altLang="en-US" sz="2900" b="1">
                  <a:solidFill>
                    <a:srgbClr val="003192"/>
                  </a:solidFill>
                  <a:latin typeface="幼圆" pitchFamily="49" charset="-122"/>
                  <a:ea typeface="幼圆" pitchFamily="49" charset="-122"/>
                </a:rPr>
                <a:t>       是下标与值组成的偶对的有穷集合。</a:t>
              </a:r>
            </a:p>
          </p:txBody>
        </p:sp>
        <p:sp>
          <p:nvSpPr>
            <p:cNvPr id="54288" name="Rectangle 13"/>
            <p:cNvSpPr>
              <a:spLocks noChangeArrowheads="1"/>
            </p:cNvSpPr>
            <p:nvPr/>
          </p:nvSpPr>
          <p:spPr bwMode="auto">
            <a:xfrm>
              <a:off x="708" y="1356"/>
              <a:ext cx="759" cy="359"/>
            </a:xfrm>
            <a:prstGeom prst="rect">
              <a:avLst/>
            </a:prstGeom>
            <a:noFill/>
            <a:ln w="12700" cap="sq">
              <a:noFill/>
              <a:miter lim="800000"/>
              <a:headEnd type="none" w="sm" len="sm"/>
              <a:tailEnd type="none" w="sm" len="sm"/>
            </a:ln>
          </p:spPr>
          <p:txBody>
            <a:bodyPr wrap="none">
              <a:spAutoFit/>
            </a:bodyPr>
            <a:lstStyle/>
            <a:p>
              <a:pPr algn="l"/>
              <a:r>
                <a:rPr lang="zh-CN" altLang="en-US" sz="3100" b="1">
                  <a:solidFill>
                    <a:srgbClr val="CC0066"/>
                  </a:solidFill>
                  <a:ea typeface="黑体" pitchFamily="49" charset="-122"/>
                </a:rPr>
                <a:t> 数组 </a:t>
              </a:r>
            </a:p>
          </p:txBody>
        </p:sp>
      </p:grpSp>
      <p:grpSp>
        <p:nvGrpSpPr>
          <p:cNvPr id="5" name="Group 41"/>
          <p:cNvGrpSpPr>
            <a:grpSpLocks/>
          </p:cNvGrpSpPr>
          <p:nvPr/>
        </p:nvGrpSpPr>
        <p:grpSpPr bwMode="auto">
          <a:xfrm>
            <a:off x="2132846" y="3200400"/>
            <a:ext cx="7926311" cy="2133600"/>
            <a:chOff x="384" y="2112"/>
            <a:chExt cx="4992" cy="1344"/>
          </a:xfrm>
        </p:grpSpPr>
        <p:sp>
          <p:nvSpPr>
            <p:cNvPr id="114704" name="Rectangle 16"/>
            <p:cNvSpPr>
              <a:spLocks noChangeArrowheads="1"/>
            </p:cNvSpPr>
            <p:nvPr/>
          </p:nvSpPr>
          <p:spPr bwMode="auto">
            <a:xfrm>
              <a:off x="384" y="2112"/>
              <a:ext cx="4992" cy="1344"/>
            </a:xfrm>
            <a:prstGeom prst="rect">
              <a:avLst/>
            </a:prstGeom>
            <a:solidFill>
              <a:srgbClr val="FFFFD9"/>
            </a:solidFill>
            <a:ln w="12700" cap="sq">
              <a:noFill/>
              <a:miter lim="800000"/>
              <a:headEnd type="none" w="sm" len="sm"/>
              <a:tailEnd type="none" w="sm" len="sm"/>
            </a:ln>
            <a:effectLst>
              <a:outerShdw dist="188799" dir="2536421" algn="ctr" rotWithShape="0">
                <a:schemeClr val="bg1">
                  <a:alpha val="50000"/>
                </a:schemeClr>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4286" name="Text Box 17"/>
            <p:cNvSpPr txBox="1">
              <a:spLocks noChangeArrowheads="1"/>
            </p:cNvSpPr>
            <p:nvPr/>
          </p:nvSpPr>
          <p:spPr bwMode="auto">
            <a:xfrm>
              <a:off x="384" y="2184"/>
              <a:ext cx="2784" cy="36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eaLnBrk="1" hangingPunct="1"/>
              <a:r>
                <a:rPr kumimoji="1" lang="zh-CN" altLang="en-US" sz="3200" b="1">
                  <a:solidFill>
                    <a:srgbClr val="FF3300"/>
                  </a:solidFill>
                  <a:latin typeface="黑体" pitchFamily="49" charset="-122"/>
                  <a:ea typeface="黑体" pitchFamily="49" charset="-122"/>
                </a:rPr>
                <a:t> </a:t>
              </a:r>
              <a:r>
                <a:rPr kumimoji="1" lang="en-US" altLang="zh-CN" sz="3200" b="1">
                  <a:solidFill>
                    <a:srgbClr val="FF3300"/>
                  </a:solidFill>
                  <a:latin typeface="黑体" pitchFamily="49" charset="-122"/>
                  <a:ea typeface="黑体" pitchFamily="49" charset="-122"/>
                </a:rPr>
                <a:t>(</a:t>
              </a:r>
              <a:r>
                <a:rPr kumimoji="1" lang="zh-CN" altLang="en-US" sz="3200" b="1">
                  <a:solidFill>
                    <a:srgbClr val="FF3300"/>
                  </a:solidFill>
                  <a:latin typeface="黑体" pitchFamily="49" charset="-122"/>
                  <a:ea typeface="黑体" pitchFamily="49" charset="-122"/>
                </a:rPr>
                <a:t>二</a:t>
              </a:r>
              <a:r>
                <a:rPr kumimoji="1" lang="en-US" altLang="zh-CN" sz="3200" b="1">
                  <a:solidFill>
                    <a:srgbClr val="FF3300"/>
                  </a:solidFill>
                  <a:latin typeface="黑体" pitchFamily="49" charset="-122"/>
                  <a:ea typeface="黑体" pitchFamily="49" charset="-122"/>
                </a:rPr>
                <a:t>)</a:t>
              </a:r>
              <a:r>
                <a:rPr kumimoji="1" lang="zh-CN" altLang="en-US" sz="3200" b="1">
                  <a:solidFill>
                    <a:srgbClr val="FF3300"/>
                  </a:solidFill>
                  <a:latin typeface="黑体" pitchFamily="49" charset="-122"/>
                  <a:ea typeface="黑体" pitchFamily="49" charset="-122"/>
                </a:rPr>
                <a:t> 数组的基本操作</a:t>
              </a:r>
              <a:endParaRPr kumimoji="1" lang="zh-CN" altLang="en-US" sz="3200">
                <a:solidFill>
                  <a:srgbClr val="FF3300"/>
                </a:solidFill>
                <a:latin typeface="黑体" pitchFamily="49" charset="-122"/>
                <a:ea typeface="黑体" pitchFamily="49" charset="-122"/>
              </a:endParaRPr>
            </a:p>
          </p:txBody>
        </p:sp>
      </p:grpSp>
      <p:sp>
        <p:nvSpPr>
          <p:cNvPr id="114708" name="Rectangle 20"/>
          <p:cNvSpPr>
            <a:spLocks noChangeArrowheads="1"/>
          </p:cNvSpPr>
          <p:nvPr/>
        </p:nvSpPr>
        <p:spPr bwMode="auto">
          <a:xfrm>
            <a:off x="2686634" y="3862388"/>
            <a:ext cx="7372522" cy="508000"/>
          </a:xfrm>
          <a:prstGeom prst="rect">
            <a:avLst/>
          </a:prstGeom>
          <a:noFill/>
          <a:ln w="12700" cap="sq">
            <a:noFill/>
            <a:miter lim="800000"/>
            <a:headEnd type="none" w="sm" len="sm"/>
            <a:tailEnd type="none" w="sm" len="sm"/>
          </a:ln>
        </p:spPr>
        <p:txBody>
          <a:bodyPr>
            <a:spAutoFit/>
          </a:bodyPr>
          <a:lstStyle/>
          <a:p>
            <a:pPr algn="l" eaLnBrk="1" hangingPunct="1"/>
            <a:r>
              <a:rPr lang="zh-CN" altLang="en-US" sz="2700" b="1">
                <a:solidFill>
                  <a:srgbClr val="003192"/>
                </a:solidFill>
                <a:ea typeface="幼圆" pitchFamily="49" charset="-122"/>
              </a:rPr>
              <a:t>1.</a:t>
            </a:r>
            <a:r>
              <a:rPr lang="zh-CN" altLang="en-US" sz="2700" b="1">
                <a:solidFill>
                  <a:srgbClr val="003192"/>
                </a:solidFill>
                <a:latin typeface="幼圆" pitchFamily="49" charset="-122"/>
                <a:ea typeface="幼圆" pitchFamily="49" charset="-122"/>
              </a:rPr>
              <a:t> 给定一组下标，存取或修改相应元素的值。</a:t>
            </a:r>
            <a:endParaRPr lang="zh-CN" altLang="en-US" sz="2700">
              <a:solidFill>
                <a:srgbClr val="003192"/>
              </a:solidFill>
              <a:latin typeface="幼圆" pitchFamily="49" charset="-122"/>
              <a:ea typeface="幼圆" pitchFamily="49" charset="-122"/>
            </a:endParaRPr>
          </a:p>
        </p:txBody>
      </p:sp>
      <p:sp>
        <p:nvSpPr>
          <p:cNvPr id="114709" name="Text Box 21"/>
          <p:cNvSpPr txBox="1">
            <a:spLocks noChangeArrowheads="1"/>
          </p:cNvSpPr>
          <p:nvPr/>
        </p:nvSpPr>
        <p:spPr bwMode="auto">
          <a:xfrm>
            <a:off x="2704448" y="4267202"/>
            <a:ext cx="7620269" cy="523875"/>
          </a:xfrm>
          <a:prstGeom prst="rect">
            <a:avLst/>
          </a:prstGeom>
          <a:noFill/>
          <a:ln w="12700" cap="sq">
            <a:noFill/>
            <a:miter lim="800000"/>
            <a:headEnd type="none" w="sm" len="sm"/>
            <a:tailEnd type="none" w="sm" len="sm"/>
          </a:ln>
        </p:spPr>
        <p:txBody>
          <a:bodyPr>
            <a:spAutoFit/>
          </a:bodyPr>
          <a:lstStyle/>
          <a:p>
            <a:pPr algn="l" eaLnBrk="1" hangingPunct="1"/>
            <a:r>
              <a:rPr lang="zh-CN" altLang="en-US" sz="2800" b="1">
                <a:solidFill>
                  <a:srgbClr val="003192"/>
                </a:solidFill>
                <a:ea typeface="幼圆" pitchFamily="49" charset="-122"/>
              </a:rPr>
              <a:t>2.</a:t>
            </a:r>
            <a:r>
              <a:rPr lang="zh-CN" altLang="en-US" sz="2800" b="1">
                <a:solidFill>
                  <a:srgbClr val="003192"/>
                </a:solidFill>
                <a:latin typeface="幼圆" pitchFamily="49" charset="-122"/>
                <a:ea typeface="幼圆" pitchFamily="49" charset="-122"/>
              </a:rPr>
              <a:t> 检索满足条件的数组元素。</a:t>
            </a:r>
            <a:endParaRPr lang="zh-CN" altLang="en-US" sz="2800">
              <a:solidFill>
                <a:srgbClr val="003192"/>
              </a:solidFill>
              <a:latin typeface="幼圆" pitchFamily="49" charset="-122"/>
              <a:ea typeface="幼圆" pitchFamily="49" charset="-122"/>
            </a:endParaRPr>
          </a:p>
        </p:txBody>
      </p:sp>
      <p:sp>
        <p:nvSpPr>
          <p:cNvPr id="114710" name="Rectangle 22"/>
          <p:cNvSpPr>
            <a:spLocks noChangeArrowheads="1"/>
          </p:cNvSpPr>
          <p:nvPr/>
        </p:nvSpPr>
        <p:spPr bwMode="auto">
          <a:xfrm>
            <a:off x="2697970" y="4648202"/>
            <a:ext cx="4420598" cy="523875"/>
          </a:xfrm>
          <a:prstGeom prst="rect">
            <a:avLst/>
          </a:prstGeom>
          <a:noFill/>
          <a:ln w="12700" cap="sq">
            <a:noFill/>
            <a:miter lim="800000"/>
            <a:headEnd type="none" w="sm" len="sm"/>
            <a:tailEnd type="none" w="sm" len="sm"/>
          </a:ln>
        </p:spPr>
        <p:txBody>
          <a:bodyPr>
            <a:spAutoFit/>
          </a:bodyPr>
          <a:lstStyle/>
          <a:p>
            <a:pPr algn="l" eaLnBrk="1" hangingPunct="1"/>
            <a:r>
              <a:rPr lang="zh-CN" altLang="en-US" sz="2800" b="1">
                <a:solidFill>
                  <a:srgbClr val="003192"/>
                </a:solidFill>
                <a:ea typeface="幼圆" pitchFamily="49" charset="-122"/>
              </a:rPr>
              <a:t>3.</a:t>
            </a:r>
            <a:r>
              <a:rPr lang="zh-CN" altLang="en-US" sz="2800">
                <a:solidFill>
                  <a:srgbClr val="003192"/>
                </a:solidFill>
                <a:latin typeface="幼圆" pitchFamily="49" charset="-122"/>
                <a:ea typeface="幼圆" pitchFamily="49" charset="-122"/>
              </a:rPr>
              <a:t> </a:t>
            </a:r>
            <a:r>
              <a:rPr lang="zh-CN" altLang="en-US" sz="2800" b="1">
                <a:solidFill>
                  <a:srgbClr val="003192"/>
                </a:solidFill>
                <a:latin typeface="幼圆" pitchFamily="49" charset="-122"/>
                <a:ea typeface="幼圆" pitchFamily="49" charset="-122"/>
              </a:rPr>
              <a:t>对数组元素进行排序。</a:t>
            </a:r>
            <a:endParaRPr lang="zh-CN" altLang="en-US" sz="2800">
              <a:solidFill>
                <a:srgbClr val="003192"/>
              </a:solidFill>
              <a:latin typeface="幼圆" pitchFamily="49" charset="-122"/>
              <a:ea typeface="幼圆" pitchFamily="49" charset="-122"/>
            </a:endParaRPr>
          </a:p>
        </p:txBody>
      </p:sp>
      <p:grpSp>
        <p:nvGrpSpPr>
          <p:cNvPr id="6" name="Group 43"/>
          <p:cNvGrpSpPr>
            <a:grpSpLocks/>
          </p:cNvGrpSpPr>
          <p:nvPr/>
        </p:nvGrpSpPr>
        <p:grpSpPr bwMode="auto">
          <a:xfrm>
            <a:off x="6456287" y="2781300"/>
            <a:ext cx="3581818" cy="1066800"/>
            <a:chOff x="1584" y="3360"/>
            <a:chExt cx="2256" cy="672"/>
          </a:xfrm>
        </p:grpSpPr>
        <p:sp>
          <p:nvSpPr>
            <p:cNvPr id="114712" name="Cloud"/>
            <p:cNvSpPr>
              <a:spLocks noChangeAspect="1" noEditPoints="1" noChangeArrowheads="1"/>
            </p:cNvSpPr>
            <p:nvPr/>
          </p:nvSpPr>
          <p:spPr bwMode="auto">
            <a:xfrm>
              <a:off x="1584" y="3360"/>
              <a:ext cx="2256" cy="67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63500">
              <a:solidFill>
                <a:srgbClr val="2CB3B0"/>
              </a:solidFill>
              <a:miter lim="800000"/>
              <a:headEnd/>
              <a:tailEnd/>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4284" name="Rectangle 25"/>
            <p:cNvSpPr>
              <a:spLocks noChangeArrowheads="1"/>
            </p:cNvSpPr>
            <p:nvPr/>
          </p:nvSpPr>
          <p:spPr bwMode="auto">
            <a:xfrm>
              <a:off x="1872" y="3468"/>
              <a:ext cx="1776" cy="446"/>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algn="l">
                <a:lnSpc>
                  <a:spcPct val="80000"/>
                </a:lnSpc>
              </a:pPr>
              <a:r>
                <a:rPr lang="zh-CN" altLang="en-US" sz="2500" b="1" i="1">
                  <a:solidFill>
                    <a:srgbClr val="FF3300"/>
                  </a:solidFill>
                  <a:ea typeface="黑体" pitchFamily="49" charset="-122"/>
                </a:rPr>
                <a:t>对数组的操作是</a:t>
              </a:r>
            </a:p>
            <a:p>
              <a:pPr algn="l">
                <a:lnSpc>
                  <a:spcPct val="80000"/>
                </a:lnSpc>
              </a:pPr>
              <a:r>
                <a:rPr lang="zh-CN" altLang="en-US" sz="2500" b="1" i="1">
                  <a:solidFill>
                    <a:srgbClr val="FF3300"/>
                  </a:solidFill>
                  <a:ea typeface="黑体" pitchFamily="49" charset="-122"/>
                </a:rPr>
                <a:t>基于下标进行的</a:t>
              </a:r>
            </a:p>
          </p:txBody>
        </p:sp>
      </p:grpSp>
      <p:sp>
        <p:nvSpPr>
          <p:cNvPr id="114734" name="Text Box 46"/>
          <p:cNvSpPr txBox="1">
            <a:spLocks noChangeArrowheads="1"/>
          </p:cNvSpPr>
          <p:nvPr/>
        </p:nvSpPr>
        <p:spPr bwMode="auto">
          <a:xfrm>
            <a:off x="1603346" y="5662615"/>
            <a:ext cx="9360981" cy="954087"/>
          </a:xfrm>
          <a:prstGeom prst="rect">
            <a:avLst/>
          </a:prstGeom>
          <a:noFill/>
          <a:ln w="12700" cap="sq">
            <a:noFill/>
            <a:miter lim="800000"/>
            <a:headEnd type="none" w="sm" len="sm"/>
            <a:tailEnd type="none" w="sm" len="sm"/>
          </a:ln>
        </p:spPr>
        <p:txBody>
          <a:bodyPr>
            <a:spAutoFit/>
          </a:bodyPr>
          <a:lstStyle/>
          <a:p>
            <a:pPr algn="l"/>
            <a:r>
              <a:rPr lang="zh-CN" altLang="en-US" sz="2800" b="1" dirty="0">
                <a:solidFill>
                  <a:srgbClr val="000066"/>
                </a:solidFill>
                <a:ea typeface="黑体" pitchFamily="49" charset="-122"/>
              </a:rPr>
              <a:t>一般情况下，没有“改变数组规模”的插入、删除运算。</a:t>
            </a:r>
          </a:p>
          <a:p>
            <a:pPr algn="l"/>
            <a:r>
              <a:rPr lang="zh-CN" altLang="en-US" sz="2800" b="1" dirty="0">
                <a:solidFill>
                  <a:srgbClr val="000066"/>
                </a:solidFill>
                <a:ea typeface="黑体" pitchFamily="49" charset="-122"/>
              </a:rPr>
              <a:t>数组的规模是固定的，为静态结构，需要预先分配内存。</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righ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4708"/>
                                        </p:tgtEl>
                                        <p:attrNameLst>
                                          <p:attrName>style.visibility</p:attrName>
                                        </p:attrNameLst>
                                      </p:cBhvr>
                                      <p:to>
                                        <p:strVal val="visible"/>
                                      </p:to>
                                    </p:set>
                                    <p:animEffect transition="in" filter="wipe(left)">
                                      <p:cBhvr>
                                        <p:cTn id="22" dur="500"/>
                                        <p:tgtEl>
                                          <p:spTgt spid="11470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114709"/>
                                        </p:tgtEl>
                                        <p:attrNameLst>
                                          <p:attrName>style.visibility</p:attrName>
                                        </p:attrNameLst>
                                      </p:cBhvr>
                                      <p:to>
                                        <p:strVal val="visible"/>
                                      </p:to>
                                    </p:set>
                                    <p:animEffect transition="in" filter="wipe(right)">
                                      <p:cBhvr>
                                        <p:cTn id="27" dur="500"/>
                                        <p:tgtEl>
                                          <p:spTgt spid="11470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4710"/>
                                        </p:tgtEl>
                                        <p:attrNameLst>
                                          <p:attrName>style.visibility</p:attrName>
                                        </p:attrNameLst>
                                      </p:cBhvr>
                                      <p:to>
                                        <p:strVal val="visible"/>
                                      </p:to>
                                    </p:set>
                                    <p:animEffect transition="in" filter="wipe(left)">
                                      <p:cBhvr>
                                        <p:cTn id="32" dur="500"/>
                                        <p:tgtEl>
                                          <p:spTgt spid="1147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52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p:cTn id="37" dur="500" fill="hold"/>
                                        <p:tgtEl>
                                          <p:spTgt spid="6"/>
                                        </p:tgtEl>
                                        <p:attrNameLst>
                                          <p:attrName>ppt_w</p:attrName>
                                        </p:attrNameLst>
                                      </p:cBhvr>
                                      <p:tavLst>
                                        <p:tav tm="0">
                                          <p:val>
                                            <p:fltVal val="0"/>
                                          </p:val>
                                        </p:tav>
                                        <p:tav tm="100000">
                                          <p:val>
                                            <p:strVal val="#ppt_w"/>
                                          </p:val>
                                        </p:tav>
                                      </p:tavLst>
                                    </p:anim>
                                    <p:anim calcmode="lin" valueType="num">
                                      <p:cBhvr>
                                        <p:cTn id="38" dur="500" fill="hold"/>
                                        <p:tgtEl>
                                          <p:spTgt spid="6"/>
                                        </p:tgtEl>
                                        <p:attrNameLst>
                                          <p:attrName>ppt_h</p:attrName>
                                        </p:attrNameLst>
                                      </p:cBhvr>
                                      <p:tavLst>
                                        <p:tav tm="0">
                                          <p:val>
                                            <p:fltVal val="0"/>
                                          </p:val>
                                        </p:tav>
                                        <p:tav tm="100000">
                                          <p:val>
                                            <p:strVal val="#ppt_h"/>
                                          </p:val>
                                        </p:tav>
                                      </p:tavLst>
                                    </p:anim>
                                    <p:anim calcmode="lin" valueType="num">
                                      <p:cBhvr>
                                        <p:cTn id="39" dur="500" fill="hold"/>
                                        <p:tgtEl>
                                          <p:spTgt spid="6"/>
                                        </p:tgtEl>
                                        <p:attrNameLst>
                                          <p:attrName>ppt_x</p:attrName>
                                        </p:attrNameLst>
                                      </p:cBhvr>
                                      <p:tavLst>
                                        <p:tav tm="0">
                                          <p:val>
                                            <p:fltVal val="0.5"/>
                                          </p:val>
                                        </p:tav>
                                        <p:tav tm="100000">
                                          <p:val>
                                            <p:strVal val="#ppt_x"/>
                                          </p:val>
                                        </p:tav>
                                      </p:tavLst>
                                    </p:anim>
                                    <p:anim calcmode="lin" valueType="num">
                                      <p:cBhvr>
                                        <p:cTn id="40" dur="500" fill="hold"/>
                                        <p:tgtEl>
                                          <p:spTgt spid="6"/>
                                        </p:tgtEl>
                                        <p:attrNameLst>
                                          <p:attrName>ppt_y</p:attrName>
                                        </p:attrNameLst>
                                      </p:cBhvr>
                                      <p:tavLst>
                                        <p:tav tm="0">
                                          <p:val>
                                            <p:fltVal val="0.5"/>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14734"/>
                                        </p:tgtEl>
                                        <p:attrNameLst>
                                          <p:attrName>style.visibility</p:attrName>
                                        </p:attrNameLst>
                                      </p:cBhvr>
                                      <p:to>
                                        <p:strVal val="visible"/>
                                      </p:to>
                                    </p:set>
                                    <p:anim calcmode="lin" valueType="num">
                                      <p:cBhvr additive="base">
                                        <p:cTn id="45" dur="500" fill="hold"/>
                                        <p:tgtEl>
                                          <p:spTgt spid="114734"/>
                                        </p:tgtEl>
                                        <p:attrNameLst>
                                          <p:attrName>ppt_x</p:attrName>
                                        </p:attrNameLst>
                                      </p:cBhvr>
                                      <p:tavLst>
                                        <p:tav tm="0">
                                          <p:val>
                                            <p:strVal val="#ppt_x"/>
                                          </p:val>
                                        </p:tav>
                                        <p:tav tm="100000">
                                          <p:val>
                                            <p:strVal val="#ppt_x"/>
                                          </p:val>
                                        </p:tav>
                                      </p:tavLst>
                                    </p:anim>
                                    <p:anim calcmode="lin" valueType="num">
                                      <p:cBhvr additive="base">
                                        <p:cTn id="46" dur="500" fill="hold"/>
                                        <p:tgtEl>
                                          <p:spTgt spid="1147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08" grpId="0" autoUpdateAnimBg="0"/>
      <p:bldP spid="114709" grpId="0" autoUpdateAnimBg="0"/>
      <p:bldP spid="114710" grpId="0" autoUpdateAnimBg="0"/>
      <p:bldP spid="11473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027"/>
          <p:cNvSpPr>
            <a:spLocks noChangeArrowheads="1"/>
          </p:cNvSpPr>
          <p:nvPr/>
        </p:nvSpPr>
        <p:spPr bwMode="auto">
          <a:xfrm>
            <a:off x="3820122" y="1301750"/>
            <a:ext cx="5704677" cy="2889250"/>
          </a:xfrm>
          <a:prstGeom prst="rect">
            <a:avLst/>
          </a:prstGeom>
          <a:solidFill>
            <a:srgbClr val="9FEDFF"/>
          </a:solidFill>
          <a:ln w="12700" cap="sq">
            <a:noFill/>
            <a:miter lim="800000"/>
            <a:headEnd/>
            <a:tailEnd/>
          </a:ln>
          <a:effectLst>
            <a:outerShdw dist="216273" dir="2414181" algn="ctr" rotWithShape="0">
              <a:srgbClr val="B2B2B2"/>
            </a:outerShdw>
          </a:effectLst>
        </p:spPr>
        <p:txBody>
          <a:bodyPr wrap="none" anchor="ctr"/>
          <a:lstStyle/>
          <a:p>
            <a:endParaRPr lang="zh-CN" altLang="en-US"/>
          </a:p>
        </p:txBody>
      </p:sp>
      <p:sp>
        <p:nvSpPr>
          <p:cNvPr id="98307" name="Text Box 1028"/>
          <p:cNvSpPr txBox="1">
            <a:spLocks noChangeArrowheads="1"/>
          </p:cNvSpPr>
          <p:nvPr/>
        </p:nvSpPr>
        <p:spPr bwMode="auto">
          <a:xfrm>
            <a:off x="4495356" y="1466851"/>
            <a:ext cx="4759025" cy="2421176"/>
          </a:xfrm>
          <a:prstGeom prst="rect">
            <a:avLst/>
          </a:prstGeom>
          <a:noFill/>
          <a:ln w="12700" cap="sq">
            <a:noFill/>
            <a:miter lim="800000"/>
            <a:headEnd/>
            <a:tailEnd/>
          </a:ln>
        </p:spPr>
        <p:txBody>
          <a:bodyPr>
            <a:spAutoFit/>
          </a:bodyPr>
          <a:lstStyle/>
          <a:p>
            <a:pPr algn="l" fontAlgn="t">
              <a:lnSpc>
                <a:spcPct val="70000"/>
              </a:lnSpc>
            </a:pPr>
            <a:r>
              <a:rPr lang="en-US" altLang="zh-CN" sz="4000" b="1" baseline="-10000" dirty="0" err="1">
                <a:solidFill>
                  <a:srgbClr val="003399"/>
                </a:solidFill>
                <a:ea typeface="楷体_GB2312" pitchFamily="49" charset="-122"/>
              </a:rPr>
              <a:t>typedef</a:t>
            </a:r>
            <a:r>
              <a:rPr lang="en-US" altLang="zh-CN" sz="4000" b="1" baseline="-10000" dirty="0">
                <a:solidFill>
                  <a:srgbClr val="003399"/>
                </a:solidFill>
                <a:ea typeface="楷体_GB2312" pitchFamily="49" charset="-122"/>
              </a:rPr>
              <a:t>  </a:t>
            </a:r>
            <a:r>
              <a:rPr lang="en-US" altLang="zh-CN" sz="4000" b="1" baseline="-10000" dirty="0" err="1">
                <a:solidFill>
                  <a:srgbClr val="003399"/>
                </a:solidFill>
                <a:ea typeface="楷体_GB2312" pitchFamily="49" charset="-122"/>
              </a:rPr>
              <a:t>struct</a:t>
            </a:r>
            <a:r>
              <a:rPr lang="en-US" altLang="zh-CN" sz="4000" b="1" baseline="-10000" dirty="0">
                <a:solidFill>
                  <a:srgbClr val="003399"/>
                </a:solidFill>
                <a:ea typeface="楷体_GB2312" pitchFamily="49" charset="-122"/>
              </a:rPr>
              <a:t> node{</a:t>
            </a:r>
          </a:p>
          <a:p>
            <a:pPr algn="l" fontAlgn="t">
              <a:lnSpc>
                <a:spcPct val="70000"/>
              </a:lnSpc>
            </a:pPr>
            <a:r>
              <a:rPr lang="en-US" altLang="zh-CN" sz="4000" b="1" baseline="-10000" dirty="0">
                <a:solidFill>
                  <a:srgbClr val="003399"/>
                </a:solidFill>
                <a:ea typeface="楷体_GB2312" pitchFamily="49" charset="-122"/>
              </a:rPr>
              <a:t>      </a:t>
            </a:r>
            <a:r>
              <a:rPr lang="en-US" altLang="zh-CN" sz="4000" b="1" baseline="-10000" dirty="0" err="1">
                <a:solidFill>
                  <a:srgbClr val="003399"/>
                </a:solidFill>
                <a:ea typeface="楷体_GB2312" pitchFamily="49" charset="-122"/>
              </a:rPr>
              <a:t>int</a:t>
            </a:r>
            <a:r>
              <a:rPr lang="en-US" altLang="zh-CN" sz="4000" b="1" baseline="-10000" dirty="0">
                <a:solidFill>
                  <a:srgbClr val="003399"/>
                </a:solidFill>
                <a:ea typeface="楷体_GB2312" pitchFamily="49" charset="-122"/>
              </a:rPr>
              <a:t>  flag;</a:t>
            </a:r>
          </a:p>
          <a:p>
            <a:pPr algn="l" fontAlgn="t">
              <a:lnSpc>
                <a:spcPct val="70000"/>
              </a:lnSpc>
            </a:pPr>
            <a:r>
              <a:rPr lang="en-US" altLang="zh-CN" sz="4000" b="1" baseline="-10000" dirty="0">
                <a:solidFill>
                  <a:srgbClr val="003399"/>
                </a:solidFill>
                <a:ea typeface="楷体_GB2312" pitchFamily="49" charset="-122"/>
              </a:rPr>
              <a:t>      union{</a:t>
            </a:r>
          </a:p>
          <a:p>
            <a:pPr algn="l" fontAlgn="t">
              <a:lnSpc>
                <a:spcPct val="70000"/>
              </a:lnSpc>
            </a:pPr>
            <a:r>
              <a:rPr lang="en-US" altLang="zh-CN" sz="4000" b="1" baseline="-10000" dirty="0">
                <a:solidFill>
                  <a:srgbClr val="003399"/>
                </a:solidFill>
                <a:ea typeface="楷体_GB2312" pitchFamily="49" charset="-122"/>
              </a:rPr>
              <a:t>            </a:t>
            </a:r>
            <a:r>
              <a:rPr lang="en-US" altLang="zh-CN" sz="4000" b="1" baseline="-10000" dirty="0" err="1">
                <a:solidFill>
                  <a:srgbClr val="003399"/>
                </a:solidFill>
                <a:ea typeface="楷体_GB2312" pitchFamily="49" charset="-122"/>
              </a:rPr>
              <a:t>DataType</a:t>
            </a:r>
            <a:r>
              <a:rPr lang="en-US" altLang="zh-CN" sz="4000" b="1" baseline="-10000" dirty="0">
                <a:solidFill>
                  <a:srgbClr val="003399"/>
                </a:solidFill>
                <a:ea typeface="楷体_GB2312" pitchFamily="49" charset="-122"/>
              </a:rPr>
              <a:t> data;</a:t>
            </a:r>
          </a:p>
          <a:p>
            <a:pPr algn="l" fontAlgn="t">
              <a:lnSpc>
                <a:spcPct val="70000"/>
              </a:lnSpc>
            </a:pPr>
            <a:r>
              <a:rPr lang="en-US" altLang="zh-CN" sz="4000" b="1" baseline="-10000" dirty="0">
                <a:solidFill>
                  <a:srgbClr val="003399"/>
                </a:solidFill>
                <a:ea typeface="楷体_GB2312" pitchFamily="49" charset="-122"/>
              </a:rPr>
              <a:t>            </a:t>
            </a:r>
            <a:r>
              <a:rPr lang="en-US" altLang="zh-CN" sz="4000" b="1" baseline="-10000" dirty="0" err="1">
                <a:solidFill>
                  <a:srgbClr val="003399"/>
                </a:solidFill>
                <a:ea typeface="楷体_GB2312" pitchFamily="49" charset="-122"/>
              </a:rPr>
              <a:t>struct</a:t>
            </a:r>
            <a:r>
              <a:rPr lang="en-US" altLang="zh-CN" sz="4000" b="1" baseline="-10000" dirty="0">
                <a:solidFill>
                  <a:srgbClr val="003399"/>
                </a:solidFill>
                <a:ea typeface="楷体_GB2312" pitchFamily="49" charset="-122"/>
              </a:rPr>
              <a:t> node *pointer;</a:t>
            </a:r>
          </a:p>
          <a:p>
            <a:pPr algn="l" fontAlgn="t">
              <a:lnSpc>
                <a:spcPct val="70000"/>
              </a:lnSpc>
            </a:pPr>
            <a:r>
              <a:rPr lang="en-US" altLang="zh-CN" sz="4000" b="1" baseline="-10000" dirty="0">
                <a:solidFill>
                  <a:srgbClr val="003399"/>
                </a:solidFill>
                <a:ea typeface="楷体_GB2312" pitchFamily="49" charset="-122"/>
              </a:rPr>
              <a:t>      } info;</a:t>
            </a:r>
          </a:p>
          <a:p>
            <a:pPr algn="l" fontAlgn="t">
              <a:lnSpc>
                <a:spcPct val="70000"/>
              </a:lnSpc>
            </a:pPr>
            <a:r>
              <a:rPr lang="en-US" altLang="zh-CN" sz="4000" b="1" baseline="-10000" dirty="0">
                <a:solidFill>
                  <a:srgbClr val="003399"/>
                </a:solidFill>
                <a:ea typeface="楷体_GB2312" pitchFamily="49" charset="-122"/>
              </a:rPr>
              <a:t>      </a:t>
            </a:r>
            <a:r>
              <a:rPr lang="en-US" altLang="zh-CN" sz="4000" b="1" baseline="-10000" dirty="0" err="1">
                <a:solidFill>
                  <a:srgbClr val="003399"/>
                </a:solidFill>
                <a:ea typeface="楷体_GB2312" pitchFamily="49" charset="-122"/>
              </a:rPr>
              <a:t>struct</a:t>
            </a:r>
            <a:r>
              <a:rPr lang="en-US" altLang="zh-CN" sz="4000" b="1" baseline="-10000" dirty="0">
                <a:solidFill>
                  <a:srgbClr val="003399"/>
                </a:solidFill>
                <a:ea typeface="楷体_GB2312" pitchFamily="49" charset="-122"/>
              </a:rPr>
              <a:t> node *link;</a:t>
            </a:r>
          </a:p>
          <a:p>
            <a:pPr algn="l" fontAlgn="t">
              <a:lnSpc>
                <a:spcPct val="70000"/>
              </a:lnSpc>
            </a:pPr>
            <a:r>
              <a:rPr lang="en-US" altLang="zh-CN" sz="4000" b="1" baseline="-10000" dirty="0">
                <a:solidFill>
                  <a:srgbClr val="003399"/>
                </a:solidFill>
                <a:ea typeface="楷体_GB2312" pitchFamily="49" charset="-122"/>
              </a:rPr>
              <a:t>}</a:t>
            </a:r>
            <a:r>
              <a:rPr lang="en-US" altLang="zh-CN" sz="4000" b="1" baseline="-10000" dirty="0" err="1">
                <a:solidFill>
                  <a:srgbClr val="003399"/>
                </a:solidFill>
                <a:ea typeface="楷体_GB2312" pitchFamily="49" charset="-122"/>
              </a:rPr>
              <a:t>BSNode</a:t>
            </a:r>
            <a:r>
              <a:rPr lang="en-US" altLang="zh-CN" sz="4000" b="1" baseline="-10000" dirty="0">
                <a:solidFill>
                  <a:srgbClr val="003399"/>
                </a:solidFill>
                <a:ea typeface="楷体_GB2312" pitchFamily="49" charset="-122"/>
              </a:rPr>
              <a:t>, *</a:t>
            </a:r>
            <a:r>
              <a:rPr lang="en-US" altLang="zh-CN" sz="4000" b="1" baseline="-10000" dirty="0" err="1">
                <a:solidFill>
                  <a:srgbClr val="003399"/>
                </a:solidFill>
                <a:ea typeface="楷体_GB2312" pitchFamily="49" charset="-122"/>
              </a:rPr>
              <a:t>BSLinkList</a:t>
            </a:r>
            <a:r>
              <a:rPr lang="en-US" altLang="zh-CN" sz="4000" b="1" baseline="-10000" dirty="0">
                <a:solidFill>
                  <a:srgbClr val="003399"/>
                </a:solidFill>
                <a:ea typeface="楷体_GB2312" pitchFamily="49" charset="-122"/>
              </a:rPr>
              <a:t>;</a:t>
            </a:r>
          </a:p>
        </p:txBody>
      </p:sp>
      <p:sp>
        <p:nvSpPr>
          <p:cNvPr id="98308" name="Text Box 1029"/>
          <p:cNvSpPr txBox="1">
            <a:spLocks noChangeArrowheads="1"/>
          </p:cNvSpPr>
          <p:nvPr/>
        </p:nvSpPr>
        <p:spPr bwMode="auto">
          <a:xfrm rot="-589097">
            <a:off x="2639675" y="617538"/>
            <a:ext cx="3335690" cy="830262"/>
          </a:xfrm>
          <a:prstGeom prst="rect">
            <a:avLst/>
          </a:prstGeom>
          <a:noFill/>
          <a:ln w="12700" cap="sq">
            <a:noFill/>
            <a:miter lim="800000"/>
            <a:headEnd/>
            <a:tailEnd/>
          </a:ln>
          <a:effectLst>
            <a:outerShdw dist="28398" dir="1593903" algn="ctr" rotWithShape="0">
              <a:schemeClr val="bg1"/>
            </a:outerShdw>
          </a:effectLst>
        </p:spPr>
        <p:txBody>
          <a:bodyPr>
            <a:spAutoFit/>
          </a:bodyPr>
          <a:lstStyle/>
          <a:p>
            <a:pPr algn="l" fontAlgn="t">
              <a:spcBef>
                <a:spcPct val="50000"/>
              </a:spcBef>
            </a:pPr>
            <a:r>
              <a:rPr lang="zh-CN" altLang="en-US" sz="7200" b="1" baseline="-10000">
                <a:solidFill>
                  <a:srgbClr val="FF3300"/>
                </a:solidFill>
                <a:ea typeface="华文新魏" pitchFamily="2" charset="-122"/>
              </a:rPr>
              <a:t>类型定义</a:t>
            </a:r>
          </a:p>
        </p:txBody>
      </p:sp>
      <p:grpSp>
        <p:nvGrpSpPr>
          <p:cNvPr id="2" name="Group 1164"/>
          <p:cNvGrpSpPr>
            <a:grpSpLocks/>
          </p:cNvGrpSpPr>
          <p:nvPr/>
        </p:nvGrpSpPr>
        <p:grpSpPr bwMode="auto">
          <a:xfrm>
            <a:off x="5664467" y="5073650"/>
            <a:ext cx="2514721" cy="381000"/>
            <a:chOff x="1824" y="1488"/>
            <a:chExt cx="1584" cy="240"/>
          </a:xfrm>
        </p:grpSpPr>
        <p:sp>
          <p:nvSpPr>
            <p:cNvPr id="98313" name="Rectangle 1165"/>
            <p:cNvSpPr>
              <a:spLocks noChangeArrowheads="1"/>
            </p:cNvSpPr>
            <p:nvPr/>
          </p:nvSpPr>
          <p:spPr bwMode="auto">
            <a:xfrm>
              <a:off x="1824" y="1488"/>
              <a:ext cx="528" cy="240"/>
            </a:xfrm>
            <a:prstGeom prst="rect">
              <a:avLst/>
            </a:prstGeom>
            <a:noFill/>
            <a:ln w="25400" cap="sq">
              <a:solidFill>
                <a:srgbClr val="C00000"/>
              </a:solidFill>
              <a:miter lim="800000"/>
              <a:headEnd type="none" w="sm" len="sm"/>
              <a:tailEnd type="none" w="sm" len="sm"/>
            </a:ln>
          </p:spPr>
          <p:txBody>
            <a:bodyPr wrap="none" anchor="ctr"/>
            <a:lstStyle/>
            <a:p>
              <a:pPr eaLnBrk="1" hangingPunct="1"/>
              <a:r>
                <a:rPr kumimoji="1" lang="en-US" altLang="en-US" sz="2400" b="1" dirty="0">
                  <a:solidFill>
                    <a:srgbClr val="0000CC"/>
                  </a:solidFill>
                </a:rPr>
                <a:t>flag</a:t>
              </a:r>
              <a:endParaRPr kumimoji="1" lang="en-US" altLang="zh-CN" sz="2400" b="1" dirty="0">
                <a:solidFill>
                  <a:srgbClr val="0000CC"/>
                </a:solidFill>
              </a:endParaRPr>
            </a:p>
          </p:txBody>
        </p:sp>
        <p:sp>
          <p:nvSpPr>
            <p:cNvPr id="98314" name="Rectangle 1166"/>
            <p:cNvSpPr>
              <a:spLocks noChangeArrowheads="1"/>
            </p:cNvSpPr>
            <p:nvPr/>
          </p:nvSpPr>
          <p:spPr bwMode="auto">
            <a:xfrm>
              <a:off x="2352" y="1488"/>
              <a:ext cx="528" cy="240"/>
            </a:xfrm>
            <a:prstGeom prst="rect">
              <a:avLst/>
            </a:prstGeom>
            <a:noFill/>
            <a:ln w="25400" cap="sq">
              <a:solidFill>
                <a:srgbClr val="C00000"/>
              </a:solidFill>
              <a:miter lim="800000"/>
              <a:headEnd type="none" w="sm" len="sm"/>
              <a:tailEnd type="none" w="sm" len="sm"/>
            </a:ln>
          </p:spPr>
          <p:txBody>
            <a:bodyPr wrap="none" anchor="ctr"/>
            <a:lstStyle/>
            <a:p>
              <a:pPr eaLnBrk="1" hangingPunct="1"/>
              <a:r>
                <a:rPr kumimoji="1" lang="en-US" altLang="en-US" sz="2400" b="1" dirty="0">
                  <a:solidFill>
                    <a:srgbClr val="0000CC"/>
                  </a:solidFill>
                </a:rPr>
                <a:t>info</a:t>
              </a:r>
              <a:endParaRPr kumimoji="1" lang="en-US" altLang="zh-CN" sz="2400" b="1" dirty="0">
                <a:solidFill>
                  <a:srgbClr val="0000CC"/>
                </a:solidFill>
              </a:endParaRPr>
            </a:p>
          </p:txBody>
        </p:sp>
        <p:sp>
          <p:nvSpPr>
            <p:cNvPr id="98315" name="Rectangle 1167"/>
            <p:cNvSpPr>
              <a:spLocks noChangeArrowheads="1"/>
            </p:cNvSpPr>
            <p:nvPr/>
          </p:nvSpPr>
          <p:spPr bwMode="auto">
            <a:xfrm>
              <a:off x="2880" y="1488"/>
              <a:ext cx="528" cy="240"/>
            </a:xfrm>
            <a:prstGeom prst="rect">
              <a:avLst/>
            </a:prstGeom>
            <a:noFill/>
            <a:ln w="25400" cap="sq">
              <a:solidFill>
                <a:schemeClr val="bg2"/>
              </a:solidFill>
              <a:miter lim="800000"/>
              <a:headEnd type="none" w="sm" len="sm"/>
              <a:tailEnd type="none" w="sm" len="sm"/>
            </a:ln>
          </p:spPr>
          <p:txBody>
            <a:bodyPr wrap="none" anchor="ctr"/>
            <a:lstStyle/>
            <a:p>
              <a:pPr eaLnBrk="1" hangingPunct="1"/>
              <a:r>
                <a:rPr kumimoji="1" lang="en-US" altLang="en-US" sz="2400" b="1">
                  <a:solidFill>
                    <a:srgbClr val="0000CC"/>
                  </a:solidFill>
                </a:rPr>
                <a:t>link</a:t>
              </a:r>
              <a:endParaRPr kumimoji="1" lang="en-US" altLang="zh-CN" sz="2400" b="1">
                <a:solidFill>
                  <a:srgbClr val="0000CC"/>
                </a:solidFill>
              </a:endParaRPr>
            </a:p>
          </p:txBody>
        </p:sp>
      </p:grpSp>
      <p:grpSp>
        <p:nvGrpSpPr>
          <p:cNvPr id="3" name="Group 1171"/>
          <p:cNvGrpSpPr>
            <a:grpSpLocks/>
          </p:cNvGrpSpPr>
          <p:nvPr/>
        </p:nvGrpSpPr>
        <p:grpSpPr bwMode="auto">
          <a:xfrm>
            <a:off x="5016760" y="2122490"/>
            <a:ext cx="3887859" cy="3386137"/>
            <a:chOff x="2200" y="1337"/>
            <a:chExt cx="2449" cy="2133"/>
          </a:xfrm>
        </p:grpSpPr>
        <p:sp>
          <p:nvSpPr>
            <p:cNvPr id="98311" name="Rectangle 1169"/>
            <p:cNvSpPr>
              <a:spLocks noChangeArrowheads="1"/>
            </p:cNvSpPr>
            <p:nvPr/>
          </p:nvSpPr>
          <p:spPr bwMode="auto">
            <a:xfrm>
              <a:off x="2200" y="1337"/>
              <a:ext cx="2449" cy="725"/>
            </a:xfrm>
            <a:prstGeom prst="rect">
              <a:avLst/>
            </a:prstGeom>
            <a:noFill/>
            <a:ln w="60325" cap="sq">
              <a:solidFill>
                <a:srgbClr val="FF0000"/>
              </a:solidFill>
              <a:miter lim="800000"/>
              <a:headEnd/>
              <a:tailEnd/>
            </a:ln>
          </p:spPr>
          <p:txBody>
            <a:bodyPr wrap="none" anchor="ctr"/>
            <a:lstStyle/>
            <a:p>
              <a:endParaRPr lang="zh-CN" altLang="en-US"/>
            </a:p>
          </p:txBody>
        </p:sp>
        <p:sp>
          <p:nvSpPr>
            <p:cNvPr id="98312" name="Freeform 1170"/>
            <p:cNvSpPr>
              <a:spLocks/>
            </p:cNvSpPr>
            <p:nvPr/>
          </p:nvSpPr>
          <p:spPr bwMode="auto">
            <a:xfrm>
              <a:off x="3132" y="3130"/>
              <a:ext cx="545" cy="340"/>
            </a:xfrm>
            <a:custGeom>
              <a:avLst/>
              <a:gdLst>
                <a:gd name="T0" fmla="*/ 400 w 545"/>
                <a:gd name="T1" fmla="*/ 35 h 340"/>
                <a:gd name="T2" fmla="*/ 39 w 545"/>
                <a:gd name="T3" fmla="*/ 83 h 340"/>
                <a:gd name="T4" fmla="*/ 12 w 545"/>
                <a:gd name="T5" fmla="*/ 139 h 340"/>
                <a:gd name="T6" fmla="*/ 19 w 545"/>
                <a:gd name="T7" fmla="*/ 222 h 340"/>
                <a:gd name="T8" fmla="*/ 81 w 545"/>
                <a:gd name="T9" fmla="*/ 319 h 340"/>
                <a:gd name="T10" fmla="*/ 123 w 545"/>
                <a:gd name="T11" fmla="*/ 340 h 340"/>
                <a:gd name="T12" fmla="*/ 414 w 545"/>
                <a:gd name="T13" fmla="*/ 333 h 340"/>
                <a:gd name="T14" fmla="*/ 532 w 545"/>
                <a:gd name="T15" fmla="*/ 243 h 340"/>
                <a:gd name="T16" fmla="*/ 491 w 545"/>
                <a:gd name="T17" fmla="*/ 69 h 340"/>
                <a:gd name="T18" fmla="*/ 400 w 545"/>
                <a:gd name="T19" fmla="*/ 35 h 3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5"/>
                <a:gd name="T31" fmla="*/ 0 h 340"/>
                <a:gd name="T32" fmla="*/ 545 w 545"/>
                <a:gd name="T33" fmla="*/ 340 h 3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5" h="340">
                  <a:moveTo>
                    <a:pt x="400" y="35"/>
                  </a:moveTo>
                  <a:cubicBezTo>
                    <a:pt x="265" y="0"/>
                    <a:pt x="158" y="43"/>
                    <a:pt x="39" y="83"/>
                  </a:cubicBezTo>
                  <a:cubicBezTo>
                    <a:pt x="30" y="102"/>
                    <a:pt x="21" y="120"/>
                    <a:pt x="12" y="139"/>
                  </a:cubicBezTo>
                  <a:cubicBezTo>
                    <a:pt x="0" y="164"/>
                    <a:pt x="12" y="195"/>
                    <a:pt x="19" y="222"/>
                  </a:cubicBezTo>
                  <a:cubicBezTo>
                    <a:pt x="26" y="248"/>
                    <a:pt x="58" y="300"/>
                    <a:pt x="81" y="319"/>
                  </a:cubicBezTo>
                  <a:cubicBezTo>
                    <a:pt x="93" y="329"/>
                    <a:pt x="110" y="331"/>
                    <a:pt x="123" y="340"/>
                  </a:cubicBezTo>
                  <a:cubicBezTo>
                    <a:pt x="220" y="338"/>
                    <a:pt x="317" y="337"/>
                    <a:pt x="414" y="333"/>
                  </a:cubicBezTo>
                  <a:cubicBezTo>
                    <a:pt x="467" y="331"/>
                    <a:pt x="494" y="268"/>
                    <a:pt x="532" y="243"/>
                  </a:cubicBezTo>
                  <a:cubicBezTo>
                    <a:pt x="528" y="169"/>
                    <a:pt x="545" y="115"/>
                    <a:pt x="491" y="69"/>
                  </a:cubicBezTo>
                  <a:cubicBezTo>
                    <a:pt x="460" y="42"/>
                    <a:pt x="339" y="75"/>
                    <a:pt x="400" y="35"/>
                  </a:cubicBezTo>
                  <a:close/>
                </a:path>
              </a:pathLst>
            </a:custGeom>
            <a:noFill/>
            <a:ln w="50800" cap="sq" cmpd="sng">
              <a:solidFill>
                <a:srgbClr val="C00000"/>
              </a:solidFill>
              <a:prstDash val="solid"/>
              <a:round/>
              <a:headEnd/>
              <a:tailEnd/>
            </a:ln>
          </p:spPr>
          <p:txBody>
            <a:bodyPr wrap="none" anchor="ctr"/>
            <a:lstStyle/>
            <a:p>
              <a:endParaRPr lang="zh-CN" altLang="en-US"/>
            </a:p>
          </p:txBody>
        </p:sp>
      </p:grpSp>
    </p:spTree>
  </p:cSld>
  <p:clrMapOvr>
    <a:masterClrMapping/>
  </p:clrMapOvr>
  <p:transition>
    <p:cover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26"/>
          <p:cNvSpPr>
            <a:spLocks noChangeArrowheads="1"/>
          </p:cNvSpPr>
          <p:nvPr/>
        </p:nvSpPr>
        <p:spPr bwMode="auto">
          <a:xfrm>
            <a:off x="1703740" y="404815"/>
            <a:ext cx="8713274" cy="6264275"/>
          </a:xfrm>
          <a:prstGeom prst="rect">
            <a:avLst/>
          </a:prstGeom>
          <a:solidFill>
            <a:srgbClr val="000099"/>
          </a:solidFill>
          <a:ln w="12700" cap="sq">
            <a:solidFill>
              <a:schemeClr val="tx1"/>
            </a:solidFill>
            <a:miter lim="800000"/>
            <a:headEnd/>
            <a:tailEnd/>
          </a:ln>
        </p:spPr>
        <p:txBody>
          <a:bodyPr wrap="none" anchor="ctr"/>
          <a:lstStyle/>
          <a:p>
            <a:endParaRPr lang="zh-CN" altLang="en-US"/>
          </a:p>
        </p:txBody>
      </p:sp>
      <p:grpSp>
        <p:nvGrpSpPr>
          <p:cNvPr id="2" name="Group 2"/>
          <p:cNvGrpSpPr>
            <a:grpSpLocks/>
          </p:cNvGrpSpPr>
          <p:nvPr/>
        </p:nvGrpSpPr>
        <p:grpSpPr bwMode="auto">
          <a:xfrm>
            <a:off x="2210569" y="457200"/>
            <a:ext cx="1065478" cy="1600200"/>
            <a:chOff x="528" y="321"/>
            <a:chExt cx="672" cy="1008"/>
          </a:xfrm>
        </p:grpSpPr>
        <p:sp>
          <p:nvSpPr>
            <p:cNvPr id="99428" name="AutoShape 3"/>
            <p:cNvSpPr>
              <a:spLocks noChangeArrowheads="1"/>
            </p:cNvSpPr>
            <p:nvPr/>
          </p:nvSpPr>
          <p:spPr bwMode="auto">
            <a:xfrm>
              <a:off x="528" y="321"/>
              <a:ext cx="672" cy="1008"/>
            </a:xfrm>
            <a:prstGeom prst="irregularSeal1">
              <a:avLst/>
            </a:prstGeom>
            <a:solidFill>
              <a:srgbClr val="FF0000"/>
            </a:solidFill>
            <a:ln w="76200" cap="sq">
              <a:solidFill>
                <a:srgbClr val="FFFF00"/>
              </a:solidFill>
              <a:miter lim="800000"/>
              <a:headEnd/>
              <a:tailEnd/>
            </a:ln>
            <a:effectLst>
              <a:outerShdw dist="102391" dir="1784693" algn="ctr" rotWithShape="0">
                <a:srgbClr val="777777"/>
              </a:outerShdw>
            </a:effectLst>
          </p:spPr>
          <p:txBody>
            <a:bodyPr wrap="none" anchor="ctr"/>
            <a:lstStyle/>
            <a:p>
              <a:endParaRPr lang="zh-CN" altLang="en-US"/>
            </a:p>
          </p:txBody>
        </p:sp>
        <p:sp>
          <p:nvSpPr>
            <p:cNvPr id="99429" name="Text Box 4"/>
            <p:cNvSpPr txBox="1">
              <a:spLocks noChangeArrowheads="1"/>
            </p:cNvSpPr>
            <p:nvPr/>
          </p:nvSpPr>
          <p:spPr bwMode="auto">
            <a:xfrm>
              <a:off x="563" y="501"/>
              <a:ext cx="600" cy="591"/>
            </a:xfrm>
            <a:prstGeom prst="rect">
              <a:avLst/>
            </a:prstGeom>
            <a:noFill/>
            <a:ln w="12700" cap="sq">
              <a:noFill/>
              <a:miter lim="800000"/>
              <a:headEnd/>
              <a:tailEnd/>
            </a:ln>
            <a:effectLst>
              <a:outerShdw dist="45791" dir="2021404" algn="ctr" rotWithShape="0">
                <a:srgbClr val="000000"/>
              </a:outerShdw>
            </a:effectLst>
          </p:spPr>
          <p:txBody>
            <a:bodyPr>
              <a:spAutoFit/>
            </a:bodyPr>
            <a:lstStyle/>
            <a:p>
              <a:pPr algn="l"/>
              <a:r>
                <a:rPr lang="zh-CN" altLang="en-US" sz="5500" b="1">
                  <a:solidFill>
                    <a:srgbClr val="FFFFFF"/>
                  </a:solidFill>
                  <a:ea typeface="华文新魏" pitchFamily="2" charset="-122"/>
                </a:rPr>
                <a:t>例</a:t>
              </a:r>
            </a:p>
          </p:txBody>
        </p:sp>
      </p:grpSp>
      <p:grpSp>
        <p:nvGrpSpPr>
          <p:cNvPr id="3" name="Group 5"/>
          <p:cNvGrpSpPr>
            <a:grpSpLocks/>
          </p:cNvGrpSpPr>
          <p:nvPr/>
        </p:nvGrpSpPr>
        <p:grpSpPr bwMode="auto">
          <a:xfrm>
            <a:off x="4048439" y="836615"/>
            <a:ext cx="4418979" cy="873125"/>
            <a:chOff x="1776" y="576"/>
            <a:chExt cx="2784" cy="550"/>
          </a:xfrm>
        </p:grpSpPr>
        <p:sp>
          <p:nvSpPr>
            <p:cNvPr id="99426" name="Rectangle 6"/>
            <p:cNvSpPr>
              <a:spLocks noChangeArrowheads="1"/>
            </p:cNvSpPr>
            <p:nvPr/>
          </p:nvSpPr>
          <p:spPr bwMode="auto">
            <a:xfrm>
              <a:off x="1776" y="576"/>
              <a:ext cx="2784" cy="550"/>
            </a:xfrm>
            <a:prstGeom prst="rect">
              <a:avLst/>
            </a:prstGeom>
            <a:solidFill>
              <a:srgbClr val="CCFFCC"/>
            </a:solidFill>
            <a:ln w="12700" cap="sq">
              <a:noFill/>
              <a:miter lim="800000"/>
              <a:headEnd/>
              <a:tailEnd/>
            </a:ln>
            <a:effectLst>
              <a:outerShdw dist="144802" dir="2272499" algn="ctr" rotWithShape="0">
                <a:srgbClr val="808080"/>
              </a:outerShdw>
            </a:effectLst>
          </p:spPr>
          <p:txBody>
            <a:bodyPr wrap="none" anchor="ctr"/>
            <a:lstStyle/>
            <a:p>
              <a:endParaRPr lang="zh-CN" altLang="en-US"/>
            </a:p>
          </p:txBody>
        </p:sp>
        <p:sp>
          <p:nvSpPr>
            <p:cNvPr id="99427" name="Text Box 7"/>
            <p:cNvSpPr txBox="1">
              <a:spLocks noChangeArrowheads="1"/>
            </p:cNvSpPr>
            <p:nvPr/>
          </p:nvSpPr>
          <p:spPr bwMode="auto">
            <a:xfrm>
              <a:off x="1953" y="661"/>
              <a:ext cx="2529" cy="349"/>
            </a:xfrm>
            <a:prstGeom prst="rect">
              <a:avLst/>
            </a:prstGeom>
            <a:noFill/>
            <a:ln w="12700" cap="sq">
              <a:noFill/>
              <a:miter lim="800000"/>
              <a:headEnd/>
              <a:tailEnd/>
            </a:ln>
          </p:spPr>
          <p:txBody>
            <a:bodyPr>
              <a:spAutoFit/>
            </a:bodyPr>
            <a:lstStyle/>
            <a:p>
              <a:pPr algn="l"/>
              <a:r>
                <a:rPr lang="en-US" altLang="zh-CN" sz="3000" b="1" dirty="0"/>
                <a:t>L=( </a:t>
              </a:r>
              <a:r>
                <a:rPr lang="en-US" altLang="zh-CN" sz="3000" b="1" dirty="0">
                  <a:solidFill>
                    <a:srgbClr val="FF3300"/>
                  </a:solidFill>
                </a:rPr>
                <a:t>(a, (</a:t>
              </a:r>
              <a:r>
                <a:rPr lang="en-US" altLang="zh-CN" sz="3000" b="1" dirty="0" err="1">
                  <a:solidFill>
                    <a:srgbClr val="FF3300"/>
                  </a:solidFill>
                </a:rPr>
                <a:t>b,c</a:t>
              </a:r>
              <a:r>
                <a:rPr lang="en-US" altLang="zh-CN" sz="3000" b="1" dirty="0">
                  <a:solidFill>
                    <a:srgbClr val="FF3300"/>
                  </a:solidFill>
                </a:rPr>
                <a:t>)</a:t>
              </a:r>
              <a:r>
                <a:rPr lang="en-US" altLang="zh-CN" sz="3000" b="1" dirty="0">
                  <a:solidFill>
                    <a:schemeClr val="bg1"/>
                  </a:solidFill>
                </a:rPr>
                <a:t> </a:t>
              </a:r>
              <a:r>
                <a:rPr lang="en-US" altLang="zh-CN" sz="3000" b="1" dirty="0">
                  <a:solidFill>
                    <a:srgbClr val="FF3300"/>
                  </a:solidFill>
                </a:rPr>
                <a:t>)</a:t>
              </a:r>
              <a:r>
                <a:rPr lang="en-US" altLang="zh-CN" sz="3000" b="1" dirty="0"/>
                <a:t>,</a:t>
              </a:r>
              <a:r>
                <a:rPr lang="en-US" altLang="zh-CN" sz="3000" b="1" dirty="0">
                  <a:solidFill>
                    <a:schemeClr val="bg1"/>
                  </a:solidFill>
                </a:rPr>
                <a:t> </a:t>
              </a:r>
              <a:r>
                <a:rPr lang="en-US" altLang="zh-CN" sz="3000" b="1" dirty="0">
                  <a:solidFill>
                    <a:schemeClr val="accent2"/>
                  </a:solidFill>
                </a:rPr>
                <a:t>d</a:t>
              </a:r>
              <a:r>
                <a:rPr lang="en-US" altLang="zh-CN" sz="3000" b="1" dirty="0"/>
                <a:t>,</a:t>
              </a:r>
              <a:r>
                <a:rPr lang="en-US" altLang="zh-CN" sz="3000" b="1" dirty="0">
                  <a:solidFill>
                    <a:schemeClr val="bg1"/>
                  </a:solidFill>
                </a:rPr>
                <a:t> </a:t>
              </a:r>
              <a:r>
                <a:rPr lang="en-US" altLang="zh-CN" sz="3000" b="1" dirty="0">
                  <a:solidFill>
                    <a:srgbClr val="FF27FF"/>
                  </a:solidFill>
                </a:rPr>
                <a:t>(</a:t>
              </a:r>
              <a:r>
                <a:rPr lang="en-US" altLang="zh-CN" sz="3000" b="1" dirty="0" err="1">
                  <a:solidFill>
                    <a:srgbClr val="FF27FF"/>
                  </a:solidFill>
                </a:rPr>
                <a:t>e,f</a:t>
              </a:r>
              <a:r>
                <a:rPr lang="en-US" altLang="zh-CN" sz="3000" b="1" dirty="0">
                  <a:solidFill>
                    <a:srgbClr val="FF27FF"/>
                  </a:solidFill>
                </a:rPr>
                <a:t>)</a:t>
              </a:r>
              <a:r>
                <a:rPr lang="en-US" altLang="zh-CN" sz="3000" b="1" dirty="0">
                  <a:solidFill>
                    <a:schemeClr val="bg1"/>
                  </a:solidFill>
                </a:rPr>
                <a:t> </a:t>
              </a:r>
              <a:r>
                <a:rPr lang="en-US" altLang="zh-CN" sz="3000" b="1" dirty="0"/>
                <a:t>)</a:t>
              </a:r>
            </a:p>
          </p:txBody>
        </p:sp>
      </p:grpSp>
      <p:grpSp>
        <p:nvGrpSpPr>
          <p:cNvPr id="4" name="Group 8"/>
          <p:cNvGrpSpPr>
            <a:grpSpLocks/>
          </p:cNvGrpSpPr>
          <p:nvPr/>
        </p:nvGrpSpPr>
        <p:grpSpPr bwMode="auto">
          <a:xfrm>
            <a:off x="2252670" y="2635250"/>
            <a:ext cx="5976778" cy="1479550"/>
            <a:chOff x="459" y="1660"/>
            <a:chExt cx="3765" cy="932"/>
          </a:xfrm>
        </p:grpSpPr>
        <p:grpSp>
          <p:nvGrpSpPr>
            <p:cNvPr id="5" name="Group 9"/>
            <p:cNvGrpSpPr>
              <a:grpSpLocks/>
            </p:cNvGrpSpPr>
            <p:nvPr/>
          </p:nvGrpSpPr>
          <p:grpSpPr bwMode="auto">
            <a:xfrm>
              <a:off x="816" y="2064"/>
              <a:ext cx="624" cy="240"/>
              <a:chOff x="816" y="2544"/>
              <a:chExt cx="624" cy="240"/>
            </a:xfrm>
          </p:grpSpPr>
          <p:sp>
            <p:nvSpPr>
              <p:cNvPr id="99423" name="Rectangle 10"/>
              <p:cNvSpPr>
                <a:spLocks noChangeArrowheads="1"/>
              </p:cNvSpPr>
              <p:nvPr/>
            </p:nvSpPr>
            <p:spPr bwMode="auto">
              <a:xfrm>
                <a:off x="816" y="2544"/>
                <a:ext cx="144" cy="240"/>
              </a:xfrm>
              <a:prstGeom prst="rect">
                <a:avLst/>
              </a:prstGeom>
              <a:noFill/>
              <a:ln w="22225" cap="sq">
                <a:solidFill>
                  <a:srgbClr val="FFFFFF"/>
                </a:solidFill>
                <a:miter lim="800000"/>
                <a:headEnd/>
                <a:tailEnd/>
              </a:ln>
            </p:spPr>
            <p:txBody>
              <a:bodyPr wrap="none" anchor="ctr"/>
              <a:lstStyle/>
              <a:p>
                <a:endParaRPr lang="zh-CN" altLang="en-US"/>
              </a:p>
            </p:txBody>
          </p:sp>
          <p:sp>
            <p:nvSpPr>
              <p:cNvPr id="99424" name="Rectangle 11"/>
              <p:cNvSpPr>
                <a:spLocks noChangeArrowheads="1"/>
              </p:cNvSpPr>
              <p:nvPr/>
            </p:nvSpPr>
            <p:spPr bwMode="auto">
              <a:xfrm>
                <a:off x="960" y="2544"/>
                <a:ext cx="240" cy="240"/>
              </a:xfrm>
              <a:prstGeom prst="rect">
                <a:avLst/>
              </a:prstGeom>
              <a:noFill/>
              <a:ln w="22225" cap="sq">
                <a:solidFill>
                  <a:srgbClr val="FFFFFF"/>
                </a:solidFill>
                <a:miter lim="800000"/>
                <a:headEnd/>
                <a:tailEnd/>
              </a:ln>
            </p:spPr>
            <p:txBody>
              <a:bodyPr wrap="none" anchor="ctr"/>
              <a:lstStyle/>
              <a:p>
                <a:endParaRPr lang="zh-CN" altLang="en-US"/>
              </a:p>
            </p:txBody>
          </p:sp>
          <p:sp>
            <p:nvSpPr>
              <p:cNvPr id="99425" name="Rectangle 12"/>
              <p:cNvSpPr>
                <a:spLocks noChangeArrowheads="1"/>
              </p:cNvSpPr>
              <p:nvPr/>
            </p:nvSpPr>
            <p:spPr bwMode="auto">
              <a:xfrm>
                <a:off x="1200" y="2544"/>
                <a:ext cx="240" cy="240"/>
              </a:xfrm>
              <a:prstGeom prst="rect">
                <a:avLst/>
              </a:prstGeom>
              <a:noFill/>
              <a:ln w="22225" cap="sq">
                <a:solidFill>
                  <a:srgbClr val="FFFFFF"/>
                </a:solidFill>
                <a:miter lim="800000"/>
                <a:headEnd/>
                <a:tailEnd/>
              </a:ln>
            </p:spPr>
            <p:txBody>
              <a:bodyPr wrap="none" anchor="ctr"/>
              <a:lstStyle/>
              <a:p>
                <a:endParaRPr lang="zh-CN" altLang="en-US"/>
              </a:p>
            </p:txBody>
          </p:sp>
        </p:grpSp>
        <p:grpSp>
          <p:nvGrpSpPr>
            <p:cNvPr id="6" name="Group 13"/>
            <p:cNvGrpSpPr>
              <a:grpSpLocks/>
            </p:cNvGrpSpPr>
            <p:nvPr/>
          </p:nvGrpSpPr>
          <p:grpSpPr bwMode="auto">
            <a:xfrm>
              <a:off x="2496" y="2064"/>
              <a:ext cx="624" cy="240"/>
              <a:chOff x="816" y="2544"/>
              <a:chExt cx="624" cy="240"/>
            </a:xfrm>
          </p:grpSpPr>
          <p:sp>
            <p:nvSpPr>
              <p:cNvPr id="99420" name="Rectangle 14"/>
              <p:cNvSpPr>
                <a:spLocks noChangeArrowheads="1"/>
              </p:cNvSpPr>
              <p:nvPr/>
            </p:nvSpPr>
            <p:spPr bwMode="auto">
              <a:xfrm>
                <a:off x="816" y="2544"/>
                <a:ext cx="144" cy="240"/>
              </a:xfrm>
              <a:prstGeom prst="rect">
                <a:avLst/>
              </a:prstGeom>
              <a:noFill/>
              <a:ln w="22225" cap="sq">
                <a:solidFill>
                  <a:srgbClr val="FFFFFF"/>
                </a:solidFill>
                <a:miter lim="800000"/>
                <a:headEnd/>
                <a:tailEnd/>
              </a:ln>
            </p:spPr>
            <p:txBody>
              <a:bodyPr wrap="none" anchor="ctr"/>
              <a:lstStyle/>
              <a:p>
                <a:endParaRPr lang="zh-CN" altLang="en-US"/>
              </a:p>
            </p:txBody>
          </p:sp>
          <p:sp>
            <p:nvSpPr>
              <p:cNvPr id="99421" name="Rectangle 15"/>
              <p:cNvSpPr>
                <a:spLocks noChangeArrowheads="1"/>
              </p:cNvSpPr>
              <p:nvPr/>
            </p:nvSpPr>
            <p:spPr bwMode="auto">
              <a:xfrm>
                <a:off x="960" y="2544"/>
                <a:ext cx="240" cy="240"/>
              </a:xfrm>
              <a:prstGeom prst="rect">
                <a:avLst/>
              </a:prstGeom>
              <a:noFill/>
              <a:ln w="22225" cap="sq">
                <a:solidFill>
                  <a:srgbClr val="FFFFFF"/>
                </a:solidFill>
                <a:miter lim="800000"/>
                <a:headEnd/>
                <a:tailEnd/>
              </a:ln>
            </p:spPr>
            <p:txBody>
              <a:bodyPr wrap="none" anchor="ctr"/>
              <a:lstStyle/>
              <a:p>
                <a:endParaRPr lang="zh-CN" altLang="en-US"/>
              </a:p>
            </p:txBody>
          </p:sp>
          <p:sp>
            <p:nvSpPr>
              <p:cNvPr id="99422" name="Rectangle 16"/>
              <p:cNvSpPr>
                <a:spLocks noChangeArrowheads="1"/>
              </p:cNvSpPr>
              <p:nvPr/>
            </p:nvSpPr>
            <p:spPr bwMode="auto">
              <a:xfrm>
                <a:off x="1200" y="2544"/>
                <a:ext cx="240" cy="240"/>
              </a:xfrm>
              <a:prstGeom prst="rect">
                <a:avLst/>
              </a:prstGeom>
              <a:noFill/>
              <a:ln w="22225" cap="sq">
                <a:solidFill>
                  <a:srgbClr val="FFFFFF"/>
                </a:solidFill>
                <a:miter lim="800000"/>
                <a:headEnd/>
                <a:tailEnd/>
              </a:ln>
            </p:spPr>
            <p:txBody>
              <a:bodyPr wrap="none" anchor="ctr"/>
              <a:lstStyle/>
              <a:p>
                <a:endParaRPr lang="zh-CN" altLang="en-US"/>
              </a:p>
            </p:txBody>
          </p:sp>
        </p:grpSp>
        <p:grpSp>
          <p:nvGrpSpPr>
            <p:cNvPr id="7" name="Group 17"/>
            <p:cNvGrpSpPr>
              <a:grpSpLocks/>
            </p:cNvGrpSpPr>
            <p:nvPr/>
          </p:nvGrpSpPr>
          <p:grpSpPr bwMode="auto">
            <a:xfrm>
              <a:off x="3600" y="2064"/>
              <a:ext cx="624" cy="240"/>
              <a:chOff x="816" y="2544"/>
              <a:chExt cx="624" cy="240"/>
            </a:xfrm>
          </p:grpSpPr>
          <p:sp>
            <p:nvSpPr>
              <p:cNvPr id="99417" name="Rectangle 18"/>
              <p:cNvSpPr>
                <a:spLocks noChangeArrowheads="1"/>
              </p:cNvSpPr>
              <p:nvPr/>
            </p:nvSpPr>
            <p:spPr bwMode="auto">
              <a:xfrm>
                <a:off x="816" y="2544"/>
                <a:ext cx="144" cy="240"/>
              </a:xfrm>
              <a:prstGeom prst="rect">
                <a:avLst/>
              </a:prstGeom>
              <a:noFill/>
              <a:ln w="22225" cap="sq">
                <a:solidFill>
                  <a:srgbClr val="FFFFFF"/>
                </a:solidFill>
                <a:miter lim="800000"/>
                <a:headEnd/>
                <a:tailEnd/>
              </a:ln>
            </p:spPr>
            <p:txBody>
              <a:bodyPr wrap="none" anchor="ctr"/>
              <a:lstStyle/>
              <a:p>
                <a:endParaRPr lang="zh-CN" altLang="en-US"/>
              </a:p>
            </p:txBody>
          </p:sp>
          <p:sp>
            <p:nvSpPr>
              <p:cNvPr id="99418" name="Rectangle 19"/>
              <p:cNvSpPr>
                <a:spLocks noChangeArrowheads="1"/>
              </p:cNvSpPr>
              <p:nvPr/>
            </p:nvSpPr>
            <p:spPr bwMode="auto">
              <a:xfrm>
                <a:off x="960" y="2544"/>
                <a:ext cx="240" cy="240"/>
              </a:xfrm>
              <a:prstGeom prst="rect">
                <a:avLst/>
              </a:prstGeom>
              <a:noFill/>
              <a:ln w="22225" cap="sq">
                <a:solidFill>
                  <a:srgbClr val="FFFFFF"/>
                </a:solidFill>
                <a:miter lim="800000"/>
                <a:headEnd/>
                <a:tailEnd/>
              </a:ln>
            </p:spPr>
            <p:txBody>
              <a:bodyPr wrap="none" anchor="ctr"/>
              <a:lstStyle/>
              <a:p>
                <a:endParaRPr lang="zh-CN" altLang="en-US"/>
              </a:p>
            </p:txBody>
          </p:sp>
          <p:sp>
            <p:nvSpPr>
              <p:cNvPr id="99419" name="Rectangle 20"/>
              <p:cNvSpPr>
                <a:spLocks noChangeArrowheads="1"/>
              </p:cNvSpPr>
              <p:nvPr/>
            </p:nvSpPr>
            <p:spPr bwMode="auto">
              <a:xfrm>
                <a:off x="1200" y="2544"/>
                <a:ext cx="240" cy="240"/>
              </a:xfrm>
              <a:prstGeom prst="rect">
                <a:avLst/>
              </a:prstGeom>
              <a:noFill/>
              <a:ln w="22225" cap="sq">
                <a:solidFill>
                  <a:srgbClr val="FFFFFF"/>
                </a:solidFill>
                <a:miter lim="800000"/>
                <a:headEnd/>
                <a:tailEnd/>
              </a:ln>
            </p:spPr>
            <p:txBody>
              <a:bodyPr wrap="none" anchor="ctr"/>
              <a:lstStyle/>
              <a:p>
                <a:endParaRPr lang="zh-CN" altLang="en-US"/>
              </a:p>
            </p:txBody>
          </p:sp>
        </p:grpSp>
        <p:sp>
          <p:nvSpPr>
            <p:cNvPr id="99406" name="Line 21"/>
            <p:cNvSpPr>
              <a:spLocks noChangeShapeType="1"/>
            </p:cNvSpPr>
            <p:nvPr/>
          </p:nvSpPr>
          <p:spPr bwMode="auto">
            <a:xfrm>
              <a:off x="1344" y="2196"/>
              <a:ext cx="1152" cy="0"/>
            </a:xfrm>
            <a:prstGeom prst="line">
              <a:avLst/>
            </a:prstGeom>
            <a:noFill/>
            <a:ln w="19050" cap="sq">
              <a:solidFill>
                <a:srgbClr val="FFFF00"/>
              </a:solidFill>
              <a:round/>
              <a:headEnd/>
              <a:tailEnd type="triangle" w="med" len="med"/>
            </a:ln>
          </p:spPr>
          <p:txBody>
            <a:bodyPr wrap="none" anchor="ctr"/>
            <a:lstStyle/>
            <a:p>
              <a:endParaRPr lang="zh-CN" altLang="en-US"/>
            </a:p>
          </p:txBody>
        </p:sp>
        <p:sp>
          <p:nvSpPr>
            <p:cNvPr id="99407" name="Line 22"/>
            <p:cNvSpPr>
              <a:spLocks noChangeShapeType="1"/>
            </p:cNvSpPr>
            <p:nvPr/>
          </p:nvSpPr>
          <p:spPr bwMode="auto">
            <a:xfrm flipV="1">
              <a:off x="2976" y="2196"/>
              <a:ext cx="624" cy="0"/>
            </a:xfrm>
            <a:prstGeom prst="line">
              <a:avLst/>
            </a:prstGeom>
            <a:noFill/>
            <a:ln w="19050" cap="sq">
              <a:solidFill>
                <a:srgbClr val="FFFF00"/>
              </a:solidFill>
              <a:round/>
              <a:headEnd/>
              <a:tailEnd type="triangle" w="med" len="med"/>
            </a:ln>
          </p:spPr>
          <p:txBody>
            <a:bodyPr wrap="none" anchor="ctr"/>
            <a:lstStyle/>
            <a:p>
              <a:endParaRPr lang="zh-CN" altLang="en-US"/>
            </a:p>
          </p:txBody>
        </p:sp>
        <p:sp>
          <p:nvSpPr>
            <p:cNvPr id="99408" name="Text Box 23"/>
            <p:cNvSpPr txBox="1">
              <a:spLocks noChangeArrowheads="1"/>
            </p:cNvSpPr>
            <p:nvPr/>
          </p:nvSpPr>
          <p:spPr bwMode="auto">
            <a:xfrm>
              <a:off x="4015" y="2052"/>
              <a:ext cx="191" cy="291"/>
            </a:xfrm>
            <a:prstGeom prst="rect">
              <a:avLst/>
            </a:prstGeom>
            <a:noFill/>
            <a:ln w="12700" cap="sq">
              <a:noFill/>
              <a:miter lim="800000"/>
              <a:headEnd/>
              <a:tailEnd/>
            </a:ln>
          </p:spPr>
          <p:txBody>
            <a:bodyPr wrap="none">
              <a:spAutoFit/>
            </a:bodyPr>
            <a:lstStyle/>
            <a:p>
              <a:r>
                <a:rPr lang="zh-CN" altLang="en-US" sz="2400">
                  <a:solidFill>
                    <a:srgbClr val="FFFFFF"/>
                  </a:solidFill>
                </a:rPr>
                <a:t>^</a:t>
              </a:r>
            </a:p>
          </p:txBody>
        </p:sp>
        <p:sp>
          <p:nvSpPr>
            <p:cNvPr id="99409" name="Text Box 24"/>
            <p:cNvSpPr txBox="1">
              <a:spLocks noChangeArrowheads="1"/>
            </p:cNvSpPr>
            <p:nvPr/>
          </p:nvSpPr>
          <p:spPr bwMode="auto">
            <a:xfrm>
              <a:off x="2476" y="2055"/>
              <a:ext cx="197" cy="271"/>
            </a:xfrm>
            <a:prstGeom prst="rect">
              <a:avLst/>
            </a:prstGeom>
            <a:noFill/>
            <a:ln w="12700" cap="sq">
              <a:noFill/>
              <a:miter lim="800000"/>
              <a:headEnd/>
              <a:tailEnd/>
            </a:ln>
          </p:spPr>
          <p:txBody>
            <a:bodyPr wrap="none">
              <a:spAutoFit/>
            </a:bodyPr>
            <a:lstStyle/>
            <a:p>
              <a:r>
                <a:rPr lang="zh-CN" altLang="en-US" sz="2200" b="1">
                  <a:solidFill>
                    <a:srgbClr val="FFFFFF"/>
                  </a:solidFill>
                </a:rPr>
                <a:t>0</a:t>
              </a:r>
            </a:p>
          </p:txBody>
        </p:sp>
        <p:sp>
          <p:nvSpPr>
            <p:cNvPr id="99410" name="Text Box 25"/>
            <p:cNvSpPr txBox="1">
              <a:spLocks noChangeArrowheads="1"/>
            </p:cNvSpPr>
            <p:nvPr/>
          </p:nvSpPr>
          <p:spPr bwMode="auto">
            <a:xfrm>
              <a:off x="3584" y="2064"/>
              <a:ext cx="197" cy="271"/>
            </a:xfrm>
            <a:prstGeom prst="rect">
              <a:avLst/>
            </a:prstGeom>
            <a:noFill/>
            <a:ln w="12700" cap="sq">
              <a:noFill/>
              <a:miter lim="800000"/>
              <a:headEnd/>
              <a:tailEnd/>
            </a:ln>
          </p:spPr>
          <p:txBody>
            <a:bodyPr wrap="none">
              <a:spAutoFit/>
            </a:bodyPr>
            <a:lstStyle/>
            <a:p>
              <a:r>
                <a:rPr lang="zh-CN" altLang="en-US" sz="2200" b="1">
                  <a:solidFill>
                    <a:srgbClr val="FFFFFF"/>
                  </a:solidFill>
                </a:rPr>
                <a:t>1</a:t>
              </a:r>
            </a:p>
          </p:txBody>
        </p:sp>
        <p:sp>
          <p:nvSpPr>
            <p:cNvPr id="99411" name="Text Box 26"/>
            <p:cNvSpPr txBox="1">
              <a:spLocks noChangeArrowheads="1"/>
            </p:cNvSpPr>
            <p:nvPr/>
          </p:nvSpPr>
          <p:spPr bwMode="auto">
            <a:xfrm>
              <a:off x="788" y="2064"/>
              <a:ext cx="197" cy="271"/>
            </a:xfrm>
            <a:prstGeom prst="rect">
              <a:avLst/>
            </a:prstGeom>
            <a:noFill/>
            <a:ln w="12700" cap="sq">
              <a:noFill/>
              <a:miter lim="800000"/>
              <a:headEnd/>
              <a:tailEnd/>
            </a:ln>
          </p:spPr>
          <p:txBody>
            <a:bodyPr wrap="none">
              <a:spAutoFit/>
            </a:bodyPr>
            <a:lstStyle/>
            <a:p>
              <a:r>
                <a:rPr lang="zh-CN" altLang="en-US" sz="2200" b="1">
                  <a:solidFill>
                    <a:srgbClr val="FFFFFF"/>
                  </a:solidFill>
                </a:rPr>
                <a:t>1</a:t>
              </a:r>
            </a:p>
          </p:txBody>
        </p:sp>
        <p:sp>
          <p:nvSpPr>
            <p:cNvPr id="99412" name="Line 27"/>
            <p:cNvSpPr>
              <a:spLocks noChangeShapeType="1"/>
            </p:cNvSpPr>
            <p:nvPr/>
          </p:nvSpPr>
          <p:spPr bwMode="auto">
            <a:xfrm>
              <a:off x="672" y="1872"/>
              <a:ext cx="144" cy="192"/>
            </a:xfrm>
            <a:prstGeom prst="line">
              <a:avLst/>
            </a:prstGeom>
            <a:noFill/>
            <a:ln w="22225" cap="sq">
              <a:solidFill>
                <a:srgbClr val="FFFF00"/>
              </a:solidFill>
              <a:round/>
              <a:headEnd/>
              <a:tailEnd type="triangle" w="med" len="med"/>
            </a:ln>
          </p:spPr>
          <p:txBody>
            <a:bodyPr wrap="none" anchor="ctr"/>
            <a:lstStyle/>
            <a:p>
              <a:endParaRPr lang="zh-CN" altLang="en-US"/>
            </a:p>
          </p:txBody>
        </p:sp>
        <p:sp>
          <p:nvSpPr>
            <p:cNvPr id="99413" name="Rectangle 28"/>
            <p:cNvSpPr>
              <a:spLocks noChangeArrowheads="1"/>
            </p:cNvSpPr>
            <p:nvPr/>
          </p:nvSpPr>
          <p:spPr bwMode="auto">
            <a:xfrm>
              <a:off x="459" y="1660"/>
              <a:ext cx="225" cy="320"/>
            </a:xfrm>
            <a:prstGeom prst="rect">
              <a:avLst/>
            </a:prstGeom>
            <a:noFill/>
            <a:ln w="12700" cap="sq">
              <a:noFill/>
              <a:miter lim="800000"/>
              <a:headEnd/>
              <a:tailEnd/>
            </a:ln>
          </p:spPr>
          <p:txBody>
            <a:bodyPr wrap="none">
              <a:spAutoFit/>
            </a:bodyPr>
            <a:lstStyle/>
            <a:p>
              <a:r>
                <a:rPr lang="en-US" altLang="zh-CN" sz="2700" b="1">
                  <a:solidFill>
                    <a:srgbClr val="FFFF00"/>
                  </a:solidFill>
                </a:rPr>
                <a:t>L</a:t>
              </a:r>
            </a:p>
          </p:txBody>
        </p:sp>
        <p:sp>
          <p:nvSpPr>
            <p:cNvPr id="99414" name="Rectangle 29"/>
            <p:cNvSpPr>
              <a:spLocks noChangeArrowheads="1"/>
            </p:cNvSpPr>
            <p:nvPr/>
          </p:nvSpPr>
          <p:spPr bwMode="auto">
            <a:xfrm>
              <a:off x="2638" y="2004"/>
              <a:ext cx="233" cy="339"/>
            </a:xfrm>
            <a:prstGeom prst="rect">
              <a:avLst/>
            </a:prstGeom>
            <a:noFill/>
            <a:ln w="12700" cap="sq">
              <a:noFill/>
              <a:miter lim="800000"/>
              <a:headEnd/>
              <a:tailEnd/>
            </a:ln>
          </p:spPr>
          <p:txBody>
            <a:bodyPr wrap="none">
              <a:spAutoFit/>
            </a:bodyPr>
            <a:lstStyle/>
            <a:p>
              <a:r>
                <a:rPr lang="en-US" altLang="zh-CN" sz="2900" b="1">
                  <a:solidFill>
                    <a:srgbClr val="FFFFFF"/>
                  </a:solidFill>
                </a:rPr>
                <a:t>d</a:t>
              </a:r>
            </a:p>
          </p:txBody>
        </p:sp>
        <p:sp>
          <p:nvSpPr>
            <p:cNvPr id="99415" name="Line 30"/>
            <p:cNvSpPr>
              <a:spLocks noChangeShapeType="1"/>
            </p:cNvSpPr>
            <p:nvPr/>
          </p:nvSpPr>
          <p:spPr bwMode="auto">
            <a:xfrm>
              <a:off x="1056" y="2208"/>
              <a:ext cx="0" cy="384"/>
            </a:xfrm>
            <a:prstGeom prst="line">
              <a:avLst/>
            </a:prstGeom>
            <a:noFill/>
            <a:ln w="19050" cap="sq">
              <a:solidFill>
                <a:srgbClr val="FFFF00"/>
              </a:solidFill>
              <a:round/>
              <a:headEnd/>
              <a:tailEnd type="triangle" w="med" len="med"/>
            </a:ln>
          </p:spPr>
          <p:txBody>
            <a:bodyPr wrap="none" anchor="ctr"/>
            <a:lstStyle/>
            <a:p>
              <a:endParaRPr lang="zh-CN" altLang="en-US"/>
            </a:p>
          </p:txBody>
        </p:sp>
        <p:sp>
          <p:nvSpPr>
            <p:cNvPr id="99416" name="Line 31"/>
            <p:cNvSpPr>
              <a:spLocks noChangeShapeType="1"/>
            </p:cNvSpPr>
            <p:nvPr/>
          </p:nvSpPr>
          <p:spPr bwMode="auto">
            <a:xfrm>
              <a:off x="3876" y="2208"/>
              <a:ext cx="0" cy="384"/>
            </a:xfrm>
            <a:prstGeom prst="line">
              <a:avLst/>
            </a:prstGeom>
            <a:noFill/>
            <a:ln w="19050" cap="sq">
              <a:solidFill>
                <a:srgbClr val="FFFF00"/>
              </a:solidFill>
              <a:round/>
              <a:headEnd/>
              <a:tailEnd type="triangle" w="med" len="med"/>
            </a:ln>
          </p:spPr>
          <p:txBody>
            <a:bodyPr wrap="none" anchor="ctr"/>
            <a:lstStyle/>
            <a:p>
              <a:endParaRPr lang="zh-CN" altLang="en-US"/>
            </a:p>
          </p:txBody>
        </p:sp>
      </p:grpSp>
      <p:grpSp>
        <p:nvGrpSpPr>
          <p:cNvPr id="8" name="Group 32"/>
          <p:cNvGrpSpPr>
            <a:grpSpLocks/>
          </p:cNvGrpSpPr>
          <p:nvPr/>
        </p:nvGrpSpPr>
        <p:grpSpPr bwMode="auto">
          <a:xfrm>
            <a:off x="3099547" y="4000500"/>
            <a:ext cx="6881884" cy="876300"/>
            <a:chOff x="992" y="2520"/>
            <a:chExt cx="4336" cy="552"/>
          </a:xfrm>
        </p:grpSpPr>
        <p:grpSp>
          <p:nvGrpSpPr>
            <p:cNvPr id="9" name="Group 33"/>
            <p:cNvGrpSpPr>
              <a:grpSpLocks/>
            </p:cNvGrpSpPr>
            <p:nvPr/>
          </p:nvGrpSpPr>
          <p:grpSpPr bwMode="auto">
            <a:xfrm>
              <a:off x="1008" y="2592"/>
              <a:ext cx="624" cy="240"/>
              <a:chOff x="816" y="2544"/>
              <a:chExt cx="624" cy="240"/>
            </a:xfrm>
          </p:grpSpPr>
          <p:sp>
            <p:nvSpPr>
              <p:cNvPr id="99400" name="Rectangle 34"/>
              <p:cNvSpPr>
                <a:spLocks noChangeArrowheads="1"/>
              </p:cNvSpPr>
              <p:nvPr/>
            </p:nvSpPr>
            <p:spPr bwMode="auto">
              <a:xfrm>
                <a:off x="816" y="2544"/>
                <a:ext cx="144" cy="240"/>
              </a:xfrm>
              <a:prstGeom prst="rect">
                <a:avLst/>
              </a:prstGeom>
              <a:noFill/>
              <a:ln w="22225" cap="sq">
                <a:solidFill>
                  <a:srgbClr val="FFFFFF"/>
                </a:solidFill>
                <a:miter lim="800000"/>
                <a:headEnd/>
                <a:tailEnd/>
              </a:ln>
            </p:spPr>
            <p:txBody>
              <a:bodyPr wrap="none" anchor="ctr"/>
              <a:lstStyle/>
              <a:p>
                <a:endParaRPr lang="zh-CN" altLang="en-US"/>
              </a:p>
            </p:txBody>
          </p:sp>
          <p:sp>
            <p:nvSpPr>
              <p:cNvPr id="99401" name="Rectangle 35"/>
              <p:cNvSpPr>
                <a:spLocks noChangeArrowheads="1"/>
              </p:cNvSpPr>
              <p:nvPr/>
            </p:nvSpPr>
            <p:spPr bwMode="auto">
              <a:xfrm>
                <a:off x="960" y="2544"/>
                <a:ext cx="240" cy="240"/>
              </a:xfrm>
              <a:prstGeom prst="rect">
                <a:avLst/>
              </a:prstGeom>
              <a:noFill/>
              <a:ln w="22225" cap="sq">
                <a:solidFill>
                  <a:srgbClr val="FFFFFF"/>
                </a:solidFill>
                <a:miter lim="800000"/>
                <a:headEnd/>
                <a:tailEnd/>
              </a:ln>
            </p:spPr>
            <p:txBody>
              <a:bodyPr wrap="none" anchor="ctr"/>
              <a:lstStyle/>
              <a:p>
                <a:endParaRPr lang="zh-CN" altLang="en-US"/>
              </a:p>
            </p:txBody>
          </p:sp>
          <p:sp>
            <p:nvSpPr>
              <p:cNvPr id="99402" name="Rectangle 36"/>
              <p:cNvSpPr>
                <a:spLocks noChangeArrowheads="1"/>
              </p:cNvSpPr>
              <p:nvPr/>
            </p:nvSpPr>
            <p:spPr bwMode="auto">
              <a:xfrm>
                <a:off x="1200" y="2544"/>
                <a:ext cx="240" cy="240"/>
              </a:xfrm>
              <a:prstGeom prst="rect">
                <a:avLst/>
              </a:prstGeom>
              <a:noFill/>
              <a:ln w="22225" cap="sq">
                <a:solidFill>
                  <a:srgbClr val="FFFFFF"/>
                </a:solidFill>
                <a:miter lim="800000"/>
                <a:headEnd/>
                <a:tailEnd/>
              </a:ln>
            </p:spPr>
            <p:txBody>
              <a:bodyPr wrap="none" anchor="ctr"/>
              <a:lstStyle/>
              <a:p>
                <a:endParaRPr lang="zh-CN" altLang="en-US"/>
              </a:p>
            </p:txBody>
          </p:sp>
        </p:grpSp>
        <p:grpSp>
          <p:nvGrpSpPr>
            <p:cNvPr id="10" name="Group 37"/>
            <p:cNvGrpSpPr>
              <a:grpSpLocks/>
            </p:cNvGrpSpPr>
            <p:nvPr/>
          </p:nvGrpSpPr>
          <p:grpSpPr bwMode="auto">
            <a:xfrm>
              <a:off x="1872" y="2592"/>
              <a:ext cx="624" cy="240"/>
              <a:chOff x="816" y="2544"/>
              <a:chExt cx="624" cy="240"/>
            </a:xfrm>
          </p:grpSpPr>
          <p:sp>
            <p:nvSpPr>
              <p:cNvPr id="99397" name="Rectangle 38"/>
              <p:cNvSpPr>
                <a:spLocks noChangeArrowheads="1"/>
              </p:cNvSpPr>
              <p:nvPr/>
            </p:nvSpPr>
            <p:spPr bwMode="auto">
              <a:xfrm>
                <a:off x="816" y="2544"/>
                <a:ext cx="144" cy="240"/>
              </a:xfrm>
              <a:prstGeom prst="rect">
                <a:avLst/>
              </a:prstGeom>
              <a:noFill/>
              <a:ln w="22225" cap="sq">
                <a:solidFill>
                  <a:srgbClr val="FFFFFF"/>
                </a:solidFill>
                <a:miter lim="800000"/>
                <a:headEnd/>
                <a:tailEnd/>
              </a:ln>
            </p:spPr>
            <p:txBody>
              <a:bodyPr wrap="none" anchor="ctr"/>
              <a:lstStyle/>
              <a:p>
                <a:endParaRPr lang="zh-CN" altLang="en-US"/>
              </a:p>
            </p:txBody>
          </p:sp>
          <p:sp>
            <p:nvSpPr>
              <p:cNvPr id="99398" name="Rectangle 39"/>
              <p:cNvSpPr>
                <a:spLocks noChangeArrowheads="1"/>
              </p:cNvSpPr>
              <p:nvPr/>
            </p:nvSpPr>
            <p:spPr bwMode="auto">
              <a:xfrm>
                <a:off x="960" y="2544"/>
                <a:ext cx="240" cy="240"/>
              </a:xfrm>
              <a:prstGeom prst="rect">
                <a:avLst/>
              </a:prstGeom>
              <a:noFill/>
              <a:ln w="22225" cap="sq">
                <a:solidFill>
                  <a:srgbClr val="FFFFFF"/>
                </a:solidFill>
                <a:miter lim="800000"/>
                <a:headEnd/>
                <a:tailEnd/>
              </a:ln>
            </p:spPr>
            <p:txBody>
              <a:bodyPr wrap="none" anchor="ctr"/>
              <a:lstStyle/>
              <a:p>
                <a:endParaRPr lang="zh-CN" altLang="en-US"/>
              </a:p>
            </p:txBody>
          </p:sp>
          <p:sp>
            <p:nvSpPr>
              <p:cNvPr id="99399" name="Rectangle 40"/>
              <p:cNvSpPr>
                <a:spLocks noChangeArrowheads="1"/>
              </p:cNvSpPr>
              <p:nvPr/>
            </p:nvSpPr>
            <p:spPr bwMode="auto">
              <a:xfrm>
                <a:off x="1200" y="2544"/>
                <a:ext cx="240" cy="240"/>
              </a:xfrm>
              <a:prstGeom prst="rect">
                <a:avLst/>
              </a:prstGeom>
              <a:noFill/>
              <a:ln w="22225" cap="sq">
                <a:solidFill>
                  <a:srgbClr val="FFFFFF"/>
                </a:solidFill>
                <a:miter lim="800000"/>
                <a:headEnd/>
                <a:tailEnd/>
              </a:ln>
            </p:spPr>
            <p:txBody>
              <a:bodyPr wrap="none" anchor="ctr"/>
              <a:lstStyle/>
              <a:p>
                <a:endParaRPr lang="zh-CN" altLang="en-US"/>
              </a:p>
            </p:txBody>
          </p:sp>
        </p:grpSp>
        <p:sp>
          <p:nvSpPr>
            <p:cNvPr id="99377" name="Line 41"/>
            <p:cNvSpPr>
              <a:spLocks noChangeShapeType="1"/>
            </p:cNvSpPr>
            <p:nvPr/>
          </p:nvSpPr>
          <p:spPr bwMode="auto">
            <a:xfrm>
              <a:off x="1524" y="2736"/>
              <a:ext cx="336" cy="0"/>
            </a:xfrm>
            <a:prstGeom prst="line">
              <a:avLst/>
            </a:prstGeom>
            <a:noFill/>
            <a:ln w="19050" cap="sq">
              <a:solidFill>
                <a:srgbClr val="FFFF00"/>
              </a:solidFill>
              <a:round/>
              <a:headEnd/>
              <a:tailEnd type="triangle" w="med" len="med"/>
            </a:ln>
          </p:spPr>
          <p:txBody>
            <a:bodyPr wrap="none" anchor="ctr"/>
            <a:lstStyle/>
            <a:p>
              <a:endParaRPr lang="zh-CN" altLang="en-US"/>
            </a:p>
          </p:txBody>
        </p:sp>
        <p:sp>
          <p:nvSpPr>
            <p:cNvPr id="99378" name="Rectangle 42"/>
            <p:cNvSpPr>
              <a:spLocks noChangeArrowheads="1"/>
            </p:cNvSpPr>
            <p:nvPr/>
          </p:nvSpPr>
          <p:spPr bwMode="auto">
            <a:xfrm>
              <a:off x="2287" y="2604"/>
              <a:ext cx="191" cy="291"/>
            </a:xfrm>
            <a:prstGeom prst="rect">
              <a:avLst/>
            </a:prstGeom>
            <a:noFill/>
            <a:ln w="12700" cap="sq">
              <a:noFill/>
              <a:miter lim="800000"/>
              <a:headEnd/>
              <a:tailEnd/>
            </a:ln>
          </p:spPr>
          <p:txBody>
            <a:bodyPr wrap="none">
              <a:spAutoFit/>
            </a:bodyPr>
            <a:lstStyle/>
            <a:p>
              <a:r>
                <a:rPr lang="zh-CN" altLang="en-US" sz="2400">
                  <a:solidFill>
                    <a:srgbClr val="FFFFFF"/>
                  </a:solidFill>
                </a:rPr>
                <a:t>^</a:t>
              </a:r>
            </a:p>
          </p:txBody>
        </p:sp>
        <p:sp>
          <p:nvSpPr>
            <p:cNvPr id="99379" name="Rectangle 43"/>
            <p:cNvSpPr>
              <a:spLocks noChangeArrowheads="1"/>
            </p:cNvSpPr>
            <p:nvPr/>
          </p:nvSpPr>
          <p:spPr bwMode="auto">
            <a:xfrm>
              <a:off x="1856" y="2575"/>
              <a:ext cx="197" cy="271"/>
            </a:xfrm>
            <a:prstGeom prst="rect">
              <a:avLst/>
            </a:prstGeom>
            <a:noFill/>
            <a:ln w="12700" cap="sq">
              <a:noFill/>
              <a:miter lim="800000"/>
              <a:headEnd/>
              <a:tailEnd/>
            </a:ln>
          </p:spPr>
          <p:txBody>
            <a:bodyPr wrap="none">
              <a:spAutoFit/>
            </a:bodyPr>
            <a:lstStyle/>
            <a:p>
              <a:r>
                <a:rPr lang="zh-CN" altLang="en-US" sz="2200" b="1">
                  <a:solidFill>
                    <a:srgbClr val="FFFFFF"/>
                  </a:solidFill>
                </a:rPr>
                <a:t>1</a:t>
              </a:r>
            </a:p>
          </p:txBody>
        </p:sp>
        <p:sp>
          <p:nvSpPr>
            <p:cNvPr id="99380" name="Rectangle 44"/>
            <p:cNvSpPr>
              <a:spLocks noChangeArrowheads="1"/>
            </p:cNvSpPr>
            <p:nvPr/>
          </p:nvSpPr>
          <p:spPr bwMode="auto">
            <a:xfrm>
              <a:off x="992" y="2587"/>
              <a:ext cx="197" cy="271"/>
            </a:xfrm>
            <a:prstGeom prst="rect">
              <a:avLst/>
            </a:prstGeom>
            <a:noFill/>
            <a:ln w="12700" cap="sq">
              <a:noFill/>
              <a:miter lim="800000"/>
              <a:headEnd/>
              <a:tailEnd/>
            </a:ln>
          </p:spPr>
          <p:txBody>
            <a:bodyPr wrap="none">
              <a:spAutoFit/>
            </a:bodyPr>
            <a:lstStyle/>
            <a:p>
              <a:r>
                <a:rPr lang="zh-CN" altLang="en-US" sz="2200" b="1">
                  <a:solidFill>
                    <a:srgbClr val="FFFFFF"/>
                  </a:solidFill>
                </a:rPr>
                <a:t>0</a:t>
              </a:r>
            </a:p>
          </p:txBody>
        </p:sp>
        <p:sp>
          <p:nvSpPr>
            <p:cNvPr id="99381" name="Rectangle 45"/>
            <p:cNvSpPr>
              <a:spLocks noChangeArrowheads="1"/>
            </p:cNvSpPr>
            <p:nvPr/>
          </p:nvSpPr>
          <p:spPr bwMode="auto">
            <a:xfrm>
              <a:off x="1153" y="2520"/>
              <a:ext cx="223" cy="339"/>
            </a:xfrm>
            <a:prstGeom prst="rect">
              <a:avLst/>
            </a:prstGeom>
            <a:noFill/>
            <a:ln w="12700" cap="sq">
              <a:noFill/>
              <a:miter lim="800000"/>
              <a:headEnd/>
              <a:tailEnd/>
            </a:ln>
          </p:spPr>
          <p:txBody>
            <a:bodyPr wrap="none">
              <a:spAutoFit/>
            </a:bodyPr>
            <a:lstStyle/>
            <a:p>
              <a:r>
                <a:rPr lang="en-US" altLang="zh-CN" sz="2900" b="1">
                  <a:solidFill>
                    <a:srgbClr val="FF3300"/>
                  </a:solidFill>
                </a:rPr>
                <a:t>a</a:t>
              </a:r>
            </a:p>
          </p:txBody>
        </p:sp>
        <p:grpSp>
          <p:nvGrpSpPr>
            <p:cNvPr id="11" name="Group 46"/>
            <p:cNvGrpSpPr>
              <a:grpSpLocks/>
            </p:cNvGrpSpPr>
            <p:nvPr/>
          </p:nvGrpSpPr>
          <p:grpSpPr bwMode="auto">
            <a:xfrm>
              <a:off x="3792" y="2592"/>
              <a:ext cx="624" cy="240"/>
              <a:chOff x="816" y="2544"/>
              <a:chExt cx="624" cy="240"/>
            </a:xfrm>
          </p:grpSpPr>
          <p:sp>
            <p:nvSpPr>
              <p:cNvPr id="99394" name="Rectangle 47"/>
              <p:cNvSpPr>
                <a:spLocks noChangeArrowheads="1"/>
              </p:cNvSpPr>
              <p:nvPr/>
            </p:nvSpPr>
            <p:spPr bwMode="auto">
              <a:xfrm>
                <a:off x="816" y="2544"/>
                <a:ext cx="144" cy="240"/>
              </a:xfrm>
              <a:prstGeom prst="rect">
                <a:avLst/>
              </a:prstGeom>
              <a:noFill/>
              <a:ln w="22225" cap="sq">
                <a:solidFill>
                  <a:srgbClr val="FFFFFF"/>
                </a:solidFill>
                <a:miter lim="800000"/>
                <a:headEnd/>
                <a:tailEnd/>
              </a:ln>
            </p:spPr>
            <p:txBody>
              <a:bodyPr wrap="none" anchor="ctr"/>
              <a:lstStyle/>
              <a:p>
                <a:endParaRPr lang="zh-CN" altLang="en-US"/>
              </a:p>
            </p:txBody>
          </p:sp>
          <p:sp>
            <p:nvSpPr>
              <p:cNvPr id="99395" name="Rectangle 48"/>
              <p:cNvSpPr>
                <a:spLocks noChangeArrowheads="1"/>
              </p:cNvSpPr>
              <p:nvPr/>
            </p:nvSpPr>
            <p:spPr bwMode="auto">
              <a:xfrm>
                <a:off x="960" y="2544"/>
                <a:ext cx="240" cy="240"/>
              </a:xfrm>
              <a:prstGeom prst="rect">
                <a:avLst/>
              </a:prstGeom>
              <a:noFill/>
              <a:ln w="22225" cap="sq">
                <a:solidFill>
                  <a:srgbClr val="FFFFFF"/>
                </a:solidFill>
                <a:miter lim="800000"/>
                <a:headEnd/>
                <a:tailEnd/>
              </a:ln>
            </p:spPr>
            <p:txBody>
              <a:bodyPr wrap="none" anchor="ctr"/>
              <a:lstStyle/>
              <a:p>
                <a:endParaRPr lang="zh-CN" altLang="en-US"/>
              </a:p>
            </p:txBody>
          </p:sp>
          <p:sp>
            <p:nvSpPr>
              <p:cNvPr id="99396" name="Rectangle 49"/>
              <p:cNvSpPr>
                <a:spLocks noChangeArrowheads="1"/>
              </p:cNvSpPr>
              <p:nvPr/>
            </p:nvSpPr>
            <p:spPr bwMode="auto">
              <a:xfrm>
                <a:off x="1200" y="2544"/>
                <a:ext cx="240" cy="240"/>
              </a:xfrm>
              <a:prstGeom prst="rect">
                <a:avLst/>
              </a:prstGeom>
              <a:noFill/>
              <a:ln w="22225" cap="sq">
                <a:solidFill>
                  <a:srgbClr val="FFFFFF"/>
                </a:solidFill>
                <a:miter lim="800000"/>
                <a:headEnd/>
                <a:tailEnd/>
              </a:ln>
            </p:spPr>
            <p:txBody>
              <a:bodyPr wrap="none" anchor="ctr"/>
              <a:lstStyle/>
              <a:p>
                <a:endParaRPr lang="zh-CN" altLang="en-US"/>
              </a:p>
            </p:txBody>
          </p:sp>
        </p:grpSp>
        <p:grpSp>
          <p:nvGrpSpPr>
            <p:cNvPr id="12" name="Group 50"/>
            <p:cNvGrpSpPr>
              <a:grpSpLocks/>
            </p:cNvGrpSpPr>
            <p:nvPr/>
          </p:nvGrpSpPr>
          <p:grpSpPr bwMode="auto">
            <a:xfrm>
              <a:off x="4704" y="2592"/>
              <a:ext cx="624" cy="240"/>
              <a:chOff x="816" y="2544"/>
              <a:chExt cx="624" cy="240"/>
            </a:xfrm>
          </p:grpSpPr>
          <p:sp>
            <p:nvSpPr>
              <p:cNvPr id="99391" name="Rectangle 51"/>
              <p:cNvSpPr>
                <a:spLocks noChangeArrowheads="1"/>
              </p:cNvSpPr>
              <p:nvPr/>
            </p:nvSpPr>
            <p:spPr bwMode="auto">
              <a:xfrm>
                <a:off x="816" y="2544"/>
                <a:ext cx="144" cy="240"/>
              </a:xfrm>
              <a:prstGeom prst="rect">
                <a:avLst/>
              </a:prstGeom>
              <a:noFill/>
              <a:ln w="22225" cap="sq">
                <a:solidFill>
                  <a:srgbClr val="FFFFFF"/>
                </a:solidFill>
                <a:miter lim="800000"/>
                <a:headEnd/>
                <a:tailEnd/>
              </a:ln>
            </p:spPr>
            <p:txBody>
              <a:bodyPr wrap="none" anchor="ctr"/>
              <a:lstStyle/>
              <a:p>
                <a:endParaRPr lang="zh-CN" altLang="en-US"/>
              </a:p>
            </p:txBody>
          </p:sp>
          <p:sp>
            <p:nvSpPr>
              <p:cNvPr id="99392" name="Rectangle 52"/>
              <p:cNvSpPr>
                <a:spLocks noChangeArrowheads="1"/>
              </p:cNvSpPr>
              <p:nvPr/>
            </p:nvSpPr>
            <p:spPr bwMode="auto">
              <a:xfrm>
                <a:off x="960" y="2544"/>
                <a:ext cx="240" cy="240"/>
              </a:xfrm>
              <a:prstGeom prst="rect">
                <a:avLst/>
              </a:prstGeom>
              <a:noFill/>
              <a:ln w="22225" cap="sq">
                <a:solidFill>
                  <a:srgbClr val="FFFFFF"/>
                </a:solidFill>
                <a:miter lim="800000"/>
                <a:headEnd/>
                <a:tailEnd/>
              </a:ln>
            </p:spPr>
            <p:txBody>
              <a:bodyPr wrap="none" anchor="ctr"/>
              <a:lstStyle/>
              <a:p>
                <a:endParaRPr lang="zh-CN" altLang="en-US"/>
              </a:p>
            </p:txBody>
          </p:sp>
          <p:sp>
            <p:nvSpPr>
              <p:cNvPr id="99393" name="Rectangle 53"/>
              <p:cNvSpPr>
                <a:spLocks noChangeArrowheads="1"/>
              </p:cNvSpPr>
              <p:nvPr/>
            </p:nvSpPr>
            <p:spPr bwMode="auto">
              <a:xfrm>
                <a:off x="1200" y="2544"/>
                <a:ext cx="240" cy="240"/>
              </a:xfrm>
              <a:prstGeom prst="rect">
                <a:avLst/>
              </a:prstGeom>
              <a:noFill/>
              <a:ln w="22225" cap="sq">
                <a:solidFill>
                  <a:srgbClr val="FFFFFF"/>
                </a:solidFill>
                <a:miter lim="800000"/>
                <a:headEnd/>
                <a:tailEnd/>
              </a:ln>
            </p:spPr>
            <p:txBody>
              <a:bodyPr wrap="none" anchor="ctr"/>
              <a:lstStyle/>
              <a:p>
                <a:endParaRPr lang="zh-CN" altLang="en-US"/>
              </a:p>
            </p:txBody>
          </p:sp>
        </p:grpSp>
        <p:sp>
          <p:nvSpPr>
            <p:cNvPr id="99384" name="Rectangle 54"/>
            <p:cNvSpPr>
              <a:spLocks noChangeArrowheads="1"/>
            </p:cNvSpPr>
            <p:nvPr/>
          </p:nvSpPr>
          <p:spPr bwMode="auto">
            <a:xfrm>
              <a:off x="3776" y="2587"/>
              <a:ext cx="197" cy="271"/>
            </a:xfrm>
            <a:prstGeom prst="rect">
              <a:avLst/>
            </a:prstGeom>
            <a:noFill/>
            <a:ln w="12700" cap="sq">
              <a:noFill/>
              <a:miter lim="800000"/>
              <a:headEnd/>
              <a:tailEnd/>
            </a:ln>
          </p:spPr>
          <p:txBody>
            <a:bodyPr wrap="none">
              <a:spAutoFit/>
            </a:bodyPr>
            <a:lstStyle/>
            <a:p>
              <a:r>
                <a:rPr lang="zh-CN" altLang="en-US" sz="2200" b="1">
                  <a:solidFill>
                    <a:srgbClr val="FFFFFF"/>
                  </a:solidFill>
                </a:rPr>
                <a:t>0</a:t>
              </a:r>
            </a:p>
          </p:txBody>
        </p:sp>
        <p:sp>
          <p:nvSpPr>
            <p:cNvPr id="99385" name="Rectangle 55"/>
            <p:cNvSpPr>
              <a:spLocks noChangeArrowheads="1"/>
            </p:cNvSpPr>
            <p:nvPr/>
          </p:nvSpPr>
          <p:spPr bwMode="auto">
            <a:xfrm>
              <a:off x="4688" y="2592"/>
              <a:ext cx="197" cy="271"/>
            </a:xfrm>
            <a:prstGeom prst="rect">
              <a:avLst/>
            </a:prstGeom>
            <a:noFill/>
            <a:ln w="12700" cap="sq">
              <a:noFill/>
              <a:miter lim="800000"/>
              <a:headEnd/>
              <a:tailEnd/>
            </a:ln>
          </p:spPr>
          <p:txBody>
            <a:bodyPr wrap="none">
              <a:spAutoFit/>
            </a:bodyPr>
            <a:lstStyle/>
            <a:p>
              <a:r>
                <a:rPr lang="zh-CN" altLang="en-US" sz="2200" b="1">
                  <a:solidFill>
                    <a:srgbClr val="FFFFFF"/>
                  </a:solidFill>
                </a:rPr>
                <a:t>0</a:t>
              </a:r>
            </a:p>
          </p:txBody>
        </p:sp>
        <p:sp>
          <p:nvSpPr>
            <p:cNvPr id="99386" name="Line 56"/>
            <p:cNvSpPr>
              <a:spLocks noChangeShapeType="1"/>
            </p:cNvSpPr>
            <p:nvPr/>
          </p:nvSpPr>
          <p:spPr bwMode="auto">
            <a:xfrm>
              <a:off x="4356" y="2724"/>
              <a:ext cx="336" cy="0"/>
            </a:xfrm>
            <a:prstGeom prst="line">
              <a:avLst/>
            </a:prstGeom>
            <a:noFill/>
            <a:ln w="19050" cap="sq">
              <a:solidFill>
                <a:srgbClr val="FFFF00"/>
              </a:solidFill>
              <a:round/>
              <a:headEnd/>
              <a:tailEnd type="triangle" w="med" len="med"/>
            </a:ln>
          </p:spPr>
          <p:txBody>
            <a:bodyPr wrap="none" anchor="ctr"/>
            <a:lstStyle/>
            <a:p>
              <a:endParaRPr lang="zh-CN" altLang="en-US"/>
            </a:p>
          </p:txBody>
        </p:sp>
        <p:sp>
          <p:nvSpPr>
            <p:cNvPr id="99387" name="Rectangle 57"/>
            <p:cNvSpPr>
              <a:spLocks noChangeArrowheads="1"/>
            </p:cNvSpPr>
            <p:nvPr/>
          </p:nvSpPr>
          <p:spPr bwMode="auto">
            <a:xfrm>
              <a:off x="3942" y="2532"/>
              <a:ext cx="225" cy="339"/>
            </a:xfrm>
            <a:prstGeom prst="rect">
              <a:avLst/>
            </a:prstGeom>
            <a:noFill/>
            <a:ln w="12700" cap="sq">
              <a:noFill/>
              <a:miter lim="800000"/>
              <a:headEnd/>
              <a:tailEnd/>
            </a:ln>
          </p:spPr>
          <p:txBody>
            <a:bodyPr wrap="none">
              <a:spAutoFit/>
            </a:bodyPr>
            <a:lstStyle/>
            <a:p>
              <a:r>
                <a:rPr lang="en-US" altLang="zh-CN" sz="2900" b="1">
                  <a:solidFill>
                    <a:srgbClr val="FF27FF"/>
                  </a:solidFill>
                </a:rPr>
                <a:t>e</a:t>
              </a:r>
            </a:p>
          </p:txBody>
        </p:sp>
        <p:sp>
          <p:nvSpPr>
            <p:cNvPr id="99388" name="Rectangle 58"/>
            <p:cNvSpPr>
              <a:spLocks noChangeArrowheads="1"/>
            </p:cNvSpPr>
            <p:nvPr/>
          </p:nvSpPr>
          <p:spPr bwMode="auto">
            <a:xfrm>
              <a:off x="4867" y="2544"/>
              <a:ext cx="180" cy="339"/>
            </a:xfrm>
            <a:prstGeom prst="rect">
              <a:avLst/>
            </a:prstGeom>
            <a:noFill/>
            <a:ln w="12700" cap="sq">
              <a:noFill/>
              <a:miter lim="800000"/>
              <a:headEnd/>
              <a:tailEnd/>
            </a:ln>
          </p:spPr>
          <p:txBody>
            <a:bodyPr wrap="none">
              <a:spAutoFit/>
            </a:bodyPr>
            <a:lstStyle/>
            <a:p>
              <a:r>
                <a:rPr lang="en-US" altLang="zh-CN" sz="2900" b="1">
                  <a:solidFill>
                    <a:srgbClr val="FF27FF"/>
                  </a:solidFill>
                </a:rPr>
                <a:t>f</a:t>
              </a:r>
            </a:p>
          </p:txBody>
        </p:sp>
        <p:sp>
          <p:nvSpPr>
            <p:cNvPr id="99389" name="Rectangle 59"/>
            <p:cNvSpPr>
              <a:spLocks noChangeArrowheads="1"/>
            </p:cNvSpPr>
            <p:nvPr/>
          </p:nvSpPr>
          <p:spPr bwMode="auto">
            <a:xfrm>
              <a:off x="5105" y="2592"/>
              <a:ext cx="191" cy="291"/>
            </a:xfrm>
            <a:prstGeom prst="rect">
              <a:avLst/>
            </a:prstGeom>
            <a:noFill/>
            <a:ln w="12700" cap="sq">
              <a:noFill/>
              <a:miter lim="800000"/>
              <a:headEnd/>
              <a:tailEnd/>
            </a:ln>
          </p:spPr>
          <p:txBody>
            <a:bodyPr wrap="none">
              <a:spAutoFit/>
            </a:bodyPr>
            <a:lstStyle/>
            <a:p>
              <a:r>
                <a:rPr lang="zh-CN" altLang="en-US" sz="2400">
                  <a:solidFill>
                    <a:srgbClr val="FFFFFF"/>
                  </a:solidFill>
                </a:rPr>
                <a:t>^</a:t>
              </a:r>
            </a:p>
          </p:txBody>
        </p:sp>
        <p:sp>
          <p:nvSpPr>
            <p:cNvPr id="99390" name="Line 60"/>
            <p:cNvSpPr>
              <a:spLocks noChangeShapeType="1"/>
            </p:cNvSpPr>
            <p:nvPr/>
          </p:nvSpPr>
          <p:spPr bwMode="auto">
            <a:xfrm>
              <a:off x="2112" y="2736"/>
              <a:ext cx="0" cy="336"/>
            </a:xfrm>
            <a:prstGeom prst="line">
              <a:avLst/>
            </a:prstGeom>
            <a:noFill/>
            <a:ln w="19050" cap="sq">
              <a:solidFill>
                <a:srgbClr val="FFFF00"/>
              </a:solidFill>
              <a:round/>
              <a:headEnd/>
              <a:tailEnd type="triangle" w="med" len="med"/>
            </a:ln>
          </p:spPr>
          <p:txBody>
            <a:bodyPr wrap="none" anchor="ctr"/>
            <a:lstStyle/>
            <a:p>
              <a:endParaRPr lang="zh-CN" altLang="en-US"/>
            </a:p>
          </p:txBody>
        </p:sp>
      </p:grpSp>
      <p:grpSp>
        <p:nvGrpSpPr>
          <p:cNvPr id="13" name="Group 61"/>
          <p:cNvGrpSpPr>
            <a:grpSpLocks/>
          </p:cNvGrpSpPr>
          <p:nvPr/>
        </p:nvGrpSpPr>
        <p:grpSpPr bwMode="auto">
          <a:xfrm>
            <a:off x="4699384" y="4781552"/>
            <a:ext cx="2501767" cy="557213"/>
            <a:chOff x="2000" y="3012"/>
            <a:chExt cx="1576" cy="351"/>
          </a:xfrm>
        </p:grpSpPr>
        <p:grpSp>
          <p:nvGrpSpPr>
            <p:cNvPr id="14" name="Group 62"/>
            <p:cNvGrpSpPr>
              <a:grpSpLocks/>
            </p:cNvGrpSpPr>
            <p:nvPr/>
          </p:nvGrpSpPr>
          <p:grpSpPr bwMode="auto">
            <a:xfrm>
              <a:off x="2016" y="3072"/>
              <a:ext cx="624" cy="240"/>
              <a:chOff x="816" y="2544"/>
              <a:chExt cx="624" cy="240"/>
            </a:xfrm>
          </p:grpSpPr>
          <p:sp>
            <p:nvSpPr>
              <p:cNvPr id="99372" name="Rectangle 63"/>
              <p:cNvSpPr>
                <a:spLocks noChangeArrowheads="1"/>
              </p:cNvSpPr>
              <p:nvPr/>
            </p:nvSpPr>
            <p:spPr bwMode="auto">
              <a:xfrm>
                <a:off x="816" y="2544"/>
                <a:ext cx="144" cy="240"/>
              </a:xfrm>
              <a:prstGeom prst="rect">
                <a:avLst/>
              </a:prstGeom>
              <a:noFill/>
              <a:ln w="22225" cap="sq">
                <a:solidFill>
                  <a:srgbClr val="FFFFFF"/>
                </a:solidFill>
                <a:miter lim="800000"/>
                <a:headEnd/>
                <a:tailEnd/>
              </a:ln>
            </p:spPr>
            <p:txBody>
              <a:bodyPr wrap="none" anchor="ctr"/>
              <a:lstStyle/>
              <a:p>
                <a:endParaRPr lang="zh-CN" altLang="en-US"/>
              </a:p>
            </p:txBody>
          </p:sp>
          <p:sp>
            <p:nvSpPr>
              <p:cNvPr id="99373" name="Rectangle 64"/>
              <p:cNvSpPr>
                <a:spLocks noChangeArrowheads="1"/>
              </p:cNvSpPr>
              <p:nvPr/>
            </p:nvSpPr>
            <p:spPr bwMode="auto">
              <a:xfrm>
                <a:off x="960" y="2544"/>
                <a:ext cx="240" cy="240"/>
              </a:xfrm>
              <a:prstGeom prst="rect">
                <a:avLst/>
              </a:prstGeom>
              <a:noFill/>
              <a:ln w="22225" cap="sq">
                <a:solidFill>
                  <a:srgbClr val="FFFFFF"/>
                </a:solidFill>
                <a:miter lim="800000"/>
                <a:headEnd/>
                <a:tailEnd/>
              </a:ln>
            </p:spPr>
            <p:txBody>
              <a:bodyPr wrap="none" anchor="ctr"/>
              <a:lstStyle/>
              <a:p>
                <a:endParaRPr lang="zh-CN" altLang="en-US"/>
              </a:p>
            </p:txBody>
          </p:sp>
          <p:sp>
            <p:nvSpPr>
              <p:cNvPr id="99374" name="Rectangle 65"/>
              <p:cNvSpPr>
                <a:spLocks noChangeArrowheads="1"/>
              </p:cNvSpPr>
              <p:nvPr/>
            </p:nvSpPr>
            <p:spPr bwMode="auto">
              <a:xfrm>
                <a:off x="1200" y="2544"/>
                <a:ext cx="240" cy="240"/>
              </a:xfrm>
              <a:prstGeom prst="rect">
                <a:avLst/>
              </a:prstGeom>
              <a:noFill/>
              <a:ln w="22225" cap="sq">
                <a:solidFill>
                  <a:srgbClr val="FFFFFF"/>
                </a:solidFill>
                <a:miter lim="800000"/>
                <a:headEnd/>
                <a:tailEnd/>
              </a:ln>
            </p:spPr>
            <p:txBody>
              <a:bodyPr wrap="none" anchor="ctr"/>
              <a:lstStyle/>
              <a:p>
                <a:endParaRPr lang="zh-CN" altLang="en-US"/>
              </a:p>
            </p:txBody>
          </p:sp>
        </p:grpSp>
        <p:grpSp>
          <p:nvGrpSpPr>
            <p:cNvPr id="15" name="Group 66"/>
            <p:cNvGrpSpPr>
              <a:grpSpLocks/>
            </p:cNvGrpSpPr>
            <p:nvPr/>
          </p:nvGrpSpPr>
          <p:grpSpPr bwMode="auto">
            <a:xfrm>
              <a:off x="2952" y="3072"/>
              <a:ext cx="624" cy="240"/>
              <a:chOff x="816" y="2544"/>
              <a:chExt cx="624" cy="240"/>
            </a:xfrm>
          </p:grpSpPr>
          <p:sp>
            <p:nvSpPr>
              <p:cNvPr id="99369" name="Rectangle 67"/>
              <p:cNvSpPr>
                <a:spLocks noChangeArrowheads="1"/>
              </p:cNvSpPr>
              <p:nvPr/>
            </p:nvSpPr>
            <p:spPr bwMode="auto">
              <a:xfrm>
                <a:off x="816" y="2544"/>
                <a:ext cx="144" cy="240"/>
              </a:xfrm>
              <a:prstGeom prst="rect">
                <a:avLst/>
              </a:prstGeom>
              <a:noFill/>
              <a:ln w="22225" cap="sq">
                <a:solidFill>
                  <a:srgbClr val="FFFFFF"/>
                </a:solidFill>
                <a:miter lim="800000"/>
                <a:headEnd/>
                <a:tailEnd/>
              </a:ln>
            </p:spPr>
            <p:txBody>
              <a:bodyPr wrap="none" anchor="ctr"/>
              <a:lstStyle/>
              <a:p>
                <a:endParaRPr lang="zh-CN" altLang="en-US"/>
              </a:p>
            </p:txBody>
          </p:sp>
          <p:sp>
            <p:nvSpPr>
              <p:cNvPr id="99370" name="Rectangle 68"/>
              <p:cNvSpPr>
                <a:spLocks noChangeArrowheads="1"/>
              </p:cNvSpPr>
              <p:nvPr/>
            </p:nvSpPr>
            <p:spPr bwMode="auto">
              <a:xfrm>
                <a:off x="960" y="2544"/>
                <a:ext cx="240" cy="240"/>
              </a:xfrm>
              <a:prstGeom prst="rect">
                <a:avLst/>
              </a:prstGeom>
              <a:noFill/>
              <a:ln w="22225" cap="sq">
                <a:solidFill>
                  <a:srgbClr val="FFFFFF"/>
                </a:solidFill>
                <a:miter lim="800000"/>
                <a:headEnd/>
                <a:tailEnd/>
              </a:ln>
            </p:spPr>
            <p:txBody>
              <a:bodyPr wrap="none" anchor="ctr"/>
              <a:lstStyle/>
              <a:p>
                <a:endParaRPr lang="zh-CN" altLang="en-US"/>
              </a:p>
            </p:txBody>
          </p:sp>
          <p:sp>
            <p:nvSpPr>
              <p:cNvPr id="99371" name="Rectangle 69"/>
              <p:cNvSpPr>
                <a:spLocks noChangeArrowheads="1"/>
              </p:cNvSpPr>
              <p:nvPr/>
            </p:nvSpPr>
            <p:spPr bwMode="auto">
              <a:xfrm>
                <a:off x="1200" y="2544"/>
                <a:ext cx="240" cy="240"/>
              </a:xfrm>
              <a:prstGeom prst="rect">
                <a:avLst/>
              </a:prstGeom>
              <a:noFill/>
              <a:ln w="22225" cap="sq">
                <a:solidFill>
                  <a:srgbClr val="FFFFFF"/>
                </a:solidFill>
                <a:miter lim="800000"/>
                <a:headEnd/>
                <a:tailEnd/>
              </a:ln>
            </p:spPr>
            <p:txBody>
              <a:bodyPr wrap="none" anchor="ctr"/>
              <a:lstStyle/>
              <a:p>
                <a:endParaRPr lang="zh-CN" altLang="en-US"/>
              </a:p>
            </p:txBody>
          </p:sp>
        </p:grpSp>
        <p:sp>
          <p:nvSpPr>
            <p:cNvPr id="99363" name="Line 70"/>
            <p:cNvSpPr>
              <a:spLocks noChangeShapeType="1"/>
            </p:cNvSpPr>
            <p:nvPr/>
          </p:nvSpPr>
          <p:spPr bwMode="auto">
            <a:xfrm>
              <a:off x="2544" y="3192"/>
              <a:ext cx="384" cy="0"/>
            </a:xfrm>
            <a:prstGeom prst="line">
              <a:avLst/>
            </a:prstGeom>
            <a:noFill/>
            <a:ln w="19050" cap="sq">
              <a:solidFill>
                <a:srgbClr val="FFFF00"/>
              </a:solidFill>
              <a:round/>
              <a:headEnd/>
              <a:tailEnd type="triangle" w="med" len="med"/>
            </a:ln>
          </p:spPr>
          <p:txBody>
            <a:bodyPr wrap="none" anchor="ctr"/>
            <a:lstStyle/>
            <a:p>
              <a:endParaRPr lang="zh-CN" altLang="en-US"/>
            </a:p>
          </p:txBody>
        </p:sp>
        <p:sp>
          <p:nvSpPr>
            <p:cNvPr id="99364" name="Rectangle 71"/>
            <p:cNvSpPr>
              <a:spLocks noChangeArrowheads="1"/>
            </p:cNvSpPr>
            <p:nvPr/>
          </p:nvSpPr>
          <p:spPr bwMode="auto">
            <a:xfrm>
              <a:off x="2000" y="3079"/>
              <a:ext cx="197" cy="271"/>
            </a:xfrm>
            <a:prstGeom prst="rect">
              <a:avLst/>
            </a:prstGeom>
            <a:noFill/>
            <a:ln w="12700" cap="sq">
              <a:noFill/>
              <a:miter lim="800000"/>
              <a:headEnd/>
              <a:tailEnd/>
            </a:ln>
          </p:spPr>
          <p:txBody>
            <a:bodyPr wrap="none">
              <a:spAutoFit/>
            </a:bodyPr>
            <a:lstStyle/>
            <a:p>
              <a:r>
                <a:rPr lang="zh-CN" altLang="en-US" sz="2200" b="1">
                  <a:solidFill>
                    <a:srgbClr val="FFFFFF"/>
                  </a:solidFill>
                </a:rPr>
                <a:t>0</a:t>
              </a:r>
            </a:p>
          </p:txBody>
        </p:sp>
        <p:sp>
          <p:nvSpPr>
            <p:cNvPr id="99365" name="Rectangle 72"/>
            <p:cNvSpPr>
              <a:spLocks noChangeArrowheads="1"/>
            </p:cNvSpPr>
            <p:nvPr/>
          </p:nvSpPr>
          <p:spPr bwMode="auto">
            <a:xfrm>
              <a:off x="2936" y="3067"/>
              <a:ext cx="197" cy="271"/>
            </a:xfrm>
            <a:prstGeom prst="rect">
              <a:avLst/>
            </a:prstGeom>
            <a:noFill/>
            <a:ln w="12700" cap="sq">
              <a:noFill/>
              <a:miter lim="800000"/>
              <a:headEnd/>
              <a:tailEnd/>
            </a:ln>
          </p:spPr>
          <p:txBody>
            <a:bodyPr wrap="none">
              <a:spAutoFit/>
            </a:bodyPr>
            <a:lstStyle/>
            <a:p>
              <a:r>
                <a:rPr lang="zh-CN" altLang="en-US" sz="2200" b="1">
                  <a:solidFill>
                    <a:srgbClr val="FFFFFF"/>
                  </a:solidFill>
                </a:rPr>
                <a:t>0</a:t>
              </a:r>
            </a:p>
          </p:txBody>
        </p:sp>
        <p:sp>
          <p:nvSpPr>
            <p:cNvPr id="99366" name="Rectangle 73"/>
            <p:cNvSpPr>
              <a:spLocks noChangeArrowheads="1"/>
            </p:cNvSpPr>
            <p:nvPr/>
          </p:nvSpPr>
          <p:spPr bwMode="auto">
            <a:xfrm>
              <a:off x="2169" y="3024"/>
              <a:ext cx="233" cy="339"/>
            </a:xfrm>
            <a:prstGeom prst="rect">
              <a:avLst/>
            </a:prstGeom>
            <a:noFill/>
            <a:ln w="12700" cap="sq">
              <a:noFill/>
              <a:miter lim="800000"/>
              <a:headEnd/>
              <a:tailEnd/>
            </a:ln>
          </p:spPr>
          <p:txBody>
            <a:bodyPr wrap="none">
              <a:spAutoFit/>
            </a:bodyPr>
            <a:lstStyle/>
            <a:p>
              <a:r>
                <a:rPr lang="en-US" altLang="zh-CN" sz="2900" b="1">
                  <a:solidFill>
                    <a:srgbClr val="FF3300"/>
                  </a:solidFill>
                </a:rPr>
                <a:t>b</a:t>
              </a:r>
            </a:p>
          </p:txBody>
        </p:sp>
        <p:sp>
          <p:nvSpPr>
            <p:cNvPr id="99367" name="Rectangle 74"/>
            <p:cNvSpPr>
              <a:spLocks noChangeArrowheads="1"/>
            </p:cNvSpPr>
            <p:nvPr/>
          </p:nvSpPr>
          <p:spPr bwMode="auto">
            <a:xfrm>
              <a:off x="3106" y="3012"/>
              <a:ext cx="225" cy="339"/>
            </a:xfrm>
            <a:prstGeom prst="rect">
              <a:avLst/>
            </a:prstGeom>
            <a:noFill/>
            <a:ln w="12700" cap="sq">
              <a:noFill/>
              <a:miter lim="800000"/>
              <a:headEnd/>
              <a:tailEnd/>
            </a:ln>
          </p:spPr>
          <p:txBody>
            <a:bodyPr wrap="none">
              <a:spAutoFit/>
            </a:bodyPr>
            <a:lstStyle/>
            <a:p>
              <a:r>
                <a:rPr lang="en-US" altLang="zh-CN" sz="2900" b="1">
                  <a:solidFill>
                    <a:srgbClr val="FF3300"/>
                  </a:solidFill>
                </a:rPr>
                <a:t>c</a:t>
              </a:r>
            </a:p>
          </p:txBody>
        </p:sp>
        <p:sp>
          <p:nvSpPr>
            <p:cNvPr id="99368" name="Rectangle 75"/>
            <p:cNvSpPr>
              <a:spLocks noChangeArrowheads="1"/>
            </p:cNvSpPr>
            <p:nvPr/>
          </p:nvSpPr>
          <p:spPr bwMode="auto">
            <a:xfrm>
              <a:off x="3341" y="3072"/>
              <a:ext cx="191" cy="291"/>
            </a:xfrm>
            <a:prstGeom prst="rect">
              <a:avLst/>
            </a:prstGeom>
            <a:noFill/>
            <a:ln w="12700" cap="sq">
              <a:noFill/>
              <a:miter lim="800000"/>
              <a:headEnd/>
              <a:tailEnd/>
            </a:ln>
          </p:spPr>
          <p:txBody>
            <a:bodyPr wrap="none">
              <a:spAutoFit/>
            </a:bodyPr>
            <a:lstStyle/>
            <a:p>
              <a:r>
                <a:rPr lang="zh-CN" altLang="en-US" sz="2400">
                  <a:solidFill>
                    <a:srgbClr val="FFFFFF"/>
                  </a:solidFill>
                </a:rPr>
                <a:t>^</a:t>
              </a:r>
            </a:p>
          </p:txBody>
        </p:sp>
      </p:grpSp>
      <p:sp>
        <p:nvSpPr>
          <p:cNvPr id="50262" name="Line 86"/>
          <p:cNvSpPr>
            <a:spLocks noChangeShapeType="1"/>
          </p:cNvSpPr>
          <p:nvPr/>
        </p:nvSpPr>
        <p:spPr bwMode="auto">
          <a:xfrm>
            <a:off x="4943873" y="1556792"/>
            <a:ext cx="1295413" cy="0"/>
          </a:xfrm>
          <a:prstGeom prst="line">
            <a:avLst/>
          </a:prstGeom>
          <a:noFill/>
          <a:ln w="47625" cap="sq">
            <a:solidFill>
              <a:srgbClr val="FF0000"/>
            </a:solidFill>
            <a:round/>
            <a:headEnd/>
            <a:tailEnd/>
          </a:ln>
        </p:spPr>
        <p:txBody>
          <a:bodyPr wrap="none" anchor="ctr"/>
          <a:lstStyle/>
          <a:p>
            <a:endParaRPr lang="zh-CN" altLang="en-US"/>
          </a:p>
        </p:txBody>
      </p:sp>
      <p:sp>
        <p:nvSpPr>
          <p:cNvPr id="50263" name="Line 87"/>
          <p:cNvSpPr>
            <a:spLocks noChangeShapeType="1"/>
          </p:cNvSpPr>
          <p:nvPr/>
        </p:nvSpPr>
        <p:spPr bwMode="auto">
          <a:xfrm flipV="1">
            <a:off x="6384032" y="1556792"/>
            <a:ext cx="304422" cy="0"/>
          </a:xfrm>
          <a:prstGeom prst="line">
            <a:avLst/>
          </a:prstGeom>
          <a:noFill/>
          <a:ln w="47625" cap="sq">
            <a:solidFill>
              <a:srgbClr val="FF0000"/>
            </a:solidFill>
            <a:round/>
            <a:headEnd/>
            <a:tailEnd/>
          </a:ln>
        </p:spPr>
        <p:txBody>
          <a:bodyPr wrap="none" anchor="ctr"/>
          <a:lstStyle/>
          <a:p>
            <a:endParaRPr lang="zh-CN" altLang="en-US"/>
          </a:p>
        </p:txBody>
      </p:sp>
      <p:sp>
        <p:nvSpPr>
          <p:cNvPr id="50264" name="Line 88"/>
          <p:cNvSpPr>
            <a:spLocks noChangeShapeType="1"/>
          </p:cNvSpPr>
          <p:nvPr/>
        </p:nvSpPr>
        <p:spPr bwMode="auto">
          <a:xfrm>
            <a:off x="6888088" y="1556792"/>
            <a:ext cx="534358" cy="0"/>
          </a:xfrm>
          <a:prstGeom prst="line">
            <a:avLst/>
          </a:prstGeom>
          <a:noFill/>
          <a:ln w="47625" cap="sq">
            <a:solidFill>
              <a:srgbClr val="FF0000"/>
            </a:solidFill>
            <a:round/>
            <a:headEnd/>
            <a:tailEnd/>
          </a:ln>
        </p:spPr>
        <p:txBody>
          <a:bodyPr wrap="none" anchor="ctr"/>
          <a:lstStyle/>
          <a:p>
            <a:endParaRPr lang="zh-CN" altLang="en-US"/>
          </a:p>
        </p:txBody>
      </p:sp>
      <p:sp>
        <p:nvSpPr>
          <p:cNvPr id="50265" name="Line 89"/>
          <p:cNvSpPr>
            <a:spLocks noChangeShapeType="1"/>
          </p:cNvSpPr>
          <p:nvPr/>
        </p:nvSpPr>
        <p:spPr bwMode="auto">
          <a:xfrm flipH="1">
            <a:off x="3431497" y="1628777"/>
            <a:ext cx="2286405" cy="1439863"/>
          </a:xfrm>
          <a:prstGeom prst="line">
            <a:avLst/>
          </a:prstGeom>
          <a:noFill/>
          <a:ln w="38100" cap="sq">
            <a:solidFill>
              <a:srgbClr val="00FFFF"/>
            </a:solidFill>
            <a:round/>
            <a:headEnd/>
            <a:tailEnd type="triangle" w="med" len="med"/>
          </a:ln>
        </p:spPr>
        <p:txBody>
          <a:bodyPr wrap="none" anchor="ctr"/>
          <a:lstStyle/>
          <a:p>
            <a:endParaRPr lang="zh-CN" altLang="en-US"/>
          </a:p>
        </p:txBody>
      </p:sp>
      <p:sp>
        <p:nvSpPr>
          <p:cNvPr id="50266" name="Line 90"/>
          <p:cNvSpPr>
            <a:spLocks noChangeShapeType="1"/>
          </p:cNvSpPr>
          <p:nvPr/>
        </p:nvSpPr>
        <p:spPr bwMode="auto">
          <a:xfrm flipH="1">
            <a:off x="5876591" y="1628777"/>
            <a:ext cx="1013661" cy="1419225"/>
          </a:xfrm>
          <a:prstGeom prst="line">
            <a:avLst/>
          </a:prstGeom>
          <a:noFill/>
          <a:ln w="38100" cap="sq">
            <a:solidFill>
              <a:srgbClr val="00FFFF"/>
            </a:solidFill>
            <a:round/>
            <a:headEnd/>
            <a:tailEnd type="triangle" w="med" len="med"/>
          </a:ln>
        </p:spPr>
        <p:txBody>
          <a:bodyPr wrap="none" anchor="ctr"/>
          <a:lstStyle/>
          <a:p>
            <a:endParaRPr lang="zh-CN" altLang="en-US"/>
          </a:p>
        </p:txBody>
      </p:sp>
      <p:sp>
        <p:nvSpPr>
          <p:cNvPr id="50267" name="Line 91"/>
          <p:cNvSpPr>
            <a:spLocks noChangeShapeType="1"/>
          </p:cNvSpPr>
          <p:nvPr/>
        </p:nvSpPr>
        <p:spPr bwMode="auto">
          <a:xfrm>
            <a:off x="7537957" y="1628777"/>
            <a:ext cx="14574" cy="1419225"/>
          </a:xfrm>
          <a:prstGeom prst="line">
            <a:avLst/>
          </a:prstGeom>
          <a:noFill/>
          <a:ln w="38100" cap="sq">
            <a:solidFill>
              <a:srgbClr val="00FFFF"/>
            </a:solidFill>
            <a:round/>
            <a:headEnd/>
            <a:tailEnd type="triangle" w="med" len="med"/>
          </a:ln>
        </p:spPr>
        <p:txBody>
          <a:bodyPr wrap="none" anchor="ctr"/>
          <a:lstStyle/>
          <a:p>
            <a:endParaRPr lang="zh-CN" altLang="en-US"/>
          </a:p>
        </p:txBody>
      </p:sp>
      <p:grpSp>
        <p:nvGrpSpPr>
          <p:cNvPr id="16" name="Group 98"/>
          <p:cNvGrpSpPr>
            <a:grpSpLocks/>
          </p:cNvGrpSpPr>
          <p:nvPr/>
        </p:nvGrpSpPr>
        <p:grpSpPr bwMode="auto">
          <a:xfrm>
            <a:off x="8975866" y="666750"/>
            <a:ext cx="1267886" cy="1790700"/>
            <a:chOff x="4848" y="420"/>
            <a:chExt cx="799" cy="1128"/>
          </a:xfrm>
        </p:grpSpPr>
        <p:grpSp>
          <p:nvGrpSpPr>
            <p:cNvPr id="17" name="Group 92"/>
            <p:cNvGrpSpPr>
              <a:grpSpLocks/>
            </p:cNvGrpSpPr>
            <p:nvPr/>
          </p:nvGrpSpPr>
          <p:grpSpPr bwMode="auto">
            <a:xfrm>
              <a:off x="4848" y="420"/>
              <a:ext cx="392" cy="1119"/>
              <a:chOff x="4944" y="406"/>
              <a:chExt cx="392" cy="1119"/>
            </a:xfrm>
          </p:grpSpPr>
          <p:sp>
            <p:nvSpPr>
              <p:cNvPr id="99359" name="Rectangle 93"/>
              <p:cNvSpPr>
                <a:spLocks noChangeArrowheads="1"/>
              </p:cNvSpPr>
              <p:nvPr/>
            </p:nvSpPr>
            <p:spPr bwMode="auto">
              <a:xfrm>
                <a:off x="4944" y="480"/>
                <a:ext cx="392" cy="989"/>
              </a:xfrm>
              <a:prstGeom prst="rect">
                <a:avLst/>
              </a:prstGeom>
              <a:noFill/>
              <a:ln w="12700" cap="sq">
                <a:noFill/>
                <a:miter lim="800000"/>
                <a:headEnd/>
                <a:tailEnd/>
              </a:ln>
              <a:effectLst>
                <a:outerShdw dist="35921" dir="2700000" algn="ctr" rotWithShape="0">
                  <a:srgbClr val="000000"/>
                </a:outerShdw>
              </a:effectLst>
            </p:spPr>
            <p:txBody>
              <a:bodyPr>
                <a:spAutoFit/>
              </a:bodyPr>
              <a:lstStyle/>
              <a:p>
                <a:r>
                  <a:rPr lang="zh-CN" altLang="en-US" sz="2400" b="1">
                    <a:solidFill>
                      <a:srgbClr val="FFFF00"/>
                    </a:solidFill>
                    <a:ea typeface="黑体" pitchFamily="49" charset="-122"/>
                  </a:rPr>
                  <a:t>长</a:t>
                </a:r>
              </a:p>
              <a:p>
                <a:r>
                  <a:rPr lang="zh-CN" altLang="en-US" sz="2400" b="1">
                    <a:solidFill>
                      <a:srgbClr val="FFFF00"/>
                    </a:solidFill>
                    <a:ea typeface="黑体" pitchFamily="49" charset="-122"/>
                  </a:rPr>
                  <a:t>度</a:t>
                </a:r>
              </a:p>
              <a:p>
                <a:r>
                  <a:rPr lang="zh-CN" altLang="en-US" sz="2400" b="1">
                    <a:solidFill>
                      <a:srgbClr val="FFFF00"/>
                    </a:solidFill>
                    <a:ea typeface="黑体" pitchFamily="49" charset="-122"/>
                  </a:rPr>
                  <a:t>为</a:t>
                </a:r>
              </a:p>
              <a:p>
                <a:r>
                  <a:rPr lang="zh-CN" altLang="en-US" sz="2400" b="1">
                    <a:solidFill>
                      <a:srgbClr val="FFFF00"/>
                    </a:solidFill>
                    <a:ea typeface="黑体" pitchFamily="49" charset="-122"/>
                  </a:rPr>
                  <a:t>3</a:t>
                </a:r>
                <a:endParaRPr lang="en-US" altLang="zh-CN" sz="2400" b="1">
                  <a:solidFill>
                    <a:srgbClr val="FFFF00"/>
                  </a:solidFill>
                  <a:ea typeface="黑体" pitchFamily="49" charset="-122"/>
                </a:endParaRPr>
              </a:p>
            </p:txBody>
          </p:sp>
          <p:sp>
            <p:nvSpPr>
              <p:cNvPr id="99360" name="Oval 94"/>
              <p:cNvSpPr>
                <a:spLocks noChangeArrowheads="1"/>
              </p:cNvSpPr>
              <p:nvPr/>
            </p:nvSpPr>
            <p:spPr bwMode="auto">
              <a:xfrm>
                <a:off x="4981" y="406"/>
                <a:ext cx="325" cy="1119"/>
              </a:xfrm>
              <a:prstGeom prst="ellipse">
                <a:avLst/>
              </a:prstGeom>
              <a:noFill/>
              <a:ln w="50800" cap="sq">
                <a:solidFill>
                  <a:srgbClr val="FFFFFF"/>
                </a:solidFill>
                <a:round/>
                <a:headEnd/>
                <a:tailEnd/>
              </a:ln>
            </p:spPr>
            <p:txBody>
              <a:bodyPr wrap="none" anchor="ctr"/>
              <a:lstStyle/>
              <a:p>
                <a:endParaRPr lang="zh-CN" altLang="en-US"/>
              </a:p>
            </p:txBody>
          </p:sp>
        </p:grpSp>
        <p:grpSp>
          <p:nvGrpSpPr>
            <p:cNvPr id="18" name="Group 95"/>
            <p:cNvGrpSpPr>
              <a:grpSpLocks/>
            </p:cNvGrpSpPr>
            <p:nvPr/>
          </p:nvGrpSpPr>
          <p:grpSpPr bwMode="auto">
            <a:xfrm>
              <a:off x="5255" y="429"/>
              <a:ext cx="392" cy="1119"/>
              <a:chOff x="4944" y="406"/>
              <a:chExt cx="392" cy="1119"/>
            </a:xfrm>
          </p:grpSpPr>
          <p:sp>
            <p:nvSpPr>
              <p:cNvPr id="99357" name="Rectangle 96"/>
              <p:cNvSpPr>
                <a:spLocks noChangeArrowheads="1"/>
              </p:cNvSpPr>
              <p:nvPr/>
            </p:nvSpPr>
            <p:spPr bwMode="auto">
              <a:xfrm>
                <a:off x="4944" y="480"/>
                <a:ext cx="392" cy="989"/>
              </a:xfrm>
              <a:prstGeom prst="rect">
                <a:avLst/>
              </a:prstGeom>
              <a:noFill/>
              <a:ln w="12700" cap="sq">
                <a:noFill/>
                <a:miter lim="800000"/>
                <a:headEnd/>
                <a:tailEnd/>
              </a:ln>
              <a:effectLst>
                <a:outerShdw dist="35921" dir="2700000" algn="ctr" rotWithShape="0">
                  <a:srgbClr val="000000"/>
                </a:outerShdw>
              </a:effectLst>
            </p:spPr>
            <p:txBody>
              <a:bodyPr>
                <a:spAutoFit/>
              </a:bodyPr>
              <a:lstStyle/>
              <a:p>
                <a:r>
                  <a:rPr lang="zh-CN" altLang="en-US" sz="2400" b="1">
                    <a:solidFill>
                      <a:srgbClr val="FFFF00"/>
                    </a:solidFill>
                    <a:ea typeface="黑体" pitchFamily="49" charset="-122"/>
                  </a:rPr>
                  <a:t>深</a:t>
                </a:r>
              </a:p>
              <a:p>
                <a:r>
                  <a:rPr lang="zh-CN" altLang="en-US" sz="2400" b="1">
                    <a:solidFill>
                      <a:srgbClr val="FFFF00"/>
                    </a:solidFill>
                    <a:ea typeface="黑体" pitchFamily="49" charset="-122"/>
                  </a:rPr>
                  <a:t>度</a:t>
                </a:r>
              </a:p>
              <a:p>
                <a:r>
                  <a:rPr lang="zh-CN" altLang="en-US" sz="2400" b="1">
                    <a:solidFill>
                      <a:srgbClr val="FFFF00"/>
                    </a:solidFill>
                    <a:ea typeface="黑体" pitchFamily="49" charset="-122"/>
                  </a:rPr>
                  <a:t>为</a:t>
                </a:r>
              </a:p>
              <a:p>
                <a:r>
                  <a:rPr lang="zh-CN" altLang="en-US" sz="2400" b="1">
                    <a:solidFill>
                      <a:srgbClr val="FFFF00"/>
                    </a:solidFill>
                    <a:ea typeface="黑体" pitchFamily="49" charset="-122"/>
                  </a:rPr>
                  <a:t>3</a:t>
                </a:r>
                <a:endParaRPr lang="en-US" altLang="zh-CN" sz="2400" b="1">
                  <a:solidFill>
                    <a:srgbClr val="FFFF00"/>
                  </a:solidFill>
                  <a:ea typeface="黑体" pitchFamily="49" charset="-122"/>
                </a:endParaRPr>
              </a:p>
            </p:txBody>
          </p:sp>
          <p:sp>
            <p:nvSpPr>
              <p:cNvPr id="99358" name="Oval 97"/>
              <p:cNvSpPr>
                <a:spLocks noChangeArrowheads="1"/>
              </p:cNvSpPr>
              <p:nvPr/>
            </p:nvSpPr>
            <p:spPr bwMode="auto">
              <a:xfrm>
                <a:off x="4981" y="406"/>
                <a:ext cx="325" cy="1119"/>
              </a:xfrm>
              <a:prstGeom prst="ellipse">
                <a:avLst/>
              </a:prstGeom>
              <a:noFill/>
              <a:ln w="50800" cap="sq">
                <a:solidFill>
                  <a:srgbClr val="FFFFFF"/>
                </a:solidFill>
                <a:round/>
                <a:headEnd/>
                <a:tailEnd/>
              </a:ln>
            </p:spPr>
            <p:txBody>
              <a:bodyPr wrap="none" anchor="ctr"/>
              <a:lstStyle/>
              <a:p>
                <a:endParaRPr lang="zh-CN" altLang="en-US"/>
              </a:p>
            </p:txBody>
          </p:sp>
        </p:grpSp>
      </p:grpSp>
      <p:grpSp>
        <p:nvGrpSpPr>
          <p:cNvPr id="19" name="Group 125"/>
          <p:cNvGrpSpPr>
            <a:grpSpLocks/>
          </p:cNvGrpSpPr>
          <p:nvPr/>
        </p:nvGrpSpPr>
        <p:grpSpPr bwMode="auto">
          <a:xfrm>
            <a:off x="2063218" y="5589590"/>
            <a:ext cx="2809427" cy="974725"/>
            <a:chOff x="204" y="3657"/>
            <a:chExt cx="1769" cy="614"/>
          </a:xfrm>
        </p:grpSpPr>
        <p:sp>
          <p:nvSpPr>
            <p:cNvPr id="99344" name="Freeform 112"/>
            <p:cNvSpPr>
              <a:spLocks/>
            </p:cNvSpPr>
            <p:nvPr/>
          </p:nvSpPr>
          <p:spPr bwMode="auto">
            <a:xfrm>
              <a:off x="204" y="3657"/>
              <a:ext cx="1769" cy="614"/>
            </a:xfrm>
            <a:custGeom>
              <a:avLst/>
              <a:gdLst>
                <a:gd name="T0" fmla="*/ 0 w 1430"/>
                <a:gd name="T1" fmla="*/ 1082 h 497"/>
                <a:gd name="T2" fmla="*/ 257 w 1430"/>
                <a:gd name="T3" fmla="*/ 7776 h 497"/>
                <a:gd name="T4" fmla="*/ 393 w 1430"/>
                <a:gd name="T5" fmla="*/ 9245 h 497"/>
                <a:gd name="T6" fmla="*/ 1757 w 1430"/>
                <a:gd name="T7" fmla="*/ 9500 h 497"/>
                <a:gd name="T8" fmla="*/ 26051 w 1430"/>
                <a:gd name="T9" fmla="*/ 9362 h 497"/>
                <a:gd name="T10" fmla="*/ 26051 w 1430"/>
                <a:gd name="T11" fmla="*/ 3213 h 497"/>
                <a:gd name="T12" fmla="*/ 25077 w 1430"/>
                <a:gd name="T13" fmla="*/ 2276 h 497"/>
                <a:gd name="T14" fmla="*/ 24689 w 1430"/>
                <a:gd name="T15" fmla="*/ 1996 h 497"/>
                <a:gd name="T16" fmla="*/ 24390 w 1430"/>
                <a:gd name="T17" fmla="*/ 1197 h 497"/>
                <a:gd name="T18" fmla="*/ 20984 w 1430"/>
                <a:gd name="T19" fmla="*/ 1082 h 497"/>
                <a:gd name="T20" fmla="*/ 19897 w 1430"/>
                <a:gd name="T21" fmla="*/ 0 h 497"/>
                <a:gd name="T22" fmla="*/ 3951 w 1430"/>
                <a:gd name="T23" fmla="*/ 142 h 497"/>
                <a:gd name="T24" fmla="*/ 2569 w 1430"/>
                <a:gd name="T25" fmla="*/ 1471 h 497"/>
                <a:gd name="T26" fmla="*/ 527 w 1430"/>
                <a:gd name="T27" fmla="*/ 1337 h 497"/>
                <a:gd name="T28" fmla="*/ 0 w 1430"/>
                <a:gd name="T29" fmla="*/ 1082 h 49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30"/>
                <a:gd name="T46" fmla="*/ 0 h 497"/>
                <a:gd name="T47" fmla="*/ 1430 w 1430"/>
                <a:gd name="T48" fmla="*/ 497 h 49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30" h="497">
                  <a:moveTo>
                    <a:pt x="0" y="56"/>
                  </a:moveTo>
                  <a:cubicBezTo>
                    <a:pt x="6" y="173"/>
                    <a:pt x="0" y="287"/>
                    <a:pt x="13" y="403"/>
                  </a:cubicBezTo>
                  <a:cubicBezTo>
                    <a:pt x="16" y="428"/>
                    <a:pt x="3" y="460"/>
                    <a:pt x="20" y="479"/>
                  </a:cubicBezTo>
                  <a:cubicBezTo>
                    <a:pt x="35" y="497"/>
                    <a:pt x="90" y="493"/>
                    <a:pt x="90" y="493"/>
                  </a:cubicBezTo>
                  <a:cubicBezTo>
                    <a:pt x="502" y="491"/>
                    <a:pt x="913" y="493"/>
                    <a:pt x="1325" y="486"/>
                  </a:cubicBezTo>
                  <a:cubicBezTo>
                    <a:pt x="1430" y="484"/>
                    <a:pt x="1383" y="249"/>
                    <a:pt x="1325" y="167"/>
                  </a:cubicBezTo>
                  <a:cubicBezTo>
                    <a:pt x="1316" y="133"/>
                    <a:pt x="1309" y="129"/>
                    <a:pt x="1276" y="118"/>
                  </a:cubicBezTo>
                  <a:cubicBezTo>
                    <a:pt x="1269" y="113"/>
                    <a:pt x="1260" y="111"/>
                    <a:pt x="1256" y="104"/>
                  </a:cubicBezTo>
                  <a:cubicBezTo>
                    <a:pt x="1248" y="91"/>
                    <a:pt x="1257" y="63"/>
                    <a:pt x="1242" y="62"/>
                  </a:cubicBezTo>
                  <a:cubicBezTo>
                    <a:pt x="1184" y="60"/>
                    <a:pt x="1126" y="58"/>
                    <a:pt x="1068" y="56"/>
                  </a:cubicBezTo>
                  <a:cubicBezTo>
                    <a:pt x="1052" y="32"/>
                    <a:pt x="1037" y="16"/>
                    <a:pt x="1013" y="0"/>
                  </a:cubicBezTo>
                  <a:cubicBezTo>
                    <a:pt x="742" y="2"/>
                    <a:pt x="472" y="2"/>
                    <a:pt x="201" y="7"/>
                  </a:cubicBezTo>
                  <a:cubicBezTo>
                    <a:pt x="162" y="8"/>
                    <a:pt x="142" y="44"/>
                    <a:pt x="131" y="76"/>
                  </a:cubicBezTo>
                  <a:cubicBezTo>
                    <a:pt x="96" y="74"/>
                    <a:pt x="61" y="74"/>
                    <a:pt x="27" y="69"/>
                  </a:cubicBezTo>
                  <a:cubicBezTo>
                    <a:pt x="17" y="67"/>
                    <a:pt x="0" y="56"/>
                    <a:pt x="0" y="56"/>
                  </a:cubicBezTo>
                  <a:close/>
                </a:path>
              </a:pathLst>
            </a:custGeom>
            <a:solidFill>
              <a:srgbClr val="FFFFA3"/>
            </a:solidFill>
            <a:ln w="12700" cap="sq" cmpd="sng">
              <a:noFill/>
              <a:prstDash val="solid"/>
              <a:round/>
              <a:headEnd/>
              <a:tailEnd/>
            </a:ln>
          </p:spPr>
          <p:txBody>
            <a:bodyPr wrap="none" anchor="ctr"/>
            <a:lstStyle/>
            <a:p>
              <a:endParaRPr lang="zh-CN" altLang="en-US"/>
            </a:p>
          </p:txBody>
        </p:sp>
        <p:grpSp>
          <p:nvGrpSpPr>
            <p:cNvPr id="20" name="Group 114"/>
            <p:cNvGrpSpPr>
              <a:grpSpLocks/>
            </p:cNvGrpSpPr>
            <p:nvPr/>
          </p:nvGrpSpPr>
          <p:grpSpPr bwMode="auto">
            <a:xfrm>
              <a:off x="448" y="3863"/>
              <a:ext cx="1222" cy="244"/>
              <a:chOff x="2608" y="3748"/>
              <a:chExt cx="1222" cy="244"/>
            </a:xfrm>
          </p:grpSpPr>
          <p:sp>
            <p:nvSpPr>
              <p:cNvPr id="99346" name="Rectangle 115"/>
              <p:cNvSpPr>
                <a:spLocks noChangeArrowheads="1"/>
              </p:cNvSpPr>
              <p:nvPr/>
            </p:nvSpPr>
            <p:spPr bwMode="auto">
              <a:xfrm>
                <a:off x="2608" y="3759"/>
                <a:ext cx="454" cy="195"/>
              </a:xfrm>
              <a:prstGeom prst="rect">
                <a:avLst/>
              </a:prstGeom>
              <a:noFill/>
              <a:ln w="25400" cap="sq">
                <a:noFill/>
                <a:miter lim="800000"/>
                <a:headEnd type="none" w="sm" len="sm"/>
                <a:tailEnd type="none" w="sm" len="sm"/>
              </a:ln>
            </p:spPr>
            <p:txBody>
              <a:bodyPr wrap="none" anchor="ctr"/>
              <a:lstStyle/>
              <a:p>
                <a:pPr eaLnBrk="1" hangingPunct="1"/>
                <a:r>
                  <a:rPr kumimoji="1" lang="en-US" altLang="en-US" sz="2000" b="1" dirty="0"/>
                  <a:t>flag</a:t>
                </a:r>
                <a:endParaRPr kumimoji="1" lang="en-US" altLang="zh-CN" sz="2000" b="1" dirty="0"/>
              </a:p>
            </p:txBody>
          </p:sp>
          <p:sp>
            <p:nvSpPr>
              <p:cNvPr id="99347" name="Rectangle 116"/>
              <p:cNvSpPr>
                <a:spLocks noChangeArrowheads="1"/>
              </p:cNvSpPr>
              <p:nvPr/>
            </p:nvSpPr>
            <p:spPr bwMode="auto">
              <a:xfrm>
                <a:off x="3006" y="3748"/>
                <a:ext cx="528" cy="240"/>
              </a:xfrm>
              <a:prstGeom prst="rect">
                <a:avLst/>
              </a:prstGeom>
              <a:noFill/>
              <a:ln w="28575" cap="sq">
                <a:noFill/>
                <a:miter lim="800000"/>
                <a:headEnd type="none" w="sm" len="sm"/>
                <a:tailEnd type="none" w="sm" len="sm"/>
              </a:ln>
            </p:spPr>
            <p:txBody>
              <a:bodyPr wrap="none" anchor="ctr"/>
              <a:lstStyle/>
              <a:p>
                <a:pPr algn="l" eaLnBrk="1" hangingPunct="1"/>
                <a:r>
                  <a:rPr kumimoji="1" lang="en-US" altLang="en-US" sz="2000" b="1" dirty="0"/>
                  <a:t>inf</a:t>
                </a:r>
                <a:r>
                  <a:rPr kumimoji="1" lang="en-US" altLang="en-US" sz="2000" b="1" dirty="0">
                    <a:solidFill>
                      <a:schemeClr val="bg1"/>
                    </a:solidFill>
                  </a:rPr>
                  <a:t>o</a:t>
                </a:r>
                <a:endParaRPr kumimoji="1" lang="en-US" altLang="zh-CN" sz="2000" b="1" dirty="0">
                  <a:solidFill>
                    <a:schemeClr val="bg1"/>
                  </a:solidFill>
                </a:endParaRPr>
              </a:p>
            </p:txBody>
          </p:sp>
          <p:sp>
            <p:nvSpPr>
              <p:cNvPr id="99348" name="Rectangle 117"/>
              <p:cNvSpPr>
                <a:spLocks noChangeArrowheads="1"/>
              </p:cNvSpPr>
              <p:nvPr/>
            </p:nvSpPr>
            <p:spPr bwMode="auto">
              <a:xfrm>
                <a:off x="3302" y="3752"/>
                <a:ext cx="528" cy="240"/>
              </a:xfrm>
              <a:prstGeom prst="rect">
                <a:avLst/>
              </a:prstGeom>
              <a:noFill/>
              <a:ln w="28575" cap="sq">
                <a:noFill/>
                <a:miter lim="800000"/>
                <a:headEnd type="none" w="sm" len="sm"/>
                <a:tailEnd type="none" w="sm" len="sm"/>
              </a:ln>
            </p:spPr>
            <p:txBody>
              <a:bodyPr wrap="none" anchor="ctr"/>
              <a:lstStyle/>
              <a:p>
                <a:pPr eaLnBrk="1" hangingPunct="1"/>
                <a:r>
                  <a:rPr kumimoji="1" lang="en-US" altLang="en-US" sz="2000" b="1" dirty="0"/>
                  <a:t>link</a:t>
                </a:r>
                <a:endParaRPr kumimoji="1" lang="en-US" altLang="zh-CN" sz="2000" b="1" dirty="0"/>
              </a:p>
            </p:txBody>
          </p:sp>
          <p:sp>
            <p:nvSpPr>
              <p:cNvPr id="99349" name="Line 118"/>
              <p:cNvSpPr>
                <a:spLocks noChangeShapeType="1"/>
              </p:cNvSpPr>
              <p:nvPr/>
            </p:nvSpPr>
            <p:spPr bwMode="auto">
              <a:xfrm>
                <a:off x="2654" y="3780"/>
                <a:ext cx="1088" cy="0"/>
              </a:xfrm>
              <a:prstGeom prst="line">
                <a:avLst/>
              </a:prstGeom>
              <a:noFill/>
              <a:ln w="28575" cap="sq">
                <a:solidFill>
                  <a:srgbClr val="000080"/>
                </a:solidFill>
                <a:round/>
                <a:headEnd/>
                <a:tailEnd/>
              </a:ln>
            </p:spPr>
            <p:txBody>
              <a:bodyPr wrap="none" anchor="ctr"/>
              <a:lstStyle/>
              <a:p>
                <a:endParaRPr lang="zh-CN" altLang="en-US"/>
              </a:p>
            </p:txBody>
          </p:sp>
          <p:sp>
            <p:nvSpPr>
              <p:cNvPr id="99350" name="Line 119"/>
              <p:cNvSpPr>
                <a:spLocks noChangeShapeType="1"/>
              </p:cNvSpPr>
              <p:nvPr/>
            </p:nvSpPr>
            <p:spPr bwMode="auto">
              <a:xfrm>
                <a:off x="2654" y="3978"/>
                <a:ext cx="1088" cy="0"/>
              </a:xfrm>
              <a:prstGeom prst="line">
                <a:avLst/>
              </a:prstGeom>
              <a:noFill/>
              <a:ln w="28575" cap="sq">
                <a:solidFill>
                  <a:srgbClr val="000080"/>
                </a:solidFill>
                <a:round/>
                <a:headEnd/>
                <a:tailEnd/>
              </a:ln>
            </p:spPr>
            <p:txBody>
              <a:bodyPr wrap="none" anchor="ctr"/>
              <a:lstStyle/>
              <a:p>
                <a:endParaRPr lang="zh-CN" altLang="en-US"/>
              </a:p>
            </p:txBody>
          </p:sp>
          <p:sp>
            <p:nvSpPr>
              <p:cNvPr id="99351" name="Line 120"/>
              <p:cNvSpPr>
                <a:spLocks noChangeShapeType="1"/>
              </p:cNvSpPr>
              <p:nvPr/>
            </p:nvSpPr>
            <p:spPr bwMode="auto">
              <a:xfrm>
                <a:off x="2654" y="3787"/>
                <a:ext cx="0" cy="180"/>
              </a:xfrm>
              <a:prstGeom prst="line">
                <a:avLst/>
              </a:prstGeom>
              <a:noFill/>
              <a:ln w="28575" cap="sq">
                <a:solidFill>
                  <a:srgbClr val="000080"/>
                </a:solidFill>
                <a:round/>
                <a:headEnd/>
                <a:tailEnd/>
              </a:ln>
            </p:spPr>
            <p:txBody>
              <a:bodyPr wrap="none" anchor="ctr"/>
              <a:lstStyle/>
              <a:p>
                <a:endParaRPr lang="zh-CN" altLang="en-US"/>
              </a:p>
            </p:txBody>
          </p:sp>
          <p:sp>
            <p:nvSpPr>
              <p:cNvPr id="99352" name="Line 121"/>
              <p:cNvSpPr>
                <a:spLocks noChangeShapeType="1"/>
              </p:cNvSpPr>
              <p:nvPr/>
            </p:nvSpPr>
            <p:spPr bwMode="auto">
              <a:xfrm>
                <a:off x="3016" y="3787"/>
                <a:ext cx="0" cy="180"/>
              </a:xfrm>
              <a:prstGeom prst="line">
                <a:avLst/>
              </a:prstGeom>
              <a:noFill/>
              <a:ln w="28575" cap="sq">
                <a:solidFill>
                  <a:srgbClr val="000080"/>
                </a:solidFill>
                <a:round/>
                <a:headEnd/>
                <a:tailEnd/>
              </a:ln>
            </p:spPr>
            <p:txBody>
              <a:bodyPr wrap="none" anchor="ctr"/>
              <a:lstStyle/>
              <a:p>
                <a:endParaRPr lang="zh-CN" altLang="en-US"/>
              </a:p>
            </p:txBody>
          </p:sp>
          <p:sp>
            <p:nvSpPr>
              <p:cNvPr id="99353" name="Line 122"/>
              <p:cNvSpPr>
                <a:spLocks noChangeShapeType="1"/>
              </p:cNvSpPr>
              <p:nvPr/>
            </p:nvSpPr>
            <p:spPr bwMode="auto">
              <a:xfrm>
                <a:off x="3379" y="3794"/>
                <a:ext cx="0" cy="180"/>
              </a:xfrm>
              <a:prstGeom prst="line">
                <a:avLst/>
              </a:prstGeom>
              <a:noFill/>
              <a:ln w="28575" cap="sq">
                <a:solidFill>
                  <a:srgbClr val="000080"/>
                </a:solidFill>
                <a:round/>
                <a:headEnd/>
                <a:tailEnd/>
              </a:ln>
            </p:spPr>
            <p:txBody>
              <a:bodyPr wrap="none" anchor="ctr"/>
              <a:lstStyle/>
              <a:p>
                <a:endParaRPr lang="zh-CN" altLang="en-US"/>
              </a:p>
            </p:txBody>
          </p:sp>
          <p:sp>
            <p:nvSpPr>
              <p:cNvPr id="99354" name="Line 123"/>
              <p:cNvSpPr>
                <a:spLocks noChangeShapeType="1"/>
              </p:cNvSpPr>
              <p:nvPr/>
            </p:nvSpPr>
            <p:spPr bwMode="auto">
              <a:xfrm>
                <a:off x="3742" y="3793"/>
                <a:ext cx="0" cy="180"/>
              </a:xfrm>
              <a:prstGeom prst="line">
                <a:avLst/>
              </a:prstGeom>
              <a:noFill/>
              <a:ln w="28575" cap="sq">
                <a:solidFill>
                  <a:srgbClr val="000080"/>
                </a:solidFill>
                <a:round/>
                <a:headEnd/>
                <a:tailEnd/>
              </a:ln>
            </p:spPr>
            <p:txBody>
              <a:bodyPr wrap="none" anchor="ctr"/>
              <a:lstStyle/>
              <a:p>
                <a:endParaRPr lang="zh-CN" altLang="en-US"/>
              </a:p>
            </p:txBody>
          </p:sp>
        </p:gr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262"/>
                                        </p:tgtEl>
                                        <p:attrNameLst>
                                          <p:attrName>style.visibility</p:attrName>
                                        </p:attrNameLst>
                                      </p:cBhvr>
                                      <p:to>
                                        <p:strVal val="visible"/>
                                      </p:to>
                                    </p:set>
                                    <p:animEffect transition="in" filter="wipe(left)">
                                      <p:cBhvr>
                                        <p:cTn id="12" dur="500"/>
                                        <p:tgtEl>
                                          <p:spTgt spid="502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263"/>
                                        </p:tgtEl>
                                        <p:attrNameLst>
                                          <p:attrName>style.visibility</p:attrName>
                                        </p:attrNameLst>
                                      </p:cBhvr>
                                      <p:to>
                                        <p:strVal val="visible"/>
                                      </p:to>
                                    </p:set>
                                    <p:animEffect transition="in" filter="wipe(left)">
                                      <p:cBhvr>
                                        <p:cTn id="17" dur="500"/>
                                        <p:tgtEl>
                                          <p:spTgt spid="502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0264"/>
                                        </p:tgtEl>
                                        <p:attrNameLst>
                                          <p:attrName>style.visibility</p:attrName>
                                        </p:attrNameLst>
                                      </p:cBhvr>
                                      <p:to>
                                        <p:strVal val="visible"/>
                                      </p:to>
                                    </p:set>
                                    <p:animEffect transition="in" filter="wipe(left)">
                                      <p:cBhvr>
                                        <p:cTn id="22" dur="500"/>
                                        <p:tgtEl>
                                          <p:spTgt spid="5026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up)">
                                      <p:cBhvr>
                                        <p:cTn id="27" dur="500"/>
                                        <p:tgtEl>
                                          <p:spTgt spid="1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50265"/>
                                        </p:tgtEl>
                                        <p:attrNameLst>
                                          <p:attrName>style.visibility</p:attrName>
                                        </p:attrNameLst>
                                      </p:cBhvr>
                                      <p:to>
                                        <p:strVal val="visible"/>
                                      </p:to>
                                    </p:set>
                                    <p:animEffect transition="in" filter="wipe(up)">
                                      <p:cBhvr>
                                        <p:cTn id="37" dur="500"/>
                                        <p:tgtEl>
                                          <p:spTgt spid="5026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50266"/>
                                        </p:tgtEl>
                                        <p:attrNameLst>
                                          <p:attrName>style.visibility</p:attrName>
                                        </p:attrNameLst>
                                      </p:cBhvr>
                                      <p:to>
                                        <p:strVal val="visible"/>
                                      </p:to>
                                    </p:set>
                                    <p:animEffect transition="in" filter="wipe(up)">
                                      <p:cBhvr>
                                        <p:cTn id="42" dur="500"/>
                                        <p:tgtEl>
                                          <p:spTgt spid="5026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50267"/>
                                        </p:tgtEl>
                                        <p:attrNameLst>
                                          <p:attrName>style.visibility</p:attrName>
                                        </p:attrNameLst>
                                      </p:cBhvr>
                                      <p:to>
                                        <p:strVal val="visible"/>
                                      </p:to>
                                    </p:set>
                                    <p:animEffect transition="in" filter="wipe(up)">
                                      <p:cBhvr>
                                        <p:cTn id="47" dur="500"/>
                                        <p:tgtEl>
                                          <p:spTgt spid="5026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wipe(up)">
                                      <p:cBhvr>
                                        <p:cTn id="52" dur="500"/>
                                        <p:tgtEl>
                                          <p:spTgt spid="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wipe(left)">
                                      <p:cBhvr>
                                        <p:cTn id="5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62" grpId="0" animBg="1"/>
      <p:bldP spid="50263" grpId="0" animBg="1"/>
      <p:bldP spid="50264" grpId="0" animBg="1"/>
      <p:bldP spid="50265" grpId="0" animBg="1"/>
      <p:bldP spid="50266" grpId="0" animBg="1"/>
      <p:bldP spid="5026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49"/>
          <p:cNvSpPr>
            <a:spLocks noChangeArrowheads="1"/>
          </p:cNvSpPr>
          <p:nvPr/>
        </p:nvSpPr>
        <p:spPr bwMode="auto">
          <a:xfrm>
            <a:off x="1703740" y="1125538"/>
            <a:ext cx="8713274" cy="5543550"/>
          </a:xfrm>
          <a:prstGeom prst="rect">
            <a:avLst/>
          </a:prstGeom>
          <a:solidFill>
            <a:srgbClr val="000099"/>
          </a:solidFill>
          <a:ln w="12700" cap="sq">
            <a:solidFill>
              <a:schemeClr val="tx1"/>
            </a:solidFill>
            <a:miter lim="800000"/>
            <a:headEnd/>
            <a:tailEnd/>
          </a:ln>
        </p:spPr>
        <p:txBody>
          <a:bodyPr wrap="none" anchor="ctr"/>
          <a:lstStyle/>
          <a:p>
            <a:endParaRPr lang="zh-CN" altLang="en-US"/>
          </a:p>
        </p:txBody>
      </p:sp>
      <p:grpSp>
        <p:nvGrpSpPr>
          <p:cNvPr id="2" name="Group 31"/>
          <p:cNvGrpSpPr>
            <a:grpSpLocks/>
          </p:cNvGrpSpPr>
          <p:nvPr/>
        </p:nvGrpSpPr>
        <p:grpSpPr bwMode="auto">
          <a:xfrm>
            <a:off x="907597" y="86518"/>
            <a:ext cx="6101397" cy="685800"/>
            <a:chOff x="144" y="240"/>
            <a:chExt cx="3843" cy="432"/>
          </a:xfrm>
        </p:grpSpPr>
        <p:sp>
          <p:nvSpPr>
            <p:cNvPr id="100372" name="Rectangle 20"/>
            <p:cNvSpPr>
              <a:spLocks noChangeArrowheads="1"/>
            </p:cNvSpPr>
            <p:nvPr/>
          </p:nvSpPr>
          <p:spPr bwMode="auto">
            <a:xfrm>
              <a:off x="144" y="240"/>
              <a:ext cx="3792" cy="432"/>
            </a:xfrm>
            <a:prstGeom prst="rect">
              <a:avLst/>
            </a:prstGeom>
            <a:solidFill>
              <a:srgbClr val="FFFFC9"/>
            </a:solidFill>
            <a:ln w="12700" cap="sq">
              <a:noFill/>
              <a:miter lim="800000"/>
              <a:headEnd/>
              <a:tailEnd/>
            </a:ln>
            <a:effectLst>
              <a:outerShdw dist="125724" dir="2700000" algn="ctr" rotWithShape="0">
                <a:srgbClr val="C0C0C0"/>
              </a:outerShdw>
            </a:effectLst>
          </p:spPr>
          <p:txBody>
            <a:bodyPr wrap="none" anchor="ctr"/>
            <a:lstStyle/>
            <a:p>
              <a:endParaRPr lang="zh-CN" altLang="en-US"/>
            </a:p>
          </p:txBody>
        </p:sp>
        <p:sp>
          <p:nvSpPr>
            <p:cNvPr id="100373" name="Text Box 21"/>
            <p:cNvSpPr txBox="1">
              <a:spLocks noChangeArrowheads="1"/>
            </p:cNvSpPr>
            <p:nvPr/>
          </p:nvSpPr>
          <p:spPr bwMode="auto">
            <a:xfrm>
              <a:off x="195" y="292"/>
              <a:ext cx="3792" cy="378"/>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3300" b="1" dirty="0">
                  <a:solidFill>
                    <a:srgbClr val="003399"/>
                  </a:solidFill>
                  <a:ea typeface="楷体_GB2312" pitchFamily="49" charset="-122"/>
                </a:rPr>
                <a:t> 5.3  多元多项式的广义表表示</a:t>
              </a:r>
            </a:p>
          </p:txBody>
        </p:sp>
      </p:grpSp>
      <p:grpSp>
        <p:nvGrpSpPr>
          <p:cNvPr id="3" name="Group 33"/>
          <p:cNvGrpSpPr>
            <a:grpSpLocks/>
          </p:cNvGrpSpPr>
          <p:nvPr/>
        </p:nvGrpSpPr>
        <p:grpSpPr bwMode="auto">
          <a:xfrm rot="299334">
            <a:off x="3133553" y="4359277"/>
            <a:ext cx="5871461" cy="1514475"/>
            <a:chOff x="669" y="2945"/>
            <a:chExt cx="3699" cy="954"/>
          </a:xfrm>
        </p:grpSpPr>
        <p:sp>
          <p:nvSpPr>
            <p:cNvPr id="100364" name="AutoShape 34"/>
            <p:cNvSpPr>
              <a:spLocks noChangeArrowheads="1"/>
            </p:cNvSpPr>
            <p:nvPr/>
          </p:nvSpPr>
          <p:spPr bwMode="auto">
            <a:xfrm rot="-364023">
              <a:off x="669" y="3131"/>
              <a:ext cx="3312" cy="768"/>
            </a:xfrm>
            <a:prstGeom prst="irregularSeal2">
              <a:avLst/>
            </a:prstGeom>
            <a:solidFill>
              <a:srgbClr val="CCFFCC"/>
            </a:solidFill>
            <a:ln w="12700" cap="sq">
              <a:noFill/>
              <a:miter lim="800000"/>
              <a:headEnd/>
              <a:tailEnd/>
            </a:ln>
            <a:effectLst>
              <a:outerShdw dist="141990" dir="1593903" algn="ctr" rotWithShape="0">
                <a:srgbClr val="969696"/>
              </a:outerShdw>
            </a:effectLst>
          </p:spPr>
          <p:txBody>
            <a:bodyPr wrap="none" anchor="ctr"/>
            <a:lstStyle/>
            <a:p>
              <a:endParaRPr lang="zh-CN" altLang="en-US"/>
            </a:p>
          </p:txBody>
        </p:sp>
        <p:sp>
          <p:nvSpPr>
            <p:cNvPr id="100365" name="Text Box 35"/>
            <p:cNvSpPr txBox="1">
              <a:spLocks noChangeArrowheads="1"/>
            </p:cNvSpPr>
            <p:nvPr/>
          </p:nvSpPr>
          <p:spPr bwMode="auto">
            <a:xfrm rot="-810407">
              <a:off x="765" y="3404"/>
              <a:ext cx="2160" cy="407"/>
            </a:xfrm>
            <a:prstGeom prst="rect">
              <a:avLst/>
            </a:prstGeom>
            <a:noFill/>
            <a:ln w="12700" cap="sq">
              <a:noFill/>
              <a:miter lim="800000"/>
              <a:headEnd/>
              <a:tailEnd/>
            </a:ln>
            <a:effectLst>
              <a:outerShdw dist="28398" dir="17793903" algn="ctr" rotWithShape="0">
                <a:schemeClr val="bg1"/>
              </a:outerShdw>
            </a:effectLst>
          </p:spPr>
          <p:txBody>
            <a:bodyPr>
              <a:spAutoFit/>
            </a:bodyPr>
            <a:lstStyle/>
            <a:p>
              <a:r>
                <a:rPr lang="zh-CN" altLang="en-US" sz="3600" b="1">
                  <a:solidFill>
                    <a:srgbClr val="FF0000"/>
                  </a:solidFill>
                  <a:ea typeface="黑体" pitchFamily="49" charset="-122"/>
                </a:rPr>
                <a:t>三元多项式</a:t>
              </a:r>
            </a:p>
          </p:txBody>
        </p:sp>
        <p:grpSp>
          <p:nvGrpSpPr>
            <p:cNvPr id="4" name="Group 36"/>
            <p:cNvGrpSpPr>
              <a:grpSpLocks/>
            </p:cNvGrpSpPr>
            <p:nvPr/>
          </p:nvGrpSpPr>
          <p:grpSpPr bwMode="auto">
            <a:xfrm rot="822697">
              <a:off x="3600" y="3024"/>
              <a:ext cx="768" cy="720"/>
              <a:chOff x="2995" y="2106"/>
              <a:chExt cx="989" cy="768"/>
            </a:xfrm>
          </p:grpSpPr>
          <p:sp>
            <p:nvSpPr>
              <p:cNvPr id="100369" name="Freeform 37"/>
              <p:cNvSpPr>
                <a:spLocks/>
              </p:cNvSpPr>
              <p:nvPr/>
            </p:nvSpPr>
            <p:spPr bwMode="auto">
              <a:xfrm rot="421002">
                <a:off x="2995" y="2106"/>
                <a:ext cx="989" cy="768"/>
              </a:xfrm>
              <a:custGeom>
                <a:avLst/>
                <a:gdLst>
                  <a:gd name="T0" fmla="*/ 13001802 w 439"/>
                  <a:gd name="T1" fmla="*/ 956 h 683"/>
                  <a:gd name="T2" fmla="*/ 16820995 w 439"/>
                  <a:gd name="T3" fmla="*/ 711 h 683"/>
                  <a:gd name="T4" fmla="*/ 23602722 w 439"/>
                  <a:gd name="T5" fmla="*/ 859 h 683"/>
                  <a:gd name="T6" fmla="*/ 22987050 w 439"/>
                  <a:gd name="T7" fmla="*/ 1256 h 683"/>
                  <a:gd name="T8" fmla="*/ 14817827 w 439"/>
                  <a:gd name="T9" fmla="*/ 1575 h 683"/>
                  <a:gd name="T10" fmla="*/ 13275712 w 439"/>
                  <a:gd name="T11" fmla="*/ 2449 h 683"/>
                  <a:gd name="T12" fmla="*/ 14817827 w 439"/>
                  <a:gd name="T13" fmla="*/ 2726 h 683"/>
                  <a:gd name="T14" fmla="*/ 12141214 w 439"/>
                  <a:gd name="T15" fmla="*/ 3024 h 683"/>
                  <a:gd name="T16" fmla="*/ 12753563 w 439"/>
                  <a:gd name="T17" fmla="*/ 3326 h 683"/>
                  <a:gd name="T18" fmla="*/ 18474353 w 439"/>
                  <a:gd name="T19" fmla="*/ 3530 h 683"/>
                  <a:gd name="T20" fmla="*/ 26031877 w 439"/>
                  <a:gd name="T21" fmla="*/ 3392 h 683"/>
                  <a:gd name="T22" fmla="*/ 28456463 w 439"/>
                  <a:gd name="T23" fmla="*/ 3024 h 683"/>
                  <a:gd name="T24" fmla="*/ 25414849 w 439"/>
                  <a:gd name="T25" fmla="*/ 2671 h 683"/>
                  <a:gd name="T26" fmla="*/ 28731831 w 439"/>
                  <a:gd name="T27" fmla="*/ 2483 h 683"/>
                  <a:gd name="T28" fmla="*/ 28731831 w 439"/>
                  <a:gd name="T29" fmla="*/ 1995 h 683"/>
                  <a:gd name="T30" fmla="*/ 37187614 w 439"/>
                  <a:gd name="T31" fmla="*/ 1588 h 683"/>
                  <a:gd name="T32" fmla="*/ 38077406 w 439"/>
                  <a:gd name="T33" fmla="*/ 966 h 683"/>
                  <a:gd name="T34" fmla="*/ 32608103 w 439"/>
                  <a:gd name="T35" fmla="*/ 305 h 683"/>
                  <a:gd name="T36" fmla="*/ 21758014 w 439"/>
                  <a:gd name="T37" fmla="*/ 0 h 683"/>
                  <a:gd name="T38" fmla="*/ 9712054 w 439"/>
                  <a:gd name="T39" fmla="*/ 201 h 683"/>
                  <a:gd name="T40" fmla="*/ 2701105 w 439"/>
                  <a:gd name="T41" fmla="*/ 591 h 683"/>
                  <a:gd name="T42" fmla="*/ 0 w 439"/>
                  <a:gd name="T43" fmla="*/ 1209 h 683"/>
                  <a:gd name="T44" fmla="*/ 341097 w 439"/>
                  <a:gd name="T45" fmla="*/ 1575 h 683"/>
                  <a:gd name="T46" fmla="*/ 12753563 w 439"/>
                  <a:gd name="T47" fmla="*/ 1528 h 683"/>
                  <a:gd name="T48" fmla="*/ 13001802 w 439"/>
                  <a:gd name="T49" fmla="*/ 956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9"/>
                  <a:gd name="T76" fmla="*/ 0 h 683"/>
                  <a:gd name="T77" fmla="*/ 439 w 439"/>
                  <a:gd name="T78" fmla="*/ 683 h 6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p:spPr>
            <p:txBody>
              <a:bodyPr/>
              <a:lstStyle/>
              <a:p>
                <a:endParaRPr lang="zh-CN" altLang="en-US"/>
              </a:p>
            </p:txBody>
          </p:sp>
          <p:sp>
            <p:nvSpPr>
              <p:cNvPr id="100370" name="Freeform 38"/>
              <p:cNvSpPr>
                <a:spLocks/>
              </p:cNvSpPr>
              <p:nvPr/>
            </p:nvSpPr>
            <p:spPr bwMode="auto">
              <a:xfrm rot="421002">
                <a:off x="3043" y="2106"/>
                <a:ext cx="881" cy="535"/>
              </a:xfrm>
              <a:custGeom>
                <a:avLst/>
                <a:gdLst>
                  <a:gd name="T0" fmla="*/ 0 w 390"/>
                  <a:gd name="T1" fmla="*/ 1198 h 477"/>
                  <a:gd name="T2" fmla="*/ 5134588 w 390"/>
                  <a:gd name="T3" fmla="*/ 1141 h 477"/>
                  <a:gd name="T4" fmla="*/ 8020500 w 390"/>
                  <a:gd name="T5" fmla="*/ 1198 h 477"/>
                  <a:gd name="T6" fmla="*/ 7855091 w 390"/>
                  <a:gd name="T7" fmla="*/ 873 h 477"/>
                  <a:gd name="T8" fmla="*/ 10013360 w 390"/>
                  <a:gd name="T9" fmla="*/ 499 h 477"/>
                  <a:gd name="T10" fmla="*/ 18541104 w 390"/>
                  <a:gd name="T11" fmla="*/ 368 h 477"/>
                  <a:gd name="T12" fmla="*/ 22619923 w 390"/>
                  <a:gd name="T13" fmla="*/ 522 h 477"/>
                  <a:gd name="T14" fmla="*/ 26927862 w 390"/>
                  <a:gd name="T15" fmla="*/ 758 h 477"/>
                  <a:gd name="T16" fmla="*/ 25693089 w 390"/>
                  <a:gd name="T17" fmla="*/ 1181 h 477"/>
                  <a:gd name="T18" fmla="*/ 17588345 w 390"/>
                  <a:gd name="T19" fmla="*/ 1377 h 477"/>
                  <a:gd name="T20" fmla="*/ 15397605 w 390"/>
                  <a:gd name="T21" fmla="*/ 1673 h 477"/>
                  <a:gd name="T22" fmla="*/ 16031609 w 390"/>
                  <a:gd name="T23" fmla="*/ 1968 h 477"/>
                  <a:gd name="T24" fmla="*/ 14951943 w 390"/>
                  <a:gd name="T25" fmla="*/ 2380 h 477"/>
                  <a:gd name="T26" fmla="*/ 23060055 w 390"/>
                  <a:gd name="T27" fmla="*/ 2380 h 477"/>
                  <a:gd name="T28" fmla="*/ 24139418 w 390"/>
                  <a:gd name="T29" fmla="*/ 2077 h 477"/>
                  <a:gd name="T30" fmla="*/ 23537232 w 390"/>
                  <a:gd name="T31" fmla="*/ 1718 h 477"/>
                  <a:gd name="T32" fmla="*/ 28485353 w 390"/>
                  <a:gd name="T33" fmla="*/ 1529 h 477"/>
                  <a:gd name="T34" fmla="*/ 32273280 w 390"/>
                  <a:gd name="T35" fmla="*/ 1429 h 477"/>
                  <a:gd name="T36" fmla="*/ 35136135 w 390"/>
                  <a:gd name="T37" fmla="*/ 979 h 477"/>
                  <a:gd name="T38" fmla="*/ 32509282 w 390"/>
                  <a:gd name="T39" fmla="*/ 490 h 477"/>
                  <a:gd name="T40" fmla="*/ 23771989 w 390"/>
                  <a:gd name="T41" fmla="*/ 0 h 477"/>
                  <a:gd name="T42" fmla="*/ 13156576 w 390"/>
                  <a:gd name="T43" fmla="*/ 38 h 477"/>
                  <a:gd name="T44" fmla="*/ 4587878 w 390"/>
                  <a:gd name="T45" fmla="*/ 330 h 477"/>
                  <a:gd name="T46" fmla="*/ 912894 w 390"/>
                  <a:gd name="T47" fmla="*/ 698 h 477"/>
                  <a:gd name="T48" fmla="*/ 0 w 390"/>
                  <a:gd name="T49" fmla="*/ 1198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90"/>
                  <a:gd name="T76" fmla="*/ 0 h 477"/>
                  <a:gd name="T77" fmla="*/ 390 w 390"/>
                  <a:gd name="T78" fmla="*/ 477 h 4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p:spPr>
            <p:txBody>
              <a:bodyPr/>
              <a:lstStyle/>
              <a:p>
                <a:endParaRPr lang="zh-CN" altLang="en-US"/>
              </a:p>
            </p:txBody>
          </p:sp>
          <p:sp>
            <p:nvSpPr>
              <p:cNvPr id="100371" name="Freeform 39"/>
              <p:cNvSpPr>
                <a:spLocks/>
              </p:cNvSpPr>
              <p:nvPr/>
            </p:nvSpPr>
            <p:spPr bwMode="auto">
              <a:xfrm rot="421002">
                <a:off x="3335" y="2712"/>
                <a:ext cx="284" cy="122"/>
              </a:xfrm>
              <a:custGeom>
                <a:avLst/>
                <a:gdLst>
                  <a:gd name="T0" fmla="*/ 3921727 w 126"/>
                  <a:gd name="T1" fmla="*/ 0 h 109"/>
                  <a:gd name="T2" fmla="*/ 771937 w 126"/>
                  <a:gd name="T3" fmla="*/ 96 h 109"/>
                  <a:gd name="T4" fmla="*/ 0 w 126"/>
                  <a:gd name="T5" fmla="*/ 354 h 109"/>
                  <a:gd name="T6" fmla="*/ 2440092 w 126"/>
                  <a:gd name="T7" fmla="*/ 528 h 109"/>
                  <a:gd name="T8" fmla="*/ 8558944 w 126"/>
                  <a:gd name="T9" fmla="*/ 528 h 109"/>
                  <a:gd name="T10" fmla="*/ 11006415 w 126"/>
                  <a:gd name="T11" fmla="*/ 319 h 109"/>
                  <a:gd name="T12" fmla="*/ 8911122 w 126"/>
                  <a:gd name="T13" fmla="*/ 69 h 109"/>
                  <a:gd name="T14" fmla="*/ 3921727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26"/>
                  <a:gd name="T25" fmla="*/ 0 h 109"/>
                  <a:gd name="T26" fmla="*/ 126 w 12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p:spPr>
            <p:txBody>
              <a:bodyPr/>
              <a:lstStyle/>
              <a:p>
                <a:endParaRPr lang="zh-CN" altLang="en-US"/>
              </a:p>
            </p:txBody>
          </p:sp>
        </p:grpSp>
        <p:sp>
          <p:nvSpPr>
            <p:cNvPr id="100367" name="Rectangle 40"/>
            <p:cNvSpPr>
              <a:spLocks noChangeArrowheads="1"/>
            </p:cNvSpPr>
            <p:nvPr/>
          </p:nvSpPr>
          <p:spPr bwMode="auto">
            <a:xfrm rot="-734647">
              <a:off x="2457" y="3062"/>
              <a:ext cx="613" cy="640"/>
            </a:xfrm>
            <a:prstGeom prst="rect">
              <a:avLst/>
            </a:prstGeom>
            <a:noFill/>
            <a:ln w="12700" cap="sq">
              <a:noFill/>
              <a:miter lim="800000"/>
              <a:headEnd/>
              <a:tailEnd/>
            </a:ln>
            <a:effectLst>
              <a:outerShdw dist="35921" dir="2700000" algn="ctr" rotWithShape="0">
                <a:srgbClr val="000000"/>
              </a:outerShdw>
            </a:effectLst>
          </p:spPr>
          <p:txBody>
            <a:bodyPr wrap="none">
              <a:spAutoFit/>
            </a:bodyPr>
            <a:lstStyle/>
            <a:p>
              <a:pPr algn="l"/>
              <a:r>
                <a:rPr kumimoji="1" lang="zh-CN" altLang="en-US" sz="6000" b="1">
                  <a:solidFill>
                    <a:srgbClr val="FFFF00"/>
                  </a:solidFill>
                  <a:ea typeface="华文新魏" pitchFamily="2" charset="-122"/>
                </a:rPr>
                <a:t>表</a:t>
              </a:r>
            </a:p>
          </p:txBody>
        </p:sp>
        <p:sp>
          <p:nvSpPr>
            <p:cNvPr id="100368" name="Rectangle 41"/>
            <p:cNvSpPr>
              <a:spLocks noChangeArrowheads="1"/>
            </p:cNvSpPr>
            <p:nvPr/>
          </p:nvSpPr>
          <p:spPr bwMode="auto">
            <a:xfrm rot="-766417">
              <a:off x="2813" y="2945"/>
              <a:ext cx="613" cy="640"/>
            </a:xfrm>
            <a:prstGeom prst="rect">
              <a:avLst/>
            </a:prstGeom>
            <a:noFill/>
            <a:ln w="12700" cap="sq">
              <a:noFill/>
              <a:miter lim="800000"/>
              <a:headEnd/>
              <a:tailEnd/>
            </a:ln>
            <a:effectLst>
              <a:outerShdw dist="35921" dir="2700000" algn="ctr" rotWithShape="0">
                <a:srgbClr val="000000"/>
              </a:outerShdw>
            </a:effectLst>
          </p:spPr>
          <p:txBody>
            <a:bodyPr wrap="none">
              <a:spAutoFit/>
            </a:bodyPr>
            <a:lstStyle/>
            <a:p>
              <a:pPr algn="l"/>
              <a:r>
                <a:rPr kumimoji="1" lang="zh-CN" altLang="en-US" sz="6000" b="1">
                  <a:solidFill>
                    <a:srgbClr val="FFFF00"/>
                  </a:solidFill>
                  <a:ea typeface="华文新魏" pitchFamily="2" charset="-122"/>
                </a:rPr>
                <a:t>示</a:t>
              </a:r>
            </a:p>
          </p:txBody>
        </p:sp>
      </p:grpSp>
      <p:grpSp>
        <p:nvGrpSpPr>
          <p:cNvPr id="5" name="Group 42"/>
          <p:cNvGrpSpPr>
            <a:grpSpLocks/>
          </p:cNvGrpSpPr>
          <p:nvPr/>
        </p:nvGrpSpPr>
        <p:grpSpPr bwMode="auto">
          <a:xfrm>
            <a:off x="2351446" y="2852740"/>
            <a:ext cx="6972428" cy="1277937"/>
            <a:chOff x="521" y="1797"/>
            <a:chExt cx="4392" cy="805"/>
          </a:xfrm>
        </p:grpSpPr>
        <p:sp>
          <p:nvSpPr>
            <p:cNvPr id="100361" name="Text Box 43"/>
            <p:cNvSpPr txBox="1">
              <a:spLocks noChangeArrowheads="1"/>
            </p:cNvSpPr>
            <p:nvPr/>
          </p:nvSpPr>
          <p:spPr bwMode="auto">
            <a:xfrm>
              <a:off x="661" y="2292"/>
              <a:ext cx="4252" cy="310"/>
            </a:xfrm>
            <a:prstGeom prst="rect">
              <a:avLst/>
            </a:prstGeom>
            <a:noFill/>
            <a:ln w="12700" cap="sq">
              <a:noFill/>
              <a:miter lim="800000"/>
              <a:headEnd type="none" w="sm" len="sm"/>
              <a:tailEnd type="none" w="sm" len="sm"/>
            </a:ln>
          </p:spPr>
          <p:txBody>
            <a:bodyPr wrap="none">
              <a:spAutoFit/>
            </a:bodyPr>
            <a:lstStyle/>
            <a:p>
              <a:pPr algn="l" eaLnBrk="1" hangingPunct="1">
                <a:spcAft>
                  <a:spcPct val="30000"/>
                </a:spcAft>
              </a:pPr>
              <a:r>
                <a:rPr kumimoji="1" lang="en-US" altLang="zh-CN" sz="2600" b="1">
                  <a:solidFill>
                    <a:srgbClr val="FFFFFF"/>
                  </a:solidFill>
                </a:rPr>
                <a:t>P(</a:t>
              </a:r>
              <a:r>
                <a:rPr kumimoji="1" lang="en-US" altLang="zh-CN" sz="2600" b="1">
                  <a:solidFill>
                    <a:srgbClr val="00FF00"/>
                  </a:solidFill>
                </a:rPr>
                <a:t>x</a:t>
              </a:r>
              <a:r>
                <a:rPr kumimoji="1" lang="en-US" altLang="zh-CN" sz="2600" b="1">
                  <a:solidFill>
                    <a:srgbClr val="FFFFFF"/>
                  </a:solidFill>
                </a:rPr>
                <a:t>,</a:t>
              </a:r>
              <a:r>
                <a:rPr kumimoji="1" lang="en-US" altLang="zh-CN" sz="2600" b="1">
                  <a:solidFill>
                    <a:srgbClr val="FFFF00"/>
                  </a:solidFill>
                </a:rPr>
                <a:t>y</a:t>
              </a:r>
              <a:r>
                <a:rPr kumimoji="1" lang="en-US" altLang="zh-CN" sz="2600" b="1">
                  <a:solidFill>
                    <a:srgbClr val="FFFFFF"/>
                  </a:solidFill>
                </a:rPr>
                <a:t>,</a:t>
              </a:r>
              <a:r>
                <a:rPr kumimoji="1" lang="en-US" altLang="zh-CN" sz="2600" b="1">
                  <a:solidFill>
                    <a:srgbClr val="00FFFF"/>
                  </a:solidFill>
                </a:rPr>
                <a:t>z</a:t>
              </a:r>
              <a:r>
                <a:rPr kumimoji="1" lang="en-US" altLang="zh-CN" sz="2600" b="1">
                  <a:solidFill>
                    <a:srgbClr val="FFFFFF"/>
                  </a:solidFill>
                </a:rPr>
                <a:t>)</a:t>
              </a:r>
              <a:r>
                <a:rPr kumimoji="1" lang="en-US" altLang="zh-CN" sz="2600" b="1">
                  <a:solidFill>
                    <a:srgbClr val="FF3300"/>
                  </a:solidFill>
                </a:rPr>
                <a:t> </a:t>
              </a:r>
              <a:r>
                <a:rPr kumimoji="1" lang="en-US" altLang="zh-CN" sz="2600" b="1">
                  <a:solidFill>
                    <a:srgbClr val="FFFFFF"/>
                  </a:solidFill>
                </a:rPr>
                <a:t>= </a:t>
              </a:r>
              <a:r>
                <a:rPr kumimoji="1" lang="en-US" altLang="zh-CN" sz="2600" b="1">
                  <a:solidFill>
                    <a:srgbClr val="66FF33"/>
                  </a:solidFill>
                </a:rPr>
                <a:t>x</a:t>
              </a:r>
              <a:r>
                <a:rPr kumimoji="1" lang="en-US" altLang="zh-CN" sz="2600" b="1" baseline="30000">
                  <a:solidFill>
                    <a:srgbClr val="FFFFFF"/>
                  </a:solidFill>
                </a:rPr>
                <a:t>10</a:t>
              </a:r>
              <a:r>
                <a:rPr kumimoji="1" lang="en-US" altLang="zh-CN" sz="2600" b="1">
                  <a:solidFill>
                    <a:srgbClr val="FFFF00"/>
                  </a:solidFill>
                </a:rPr>
                <a:t>y</a:t>
              </a:r>
              <a:r>
                <a:rPr kumimoji="1" lang="en-US" altLang="zh-CN" sz="2600" b="1" baseline="30000">
                  <a:solidFill>
                    <a:srgbClr val="FFFFFF"/>
                  </a:solidFill>
                </a:rPr>
                <a:t>3</a:t>
              </a:r>
              <a:r>
                <a:rPr kumimoji="1" lang="en-US" altLang="zh-CN" sz="2600" b="1">
                  <a:solidFill>
                    <a:srgbClr val="00FFFF"/>
                  </a:solidFill>
                </a:rPr>
                <a:t>z</a:t>
              </a:r>
              <a:r>
                <a:rPr kumimoji="1" lang="en-US" altLang="zh-CN" sz="2600" b="1" baseline="30000">
                  <a:solidFill>
                    <a:srgbClr val="FFFFFF"/>
                  </a:solidFill>
                </a:rPr>
                <a:t>2</a:t>
              </a:r>
              <a:r>
                <a:rPr kumimoji="1" lang="en-US" altLang="zh-CN" sz="2600" b="1">
                  <a:solidFill>
                    <a:srgbClr val="FFFFFF"/>
                  </a:solidFill>
                </a:rPr>
                <a:t>+2</a:t>
              </a:r>
              <a:r>
                <a:rPr kumimoji="1" lang="en-US" altLang="zh-CN" sz="2600" b="1">
                  <a:solidFill>
                    <a:srgbClr val="66FF33"/>
                  </a:solidFill>
                </a:rPr>
                <a:t>x</a:t>
              </a:r>
              <a:r>
                <a:rPr kumimoji="1" lang="en-US" altLang="zh-CN" sz="2600" b="1" baseline="30000">
                  <a:solidFill>
                    <a:srgbClr val="FFFFFF"/>
                  </a:solidFill>
                </a:rPr>
                <a:t>8</a:t>
              </a:r>
              <a:r>
                <a:rPr kumimoji="1" lang="en-US" altLang="zh-CN" sz="2600" b="1">
                  <a:solidFill>
                    <a:srgbClr val="FFFF00"/>
                  </a:solidFill>
                </a:rPr>
                <a:t>y</a:t>
              </a:r>
              <a:r>
                <a:rPr kumimoji="1" lang="en-US" altLang="zh-CN" sz="2600" b="1" baseline="30000">
                  <a:solidFill>
                    <a:srgbClr val="FFFFFF"/>
                  </a:solidFill>
                </a:rPr>
                <a:t>3</a:t>
              </a:r>
              <a:r>
                <a:rPr kumimoji="1" lang="en-US" altLang="zh-CN" sz="2600" b="1">
                  <a:solidFill>
                    <a:srgbClr val="00FFFF"/>
                  </a:solidFill>
                </a:rPr>
                <a:t>z</a:t>
              </a:r>
              <a:r>
                <a:rPr kumimoji="1" lang="en-US" altLang="zh-CN" sz="2600" b="1" baseline="30000">
                  <a:solidFill>
                    <a:srgbClr val="FFFFFF"/>
                  </a:solidFill>
                </a:rPr>
                <a:t>2</a:t>
              </a:r>
              <a:r>
                <a:rPr kumimoji="1" lang="en-US" altLang="zh-CN" sz="2600" b="1">
                  <a:solidFill>
                    <a:srgbClr val="FFFFFF"/>
                  </a:solidFill>
                </a:rPr>
                <a:t>+3</a:t>
              </a:r>
              <a:r>
                <a:rPr kumimoji="1" lang="en-US" altLang="zh-CN" sz="2600" b="1">
                  <a:solidFill>
                    <a:srgbClr val="66FF33"/>
                  </a:solidFill>
                </a:rPr>
                <a:t>x</a:t>
              </a:r>
              <a:r>
                <a:rPr kumimoji="1" lang="en-US" altLang="zh-CN" sz="2600" b="1" baseline="30000">
                  <a:solidFill>
                    <a:srgbClr val="FFFFFF"/>
                  </a:solidFill>
                </a:rPr>
                <a:t>8</a:t>
              </a:r>
              <a:r>
                <a:rPr kumimoji="1" lang="en-US" altLang="zh-CN" sz="2600" b="1">
                  <a:solidFill>
                    <a:srgbClr val="FFFF00"/>
                  </a:solidFill>
                </a:rPr>
                <a:t>y</a:t>
              </a:r>
              <a:r>
                <a:rPr kumimoji="1" lang="en-US" altLang="zh-CN" sz="2600" b="1" baseline="30000">
                  <a:solidFill>
                    <a:srgbClr val="FFFFFF"/>
                  </a:solidFill>
                </a:rPr>
                <a:t>2</a:t>
              </a:r>
              <a:r>
                <a:rPr kumimoji="1" lang="en-US" altLang="zh-CN" sz="2600" b="1">
                  <a:solidFill>
                    <a:srgbClr val="00FFFF"/>
                  </a:solidFill>
                </a:rPr>
                <a:t>z</a:t>
              </a:r>
              <a:r>
                <a:rPr kumimoji="1" lang="en-US" altLang="zh-CN" sz="2600" b="1" baseline="30000">
                  <a:solidFill>
                    <a:srgbClr val="FFFFFF"/>
                  </a:solidFill>
                </a:rPr>
                <a:t>2</a:t>
              </a:r>
              <a:r>
                <a:rPr kumimoji="1" lang="en-US" altLang="zh-CN" sz="2600" b="1">
                  <a:solidFill>
                    <a:srgbClr val="FFFFFF"/>
                  </a:solidFill>
                </a:rPr>
                <a:t>+</a:t>
              </a:r>
              <a:r>
                <a:rPr kumimoji="1" lang="en-US" altLang="zh-CN" sz="2600" b="1">
                  <a:solidFill>
                    <a:srgbClr val="66FF33"/>
                  </a:solidFill>
                </a:rPr>
                <a:t>x</a:t>
              </a:r>
              <a:r>
                <a:rPr kumimoji="1" lang="en-US" altLang="zh-CN" sz="2600" b="1" baseline="30000">
                  <a:solidFill>
                    <a:srgbClr val="FFFFFF"/>
                  </a:solidFill>
                </a:rPr>
                <a:t>4</a:t>
              </a:r>
              <a:r>
                <a:rPr kumimoji="1" lang="en-US" altLang="zh-CN" sz="2600" b="1">
                  <a:solidFill>
                    <a:srgbClr val="FFFF00"/>
                  </a:solidFill>
                </a:rPr>
                <a:t>y</a:t>
              </a:r>
              <a:r>
                <a:rPr kumimoji="1" lang="en-US" altLang="zh-CN" sz="2600" b="1" baseline="30000">
                  <a:solidFill>
                    <a:srgbClr val="FFFFFF"/>
                  </a:solidFill>
                </a:rPr>
                <a:t>4</a:t>
              </a:r>
              <a:r>
                <a:rPr kumimoji="1" lang="en-US" altLang="zh-CN" sz="2600" b="1">
                  <a:solidFill>
                    <a:srgbClr val="00FFFF"/>
                  </a:solidFill>
                </a:rPr>
                <a:t>z</a:t>
              </a:r>
              <a:r>
                <a:rPr kumimoji="1" lang="en-US" altLang="zh-CN" sz="2600" b="1">
                  <a:solidFill>
                    <a:srgbClr val="FFFFFF"/>
                  </a:solidFill>
                </a:rPr>
                <a:t>+6</a:t>
              </a:r>
              <a:r>
                <a:rPr kumimoji="1" lang="en-US" altLang="zh-CN" sz="2600" b="1">
                  <a:solidFill>
                    <a:srgbClr val="66FF33"/>
                  </a:solidFill>
                </a:rPr>
                <a:t>x</a:t>
              </a:r>
              <a:r>
                <a:rPr kumimoji="1" lang="en-US" altLang="zh-CN" sz="2600" b="1" baseline="30000">
                  <a:solidFill>
                    <a:srgbClr val="FFFFFF"/>
                  </a:solidFill>
                </a:rPr>
                <a:t>2</a:t>
              </a:r>
              <a:r>
                <a:rPr kumimoji="1" lang="en-US" altLang="zh-CN" sz="2600" b="1">
                  <a:solidFill>
                    <a:srgbClr val="FFFF00"/>
                  </a:solidFill>
                </a:rPr>
                <a:t>y</a:t>
              </a:r>
              <a:r>
                <a:rPr kumimoji="1" lang="en-US" altLang="zh-CN" sz="2600" b="1" baseline="30000">
                  <a:solidFill>
                    <a:srgbClr val="FFFFFF"/>
                  </a:solidFill>
                </a:rPr>
                <a:t>4</a:t>
              </a:r>
              <a:r>
                <a:rPr kumimoji="1" lang="en-US" altLang="zh-CN" sz="2600" b="1">
                  <a:solidFill>
                    <a:srgbClr val="00FFFF"/>
                  </a:solidFill>
                </a:rPr>
                <a:t>z</a:t>
              </a:r>
              <a:r>
                <a:rPr kumimoji="1" lang="en-US" altLang="zh-CN" sz="2600" b="1">
                  <a:solidFill>
                    <a:srgbClr val="FFFFFF"/>
                  </a:solidFill>
                </a:rPr>
                <a:t>+2</a:t>
              </a:r>
              <a:r>
                <a:rPr kumimoji="1" lang="en-US" altLang="zh-CN" sz="2600" b="1">
                  <a:solidFill>
                    <a:srgbClr val="FFFF00"/>
                  </a:solidFill>
                </a:rPr>
                <a:t>y</a:t>
              </a:r>
              <a:r>
                <a:rPr kumimoji="1" lang="en-US" altLang="zh-CN" sz="2600" b="1">
                  <a:solidFill>
                    <a:srgbClr val="00FFFF"/>
                  </a:solidFill>
                </a:rPr>
                <a:t>z</a:t>
              </a:r>
            </a:p>
          </p:txBody>
        </p:sp>
        <p:sp>
          <p:nvSpPr>
            <p:cNvPr id="100362" name="Freeform 44"/>
            <p:cNvSpPr>
              <a:spLocks/>
            </p:cNvSpPr>
            <p:nvPr/>
          </p:nvSpPr>
          <p:spPr bwMode="auto">
            <a:xfrm>
              <a:off x="521" y="1797"/>
              <a:ext cx="1316" cy="363"/>
            </a:xfrm>
            <a:custGeom>
              <a:avLst/>
              <a:gdLst>
                <a:gd name="T0" fmla="*/ 30270 w 552"/>
                <a:gd name="T1" fmla="*/ 633 h 273"/>
                <a:gd name="T2" fmla="*/ 226428 w 552"/>
                <a:gd name="T3" fmla="*/ 4992 h 273"/>
                <a:gd name="T4" fmla="*/ 325696 w 552"/>
                <a:gd name="T5" fmla="*/ 5803 h 273"/>
                <a:gd name="T6" fmla="*/ 920652 w 552"/>
                <a:gd name="T7" fmla="*/ 6135 h 273"/>
                <a:gd name="T8" fmla="*/ 2995116 w 552"/>
                <a:gd name="T9" fmla="*/ 5803 h 273"/>
                <a:gd name="T10" fmla="*/ 6577909 w 552"/>
                <a:gd name="T11" fmla="*/ 5803 h 273"/>
                <a:gd name="T12" fmla="*/ 7070353 w 552"/>
                <a:gd name="T13" fmla="*/ 5304 h 273"/>
                <a:gd name="T14" fmla="*/ 7663058 w 552"/>
                <a:gd name="T15" fmla="*/ 4028 h 273"/>
                <a:gd name="T16" fmla="*/ 7264191 w 552"/>
                <a:gd name="T17" fmla="*/ 0 h 273"/>
                <a:gd name="T18" fmla="*/ 724494 w 552"/>
                <a:gd name="T19" fmla="*/ 633 h 273"/>
                <a:gd name="T20" fmla="*/ 30270 w 552"/>
                <a:gd name="T21" fmla="*/ 633 h 2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52" h="273">
                  <a:moveTo>
                    <a:pt x="2" y="28"/>
                  </a:moveTo>
                  <a:cubicBezTo>
                    <a:pt x="20" y="133"/>
                    <a:pt x="0" y="4"/>
                    <a:pt x="16" y="217"/>
                  </a:cubicBezTo>
                  <a:cubicBezTo>
                    <a:pt x="17" y="229"/>
                    <a:pt x="14" y="244"/>
                    <a:pt x="23" y="253"/>
                  </a:cubicBezTo>
                  <a:cubicBezTo>
                    <a:pt x="33" y="264"/>
                    <a:pt x="65" y="267"/>
                    <a:pt x="65" y="267"/>
                  </a:cubicBezTo>
                  <a:cubicBezTo>
                    <a:pt x="147" y="240"/>
                    <a:pt x="35" y="240"/>
                    <a:pt x="212" y="253"/>
                  </a:cubicBezTo>
                  <a:cubicBezTo>
                    <a:pt x="310" y="273"/>
                    <a:pt x="284" y="270"/>
                    <a:pt x="465" y="253"/>
                  </a:cubicBezTo>
                  <a:cubicBezTo>
                    <a:pt x="479" y="252"/>
                    <a:pt x="487" y="235"/>
                    <a:pt x="500" y="231"/>
                  </a:cubicBezTo>
                  <a:cubicBezTo>
                    <a:pt x="516" y="208"/>
                    <a:pt x="533" y="202"/>
                    <a:pt x="542" y="175"/>
                  </a:cubicBezTo>
                  <a:cubicBezTo>
                    <a:pt x="538" y="90"/>
                    <a:pt x="552" y="57"/>
                    <a:pt x="514" y="0"/>
                  </a:cubicBezTo>
                  <a:cubicBezTo>
                    <a:pt x="356" y="18"/>
                    <a:pt x="214" y="24"/>
                    <a:pt x="51" y="28"/>
                  </a:cubicBezTo>
                  <a:cubicBezTo>
                    <a:pt x="1" y="61"/>
                    <a:pt x="13" y="72"/>
                    <a:pt x="2" y="28"/>
                  </a:cubicBezTo>
                  <a:close/>
                </a:path>
              </a:pathLst>
            </a:custGeom>
            <a:solidFill>
              <a:srgbClr val="21D5FF"/>
            </a:solidFill>
            <a:ln w="12700" cap="sq" cmpd="sng">
              <a:noFill/>
              <a:prstDash val="solid"/>
              <a:round/>
              <a:headEnd type="none" w="sm" len="sm"/>
              <a:tailEnd type="none" w="sm" len="sm"/>
            </a:ln>
            <a:effectLst>
              <a:outerShdw dist="45791" dir="2021404" algn="ctr" rotWithShape="0">
                <a:srgbClr val="717171"/>
              </a:outerShdw>
            </a:effectLst>
          </p:spPr>
          <p:txBody>
            <a:bodyPr/>
            <a:lstStyle/>
            <a:p>
              <a:endParaRPr lang="zh-CN" altLang="en-US"/>
            </a:p>
          </p:txBody>
        </p:sp>
        <p:sp>
          <p:nvSpPr>
            <p:cNvPr id="100363" name="Rectangle 45"/>
            <p:cNvSpPr>
              <a:spLocks noChangeArrowheads="1"/>
            </p:cNvSpPr>
            <p:nvPr/>
          </p:nvSpPr>
          <p:spPr bwMode="auto">
            <a:xfrm>
              <a:off x="549" y="1811"/>
              <a:ext cx="1722" cy="310"/>
            </a:xfrm>
            <a:prstGeom prst="rect">
              <a:avLst/>
            </a:prstGeom>
            <a:noFill/>
            <a:ln w="12700" cap="sq">
              <a:noFill/>
              <a:miter lim="800000"/>
              <a:headEnd/>
              <a:tailEnd/>
            </a:ln>
          </p:spPr>
          <p:txBody>
            <a:bodyPr>
              <a:spAutoFit/>
            </a:bodyPr>
            <a:lstStyle/>
            <a:p>
              <a:pPr algn="l" eaLnBrk="1" hangingPunct="1">
                <a:spcAft>
                  <a:spcPct val="30000"/>
                </a:spcAft>
              </a:pPr>
              <a:r>
                <a:rPr kumimoji="1" lang="zh-CN" altLang="en-US" sz="2600" b="1" i="1">
                  <a:solidFill>
                    <a:schemeClr val="accent2"/>
                  </a:solidFill>
                  <a:ea typeface="黑体" pitchFamily="49" charset="-122"/>
                </a:rPr>
                <a:t>三元多项式</a:t>
              </a:r>
            </a:p>
          </p:txBody>
        </p:sp>
      </p:grpSp>
      <p:grpSp>
        <p:nvGrpSpPr>
          <p:cNvPr id="6" name="Group 46"/>
          <p:cNvGrpSpPr>
            <a:grpSpLocks/>
          </p:cNvGrpSpPr>
          <p:nvPr/>
        </p:nvGrpSpPr>
        <p:grpSpPr bwMode="auto">
          <a:xfrm>
            <a:off x="4056534" y="1377950"/>
            <a:ext cx="3839282" cy="1219200"/>
            <a:chOff x="1595" y="868"/>
            <a:chExt cx="2419" cy="768"/>
          </a:xfrm>
        </p:grpSpPr>
        <p:sp>
          <p:nvSpPr>
            <p:cNvPr id="100359" name="AutoShape 47"/>
            <p:cNvSpPr>
              <a:spLocks noChangeArrowheads="1"/>
            </p:cNvSpPr>
            <p:nvPr/>
          </p:nvSpPr>
          <p:spPr bwMode="auto">
            <a:xfrm rot="255593">
              <a:off x="1626" y="868"/>
              <a:ext cx="2388" cy="768"/>
            </a:xfrm>
            <a:prstGeom prst="irregularSeal2">
              <a:avLst/>
            </a:prstGeom>
            <a:solidFill>
              <a:srgbClr val="FF0000"/>
            </a:solidFill>
            <a:ln w="85725" cap="sq">
              <a:solidFill>
                <a:srgbClr val="FFFF00"/>
              </a:solidFill>
              <a:miter lim="800000"/>
              <a:headEnd/>
              <a:tailEnd/>
            </a:ln>
            <a:effectLst>
              <a:outerShdw dist="136783" dir="1308085" algn="ctr" rotWithShape="0">
                <a:srgbClr val="C0C0C0"/>
              </a:outerShdw>
            </a:effectLst>
          </p:spPr>
          <p:txBody>
            <a:bodyPr wrap="none" anchor="ctr"/>
            <a:lstStyle/>
            <a:p>
              <a:endParaRPr lang="zh-CN" altLang="en-US"/>
            </a:p>
          </p:txBody>
        </p:sp>
        <p:sp>
          <p:nvSpPr>
            <p:cNvPr id="100360" name="Text Box 48"/>
            <p:cNvSpPr txBox="1">
              <a:spLocks noChangeArrowheads="1"/>
            </p:cNvSpPr>
            <p:nvPr/>
          </p:nvSpPr>
          <p:spPr bwMode="auto">
            <a:xfrm>
              <a:off x="1595" y="1062"/>
              <a:ext cx="2160" cy="349"/>
            </a:xfrm>
            <a:prstGeom prst="rect">
              <a:avLst/>
            </a:prstGeom>
            <a:noFill/>
            <a:ln w="12700" cap="sq">
              <a:noFill/>
              <a:miter lim="800000"/>
              <a:headEnd/>
              <a:tailEnd/>
            </a:ln>
            <a:effectLst>
              <a:outerShdw dist="28398" dir="1593903" algn="ctr" rotWithShape="0">
                <a:schemeClr val="bg2"/>
              </a:outerShdw>
            </a:effectLst>
          </p:spPr>
          <p:txBody>
            <a:bodyPr>
              <a:spAutoFit/>
            </a:bodyPr>
            <a:lstStyle/>
            <a:p>
              <a:r>
                <a:rPr lang="zh-CN" altLang="en-US" sz="3000" b="1" i="1">
                  <a:solidFill>
                    <a:srgbClr val="FFFFFF"/>
                  </a:solidFill>
                  <a:ea typeface="幼圆" pitchFamily="49" charset="-122"/>
                </a:rPr>
                <a:t>三元多项式</a:t>
              </a: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88"/>
          <p:cNvSpPr>
            <a:spLocks noChangeArrowheads="1"/>
          </p:cNvSpPr>
          <p:nvPr/>
        </p:nvSpPr>
        <p:spPr bwMode="auto">
          <a:xfrm>
            <a:off x="1703740" y="188915"/>
            <a:ext cx="8713274" cy="6480175"/>
          </a:xfrm>
          <a:prstGeom prst="rect">
            <a:avLst/>
          </a:prstGeom>
          <a:solidFill>
            <a:srgbClr val="000099"/>
          </a:solidFill>
          <a:ln w="12700" cap="sq">
            <a:solidFill>
              <a:schemeClr val="tx1"/>
            </a:solidFill>
            <a:miter lim="800000"/>
            <a:headEnd/>
            <a:tailEnd/>
          </a:ln>
        </p:spPr>
        <p:txBody>
          <a:bodyPr wrap="none" anchor="ctr"/>
          <a:lstStyle/>
          <a:p>
            <a:endParaRPr lang="zh-CN" altLang="en-US"/>
          </a:p>
        </p:txBody>
      </p:sp>
      <p:grpSp>
        <p:nvGrpSpPr>
          <p:cNvPr id="2" name="Group 2"/>
          <p:cNvGrpSpPr>
            <a:grpSpLocks/>
          </p:cNvGrpSpPr>
          <p:nvPr/>
        </p:nvGrpSpPr>
        <p:grpSpPr bwMode="auto">
          <a:xfrm>
            <a:off x="3552942" y="4572002"/>
            <a:ext cx="5569102" cy="1166813"/>
            <a:chOff x="1278" y="2724"/>
            <a:chExt cx="3508" cy="735"/>
          </a:xfrm>
        </p:grpSpPr>
        <p:grpSp>
          <p:nvGrpSpPr>
            <p:cNvPr id="3" name="Group 3"/>
            <p:cNvGrpSpPr>
              <a:grpSpLocks/>
            </p:cNvGrpSpPr>
            <p:nvPr/>
          </p:nvGrpSpPr>
          <p:grpSpPr bwMode="auto">
            <a:xfrm>
              <a:off x="1618" y="3144"/>
              <a:ext cx="576" cy="240"/>
              <a:chOff x="816" y="3120"/>
              <a:chExt cx="576" cy="240"/>
            </a:xfrm>
          </p:grpSpPr>
          <p:sp>
            <p:nvSpPr>
              <p:cNvPr id="101440" name="Rectangle 4"/>
              <p:cNvSpPr>
                <a:spLocks noChangeArrowheads="1"/>
              </p:cNvSpPr>
              <p:nvPr/>
            </p:nvSpPr>
            <p:spPr bwMode="auto">
              <a:xfrm>
                <a:off x="816" y="3120"/>
                <a:ext cx="192" cy="240"/>
              </a:xfrm>
              <a:prstGeom prst="rect">
                <a:avLst/>
              </a:prstGeom>
              <a:noFill/>
              <a:ln w="19050" cap="sq">
                <a:solidFill>
                  <a:srgbClr val="FFFF00"/>
                </a:solidFill>
                <a:miter lim="800000"/>
                <a:headEnd/>
                <a:tailEnd/>
              </a:ln>
            </p:spPr>
            <p:txBody>
              <a:bodyPr wrap="none" anchor="ctr"/>
              <a:lstStyle/>
              <a:p>
                <a:endParaRPr lang="zh-CN" altLang="en-US"/>
              </a:p>
            </p:txBody>
          </p:sp>
          <p:sp>
            <p:nvSpPr>
              <p:cNvPr id="101441" name="Rectangle 5"/>
              <p:cNvSpPr>
                <a:spLocks noChangeArrowheads="1"/>
              </p:cNvSpPr>
              <p:nvPr/>
            </p:nvSpPr>
            <p:spPr bwMode="auto">
              <a:xfrm>
                <a:off x="1008" y="3120"/>
                <a:ext cx="192" cy="240"/>
              </a:xfrm>
              <a:prstGeom prst="rect">
                <a:avLst/>
              </a:prstGeom>
              <a:noFill/>
              <a:ln w="19050" cap="sq">
                <a:solidFill>
                  <a:srgbClr val="FFFF00"/>
                </a:solidFill>
                <a:miter lim="800000"/>
                <a:headEnd/>
                <a:tailEnd/>
              </a:ln>
            </p:spPr>
            <p:txBody>
              <a:bodyPr wrap="none" anchor="ctr"/>
              <a:lstStyle/>
              <a:p>
                <a:endParaRPr lang="zh-CN" altLang="en-US"/>
              </a:p>
            </p:txBody>
          </p:sp>
          <p:sp>
            <p:nvSpPr>
              <p:cNvPr id="101442" name="Rectangle 6"/>
              <p:cNvSpPr>
                <a:spLocks noChangeArrowheads="1"/>
              </p:cNvSpPr>
              <p:nvPr/>
            </p:nvSpPr>
            <p:spPr bwMode="auto">
              <a:xfrm>
                <a:off x="1200" y="3120"/>
                <a:ext cx="192" cy="240"/>
              </a:xfrm>
              <a:prstGeom prst="rect">
                <a:avLst/>
              </a:prstGeom>
              <a:noFill/>
              <a:ln w="19050" cap="sq">
                <a:solidFill>
                  <a:srgbClr val="FFFFFF"/>
                </a:solidFill>
                <a:miter lim="800000"/>
                <a:headEnd/>
                <a:tailEnd/>
              </a:ln>
            </p:spPr>
            <p:txBody>
              <a:bodyPr wrap="none" anchor="ctr"/>
              <a:lstStyle/>
              <a:p>
                <a:endParaRPr lang="zh-CN" altLang="en-US"/>
              </a:p>
            </p:txBody>
          </p:sp>
        </p:grpSp>
        <p:grpSp>
          <p:nvGrpSpPr>
            <p:cNvPr id="4" name="Group 7"/>
            <p:cNvGrpSpPr>
              <a:grpSpLocks/>
            </p:cNvGrpSpPr>
            <p:nvPr/>
          </p:nvGrpSpPr>
          <p:grpSpPr bwMode="auto">
            <a:xfrm>
              <a:off x="2482" y="3144"/>
              <a:ext cx="576" cy="240"/>
              <a:chOff x="816" y="3120"/>
              <a:chExt cx="576" cy="240"/>
            </a:xfrm>
          </p:grpSpPr>
          <p:sp>
            <p:nvSpPr>
              <p:cNvPr id="101437" name="Rectangle 8"/>
              <p:cNvSpPr>
                <a:spLocks noChangeArrowheads="1"/>
              </p:cNvSpPr>
              <p:nvPr/>
            </p:nvSpPr>
            <p:spPr bwMode="auto">
              <a:xfrm>
                <a:off x="816" y="3120"/>
                <a:ext cx="192" cy="240"/>
              </a:xfrm>
              <a:prstGeom prst="rect">
                <a:avLst/>
              </a:prstGeom>
              <a:noFill/>
              <a:ln w="19050" cap="sq">
                <a:solidFill>
                  <a:srgbClr val="FFFF00"/>
                </a:solidFill>
                <a:miter lim="800000"/>
                <a:headEnd/>
                <a:tailEnd/>
              </a:ln>
            </p:spPr>
            <p:txBody>
              <a:bodyPr wrap="none" anchor="ctr"/>
              <a:lstStyle/>
              <a:p>
                <a:endParaRPr lang="zh-CN" altLang="en-US"/>
              </a:p>
            </p:txBody>
          </p:sp>
          <p:sp>
            <p:nvSpPr>
              <p:cNvPr id="101438" name="Rectangle 9"/>
              <p:cNvSpPr>
                <a:spLocks noChangeArrowheads="1"/>
              </p:cNvSpPr>
              <p:nvPr/>
            </p:nvSpPr>
            <p:spPr bwMode="auto">
              <a:xfrm>
                <a:off x="1008" y="3120"/>
                <a:ext cx="192" cy="240"/>
              </a:xfrm>
              <a:prstGeom prst="rect">
                <a:avLst/>
              </a:prstGeom>
              <a:noFill/>
              <a:ln w="19050" cap="sq">
                <a:solidFill>
                  <a:srgbClr val="FFFF00"/>
                </a:solidFill>
                <a:miter lim="800000"/>
                <a:headEnd/>
                <a:tailEnd/>
              </a:ln>
            </p:spPr>
            <p:txBody>
              <a:bodyPr wrap="none" anchor="ctr"/>
              <a:lstStyle/>
              <a:p>
                <a:endParaRPr lang="zh-CN" altLang="en-US"/>
              </a:p>
            </p:txBody>
          </p:sp>
          <p:sp>
            <p:nvSpPr>
              <p:cNvPr id="101439" name="Rectangle 10"/>
              <p:cNvSpPr>
                <a:spLocks noChangeArrowheads="1"/>
              </p:cNvSpPr>
              <p:nvPr/>
            </p:nvSpPr>
            <p:spPr bwMode="auto">
              <a:xfrm>
                <a:off x="1200" y="3120"/>
                <a:ext cx="192" cy="240"/>
              </a:xfrm>
              <a:prstGeom prst="rect">
                <a:avLst/>
              </a:prstGeom>
              <a:noFill/>
              <a:ln w="19050" cap="sq">
                <a:solidFill>
                  <a:srgbClr val="FFFFFF"/>
                </a:solidFill>
                <a:miter lim="800000"/>
                <a:headEnd/>
                <a:tailEnd/>
              </a:ln>
            </p:spPr>
            <p:txBody>
              <a:bodyPr wrap="none" anchor="ctr"/>
              <a:lstStyle/>
              <a:p>
                <a:endParaRPr lang="zh-CN" altLang="en-US"/>
              </a:p>
            </p:txBody>
          </p:sp>
        </p:grpSp>
        <p:grpSp>
          <p:nvGrpSpPr>
            <p:cNvPr id="5" name="Group 11"/>
            <p:cNvGrpSpPr>
              <a:grpSpLocks/>
            </p:cNvGrpSpPr>
            <p:nvPr/>
          </p:nvGrpSpPr>
          <p:grpSpPr bwMode="auto">
            <a:xfrm>
              <a:off x="3346" y="3144"/>
              <a:ext cx="576" cy="240"/>
              <a:chOff x="816" y="3120"/>
              <a:chExt cx="576" cy="240"/>
            </a:xfrm>
          </p:grpSpPr>
          <p:sp>
            <p:nvSpPr>
              <p:cNvPr id="101434" name="Rectangle 12"/>
              <p:cNvSpPr>
                <a:spLocks noChangeArrowheads="1"/>
              </p:cNvSpPr>
              <p:nvPr/>
            </p:nvSpPr>
            <p:spPr bwMode="auto">
              <a:xfrm>
                <a:off x="816" y="3120"/>
                <a:ext cx="192" cy="240"/>
              </a:xfrm>
              <a:prstGeom prst="rect">
                <a:avLst/>
              </a:prstGeom>
              <a:noFill/>
              <a:ln w="19050" cap="sq">
                <a:solidFill>
                  <a:srgbClr val="FFFF00"/>
                </a:solidFill>
                <a:miter lim="800000"/>
                <a:headEnd/>
                <a:tailEnd/>
              </a:ln>
            </p:spPr>
            <p:txBody>
              <a:bodyPr wrap="none" anchor="ctr"/>
              <a:lstStyle/>
              <a:p>
                <a:endParaRPr lang="zh-CN" altLang="en-US"/>
              </a:p>
            </p:txBody>
          </p:sp>
          <p:sp>
            <p:nvSpPr>
              <p:cNvPr id="101435" name="Rectangle 13"/>
              <p:cNvSpPr>
                <a:spLocks noChangeArrowheads="1"/>
              </p:cNvSpPr>
              <p:nvPr/>
            </p:nvSpPr>
            <p:spPr bwMode="auto">
              <a:xfrm>
                <a:off x="1008" y="3120"/>
                <a:ext cx="192" cy="240"/>
              </a:xfrm>
              <a:prstGeom prst="rect">
                <a:avLst/>
              </a:prstGeom>
              <a:noFill/>
              <a:ln w="19050" cap="sq">
                <a:solidFill>
                  <a:srgbClr val="FFFF00"/>
                </a:solidFill>
                <a:miter lim="800000"/>
                <a:headEnd/>
                <a:tailEnd/>
              </a:ln>
            </p:spPr>
            <p:txBody>
              <a:bodyPr wrap="none" anchor="ctr"/>
              <a:lstStyle/>
              <a:p>
                <a:endParaRPr lang="zh-CN" altLang="en-US"/>
              </a:p>
            </p:txBody>
          </p:sp>
          <p:sp>
            <p:nvSpPr>
              <p:cNvPr id="101436" name="Rectangle 14"/>
              <p:cNvSpPr>
                <a:spLocks noChangeArrowheads="1"/>
              </p:cNvSpPr>
              <p:nvPr/>
            </p:nvSpPr>
            <p:spPr bwMode="auto">
              <a:xfrm>
                <a:off x="1200" y="3120"/>
                <a:ext cx="192" cy="240"/>
              </a:xfrm>
              <a:prstGeom prst="rect">
                <a:avLst/>
              </a:prstGeom>
              <a:noFill/>
              <a:ln w="19050" cap="sq">
                <a:solidFill>
                  <a:srgbClr val="FFFFFF"/>
                </a:solidFill>
                <a:miter lim="800000"/>
                <a:headEnd/>
                <a:tailEnd/>
              </a:ln>
            </p:spPr>
            <p:txBody>
              <a:bodyPr wrap="none" anchor="ctr"/>
              <a:lstStyle/>
              <a:p>
                <a:endParaRPr lang="zh-CN" altLang="en-US"/>
              </a:p>
            </p:txBody>
          </p:sp>
        </p:grpSp>
        <p:grpSp>
          <p:nvGrpSpPr>
            <p:cNvPr id="6" name="Group 15"/>
            <p:cNvGrpSpPr>
              <a:grpSpLocks/>
            </p:cNvGrpSpPr>
            <p:nvPr/>
          </p:nvGrpSpPr>
          <p:grpSpPr bwMode="auto">
            <a:xfrm>
              <a:off x="4210" y="3144"/>
              <a:ext cx="576" cy="240"/>
              <a:chOff x="816" y="3120"/>
              <a:chExt cx="576" cy="240"/>
            </a:xfrm>
          </p:grpSpPr>
          <p:sp>
            <p:nvSpPr>
              <p:cNvPr id="101431" name="Rectangle 16"/>
              <p:cNvSpPr>
                <a:spLocks noChangeArrowheads="1"/>
              </p:cNvSpPr>
              <p:nvPr/>
            </p:nvSpPr>
            <p:spPr bwMode="auto">
              <a:xfrm>
                <a:off x="816" y="3120"/>
                <a:ext cx="192" cy="240"/>
              </a:xfrm>
              <a:prstGeom prst="rect">
                <a:avLst/>
              </a:prstGeom>
              <a:noFill/>
              <a:ln w="19050" cap="sq">
                <a:solidFill>
                  <a:srgbClr val="FFFF00"/>
                </a:solidFill>
                <a:miter lim="800000"/>
                <a:headEnd/>
                <a:tailEnd/>
              </a:ln>
            </p:spPr>
            <p:txBody>
              <a:bodyPr wrap="none" anchor="ctr"/>
              <a:lstStyle/>
              <a:p>
                <a:endParaRPr lang="zh-CN" altLang="en-US"/>
              </a:p>
            </p:txBody>
          </p:sp>
          <p:sp>
            <p:nvSpPr>
              <p:cNvPr id="101432" name="Rectangle 17"/>
              <p:cNvSpPr>
                <a:spLocks noChangeArrowheads="1"/>
              </p:cNvSpPr>
              <p:nvPr/>
            </p:nvSpPr>
            <p:spPr bwMode="auto">
              <a:xfrm>
                <a:off x="1008" y="3120"/>
                <a:ext cx="192" cy="240"/>
              </a:xfrm>
              <a:prstGeom prst="rect">
                <a:avLst/>
              </a:prstGeom>
              <a:noFill/>
              <a:ln w="19050" cap="sq">
                <a:solidFill>
                  <a:srgbClr val="FFFF00"/>
                </a:solidFill>
                <a:miter lim="800000"/>
                <a:headEnd/>
                <a:tailEnd/>
              </a:ln>
            </p:spPr>
            <p:txBody>
              <a:bodyPr wrap="none" anchor="ctr"/>
              <a:lstStyle/>
              <a:p>
                <a:endParaRPr lang="zh-CN" altLang="en-US"/>
              </a:p>
            </p:txBody>
          </p:sp>
          <p:sp>
            <p:nvSpPr>
              <p:cNvPr id="101433" name="Rectangle 18"/>
              <p:cNvSpPr>
                <a:spLocks noChangeArrowheads="1"/>
              </p:cNvSpPr>
              <p:nvPr/>
            </p:nvSpPr>
            <p:spPr bwMode="auto">
              <a:xfrm>
                <a:off x="1200" y="3120"/>
                <a:ext cx="192" cy="240"/>
              </a:xfrm>
              <a:prstGeom prst="rect">
                <a:avLst/>
              </a:prstGeom>
              <a:noFill/>
              <a:ln w="19050" cap="sq">
                <a:solidFill>
                  <a:srgbClr val="FFFFFF"/>
                </a:solidFill>
                <a:miter lim="800000"/>
                <a:headEnd/>
                <a:tailEnd/>
              </a:ln>
            </p:spPr>
            <p:txBody>
              <a:bodyPr wrap="none" anchor="ctr"/>
              <a:lstStyle/>
              <a:p>
                <a:endParaRPr lang="zh-CN" altLang="en-US"/>
              </a:p>
            </p:txBody>
          </p:sp>
        </p:grpSp>
        <p:sp>
          <p:nvSpPr>
            <p:cNvPr id="101417" name="Line 19"/>
            <p:cNvSpPr>
              <a:spLocks noChangeShapeType="1"/>
            </p:cNvSpPr>
            <p:nvPr/>
          </p:nvSpPr>
          <p:spPr bwMode="auto">
            <a:xfrm>
              <a:off x="2098" y="3264"/>
              <a:ext cx="384" cy="0"/>
            </a:xfrm>
            <a:prstGeom prst="line">
              <a:avLst/>
            </a:prstGeom>
            <a:noFill/>
            <a:ln w="15875" cap="sq">
              <a:solidFill>
                <a:srgbClr val="FFFFFF"/>
              </a:solidFill>
              <a:round/>
              <a:headEnd/>
              <a:tailEnd type="triangle" w="med" len="med"/>
            </a:ln>
          </p:spPr>
          <p:txBody>
            <a:bodyPr wrap="none" anchor="ctr"/>
            <a:lstStyle/>
            <a:p>
              <a:endParaRPr lang="zh-CN" altLang="en-US"/>
            </a:p>
          </p:txBody>
        </p:sp>
        <p:sp>
          <p:nvSpPr>
            <p:cNvPr id="101418" name="Line 20"/>
            <p:cNvSpPr>
              <a:spLocks noChangeShapeType="1"/>
            </p:cNvSpPr>
            <p:nvPr/>
          </p:nvSpPr>
          <p:spPr bwMode="auto">
            <a:xfrm>
              <a:off x="2938" y="3276"/>
              <a:ext cx="384" cy="0"/>
            </a:xfrm>
            <a:prstGeom prst="line">
              <a:avLst/>
            </a:prstGeom>
            <a:noFill/>
            <a:ln w="15875" cap="sq">
              <a:solidFill>
                <a:srgbClr val="FFFFFF"/>
              </a:solidFill>
              <a:round/>
              <a:headEnd/>
              <a:tailEnd type="triangle" w="med" len="med"/>
            </a:ln>
          </p:spPr>
          <p:txBody>
            <a:bodyPr wrap="none" anchor="ctr"/>
            <a:lstStyle/>
            <a:p>
              <a:endParaRPr lang="zh-CN" altLang="en-US"/>
            </a:p>
          </p:txBody>
        </p:sp>
        <p:sp>
          <p:nvSpPr>
            <p:cNvPr id="101419" name="Line 21"/>
            <p:cNvSpPr>
              <a:spLocks noChangeShapeType="1"/>
            </p:cNvSpPr>
            <p:nvPr/>
          </p:nvSpPr>
          <p:spPr bwMode="auto">
            <a:xfrm>
              <a:off x="3790" y="3276"/>
              <a:ext cx="384" cy="0"/>
            </a:xfrm>
            <a:prstGeom prst="line">
              <a:avLst/>
            </a:prstGeom>
            <a:noFill/>
            <a:ln w="15875" cap="sq">
              <a:solidFill>
                <a:srgbClr val="FFFFFF"/>
              </a:solidFill>
              <a:round/>
              <a:headEnd/>
              <a:tailEnd type="triangle" w="med" len="med"/>
            </a:ln>
          </p:spPr>
          <p:txBody>
            <a:bodyPr wrap="none" anchor="ctr"/>
            <a:lstStyle/>
            <a:p>
              <a:endParaRPr lang="zh-CN" altLang="en-US"/>
            </a:p>
          </p:txBody>
        </p:sp>
        <p:sp>
          <p:nvSpPr>
            <p:cNvPr id="101420" name="Text Box 22"/>
            <p:cNvSpPr txBox="1">
              <a:spLocks noChangeArrowheads="1"/>
            </p:cNvSpPr>
            <p:nvPr/>
          </p:nvSpPr>
          <p:spPr bwMode="auto">
            <a:xfrm>
              <a:off x="4589" y="3168"/>
              <a:ext cx="191" cy="291"/>
            </a:xfrm>
            <a:prstGeom prst="rect">
              <a:avLst/>
            </a:prstGeom>
            <a:noFill/>
            <a:ln w="12700" cap="sq">
              <a:noFill/>
              <a:miter lim="800000"/>
              <a:headEnd/>
              <a:tailEnd/>
            </a:ln>
          </p:spPr>
          <p:txBody>
            <a:bodyPr wrap="none">
              <a:spAutoFit/>
            </a:bodyPr>
            <a:lstStyle/>
            <a:p>
              <a:r>
                <a:rPr lang="zh-CN" altLang="en-US" sz="2400">
                  <a:solidFill>
                    <a:srgbClr val="FFFFFF"/>
                  </a:solidFill>
                </a:rPr>
                <a:t>^</a:t>
              </a:r>
            </a:p>
          </p:txBody>
        </p:sp>
        <p:sp>
          <p:nvSpPr>
            <p:cNvPr id="101421" name="Text Box 23"/>
            <p:cNvSpPr txBox="1">
              <a:spLocks noChangeArrowheads="1"/>
            </p:cNvSpPr>
            <p:nvPr/>
          </p:nvSpPr>
          <p:spPr bwMode="auto">
            <a:xfrm>
              <a:off x="1618" y="3135"/>
              <a:ext cx="197" cy="271"/>
            </a:xfrm>
            <a:prstGeom prst="rect">
              <a:avLst/>
            </a:prstGeom>
            <a:noFill/>
            <a:ln w="12700" cap="sq">
              <a:noFill/>
              <a:miter lim="800000"/>
              <a:headEnd/>
              <a:tailEnd/>
            </a:ln>
          </p:spPr>
          <p:txBody>
            <a:bodyPr wrap="none">
              <a:spAutoFit/>
            </a:bodyPr>
            <a:lstStyle/>
            <a:p>
              <a:r>
                <a:rPr lang="zh-CN" altLang="en-US" sz="2200" b="1">
                  <a:solidFill>
                    <a:srgbClr val="FFFF00"/>
                  </a:solidFill>
                </a:rPr>
                <a:t>3</a:t>
              </a:r>
            </a:p>
          </p:txBody>
        </p:sp>
        <p:sp>
          <p:nvSpPr>
            <p:cNvPr id="101422" name="Text Box 24"/>
            <p:cNvSpPr txBox="1">
              <a:spLocks noChangeArrowheads="1"/>
            </p:cNvSpPr>
            <p:nvPr/>
          </p:nvSpPr>
          <p:spPr bwMode="auto">
            <a:xfrm>
              <a:off x="1753" y="3135"/>
              <a:ext cx="278" cy="271"/>
            </a:xfrm>
            <a:prstGeom prst="rect">
              <a:avLst/>
            </a:prstGeom>
            <a:noFill/>
            <a:ln w="12700" cap="sq">
              <a:noFill/>
              <a:miter lim="800000"/>
              <a:headEnd/>
              <a:tailEnd/>
            </a:ln>
          </p:spPr>
          <p:txBody>
            <a:bodyPr wrap="none">
              <a:spAutoFit/>
            </a:bodyPr>
            <a:lstStyle/>
            <a:p>
              <a:r>
                <a:rPr lang="zh-CN" altLang="en-US" sz="2200" b="1">
                  <a:solidFill>
                    <a:srgbClr val="FFFF00"/>
                  </a:solidFill>
                </a:rPr>
                <a:t>10</a:t>
              </a:r>
            </a:p>
          </p:txBody>
        </p:sp>
        <p:sp>
          <p:nvSpPr>
            <p:cNvPr id="101423" name="Text Box 25"/>
            <p:cNvSpPr txBox="1">
              <a:spLocks noChangeArrowheads="1"/>
            </p:cNvSpPr>
            <p:nvPr/>
          </p:nvSpPr>
          <p:spPr bwMode="auto">
            <a:xfrm>
              <a:off x="2433" y="3144"/>
              <a:ext cx="278" cy="271"/>
            </a:xfrm>
            <a:prstGeom prst="rect">
              <a:avLst/>
            </a:prstGeom>
            <a:noFill/>
            <a:ln w="12700" cap="sq">
              <a:noFill/>
              <a:miter lim="800000"/>
              <a:headEnd/>
              <a:tailEnd/>
            </a:ln>
          </p:spPr>
          <p:txBody>
            <a:bodyPr wrap="none">
              <a:spAutoFit/>
            </a:bodyPr>
            <a:lstStyle/>
            <a:p>
              <a:r>
                <a:rPr lang="zh-CN" altLang="en-US" sz="2200" b="1">
                  <a:solidFill>
                    <a:srgbClr val="FFFF00"/>
                  </a:solidFill>
                  <a:cs typeface="Times New Roman" pitchFamily="18" charset="0"/>
                </a:rPr>
                <a:t>–</a:t>
              </a:r>
              <a:r>
                <a:rPr lang="zh-CN" altLang="en-US" sz="2200" b="1">
                  <a:solidFill>
                    <a:srgbClr val="FFFF00"/>
                  </a:solidFill>
                </a:rPr>
                <a:t>2</a:t>
              </a:r>
            </a:p>
          </p:txBody>
        </p:sp>
        <p:sp>
          <p:nvSpPr>
            <p:cNvPr id="101424" name="Text Box 26"/>
            <p:cNvSpPr txBox="1">
              <a:spLocks noChangeArrowheads="1"/>
            </p:cNvSpPr>
            <p:nvPr/>
          </p:nvSpPr>
          <p:spPr bwMode="auto">
            <a:xfrm>
              <a:off x="2682" y="3144"/>
              <a:ext cx="197" cy="271"/>
            </a:xfrm>
            <a:prstGeom prst="rect">
              <a:avLst/>
            </a:prstGeom>
            <a:noFill/>
            <a:ln w="12700" cap="sq">
              <a:noFill/>
              <a:miter lim="800000"/>
              <a:headEnd/>
              <a:tailEnd/>
            </a:ln>
          </p:spPr>
          <p:txBody>
            <a:bodyPr wrap="none">
              <a:spAutoFit/>
            </a:bodyPr>
            <a:lstStyle/>
            <a:p>
              <a:r>
                <a:rPr lang="zh-CN" altLang="en-US" sz="2200" b="1">
                  <a:solidFill>
                    <a:srgbClr val="FFFF00"/>
                  </a:solidFill>
                </a:rPr>
                <a:t>7</a:t>
              </a:r>
            </a:p>
          </p:txBody>
        </p:sp>
        <p:sp>
          <p:nvSpPr>
            <p:cNvPr id="101425" name="Text Box 27"/>
            <p:cNvSpPr txBox="1">
              <a:spLocks noChangeArrowheads="1"/>
            </p:cNvSpPr>
            <p:nvPr/>
          </p:nvSpPr>
          <p:spPr bwMode="auto">
            <a:xfrm>
              <a:off x="3354" y="3144"/>
              <a:ext cx="197" cy="271"/>
            </a:xfrm>
            <a:prstGeom prst="rect">
              <a:avLst/>
            </a:prstGeom>
            <a:noFill/>
            <a:ln w="12700" cap="sq">
              <a:noFill/>
              <a:miter lim="800000"/>
              <a:headEnd/>
              <a:tailEnd/>
            </a:ln>
          </p:spPr>
          <p:txBody>
            <a:bodyPr wrap="none">
              <a:spAutoFit/>
            </a:bodyPr>
            <a:lstStyle/>
            <a:p>
              <a:r>
                <a:rPr lang="zh-CN" altLang="en-US" sz="2200" b="1">
                  <a:solidFill>
                    <a:srgbClr val="FFFF00"/>
                  </a:solidFill>
                </a:rPr>
                <a:t>5</a:t>
              </a:r>
            </a:p>
          </p:txBody>
        </p:sp>
        <p:sp>
          <p:nvSpPr>
            <p:cNvPr id="101426" name="Text Box 28"/>
            <p:cNvSpPr txBox="1">
              <a:spLocks noChangeArrowheads="1"/>
            </p:cNvSpPr>
            <p:nvPr/>
          </p:nvSpPr>
          <p:spPr bwMode="auto">
            <a:xfrm>
              <a:off x="3534" y="3144"/>
              <a:ext cx="197" cy="271"/>
            </a:xfrm>
            <a:prstGeom prst="rect">
              <a:avLst/>
            </a:prstGeom>
            <a:noFill/>
            <a:ln w="12700" cap="sq">
              <a:noFill/>
              <a:miter lim="800000"/>
              <a:headEnd/>
              <a:tailEnd/>
            </a:ln>
          </p:spPr>
          <p:txBody>
            <a:bodyPr wrap="none">
              <a:spAutoFit/>
            </a:bodyPr>
            <a:lstStyle/>
            <a:p>
              <a:r>
                <a:rPr lang="zh-CN" altLang="en-US" sz="2200" b="1">
                  <a:solidFill>
                    <a:srgbClr val="FFFF00"/>
                  </a:solidFill>
                </a:rPr>
                <a:t>4</a:t>
              </a:r>
            </a:p>
          </p:txBody>
        </p:sp>
        <p:sp>
          <p:nvSpPr>
            <p:cNvPr id="101427" name="Text Box 29"/>
            <p:cNvSpPr txBox="1">
              <a:spLocks noChangeArrowheads="1"/>
            </p:cNvSpPr>
            <p:nvPr/>
          </p:nvSpPr>
          <p:spPr bwMode="auto">
            <a:xfrm>
              <a:off x="4161" y="3144"/>
              <a:ext cx="278" cy="271"/>
            </a:xfrm>
            <a:prstGeom prst="rect">
              <a:avLst/>
            </a:prstGeom>
            <a:noFill/>
            <a:ln w="12700" cap="sq">
              <a:noFill/>
              <a:miter lim="800000"/>
              <a:headEnd/>
              <a:tailEnd/>
            </a:ln>
          </p:spPr>
          <p:txBody>
            <a:bodyPr wrap="none">
              <a:spAutoFit/>
            </a:bodyPr>
            <a:lstStyle/>
            <a:p>
              <a:r>
                <a:rPr lang="zh-CN" altLang="en-US" sz="2200" b="1">
                  <a:solidFill>
                    <a:srgbClr val="FFFF00"/>
                  </a:solidFill>
                  <a:cs typeface="Times New Roman" pitchFamily="18" charset="0"/>
                </a:rPr>
                <a:t>–</a:t>
              </a:r>
              <a:r>
                <a:rPr lang="zh-CN" altLang="en-US" sz="2200" b="1">
                  <a:solidFill>
                    <a:srgbClr val="FFFF00"/>
                  </a:solidFill>
                </a:rPr>
                <a:t>1</a:t>
              </a:r>
            </a:p>
          </p:txBody>
        </p:sp>
        <p:sp>
          <p:nvSpPr>
            <p:cNvPr id="101428" name="Text Box 30"/>
            <p:cNvSpPr txBox="1">
              <a:spLocks noChangeArrowheads="1"/>
            </p:cNvSpPr>
            <p:nvPr/>
          </p:nvSpPr>
          <p:spPr bwMode="auto">
            <a:xfrm>
              <a:off x="4398" y="3144"/>
              <a:ext cx="197" cy="271"/>
            </a:xfrm>
            <a:prstGeom prst="rect">
              <a:avLst/>
            </a:prstGeom>
            <a:noFill/>
            <a:ln w="12700" cap="sq">
              <a:noFill/>
              <a:miter lim="800000"/>
              <a:headEnd/>
              <a:tailEnd/>
            </a:ln>
          </p:spPr>
          <p:txBody>
            <a:bodyPr wrap="none">
              <a:spAutoFit/>
            </a:bodyPr>
            <a:lstStyle/>
            <a:p>
              <a:r>
                <a:rPr lang="zh-CN" altLang="en-US" sz="2200" b="1">
                  <a:solidFill>
                    <a:srgbClr val="FFFF00"/>
                  </a:solidFill>
                </a:rPr>
                <a:t>0</a:t>
              </a:r>
            </a:p>
          </p:txBody>
        </p:sp>
        <p:sp>
          <p:nvSpPr>
            <p:cNvPr id="101429" name="Text Box 31"/>
            <p:cNvSpPr txBox="1">
              <a:spLocks noChangeArrowheads="1"/>
            </p:cNvSpPr>
            <p:nvPr/>
          </p:nvSpPr>
          <p:spPr bwMode="auto">
            <a:xfrm>
              <a:off x="1278" y="2724"/>
              <a:ext cx="241" cy="310"/>
            </a:xfrm>
            <a:prstGeom prst="rect">
              <a:avLst/>
            </a:prstGeom>
            <a:noFill/>
            <a:ln w="12700" cap="sq">
              <a:noFill/>
              <a:miter lim="800000"/>
              <a:headEnd/>
              <a:tailEnd/>
            </a:ln>
          </p:spPr>
          <p:txBody>
            <a:bodyPr wrap="none">
              <a:spAutoFit/>
            </a:bodyPr>
            <a:lstStyle/>
            <a:p>
              <a:r>
                <a:rPr lang="en-US" altLang="zh-CN" sz="2600" b="1">
                  <a:solidFill>
                    <a:srgbClr val="FFFF00"/>
                  </a:solidFill>
                </a:rPr>
                <a:t>A</a:t>
              </a:r>
            </a:p>
          </p:txBody>
        </p:sp>
        <p:sp>
          <p:nvSpPr>
            <p:cNvPr id="101430" name="Line 32"/>
            <p:cNvSpPr>
              <a:spLocks noChangeShapeType="1"/>
            </p:cNvSpPr>
            <p:nvPr/>
          </p:nvSpPr>
          <p:spPr bwMode="auto">
            <a:xfrm>
              <a:off x="1474" y="2976"/>
              <a:ext cx="144" cy="144"/>
            </a:xfrm>
            <a:prstGeom prst="line">
              <a:avLst/>
            </a:prstGeom>
            <a:noFill/>
            <a:ln w="19050" cap="sq">
              <a:solidFill>
                <a:srgbClr val="FFFF00"/>
              </a:solidFill>
              <a:round/>
              <a:headEnd/>
              <a:tailEnd type="triangle" w="med" len="med"/>
            </a:ln>
          </p:spPr>
          <p:txBody>
            <a:bodyPr wrap="none" anchor="ctr"/>
            <a:lstStyle/>
            <a:p>
              <a:endParaRPr lang="zh-CN" altLang="en-US"/>
            </a:p>
          </p:txBody>
        </p:sp>
      </p:grpSp>
      <p:grpSp>
        <p:nvGrpSpPr>
          <p:cNvPr id="7" name="Group 34"/>
          <p:cNvGrpSpPr>
            <a:grpSpLocks/>
          </p:cNvGrpSpPr>
          <p:nvPr/>
        </p:nvGrpSpPr>
        <p:grpSpPr bwMode="auto">
          <a:xfrm>
            <a:off x="5029713" y="3644901"/>
            <a:ext cx="1371518" cy="563563"/>
            <a:chOff x="2604" y="2192"/>
            <a:chExt cx="864" cy="355"/>
          </a:xfrm>
        </p:grpSpPr>
        <p:sp>
          <p:nvSpPr>
            <p:cNvPr id="101411" name="AutoShape 35"/>
            <p:cNvSpPr>
              <a:spLocks/>
            </p:cNvSpPr>
            <p:nvPr/>
          </p:nvSpPr>
          <p:spPr bwMode="auto">
            <a:xfrm rot="-5400000">
              <a:off x="2976" y="1820"/>
              <a:ext cx="120" cy="864"/>
            </a:xfrm>
            <a:prstGeom prst="leftBrace">
              <a:avLst>
                <a:gd name="adj1" fmla="val 60000"/>
                <a:gd name="adj2" fmla="val 50000"/>
              </a:avLst>
            </a:prstGeom>
            <a:noFill/>
            <a:ln w="12700" cap="sq">
              <a:solidFill>
                <a:schemeClr val="tx1"/>
              </a:solidFill>
              <a:round/>
              <a:headEnd/>
              <a:tailEnd/>
            </a:ln>
          </p:spPr>
          <p:txBody>
            <a:bodyPr wrap="none" anchor="ctr"/>
            <a:lstStyle/>
            <a:p>
              <a:endParaRPr lang="zh-CN" altLang="en-US"/>
            </a:p>
          </p:txBody>
        </p:sp>
        <p:sp>
          <p:nvSpPr>
            <p:cNvPr id="101412" name="Text Box 36"/>
            <p:cNvSpPr txBox="1">
              <a:spLocks noChangeArrowheads="1"/>
            </p:cNvSpPr>
            <p:nvPr/>
          </p:nvSpPr>
          <p:spPr bwMode="auto">
            <a:xfrm>
              <a:off x="2701" y="2276"/>
              <a:ext cx="707" cy="271"/>
            </a:xfrm>
            <a:prstGeom prst="rect">
              <a:avLst/>
            </a:prstGeom>
            <a:noFill/>
            <a:ln w="12700" cap="sq">
              <a:noFill/>
              <a:miter lim="800000"/>
              <a:headEnd/>
              <a:tailEnd/>
            </a:ln>
          </p:spPr>
          <p:txBody>
            <a:bodyPr>
              <a:spAutoFit/>
            </a:bodyPr>
            <a:lstStyle/>
            <a:p>
              <a:r>
                <a:rPr lang="zh-CN" altLang="en-US" sz="2200" b="1">
                  <a:solidFill>
                    <a:srgbClr val="FFFF00"/>
                  </a:solidFill>
                  <a:ea typeface="幼圆" pitchFamily="49" charset="-122"/>
                </a:rPr>
                <a:t>数据域</a:t>
              </a:r>
            </a:p>
          </p:txBody>
        </p:sp>
      </p:grpSp>
      <p:grpSp>
        <p:nvGrpSpPr>
          <p:cNvPr id="8" name="Group 38"/>
          <p:cNvGrpSpPr>
            <a:grpSpLocks/>
          </p:cNvGrpSpPr>
          <p:nvPr/>
        </p:nvGrpSpPr>
        <p:grpSpPr bwMode="auto">
          <a:xfrm>
            <a:off x="2895520" y="3035300"/>
            <a:ext cx="4191232" cy="496888"/>
            <a:chOff x="1248" y="1824"/>
            <a:chExt cx="2640" cy="313"/>
          </a:xfrm>
        </p:grpSpPr>
        <p:sp>
          <p:nvSpPr>
            <p:cNvPr id="101404" name="Rectangle 39"/>
            <p:cNvSpPr>
              <a:spLocks noChangeArrowheads="1"/>
            </p:cNvSpPr>
            <p:nvPr/>
          </p:nvSpPr>
          <p:spPr bwMode="auto">
            <a:xfrm>
              <a:off x="2592" y="1844"/>
              <a:ext cx="435" cy="288"/>
            </a:xfrm>
            <a:prstGeom prst="rect">
              <a:avLst/>
            </a:prstGeom>
            <a:noFill/>
            <a:ln w="25400" cap="sq">
              <a:solidFill>
                <a:srgbClr val="FFFF00"/>
              </a:solidFill>
              <a:miter lim="800000"/>
              <a:headEnd/>
              <a:tailEnd/>
            </a:ln>
          </p:spPr>
          <p:txBody>
            <a:bodyPr wrap="none" anchor="ctr"/>
            <a:lstStyle/>
            <a:p>
              <a:endParaRPr lang="zh-CN" altLang="en-US"/>
            </a:p>
          </p:txBody>
        </p:sp>
        <p:sp>
          <p:nvSpPr>
            <p:cNvPr id="101405" name="Text Box 40"/>
            <p:cNvSpPr txBox="1">
              <a:spLocks noChangeArrowheads="1"/>
            </p:cNvSpPr>
            <p:nvPr/>
          </p:nvSpPr>
          <p:spPr bwMode="auto">
            <a:xfrm>
              <a:off x="2555" y="1836"/>
              <a:ext cx="474" cy="301"/>
            </a:xfrm>
            <a:prstGeom prst="rect">
              <a:avLst/>
            </a:prstGeom>
            <a:noFill/>
            <a:ln w="12700" cap="sq">
              <a:noFill/>
              <a:miter lim="800000"/>
              <a:headEnd/>
              <a:tailEnd/>
            </a:ln>
          </p:spPr>
          <p:txBody>
            <a:bodyPr wrap="none">
              <a:spAutoFit/>
            </a:bodyPr>
            <a:lstStyle/>
            <a:p>
              <a:r>
                <a:rPr lang="en-US" altLang="zh-CN" sz="2500" b="1">
                  <a:solidFill>
                    <a:srgbClr val="00FFFF"/>
                  </a:solidFill>
                </a:rPr>
                <a:t>coef</a:t>
              </a:r>
            </a:p>
          </p:txBody>
        </p:sp>
        <p:sp>
          <p:nvSpPr>
            <p:cNvPr id="101406" name="Text Box 41"/>
            <p:cNvSpPr txBox="1">
              <a:spLocks noChangeArrowheads="1"/>
            </p:cNvSpPr>
            <p:nvPr/>
          </p:nvSpPr>
          <p:spPr bwMode="auto">
            <a:xfrm>
              <a:off x="3012" y="1824"/>
              <a:ext cx="401" cy="301"/>
            </a:xfrm>
            <a:prstGeom prst="rect">
              <a:avLst/>
            </a:prstGeom>
            <a:noFill/>
            <a:ln w="12700" cap="sq">
              <a:noFill/>
              <a:miter lim="800000"/>
              <a:headEnd/>
              <a:tailEnd/>
            </a:ln>
          </p:spPr>
          <p:txBody>
            <a:bodyPr wrap="none">
              <a:spAutoFit/>
            </a:bodyPr>
            <a:lstStyle/>
            <a:p>
              <a:r>
                <a:rPr lang="en-US" altLang="zh-CN" sz="2500" b="1">
                  <a:solidFill>
                    <a:srgbClr val="FFFF00"/>
                  </a:solidFill>
                </a:rPr>
                <a:t>exp</a:t>
              </a:r>
            </a:p>
          </p:txBody>
        </p:sp>
        <p:sp>
          <p:nvSpPr>
            <p:cNvPr id="101407" name="Text Box 42"/>
            <p:cNvSpPr txBox="1">
              <a:spLocks noChangeArrowheads="1"/>
            </p:cNvSpPr>
            <p:nvPr/>
          </p:nvSpPr>
          <p:spPr bwMode="auto">
            <a:xfrm>
              <a:off x="3443" y="1836"/>
              <a:ext cx="402" cy="301"/>
            </a:xfrm>
            <a:prstGeom prst="rect">
              <a:avLst/>
            </a:prstGeom>
            <a:noFill/>
            <a:ln w="12700" cap="sq">
              <a:noFill/>
              <a:miter lim="800000"/>
              <a:headEnd/>
              <a:tailEnd/>
            </a:ln>
          </p:spPr>
          <p:txBody>
            <a:bodyPr wrap="none">
              <a:spAutoFit/>
            </a:bodyPr>
            <a:lstStyle/>
            <a:p>
              <a:r>
                <a:rPr lang="en-US" altLang="zh-CN" sz="2500" b="1">
                  <a:solidFill>
                    <a:srgbClr val="FFFFFF"/>
                  </a:solidFill>
                </a:rPr>
                <a:t>link</a:t>
              </a:r>
            </a:p>
          </p:txBody>
        </p:sp>
        <p:sp>
          <p:nvSpPr>
            <p:cNvPr id="101408" name="Text Box 43"/>
            <p:cNvSpPr txBox="1">
              <a:spLocks noChangeArrowheads="1"/>
            </p:cNvSpPr>
            <p:nvPr/>
          </p:nvSpPr>
          <p:spPr bwMode="auto">
            <a:xfrm>
              <a:off x="1248" y="1844"/>
              <a:ext cx="1344" cy="291"/>
            </a:xfrm>
            <a:prstGeom prst="rect">
              <a:avLst/>
            </a:prstGeom>
            <a:noFill/>
            <a:ln w="12700" cap="sq">
              <a:noFill/>
              <a:miter lim="800000"/>
              <a:headEnd/>
              <a:tailEnd/>
            </a:ln>
          </p:spPr>
          <p:txBody>
            <a:bodyPr>
              <a:spAutoFit/>
            </a:bodyPr>
            <a:lstStyle/>
            <a:p>
              <a:r>
                <a:rPr lang="zh-CN" altLang="en-US" sz="2400" b="1" i="1">
                  <a:solidFill>
                    <a:srgbClr val="00FFFF"/>
                  </a:solidFill>
                  <a:ea typeface="黑体" pitchFamily="49" charset="-122"/>
                </a:rPr>
                <a:t>一个链结点：</a:t>
              </a:r>
            </a:p>
          </p:txBody>
        </p:sp>
        <p:sp>
          <p:nvSpPr>
            <p:cNvPr id="101409" name="Rectangle 44"/>
            <p:cNvSpPr>
              <a:spLocks noChangeArrowheads="1"/>
            </p:cNvSpPr>
            <p:nvPr/>
          </p:nvSpPr>
          <p:spPr bwMode="auto">
            <a:xfrm>
              <a:off x="3024" y="1844"/>
              <a:ext cx="435" cy="288"/>
            </a:xfrm>
            <a:prstGeom prst="rect">
              <a:avLst/>
            </a:prstGeom>
            <a:noFill/>
            <a:ln w="25400" cap="sq">
              <a:solidFill>
                <a:srgbClr val="FFFF00"/>
              </a:solidFill>
              <a:miter lim="800000"/>
              <a:headEnd/>
              <a:tailEnd/>
            </a:ln>
          </p:spPr>
          <p:txBody>
            <a:bodyPr wrap="none" anchor="ctr"/>
            <a:lstStyle/>
            <a:p>
              <a:endParaRPr lang="zh-CN" altLang="en-US"/>
            </a:p>
          </p:txBody>
        </p:sp>
        <p:sp>
          <p:nvSpPr>
            <p:cNvPr id="101410" name="Rectangle 45"/>
            <p:cNvSpPr>
              <a:spLocks noChangeArrowheads="1"/>
            </p:cNvSpPr>
            <p:nvPr/>
          </p:nvSpPr>
          <p:spPr bwMode="auto">
            <a:xfrm>
              <a:off x="3453" y="1844"/>
              <a:ext cx="435" cy="288"/>
            </a:xfrm>
            <a:prstGeom prst="rect">
              <a:avLst/>
            </a:prstGeom>
            <a:noFill/>
            <a:ln w="25400" cap="sq">
              <a:solidFill>
                <a:srgbClr val="FFFFFF"/>
              </a:solidFill>
              <a:miter lim="800000"/>
              <a:headEnd/>
              <a:tailEnd/>
            </a:ln>
          </p:spPr>
          <p:txBody>
            <a:bodyPr wrap="none" anchor="ctr"/>
            <a:lstStyle/>
            <a:p>
              <a:endParaRPr lang="zh-CN" altLang="en-US"/>
            </a:p>
          </p:txBody>
        </p:sp>
      </p:grpSp>
      <p:sp>
        <p:nvSpPr>
          <p:cNvPr id="44078" name="Line 46"/>
          <p:cNvSpPr>
            <a:spLocks noChangeShapeType="1"/>
          </p:cNvSpPr>
          <p:nvPr/>
        </p:nvSpPr>
        <p:spPr bwMode="auto">
          <a:xfrm>
            <a:off x="3447689" y="5429250"/>
            <a:ext cx="610464" cy="0"/>
          </a:xfrm>
          <a:prstGeom prst="line">
            <a:avLst/>
          </a:prstGeom>
          <a:noFill/>
          <a:ln w="19050" cap="sq">
            <a:solidFill>
              <a:schemeClr val="tx1"/>
            </a:solidFill>
            <a:round/>
            <a:headEnd/>
            <a:tailEnd type="triangle" w="med" len="med"/>
          </a:ln>
        </p:spPr>
        <p:txBody>
          <a:bodyPr wrap="none" anchor="ctr"/>
          <a:lstStyle/>
          <a:p>
            <a:endParaRPr lang="zh-CN" altLang="en-US"/>
          </a:p>
        </p:txBody>
      </p:sp>
      <p:grpSp>
        <p:nvGrpSpPr>
          <p:cNvPr id="9" name="Group 47"/>
          <p:cNvGrpSpPr>
            <a:grpSpLocks/>
          </p:cNvGrpSpPr>
          <p:nvPr/>
        </p:nvGrpSpPr>
        <p:grpSpPr bwMode="auto">
          <a:xfrm>
            <a:off x="2276959" y="4559302"/>
            <a:ext cx="1876730" cy="1122363"/>
            <a:chOff x="450" y="2716"/>
            <a:chExt cx="1182" cy="707"/>
          </a:xfrm>
        </p:grpSpPr>
        <p:grpSp>
          <p:nvGrpSpPr>
            <p:cNvPr id="10" name="Group 48"/>
            <p:cNvGrpSpPr>
              <a:grpSpLocks/>
            </p:cNvGrpSpPr>
            <p:nvPr/>
          </p:nvGrpSpPr>
          <p:grpSpPr bwMode="auto">
            <a:xfrm>
              <a:off x="693" y="3132"/>
              <a:ext cx="603" cy="291"/>
              <a:chOff x="597" y="3120"/>
              <a:chExt cx="603" cy="291"/>
            </a:xfrm>
          </p:grpSpPr>
          <p:sp>
            <p:nvSpPr>
              <p:cNvPr id="101400" name="Rectangle 49"/>
              <p:cNvSpPr>
                <a:spLocks noChangeArrowheads="1"/>
              </p:cNvSpPr>
              <p:nvPr/>
            </p:nvSpPr>
            <p:spPr bwMode="auto">
              <a:xfrm>
                <a:off x="624" y="3132"/>
                <a:ext cx="192" cy="240"/>
              </a:xfrm>
              <a:prstGeom prst="rect">
                <a:avLst/>
              </a:prstGeom>
              <a:noFill/>
              <a:ln w="22225" cap="sq">
                <a:solidFill>
                  <a:srgbClr val="00FFFF"/>
                </a:solidFill>
                <a:miter lim="800000"/>
                <a:headEnd/>
                <a:tailEnd/>
              </a:ln>
            </p:spPr>
            <p:txBody>
              <a:bodyPr wrap="none" anchor="ctr"/>
              <a:lstStyle/>
              <a:p>
                <a:endParaRPr lang="zh-CN" altLang="en-US"/>
              </a:p>
            </p:txBody>
          </p:sp>
          <p:sp>
            <p:nvSpPr>
              <p:cNvPr id="101401" name="Rectangle 50"/>
              <p:cNvSpPr>
                <a:spLocks noChangeArrowheads="1"/>
              </p:cNvSpPr>
              <p:nvPr/>
            </p:nvSpPr>
            <p:spPr bwMode="auto">
              <a:xfrm>
                <a:off x="816" y="3132"/>
                <a:ext cx="192" cy="240"/>
              </a:xfrm>
              <a:prstGeom prst="rect">
                <a:avLst/>
              </a:prstGeom>
              <a:solidFill>
                <a:srgbClr val="69B4FF"/>
              </a:solidFill>
              <a:ln w="22225" cap="sq">
                <a:solidFill>
                  <a:srgbClr val="00FFFF"/>
                </a:solidFill>
                <a:miter lim="800000"/>
                <a:headEnd/>
                <a:tailEnd/>
              </a:ln>
            </p:spPr>
            <p:txBody>
              <a:bodyPr wrap="none" anchor="ctr"/>
              <a:lstStyle/>
              <a:p>
                <a:endParaRPr lang="zh-CN" altLang="en-US"/>
              </a:p>
            </p:txBody>
          </p:sp>
          <p:sp>
            <p:nvSpPr>
              <p:cNvPr id="101402" name="Rectangle 51"/>
              <p:cNvSpPr>
                <a:spLocks noChangeArrowheads="1"/>
              </p:cNvSpPr>
              <p:nvPr/>
            </p:nvSpPr>
            <p:spPr bwMode="auto">
              <a:xfrm>
                <a:off x="1008" y="3132"/>
                <a:ext cx="192" cy="240"/>
              </a:xfrm>
              <a:prstGeom prst="rect">
                <a:avLst/>
              </a:prstGeom>
              <a:noFill/>
              <a:ln w="22225" cap="sq">
                <a:solidFill>
                  <a:srgbClr val="00FFFF"/>
                </a:solidFill>
                <a:miter lim="800000"/>
                <a:headEnd/>
                <a:tailEnd/>
              </a:ln>
            </p:spPr>
            <p:txBody>
              <a:bodyPr wrap="none" anchor="ctr"/>
              <a:lstStyle/>
              <a:p>
                <a:endParaRPr lang="zh-CN" altLang="en-US"/>
              </a:p>
            </p:txBody>
          </p:sp>
          <p:sp>
            <p:nvSpPr>
              <p:cNvPr id="101403" name="Text Box 52"/>
              <p:cNvSpPr txBox="1">
                <a:spLocks noChangeArrowheads="1"/>
              </p:cNvSpPr>
              <p:nvPr/>
            </p:nvSpPr>
            <p:spPr bwMode="auto">
              <a:xfrm>
                <a:off x="597" y="3120"/>
                <a:ext cx="222" cy="291"/>
              </a:xfrm>
              <a:prstGeom prst="rect">
                <a:avLst/>
              </a:prstGeom>
              <a:noFill/>
              <a:ln w="12700" cap="sq">
                <a:noFill/>
                <a:miter lim="800000"/>
                <a:headEnd/>
                <a:tailEnd/>
              </a:ln>
            </p:spPr>
            <p:txBody>
              <a:bodyPr wrap="none">
                <a:spAutoFit/>
              </a:bodyPr>
              <a:lstStyle/>
              <a:p>
                <a:r>
                  <a:rPr lang="en-US" altLang="zh-CN" sz="2400" b="1">
                    <a:solidFill>
                      <a:srgbClr val="FFA449"/>
                    </a:solidFill>
                  </a:rPr>
                  <a:t>X</a:t>
                </a:r>
              </a:p>
            </p:txBody>
          </p:sp>
        </p:grpSp>
        <p:sp>
          <p:nvSpPr>
            <p:cNvPr id="101397" name="Text Box 53"/>
            <p:cNvSpPr txBox="1">
              <a:spLocks noChangeArrowheads="1"/>
            </p:cNvSpPr>
            <p:nvPr/>
          </p:nvSpPr>
          <p:spPr bwMode="auto">
            <a:xfrm>
              <a:off x="450" y="2716"/>
              <a:ext cx="240" cy="310"/>
            </a:xfrm>
            <a:prstGeom prst="rect">
              <a:avLst/>
            </a:prstGeom>
            <a:noFill/>
            <a:ln w="12700" cap="sq">
              <a:noFill/>
              <a:miter lim="800000"/>
              <a:headEnd/>
              <a:tailEnd/>
            </a:ln>
          </p:spPr>
          <p:txBody>
            <a:bodyPr wrap="none">
              <a:spAutoFit/>
            </a:bodyPr>
            <a:lstStyle/>
            <a:p>
              <a:r>
                <a:rPr lang="en-US" altLang="zh-CN" sz="2600" b="1">
                  <a:solidFill>
                    <a:srgbClr val="FFFF00"/>
                  </a:solidFill>
                </a:rPr>
                <a:t>A</a:t>
              </a:r>
            </a:p>
          </p:txBody>
        </p:sp>
        <p:sp>
          <p:nvSpPr>
            <p:cNvPr id="101398" name="Line 54"/>
            <p:cNvSpPr>
              <a:spLocks noChangeShapeType="1"/>
            </p:cNvSpPr>
            <p:nvPr/>
          </p:nvSpPr>
          <p:spPr bwMode="auto">
            <a:xfrm rot="694496">
              <a:off x="600" y="2976"/>
              <a:ext cx="192" cy="144"/>
            </a:xfrm>
            <a:prstGeom prst="line">
              <a:avLst/>
            </a:prstGeom>
            <a:noFill/>
            <a:ln w="19050" cap="sq">
              <a:solidFill>
                <a:srgbClr val="FFFF00"/>
              </a:solidFill>
              <a:round/>
              <a:headEnd/>
              <a:tailEnd type="triangle" w="med" len="med"/>
            </a:ln>
          </p:spPr>
          <p:txBody>
            <a:bodyPr wrap="none" anchor="ctr"/>
            <a:lstStyle/>
            <a:p>
              <a:endParaRPr lang="zh-CN" altLang="en-US"/>
            </a:p>
          </p:txBody>
        </p:sp>
        <p:sp>
          <p:nvSpPr>
            <p:cNvPr id="101399" name="Rectangle 55"/>
            <p:cNvSpPr>
              <a:spLocks noChangeArrowheads="1"/>
            </p:cNvSpPr>
            <p:nvPr/>
          </p:nvSpPr>
          <p:spPr bwMode="auto">
            <a:xfrm>
              <a:off x="1296" y="2748"/>
              <a:ext cx="336" cy="384"/>
            </a:xfrm>
            <a:prstGeom prst="rect">
              <a:avLst/>
            </a:prstGeom>
            <a:solidFill>
              <a:srgbClr val="0000CC"/>
            </a:solidFill>
            <a:ln w="12700" cap="sq">
              <a:noFill/>
              <a:miter lim="800000"/>
              <a:headEnd/>
              <a:tailEnd/>
            </a:ln>
          </p:spPr>
          <p:txBody>
            <a:bodyPr wrap="none" anchor="ctr"/>
            <a:lstStyle/>
            <a:p>
              <a:endParaRPr lang="zh-CN" altLang="en-US"/>
            </a:p>
          </p:txBody>
        </p:sp>
      </p:grpSp>
      <p:grpSp>
        <p:nvGrpSpPr>
          <p:cNvPr id="11" name="Group 82"/>
          <p:cNvGrpSpPr>
            <a:grpSpLocks/>
          </p:cNvGrpSpPr>
          <p:nvPr/>
        </p:nvGrpSpPr>
        <p:grpSpPr bwMode="auto">
          <a:xfrm>
            <a:off x="7620541" y="3752850"/>
            <a:ext cx="2590827" cy="914400"/>
            <a:chOff x="3936" y="2256"/>
            <a:chExt cx="1632" cy="576"/>
          </a:xfrm>
        </p:grpSpPr>
        <p:sp>
          <p:nvSpPr>
            <p:cNvPr id="101394" name="AutoShape 77"/>
            <p:cNvSpPr>
              <a:spLocks noChangeArrowheads="1"/>
            </p:cNvSpPr>
            <p:nvPr/>
          </p:nvSpPr>
          <p:spPr bwMode="auto">
            <a:xfrm>
              <a:off x="3936" y="2256"/>
              <a:ext cx="1632" cy="576"/>
            </a:xfrm>
            <a:prstGeom prst="cloudCallout">
              <a:avLst>
                <a:gd name="adj1" fmla="val -53616"/>
                <a:gd name="adj2" fmla="val 79690"/>
              </a:avLst>
            </a:prstGeom>
            <a:noFill/>
            <a:ln w="53975" cap="sq">
              <a:solidFill>
                <a:srgbClr val="00FFFF"/>
              </a:solidFill>
              <a:round/>
              <a:headEnd/>
              <a:tailEnd/>
            </a:ln>
          </p:spPr>
          <p:txBody>
            <a:bodyPr anchor="ctr"/>
            <a:lstStyle/>
            <a:p>
              <a:endParaRPr lang="zh-CN" altLang="en-US" sz="2400"/>
            </a:p>
          </p:txBody>
        </p:sp>
        <p:sp>
          <p:nvSpPr>
            <p:cNvPr id="101395" name="Text Box 78"/>
            <p:cNvSpPr txBox="1">
              <a:spLocks noChangeArrowheads="1"/>
            </p:cNvSpPr>
            <p:nvPr/>
          </p:nvSpPr>
          <p:spPr bwMode="auto">
            <a:xfrm>
              <a:off x="4114" y="2316"/>
              <a:ext cx="1200" cy="446"/>
            </a:xfrm>
            <a:prstGeom prst="rect">
              <a:avLst/>
            </a:prstGeom>
            <a:noFill/>
            <a:ln w="12700" cap="sq">
              <a:noFill/>
              <a:miter lim="800000"/>
              <a:headEnd/>
              <a:tailEnd/>
            </a:ln>
          </p:spPr>
          <p:txBody>
            <a:bodyPr>
              <a:spAutoFit/>
            </a:bodyPr>
            <a:lstStyle/>
            <a:p>
              <a:pPr algn="l">
                <a:lnSpc>
                  <a:spcPct val="80000"/>
                </a:lnSpc>
              </a:pPr>
              <a:r>
                <a:rPr lang="zh-CN" altLang="en-US" sz="2500" b="1" i="1">
                  <a:solidFill>
                    <a:srgbClr val="FFFF00"/>
                  </a:solidFill>
                  <a:ea typeface="黑体" pitchFamily="49" charset="-122"/>
                </a:rPr>
                <a:t>一元多项式</a:t>
              </a:r>
            </a:p>
            <a:p>
              <a:pPr algn="l">
                <a:lnSpc>
                  <a:spcPct val="80000"/>
                </a:lnSpc>
              </a:pPr>
              <a:r>
                <a:rPr lang="zh-CN" altLang="en-US" sz="2500" b="1" i="1">
                  <a:solidFill>
                    <a:srgbClr val="FFFF00"/>
                  </a:solidFill>
                  <a:ea typeface="黑体" pitchFamily="49" charset="-122"/>
                </a:rPr>
                <a:t>的链表表示</a:t>
              </a:r>
            </a:p>
          </p:txBody>
        </p:sp>
      </p:grpSp>
      <p:grpSp>
        <p:nvGrpSpPr>
          <p:cNvPr id="12" name="Group 84"/>
          <p:cNvGrpSpPr>
            <a:grpSpLocks/>
          </p:cNvGrpSpPr>
          <p:nvPr/>
        </p:nvGrpSpPr>
        <p:grpSpPr bwMode="auto">
          <a:xfrm>
            <a:off x="2056739" y="319090"/>
            <a:ext cx="7163636" cy="2035175"/>
            <a:chOff x="336" y="37"/>
            <a:chExt cx="4512" cy="1282"/>
          </a:xfrm>
        </p:grpSpPr>
        <p:sp>
          <p:nvSpPr>
            <p:cNvPr id="101389" name="Text Box 71"/>
            <p:cNvSpPr txBox="1">
              <a:spLocks noChangeArrowheads="1"/>
            </p:cNvSpPr>
            <p:nvPr/>
          </p:nvSpPr>
          <p:spPr bwMode="auto">
            <a:xfrm>
              <a:off x="2160" y="970"/>
              <a:ext cx="2688" cy="349"/>
            </a:xfrm>
            <a:prstGeom prst="rect">
              <a:avLst/>
            </a:prstGeom>
            <a:noFill/>
            <a:ln w="12700" cap="sq">
              <a:noFill/>
              <a:miter lim="800000"/>
              <a:headEnd type="none" w="sm" len="sm"/>
              <a:tailEnd type="none" w="sm" len="sm"/>
            </a:ln>
            <a:effectLst>
              <a:outerShdw dist="45791" dir="2021404" algn="ctr" rotWithShape="0">
                <a:srgbClr val="000000"/>
              </a:outerShdw>
            </a:effectLst>
          </p:spPr>
          <p:txBody>
            <a:bodyPr>
              <a:spAutoFit/>
            </a:bodyPr>
            <a:lstStyle/>
            <a:p>
              <a:pPr algn="l" eaLnBrk="1" hangingPunct="1">
                <a:spcAft>
                  <a:spcPct val="30000"/>
                </a:spcAft>
              </a:pPr>
              <a:r>
                <a:rPr kumimoji="1" lang="en-US" altLang="zh-CN" sz="3000" b="1">
                  <a:solidFill>
                    <a:srgbClr val="FFFFFF"/>
                  </a:solidFill>
                </a:rPr>
                <a:t>A(</a:t>
              </a:r>
              <a:r>
                <a:rPr kumimoji="1" lang="en-US" altLang="zh-CN" sz="3000" b="1">
                  <a:solidFill>
                    <a:srgbClr val="66FF33"/>
                  </a:solidFill>
                </a:rPr>
                <a:t>x</a:t>
              </a:r>
              <a:r>
                <a:rPr kumimoji="1" lang="en-US" altLang="zh-CN" sz="3000" b="1">
                  <a:solidFill>
                    <a:srgbClr val="FFFFFF"/>
                  </a:solidFill>
                </a:rPr>
                <a:t>) = 3</a:t>
              </a:r>
              <a:r>
                <a:rPr kumimoji="1" lang="en-US" altLang="zh-CN" sz="3000" b="1">
                  <a:solidFill>
                    <a:srgbClr val="66FF33"/>
                  </a:solidFill>
                </a:rPr>
                <a:t>x</a:t>
              </a:r>
              <a:r>
                <a:rPr kumimoji="1" lang="en-US" altLang="zh-CN" sz="3000" b="1" baseline="30000">
                  <a:solidFill>
                    <a:srgbClr val="66FF33"/>
                  </a:solidFill>
                </a:rPr>
                <a:t>10 </a:t>
              </a:r>
              <a:r>
                <a:rPr kumimoji="1" lang="en-US" altLang="zh-CN" sz="3000" b="1">
                  <a:solidFill>
                    <a:srgbClr val="FFFFFF"/>
                  </a:solidFill>
                  <a:cs typeface="Times New Roman" pitchFamily="18" charset="0"/>
                </a:rPr>
                <a:t>–</a:t>
              </a:r>
              <a:r>
                <a:rPr kumimoji="1" lang="en-US" altLang="zh-CN" sz="3000" b="1">
                  <a:solidFill>
                    <a:srgbClr val="FFFFFF"/>
                  </a:solidFill>
                </a:rPr>
                <a:t>2</a:t>
              </a:r>
              <a:r>
                <a:rPr kumimoji="1" lang="en-US" altLang="zh-CN" sz="3000" b="1">
                  <a:solidFill>
                    <a:srgbClr val="66FF33"/>
                  </a:solidFill>
                </a:rPr>
                <a:t>x</a:t>
              </a:r>
              <a:r>
                <a:rPr kumimoji="1" lang="en-US" altLang="zh-CN" sz="3000" b="1" baseline="30000">
                  <a:solidFill>
                    <a:srgbClr val="66FF33"/>
                  </a:solidFill>
                </a:rPr>
                <a:t>7 </a:t>
              </a:r>
              <a:r>
                <a:rPr kumimoji="1" lang="en-US" altLang="zh-CN" sz="3000" b="1">
                  <a:solidFill>
                    <a:srgbClr val="FFFFFF"/>
                  </a:solidFill>
                </a:rPr>
                <a:t>+5</a:t>
              </a:r>
              <a:r>
                <a:rPr kumimoji="1" lang="en-US" altLang="zh-CN" sz="3000" b="1">
                  <a:solidFill>
                    <a:srgbClr val="66FF33"/>
                  </a:solidFill>
                </a:rPr>
                <a:t>x</a:t>
              </a:r>
              <a:r>
                <a:rPr kumimoji="1" lang="en-US" altLang="zh-CN" sz="3000" b="1" baseline="30000">
                  <a:solidFill>
                    <a:srgbClr val="66FF33"/>
                  </a:solidFill>
                </a:rPr>
                <a:t>4 </a:t>
              </a:r>
              <a:r>
                <a:rPr kumimoji="1" lang="en-US" altLang="zh-CN" sz="3000" b="1">
                  <a:solidFill>
                    <a:srgbClr val="FFFFFF"/>
                  </a:solidFill>
                </a:rPr>
                <a:t>–1</a:t>
              </a:r>
              <a:endParaRPr kumimoji="1" lang="en-US" altLang="zh-CN" sz="3000" b="1" baseline="30000">
                <a:solidFill>
                  <a:srgbClr val="66FF33"/>
                </a:solidFill>
              </a:endParaRPr>
            </a:p>
          </p:txBody>
        </p:sp>
        <p:sp>
          <p:nvSpPr>
            <p:cNvPr id="101390" name="Rectangle 72"/>
            <p:cNvSpPr>
              <a:spLocks noChangeArrowheads="1"/>
            </p:cNvSpPr>
            <p:nvPr/>
          </p:nvSpPr>
          <p:spPr bwMode="auto">
            <a:xfrm>
              <a:off x="1056" y="566"/>
              <a:ext cx="1824" cy="407"/>
            </a:xfrm>
            <a:prstGeom prst="rect">
              <a:avLst/>
            </a:prstGeom>
            <a:noFill/>
            <a:ln w="12700" cap="sq">
              <a:noFill/>
              <a:miter lim="800000"/>
              <a:headEnd/>
              <a:tailEnd/>
            </a:ln>
            <a:effectLst>
              <a:outerShdw dist="45791" dir="2021404" algn="ctr" rotWithShape="0">
                <a:srgbClr val="000000">
                  <a:alpha val="50000"/>
                </a:srgbClr>
              </a:outerShdw>
            </a:effectLst>
          </p:spPr>
          <p:txBody>
            <a:bodyPr>
              <a:spAutoFit/>
            </a:bodyPr>
            <a:lstStyle/>
            <a:p>
              <a:pPr algn="l" eaLnBrk="1" hangingPunct="1">
                <a:spcAft>
                  <a:spcPct val="30000"/>
                </a:spcAft>
              </a:pPr>
              <a:r>
                <a:rPr kumimoji="1" lang="zh-CN" altLang="en-US" sz="3600" b="1" i="1">
                  <a:solidFill>
                    <a:srgbClr val="FFFF00"/>
                  </a:solidFill>
                  <a:ea typeface="黑体" pitchFamily="49" charset="-122"/>
                </a:rPr>
                <a:t>一元多项式</a:t>
              </a:r>
            </a:p>
          </p:txBody>
        </p:sp>
        <p:sp>
          <p:nvSpPr>
            <p:cNvPr id="101391" name="Oval 74"/>
            <p:cNvSpPr>
              <a:spLocks noChangeArrowheads="1"/>
            </p:cNvSpPr>
            <p:nvPr/>
          </p:nvSpPr>
          <p:spPr bwMode="auto">
            <a:xfrm>
              <a:off x="358" y="98"/>
              <a:ext cx="899" cy="390"/>
            </a:xfrm>
            <a:prstGeom prst="ellipse">
              <a:avLst/>
            </a:prstGeom>
            <a:solidFill>
              <a:srgbClr val="CCFFCC"/>
            </a:solidFill>
            <a:ln w="12700" cap="sq">
              <a:noFill/>
              <a:round/>
              <a:headEnd/>
              <a:tailEnd/>
            </a:ln>
            <a:effectLst>
              <a:outerShdw dist="35921" dir="2700000" algn="ctr" rotWithShape="0">
                <a:srgbClr val="C0C0C0"/>
              </a:outerShdw>
            </a:effectLst>
          </p:spPr>
          <p:txBody>
            <a:bodyPr wrap="none" anchor="ctr"/>
            <a:lstStyle/>
            <a:p>
              <a:endParaRPr lang="zh-CN" altLang="en-US"/>
            </a:p>
          </p:txBody>
        </p:sp>
        <p:sp>
          <p:nvSpPr>
            <p:cNvPr id="101392" name="Rectangle 75"/>
            <p:cNvSpPr>
              <a:spLocks noChangeArrowheads="1"/>
            </p:cNvSpPr>
            <p:nvPr/>
          </p:nvSpPr>
          <p:spPr bwMode="auto">
            <a:xfrm>
              <a:off x="336" y="37"/>
              <a:ext cx="860" cy="494"/>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pPr algn="l"/>
              <a:r>
                <a:rPr kumimoji="1" lang="zh-CN" altLang="en-US" sz="4500" b="1">
                  <a:solidFill>
                    <a:srgbClr val="FF3300"/>
                  </a:solidFill>
                  <a:ea typeface="华文新魏" pitchFamily="2" charset="-122"/>
                </a:rPr>
                <a:t>回忆</a:t>
              </a:r>
            </a:p>
          </p:txBody>
        </p:sp>
      </p:grpSp>
      <p:grpSp>
        <p:nvGrpSpPr>
          <p:cNvPr id="13" name="Group 85"/>
          <p:cNvGrpSpPr>
            <a:grpSpLocks/>
          </p:cNvGrpSpPr>
          <p:nvPr/>
        </p:nvGrpSpPr>
        <p:grpSpPr bwMode="auto">
          <a:xfrm>
            <a:off x="6114622" y="3644901"/>
            <a:ext cx="1272744" cy="568325"/>
            <a:chOff x="2892" y="2296"/>
            <a:chExt cx="801" cy="358"/>
          </a:xfrm>
        </p:grpSpPr>
        <p:sp>
          <p:nvSpPr>
            <p:cNvPr id="101387" name="Text Box 86"/>
            <p:cNvSpPr txBox="1">
              <a:spLocks noChangeArrowheads="1"/>
            </p:cNvSpPr>
            <p:nvPr/>
          </p:nvSpPr>
          <p:spPr bwMode="auto">
            <a:xfrm>
              <a:off x="2892" y="2392"/>
              <a:ext cx="801" cy="262"/>
            </a:xfrm>
            <a:prstGeom prst="rect">
              <a:avLst/>
            </a:prstGeom>
            <a:noFill/>
            <a:ln w="12700" cap="sq">
              <a:noFill/>
              <a:miter lim="800000"/>
              <a:headEnd/>
              <a:tailEnd/>
            </a:ln>
          </p:spPr>
          <p:txBody>
            <a:bodyPr>
              <a:spAutoFit/>
            </a:bodyPr>
            <a:lstStyle/>
            <a:p>
              <a:r>
                <a:rPr lang="zh-CN" altLang="en-US" sz="2100" b="1">
                  <a:solidFill>
                    <a:srgbClr val="FFFFFF"/>
                  </a:solidFill>
                  <a:ea typeface="幼圆" pitchFamily="49" charset="-122"/>
                </a:rPr>
                <a:t>指针域</a:t>
              </a:r>
            </a:p>
          </p:txBody>
        </p:sp>
        <p:sp>
          <p:nvSpPr>
            <p:cNvPr id="101388" name="AutoShape 87"/>
            <p:cNvSpPr>
              <a:spLocks/>
            </p:cNvSpPr>
            <p:nvPr/>
          </p:nvSpPr>
          <p:spPr bwMode="auto">
            <a:xfrm rot="-5400000">
              <a:off x="3244" y="2151"/>
              <a:ext cx="120" cy="409"/>
            </a:xfrm>
            <a:prstGeom prst="leftBrace">
              <a:avLst>
                <a:gd name="adj1" fmla="val 28403"/>
                <a:gd name="adj2" fmla="val 50000"/>
              </a:avLst>
            </a:prstGeom>
            <a:noFill/>
            <a:ln w="12700" cap="sq">
              <a:solidFill>
                <a:schemeClr val="tx1"/>
              </a:solidFill>
              <a:round/>
              <a:headEnd/>
              <a:tailEnd/>
            </a:ln>
          </p:spPr>
          <p:txBody>
            <a:bodyPr wrap="none" anchor="ctr"/>
            <a:lstStyle/>
            <a:p>
              <a:endParaRPr lang="zh-CN" altLang="en-US"/>
            </a:p>
          </p:txBody>
        </p:sp>
      </p:gr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right)">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4078"/>
                                        </p:tgtEl>
                                        <p:attrNameLst>
                                          <p:attrName>style.visibility</p:attrName>
                                        </p:attrNameLst>
                                      </p:cBhvr>
                                      <p:to>
                                        <p:strVal val="visible"/>
                                      </p:to>
                                    </p:set>
                                    <p:animEffect transition="in" filter="wipe(left)">
                                      <p:cBhvr>
                                        <p:cTn id="32" dur="500"/>
                                        <p:tgtEl>
                                          <p:spTgt spid="4407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7" presetClass="entr" presetSubtype="2"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0" fill="hold"/>
                                        <p:tgtEl>
                                          <p:spTgt spid="11"/>
                                        </p:tgtEl>
                                        <p:attrNameLst>
                                          <p:attrName>ppt_x</p:attrName>
                                        </p:attrNameLst>
                                      </p:cBhvr>
                                      <p:tavLst>
                                        <p:tav tm="0">
                                          <p:val>
                                            <p:strVal val="1+#ppt_w/2"/>
                                          </p:val>
                                        </p:tav>
                                        <p:tav tm="100000">
                                          <p:val>
                                            <p:strVal val="#ppt_x"/>
                                          </p:val>
                                        </p:tav>
                                      </p:tavLst>
                                    </p:anim>
                                    <p:anim calcmode="lin" valueType="num">
                                      <p:cBhvr additive="base">
                                        <p:cTn id="38" dur="5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7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87"/>
          <p:cNvSpPr>
            <a:spLocks noChangeArrowheads="1"/>
          </p:cNvSpPr>
          <p:nvPr/>
        </p:nvSpPr>
        <p:spPr bwMode="auto">
          <a:xfrm>
            <a:off x="1703740" y="188915"/>
            <a:ext cx="8713274" cy="6480175"/>
          </a:xfrm>
          <a:prstGeom prst="rect">
            <a:avLst/>
          </a:prstGeom>
          <a:solidFill>
            <a:srgbClr val="000099"/>
          </a:solidFill>
          <a:ln w="12700" cap="sq">
            <a:solidFill>
              <a:schemeClr val="tx1"/>
            </a:solidFill>
            <a:miter lim="800000"/>
            <a:headEnd/>
            <a:tailEnd/>
          </a:ln>
        </p:spPr>
        <p:txBody>
          <a:bodyPr wrap="none" anchor="ctr"/>
          <a:lstStyle/>
          <a:p>
            <a:endParaRPr lang="zh-CN" altLang="en-US"/>
          </a:p>
        </p:txBody>
      </p:sp>
      <p:sp>
        <p:nvSpPr>
          <p:cNvPr id="51205" name="Text Box 5"/>
          <p:cNvSpPr txBox="1">
            <a:spLocks noChangeArrowheads="1"/>
          </p:cNvSpPr>
          <p:nvPr/>
        </p:nvSpPr>
        <p:spPr bwMode="auto">
          <a:xfrm>
            <a:off x="2667203" y="5013325"/>
            <a:ext cx="7544164" cy="477838"/>
          </a:xfrm>
          <a:prstGeom prst="rect">
            <a:avLst/>
          </a:prstGeom>
          <a:noFill/>
          <a:ln w="12700" cap="sq">
            <a:noFill/>
            <a:miter lim="800000"/>
            <a:headEnd/>
            <a:tailEnd/>
          </a:ln>
        </p:spPr>
        <p:txBody>
          <a:bodyPr>
            <a:spAutoFit/>
          </a:bodyPr>
          <a:lstStyle/>
          <a:p>
            <a:pPr algn="l"/>
            <a:r>
              <a:rPr lang="zh-CN" altLang="en-US" sz="2500" b="1">
                <a:solidFill>
                  <a:srgbClr val="FFFF00"/>
                </a:solidFill>
                <a:latin typeface="幼圆" pitchFamily="49" charset="-122"/>
                <a:ea typeface="幼圆" pitchFamily="49" charset="-122"/>
                <a:sym typeface="Marlett" pitchFamily="2" charset="2"/>
              </a:rPr>
              <a:t></a:t>
            </a:r>
            <a:r>
              <a:rPr lang="zh-CN" altLang="en-US" sz="2500" b="1">
                <a:solidFill>
                  <a:srgbClr val="FFFFFF"/>
                </a:solidFill>
                <a:latin typeface="幼圆" pitchFamily="49" charset="-122"/>
                <a:ea typeface="幼圆" pitchFamily="49" charset="-122"/>
                <a:sym typeface="Marlett" pitchFamily="2" charset="2"/>
              </a:rPr>
              <a:t> 链结点中域的个数取决于表达式中变量的个数；</a:t>
            </a:r>
          </a:p>
        </p:txBody>
      </p:sp>
      <p:grpSp>
        <p:nvGrpSpPr>
          <p:cNvPr id="2" name="Group 6"/>
          <p:cNvGrpSpPr>
            <a:grpSpLocks/>
          </p:cNvGrpSpPr>
          <p:nvPr/>
        </p:nvGrpSpPr>
        <p:grpSpPr bwMode="auto">
          <a:xfrm>
            <a:off x="2157135" y="4367215"/>
            <a:ext cx="1295413" cy="585787"/>
            <a:chOff x="399" y="2655"/>
            <a:chExt cx="816" cy="369"/>
          </a:xfrm>
        </p:grpSpPr>
        <p:sp>
          <p:nvSpPr>
            <p:cNvPr id="102466" name="Oval 7"/>
            <p:cNvSpPr>
              <a:spLocks noChangeArrowheads="1"/>
            </p:cNvSpPr>
            <p:nvPr/>
          </p:nvSpPr>
          <p:spPr bwMode="auto">
            <a:xfrm>
              <a:off x="399" y="2688"/>
              <a:ext cx="816" cy="336"/>
            </a:xfrm>
            <a:prstGeom prst="ellipse">
              <a:avLst/>
            </a:prstGeom>
            <a:solidFill>
              <a:srgbClr val="CCFFCC"/>
            </a:solidFill>
            <a:ln w="12700" cap="sq">
              <a:noFill/>
              <a:round/>
              <a:headEnd/>
              <a:tailEnd/>
            </a:ln>
          </p:spPr>
          <p:txBody>
            <a:bodyPr wrap="none" anchor="ctr"/>
            <a:lstStyle/>
            <a:p>
              <a:endParaRPr lang="zh-CN" altLang="en-US"/>
            </a:p>
          </p:txBody>
        </p:sp>
        <p:sp>
          <p:nvSpPr>
            <p:cNvPr id="102467" name="Rectangle 8"/>
            <p:cNvSpPr>
              <a:spLocks noChangeArrowheads="1"/>
            </p:cNvSpPr>
            <p:nvPr/>
          </p:nvSpPr>
          <p:spPr bwMode="auto">
            <a:xfrm>
              <a:off x="448" y="2655"/>
              <a:ext cx="704" cy="368"/>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lgn="l"/>
              <a:r>
                <a:rPr lang="zh-CN" altLang="en-US" sz="3200" b="1" i="1">
                  <a:solidFill>
                    <a:srgbClr val="FF3300"/>
                  </a:solidFill>
                  <a:ea typeface="黑体" pitchFamily="49" charset="-122"/>
                </a:rPr>
                <a:t>缺点</a:t>
              </a:r>
            </a:p>
          </p:txBody>
        </p:sp>
      </p:grpSp>
      <p:sp>
        <p:nvSpPr>
          <p:cNvPr id="51209" name="Rectangle 9"/>
          <p:cNvSpPr>
            <a:spLocks noChangeArrowheads="1"/>
          </p:cNvSpPr>
          <p:nvPr/>
        </p:nvSpPr>
        <p:spPr bwMode="auto">
          <a:xfrm>
            <a:off x="2660726" y="5441952"/>
            <a:ext cx="4725020" cy="461963"/>
          </a:xfrm>
          <a:prstGeom prst="rect">
            <a:avLst/>
          </a:prstGeom>
          <a:noFill/>
          <a:ln w="12700" cap="sq">
            <a:noFill/>
            <a:miter lim="800000"/>
            <a:headEnd/>
            <a:tailEnd/>
          </a:ln>
        </p:spPr>
        <p:txBody>
          <a:bodyPr>
            <a:spAutoFit/>
          </a:bodyPr>
          <a:lstStyle/>
          <a:p>
            <a:pPr algn="l"/>
            <a:r>
              <a:rPr lang="zh-CN" altLang="en-US" sz="2400" b="1">
                <a:solidFill>
                  <a:srgbClr val="FFFF00"/>
                </a:solidFill>
                <a:latin typeface="幼圆" pitchFamily="49" charset="-122"/>
                <a:ea typeface="幼圆" pitchFamily="49" charset="-122"/>
                <a:sym typeface="Marlett" pitchFamily="2" charset="2"/>
              </a:rPr>
              <a:t></a:t>
            </a:r>
            <a:r>
              <a:rPr lang="zh-CN" altLang="en-US" sz="2400" b="1">
                <a:solidFill>
                  <a:srgbClr val="FFFFFF"/>
                </a:solidFill>
                <a:latin typeface="幼圆" pitchFamily="49" charset="-122"/>
                <a:ea typeface="幼圆" pitchFamily="49" charset="-122"/>
                <a:sym typeface="Marlett" pitchFamily="2" charset="2"/>
              </a:rPr>
              <a:t> 给存储管理和操作带来困难。</a:t>
            </a:r>
          </a:p>
        </p:txBody>
      </p:sp>
      <p:sp>
        <p:nvSpPr>
          <p:cNvPr id="51227" name="Rectangle 27"/>
          <p:cNvSpPr>
            <a:spLocks noChangeArrowheads="1"/>
          </p:cNvSpPr>
          <p:nvPr/>
        </p:nvSpPr>
        <p:spPr bwMode="auto">
          <a:xfrm>
            <a:off x="7518526" y="1447800"/>
            <a:ext cx="1217000" cy="553998"/>
          </a:xfrm>
          <a:prstGeom prst="rect">
            <a:avLst/>
          </a:prstGeom>
          <a:noFill/>
          <a:ln w="12700" cap="sq">
            <a:noFill/>
            <a:miter lim="800000"/>
            <a:headEnd/>
            <a:tailEnd/>
          </a:ln>
        </p:spPr>
        <p:txBody>
          <a:bodyPr wrap="none">
            <a:spAutoFit/>
          </a:bodyPr>
          <a:lstStyle/>
          <a:p>
            <a:r>
              <a:rPr kumimoji="1" lang="en-US" altLang="zh-CN" sz="3000" b="1">
                <a:solidFill>
                  <a:srgbClr val="FFFFFF"/>
                </a:solidFill>
              </a:rPr>
              <a:t>3</a:t>
            </a:r>
            <a:r>
              <a:rPr kumimoji="1" lang="en-US" altLang="zh-CN" sz="3000" b="1">
                <a:solidFill>
                  <a:srgbClr val="66FF33"/>
                </a:solidFill>
              </a:rPr>
              <a:t>x</a:t>
            </a:r>
            <a:r>
              <a:rPr kumimoji="1" lang="en-US" altLang="zh-CN" sz="3000" b="1" baseline="30000">
                <a:solidFill>
                  <a:srgbClr val="FFFFFF"/>
                </a:solidFill>
              </a:rPr>
              <a:t>8</a:t>
            </a:r>
            <a:r>
              <a:rPr kumimoji="1" lang="en-US" altLang="zh-CN" sz="3000" b="1">
                <a:solidFill>
                  <a:srgbClr val="FFFF00"/>
                </a:solidFill>
              </a:rPr>
              <a:t>y</a:t>
            </a:r>
            <a:r>
              <a:rPr kumimoji="1" lang="en-US" altLang="zh-CN" sz="3000" b="1" baseline="30000">
                <a:solidFill>
                  <a:srgbClr val="FFFFFF"/>
                </a:solidFill>
              </a:rPr>
              <a:t>2</a:t>
            </a:r>
            <a:r>
              <a:rPr kumimoji="1" lang="en-US" altLang="zh-CN" sz="3000" b="1">
                <a:solidFill>
                  <a:srgbClr val="00FFFF"/>
                </a:solidFill>
              </a:rPr>
              <a:t>z</a:t>
            </a:r>
            <a:r>
              <a:rPr kumimoji="1" lang="en-US" altLang="zh-CN" sz="3000" b="1" baseline="30000">
                <a:solidFill>
                  <a:srgbClr val="FFFFFF"/>
                </a:solidFill>
              </a:rPr>
              <a:t>2</a:t>
            </a:r>
            <a:endParaRPr kumimoji="1" lang="zh-CN" altLang="en-US" sz="3000" b="1" baseline="30000">
              <a:solidFill>
                <a:srgbClr val="FFFFFF"/>
              </a:solidFill>
            </a:endParaRPr>
          </a:p>
        </p:txBody>
      </p:sp>
      <p:grpSp>
        <p:nvGrpSpPr>
          <p:cNvPr id="3" name="Group 28"/>
          <p:cNvGrpSpPr>
            <a:grpSpLocks/>
          </p:cNvGrpSpPr>
          <p:nvPr/>
        </p:nvGrpSpPr>
        <p:grpSpPr bwMode="auto">
          <a:xfrm>
            <a:off x="7468329" y="1928815"/>
            <a:ext cx="2743038" cy="560387"/>
            <a:chOff x="3456" y="2519"/>
            <a:chExt cx="1728" cy="353"/>
          </a:xfrm>
        </p:grpSpPr>
        <p:sp>
          <p:nvSpPr>
            <p:cNvPr id="102456" name="Rectangle 29"/>
            <p:cNvSpPr>
              <a:spLocks noChangeArrowheads="1"/>
            </p:cNvSpPr>
            <p:nvPr/>
          </p:nvSpPr>
          <p:spPr bwMode="auto">
            <a:xfrm>
              <a:off x="3456" y="2544"/>
              <a:ext cx="288" cy="288"/>
            </a:xfrm>
            <a:prstGeom prst="rect">
              <a:avLst/>
            </a:prstGeom>
            <a:noFill/>
            <a:ln w="25400" cap="sq">
              <a:solidFill>
                <a:srgbClr val="FFFF00"/>
              </a:solidFill>
              <a:miter lim="800000"/>
              <a:headEnd/>
              <a:tailEnd/>
            </a:ln>
          </p:spPr>
          <p:txBody>
            <a:bodyPr wrap="none" anchor="ctr"/>
            <a:lstStyle/>
            <a:p>
              <a:endParaRPr lang="zh-CN" altLang="en-US"/>
            </a:p>
          </p:txBody>
        </p:sp>
        <p:sp>
          <p:nvSpPr>
            <p:cNvPr id="102457" name="Rectangle 30"/>
            <p:cNvSpPr>
              <a:spLocks noChangeArrowheads="1"/>
            </p:cNvSpPr>
            <p:nvPr/>
          </p:nvSpPr>
          <p:spPr bwMode="auto">
            <a:xfrm>
              <a:off x="3744" y="2544"/>
              <a:ext cx="288" cy="288"/>
            </a:xfrm>
            <a:prstGeom prst="rect">
              <a:avLst/>
            </a:prstGeom>
            <a:noFill/>
            <a:ln w="25400" cap="sq">
              <a:solidFill>
                <a:srgbClr val="FFFF00"/>
              </a:solidFill>
              <a:miter lim="800000"/>
              <a:headEnd/>
              <a:tailEnd/>
            </a:ln>
          </p:spPr>
          <p:txBody>
            <a:bodyPr wrap="none" anchor="ctr"/>
            <a:lstStyle/>
            <a:p>
              <a:endParaRPr lang="zh-CN" altLang="en-US"/>
            </a:p>
          </p:txBody>
        </p:sp>
        <p:sp>
          <p:nvSpPr>
            <p:cNvPr id="102458" name="Rectangle 31"/>
            <p:cNvSpPr>
              <a:spLocks noChangeArrowheads="1"/>
            </p:cNvSpPr>
            <p:nvPr/>
          </p:nvSpPr>
          <p:spPr bwMode="auto">
            <a:xfrm>
              <a:off x="4032" y="2544"/>
              <a:ext cx="288" cy="288"/>
            </a:xfrm>
            <a:prstGeom prst="rect">
              <a:avLst/>
            </a:prstGeom>
            <a:noFill/>
            <a:ln w="25400" cap="sq">
              <a:solidFill>
                <a:srgbClr val="FFFF00"/>
              </a:solidFill>
              <a:miter lim="800000"/>
              <a:headEnd/>
              <a:tailEnd/>
            </a:ln>
          </p:spPr>
          <p:txBody>
            <a:bodyPr wrap="none" anchor="ctr"/>
            <a:lstStyle/>
            <a:p>
              <a:endParaRPr lang="zh-CN" altLang="en-US"/>
            </a:p>
          </p:txBody>
        </p:sp>
        <p:sp>
          <p:nvSpPr>
            <p:cNvPr id="102459" name="Rectangle 32"/>
            <p:cNvSpPr>
              <a:spLocks noChangeArrowheads="1"/>
            </p:cNvSpPr>
            <p:nvPr/>
          </p:nvSpPr>
          <p:spPr bwMode="auto">
            <a:xfrm>
              <a:off x="4320" y="2544"/>
              <a:ext cx="288" cy="288"/>
            </a:xfrm>
            <a:prstGeom prst="rect">
              <a:avLst/>
            </a:prstGeom>
            <a:noFill/>
            <a:ln w="25400" cap="sq">
              <a:solidFill>
                <a:srgbClr val="FFFF00"/>
              </a:solidFill>
              <a:miter lim="800000"/>
              <a:headEnd/>
              <a:tailEnd/>
            </a:ln>
          </p:spPr>
          <p:txBody>
            <a:bodyPr wrap="none" anchor="ctr"/>
            <a:lstStyle/>
            <a:p>
              <a:endParaRPr lang="zh-CN" altLang="en-US"/>
            </a:p>
          </p:txBody>
        </p:sp>
        <p:sp>
          <p:nvSpPr>
            <p:cNvPr id="102460" name="Rectangle 33"/>
            <p:cNvSpPr>
              <a:spLocks noChangeArrowheads="1"/>
            </p:cNvSpPr>
            <p:nvPr/>
          </p:nvSpPr>
          <p:spPr bwMode="auto">
            <a:xfrm>
              <a:off x="4608" y="2544"/>
              <a:ext cx="288" cy="288"/>
            </a:xfrm>
            <a:prstGeom prst="rect">
              <a:avLst/>
            </a:prstGeom>
            <a:noFill/>
            <a:ln w="25400" cap="sq">
              <a:solidFill>
                <a:srgbClr val="FFFF00"/>
              </a:solidFill>
              <a:miter lim="800000"/>
              <a:headEnd/>
              <a:tailEnd/>
            </a:ln>
          </p:spPr>
          <p:txBody>
            <a:bodyPr wrap="none" anchor="ctr"/>
            <a:lstStyle/>
            <a:p>
              <a:endParaRPr lang="zh-CN" altLang="en-US"/>
            </a:p>
          </p:txBody>
        </p:sp>
        <p:sp>
          <p:nvSpPr>
            <p:cNvPr id="102461" name="Rectangle 34"/>
            <p:cNvSpPr>
              <a:spLocks noChangeArrowheads="1"/>
            </p:cNvSpPr>
            <p:nvPr/>
          </p:nvSpPr>
          <p:spPr bwMode="auto">
            <a:xfrm>
              <a:off x="3489" y="2523"/>
              <a:ext cx="226" cy="349"/>
            </a:xfrm>
            <a:prstGeom prst="rect">
              <a:avLst/>
            </a:prstGeom>
            <a:noFill/>
            <a:ln w="12700" cap="sq">
              <a:noFill/>
              <a:miter lim="800000"/>
              <a:headEnd/>
              <a:tailEnd/>
            </a:ln>
          </p:spPr>
          <p:txBody>
            <a:bodyPr wrap="none">
              <a:spAutoFit/>
            </a:bodyPr>
            <a:lstStyle/>
            <a:p>
              <a:r>
                <a:rPr kumimoji="1" lang="en-US" altLang="zh-CN" sz="3000" b="1">
                  <a:solidFill>
                    <a:srgbClr val="FFFFFF"/>
                  </a:solidFill>
                </a:rPr>
                <a:t>3</a:t>
              </a:r>
              <a:endParaRPr kumimoji="1" lang="zh-CN" altLang="en-US" sz="3000" b="1">
                <a:solidFill>
                  <a:srgbClr val="FFFFFF"/>
                </a:solidFill>
              </a:endParaRPr>
            </a:p>
          </p:txBody>
        </p:sp>
        <p:sp>
          <p:nvSpPr>
            <p:cNvPr id="102462" name="Rectangle 35"/>
            <p:cNvSpPr>
              <a:spLocks noChangeArrowheads="1"/>
            </p:cNvSpPr>
            <p:nvPr/>
          </p:nvSpPr>
          <p:spPr bwMode="auto">
            <a:xfrm>
              <a:off x="3781" y="2523"/>
              <a:ext cx="226" cy="349"/>
            </a:xfrm>
            <a:prstGeom prst="rect">
              <a:avLst/>
            </a:prstGeom>
            <a:noFill/>
            <a:ln w="12700" cap="sq">
              <a:noFill/>
              <a:miter lim="800000"/>
              <a:headEnd/>
              <a:tailEnd/>
            </a:ln>
          </p:spPr>
          <p:txBody>
            <a:bodyPr wrap="none">
              <a:spAutoFit/>
            </a:bodyPr>
            <a:lstStyle/>
            <a:p>
              <a:r>
                <a:rPr kumimoji="1" lang="en-US" altLang="zh-CN" sz="3000" b="1">
                  <a:solidFill>
                    <a:srgbClr val="00FF00"/>
                  </a:solidFill>
                </a:rPr>
                <a:t>8</a:t>
              </a:r>
              <a:endParaRPr kumimoji="1" lang="zh-CN" altLang="en-US" sz="3000" b="1">
                <a:solidFill>
                  <a:srgbClr val="00FF00"/>
                </a:solidFill>
              </a:endParaRPr>
            </a:p>
          </p:txBody>
        </p:sp>
        <p:sp>
          <p:nvSpPr>
            <p:cNvPr id="102463" name="Rectangle 36"/>
            <p:cNvSpPr>
              <a:spLocks noChangeArrowheads="1"/>
            </p:cNvSpPr>
            <p:nvPr/>
          </p:nvSpPr>
          <p:spPr bwMode="auto">
            <a:xfrm>
              <a:off x="4054" y="2519"/>
              <a:ext cx="226" cy="349"/>
            </a:xfrm>
            <a:prstGeom prst="rect">
              <a:avLst/>
            </a:prstGeom>
            <a:noFill/>
            <a:ln w="12700" cap="sq">
              <a:noFill/>
              <a:miter lim="800000"/>
              <a:headEnd/>
              <a:tailEnd/>
            </a:ln>
          </p:spPr>
          <p:txBody>
            <a:bodyPr wrap="none">
              <a:spAutoFit/>
            </a:bodyPr>
            <a:lstStyle/>
            <a:p>
              <a:r>
                <a:rPr kumimoji="1" lang="zh-CN" altLang="en-US" sz="3000" b="1">
                  <a:solidFill>
                    <a:srgbClr val="FFFF00"/>
                  </a:solidFill>
                </a:rPr>
                <a:t>2</a:t>
              </a:r>
            </a:p>
          </p:txBody>
        </p:sp>
        <p:sp>
          <p:nvSpPr>
            <p:cNvPr id="102464" name="Rectangle 37"/>
            <p:cNvSpPr>
              <a:spLocks noChangeArrowheads="1"/>
            </p:cNvSpPr>
            <p:nvPr/>
          </p:nvSpPr>
          <p:spPr bwMode="auto">
            <a:xfrm>
              <a:off x="4342" y="2522"/>
              <a:ext cx="226" cy="349"/>
            </a:xfrm>
            <a:prstGeom prst="rect">
              <a:avLst/>
            </a:prstGeom>
            <a:noFill/>
            <a:ln w="12700" cap="sq">
              <a:noFill/>
              <a:miter lim="800000"/>
              <a:headEnd/>
              <a:tailEnd/>
            </a:ln>
          </p:spPr>
          <p:txBody>
            <a:bodyPr wrap="none">
              <a:spAutoFit/>
            </a:bodyPr>
            <a:lstStyle/>
            <a:p>
              <a:r>
                <a:rPr kumimoji="1" lang="zh-CN" altLang="en-US" sz="3000" b="1">
                  <a:solidFill>
                    <a:srgbClr val="66CCFF"/>
                  </a:solidFill>
                </a:rPr>
                <a:t>2</a:t>
              </a:r>
            </a:p>
          </p:txBody>
        </p:sp>
        <p:sp>
          <p:nvSpPr>
            <p:cNvPr id="102465" name="Line 38"/>
            <p:cNvSpPr>
              <a:spLocks noChangeShapeType="1"/>
            </p:cNvSpPr>
            <p:nvPr/>
          </p:nvSpPr>
          <p:spPr bwMode="auto">
            <a:xfrm>
              <a:off x="4800" y="2688"/>
              <a:ext cx="384" cy="0"/>
            </a:xfrm>
            <a:prstGeom prst="line">
              <a:avLst/>
            </a:prstGeom>
            <a:noFill/>
            <a:ln w="22225" cap="sq">
              <a:solidFill>
                <a:srgbClr val="00FFFF"/>
              </a:solidFill>
              <a:round/>
              <a:headEnd/>
              <a:tailEnd type="triangle" w="med" len="med"/>
            </a:ln>
          </p:spPr>
          <p:txBody>
            <a:bodyPr wrap="none" anchor="ctr"/>
            <a:lstStyle/>
            <a:p>
              <a:endParaRPr lang="zh-CN" altLang="en-US"/>
            </a:p>
          </p:txBody>
        </p:sp>
      </p:grpSp>
      <p:sp>
        <p:nvSpPr>
          <p:cNvPr id="51239" name="Rectangle 39"/>
          <p:cNvSpPr>
            <a:spLocks noChangeArrowheads="1"/>
          </p:cNvSpPr>
          <p:nvPr/>
        </p:nvSpPr>
        <p:spPr bwMode="auto">
          <a:xfrm>
            <a:off x="7463472" y="2573339"/>
            <a:ext cx="1031051" cy="553998"/>
          </a:xfrm>
          <a:prstGeom prst="rect">
            <a:avLst/>
          </a:prstGeom>
          <a:noFill/>
          <a:ln w="12700" cap="sq">
            <a:noFill/>
            <a:miter lim="800000"/>
            <a:headEnd/>
            <a:tailEnd/>
          </a:ln>
        </p:spPr>
        <p:txBody>
          <a:bodyPr wrap="none">
            <a:spAutoFit/>
          </a:bodyPr>
          <a:lstStyle/>
          <a:p>
            <a:r>
              <a:rPr kumimoji="1" lang="en-US" altLang="zh-CN" sz="3000" b="1">
                <a:solidFill>
                  <a:srgbClr val="FFFFFF"/>
                </a:solidFill>
              </a:rPr>
              <a:t>-5</a:t>
            </a:r>
            <a:r>
              <a:rPr kumimoji="1" lang="en-US" altLang="zh-CN" sz="3000" b="1">
                <a:solidFill>
                  <a:srgbClr val="66FF33"/>
                </a:solidFill>
              </a:rPr>
              <a:t>x</a:t>
            </a:r>
            <a:r>
              <a:rPr kumimoji="1" lang="en-US" altLang="zh-CN" sz="3000" b="1" baseline="30000">
                <a:solidFill>
                  <a:srgbClr val="FFFFFF"/>
                </a:solidFill>
              </a:rPr>
              <a:t>4</a:t>
            </a:r>
            <a:r>
              <a:rPr kumimoji="1" lang="en-US" altLang="zh-CN" sz="3000" b="1">
                <a:solidFill>
                  <a:srgbClr val="00FFFF"/>
                </a:solidFill>
              </a:rPr>
              <a:t>z</a:t>
            </a:r>
            <a:r>
              <a:rPr kumimoji="1" lang="en-US" altLang="zh-CN" sz="3000" b="1" baseline="30000">
                <a:solidFill>
                  <a:srgbClr val="FFFFFF"/>
                </a:solidFill>
              </a:rPr>
              <a:t>7</a:t>
            </a:r>
            <a:endParaRPr kumimoji="1" lang="zh-CN" altLang="en-US" sz="3000" b="1" baseline="30000">
              <a:solidFill>
                <a:srgbClr val="FFFFFF"/>
              </a:solidFill>
            </a:endParaRPr>
          </a:p>
        </p:txBody>
      </p:sp>
      <p:grpSp>
        <p:nvGrpSpPr>
          <p:cNvPr id="4" name="Group 40"/>
          <p:cNvGrpSpPr>
            <a:grpSpLocks/>
          </p:cNvGrpSpPr>
          <p:nvPr/>
        </p:nvGrpSpPr>
        <p:grpSpPr bwMode="auto">
          <a:xfrm>
            <a:off x="7456995" y="3030540"/>
            <a:ext cx="2754373" cy="560387"/>
            <a:chOff x="3449" y="2519"/>
            <a:chExt cx="1735" cy="353"/>
          </a:xfrm>
        </p:grpSpPr>
        <p:sp>
          <p:nvSpPr>
            <p:cNvPr id="102446" name="Rectangle 41"/>
            <p:cNvSpPr>
              <a:spLocks noChangeArrowheads="1"/>
            </p:cNvSpPr>
            <p:nvPr/>
          </p:nvSpPr>
          <p:spPr bwMode="auto">
            <a:xfrm>
              <a:off x="3456" y="2544"/>
              <a:ext cx="288" cy="288"/>
            </a:xfrm>
            <a:prstGeom prst="rect">
              <a:avLst/>
            </a:prstGeom>
            <a:noFill/>
            <a:ln w="25400" cap="sq">
              <a:solidFill>
                <a:srgbClr val="FFFF00"/>
              </a:solidFill>
              <a:miter lim="800000"/>
              <a:headEnd/>
              <a:tailEnd/>
            </a:ln>
          </p:spPr>
          <p:txBody>
            <a:bodyPr wrap="none" anchor="ctr"/>
            <a:lstStyle/>
            <a:p>
              <a:endParaRPr lang="zh-CN" altLang="en-US"/>
            </a:p>
          </p:txBody>
        </p:sp>
        <p:sp>
          <p:nvSpPr>
            <p:cNvPr id="102447" name="Rectangle 42"/>
            <p:cNvSpPr>
              <a:spLocks noChangeArrowheads="1"/>
            </p:cNvSpPr>
            <p:nvPr/>
          </p:nvSpPr>
          <p:spPr bwMode="auto">
            <a:xfrm>
              <a:off x="3744" y="2544"/>
              <a:ext cx="288" cy="288"/>
            </a:xfrm>
            <a:prstGeom prst="rect">
              <a:avLst/>
            </a:prstGeom>
            <a:noFill/>
            <a:ln w="25400" cap="sq">
              <a:solidFill>
                <a:srgbClr val="FFFF00"/>
              </a:solidFill>
              <a:miter lim="800000"/>
              <a:headEnd/>
              <a:tailEnd/>
            </a:ln>
          </p:spPr>
          <p:txBody>
            <a:bodyPr wrap="none" anchor="ctr"/>
            <a:lstStyle/>
            <a:p>
              <a:endParaRPr lang="zh-CN" altLang="en-US"/>
            </a:p>
          </p:txBody>
        </p:sp>
        <p:sp>
          <p:nvSpPr>
            <p:cNvPr id="102448" name="Rectangle 43"/>
            <p:cNvSpPr>
              <a:spLocks noChangeArrowheads="1"/>
            </p:cNvSpPr>
            <p:nvPr/>
          </p:nvSpPr>
          <p:spPr bwMode="auto">
            <a:xfrm>
              <a:off x="4032" y="2544"/>
              <a:ext cx="288" cy="288"/>
            </a:xfrm>
            <a:prstGeom prst="rect">
              <a:avLst/>
            </a:prstGeom>
            <a:noFill/>
            <a:ln w="25400" cap="sq">
              <a:solidFill>
                <a:srgbClr val="FFFF00"/>
              </a:solidFill>
              <a:miter lim="800000"/>
              <a:headEnd/>
              <a:tailEnd/>
            </a:ln>
          </p:spPr>
          <p:txBody>
            <a:bodyPr wrap="none" anchor="ctr"/>
            <a:lstStyle/>
            <a:p>
              <a:endParaRPr lang="zh-CN" altLang="en-US"/>
            </a:p>
          </p:txBody>
        </p:sp>
        <p:sp>
          <p:nvSpPr>
            <p:cNvPr id="102449" name="Rectangle 44"/>
            <p:cNvSpPr>
              <a:spLocks noChangeArrowheads="1"/>
            </p:cNvSpPr>
            <p:nvPr/>
          </p:nvSpPr>
          <p:spPr bwMode="auto">
            <a:xfrm>
              <a:off x="4320" y="2544"/>
              <a:ext cx="288" cy="288"/>
            </a:xfrm>
            <a:prstGeom prst="rect">
              <a:avLst/>
            </a:prstGeom>
            <a:noFill/>
            <a:ln w="25400" cap="sq">
              <a:solidFill>
                <a:srgbClr val="FFFF00"/>
              </a:solidFill>
              <a:miter lim="800000"/>
              <a:headEnd/>
              <a:tailEnd/>
            </a:ln>
          </p:spPr>
          <p:txBody>
            <a:bodyPr wrap="none" anchor="ctr"/>
            <a:lstStyle/>
            <a:p>
              <a:endParaRPr lang="zh-CN" altLang="en-US"/>
            </a:p>
          </p:txBody>
        </p:sp>
        <p:sp>
          <p:nvSpPr>
            <p:cNvPr id="102450" name="Rectangle 45"/>
            <p:cNvSpPr>
              <a:spLocks noChangeArrowheads="1"/>
            </p:cNvSpPr>
            <p:nvPr/>
          </p:nvSpPr>
          <p:spPr bwMode="auto">
            <a:xfrm>
              <a:off x="4608" y="2544"/>
              <a:ext cx="288" cy="288"/>
            </a:xfrm>
            <a:prstGeom prst="rect">
              <a:avLst/>
            </a:prstGeom>
            <a:noFill/>
            <a:ln w="25400" cap="sq">
              <a:solidFill>
                <a:srgbClr val="FFFF00"/>
              </a:solidFill>
              <a:miter lim="800000"/>
              <a:headEnd/>
              <a:tailEnd/>
            </a:ln>
          </p:spPr>
          <p:txBody>
            <a:bodyPr wrap="none" anchor="ctr"/>
            <a:lstStyle/>
            <a:p>
              <a:endParaRPr lang="zh-CN" altLang="en-US"/>
            </a:p>
          </p:txBody>
        </p:sp>
        <p:sp>
          <p:nvSpPr>
            <p:cNvPr id="102451" name="Rectangle 46"/>
            <p:cNvSpPr>
              <a:spLocks noChangeArrowheads="1"/>
            </p:cNvSpPr>
            <p:nvPr/>
          </p:nvSpPr>
          <p:spPr bwMode="auto">
            <a:xfrm>
              <a:off x="3449" y="2523"/>
              <a:ext cx="293" cy="349"/>
            </a:xfrm>
            <a:prstGeom prst="rect">
              <a:avLst/>
            </a:prstGeom>
            <a:noFill/>
            <a:ln w="12700" cap="sq">
              <a:noFill/>
              <a:miter lim="800000"/>
              <a:headEnd/>
              <a:tailEnd/>
            </a:ln>
          </p:spPr>
          <p:txBody>
            <a:bodyPr wrap="none">
              <a:spAutoFit/>
            </a:bodyPr>
            <a:lstStyle/>
            <a:p>
              <a:r>
                <a:rPr kumimoji="1" lang="en-US" altLang="zh-CN" sz="3000" b="1">
                  <a:solidFill>
                    <a:srgbClr val="FFFFFF"/>
                  </a:solidFill>
                </a:rPr>
                <a:t>-5</a:t>
              </a:r>
              <a:endParaRPr kumimoji="1" lang="zh-CN" altLang="en-US" sz="3000" b="1">
                <a:solidFill>
                  <a:srgbClr val="FFFFFF"/>
                </a:solidFill>
              </a:endParaRPr>
            </a:p>
          </p:txBody>
        </p:sp>
        <p:sp>
          <p:nvSpPr>
            <p:cNvPr id="102452" name="Rectangle 47"/>
            <p:cNvSpPr>
              <a:spLocks noChangeArrowheads="1"/>
            </p:cNvSpPr>
            <p:nvPr/>
          </p:nvSpPr>
          <p:spPr bwMode="auto">
            <a:xfrm>
              <a:off x="3781" y="2523"/>
              <a:ext cx="226" cy="349"/>
            </a:xfrm>
            <a:prstGeom prst="rect">
              <a:avLst/>
            </a:prstGeom>
            <a:noFill/>
            <a:ln w="12700" cap="sq">
              <a:noFill/>
              <a:miter lim="800000"/>
              <a:headEnd/>
              <a:tailEnd/>
            </a:ln>
          </p:spPr>
          <p:txBody>
            <a:bodyPr wrap="none">
              <a:spAutoFit/>
            </a:bodyPr>
            <a:lstStyle/>
            <a:p>
              <a:r>
                <a:rPr kumimoji="1" lang="en-US" altLang="zh-CN" sz="3000" b="1">
                  <a:solidFill>
                    <a:srgbClr val="00FF00"/>
                  </a:solidFill>
                </a:rPr>
                <a:t>4</a:t>
              </a:r>
              <a:endParaRPr kumimoji="1" lang="zh-CN" altLang="en-US" sz="3000" b="1">
                <a:solidFill>
                  <a:srgbClr val="00FF00"/>
                </a:solidFill>
              </a:endParaRPr>
            </a:p>
          </p:txBody>
        </p:sp>
        <p:sp>
          <p:nvSpPr>
            <p:cNvPr id="102453" name="Rectangle 48"/>
            <p:cNvSpPr>
              <a:spLocks noChangeArrowheads="1"/>
            </p:cNvSpPr>
            <p:nvPr/>
          </p:nvSpPr>
          <p:spPr bwMode="auto">
            <a:xfrm>
              <a:off x="4054" y="2519"/>
              <a:ext cx="226" cy="349"/>
            </a:xfrm>
            <a:prstGeom prst="rect">
              <a:avLst/>
            </a:prstGeom>
            <a:noFill/>
            <a:ln w="12700" cap="sq">
              <a:noFill/>
              <a:miter lim="800000"/>
              <a:headEnd/>
              <a:tailEnd/>
            </a:ln>
          </p:spPr>
          <p:txBody>
            <a:bodyPr wrap="none">
              <a:spAutoFit/>
            </a:bodyPr>
            <a:lstStyle/>
            <a:p>
              <a:r>
                <a:rPr kumimoji="1" lang="zh-CN" altLang="en-US" sz="3000" b="1">
                  <a:solidFill>
                    <a:srgbClr val="FFFF00"/>
                  </a:solidFill>
                </a:rPr>
                <a:t>0</a:t>
              </a:r>
            </a:p>
          </p:txBody>
        </p:sp>
        <p:sp>
          <p:nvSpPr>
            <p:cNvPr id="102454" name="Rectangle 49"/>
            <p:cNvSpPr>
              <a:spLocks noChangeArrowheads="1"/>
            </p:cNvSpPr>
            <p:nvPr/>
          </p:nvSpPr>
          <p:spPr bwMode="auto">
            <a:xfrm>
              <a:off x="4342" y="2522"/>
              <a:ext cx="226" cy="349"/>
            </a:xfrm>
            <a:prstGeom prst="rect">
              <a:avLst/>
            </a:prstGeom>
            <a:noFill/>
            <a:ln w="12700" cap="sq">
              <a:noFill/>
              <a:miter lim="800000"/>
              <a:headEnd/>
              <a:tailEnd/>
            </a:ln>
          </p:spPr>
          <p:txBody>
            <a:bodyPr wrap="none">
              <a:spAutoFit/>
            </a:bodyPr>
            <a:lstStyle/>
            <a:p>
              <a:r>
                <a:rPr kumimoji="1" lang="zh-CN" altLang="en-US" sz="3000" b="1">
                  <a:solidFill>
                    <a:srgbClr val="66CCFF"/>
                  </a:solidFill>
                </a:rPr>
                <a:t>7</a:t>
              </a:r>
            </a:p>
          </p:txBody>
        </p:sp>
        <p:sp>
          <p:nvSpPr>
            <p:cNvPr id="102455" name="Line 50"/>
            <p:cNvSpPr>
              <a:spLocks noChangeShapeType="1"/>
            </p:cNvSpPr>
            <p:nvPr/>
          </p:nvSpPr>
          <p:spPr bwMode="auto">
            <a:xfrm>
              <a:off x="4800" y="2688"/>
              <a:ext cx="384" cy="0"/>
            </a:xfrm>
            <a:prstGeom prst="line">
              <a:avLst/>
            </a:prstGeom>
            <a:noFill/>
            <a:ln w="22225" cap="sq">
              <a:solidFill>
                <a:srgbClr val="00FFFF"/>
              </a:solidFill>
              <a:round/>
              <a:headEnd/>
              <a:tailEnd type="triangle" w="med" len="med"/>
            </a:ln>
          </p:spPr>
          <p:txBody>
            <a:bodyPr wrap="none" anchor="ctr"/>
            <a:lstStyle/>
            <a:p>
              <a:endParaRPr lang="zh-CN" altLang="en-US"/>
            </a:p>
          </p:txBody>
        </p:sp>
      </p:grpSp>
      <p:grpSp>
        <p:nvGrpSpPr>
          <p:cNvPr id="5" name="Group 51"/>
          <p:cNvGrpSpPr>
            <a:grpSpLocks/>
          </p:cNvGrpSpPr>
          <p:nvPr/>
        </p:nvGrpSpPr>
        <p:grpSpPr bwMode="auto">
          <a:xfrm>
            <a:off x="2108556" y="2133600"/>
            <a:ext cx="4292676" cy="1163638"/>
            <a:chOff x="380" y="1334"/>
            <a:chExt cx="2704" cy="733"/>
          </a:xfrm>
        </p:grpSpPr>
        <p:grpSp>
          <p:nvGrpSpPr>
            <p:cNvPr id="6" name="Group 52"/>
            <p:cNvGrpSpPr>
              <a:grpSpLocks/>
            </p:cNvGrpSpPr>
            <p:nvPr/>
          </p:nvGrpSpPr>
          <p:grpSpPr bwMode="auto">
            <a:xfrm>
              <a:off x="906" y="1752"/>
              <a:ext cx="2178" cy="315"/>
              <a:chOff x="1422" y="756"/>
              <a:chExt cx="2178" cy="315"/>
            </a:xfrm>
          </p:grpSpPr>
          <p:sp>
            <p:nvSpPr>
              <p:cNvPr id="102436" name="Rectangle 53"/>
              <p:cNvSpPr>
                <a:spLocks noChangeArrowheads="1"/>
              </p:cNvSpPr>
              <p:nvPr/>
            </p:nvSpPr>
            <p:spPr bwMode="auto">
              <a:xfrm>
                <a:off x="1440" y="768"/>
                <a:ext cx="432" cy="288"/>
              </a:xfrm>
              <a:prstGeom prst="rect">
                <a:avLst/>
              </a:prstGeom>
              <a:noFill/>
              <a:ln w="22225" cap="sq">
                <a:solidFill>
                  <a:srgbClr val="FFFF00"/>
                </a:solidFill>
                <a:miter lim="800000"/>
                <a:headEnd/>
                <a:tailEnd/>
              </a:ln>
            </p:spPr>
            <p:txBody>
              <a:bodyPr wrap="none" anchor="ctr"/>
              <a:lstStyle/>
              <a:p>
                <a:endParaRPr lang="zh-CN" altLang="en-US"/>
              </a:p>
            </p:txBody>
          </p:sp>
          <p:sp>
            <p:nvSpPr>
              <p:cNvPr id="102437" name="Text Box 54"/>
              <p:cNvSpPr txBox="1">
                <a:spLocks noChangeArrowheads="1"/>
              </p:cNvSpPr>
              <p:nvPr/>
            </p:nvSpPr>
            <p:spPr bwMode="auto">
              <a:xfrm>
                <a:off x="1422" y="768"/>
                <a:ext cx="459" cy="291"/>
              </a:xfrm>
              <a:prstGeom prst="rect">
                <a:avLst/>
              </a:prstGeom>
              <a:noFill/>
              <a:ln w="12700" cap="sq">
                <a:noFill/>
                <a:miter lim="800000"/>
                <a:headEnd/>
                <a:tailEnd/>
              </a:ln>
            </p:spPr>
            <p:txBody>
              <a:bodyPr wrap="none">
                <a:spAutoFit/>
              </a:bodyPr>
              <a:lstStyle/>
              <a:p>
                <a:r>
                  <a:rPr lang="en-US" altLang="zh-CN" sz="2400" b="1">
                    <a:solidFill>
                      <a:srgbClr val="00FFFF"/>
                    </a:solidFill>
                  </a:rPr>
                  <a:t>coef</a:t>
                </a:r>
              </a:p>
            </p:txBody>
          </p:sp>
          <p:sp>
            <p:nvSpPr>
              <p:cNvPr id="102438" name="Text Box 55"/>
              <p:cNvSpPr txBox="1">
                <a:spLocks noChangeArrowheads="1"/>
              </p:cNvSpPr>
              <p:nvPr/>
            </p:nvSpPr>
            <p:spPr bwMode="auto">
              <a:xfrm>
                <a:off x="2717" y="756"/>
                <a:ext cx="471" cy="291"/>
              </a:xfrm>
              <a:prstGeom prst="rect">
                <a:avLst/>
              </a:prstGeom>
              <a:noFill/>
              <a:ln w="12700" cap="sq">
                <a:noFill/>
                <a:miter lim="800000"/>
                <a:headEnd/>
                <a:tailEnd/>
              </a:ln>
            </p:spPr>
            <p:txBody>
              <a:bodyPr wrap="none">
                <a:spAutoFit/>
              </a:bodyPr>
              <a:lstStyle/>
              <a:p>
                <a:r>
                  <a:rPr lang="en-US" altLang="zh-CN" sz="2400" b="1">
                    <a:solidFill>
                      <a:srgbClr val="FFFFFF"/>
                    </a:solidFill>
                  </a:rPr>
                  <a:t>expz</a:t>
                </a:r>
                <a:endParaRPr lang="en-US" altLang="zh-CN" b="1">
                  <a:solidFill>
                    <a:srgbClr val="FFFFFF"/>
                  </a:solidFill>
                </a:endParaRPr>
              </a:p>
            </p:txBody>
          </p:sp>
          <p:sp>
            <p:nvSpPr>
              <p:cNvPr id="102439" name="Text Box 56"/>
              <p:cNvSpPr txBox="1">
                <a:spLocks noChangeArrowheads="1"/>
              </p:cNvSpPr>
              <p:nvPr/>
            </p:nvSpPr>
            <p:spPr bwMode="auto">
              <a:xfrm>
                <a:off x="1841" y="756"/>
                <a:ext cx="480" cy="291"/>
              </a:xfrm>
              <a:prstGeom prst="rect">
                <a:avLst/>
              </a:prstGeom>
              <a:noFill/>
              <a:ln w="12700" cap="sq">
                <a:noFill/>
                <a:miter lim="800000"/>
                <a:headEnd/>
                <a:tailEnd/>
              </a:ln>
            </p:spPr>
            <p:txBody>
              <a:bodyPr wrap="none">
                <a:spAutoFit/>
              </a:bodyPr>
              <a:lstStyle/>
              <a:p>
                <a:r>
                  <a:rPr lang="en-US" altLang="zh-CN" sz="2400" b="1">
                    <a:solidFill>
                      <a:srgbClr val="FFFFFF"/>
                    </a:solidFill>
                  </a:rPr>
                  <a:t>expx</a:t>
                </a:r>
                <a:endParaRPr lang="en-US" altLang="zh-CN" b="1">
                  <a:solidFill>
                    <a:srgbClr val="FFFFFF"/>
                  </a:solidFill>
                </a:endParaRPr>
              </a:p>
            </p:txBody>
          </p:sp>
          <p:sp>
            <p:nvSpPr>
              <p:cNvPr id="102440" name="Text Box 57"/>
              <p:cNvSpPr txBox="1">
                <a:spLocks noChangeArrowheads="1"/>
              </p:cNvSpPr>
              <p:nvPr/>
            </p:nvSpPr>
            <p:spPr bwMode="auto">
              <a:xfrm>
                <a:off x="2273" y="756"/>
                <a:ext cx="480" cy="291"/>
              </a:xfrm>
              <a:prstGeom prst="rect">
                <a:avLst/>
              </a:prstGeom>
              <a:noFill/>
              <a:ln w="12700" cap="sq">
                <a:noFill/>
                <a:miter lim="800000"/>
                <a:headEnd/>
                <a:tailEnd/>
              </a:ln>
            </p:spPr>
            <p:txBody>
              <a:bodyPr wrap="none">
                <a:spAutoFit/>
              </a:bodyPr>
              <a:lstStyle/>
              <a:p>
                <a:r>
                  <a:rPr lang="en-US" altLang="zh-CN" sz="2400" b="1">
                    <a:solidFill>
                      <a:srgbClr val="FFFFFF"/>
                    </a:solidFill>
                  </a:rPr>
                  <a:t>expy</a:t>
                </a:r>
              </a:p>
            </p:txBody>
          </p:sp>
          <p:sp>
            <p:nvSpPr>
              <p:cNvPr id="102441" name="Text Box 58"/>
              <p:cNvSpPr txBox="1">
                <a:spLocks noChangeArrowheads="1"/>
              </p:cNvSpPr>
              <p:nvPr/>
            </p:nvSpPr>
            <p:spPr bwMode="auto">
              <a:xfrm>
                <a:off x="3149" y="780"/>
                <a:ext cx="391" cy="291"/>
              </a:xfrm>
              <a:prstGeom prst="rect">
                <a:avLst/>
              </a:prstGeom>
              <a:noFill/>
              <a:ln w="12700" cap="sq">
                <a:noFill/>
                <a:miter lim="800000"/>
                <a:headEnd/>
                <a:tailEnd/>
              </a:ln>
            </p:spPr>
            <p:txBody>
              <a:bodyPr wrap="none">
                <a:spAutoFit/>
              </a:bodyPr>
              <a:lstStyle/>
              <a:p>
                <a:r>
                  <a:rPr lang="en-US" altLang="zh-CN" sz="2400" b="1">
                    <a:solidFill>
                      <a:srgbClr val="FFFF00"/>
                    </a:solidFill>
                  </a:rPr>
                  <a:t>link</a:t>
                </a:r>
              </a:p>
            </p:txBody>
          </p:sp>
          <p:sp>
            <p:nvSpPr>
              <p:cNvPr id="102442" name="Rectangle 59"/>
              <p:cNvSpPr>
                <a:spLocks noChangeArrowheads="1"/>
              </p:cNvSpPr>
              <p:nvPr/>
            </p:nvSpPr>
            <p:spPr bwMode="auto">
              <a:xfrm>
                <a:off x="1872" y="768"/>
                <a:ext cx="432" cy="288"/>
              </a:xfrm>
              <a:prstGeom prst="rect">
                <a:avLst/>
              </a:prstGeom>
              <a:noFill/>
              <a:ln w="22225" cap="sq">
                <a:solidFill>
                  <a:srgbClr val="FFFF00"/>
                </a:solidFill>
                <a:miter lim="800000"/>
                <a:headEnd/>
                <a:tailEnd/>
              </a:ln>
            </p:spPr>
            <p:txBody>
              <a:bodyPr wrap="none" anchor="ctr"/>
              <a:lstStyle/>
              <a:p>
                <a:endParaRPr lang="zh-CN" altLang="en-US"/>
              </a:p>
            </p:txBody>
          </p:sp>
          <p:sp>
            <p:nvSpPr>
              <p:cNvPr id="102443" name="Rectangle 60"/>
              <p:cNvSpPr>
                <a:spLocks noChangeArrowheads="1"/>
              </p:cNvSpPr>
              <p:nvPr/>
            </p:nvSpPr>
            <p:spPr bwMode="auto">
              <a:xfrm>
                <a:off x="2304" y="768"/>
                <a:ext cx="432" cy="288"/>
              </a:xfrm>
              <a:prstGeom prst="rect">
                <a:avLst/>
              </a:prstGeom>
              <a:noFill/>
              <a:ln w="22225" cap="sq">
                <a:solidFill>
                  <a:srgbClr val="FFFF00"/>
                </a:solidFill>
                <a:miter lim="800000"/>
                <a:headEnd/>
                <a:tailEnd/>
              </a:ln>
            </p:spPr>
            <p:txBody>
              <a:bodyPr wrap="none" anchor="ctr"/>
              <a:lstStyle/>
              <a:p>
                <a:endParaRPr lang="zh-CN" altLang="en-US"/>
              </a:p>
            </p:txBody>
          </p:sp>
          <p:sp>
            <p:nvSpPr>
              <p:cNvPr id="102444" name="Rectangle 61"/>
              <p:cNvSpPr>
                <a:spLocks noChangeArrowheads="1"/>
              </p:cNvSpPr>
              <p:nvPr/>
            </p:nvSpPr>
            <p:spPr bwMode="auto">
              <a:xfrm>
                <a:off x="2736" y="768"/>
                <a:ext cx="432" cy="288"/>
              </a:xfrm>
              <a:prstGeom prst="rect">
                <a:avLst/>
              </a:prstGeom>
              <a:noFill/>
              <a:ln w="22225" cap="sq">
                <a:solidFill>
                  <a:srgbClr val="FFFF00"/>
                </a:solidFill>
                <a:miter lim="800000"/>
                <a:headEnd/>
                <a:tailEnd/>
              </a:ln>
            </p:spPr>
            <p:txBody>
              <a:bodyPr wrap="none" anchor="ctr"/>
              <a:lstStyle/>
              <a:p>
                <a:endParaRPr lang="zh-CN" altLang="en-US"/>
              </a:p>
            </p:txBody>
          </p:sp>
          <p:sp>
            <p:nvSpPr>
              <p:cNvPr id="102445" name="Rectangle 62"/>
              <p:cNvSpPr>
                <a:spLocks noChangeArrowheads="1"/>
              </p:cNvSpPr>
              <p:nvPr/>
            </p:nvSpPr>
            <p:spPr bwMode="auto">
              <a:xfrm>
                <a:off x="3168" y="768"/>
                <a:ext cx="432" cy="288"/>
              </a:xfrm>
              <a:prstGeom prst="rect">
                <a:avLst/>
              </a:prstGeom>
              <a:noFill/>
              <a:ln w="22225" cap="sq">
                <a:solidFill>
                  <a:srgbClr val="FFFF00"/>
                </a:solidFill>
                <a:miter lim="800000"/>
                <a:headEnd/>
                <a:tailEnd/>
              </a:ln>
            </p:spPr>
            <p:txBody>
              <a:bodyPr wrap="none" anchor="ctr"/>
              <a:lstStyle/>
              <a:p>
                <a:endParaRPr lang="zh-CN" altLang="en-US"/>
              </a:p>
            </p:txBody>
          </p:sp>
        </p:grpSp>
        <p:sp>
          <p:nvSpPr>
            <p:cNvPr id="102435" name="Rectangle 63"/>
            <p:cNvSpPr>
              <a:spLocks noChangeArrowheads="1"/>
            </p:cNvSpPr>
            <p:nvPr/>
          </p:nvSpPr>
          <p:spPr bwMode="auto">
            <a:xfrm>
              <a:off x="380" y="1334"/>
              <a:ext cx="943" cy="446"/>
            </a:xfrm>
            <a:prstGeom prst="rect">
              <a:avLst/>
            </a:prstGeom>
            <a:noFill/>
            <a:ln w="12700" cap="sq">
              <a:noFill/>
              <a:miter lim="800000"/>
              <a:headEnd/>
              <a:tailEnd/>
            </a:ln>
          </p:spPr>
          <p:txBody>
            <a:bodyPr wrap="none">
              <a:spAutoFit/>
            </a:bodyPr>
            <a:lstStyle/>
            <a:p>
              <a:pPr algn="l"/>
              <a:r>
                <a:rPr kumimoji="1" lang="zh-CN" altLang="en-US" sz="4000" b="1">
                  <a:solidFill>
                    <a:srgbClr val="FFFF00"/>
                  </a:solidFill>
                  <a:ea typeface="华文新魏" pitchFamily="2" charset="-122"/>
                </a:rPr>
                <a:t>方法1</a:t>
              </a:r>
            </a:p>
          </p:txBody>
        </p:sp>
      </p:grpSp>
      <p:sp>
        <p:nvSpPr>
          <p:cNvPr id="51264" name="Rectangle 64"/>
          <p:cNvSpPr>
            <a:spLocks noChangeArrowheads="1"/>
          </p:cNvSpPr>
          <p:nvPr/>
        </p:nvSpPr>
        <p:spPr bwMode="auto">
          <a:xfrm>
            <a:off x="7502333" y="3717925"/>
            <a:ext cx="1178826" cy="554038"/>
          </a:xfrm>
          <a:prstGeom prst="rect">
            <a:avLst/>
          </a:prstGeom>
          <a:noFill/>
          <a:ln w="12700" cap="sq">
            <a:noFill/>
            <a:miter lim="800000"/>
            <a:headEnd/>
            <a:tailEnd/>
          </a:ln>
        </p:spPr>
        <p:txBody>
          <a:bodyPr>
            <a:spAutoFit/>
          </a:bodyPr>
          <a:lstStyle/>
          <a:p>
            <a:pPr algn="l"/>
            <a:r>
              <a:rPr kumimoji="1" lang="en-US" altLang="zh-CN" sz="3000" b="1">
                <a:solidFill>
                  <a:srgbClr val="FFFFFF"/>
                </a:solidFill>
              </a:rPr>
              <a:t>6</a:t>
            </a:r>
            <a:r>
              <a:rPr kumimoji="1" lang="en-US" altLang="zh-CN" sz="3000" b="1">
                <a:solidFill>
                  <a:srgbClr val="66FF33"/>
                </a:solidFill>
              </a:rPr>
              <a:t>x</a:t>
            </a:r>
            <a:r>
              <a:rPr kumimoji="1" lang="en-US" altLang="zh-CN" sz="3000" b="1" baseline="30000">
                <a:solidFill>
                  <a:srgbClr val="FFFFFF"/>
                </a:solidFill>
              </a:rPr>
              <a:t>7</a:t>
            </a:r>
            <a:endParaRPr kumimoji="1" lang="zh-CN" altLang="en-US" sz="3000" b="1" baseline="30000">
              <a:solidFill>
                <a:srgbClr val="FFFFFF"/>
              </a:solidFill>
            </a:endParaRPr>
          </a:p>
        </p:txBody>
      </p:sp>
      <p:grpSp>
        <p:nvGrpSpPr>
          <p:cNvPr id="7" name="Group 65"/>
          <p:cNvGrpSpPr>
            <a:grpSpLocks/>
          </p:cNvGrpSpPr>
          <p:nvPr/>
        </p:nvGrpSpPr>
        <p:grpSpPr bwMode="auto">
          <a:xfrm>
            <a:off x="7468329" y="4156075"/>
            <a:ext cx="2743038" cy="560388"/>
            <a:chOff x="3456" y="2519"/>
            <a:chExt cx="1728" cy="353"/>
          </a:xfrm>
        </p:grpSpPr>
        <p:sp>
          <p:nvSpPr>
            <p:cNvPr id="102424" name="Rectangle 66"/>
            <p:cNvSpPr>
              <a:spLocks noChangeArrowheads="1"/>
            </p:cNvSpPr>
            <p:nvPr/>
          </p:nvSpPr>
          <p:spPr bwMode="auto">
            <a:xfrm>
              <a:off x="3456" y="2544"/>
              <a:ext cx="288" cy="288"/>
            </a:xfrm>
            <a:prstGeom prst="rect">
              <a:avLst/>
            </a:prstGeom>
            <a:noFill/>
            <a:ln w="25400" cap="sq">
              <a:solidFill>
                <a:srgbClr val="FFFF00"/>
              </a:solidFill>
              <a:miter lim="800000"/>
              <a:headEnd/>
              <a:tailEnd/>
            </a:ln>
          </p:spPr>
          <p:txBody>
            <a:bodyPr wrap="none" anchor="ctr"/>
            <a:lstStyle/>
            <a:p>
              <a:endParaRPr lang="zh-CN" altLang="en-US"/>
            </a:p>
          </p:txBody>
        </p:sp>
        <p:sp>
          <p:nvSpPr>
            <p:cNvPr id="102425" name="Rectangle 67"/>
            <p:cNvSpPr>
              <a:spLocks noChangeArrowheads="1"/>
            </p:cNvSpPr>
            <p:nvPr/>
          </p:nvSpPr>
          <p:spPr bwMode="auto">
            <a:xfrm>
              <a:off x="3744" y="2544"/>
              <a:ext cx="288" cy="288"/>
            </a:xfrm>
            <a:prstGeom prst="rect">
              <a:avLst/>
            </a:prstGeom>
            <a:noFill/>
            <a:ln w="25400" cap="sq">
              <a:solidFill>
                <a:srgbClr val="FFFF00"/>
              </a:solidFill>
              <a:miter lim="800000"/>
              <a:headEnd/>
              <a:tailEnd/>
            </a:ln>
          </p:spPr>
          <p:txBody>
            <a:bodyPr wrap="none" anchor="ctr"/>
            <a:lstStyle/>
            <a:p>
              <a:endParaRPr lang="zh-CN" altLang="en-US"/>
            </a:p>
          </p:txBody>
        </p:sp>
        <p:sp>
          <p:nvSpPr>
            <p:cNvPr id="102426" name="Rectangle 68"/>
            <p:cNvSpPr>
              <a:spLocks noChangeArrowheads="1"/>
            </p:cNvSpPr>
            <p:nvPr/>
          </p:nvSpPr>
          <p:spPr bwMode="auto">
            <a:xfrm>
              <a:off x="4032" y="2544"/>
              <a:ext cx="288" cy="288"/>
            </a:xfrm>
            <a:prstGeom prst="rect">
              <a:avLst/>
            </a:prstGeom>
            <a:noFill/>
            <a:ln w="25400" cap="sq">
              <a:solidFill>
                <a:srgbClr val="FFFF00"/>
              </a:solidFill>
              <a:miter lim="800000"/>
              <a:headEnd/>
              <a:tailEnd/>
            </a:ln>
          </p:spPr>
          <p:txBody>
            <a:bodyPr wrap="none" anchor="ctr"/>
            <a:lstStyle/>
            <a:p>
              <a:endParaRPr lang="zh-CN" altLang="en-US"/>
            </a:p>
          </p:txBody>
        </p:sp>
        <p:sp>
          <p:nvSpPr>
            <p:cNvPr id="102427" name="Rectangle 69"/>
            <p:cNvSpPr>
              <a:spLocks noChangeArrowheads="1"/>
            </p:cNvSpPr>
            <p:nvPr/>
          </p:nvSpPr>
          <p:spPr bwMode="auto">
            <a:xfrm>
              <a:off x="4320" y="2544"/>
              <a:ext cx="288" cy="288"/>
            </a:xfrm>
            <a:prstGeom prst="rect">
              <a:avLst/>
            </a:prstGeom>
            <a:noFill/>
            <a:ln w="25400" cap="sq">
              <a:solidFill>
                <a:srgbClr val="FFFF00"/>
              </a:solidFill>
              <a:miter lim="800000"/>
              <a:headEnd/>
              <a:tailEnd/>
            </a:ln>
          </p:spPr>
          <p:txBody>
            <a:bodyPr wrap="none" anchor="ctr"/>
            <a:lstStyle/>
            <a:p>
              <a:endParaRPr lang="zh-CN" altLang="en-US"/>
            </a:p>
          </p:txBody>
        </p:sp>
        <p:sp>
          <p:nvSpPr>
            <p:cNvPr id="102428" name="Rectangle 70"/>
            <p:cNvSpPr>
              <a:spLocks noChangeArrowheads="1"/>
            </p:cNvSpPr>
            <p:nvPr/>
          </p:nvSpPr>
          <p:spPr bwMode="auto">
            <a:xfrm>
              <a:off x="4608" y="2544"/>
              <a:ext cx="288" cy="288"/>
            </a:xfrm>
            <a:prstGeom prst="rect">
              <a:avLst/>
            </a:prstGeom>
            <a:noFill/>
            <a:ln w="25400" cap="sq">
              <a:solidFill>
                <a:srgbClr val="FFFF00"/>
              </a:solidFill>
              <a:miter lim="800000"/>
              <a:headEnd/>
              <a:tailEnd/>
            </a:ln>
          </p:spPr>
          <p:txBody>
            <a:bodyPr wrap="none" anchor="ctr"/>
            <a:lstStyle/>
            <a:p>
              <a:endParaRPr lang="zh-CN" altLang="en-US"/>
            </a:p>
          </p:txBody>
        </p:sp>
        <p:sp>
          <p:nvSpPr>
            <p:cNvPr id="102429" name="Rectangle 71"/>
            <p:cNvSpPr>
              <a:spLocks noChangeArrowheads="1"/>
            </p:cNvSpPr>
            <p:nvPr/>
          </p:nvSpPr>
          <p:spPr bwMode="auto">
            <a:xfrm>
              <a:off x="3489" y="2523"/>
              <a:ext cx="226" cy="349"/>
            </a:xfrm>
            <a:prstGeom prst="rect">
              <a:avLst/>
            </a:prstGeom>
            <a:noFill/>
            <a:ln w="12700" cap="sq">
              <a:noFill/>
              <a:miter lim="800000"/>
              <a:headEnd/>
              <a:tailEnd/>
            </a:ln>
          </p:spPr>
          <p:txBody>
            <a:bodyPr wrap="none">
              <a:spAutoFit/>
            </a:bodyPr>
            <a:lstStyle/>
            <a:p>
              <a:r>
                <a:rPr kumimoji="1" lang="zh-CN" altLang="en-US" sz="3000" b="1">
                  <a:solidFill>
                    <a:srgbClr val="FFFFFF"/>
                  </a:solidFill>
                </a:rPr>
                <a:t>6</a:t>
              </a:r>
            </a:p>
          </p:txBody>
        </p:sp>
        <p:sp>
          <p:nvSpPr>
            <p:cNvPr id="102430" name="Rectangle 72"/>
            <p:cNvSpPr>
              <a:spLocks noChangeArrowheads="1"/>
            </p:cNvSpPr>
            <p:nvPr/>
          </p:nvSpPr>
          <p:spPr bwMode="auto">
            <a:xfrm>
              <a:off x="3781" y="2523"/>
              <a:ext cx="226" cy="349"/>
            </a:xfrm>
            <a:prstGeom prst="rect">
              <a:avLst/>
            </a:prstGeom>
            <a:noFill/>
            <a:ln w="12700" cap="sq">
              <a:noFill/>
              <a:miter lim="800000"/>
              <a:headEnd/>
              <a:tailEnd/>
            </a:ln>
          </p:spPr>
          <p:txBody>
            <a:bodyPr wrap="none">
              <a:spAutoFit/>
            </a:bodyPr>
            <a:lstStyle/>
            <a:p>
              <a:r>
                <a:rPr kumimoji="1" lang="zh-CN" altLang="en-US" sz="3000" b="1">
                  <a:solidFill>
                    <a:srgbClr val="00FF00"/>
                  </a:solidFill>
                </a:rPr>
                <a:t>7</a:t>
              </a:r>
            </a:p>
          </p:txBody>
        </p:sp>
        <p:sp>
          <p:nvSpPr>
            <p:cNvPr id="102431" name="Rectangle 73"/>
            <p:cNvSpPr>
              <a:spLocks noChangeArrowheads="1"/>
            </p:cNvSpPr>
            <p:nvPr/>
          </p:nvSpPr>
          <p:spPr bwMode="auto">
            <a:xfrm>
              <a:off x="4054" y="2519"/>
              <a:ext cx="226" cy="349"/>
            </a:xfrm>
            <a:prstGeom prst="rect">
              <a:avLst/>
            </a:prstGeom>
            <a:noFill/>
            <a:ln w="12700" cap="sq">
              <a:noFill/>
              <a:miter lim="800000"/>
              <a:headEnd/>
              <a:tailEnd/>
            </a:ln>
          </p:spPr>
          <p:txBody>
            <a:bodyPr wrap="none">
              <a:spAutoFit/>
            </a:bodyPr>
            <a:lstStyle/>
            <a:p>
              <a:r>
                <a:rPr kumimoji="1" lang="zh-CN" altLang="en-US" sz="3000" b="1">
                  <a:solidFill>
                    <a:srgbClr val="FFFF00"/>
                  </a:solidFill>
                </a:rPr>
                <a:t>0</a:t>
              </a:r>
            </a:p>
          </p:txBody>
        </p:sp>
        <p:sp>
          <p:nvSpPr>
            <p:cNvPr id="102432" name="Rectangle 74"/>
            <p:cNvSpPr>
              <a:spLocks noChangeArrowheads="1"/>
            </p:cNvSpPr>
            <p:nvPr/>
          </p:nvSpPr>
          <p:spPr bwMode="auto">
            <a:xfrm>
              <a:off x="4342" y="2522"/>
              <a:ext cx="226" cy="349"/>
            </a:xfrm>
            <a:prstGeom prst="rect">
              <a:avLst/>
            </a:prstGeom>
            <a:noFill/>
            <a:ln w="12700" cap="sq">
              <a:noFill/>
              <a:miter lim="800000"/>
              <a:headEnd/>
              <a:tailEnd/>
            </a:ln>
          </p:spPr>
          <p:txBody>
            <a:bodyPr wrap="none">
              <a:spAutoFit/>
            </a:bodyPr>
            <a:lstStyle/>
            <a:p>
              <a:r>
                <a:rPr kumimoji="1" lang="zh-CN" altLang="en-US" sz="3000" b="1">
                  <a:solidFill>
                    <a:srgbClr val="66CCFF"/>
                  </a:solidFill>
                </a:rPr>
                <a:t>0</a:t>
              </a:r>
            </a:p>
          </p:txBody>
        </p:sp>
        <p:sp>
          <p:nvSpPr>
            <p:cNvPr id="102433" name="Line 75"/>
            <p:cNvSpPr>
              <a:spLocks noChangeShapeType="1"/>
            </p:cNvSpPr>
            <p:nvPr/>
          </p:nvSpPr>
          <p:spPr bwMode="auto">
            <a:xfrm>
              <a:off x="4800" y="2688"/>
              <a:ext cx="384" cy="0"/>
            </a:xfrm>
            <a:prstGeom prst="line">
              <a:avLst/>
            </a:prstGeom>
            <a:noFill/>
            <a:ln w="22225" cap="sq">
              <a:solidFill>
                <a:srgbClr val="00FFFF"/>
              </a:solidFill>
              <a:round/>
              <a:headEnd/>
              <a:tailEnd type="triangle" w="med" len="med"/>
            </a:ln>
          </p:spPr>
          <p:txBody>
            <a:bodyPr wrap="none" anchor="ctr"/>
            <a:lstStyle/>
            <a:p>
              <a:endParaRPr lang="zh-CN" altLang="en-US"/>
            </a:p>
          </p:txBody>
        </p:sp>
      </p:grpSp>
      <p:grpSp>
        <p:nvGrpSpPr>
          <p:cNvPr id="8" name="Group 76"/>
          <p:cNvGrpSpPr>
            <a:grpSpLocks/>
          </p:cNvGrpSpPr>
          <p:nvPr/>
        </p:nvGrpSpPr>
        <p:grpSpPr bwMode="auto">
          <a:xfrm>
            <a:off x="3711630" y="3352802"/>
            <a:ext cx="2291262" cy="758825"/>
            <a:chOff x="1392" y="2112"/>
            <a:chExt cx="1443" cy="478"/>
          </a:xfrm>
        </p:grpSpPr>
        <p:sp>
          <p:nvSpPr>
            <p:cNvPr id="102422" name="AutoShape 77"/>
            <p:cNvSpPr>
              <a:spLocks/>
            </p:cNvSpPr>
            <p:nvPr/>
          </p:nvSpPr>
          <p:spPr bwMode="auto">
            <a:xfrm rot="5400000" flipH="1" flipV="1">
              <a:off x="1908" y="1596"/>
              <a:ext cx="216" cy="1248"/>
            </a:xfrm>
            <a:prstGeom prst="leftBrace">
              <a:avLst>
                <a:gd name="adj1" fmla="val 48148"/>
                <a:gd name="adj2" fmla="val 50565"/>
              </a:avLst>
            </a:prstGeom>
            <a:noFill/>
            <a:ln w="22225">
              <a:solidFill>
                <a:srgbClr val="FFFFFF"/>
              </a:solidFill>
              <a:round/>
              <a:headEnd/>
              <a:tailEnd/>
            </a:ln>
          </p:spPr>
          <p:txBody>
            <a:bodyPr wrap="none" anchor="ctr"/>
            <a:lstStyle/>
            <a:p>
              <a:endParaRPr lang="zh-CN" altLang="en-US"/>
            </a:p>
          </p:txBody>
        </p:sp>
        <p:sp>
          <p:nvSpPr>
            <p:cNvPr id="102423" name="Text Box 78"/>
            <p:cNvSpPr txBox="1">
              <a:spLocks noChangeArrowheads="1"/>
            </p:cNvSpPr>
            <p:nvPr/>
          </p:nvSpPr>
          <p:spPr bwMode="auto">
            <a:xfrm>
              <a:off x="1566" y="2319"/>
              <a:ext cx="1269" cy="271"/>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lgn="l"/>
              <a:r>
                <a:rPr lang="zh-CN" altLang="en-US" sz="2200" b="1" i="1">
                  <a:solidFill>
                    <a:srgbClr val="FFFFFF"/>
                  </a:solidFill>
                  <a:latin typeface="Arial" charset="0"/>
                  <a:ea typeface="黑体" pitchFamily="49" charset="-122"/>
                </a:rPr>
                <a:t>3</a:t>
              </a:r>
              <a:r>
                <a:rPr lang="zh-CN" altLang="en-US" sz="2200" b="1" i="1">
                  <a:solidFill>
                    <a:srgbClr val="FFFFFF"/>
                  </a:solidFill>
                  <a:latin typeface="黑体" pitchFamily="49" charset="-122"/>
                  <a:ea typeface="黑体" pitchFamily="49" charset="-122"/>
                </a:rPr>
                <a:t>个指数域</a:t>
              </a:r>
            </a:p>
          </p:txBody>
        </p:sp>
      </p:grpSp>
      <p:grpSp>
        <p:nvGrpSpPr>
          <p:cNvPr id="9" name="Group 79"/>
          <p:cNvGrpSpPr>
            <a:grpSpLocks/>
          </p:cNvGrpSpPr>
          <p:nvPr/>
        </p:nvGrpSpPr>
        <p:grpSpPr bwMode="auto">
          <a:xfrm>
            <a:off x="2495560" y="398463"/>
            <a:ext cx="4674824" cy="1230312"/>
            <a:chOff x="612" y="185"/>
            <a:chExt cx="2945" cy="775"/>
          </a:xfrm>
        </p:grpSpPr>
        <p:grpSp>
          <p:nvGrpSpPr>
            <p:cNvPr id="10" name="Group 80"/>
            <p:cNvGrpSpPr>
              <a:grpSpLocks/>
            </p:cNvGrpSpPr>
            <p:nvPr/>
          </p:nvGrpSpPr>
          <p:grpSpPr bwMode="auto">
            <a:xfrm>
              <a:off x="612" y="185"/>
              <a:ext cx="2419" cy="768"/>
              <a:chOff x="1595" y="868"/>
              <a:chExt cx="2419" cy="768"/>
            </a:xfrm>
          </p:grpSpPr>
          <p:sp>
            <p:nvSpPr>
              <p:cNvPr id="102420" name="AutoShape 81"/>
              <p:cNvSpPr>
                <a:spLocks noChangeArrowheads="1"/>
              </p:cNvSpPr>
              <p:nvPr/>
            </p:nvSpPr>
            <p:spPr bwMode="auto">
              <a:xfrm rot="255593">
                <a:off x="1626" y="868"/>
                <a:ext cx="2388" cy="768"/>
              </a:xfrm>
              <a:prstGeom prst="irregularSeal2">
                <a:avLst/>
              </a:prstGeom>
              <a:solidFill>
                <a:srgbClr val="FF0000"/>
              </a:solidFill>
              <a:ln w="85725" cap="sq">
                <a:solidFill>
                  <a:srgbClr val="FFFF00"/>
                </a:solidFill>
                <a:miter lim="800000"/>
                <a:headEnd/>
                <a:tailEnd/>
              </a:ln>
              <a:effectLst>
                <a:outerShdw dist="136783" dir="1308085" algn="ctr" rotWithShape="0">
                  <a:srgbClr val="C0C0C0"/>
                </a:outerShdw>
              </a:effectLst>
            </p:spPr>
            <p:txBody>
              <a:bodyPr wrap="none" anchor="ctr"/>
              <a:lstStyle/>
              <a:p>
                <a:endParaRPr lang="zh-CN" altLang="en-US"/>
              </a:p>
            </p:txBody>
          </p:sp>
          <p:sp>
            <p:nvSpPr>
              <p:cNvPr id="102421" name="Text Box 82"/>
              <p:cNvSpPr txBox="1">
                <a:spLocks noChangeArrowheads="1"/>
              </p:cNvSpPr>
              <p:nvPr/>
            </p:nvSpPr>
            <p:spPr bwMode="auto">
              <a:xfrm>
                <a:off x="1595" y="1062"/>
                <a:ext cx="2160" cy="349"/>
              </a:xfrm>
              <a:prstGeom prst="rect">
                <a:avLst/>
              </a:prstGeom>
              <a:noFill/>
              <a:ln w="12700" cap="sq">
                <a:noFill/>
                <a:miter lim="800000"/>
                <a:headEnd/>
                <a:tailEnd/>
              </a:ln>
              <a:effectLst>
                <a:outerShdw dist="28398" dir="1593903" algn="ctr" rotWithShape="0">
                  <a:schemeClr val="bg2"/>
                </a:outerShdw>
              </a:effectLst>
            </p:spPr>
            <p:txBody>
              <a:bodyPr>
                <a:spAutoFit/>
              </a:bodyPr>
              <a:lstStyle/>
              <a:p>
                <a:r>
                  <a:rPr lang="zh-CN" altLang="en-US" sz="3000" b="1" i="1">
                    <a:solidFill>
                      <a:srgbClr val="FFFFFF"/>
                    </a:solidFill>
                    <a:ea typeface="幼圆" pitchFamily="49" charset="-122"/>
                  </a:rPr>
                  <a:t>三元多项式</a:t>
                </a:r>
              </a:p>
            </p:txBody>
          </p:sp>
        </p:grpSp>
        <p:grpSp>
          <p:nvGrpSpPr>
            <p:cNvPr id="11" name="Group 83"/>
            <p:cNvGrpSpPr>
              <a:grpSpLocks/>
            </p:cNvGrpSpPr>
            <p:nvPr/>
          </p:nvGrpSpPr>
          <p:grpSpPr bwMode="auto">
            <a:xfrm rot="1442313">
              <a:off x="2789" y="240"/>
              <a:ext cx="768" cy="720"/>
              <a:chOff x="2995" y="2106"/>
              <a:chExt cx="989" cy="768"/>
            </a:xfrm>
          </p:grpSpPr>
          <p:sp>
            <p:nvSpPr>
              <p:cNvPr id="102417" name="Freeform 84"/>
              <p:cNvSpPr>
                <a:spLocks/>
              </p:cNvSpPr>
              <p:nvPr/>
            </p:nvSpPr>
            <p:spPr bwMode="auto">
              <a:xfrm rot="421002">
                <a:off x="2995" y="2106"/>
                <a:ext cx="989" cy="768"/>
              </a:xfrm>
              <a:custGeom>
                <a:avLst/>
                <a:gdLst>
                  <a:gd name="T0" fmla="*/ 1137125 w 439"/>
                  <a:gd name="T1" fmla="*/ 672 h 683"/>
                  <a:gd name="T2" fmla="*/ 1471148 w 439"/>
                  <a:gd name="T3" fmla="*/ 500 h 683"/>
                  <a:gd name="T4" fmla="*/ 2064271 w 439"/>
                  <a:gd name="T5" fmla="*/ 604 h 683"/>
                  <a:gd name="T6" fmla="*/ 2010425 w 439"/>
                  <a:gd name="T7" fmla="*/ 883 h 683"/>
                  <a:gd name="T8" fmla="*/ 1295953 w 439"/>
                  <a:gd name="T9" fmla="*/ 1108 h 683"/>
                  <a:gd name="T10" fmla="*/ 1161081 w 439"/>
                  <a:gd name="T11" fmla="*/ 1723 h 683"/>
                  <a:gd name="T12" fmla="*/ 1295953 w 439"/>
                  <a:gd name="T13" fmla="*/ 1917 h 683"/>
                  <a:gd name="T14" fmla="*/ 1061859 w 439"/>
                  <a:gd name="T15" fmla="*/ 2126 h 683"/>
                  <a:gd name="T16" fmla="*/ 1115414 w 439"/>
                  <a:gd name="T17" fmla="*/ 2340 h 683"/>
                  <a:gd name="T18" fmla="*/ 1615749 w 439"/>
                  <a:gd name="T19" fmla="*/ 2483 h 683"/>
                  <a:gd name="T20" fmla="*/ 2276723 w 439"/>
                  <a:gd name="T21" fmla="*/ 2386 h 683"/>
                  <a:gd name="T22" fmla="*/ 2488775 w 439"/>
                  <a:gd name="T23" fmla="*/ 2126 h 683"/>
                  <a:gd name="T24" fmla="*/ 2222758 w 439"/>
                  <a:gd name="T25" fmla="*/ 1878 h 683"/>
                  <a:gd name="T26" fmla="*/ 2512858 w 439"/>
                  <a:gd name="T27" fmla="*/ 1747 h 683"/>
                  <a:gd name="T28" fmla="*/ 2512858 w 439"/>
                  <a:gd name="T29" fmla="*/ 1403 h 683"/>
                  <a:gd name="T30" fmla="*/ 3252393 w 439"/>
                  <a:gd name="T31" fmla="*/ 1117 h 683"/>
                  <a:gd name="T32" fmla="*/ 3330213 w 439"/>
                  <a:gd name="T33" fmla="*/ 679 h 683"/>
                  <a:gd name="T34" fmla="*/ 2851873 w 439"/>
                  <a:gd name="T35" fmla="*/ 214 h 683"/>
                  <a:gd name="T36" fmla="*/ 1902935 w 439"/>
                  <a:gd name="T37" fmla="*/ 0 h 683"/>
                  <a:gd name="T38" fmla="*/ 849407 w 439"/>
                  <a:gd name="T39" fmla="*/ 141 h 683"/>
                  <a:gd name="T40" fmla="*/ 236236 w 439"/>
                  <a:gd name="T41" fmla="*/ 416 h 683"/>
                  <a:gd name="T42" fmla="*/ 0 w 439"/>
                  <a:gd name="T43" fmla="*/ 850 h 683"/>
                  <a:gd name="T44" fmla="*/ 29832 w 439"/>
                  <a:gd name="T45" fmla="*/ 1108 h 683"/>
                  <a:gd name="T46" fmla="*/ 1115414 w 439"/>
                  <a:gd name="T47" fmla="*/ 1075 h 683"/>
                  <a:gd name="T48" fmla="*/ 1137125 w 439"/>
                  <a:gd name="T49" fmla="*/ 672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35921" dir="2700000" algn="ctr" rotWithShape="0">
                  <a:schemeClr val="bg1"/>
                </a:outerShdw>
              </a:effectLst>
            </p:spPr>
            <p:txBody>
              <a:bodyPr/>
              <a:lstStyle/>
              <a:p>
                <a:endParaRPr lang="zh-CN" altLang="en-US"/>
              </a:p>
            </p:txBody>
          </p:sp>
          <p:sp>
            <p:nvSpPr>
              <p:cNvPr id="102418" name="Freeform 85"/>
              <p:cNvSpPr>
                <a:spLocks/>
              </p:cNvSpPr>
              <p:nvPr/>
            </p:nvSpPr>
            <p:spPr bwMode="auto">
              <a:xfrm rot="421002">
                <a:off x="3040" y="2105"/>
                <a:ext cx="881" cy="535"/>
              </a:xfrm>
              <a:custGeom>
                <a:avLst/>
                <a:gdLst>
                  <a:gd name="T0" fmla="*/ 0 w 390"/>
                  <a:gd name="T1" fmla="*/ 849 h 477"/>
                  <a:gd name="T2" fmla="*/ 445422 w 390"/>
                  <a:gd name="T3" fmla="*/ 809 h 477"/>
                  <a:gd name="T4" fmla="*/ 695773 w 390"/>
                  <a:gd name="T5" fmla="*/ 849 h 477"/>
                  <a:gd name="T6" fmla="*/ 681424 w 390"/>
                  <a:gd name="T7" fmla="*/ 619 h 477"/>
                  <a:gd name="T8" fmla="*/ 868652 w 390"/>
                  <a:gd name="T9" fmla="*/ 354 h 477"/>
                  <a:gd name="T10" fmla="*/ 1608428 w 390"/>
                  <a:gd name="T11" fmla="*/ 260 h 477"/>
                  <a:gd name="T12" fmla="*/ 1962263 w 390"/>
                  <a:gd name="T13" fmla="*/ 370 h 477"/>
                  <a:gd name="T14" fmla="*/ 2335974 w 390"/>
                  <a:gd name="T15" fmla="*/ 538 h 477"/>
                  <a:gd name="T16" fmla="*/ 2228858 w 390"/>
                  <a:gd name="T17" fmla="*/ 837 h 477"/>
                  <a:gd name="T18" fmla="*/ 1525777 w 390"/>
                  <a:gd name="T19" fmla="*/ 976 h 477"/>
                  <a:gd name="T20" fmla="*/ 1335732 w 390"/>
                  <a:gd name="T21" fmla="*/ 1186 h 477"/>
                  <a:gd name="T22" fmla="*/ 1390731 w 390"/>
                  <a:gd name="T23" fmla="*/ 1395 h 477"/>
                  <a:gd name="T24" fmla="*/ 1297071 w 390"/>
                  <a:gd name="T25" fmla="*/ 1687 h 477"/>
                  <a:gd name="T26" fmla="*/ 2000444 w 390"/>
                  <a:gd name="T27" fmla="*/ 1687 h 477"/>
                  <a:gd name="T28" fmla="*/ 2094078 w 390"/>
                  <a:gd name="T29" fmla="*/ 1472 h 477"/>
                  <a:gd name="T30" fmla="*/ 2041839 w 390"/>
                  <a:gd name="T31" fmla="*/ 1218 h 477"/>
                  <a:gd name="T32" fmla="*/ 2471085 w 390"/>
                  <a:gd name="T33" fmla="*/ 1083 h 477"/>
                  <a:gd name="T34" fmla="*/ 2799685 w 390"/>
                  <a:gd name="T35" fmla="*/ 1013 h 477"/>
                  <a:gd name="T36" fmla="*/ 3048036 w 390"/>
                  <a:gd name="T37" fmla="*/ 694 h 477"/>
                  <a:gd name="T38" fmla="*/ 2820158 w 390"/>
                  <a:gd name="T39" fmla="*/ 348 h 477"/>
                  <a:gd name="T40" fmla="*/ 2062204 w 390"/>
                  <a:gd name="T41" fmla="*/ 0 h 477"/>
                  <a:gd name="T42" fmla="*/ 1141324 w 390"/>
                  <a:gd name="T43" fmla="*/ 27 h 477"/>
                  <a:gd name="T44" fmla="*/ 397995 w 390"/>
                  <a:gd name="T45" fmla="*/ 234 h 477"/>
                  <a:gd name="T46" fmla="*/ 79193 w 390"/>
                  <a:gd name="T47" fmla="*/ 495 h 477"/>
                  <a:gd name="T48" fmla="*/ 0 w 390"/>
                  <a:gd name="T49" fmla="*/ 849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35921" dir="2700000" algn="ctr" rotWithShape="0">
                  <a:schemeClr val="bg1"/>
                </a:outerShdw>
              </a:effectLst>
            </p:spPr>
            <p:txBody>
              <a:bodyPr/>
              <a:lstStyle/>
              <a:p>
                <a:endParaRPr lang="zh-CN" altLang="en-US"/>
              </a:p>
            </p:txBody>
          </p:sp>
          <p:sp>
            <p:nvSpPr>
              <p:cNvPr id="102419" name="Freeform 86"/>
              <p:cNvSpPr>
                <a:spLocks/>
              </p:cNvSpPr>
              <p:nvPr/>
            </p:nvSpPr>
            <p:spPr bwMode="auto">
              <a:xfrm rot="421002">
                <a:off x="3332" y="2710"/>
                <a:ext cx="286" cy="124"/>
              </a:xfrm>
              <a:custGeom>
                <a:avLst/>
                <a:gdLst>
                  <a:gd name="T0" fmla="*/ 371339 w 126"/>
                  <a:gd name="T1" fmla="*/ 0 h 109"/>
                  <a:gd name="T2" fmla="*/ 72074 w 126"/>
                  <a:gd name="T3" fmla="*/ 84 h 109"/>
                  <a:gd name="T4" fmla="*/ 0 w 126"/>
                  <a:gd name="T5" fmla="*/ 301 h 109"/>
                  <a:gd name="T6" fmla="*/ 231978 w 126"/>
                  <a:gd name="T7" fmla="*/ 448 h 109"/>
                  <a:gd name="T8" fmla="*/ 806250 w 126"/>
                  <a:gd name="T9" fmla="*/ 448 h 109"/>
                  <a:gd name="T10" fmla="*/ 1037803 w 126"/>
                  <a:gd name="T11" fmla="*/ 271 h 109"/>
                  <a:gd name="T12" fmla="*/ 842881 w 126"/>
                  <a:gd name="T13" fmla="*/ 57 h 109"/>
                  <a:gd name="T14" fmla="*/ 371339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35921" dir="2700000" algn="ctr" rotWithShape="0">
                  <a:schemeClr val="bg1"/>
                </a:outerShdw>
              </a:effectLst>
            </p:spPr>
            <p:txBody>
              <a:bodyPr/>
              <a:lstStyle/>
              <a:p>
                <a:endParaRPr lang="zh-CN" altLang="en-US"/>
              </a:p>
            </p:txBody>
          </p:sp>
        </p:grpSp>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528"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p:cTn id="18" dur="500" fill="hold"/>
                                        <p:tgtEl>
                                          <p:spTgt spid="2"/>
                                        </p:tgtEl>
                                        <p:attrNameLst>
                                          <p:attrName>ppt_w</p:attrName>
                                        </p:attrNameLst>
                                      </p:cBhvr>
                                      <p:tavLst>
                                        <p:tav tm="0">
                                          <p:val>
                                            <p:fltVal val="0"/>
                                          </p:val>
                                        </p:tav>
                                        <p:tav tm="100000">
                                          <p:val>
                                            <p:strVal val="#ppt_w"/>
                                          </p:val>
                                        </p:tav>
                                      </p:tavLst>
                                    </p:anim>
                                    <p:anim calcmode="lin" valueType="num">
                                      <p:cBhvr>
                                        <p:cTn id="19" dur="500" fill="hold"/>
                                        <p:tgtEl>
                                          <p:spTgt spid="2"/>
                                        </p:tgtEl>
                                        <p:attrNameLst>
                                          <p:attrName>ppt_h</p:attrName>
                                        </p:attrNameLst>
                                      </p:cBhvr>
                                      <p:tavLst>
                                        <p:tav tm="0">
                                          <p:val>
                                            <p:fltVal val="0"/>
                                          </p:val>
                                        </p:tav>
                                        <p:tav tm="100000">
                                          <p:val>
                                            <p:strVal val="#ppt_h"/>
                                          </p:val>
                                        </p:tav>
                                      </p:tavLst>
                                    </p:anim>
                                    <p:anim calcmode="lin" valueType="num">
                                      <p:cBhvr>
                                        <p:cTn id="20" dur="500" fill="hold"/>
                                        <p:tgtEl>
                                          <p:spTgt spid="2"/>
                                        </p:tgtEl>
                                        <p:attrNameLst>
                                          <p:attrName>ppt_x</p:attrName>
                                        </p:attrNameLst>
                                      </p:cBhvr>
                                      <p:tavLst>
                                        <p:tav tm="0">
                                          <p:val>
                                            <p:fltVal val="0.5"/>
                                          </p:val>
                                        </p:tav>
                                        <p:tav tm="100000">
                                          <p:val>
                                            <p:strVal val="#ppt_x"/>
                                          </p:val>
                                        </p:tav>
                                      </p:tavLst>
                                    </p:anim>
                                    <p:anim calcmode="lin" valueType="num">
                                      <p:cBhvr>
                                        <p:cTn id="21" dur="500" fill="hold"/>
                                        <p:tgtEl>
                                          <p:spTgt spid="2"/>
                                        </p:tgtEl>
                                        <p:attrNameLst>
                                          <p:attrName>ppt_y</p:attrName>
                                        </p:attrNameLst>
                                      </p:cBhvr>
                                      <p:tavLst>
                                        <p:tav tm="0">
                                          <p:val>
                                            <p:fltVal val="0.5"/>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1205"/>
                                        </p:tgtEl>
                                        <p:attrNameLst>
                                          <p:attrName>style.visibility</p:attrName>
                                        </p:attrNameLst>
                                      </p:cBhvr>
                                      <p:to>
                                        <p:strVal val="visible"/>
                                      </p:to>
                                    </p:set>
                                    <p:animEffect transition="in" filter="wipe(left)">
                                      <p:cBhvr>
                                        <p:cTn id="26" dur="500"/>
                                        <p:tgtEl>
                                          <p:spTgt spid="5120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3" fill="hold" grpId="0" nodeType="clickEffect">
                                  <p:stCondLst>
                                    <p:cond delay="0"/>
                                  </p:stCondLst>
                                  <p:childTnLst>
                                    <p:set>
                                      <p:cBhvr>
                                        <p:cTn id="30" dur="1" fill="hold">
                                          <p:stCondLst>
                                            <p:cond delay="0"/>
                                          </p:stCondLst>
                                        </p:cTn>
                                        <p:tgtEl>
                                          <p:spTgt spid="51227"/>
                                        </p:tgtEl>
                                        <p:attrNameLst>
                                          <p:attrName>style.visibility</p:attrName>
                                        </p:attrNameLst>
                                      </p:cBhvr>
                                      <p:to>
                                        <p:strVal val="visible"/>
                                      </p:to>
                                    </p:set>
                                    <p:anim calcmode="lin" valueType="num">
                                      <p:cBhvr additive="base">
                                        <p:cTn id="31" dur="500" fill="hold"/>
                                        <p:tgtEl>
                                          <p:spTgt spid="51227"/>
                                        </p:tgtEl>
                                        <p:attrNameLst>
                                          <p:attrName>ppt_x</p:attrName>
                                        </p:attrNameLst>
                                      </p:cBhvr>
                                      <p:tavLst>
                                        <p:tav tm="0">
                                          <p:val>
                                            <p:strVal val="1+#ppt_w/2"/>
                                          </p:val>
                                        </p:tav>
                                        <p:tav tm="100000">
                                          <p:val>
                                            <p:strVal val="#ppt_x"/>
                                          </p:val>
                                        </p:tav>
                                      </p:tavLst>
                                    </p:anim>
                                    <p:anim calcmode="lin" valueType="num">
                                      <p:cBhvr additive="base">
                                        <p:cTn id="32" dur="500" fill="hold"/>
                                        <p:tgtEl>
                                          <p:spTgt spid="51227"/>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1+#ppt_w/2"/>
                                          </p:val>
                                        </p:tav>
                                        <p:tav tm="100000">
                                          <p:val>
                                            <p:strVal val="#ppt_x"/>
                                          </p:val>
                                        </p:tav>
                                      </p:tavLst>
                                    </p:anim>
                                    <p:anim calcmode="lin" valueType="num">
                                      <p:cBhvr additive="base">
                                        <p:cTn id="3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51239"/>
                                        </p:tgtEl>
                                        <p:attrNameLst>
                                          <p:attrName>style.visibility</p:attrName>
                                        </p:attrNameLst>
                                      </p:cBhvr>
                                      <p:to>
                                        <p:strVal val="visible"/>
                                      </p:to>
                                    </p:set>
                                    <p:anim calcmode="lin" valueType="num">
                                      <p:cBhvr additive="base">
                                        <p:cTn id="43" dur="500" fill="hold"/>
                                        <p:tgtEl>
                                          <p:spTgt spid="51239"/>
                                        </p:tgtEl>
                                        <p:attrNameLst>
                                          <p:attrName>ppt_x</p:attrName>
                                        </p:attrNameLst>
                                      </p:cBhvr>
                                      <p:tavLst>
                                        <p:tav tm="0">
                                          <p:val>
                                            <p:strVal val="1+#ppt_w/2"/>
                                          </p:val>
                                        </p:tav>
                                        <p:tav tm="100000">
                                          <p:val>
                                            <p:strVal val="#ppt_x"/>
                                          </p:val>
                                        </p:tav>
                                      </p:tavLst>
                                    </p:anim>
                                    <p:anim calcmode="lin" valueType="num">
                                      <p:cBhvr additive="base">
                                        <p:cTn id="44" dur="500" fill="hold"/>
                                        <p:tgtEl>
                                          <p:spTgt spid="51239"/>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1+#ppt_w/2"/>
                                          </p:val>
                                        </p:tav>
                                        <p:tav tm="100000">
                                          <p:val>
                                            <p:strVal val="#ppt_x"/>
                                          </p:val>
                                        </p:tav>
                                      </p:tavLst>
                                    </p:anim>
                                    <p:anim calcmode="lin" valueType="num">
                                      <p:cBhvr additive="base">
                                        <p:cTn id="5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51264"/>
                                        </p:tgtEl>
                                        <p:attrNameLst>
                                          <p:attrName>style.visibility</p:attrName>
                                        </p:attrNameLst>
                                      </p:cBhvr>
                                      <p:to>
                                        <p:strVal val="visible"/>
                                      </p:to>
                                    </p:set>
                                    <p:anim calcmode="lin" valueType="num">
                                      <p:cBhvr additive="base">
                                        <p:cTn id="55" dur="500" fill="hold"/>
                                        <p:tgtEl>
                                          <p:spTgt spid="51264"/>
                                        </p:tgtEl>
                                        <p:attrNameLst>
                                          <p:attrName>ppt_x</p:attrName>
                                        </p:attrNameLst>
                                      </p:cBhvr>
                                      <p:tavLst>
                                        <p:tav tm="0">
                                          <p:val>
                                            <p:strVal val="1+#ppt_w/2"/>
                                          </p:val>
                                        </p:tav>
                                        <p:tav tm="100000">
                                          <p:val>
                                            <p:strVal val="#ppt_x"/>
                                          </p:val>
                                        </p:tav>
                                      </p:tavLst>
                                    </p:anim>
                                    <p:anim calcmode="lin" valueType="num">
                                      <p:cBhvr additive="base">
                                        <p:cTn id="56" dur="500" fill="hold"/>
                                        <p:tgtEl>
                                          <p:spTgt spid="51264"/>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nodeType="clickEffect">
                                  <p:stCondLst>
                                    <p:cond delay="0"/>
                                  </p:stCondLst>
                                  <p:childTnLst>
                                    <p:set>
                                      <p:cBhvr>
                                        <p:cTn id="60" dur="1" fill="hold">
                                          <p:stCondLst>
                                            <p:cond delay="0"/>
                                          </p:stCondLst>
                                        </p:cTn>
                                        <p:tgtEl>
                                          <p:spTgt spid="7"/>
                                        </p:tgtEl>
                                        <p:attrNameLst>
                                          <p:attrName>style.visibility</p:attrName>
                                        </p:attrNameLst>
                                      </p:cBhvr>
                                      <p:to>
                                        <p:strVal val="visible"/>
                                      </p:to>
                                    </p:set>
                                    <p:anim calcmode="lin" valueType="num">
                                      <p:cBhvr additive="base">
                                        <p:cTn id="61" dur="500" fill="hold"/>
                                        <p:tgtEl>
                                          <p:spTgt spid="7"/>
                                        </p:tgtEl>
                                        <p:attrNameLst>
                                          <p:attrName>ppt_x</p:attrName>
                                        </p:attrNameLst>
                                      </p:cBhvr>
                                      <p:tavLst>
                                        <p:tav tm="0">
                                          <p:val>
                                            <p:strVal val="1+#ppt_w/2"/>
                                          </p:val>
                                        </p:tav>
                                        <p:tav tm="100000">
                                          <p:val>
                                            <p:strVal val="#ppt_x"/>
                                          </p:val>
                                        </p:tav>
                                      </p:tavLst>
                                    </p:anim>
                                    <p:anim calcmode="lin" valueType="num">
                                      <p:cBhvr additive="base">
                                        <p:cTn id="6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2" fill="hold" grpId="0" nodeType="clickEffect">
                                  <p:stCondLst>
                                    <p:cond delay="0"/>
                                  </p:stCondLst>
                                  <p:childTnLst>
                                    <p:set>
                                      <p:cBhvr>
                                        <p:cTn id="66" dur="1" fill="hold">
                                          <p:stCondLst>
                                            <p:cond delay="0"/>
                                          </p:stCondLst>
                                        </p:cTn>
                                        <p:tgtEl>
                                          <p:spTgt spid="51209"/>
                                        </p:tgtEl>
                                        <p:attrNameLst>
                                          <p:attrName>style.visibility</p:attrName>
                                        </p:attrNameLst>
                                      </p:cBhvr>
                                      <p:to>
                                        <p:strVal val="visible"/>
                                      </p:to>
                                    </p:set>
                                    <p:animEffect transition="in" filter="wipe(right)">
                                      <p:cBhvr>
                                        <p:cTn id="67" dur="500"/>
                                        <p:tgtEl>
                                          <p:spTgt spid="51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5" grpId="0" autoUpdateAnimBg="0"/>
      <p:bldP spid="51209" grpId="0" autoUpdateAnimBg="0"/>
      <p:bldP spid="51227" grpId="0" autoUpdateAnimBg="0"/>
      <p:bldP spid="51239" grpId="0" autoUpdateAnimBg="0"/>
      <p:bldP spid="51264"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8"/>
          <p:cNvSpPr>
            <a:spLocks noChangeArrowheads="1"/>
          </p:cNvSpPr>
          <p:nvPr/>
        </p:nvSpPr>
        <p:spPr bwMode="auto">
          <a:xfrm>
            <a:off x="1703740" y="188915"/>
            <a:ext cx="8713274" cy="6480175"/>
          </a:xfrm>
          <a:prstGeom prst="rect">
            <a:avLst/>
          </a:prstGeom>
          <a:solidFill>
            <a:srgbClr val="000099"/>
          </a:solidFill>
          <a:ln w="12700" cap="sq">
            <a:solidFill>
              <a:schemeClr val="tx1"/>
            </a:solidFill>
            <a:miter lim="800000"/>
            <a:headEnd/>
            <a:tailEnd/>
          </a:ln>
        </p:spPr>
        <p:txBody>
          <a:bodyPr wrap="none" anchor="ctr"/>
          <a:lstStyle/>
          <a:p>
            <a:endParaRPr lang="zh-CN" altLang="en-US"/>
          </a:p>
        </p:txBody>
      </p:sp>
      <p:grpSp>
        <p:nvGrpSpPr>
          <p:cNvPr id="2" name="Group 2"/>
          <p:cNvGrpSpPr>
            <a:grpSpLocks/>
          </p:cNvGrpSpPr>
          <p:nvPr/>
        </p:nvGrpSpPr>
        <p:grpSpPr bwMode="auto">
          <a:xfrm>
            <a:off x="2385450" y="1924052"/>
            <a:ext cx="5463406" cy="1355725"/>
            <a:chOff x="159" y="1164"/>
            <a:chExt cx="3441" cy="854"/>
          </a:xfrm>
        </p:grpSpPr>
        <p:sp>
          <p:nvSpPr>
            <p:cNvPr id="103434" name="Rectangle 3"/>
            <p:cNvSpPr>
              <a:spLocks noChangeArrowheads="1"/>
            </p:cNvSpPr>
            <p:nvPr/>
          </p:nvSpPr>
          <p:spPr bwMode="auto">
            <a:xfrm>
              <a:off x="2016" y="1724"/>
              <a:ext cx="528" cy="288"/>
            </a:xfrm>
            <a:prstGeom prst="rect">
              <a:avLst/>
            </a:prstGeom>
            <a:noFill/>
            <a:ln w="28575" cap="sq">
              <a:solidFill>
                <a:srgbClr val="CCFFFF"/>
              </a:solidFill>
              <a:miter lim="800000"/>
              <a:headEnd/>
              <a:tailEnd/>
            </a:ln>
          </p:spPr>
          <p:txBody>
            <a:bodyPr wrap="none" anchor="ctr"/>
            <a:lstStyle/>
            <a:p>
              <a:endParaRPr lang="zh-CN" altLang="en-US"/>
            </a:p>
          </p:txBody>
        </p:sp>
        <p:sp>
          <p:nvSpPr>
            <p:cNvPr id="103435" name="Rectangle 4"/>
            <p:cNvSpPr>
              <a:spLocks noChangeArrowheads="1"/>
            </p:cNvSpPr>
            <p:nvPr/>
          </p:nvSpPr>
          <p:spPr bwMode="auto">
            <a:xfrm>
              <a:off x="2544" y="1724"/>
              <a:ext cx="528" cy="288"/>
            </a:xfrm>
            <a:prstGeom prst="rect">
              <a:avLst/>
            </a:prstGeom>
            <a:noFill/>
            <a:ln w="28575" cap="sq">
              <a:solidFill>
                <a:srgbClr val="CCFFFF"/>
              </a:solidFill>
              <a:miter lim="800000"/>
              <a:headEnd/>
              <a:tailEnd/>
            </a:ln>
          </p:spPr>
          <p:txBody>
            <a:bodyPr wrap="none" anchor="ctr"/>
            <a:lstStyle/>
            <a:p>
              <a:endParaRPr lang="zh-CN" altLang="en-US"/>
            </a:p>
          </p:txBody>
        </p:sp>
        <p:sp>
          <p:nvSpPr>
            <p:cNvPr id="103436" name="Rectangle 5"/>
            <p:cNvSpPr>
              <a:spLocks noChangeArrowheads="1"/>
            </p:cNvSpPr>
            <p:nvPr/>
          </p:nvSpPr>
          <p:spPr bwMode="auto">
            <a:xfrm>
              <a:off x="3072" y="1724"/>
              <a:ext cx="528" cy="288"/>
            </a:xfrm>
            <a:prstGeom prst="rect">
              <a:avLst/>
            </a:prstGeom>
            <a:noFill/>
            <a:ln w="28575" cap="sq">
              <a:solidFill>
                <a:srgbClr val="FFFF00"/>
              </a:solidFill>
              <a:miter lim="800000"/>
              <a:headEnd/>
              <a:tailEnd/>
            </a:ln>
          </p:spPr>
          <p:txBody>
            <a:bodyPr wrap="none" anchor="ctr"/>
            <a:lstStyle/>
            <a:p>
              <a:endParaRPr lang="zh-CN" altLang="en-US"/>
            </a:p>
          </p:txBody>
        </p:sp>
        <p:sp>
          <p:nvSpPr>
            <p:cNvPr id="103437" name="Rectangle 6"/>
            <p:cNvSpPr>
              <a:spLocks noChangeArrowheads="1"/>
            </p:cNvSpPr>
            <p:nvPr/>
          </p:nvSpPr>
          <p:spPr bwMode="auto">
            <a:xfrm>
              <a:off x="2021" y="1696"/>
              <a:ext cx="486" cy="310"/>
            </a:xfrm>
            <a:prstGeom prst="rect">
              <a:avLst/>
            </a:prstGeom>
            <a:noFill/>
            <a:ln w="12700" cap="sq">
              <a:noFill/>
              <a:miter lim="800000"/>
              <a:headEnd/>
              <a:tailEnd/>
            </a:ln>
          </p:spPr>
          <p:txBody>
            <a:bodyPr wrap="none">
              <a:spAutoFit/>
            </a:bodyPr>
            <a:lstStyle/>
            <a:p>
              <a:pPr eaLnBrk="1" hangingPunct="1"/>
              <a:r>
                <a:rPr kumimoji="1" lang="en-US" altLang="zh-CN" sz="2600" b="1">
                  <a:solidFill>
                    <a:srgbClr val="00FFFF"/>
                  </a:solidFill>
                </a:rPr>
                <a:t>coef</a:t>
              </a:r>
            </a:p>
          </p:txBody>
        </p:sp>
        <p:sp>
          <p:nvSpPr>
            <p:cNvPr id="103438" name="Rectangle 7"/>
            <p:cNvSpPr>
              <a:spLocks noChangeArrowheads="1"/>
            </p:cNvSpPr>
            <p:nvPr/>
          </p:nvSpPr>
          <p:spPr bwMode="auto">
            <a:xfrm>
              <a:off x="2560" y="1672"/>
              <a:ext cx="413" cy="310"/>
            </a:xfrm>
            <a:prstGeom prst="rect">
              <a:avLst/>
            </a:prstGeom>
            <a:noFill/>
            <a:ln w="12700" cap="sq">
              <a:noFill/>
              <a:miter lim="800000"/>
              <a:headEnd/>
              <a:tailEnd/>
            </a:ln>
          </p:spPr>
          <p:txBody>
            <a:bodyPr wrap="none">
              <a:spAutoFit/>
            </a:bodyPr>
            <a:lstStyle/>
            <a:p>
              <a:r>
                <a:rPr kumimoji="1" lang="en-US" altLang="zh-CN" sz="2600" b="1">
                  <a:solidFill>
                    <a:srgbClr val="66FF33"/>
                  </a:solidFill>
                </a:rPr>
                <a:t>exp</a:t>
              </a:r>
            </a:p>
          </p:txBody>
        </p:sp>
        <p:sp>
          <p:nvSpPr>
            <p:cNvPr id="103439" name="Rectangle 8"/>
            <p:cNvSpPr>
              <a:spLocks noChangeArrowheads="1"/>
            </p:cNvSpPr>
            <p:nvPr/>
          </p:nvSpPr>
          <p:spPr bwMode="auto">
            <a:xfrm>
              <a:off x="3081" y="1708"/>
              <a:ext cx="412" cy="310"/>
            </a:xfrm>
            <a:prstGeom prst="rect">
              <a:avLst/>
            </a:prstGeom>
            <a:noFill/>
            <a:ln w="12700" cap="sq">
              <a:noFill/>
              <a:miter lim="800000"/>
              <a:headEnd/>
              <a:tailEnd/>
            </a:ln>
          </p:spPr>
          <p:txBody>
            <a:bodyPr wrap="none">
              <a:spAutoFit/>
            </a:bodyPr>
            <a:lstStyle/>
            <a:p>
              <a:pPr eaLnBrk="1" hangingPunct="1"/>
              <a:r>
                <a:rPr kumimoji="1" lang="en-US" altLang="zh-CN" sz="2600" b="1">
                  <a:solidFill>
                    <a:srgbClr val="FFFFFF"/>
                  </a:solidFill>
                </a:rPr>
                <a:t>link</a:t>
              </a:r>
            </a:p>
          </p:txBody>
        </p:sp>
        <p:sp>
          <p:nvSpPr>
            <p:cNvPr id="103440" name="Rectangle 9"/>
            <p:cNvSpPr>
              <a:spLocks noChangeArrowheads="1"/>
            </p:cNvSpPr>
            <p:nvPr/>
          </p:nvSpPr>
          <p:spPr bwMode="auto">
            <a:xfrm>
              <a:off x="159" y="1164"/>
              <a:ext cx="2204" cy="330"/>
            </a:xfrm>
            <a:prstGeom prst="rect">
              <a:avLst/>
            </a:prstGeom>
            <a:noFill/>
            <a:ln w="12700" cap="sq">
              <a:noFill/>
              <a:miter lim="800000"/>
              <a:headEnd/>
              <a:tailEnd/>
            </a:ln>
          </p:spPr>
          <p:txBody>
            <a:bodyPr wrap="none">
              <a:spAutoFit/>
            </a:bodyPr>
            <a:lstStyle/>
            <a:p>
              <a:r>
                <a:rPr kumimoji="1" lang="zh-CN" altLang="en-US" sz="2800" b="1">
                  <a:solidFill>
                    <a:srgbClr val="FFFFFF"/>
                  </a:solidFill>
                  <a:ea typeface="幼圆" pitchFamily="49" charset="-122"/>
                </a:rPr>
                <a:t>链结点的构造设计为</a:t>
              </a:r>
            </a:p>
          </p:txBody>
        </p:sp>
      </p:grpSp>
      <p:sp>
        <p:nvSpPr>
          <p:cNvPr id="46090" name="Text Box 10"/>
          <p:cNvSpPr txBox="1">
            <a:spLocks noChangeArrowheads="1"/>
          </p:cNvSpPr>
          <p:nvPr/>
        </p:nvSpPr>
        <p:spPr bwMode="auto">
          <a:xfrm>
            <a:off x="2514993" y="3822702"/>
            <a:ext cx="8153009" cy="1292225"/>
          </a:xfrm>
          <a:prstGeom prst="rect">
            <a:avLst/>
          </a:prstGeom>
          <a:noFill/>
          <a:ln w="12700" cap="sq">
            <a:noFill/>
            <a:miter lim="800000"/>
            <a:headEnd/>
            <a:tailEnd/>
          </a:ln>
        </p:spPr>
        <p:txBody>
          <a:bodyPr>
            <a:spAutoFit/>
          </a:bodyPr>
          <a:lstStyle/>
          <a:p>
            <a:pPr algn="l"/>
            <a:r>
              <a:rPr lang="zh-CN" altLang="en-US" sz="2600" b="1">
                <a:solidFill>
                  <a:srgbClr val="FFFFFF"/>
                </a:solidFill>
                <a:latin typeface="幼圆" pitchFamily="49" charset="-122"/>
                <a:ea typeface="幼圆" pitchFamily="49" charset="-122"/>
              </a:rPr>
              <a:t>其中,</a:t>
            </a:r>
            <a:r>
              <a:rPr lang="en-US" altLang="zh-CN" sz="2600" b="1">
                <a:solidFill>
                  <a:srgbClr val="FFFFFF"/>
                </a:solidFill>
                <a:ea typeface="幼圆" pitchFamily="49" charset="-122"/>
              </a:rPr>
              <a:t>coef</a:t>
            </a:r>
            <a:r>
              <a:rPr lang="en-US" altLang="zh-CN" sz="2600" b="1">
                <a:solidFill>
                  <a:srgbClr val="FFFFFF"/>
                </a:solidFill>
                <a:latin typeface="幼圆" pitchFamily="49" charset="-122"/>
                <a:ea typeface="幼圆" pitchFamily="49" charset="-122"/>
              </a:rPr>
              <a:t> </a:t>
            </a:r>
            <a:r>
              <a:rPr lang="zh-CN" altLang="en-US" sz="2600" b="1">
                <a:solidFill>
                  <a:srgbClr val="FFFFFF"/>
                </a:solidFill>
                <a:latin typeface="幼圆" pitchFamily="49" charset="-122"/>
                <a:ea typeface="幼圆" pitchFamily="49" charset="-122"/>
              </a:rPr>
              <a:t>表示多项式的某一项的</a:t>
            </a:r>
            <a:r>
              <a:rPr lang="zh-CN" altLang="en-US" sz="2600" b="1">
                <a:solidFill>
                  <a:srgbClr val="FFFF00"/>
                </a:solidFill>
                <a:latin typeface="黑体" pitchFamily="49" charset="-122"/>
                <a:ea typeface="黑体" pitchFamily="49" charset="-122"/>
              </a:rPr>
              <a:t>系数</a:t>
            </a:r>
            <a:r>
              <a:rPr lang="zh-CN" altLang="en-US" sz="2600" b="1">
                <a:solidFill>
                  <a:srgbClr val="FFFFFF"/>
                </a:solidFill>
                <a:latin typeface="幼圆" pitchFamily="49" charset="-122"/>
                <a:ea typeface="幼圆" pitchFamily="49" charset="-122"/>
              </a:rPr>
              <a:t>,</a:t>
            </a:r>
          </a:p>
          <a:p>
            <a:pPr algn="l"/>
            <a:r>
              <a:rPr lang="zh-CN" altLang="en-US" sz="2600">
                <a:latin typeface="幼圆" pitchFamily="49" charset="-122"/>
                <a:ea typeface="幼圆" pitchFamily="49" charset="-122"/>
              </a:rPr>
              <a:t>    </a:t>
            </a:r>
            <a:r>
              <a:rPr lang="zh-CN" altLang="en-US" sz="2600" b="1">
                <a:solidFill>
                  <a:srgbClr val="FFFFFF"/>
                </a:solidFill>
                <a:latin typeface="幼圆" pitchFamily="49" charset="-122"/>
                <a:ea typeface="幼圆" pitchFamily="49" charset="-122"/>
              </a:rPr>
              <a:t> </a:t>
            </a:r>
            <a:r>
              <a:rPr lang="en-US" altLang="zh-CN" sz="2600" b="1">
                <a:solidFill>
                  <a:srgbClr val="FFFFFF"/>
                </a:solidFill>
                <a:ea typeface="幼圆" pitchFamily="49" charset="-122"/>
              </a:rPr>
              <a:t>exp</a:t>
            </a:r>
            <a:r>
              <a:rPr lang="en-US" altLang="zh-CN" sz="2600" b="1">
                <a:solidFill>
                  <a:srgbClr val="FFFFFF"/>
                </a:solidFill>
                <a:latin typeface="幼圆" pitchFamily="49" charset="-122"/>
                <a:ea typeface="幼圆" pitchFamily="49" charset="-122"/>
              </a:rPr>
              <a:t> </a:t>
            </a:r>
            <a:r>
              <a:rPr lang="zh-CN" altLang="en-US" sz="2600" b="1">
                <a:solidFill>
                  <a:srgbClr val="FFFFFF"/>
                </a:solidFill>
                <a:latin typeface="幼圆" pitchFamily="49" charset="-122"/>
                <a:ea typeface="幼圆" pitchFamily="49" charset="-122"/>
              </a:rPr>
              <a:t>表示多项式的某一项的指数,</a:t>
            </a:r>
          </a:p>
          <a:p>
            <a:pPr algn="l"/>
            <a:r>
              <a:rPr lang="zh-CN" altLang="zh-CN" sz="2600" b="1">
                <a:solidFill>
                  <a:srgbClr val="FFFFFF"/>
                </a:solidFill>
                <a:latin typeface="幼圆" pitchFamily="49" charset="-122"/>
                <a:ea typeface="幼圆" pitchFamily="49" charset="-122"/>
              </a:rPr>
              <a:t>     </a:t>
            </a:r>
            <a:r>
              <a:rPr lang="en-US" altLang="zh-CN" sz="2600" b="1">
                <a:solidFill>
                  <a:srgbClr val="FFFFFF"/>
                </a:solidFill>
                <a:ea typeface="幼圆" pitchFamily="49" charset="-122"/>
              </a:rPr>
              <a:t>link</a:t>
            </a:r>
            <a:r>
              <a:rPr lang="en-US" altLang="zh-CN" sz="2600" b="1">
                <a:solidFill>
                  <a:srgbClr val="FFFFFF"/>
                </a:solidFill>
                <a:latin typeface="幼圆" pitchFamily="49" charset="-122"/>
                <a:ea typeface="幼圆" pitchFamily="49" charset="-122"/>
              </a:rPr>
              <a:t> </a:t>
            </a:r>
            <a:r>
              <a:rPr lang="zh-CN" altLang="en-US" sz="2600" b="1">
                <a:solidFill>
                  <a:srgbClr val="FFFFFF"/>
                </a:solidFill>
                <a:latin typeface="幼圆" pitchFamily="49" charset="-122"/>
                <a:ea typeface="幼圆" pitchFamily="49" charset="-122"/>
              </a:rPr>
              <a:t>为链接多项式中同一层各链结点的指针。</a:t>
            </a:r>
          </a:p>
        </p:txBody>
      </p:sp>
      <p:sp>
        <p:nvSpPr>
          <p:cNvPr id="103429" name="Rectangle 21"/>
          <p:cNvSpPr>
            <a:spLocks noChangeArrowheads="1"/>
          </p:cNvSpPr>
          <p:nvPr/>
        </p:nvSpPr>
        <p:spPr bwMode="auto">
          <a:xfrm>
            <a:off x="2204093" y="1003300"/>
            <a:ext cx="2092093" cy="769938"/>
          </a:xfrm>
          <a:prstGeom prst="rect">
            <a:avLst/>
          </a:prstGeom>
          <a:noFill/>
          <a:ln w="12700" cap="sq">
            <a:noFill/>
            <a:miter lim="800000"/>
            <a:headEnd/>
            <a:tailEnd/>
          </a:ln>
        </p:spPr>
        <p:txBody>
          <a:bodyPr>
            <a:spAutoFit/>
          </a:bodyPr>
          <a:lstStyle/>
          <a:p>
            <a:pPr algn="l"/>
            <a:r>
              <a:rPr kumimoji="1" lang="zh-CN" altLang="en-US" sz="4400" b="1">
                <a:solidFill>
                  <a:srgbClr val="FFFF00"/>
                </a:solidFill>
                <a:ea typeface="华文新魏" pitchFamily="2" charset="-122"/>
              </a:rPr>
              <a:t>方法2</a:t>
            </a:r>
          </a:p>
        </p:txBody>
      </p:sp>
      <p:grpSp>
        <p:nvGrpSpPr>
          <p:cNvPr id="3" name="Group 27"/>
          <p:cNvGrpSpPr>
            <a:grpSpLocks/>
          </p:cNvGrpSpPr>
          <p:nvPr/>
        </p:nvGrpSpPr>
        <p:grpSpPr bwMode="auto">
          <a:xfrm>
            <a:off x="5181925" y="762000"/>
            <a:ext cx="4849703" cy="2584450"/>
            <a:chOff x="2304" y="480"/>
            <a:chExt cx="3055" cy="1628"/>
          </a:xfrm>
        </p:grpSpPr>
        <p:sp>
          <p:nvSpPr>
            <p:cNvPr id="103431" name="AutoShape 24"/>
            <p:cNvSpPr>
              <a:spLocks noChangeArrowheads="1"/>
            </p:cNvSpPr>
            <p:nvPr/>
          </p:nvSpPr>
          <p:spPr bwMode="auto">
            <a:xfrm>
              <a:off x="3024" y="480"/>
              <a:ext cx="2304" cy="768"/>
            </a:xfrm>
            <a:prstGeom prst="wedgeRectCallout">
              <a:avLst>
                <a:gd name="adj1" fmla="val -59634"/>
                <a:gd name="adj2" fmla="val 109764"/>
              </a:avLst>
            </a:prstGeom>
            <a:noFill/>
            <a:ln w="76200" cap="sq">
              <a:solidFill>
                <a:srgbClr val="00FFFF"/>
              </a:solidFill>
              <a:miter lim="800000"/>
              <a:headEnd/>
              <a:tailEnd/>
            </a:ln>
          </p:spPr>
          <p:txBody>
            <a:bodyPr anchor="ctr"/>
            <a:lstStyle/>
            <a:p>
              <a:endParaRPr lang="zh-CN" altLang="en-US" sz="2400"/>
            </a:p>
          </p:txBody>
        </p:sp>
        <p:sp>
          <p:nvSpPr>
            <p:cNvPr id="103432" name="Text Box 25"/>
            <p:cNvSpPr txBox="1">
              <a:spLocks noChangeArrowheads="1"/>
            </p:cNvSpPr>
            <p:nvPr/>
          </p:nvSpPr>
          <p:spPr bwMode="auto">
            <a:xfrm>
              <a:off x="3054" y="543"/>
              <a:ext cx="2305" cy="617"/>
            </a:xfrm>
            <a:prstGeom prst="rect">
              <a:avLst/>
            </a:prstGeom>
            <a:noFill/>
            <a:ln w="12700" cap="sq">
              <a:noFill/>
              <a:miter lim="800000"/>
              <a:headEnd/>
              <a:tailEnd/>
            </a:ln>
          </p:spPr>
          <p:txBody>
            <a:bodyPr wrap="none">
              <a:spAutoFit/>
            </a:bodyPr>
            <a:lstStyle/>
            <a:p>
              <a:pPr algn="l">
                <a:lnSpc>
                  <a:spcPct val="80000"/>
                </a:lnSpc>
              </a:pPr>
              <a:r>
                <a:rPr lang="zh-CN" altLang="en-US" sz="2400" b="1">
                  <a:solidFill>
                    <a:srgbClr val="FFFF00"/>
                  </a:solidFill>
                  <a:ea typeface="幼圆" pitchFamily="49" charset="-122"/>
                </a:rPr>
                <a:t>若该项的系数为关于其他</a:t>
              </a:r>
            </a:p>
            <a:p>
              <a:pPr algn="l">
                <a:lnSpc>
                  <a:spcPct val="80000"/>
                </a:lnSpc>
              </a:pPr>
              <a:r>
                <a:rPr lang="zh-CN" altLang="en-US" sz="2400" b="1">
                  <a:solidFill>
                    <a:srgbClr val="FFFF00"/>
                  </a:solidFill>
                  <a:ea typeface="幼圆" pitchFamily="49" charset="-122"/>
                </a:rPr>
                <a:t>变量的多项式时，此域存</a:t>
              </a:r>
            </a:p>
            <a:p>
              <a:pPr algn="l">
                <a:lnSpc>
                  <a:spcPct val="80000"/>
                </a:lnSpc>
              </a:pPr>
              <a:r>
                <a:rPr lang="zh-CN" altLang="en-US" sz="2400" b="1">
                  <a:solidFill>
                    <a:srgbClr val="FFFF00"/>
                  </a:solidFill>
                  <a:ea typeface="幼圆" pitchFamily="49" charset="-122"/>
                </a:rPr>
                <a:t>放指向该多项式的指针。</a:t>
              </a:r>
            </a:p>
          </p:txBody>
        </p:sp>
        <p:sp>
          <p:nvSpPr>
            <p:cNvPr id="103433" name="Oval 26"/>
            <p:cNvSpPr>
              <a:spLocks noChangeArrowheads="1"/>
            </p:cNvSpPr>
            <p:nvPr/>
          </p:nvSpPr>
          <p:spPr bwMode="auto">
            <a:xfrm>
              <a:off x="2304" y="1680"/>
              <a:ext cx="720" cy="428"/>
            </a:xfrm>
            <a:prstGeom prst="ellipse">
              <a:avLst/>
            </a:prstGeom>
            <a:noFill/>
            <a:ln w="53975">
              <a:solidFill>
                <a:srgbClr val="FFFF00"/>
              </a:solidFill>
              <a:prstDash val="lgDash"/>
              <a:round/>
              <a:headEnd/>
              <a:tailEnd/>
            </a:ln>
          </p:spPr>
          <p:txBody>
            <a:bodyPr wrap="none" anchor="ctr"/>
            <a:lstStyle/>
            <a:p>
              <a:endParaRPr lang="zh-CN" altLang="en-US"/>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6090"/>
                                        </p:tgtEl>
                                        <p:attrNameLst>
                                          <p:attrName>style.visibility</p:attrName>
                                        </p:attrNameLst>
                                      </p:cBhvr>
                                      <p:to>
                                        <p:strVal val="visible"/>
                                      </p:to>
                                    </p:set>
                                    <p:animEffect transition="in" filter="strips(downRight)">
                                      <p:cBhvr>
                                        <p:cTn id="12" dur="500"/>
                                        <p:tgtEl>
                                          <p:spTgt spid="460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90"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57"/>
          <p:cNvSpPr>
            <a:spLocks noChangeArrowheads="1"/>
          </p:cNvSpPr>
          <p:nvPr/>
        </p:nvSpPr>
        <p:spPr bwMode="auto">
          <a:xfrm>
            <a:off x="1703740" y="188915"/>
            <a:ext cx="8713274" cy="6480175"/>
          </a:xfrm>
          <a:prstGeom prst="rect">
            <a:avLst/>
          </a:prstGeom>
          <a:solidFill>
            <a:srgbClr val="000099"/>
          </a:solidFill>
          <a:ln w="12700" cap="sq">
            <a:solidFill>
              <a:schemeClr val="tx1"/>
            </a:solidFill>
            <a:miter lim="800000"/>
            <a:headEnd/>
            <a:tailEnd/>
          </a:ln>
        </p:spPr>
        <p:txBody>
          <a:bodyPr wrap="none" anchor="ctr"/>
          <a:lstStyle/>
          <a:p>
            <a:endParaRPr lang="zh-CN" altLang="en-US"/>
          </a:p>
        </p:txBody>
      </p:sp>
      <p:sp>
        <p:nvSpPr>
          <p:cNvPr id="53250" name="Text Box 2"/>
          <p:cNvSpPr txBox="1">
            <a:spLocks noChangeArrowheads="1"/>
          </p:cNvSpPr>
          <p:nvPr/>
        </p:nvSpPr>
        <p:spPr bwMode="auto">
          <a:xfrm>
            <a:off x="2511753" y="1600202"/>
            <a:ext cx="7761146" cy="49212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eaLnBrk="1" hangingPunct="1"/>
            <a:r>
              <a:rPr kumimoji="1" lang="zh-CN" altLang="zh-CN" sz="2400" b="1">
                <a:solidFill>
                  <a:srgbClr val="FFFFFF"/>
                </a:solidFill>
              </a:rPr>
              <a:t>             </a:t>
            </a:r>
            <a:r>
              <a:rPr kumimoji="1" lang="zh-CN" altLang="zh-CN" sz="2600" b="1">
                <a:solidFill>
                  <a:srgbClr val="FFFFFF"/>
                </a:solidFill>
              </a:rPr>
              <a:t>=</a:t>
            </a:r>
            <a:r>
              <a:rPr kumimoji="1" lang="zh-CN" altLang="en-US" sz="2600" b="1">
                <a:solidFill>
                  <a:srgbClr val="FFFFFF"/>
                </a:solidFill>
              </a:rPr>
              <a:t> </a:t>
            </a:r>
            <a:r>
              <a:rPr kumimoji="1" lang="zh-CN" altLang="zh-CN" sz="2600" b="1">
                <a:solidFill>
                  <a:srgbClr val="FFFFFF"/>
                </a:solidFill>
              </a:rPr>
              <a:t>((</a:t>
            </a:r>
            <a:r>
              <a:rPr kumimoji="1" lang="en-US" altLang="zh-CN" sz="2600" b="1">
                <a:solidFill>
                  <a:srgbClr val="66FF33"/>
                </a:solidFill>
              </a:rPr>
              <a:t>x</a:t>
            </a:r>
            <a:r>
              <a:rPr kumimoji="1" lang="en-US" altLang="zh-CN" sz="2600" b="1" baseline="30000">
                <a:solidFill>
                  <a:srgbClr val="66FF33"/>
                </a:solidFill>
              </a:rPr>
              <a:t>10</a:t>
            </a:r>
            <a:r>
              <a:rPr kumimoji="1" lang="en-US" altLang="zh-CN" sz="2600" b="1">
                <a:solidFill>
                  <a:srgbClr val="FFFFFF"/>
                </a:solidFill>
              </a:rPr>
              <a:t>+</a:t>
            </a:r>
            <a:r>
              <a:rPr kumimoji="1" lang="en-US" altLang="zh-CN" sz="2600" b="1">
                <a:solidFill>
                  <a:srgbClr val="66FF33"/>
                </a:solidFill>
              </a:rPr>
              <a:t>2x</a:t>
            </a:r>
            <a:r>
              <a:rPr kumimoji="1" lang="en-US" altLang="zh-CN" sz="2600" b="1" baseline="30000">
                <a:solidFill>
                  <a:srgbClr val="66FF33"/>
                </a:solidFill>
              </a:rPr>
              <a:t>8</a:t>
            </a:r>
            <a:r>
              <a:rPr kumimoji="1" lang="en-US" altLang="zh-CN" sz="2600" b="1">
                <a:solidFill>
                  <a:srgbClr val="FFFFFF"/>
                </a:solidFill>
              </a:rPr>
              <a:t>)</a:t>
            </a:r>
            <a:r>
              <a:rPr kumimoji="1" lang="en-US" altLang="zh-CN" sz="2600" b="1">
                <a:solidFill>
                  <a:srgbClr val="FFFF00"/>
                </a:solidFill>
              </a:rPr>
              <a:t>y</a:t>
            </a:r>
            <a:r>
              <a:rPr kumimoji="1" lang="en-US" altLang="zh-CN" sz="2600" b="1" baseline="30000">
                <a:solidFill>
                  <a:srgbClr val="FFFF00"/>
                </a:solidFill>
              </a:rPr>
              <a:t>3</a:t>
            </a:r>
            <a:r>
              <a:rPr kumimoji="1" lang="en-US" altLang="zh-CN" sz="2600" b="1">
                <a:solidFill>
                  <a:srgbClr val="FFFFFF"/>
                </a:solidFill>
              </a:rPr>
              <a:t>+</a:t>
            </a:r>
            <a:r>
              <a:rPr kumimoji="1" lang="en-US" altLang="zh-CN" sz="2600" b="1">
                <a:solidFill>
                  <a:srgbClr val="66FF33"/>
                </a:solidFill>
              </a:rPr>
              <a:t>3x</a:t>
            </a:r>
            <a:r>
              <a:rPr kumimoji="1" lang="en-US" altLang="zh-CN" sz="2600" b="1" baseline="30000">
                <a:solidFill>
                  <a:srgbClr val="66FF33"/>
                </a:solidFill>
              </a:rPr>
              <a:t>8</a:t>
            </a:r>
            <a:r>
              <a:rPr kumimoji="1" lang="en-US" altLang="zh-CN" sz="2600" b="1">
                <a:solidFill>
                  <a:srgbClr val="FFFF00"/>
                </a:solidFill>
              </a:rPr>
              <a:t>y</a:t>
            </a:r>
            <a:r>
              <a:rPr kumimoji="1" lang="en-US" altLang="zh-CN" sz="2600" b="1" baseline="30000">
                <a:solidFill>
                  <a:srgbClr val="FFFF00"/>
                </a:solidFill>
              </a:rPr>
              <a:t>2</a:t>
            </a:r>
            <a:r>
              <a:rPr kumimoji="1" lang="en-US" altLang="zh-CN" sz="2600" b="1">
                <a:solidFill>
                  <a:srgbClr val="FFFFFF"/>
                </a:solidFill>
              </a:rPr>
              <a:t>)</a:t>
            </a:r>
            <a:r>
              <a:rPr kumimoji="1" lang="en-US" altLang="zh-CN" sz="2600" b="1">
                <a:solidFill>
                  <a:srgbClr val="FF3300"/>
                </a:solidFill>
              </a:rPr>
              <a:t>z</a:t>
            </a:r>
            <a:r>
              <a:rPr kumimoji="1" lang="en-US" altLang="zh-CN" sz="2600" b="1" baseline="30000">
                <a:solidFill>
                  <a:srgbClr val="FF3300"/>
                </a:solidFill>
              </a:rPr>
              <a:t>2</a:t>
            </a:r>
            <a:r>
              <a:rPr kumimoji="1" lang="en-US" altLang="zh-CN" sz="2600" b="1">
                <a:solidFill>
                  <a:srgbClr val="FFFFFF"/>
                </a:solidFill>
              </a:rPr>
              <a:t>+((</a:t>
            </a:r>
            <a:r>
              <a:rPr kumimoji="1" lang="en-US" altLang="zh-CN" sz="2600" b="1">
                <a:solidFill>
                  <a:srgbClr val="66FF33"/>
                </a:solidFill>
              </a:rPr>
              <a:t>x</a:t>
            </a:r>
            <a:r>
              <a:rPr kumimoji="1" lang="en-US" altLang="zh-CN" sz="2600" b="1" baseline="30000">
                <a:solidFill>
                  <a:srgbClr val="66FF33"/>
                </a:solidFill>
              </a:rPr>
              <a:t>4</a:t>
            </a:r>
            <a:r>
              <a:rPr kumimoji="1" lang="en-US" altLang="zh-CN" sz="2600" b="1">
                <a:solidFill>
                  <a:srgbClr val="FFFFFF"/>
                </a:solidFill>
              </a:rPr>
              <a:t>+</a:t>
            </a:r>
            <a:r>
              <a:rPr kumimoji="1" lang="en-US" altLang="zh-CN" sz="2600" b="1">
                <a:solidFill>
                  <a:srgbClr val="66FF33"/>
                </a:solidFill>
              </a:rPr>
              <a:t>6x</a:t>
            </a:r>
            <a:r>
              <a:rPr kumimoji="1" lang="en-US" altLang="zh-CN" sz="2600" b="1" baseline="30000">
                <a:solidFill>
                  <a:srgbClr val="66FF33"/>
                </a:solidFill>
              </a:rPr>
              <a:t>2</a:t>
            </a:r>
            <a:r>
              <a:rPr kumimoji="1" lang="en-US" altLang="zh-CN" sz="2600" b="1">
                <a:solidFill>
                  <a:srgbClr val="FFFFFF"/>
                </a:solidFill>
              </a:rPr>
              <a:t>)</a:t>
            </a:r>
            <a:r>
              <a:rPr kumimoji="1" lang="en-US" altLang="zh-CN" sz="2600" b="1">
                <a:solidFill>
                  <a:srgbClr val="FFFF00"/>
                </a:solidFill>
              </a:rPr>
              <a:t>y</a:t>
            </a:r>
            <a:r>
              <a:rPr kumimoji="1" lang="en-US" altLang="zh-CN" sz="2600" b="1" baseline="30000">
                <a:solidFill>
                  <a:srgbClr val="FFFF00"/>
                </a:solidFill>
              </a:rPr>
              <a:t>4</a:t>
            </a:r>
            <a:r>
              <a:rPr kumimoji="1" lang="en-US" altLang="zh-CN" sz="2600" b="1">
                <a:solidFill>
                  <a:srgbClr val="FFFFFF"/>
                </a:solidFill>
              </a:rPr>
              <a:t>+2</a:t>
            </a:r>
            <a:r>
              <a:rPr kumimoji="1" lang="en-US" altLang="zh-CN" sz="2600" b="1">
                <a:solidFill>
                  <a:srgbClr val="FFFF00"/>
                </a:solidFill>
              </a:rPr>
              <a:t>y</a:t>
            </a:r>
            <a:r>
              <a:rPr kumimoji="1" lang="en-US" altLang="zh-CN" sz="2600" b="1">
                <a:solidFill>
                  <a:srgbClr val="FFFFFF"/>
                </a:solidFill>
              </a:rPr>
              <a:t>)</a:t>
            </a:r>
            <a:r>
              <a:rPr kumimoji="1" lang="en-US" altLang="zh-CN" sz="2600" b="1">
                <a:solidFill>
                  <a:srgbClr val="FF3300"/>
                </a:solidFill>
              </a:rPr>
              <a:t>z</a:t>
            </a:r>
          </a:p>
        </p:txBody>
      </p:sp>
      <p:sp>
        <p:nvSpPr>
          <p:cNvPr id="53251" name="Text Box 3"/>
          <p:cNvSpPr txBox="1">
            <a:spLocks noChangeArrowheads="1"/>
          </p:cNvSpPr>
          <p:nvPr/>
        </p:nvSpPr>
        <p:spPr bwMode="auto">
          <a:xfrm>
            <a:off x="2438887" y="3700465"/>
            <a:ext cx="4017400" cy="49212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eaLnBrk="1" hangingPunct="1"/>
            <a:r>
              <a:rPr kumimoji="1" lang="en-US" altLang="zh-CN" sz="2600" b="1">
                <a:solidFill>
                  <a:srgbClr val="FFFFFF"/>
                </a:solidFill>
              </a:rPr>
              <a:t>A(</a:t>
            </a:r>
            <a:r>
              <a:rPr kumimoji="1" lang="en-US" altLang="zh-CN" sz="2600" b="1">
                <a:solidFill>
                  <a:srgbClr val="66FF33"/>
                </a:solidFill>
              </a:rPr>
              <a:t>x</a:t>
            </a:r>
            <a:r>
              <a:rPr kumimoji="1" lang="en-US" altLang="zh-CN" sz="2600" b="1">
                <a:solidFill>
                  <a:srgbClr val="FFFFFF"/>
                </a:solidFill>
              </a:rPr>
              <a:t>,</a:t>
            </a:r>
            <a:r>
              <a:rPr kumimoji="1" lang="en-US" altLang="zh-CN" sz="2600" b="1">
                <a:solidFill>
                  <a:srgbClr val="FFFF00"/>
                </a:solidFill>
              </a:rPr>
              <a:t>y</a:t>
            </a:r>
            <a:r>
              <a:rPr kumimoji="1" lang="en-US" altLang="zh-CN" sz="2600" b="1">
                <a:solidFill>
                  <a:srgbClr val="FFFFFF"/>
                </a:solidFill>
              </a:rPr>
              <a:t>) = (</a:t>
            </a:r>
            <a:r>
              <a:rPr kumimoji="1" lang="en-US" altLang="zh-CN" sz="2600" b="1">
                <a:solidFill>
                  <a:srgbClr val="66FF33"/>
                </a:solidFill>
              </a:rPr>
              <a:t>x</a:t>
            </a:r>
            <a:r>
              <a:rPr kumimoji="1" lang="en-US" altLang="zh-CN" sz="2600" b="1" baseline="30000">
                <a:solidFill>
                  <a:srgbClr val="66FF33"/>
                </a:solidFill>
              </a:rPr>
              <a:t>10</a:t>
            </a:r>
            <a:r>
              <a:rPr kumimoji="1" lang="en-US" altLang="zh-CN" sz="2600" b="1">
                <a:solidFill>
                  <a:srgbClr val="FFFFFF"/>
                </a:solidFill>
              </a:rPr>
              <a:t>+2</a:t>
            </a:r>
            <a:r>
              <a:rPr kumimoji="1" lang="en-US" altLang="zh-CN" sz="2600" b="1">
                <a:solidFill>
                  <a:srgbClr val="66FF33"/>
                </a:solidFill>
              </a:rPr>
              <a:t>x</a:t>
            </a:r>
            <a:r>
              <a:rPr kumimoji="1" lang="en-US" altLang="zh-CN" sz="2600" b="1" baseline="30000">
                <a:solidFill>
                  <a:srgbClr val="66FF33"/>
                </a:solidFill>
              </a:rPr>
              <a:t>8</a:t>
            </a:r>
            <a:r>
              <a:rPr kumimoji="1" lang="en-US" altLang="zh-CN" sz="2600" b="1">
                <a:solidFill>
                  <a:srgbClr val="FFFFFF"/>
                </a:solidFill>
              </a:rPr>
              <a:t>)</a:t>
            </a:r>
            <a:r>
              <a:rPr kumimoji="1" lang="en-US" altLang="zh-CN" sz="2600" b="1">
                <a:solidFill>
                  <a:srgbClr val="FFFF00"/>
                </a:solidFill>
              </a:rPr>
              <a:t>y</a:t>
            </a:r>
            <a:r>
              <a:rPr kumimoji="1" lang="en-US" altLang="zh-CN" sz="2600" b="1" baseline="30000">
                <a:solidFill>
                  <a:srgbClr val="FFFF00"/>
                </a:solidFill>
              </a:rPr>
              <a:t>3</a:t>
            </a:r>
            <a:r>
              <a:rPr kumimoji="1" lang="en-US" altLang="zh-CN" sz="2600" b="1">
                <a:solidFill>
                  <a:srgbClr val="FFFFFF"/>
                </a:solidFill>
              </a:rPr>
              <a:t>+3</a:t>
            </a:r>
            <a:r>
              <a:rPr kumimoji="1" lang="en-US" altLang="zh-CN" sz="2600" b="1">
                <a:solidFill>
                  <a:srgbClr val="66FF33"/>
                </a:solidFill>
              </a:rPr>
              <a:t>x</a:t>
            </a:r>
            <a:r>
              <a:rPr kumimoji="1" lang="en-US" altLang="zh-CN" sz="2600" b="1" baseline="30000">
                <a:solidFill>
                  <a:srgbClr val="66FF33"/>
                </a:solidFill>
              </a:rPr>
              <a:t>8</a:t>
            </a:r>
            <a:r>
              <a:rPr kumimoji="1" lang="en-US" altLang="zh-CN" sz="2600" b="1">
                <a:solidFill>
                  <a:srgbClr val="FFFF00"/>
                </a:solidFill>
              </a:rPr>
              <a:t>y</a:t>
            </a:r>
            <a:r>
              <a:rPr kumimoji="1" lang="en-US" altLang="zh-CN" sz="2600" b="1" baseline="30000">
                <a:solidFill>
                  <a:srgbClr val="FFFF00"/>
                </a:solidFill>
              </a:rPr>
              <a:t>2</a:t>
            </a:r>
            <a:endParaRPr kumimoji="1" lang="en-US" altLang="zh-CN" sz="2600" b="1">
              <a:solidFill>
                <a:srgbClr val="FFFF00"/>
              </a:solidFill>
            </a:endParaRPr>
          </a:p>
        </p:txBody>
      </p:sp>
      <p:sp>
        <p:nvSpPr>
          <p:cNvPr id="53252" name="Text Box 4"/>
          <p:cNvSpPr txBox="1">
            <a:spLocks noChangeArrowheads="1"/>
          </p:cNvSpPr>
          <p:nvPr/>
        </p:nvSpPr>
        <p:spPr bwMode="auto">
          <a:xfrm>
            <a:off x="6825481" y="3700465"/>
            <a:ext cx="3518667" cy="49212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eaLnBrk="1" hangingPunct="1"/>
            <a:r>
              <a:rPr kumimoji="1" lang="en-US" altLang="zh-CN" sz="2600" b="1">
                <a:solidFill>
                  <a:srgbClr val="FFFFFF"/>
                </a:solidFill>
              </a:rPr>
              <a:t>B(</a:t>
            </a:r>
            <a:r>
              <a:rPr kumimoji="1" lang="en-US" altLang="zh-CN" sz="2600" b="1">
                <a:solidFill>
                  <a:srgbClr val="66FF33"/>
                </a:solidFill>
              </a:rPr>
              <a:t>x</a:t>
            </a:r>
            <a:r>
              <a:rPr kumimoji="1" lang="en-US" altLang="zh-CN" sz="2600" b="1">
                <a:solidFill>
                  <a:srgbClr val="FFFFFF"/>
                </a:solidFill>
              </a:rPr>
              <a:t>,</a:t>
            </a:r>
            <a:r>
              <a:rPr kumimoji="1" lang="en-US" altLang="zh-CN" sz="2600" b="1">
                <a:solidFill>
                  <a:srgbClr val="FFFF00"/>
                </a:solidFill>
              </a:rPr>
              <a:t>y</a:t>
            </a:r>
            <a:r>
              <a:rPr kumimoji="1" lang="en-US" altLang="zh-CN" sz="2600" b="1">
                <a:solidFill>
                  <a:srgbClr val="FFFFFF"/>
                </a:solidFill>
              </a:rPr>
              <a:t>) = (</a:t>
            </a:r>
            <a:r>
              <a:rPr kumimoji="1" lang="en-US" altLang="zh-CN" sz="2600" b="1">
                <a:solidFill>
                  <a:srgbClr val="66FF33"/>
                </a:solidFill>
              </a:rPr>
              <a:t>x</a:t>
            </a:r>
            <a:r>
              <a:rPr kumimoji="1" lang="en-US" altLang="zh-CN" sz="2600" b="1" baseline="30000">
                <a:solidFill>
                  <a:srgbClr val="66FF33"/>
                </a:solidFill>
              </a:rPr>
              <a:t>4</a:t>
            </a:r>
            <a:r>
              <a:rPr kumimoji="1" lang="en-US" altLang="zh-CN" sz="2600" b="1">
                <a:solidFill>
                  <a:srgbClr val="FFFFFF"/>
                </a:solidFill>
              </a:rPr>
              <a:t>+</a:t>
            </a:r>
            <a:r>
              <a:rPr kumimoji="1" lang="en-US" altLang="zh-CN" sz="2600" b="1">
                <a:solidFill>
                  <a:srgbClr val="66FF33"/>
                </a:solidFill>
              </a:rPr>
              <a:t>6x</a:t>
            </a:r>
            <a:r>
              <a:rPr kumimoji="1" lang="en-US" altLang="zh-CN" sz="2600" b="1" baseline="30000">
                <a:solidFill>
                  <a:srgbClr val="66FF33"/>
                </a:solidFill>
              </a:rPr>
              <a:t>2</a:t>
            </a:r>
            <a:r>
              <a:rPr kumimoji="1" lang="en-US" altLang="zh-CN" sz="2600" b="1">
                <a:solidFill>
                  <a:srgbClr val="FFFFFF"/>
                </a:solidFill>
              </a:rPr>
              <a:t>)</a:t>
            </a:r>
            <a:r>
              <a:rPr kumimoji="1" lang="en-US" altLang="zh-CN" sz="2600" b="1">
                <a:solidFill>
                  <a:srgbClr val="FFFF00"/>
                </a:solidFill>
              </a:rPr>
              <a:t>y</a:t>
            </a:r>
            <a:r>
              <a:rPr kumimoji="1" lang="en-US" altLang="zh-CN" sz="2600" b="1" baseline="30000">
                <a:solidFill>
                  <a:srgbClr val="FFFF00"/>
                </a:solidFill>
              </a:rPr>
              <a:t>4</a:t>
            </a:r>
            <a:r>
              <a:rPr kumimoji="1" lang="en-US" altLang="zh-CN" sz="2600" b="1">
                <a:solidFill>
                  <a:srgbClr val="FFFFFF"/>
                </a:solidFill>
              </a:rPr>
              <a:t>+2</a:t>
            </a:r>
            <a:r>
              <a:rPr kumimoji="1" lang="en-US" altLang="zh-CN" sz="2600" b="1">
                <a:solidFill>
                  <a:srgbClr val="FFFF00"/>
                </a:solidFill>
              </a:rPr>
              <a:t>y</a:t>
            </a:r>
          </a:p>
        </p:txBody>
      </p:sp>
      <p:sp>
        <p:nvSpPr>
          <p:cNvPr id="53253" name="Text Box 5"/>
          <p:cNvSpPr txBox="1">
            <a:spLocks noChangeArrowheads="1"/>
          </p:cNvSpPr>
          <p:nvPr/>
        </p:nvSpPr>
        <p:spPr bwMode="auto">
          <a:xfrm>
            <a:off x="2438886" y="4146552"/>
            <a:ext cx="3010216" cy="49212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eaLnBrk="1" hangingPunct="1"/>
            <a:r>
              <a:rPr kumimoji="1" lang="en-US" altLang="zh-CN" sz="2600" b="1">
                <a:solidFill>
                  <a:srgbClr val="FFFFFF"/>
                </a:solidFill>
              </a:rPr>
              <a:t>A(</a:t>
            </a:r>
            <a:r>
              <a:rPr kumimoji="1" lang="en-US" altLang="zh-CN" sz="2600" b="1">
                <a:solidFill>
                  <a:srgbClr val="FFFF00"/>
                </a:solidFill>
              </a:rPr>
              <a:t>y</a:t>
            </a:r>
            <a:r>
              <a:rPr kumimoji="1" lang="en-US" altLang="zh-CN" sz="2600" b="1">
                <a:solidFill>
                  <a:srgbClr val="FFFFFF"/>
                </a:solidFill>
              </a:rPr>
              <a:t>) = C</a:t>
            </a:r>
            <a:r>
              <a:rPr kumimoji="1" lang="en-US" altLang="zh-CN" sz="2600" b="1">
                <a:solidFill>
                  <a:srgbClr val="FFFF00"/>
                </a:solidFill>
              </a:rPr>
              <a:t>y</a:t>
            </a:r>
            <a:r>
              <a:rPr kumimoji="1" lang="en-US" altLang="zh-CN" sz="2600" b="1" baseline="30000">
                <a:solidFill>
                  <a:srgbClr val="FFFF00"/>
                </a:solidFill>
              </a:rPr>
              <a:t>3</a:t>
            </a:r>
            <a:r>
              <a:rPr kumimoji="1" lang="en-US" altLang="zh-CN" sz="2600" b="1">
                <a:solidFill>
                  <a:srgbClr val="FFFFFF"/>
                </a:solidFill>
              </a:rPr>
              <a:t>+D</a:t>
            </a:r>
            <a:r>
              <a:rPr kumimoji="1" lang="en-US" altLang="zh-CN" sz="2600" b="1">
                <a:solidFill>
                  <a:srgbClr val="FFFF00"/>
                </a:solidFill>
              </a:rPr>
              <a:t>y</a:t>
            </a:r>
            <a:r>
              <a:rPr kumimoji="1" lang="en-US" altLang="zh-CN" sz="2600" b="1" baseline="30000">
                <a:solidFill>
                  <a:srgbClr val="FFFF00"/>
                </a:solidFill>
              </a:rPr>
              <a:t>2</a:t>
            </a:r>
            <a:endParaRPr kumimoji="1" lang="en-US" altLang="zh-CN" sz="2600" b="1">
              <a:solidFill>
                <a:srgbClr val="FFFF00"/>
              </a:solidFill>
            </a:endParaRPr>
          </a:p>
        </p:txBody>
      </p:sp>
      <p:sp>
        <p:nvSpPr>
          <p:cNvPr id="53254" name="Text Box 6"/>
          <p:cNvSpPr txBox="1">
            <a:spLocks noChangeArrowheads="1"/>
          </p:cNvSpPr>
          <p:nvPr/>
        </p:nvSpPr>
        <p:spPr bwMode="auto">
          <a:xfrm>
            <a:off x="6825480" y="4135440"/>
            <a:ext cx="2799713" cy="49212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eaLnBrk="1" hangingPunct="1"/>
            <a:r>
              <a:rPr kumimoji="1" lang="en-US" altLang="zh-CN" sz="2600" b="1">
                <a:solidFill>
                  <a:srgbClr val="FFFFFF"/>
                </a:solidFill>
              </a:rPr>
              <a:t>B(</a:t>
            </a:r>
            <a:r>
              <a:rPr kumimoji="1" lang="en-US" altLang="zh-CN" sz="2600" b="1">
                <a:solidFill>
                  <a:srgbClr val="FFFF00"/>
                </a:solidFill>
              </a:rPr>
              <a:t>y</a:t>
            </a:r>
            <a:r>
              <a:rPr kumimoji="1" lang="en-US" altLang="zh-CN" sz="2600" b="1">
                <a:solidFill>
                  <a:srgbClr val="FFFFFF"/>
                </a:solidFill>
              </a:rPr>
              <a:t>) = E</a:t>
            </a:r>
            <a:r>
              <a:rPr kumimoji="1" lang="en-US" altLang="zh-CN" sz="2600" b="1">
                <a:solidFill>
                  <a:srgbClr val="FFFF00"/>
                </a:solidFill>
              </a:rPr>
              <a:t>y</a:t>
            </a:r>
            <a:r>
              <a:rPr kumimoji="1" lang="en-US" altLang="zh-CN" sz="2600" b="1" baseline="30000">
                <a:solidFill>
                  <a:srgbClr val="FFFF00"/>
                </a:solidFill>
              </a:rPr>
              <a:t>4</a:t>
            </a:r>
            <a:r>
              <a:rPr kumimoji="1" lang="en-US" altLang="zh-CN" sz="2600" b="1">
                <a:solidFill>
                  <a:srgbClr val="FFFFFF"/>
                </a:solidFill>
              </a:rPr>
              <a:t>+F</a:t>
            </a:r>
            <a:r>
              <a:rPr kumimoji="1" lang="en-US" altLang="zh-CN" sz="2600" b="1">
                <a:solidFill>
                  <a:srgbClr val="FFFF00"/>
                </a:solidFill>
              </a:rPr>
              <a:t>y</a:t>
            </a:r>
          </a:p>
        </p:txBody>
      </p:sp>
      <p:sp>
        <p:nvSpPr>
          <p:cNvPr id="53255" name="Text Box 7"/>
          <p:cNvSpPr txBox="1">
            <a:spLocks noChangeArrowheads="1"/>
          </p:cNvSpPr>
          <p:nvPr/>
        </p:nvSpPr>
        <p:spPr bwMode="auto">
          <a:xfrm>
            <a:off x="3412066" y="4786315"/>
            <a:ext cx="2590827" cy="49212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eaLnBrk="1" hangingPunct="1"/>
            <a:r>
              <a:rPr kumimoji="1" lang="en-US" altLang="zh-CN" sz="2600" b="1">
                <a:solidFill>
                  <a:srgbClr val="FFFFFF"/>
                </a:solidFill>
              </a:rPr>
              <a:t>C(</a:t>
            </a:r>
            <a:r>
              <a:rPr kumimoji="1" lang="en-US" altLang="zh-CN" sz="2600" b="1">
                <a:solidFill>
                  <a:srgbClr val="66FF33"/>
                </a:solidFill>
              </a:rPr>
              <a:t>x</a:t>
            </a:r>
            <a:r>
              <a:rPr kumimoji="1" lang="en-US" altLang="zh-CN" sz="2600" b="1">
                <a:solidFill>
                  <a:srgbClr val="FFFFFF"/>
                </a:solidFill>
              </a:rPr>
              <a:t>) = </a:t>
            </a:r>
            <a:r>
              <a:rPr kumimoji="1" lang="en-US" altLang="zh-CN" sz="2600" b="1">
                <a:solidFill>
                  <a:srgbClr val="66FF33"/>
                </a:solidFill>
              </a:rPr>
              <a:t>x</a:t>
            </a:r>
            <a:r>
              <a:rPr kumimoji="1" lang="en-US" altLang="zh-CN" sz="2600" b="1" baseline="30000">
                <a:solidFill>
                  <a:srgbClr val="66FF33"/>
                </a:solidFill>
              </a:rPr>
              <a:t>10</a:t>
            </a:r>
            <a:r>
              <a:rPr kumimoji="1" lang="en-US" altLang="zh-CN" sz="2600" b="1">
                <a:solidFill>
                  <a:srgbClr val="FFFFFF"/>
                </a:solidFill>
              </a:rPr>
              <a:t>+2</a:t>
            </a:r>
            <a:r>
              <a:rPr kumimoji="1" lang="en-US" altLang="zh-CN" sz="2600" b="1">
                <a:solidFill>
                  <a:srgbClr val="66FF33"/>
                </a:solidFill>
              </a:rPr>
              <a:t>x</a:t>
            </a:r>
            <a:r>
              <a:rPr kumimoji="1" lang="en-US" altLang="zh-CN" sz="2600" b="1" baseline="30000">
                <a:solidFill>
                  <a:srgbClr val="66FF33"/>
                </a:solidFill>
              </a:rPr>
              <a:t>8</a:t>
            </a:r>
            <a:endParaRPr kumimoji="1" lang="en-US" altLang="zh-CN" sz="2600" b="1">
              <a:solidFill>
                <a:srgbClr val="FFFFFF"/>
              </a:solidFill>
            </a:endParaRPr>
          </a:p>
        </p:txBody>
      </p:sp>
      <p:sp>
        <p:nvSpPr>
          <p:cNvPr id="53256" name="Text Box 8"/>
          <p:cNvSpPr txBox="1">
            <a:spLocks noChangeArrowheads="1"/>
          </p:cNvSpPr>
          <p:nvPr/>
        </p:nvSpPr>
        <p:spPr bwMode="auto">
          <a:xfrm>
            <a:off x="3429878" y="5205415"/>
            <a:ext cx="2283166" cy="49212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eaLnBrk="1" hangingPunct="1"/>
            <a:r>
              <a:rPr kumimoji="1" lang="en-US" altLang="zh-CN" sz="2600" b="1">
                <a:solidFill>
                  <a:srgbClr val="FFFFFF"/>
                </a:solidFill>
              </a:rPr>
              <a:t>D(</a:t>
            </a:r>
            <a:r>
              <a:rPr kumimoji="1" lang="en-US" altLang="zh-CN" sz="2600" b="1">
                <a:solidFill>
                  <a:srgbClr val="66FF33"/>
                </a:solidFill>
              </a:rPr>
              <a:t>x</a:t>
            </a:r>
            <a:r>
              <a:rPr kumimoji="1" lang="en-US" altLang="zh-CN" sz="2600" b="1">
                <a:solidFill>
                  <a:srgbClr val="FFFFFF"/>
                </a:solidFill>
              </a:rPr>
              <a:t>) = 3</a:t>
            </a:r>
            <a:r>
              <a:rPr kumimoji="1" lang="en-US" altLang="zh-CN" sz="2600" b="1">
                <a:solidFill>
                  <a:srgbClr val="66FF33"/>
                </a:solidFill>
              </a:rPr>
              <a:t>x</a:t>
            </a:r>
            <a:r>
              <a:rPr kumimoji="1" lang="en-US" altLang="zh-CN" sz="2600" b="1" baseline="30000">
                <a:solidFill>
                  <a:srgbClr val="66FF33"/>
                </a:solidFill>
              </a:rPr>
              <a:t>8</a:t>
            </a:r>
            <a:endParaRPr kumimoji="1" lang="en-US" altLang="zh-CN" sz="2600" b="1">
              <a:solidFill>
                <a:srgbClr val="FFFFFF"/>
              </a:solidFill>
            </a:endParaRPr>
          </a:p>
        </p:txBody>
      </p:sp>
      <p:sp>
        <p:nvSpPr>
          <p:cNvPr id="53257" name="Text Box 9"/>
          <p:cNvSpPr txBox="1">
            <a:spLocks noChangeArrowheads="1"/>
          </p:cNvSpPr>
          <p:nvPr/>
        </p:nvSpPr>
        <p:spPr bwMode="auto">
          <a:xfrm>
            <a:off x="7774370" y="4775202"/>
            <a:ext cx="2425662" cy="49212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eaLnBrk="1" hangingPunct="1"/>
            <a:r>
              <a:rPr kumimoji="1" lang="en-US" altLang="zh-CN" sz="2600" b="1">
                <a:solidFill>
                  <a:srgbClr val="FFFFFF"/>
                </a:solidFill>
              </a:rPr>
              <a:t>E(</a:t>
            </a:r>
            <a:r>
              <a:rPr kumimoji="1" lang="en-US" altLang="zh-CN" sz="2600" b="1">
                <a:solidFill>
                  <a:srgbClr val="66FF33"/>
                </a:solidFill>
              </a:rPr>
              <a:t>x</a:t>
            </a:r>
            <a:r>
              <a:rPr kumimoji="1" lang="en-US" altLang="zh-CN" sz="2600" b="1">
                <a:solidFill>
                  <a:srgbClr val="FFFFFF"/>
                </a:solidFill>
              </a:rPr>
              <a:t>) = </a:t>
            </a:r>
            <a:r>
              <a:rPr kumimoji="1" lang="en-US" altLang="zh-CN" sz="2600" b="1">
                <a:solidFill>
                  <a:srgbClr val="66FF33"/>
                </a:solidFill>
              </a:rPr>
              <a:t>x</a:t>
            </a:r>
            <a:r>
              <a:rPr kumimoji="1" lang="en-US" altLang="zh-CN" sz="2600" b="1" baseline="30000">
                <a:solidFill>
                  <a:srgbClr val="66FF33"/>
                </a:solidFill>
              </a:rPr>
              <a:t>4</a:t>
            </a:r>
            <a:r>
              <a:rPr kumimoji="1" lang="en-US" altLang="zh-CN" sz="2600" b="1">
                <a:solidFill>
                  <a:srgbClr val="FFFFFF"/>
                </a:solidFill>
              </a:rPr>
              <a:t>+6</a:t>
            </a:r>
            <a:r>
              <a:rPr kumimoji="1" lang="en-US" altLang="zh-CN" sz="2600" b="1">
                <a:solidFill>
                  <a:srgbClr val="66FF33"/>
                </a:solidFill>
              </a:rPr>
              <a:t>x</a:t>
            </a:r>
            <a:r>
              <a:rPr kumimoji="1" lang="en-US" altLang="zh-CN" sz="2600" b="1" baseline="30000">
                <a:solidFill>
                  <a:srgbClr val="66FF33"/>
                </a:solidFill>
              </a:rPr>
              <a:t>2</a:t>
            </a:r>
            <a:endParaRPr kumimoji="1" lang="en-US" altLang="zh-CN" sz="2600" b="1">
              <a:solidFill>
                <a:srgbClr val="FFFFFF"/>
              </a:solidFill>
            </a:endParaRPr>
          </a:p>
        </p:txBody>
      </p:sp>
      <p:sp>
        <p:nvSpPr>
          <p:cNvPr id="53258" name="Text Box 10"/>
          <p:cNvSpPr txBox="1">
            <a:spLocks noChangeArrowheads="1"/>
          </p:cNvSpPr>
          <p:nvPr/>
        </p:nvSpPr>
        <p:spPr bwMode="auto">
          <a:xfrm>
            <a:off x="7797040" y="5194302"/>
            <a:ext cx="2114762" cy="492125"/>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a:spAutoFit/>
          </a:bodyPr>
          <a:lstStyle/>
          <a:p>
            <a:pPr algn="l" eaLnBrk="1" hangingPunct="1"/>
            <a:r>
              <a:rPr kumimoji="1" lang="en-US" altLang="zh-CN" sz="2600" b="1">
                <a:solidFill>
                  <a:srgbClr val="FFFFFF"/>
                </a:solidFill>
              </a:rPr>
              <a:t>F(</a:t>
            </a:r>
            <a:r>
              <a:rPr kumimoji="1" lang="en-US" altLang="zh-CN" sz="2600" b="1">
                <a:solidFill>
                  <a:srgbClr val="66FF33"/>
                </a:solidFill>
              </a:rPr>
              <a:t>x</a:t>
            </a:r>
            <a:r>
              <a:rPr kumimoji="1" lang="en-US" altLang="zh-CN" sz="2600" b="1">
                <a:solidFill>
                  <a:srgbClr val="FFFFFF"/>
                </a:solidFill>
              </a:rPr>
              <a:t>) = 2</a:t>
            </a:r>
            <a:r>
              <a:rPr kumimoji="1" lang="en-US" altLang="zh-CN" sz="2600" b="1">
                <a:solidFill>
                  <a:srgbClr val="66FF33"/>
                </a:solidFill>
              </a:rPr>
              <a:t>x0</a:t>
            </a:r>
          </a:p>
        </p:txBody>
      </p:sp>
      <p:sp>
        <p:nvSpPr>
          <p:cNvPr id="53259" name="Text Box 11"/>
          <p:cNvSpPr txBox="1">
            <a:spLocks noChangeArrowheads="1"/>
          </p:cNvSpPr>
          <p:nvPr/>
        </p:nvSpPr>
        <p:spPr bwMode="auto">
          <a:xfrm>
            <a:off x="1962823" y="3211513"/>
            <a:ext cx="1253312" cy="508000"/>
          </a:xfrm>
          <a:prstGeom prst="rect">
            <a:avLst/>
          </a:prstGeom>
          <a:noFill/>
          <a:ln w="12700" cap="sq">
            <a:noFill/>
            <a:miter lim="800000"/>
            <a:headEnd/>
            <a:tailEnd/>
          </a:ln>
          <a:effectLst>
            <a:outerShdw dist="28398" dir="3806097" algn="ctr" rotWithShape="0">
              <a:schemeClr val="bg1"/>
            </a:outerShdw>
          </a:effectLst>
        </p:spPr>
        <p:txBody>
          <a:bodyPr wrap="none">
            <a:spAutoFit/>
          </a:bodyPr>
          <a:lstStyle/>
          <a:p>
            <a:r>
              <a:rPr lang="zh-CN" altLang="en-US" sz="2700" b="1" i="1">
                <a:solidFill>
                  <a:srgbClr val="FFFF00"/>
                </a:solidFill>
                <a:ea typeface="幼圆" pitchFamily="49" charset="-122"/>
              </a:rPr>
              <a:t>其中：</a:t>
            </a:r>
          </a:p>
        </p:txBody>
      </p:sp>
      <p:grpSp>
        <p:nvGrpSpPr>
          <p:cNvPr id="2" name="Group 12"/>
          <p:cNvGrpSpPr>
            <a:grpSpLocks/>
          </p:cNvGrpSpPr>
          <p:nvPr/>
        </p:nvGrpSpPr>
        <p:grpSpPr bwMode="auto">
          <a:xfrm>
            <a:off x="2268863" y="2420938"/>
            <a:ext cx="2684744" cy="609600"/>
            <a:chOff x="469" y="1525"/>
            <a:chExt cx="1691" cy="384"/>
          </a:xfrm>
        </p:grpSpPr>
        <p:sp>
          <p:nvSpPr>
            <p:cNvPr id="104475" name="Rectangle 13"/>
            <p:cNvSpPr>
              <a:spLocks noChangeArrowheads="1"/>
            </p:cNvSpPr>
            <p:nvPr/>
          </p:nvSpPr>
          <p:spPr bwMode="auto">
            <a:xfrm>
              <a:off x="469" y="1525"/>
              <a:ext cx="1680" cy="384"/>
            </a:xfrm>
            <a:prstGeom prst="rect">
              <a:avLst/>
            </a:prstGeom>
            <a:solidFill>
              <a:srgbClr val="DDFFDD"/>
            </a:solidFill>
            <a:ln w="12700" cap="sq">
              <a:noFill/>
              <a:miter lim="800000"/>
              <a:headEnd/>
              <a:tailEnd/>
            </a:ln>
            <a:effectLst>
              <a:outerShdw dist="107763" dir="2700000" algn="ctr" rotWithShape="0">
                <a:srgbClr val="B2B2B2"/>
              </a:outerShdw>
            </a:effectLst>
          </p:spPr>
          <p:txBody>
            <a:bodyPr wrap="none" anchor="ctr"/>
            <a:lstStyle/>
            <a:p>
              <a:endParaRPr lang="zh-CN" altLang="en-US"/>
            </a:p>
          </p:txBody>
        </p:sp>
        <p:sp>
          <p:nvSpPr>
            <p:cNvPr id="104476" name="Text Box 14"/>
            <p:cNvSpPr txBox="1">
              <a:spLocks noChangeArrowheads="1"/>
            </p:cNvSpPr>
            <p:nvPr/>
          </p:nvSpPr>
          <p:spPr bwMode="auto">
            <a:xfrm>
              <a:off x="576" y="1568"/>
              <a:ext cx="1584" cy="330"/>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800" b="1">
                  <a:solidFill>
                    <a:srgbClr val="003399"/>
                  </a:solidFill>
                </a:rPr>
                <a:t>P(</a:t>
              </a:r>
              <a:r>
                <a:rPr kumimoji="1" lang="en-US" altLang="zh-CN" sz="2800" b="1">
                  <a:solidFill>
                    <a:srgbClr val="FF3300"/>
                  </a:solidFill>
                </a:rPr>
                <a:t>z</a:t>
              </a:r>
              <a:r>
                <a:rPr kumimoji="1" lang="en-US" altLang="zh-CN" sz="2800" b="1">
                  <a:solidFill>
                    <a:srgbClr val="003399"/>
                  </a:solidFill>
                </a:rPr>
                <a:t>) = A</a:t>
              </a:r>
              <a:r>
                <a:rPr kumimoji="1" lang="en-US" altLang="zh-CN" sz="2800" b="1">
                  <a:solidFill>
                    <a:srgbClr val="FF3300"/>
                  </a:solidFill>
                </a:rPr>
                <a:t>z</a:t>
              </a:r>
              <a:r>
                <a:rPr kumimoji="1" lang="en-US" altLang="zh-CN" sz="2800" b="1" baseline="30000">
                  <a:solidFill>
                    <a:srgbClr val="FF3300"/>
                  </a:solidFill>
                </a:rPr>
                <a:t>2</a:t>
              </a:r>
              <a:r>
                <a:rPr kumimoji="1" lang="en-US" altLang="zh-CN" sz="2800" b="1">
                  <a:solidFill>
                    <a:srgbClr val="003399"/>
                  </a:solidFill>
                </a:rPr>
                <a:t>+B</a:t>
              </a:r>
              <a:r>
                <a:rPr kumimoji="1" lang="en-US" altLang="zh-CN" sz="2800" b="1">
                  <a:solidFill>
                    <a:srgbClr val="FF3300"/>
                  </a:solidFill>
                </a:rPr>
                <a:t>z</a:t>
              </a:r>
            </a:p>
          </p:txBody>
        </p:sp>
      </p:grpSp>
      <p:grpSp>
        <p:nvGrpSpPr>
          <p:cNvPr id="3" name="Group 15"/>
          <p:cNvGrpSpPr>
            <a:grpSpLocks/>
          </p:cNvGrpSpPr>
          <p:nvPr/>
        </p:nvGrpSpPr>
        <p:grpSpPr bwMode="auto">
          <a:xfrm>
            <a:off x="1940153" y="115890"/>
            <a:ext cx="8127099" cy="1470025"/>
            <a:chOff x="262" y="73"/>
            <a:chExt cx="5120" cy="926"/>
          </a:xfrm>
        </p:grpSpPr>
        <p:sp>
          <p:nvSpPr>
            <p:cNvPr id="104472" name="Text Box 16"/>
            <p:cNvSpPr txBox="1">
              <a:spLocks noChangeArrowheads="1"/>
            </p:cNvSpPr>
            <p:nvPr/>
          </p:nvSpPr>
          <p:spPr bwMode="auto">
            <a:xfrm>
              <a:off x="262" y="336"/>
              <a:ext cx="5040" cy="663"/>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l" eaLnBrk="1" hangingPunct="1">
                <a:spcAft>
                  <a:spcPct val="30000"/>
                </a:spcAft>
              </a:pPr>
              <a:r>
                <a:rPr kumimoji="1" lang="zh-CN" altLang="en-US" sz="2800" b="1" i="1">
                  <a:solidFill>
                    <a:srgbClr val="00FFFF"/>
                  </a:solidFill>
                  <a:ea typeface="黑体" pitchFamily="49" charset="-122"/>
                </a:rPr>
                <a:t>三元多项式</a:t>
              </a:r>
            </a:p>
            <a:p>
              <a:pPr algn="l" eaLnBrk="1" hangingPunct="1"/>
              <a:r>
                <a:rPr kumimoji="1" lang="en-US" altLang="zh-CN" sz="2600" b="1">
                  <a:solidFill>
                    <a:srgbClr val="FFFFFF"/>
                  </a:solidFill>
                </a:rPr>
                <a:t>     P(</a:t>
              </a:r>
              <a:r>
                <a:rPr kumimoji="1" lang="en-US" altLang="zh-CN" sz="2600" b="1">
                  <a:solidFill>
                    <a:srgbClr val="00FF00"/>
                  </a:solidFill>
                </a:rPr>
                <a:t>x</a:t>
              </a:r>
              <a:r>
                <a:rPr kumimoji="1" lang="en-US" altLang="zh-CN" sz="2600" b="1">
                  <a:solidFill>
                    <a:srgbClr val="FFFFFF"/>
                  </a:solidFill>
                </a:rPr>
                <a:t>,</a:t>
              </a:r>
              <a:r>
                <a:rPr kumimoji="1" lang="en-US" altLang="zh-CN" sz="2600" b="1">
                  <a:solidFill>
                    <a:srgbClr val="FFFF00"/>
                  </a:solidFill>
                </a:rPr>
                <a:t>y</a:t>
              </a:r>
              <a:r>
                <a:rPr kumimoji="1" lang="en-US" altLang="zh-CN" sz="2600" b="1">
                  <a:solidFill>
                    <a:srgbClr val="FFFFFF"/>
                  </a:solidFill>
                </a:rPr>
                <a:t>,</a:t>
              </a:r>
              <a:r>
                <a:rPr kumimoji="1" lang="en-US" altLang="zh-CN" sz="2600" b="1">
                  <a:solidFill>
                    <a:srgbClr val="FF3300"/>
                  </a:solidFill>
                </a:rPr>
                <a:t>z</a:t>
              </a:r>
              <a:r>
                <a:rPr kumimoji="1" lang="en-US" altLang="zh-CN" sz="2600" b="1">
                  <a:solidFill>
                    <a:srgbClr val="FFFFFF"/>
                  </a:solidFill>
                </a:rPr>
                <a:t>)</a:t>
              </a:r>
              <a:r>
                <a:rPr kumimoji="1" lang="en-US" altLang="zh-CN" sz="2600" b="1">
                  <a:solidFill>
                    <a:srgbClr val="FF3300"/>
                  </a:solidFill>
                </a:rPr>
                <a:t> </a:t>
              </a:r>
              <a:r>
                <a:rPr kumimoji="1" lang="en-US" altLang="zh-CN" sz="2600" b="1">
                  <a:solidFill>
                    <a:srgbClr val="FFFFFF"/>
                  </a:solidFill>
                </a:rPr>
                <a:t>= x</a:t>
              </a:r>
              <a:r>
                <a:rPr kumimoji="1" lang="en-US" altLang="zh-CN" sz="2600" b="1" baseline="30000">
                  <a:solidFill>
                    <a:srgbClr val="FFFFFF"/>
                  </a:solidFill>
                </a:rPr>
                <a:t>10</a:t>
              </a:r>
              <a:r>
                <a:rPr kumimoji="1" lang="en-US" altLang="zh-CN" sz="2600" b="1">
                  <a:solidFill>
                    <a:srgbClr val="FFFF00"/>
                  </a:solidFill>
                </a:rPr>
                <a:t>y</a:t>
              </a:r>
              <a:r>
                <a:rPr kumimoji="1" lang="en-US" altLang="zh-CN" sz="2600" b="1" baseline="30000">
                  <a:solidFill>
                    <a:srgbClr val="FFFF00"/>
                  </a:solidFill>
                </a:rPr>
                <a:t>3</a:t>
              </a:r>
              <a:r>
                <a:rPr kumimoji="1" lang="en-US" altLang="zh-CN" sz="2600" b="1">
                  <a:solidFill>
                    <a:srgbClr val="FF3300"/>
                  </a:solidFill>
                </a:rPr>
                <a:t>z</a:t>
              </a:r>
              <a:r>
                <a:rPr kumimoji="1" lang="en-US" altLang="zh-CN" sz="2600" b="1" baseline="30000">
                  <a:solidFill>
                    <a:srgbClr val="FF3300"/>
                  </a:solidFill>
                </a:rPr>
                <a:t>2</a:t>
              </a:r>
              <a:r>
                <a:rPr kumimoji="1" lang="en-US" altLang="zh-CN" sz="2600" b="1">
                  <a:solidFill>
                    <a:srgbClr val="FFFFFF"/>
                  </a:solidFill>
                </a:rPr>
                <a:t>+2x</a:t>
              </a:r>
              <a:r>
                <a:rPr kumimoji="1" lang="en-US" altLang="zh-CN" sz="2600" b="1" baseline="30000">
                  <a:solidFill>
                    <a:srgbClr val="FFFFFF"/>
                  </a:solidFill>
                </a:rPr>
                <a:t>8</a:t>
              </a:r>
              <a:r>
                <a:rPr kumimoji="1" lang="en-US" altLang="zh-CN" sz="2600" b="1">
                  <a:solidFill>
                    <a:srgbClr val="FFFF00"/>
                  </a:solidFill>
                </a:rPr>
                <a:t>y</a:t>
              </a:r>
              <a:r>
                <a:rPr kumimoji="1" lang="en-US" altLang="zh-CN" sz="2600" b="1" baseline="30000">
                  <a:solidFill>
                    <a:srgbClr val="FFFF00"/>
                  </a:solidFill>
                </a:rPr>
                <a:t>3</a:t>
              </a:r>
              <a:r>
                <a:rPr kumimoji="1" lang="en-US" altLang="zh-CN" sz="2600" b="1">
                  <a:solidFill>
                    <a:srgbClr val="FF3300"/>
                  </a:solidFill>
                </a:rPr>
                <a:t>z</a:t>
              </a:r>
              <a:r>
                <a:rPr kumimoji="1" lang="en-US" altLang="zh-CN" sz="2600" b="1" baseline="30000">
                  <a:solidFill>
                    <a:srgbClr val="FF3300"/>
                  </a:solidFill>
                </a:rPr>
                <a:t>2</a:t>
              </a:r>
              <a:r>
                <a:rPr kumimoji="1" lang="en-US" altLang="zh-CN" sz="2600" b="1">
                  <a:solidFill>
                    <a:srgbClr val="FFFFFF"/>
                  </a:solidFill>
                </a:rPr>
                <a:t>+3x</a:t>
              </a:r>
              <a:r>
                <a:rPr kumimoji="1" lang="en-US" altLang="zh-CN" sz="2600" b="1" baseline="30000">
                  <a:solidFill>
                    <a:srgbClr val="FFFFFF"/>
                  </a:solidFill>
                </a:rPr>
                <a:t>8</a:t>
              </a:r>
              <a:r>
                <a:rPr kumimoji="1" lang="en-US" altLang="zh-CN" sz="2600" b="1">
                  <a:solidFill>
                    <a:srgbClr val="FFFF00"/>
                  </a:solidFill>
                </a:rPr>
                <a:t>y</a:t>
              </a:r>
              <a:r>
                <a:rPr kumimoji="1" lang="en-US" altLang="zh-CN" sz="2600" b="1" baseline="30000">
                  <a:solidFill>
                    <a:srgbClr val="FFFF00"/>
                  </a:solidFill>
                </a:rPr>
                <a:t>2</a:t>
              </a:r>
              <a:r>
                <a:rPr kumimoji="1" lang="en-US" altLang="zh-CN" sz="2600" b="1">
                  <a:solidFill>
                    <a:srgbClr val="FF3300"/>
                  </a:solidFill>
                </a:rPr>
                <a:t>z</a:t>
              </a:r>
              <a:r>
                <a:rPr kumimoji="1" lang="en-US" altLang="zh-CN" sz="2600" b="1" baseline="30000">
                  <a:solidFill>
                    <a:srgbClr val="FF3300"/>
                  </a:solidFill>
                </a:rPr>
                <a:t>2</a:t>
              </a:r>
              <a:r>
                <a:rPr kumimoji="1" lang="en-US" altLang="zh-CN" sz="2600" b="1">
                  <a:solidFill>
                    <a:srgbClr val="FFFFFF"/>
                  </a:solidFill>
                </a:rPr>
                <a:t>+x</a:t>
              </a:r>
              <a:r>
                <a:rPr kumimoji="1" lang="en-US" altLang="zh-CN" sz="2600" b="1" baseline="30000">
                  <a:solidFill>
                    <a:srgbClr val="FFFFFF"/>
                  </a:solidFill>
                </a:rPr>
                <a:t>4</a:t>
              </a:r>
              <a:r>
                <a:rPr kumimoji="1" lang="en-US" altLang="zh-CN" sz="2600" b="1">
                  <a:solidFill>
                    <a:srgbClr val="FFFF00"/>
                  </a:solidFill>
                </a:rPr>
                <a:t>y</a:t>
              </a:r>
              <a:r>
                <a:rPr kumimoji="1" lang="en-US" altLang="zh-CN" sz="2600" b="1" baseline="30000">
                  <a:solidFill>
                    <a:srgbClr val="FFFF00"/>
                  </a:solidFill>
                </a:rPr>
                <a:t>4</a:t>
              </a:r>
              <a:r>
                <a:rPr kumimoji="1" lang="en-US" altLang="zh-CN" sz="2600" b="1">
                  <a:solidFill>
                    <a:srgbClr val="FF3300"/>
                  </a:solidFill>
                </a:rPr>
                <a:t>z</a:t>
              </a:r>
              <a:r>
                <a:rPr kumimoji="1" lang="en-US" altLang="zh-CN" sz="2600" b="1">
                  <a:solidFill>
                    <a:srgbClr val="FFFFFF"/>
                  </a:solidFill>
                </a:rPr>
                <a:t>+6x</a:t>
              </a:r>
              <a:r>
                <a:rPr kumimoji="1" lang="en-US" altLang="zh-CN" sz="2600" b="1" baseline="30000">
                  <a:solidFill>
                    <a:srgbClr val="FFFFFF"/>
                  </a:solidFill>
                </a:rPr>
                <a:t>2</a:t>
              </a:r>
              <a:r>
                <a:rPr kumimoji="1" lang="en-US" altLang="zh-CN" sz="2600" b="1">
                  <a:solidFill>
                    <a:srgbClr val="FFFF00"/>
                  </a:solidFill>
                </a:rPr>
                <a:t>y</a:t>
              </a:r>
              <a:r>
                <a:rPr kumimoji="1" lang="en-US" altLang="zh-CN" sz="2600" b="1" baseline="30000">
                  <a:solidFill>
                    <a:srgbClr val="FFFF00"/>
                  </a:solidFill>
                </a:rPr>
                <a:t>4</a:t>
              </a:r>
              <a:r>
                <a:rPr kumimoji="1" lang="en-US" altLang="zh-CN" sz="2600" b="1">
                  <a:solidFill>
                    <a:srgbClr val="FF3300"/>
                  </a:solidFill>
                </a:rPr>
                <a:t>z</a:t>
              </a:r>
              <a:r>
                <a:rPr kumimoji="1" lang="en-US" altLang="zh-CN" sz="2600" b="1">
                  <a:solidFill>
                    <a:srgbClr val="FFFFFF"/>
                  </a:solidFill>
                </a:rPr>
                <a:t>+2</a:t>
              </a:r>
              <a:r>
                <a:rPr kumimoji="1" lang="en-US" altLang="zh-CN" sz="2600" b="1">
                  <a:solidFill>
                    <a:srgbClr val="FFFF00"/>
                  </a:solidFill>
                </a:rPr>
                <a:t>y</a:t>
              </a:r>
              <a:r>
                <a:rPr kumimoji="1" lang="en-US" altLang="zh-CN" sz="2600" b="1">
                  <a:solidFill>
                    <a:srgbClr val="FF3300"/>
                  </a:solidFill>
                </a:rPr>
                <a:t>z</a:t>
              </a:r>
            </a:p>
          </p:txBody>
        </p:sp>
        <p:sp>
          <p:nvSpPr>
            <p:cNvPr id="104473" name="Oval 17"/>
            <p:cNvSpPr>
              <a:spLocks noChangeArrowheads="1"/>
            </p:cNvSpPr>
            <p:nvPr/>
          </p:nvSpPr>
          <p:spPr bwMode="auto">
            <a:xfrm>
              <a:off x="4649" y="177"/>
              <a:ext cx="713" cy="363"/>
            </a:xfrm>
            <a:prstGeom prst="ellipse">
              <a:avLst/>
            </a:prstGeom>
            <a:solidFill>
              <a:srgbClr val="FFE0C1"/>
            </a:solidFill>
            <a:ln w="12700" cap="sq">
              <a:noFill/>
              <a:round/>
              <a:headEnd/>
              <a:tailEnd/>
            </a:ln>
            <a:effectLst>
              <a:outerShdw dist="45791" dir="2021404" algn="ctr" rotWithShape="0">
                <a:srgbClr val="969696"/>
              </a:outerShdw>
            </a:effectLst>
          </p:spPr>
          <p:txBody>
            <a:bodyPr wrap="none" anchor="ctr"/>
            <a:lstStyle/>
            <a:p>
              <a:endParaRPr lang="zh-CN" altLang="en-US"/>
            </a:p>
          </p:txBody>
        </p:sp>
        <p:sp>
          <p:nvSpPr>
            <p:cNvPr id="104474" name="Rectangle 18"/>
            <p:cNvSpPr>
              <a:spLocks noChangeArrowheads="1"/>
            </p:cNvSpPr>
            <p:nvPr/>
          </p:nvSpPr>
          <p:spPr bwMode="auto">
            <a:xfrm>
              <a:off x="4702" y="73"/>
              <a:ext cx="680" cy="543"/>
            </a:xfrm>
            <a:prstGeom prst="rect">
              <a:avLst/>
            </a:prstGeom>
            <a:noFill/>
            <a:ln w="12700" cap="sq">
              <a:noFill/>
              <a:miter lim="800000"/>
              <a:headEnd/>
              <a:tailEnd/>
            </a:ln>
            <a:effectLst>
              <a:outerShdw dist="35921" dir="2700000" algn="ctr" rotWithShape="0">
                <a:srgbClr val="000000"/>
              </a:outerShdw>
            </a:effectLst>
          </p:spPr>
          <p:txBody>
            <a:bodyPr>
              <a:spAutoFit/>
            </a:bodyPr>
            <a:lstStyle/>
            <a:p>
              <a:pPr algn="l"/>
              <a:r>
                <a:rPr kumimoji="1" lang="zh-CN" altLang="en-US" sz="5000" b="1">
                  <a:solidFill>
                    <a:srgbClr val="FF0000"/>
                  </a:solidFill>
                  <a:ea typeface="华文新魏" pitchFamily="2" charset="-122"/>
                </a:rPr>
                <a:t>例</a:t>
              </a:r>
            </a:p>
          </p:txBody>
        </p:sp>
      </p:grpSp>
      <p:grpSp>
        <p:nvGrpSpPr>
          <p:cNvPr id="4" name="Group 38"/>
          <p:cNvGrpSpPr>
            <a:grpSpLocks/>
          </p:cNvGrpSpPr>
          <p:nvPr/>
        </p:nvGrpSpPr>
        <p:grpSpPr bwMode="auto">
          <a:xfrm>
            <a:off x="2456699" y="2924175"/>
            <a:ext cx="7340137" cy="2781300"/>
            <a:chOff x="588" y="1891"/>
            <a:chExt cx="4623" cy="1752"/>
          </a:xfrm>
        </p:grpSpPr>
        <p:sp>
          <p:nvSpPr>
            <p:cNvPr id="104465" name="Line 39"/>
            <p:cNvSpPr>
              <a:spLocks noChangeShapeType="1"/>
            </p:cNvSpPr>
            <p:nvPr/>
          </p:nvSpPr>
          <p:spPr bwMode="auto">
            <a:xfrm>
              <a:off x="612" y="1891"/>
              <a:ext cx="1451" cy="0"/>
            </a:xfrm>
            <a:prstGeom prst="line">
              <a:avLst/>
            </a:prstGeom>
            <a:noFill/>
            <a:ln w="63500" cap="sq">
              <a:solidFill>
                <a:srgbClr val="FF0000"/>
              </a:solidFill>
              <a:round/>
              <a:headEnd type="none" w="sm" len="sm"/>
              <a:tailEnd type="none" w="sm" len="sm"/>
            </a:ln>
          </p:spPr>
          <p:txBody>
            <a:bodyPr/>
            <a:lstStyle/>
            <a:p>
              <a:endParaRPr lang="zh-CN" altLang="en-US"/>
            </a:p>
          </p:txBody>
        </p:sp>
        <p:sp>
          <p:nvSpPr>
            <p:cNvPr id="104466" name="Line 40"/>
            <p:cNvSpPr>
              <a:spLocks noChangeShapeType="1"/>
            </p:cNvSpPr>
            <p:nvPr/>
          </p:nvSpPr>
          <p:spPr bwMode="auto">
            <a:xfrm>
              <a:off x="588" y="2966"/>
              <a:ext cx="1451" cy="0"/>
            </a:xfrm>
            <a:prstGeom prst="line">
              <a:avLst/>
            </a:prstGeom>
            <a:noFill/>
            <a:ln w="63500" cap="sq">
              <a:solidFill>
                <a:srgbClr val="FF0000"/>
              </a:solidFill>
              <a:round/>
              <a:headEnd type="none" w="sm" len="sm"/>
              <a:tailEnd type="none" w="sm" len="sm"/>
            </a:ln>
          </p:spPr>
          <p:txBody>
            <a:bodyPr/>
            <a:lstStyle/>
            <a:p>
              <a:endParaRPr lang="zh-CN" altLang="en-US"/>
            </a:p>
          </p:txBody>
        </p:sp>
        <p:sp>
          <p:nvSpPr>
            <p:cNvPr id="104467" name="Line 41"/>
            <p:cNvSpPr>
              <a:spLocks noChangeShapeType="1"/>
            </p:cNvSpPr>
            <p:nvPr/>
          </p:nvSpPr>
          <p:spPr bwMode="auto">
            <a:xfrm>
              <a:off x="3424" y="2969"/>
              <a:ext cx="1225" cy="0"/>
            </a:xfrm>
            <a:prstGeom prst="line">
              <a:avLst/>
            </a:prstGeom>
            <a:noFill/>
            <a:ln w="63500" cap="sq">
              <a:solidFill>
                <a:srgbClr val="FF0000"/>
              </a:solidFill>
              <a:round/>
              <a:headEnd type="none" w="sm" len="sm"/>
              <a:tailEnd type="none" w="sm" len="sm"/>
            </a:ln>
          </p:spPr>
          <p:txBody>
            <a:bodyPr/>
            <a:lstStyle/>
            <a:p>
              <a:endParaRPr lang="zh-CN" altLang="en-US"/>
            </a:p>
          </p:txBody>
        </p:sp>
        <p:sp>
          <p:nvSpPr>
            <p:cNvPr id="104468" name="Line 42"/>
            <p:cNvSpPr>
              <a:spLocks noChangeShapeType="1"/>
            </p:cNvSpPr>
            <p:nvPr/>
          </p:nvSpPr>
          <p:spPr bwMode="auto">
            <a:xfrm>
              <a:off x="1247" y="3336"/>
              <a:ext cx="1225" cy="0"/>
            </a:xfrm>
            <a:prstGeom prst="line">
              <a:avLst/>
            </a:prstGeom>
            <a:noFill/>
            <a:ln w="63500" cap="sq">
              <a:solidFill>
                <a:srgbClr val="FF0000"/>
              </a:solidFill>
              <a:round/>
              <a:headEnd type="none" w="sm" len="sm"/>
              <a:tailEnd type="none" w="sm" len="sm"/>
            </a:ln>
          </p:spPr>
          <p:txBody>
            <a:bodyPr/>
            <a:lstStyle/>
            <a:p>
              <a:endParaRPr lang="zh-CN" altLang="en-US"/>
            </a:p>
          </p:txBody>
        </p:sp>
        <p:sp>
          <p:nvSpPr>
            <p:cNvPr id="104469" name="Line 43"/>
            <p:cNvSpPr>
              <a:spLocks noChangeShapeType="1"/>
            </p:cNvSpPr>
            <p:nvPr/>
          </p:nvSpPr>
          <p:spPr bwMode="auto">
            <a:xfrm>
              <a:off x="1247" y="3626"/>
              <a:ext cx="953" cy="0"/>
            </a:xfrm>
            <a:prstGeom prst="line">
              <a:avLst/>
            </a:prstGeom>
            <a:noFill/>
            <a:ln w="63500" cap="sq">
              <a:solidFill>
                <a:srgbClr val="FF0000"/>
              </a:solidFill>
              <a:round/>
              <a:headEnd type="none" w="sm" len="sm"/>
              <a:tailEnd type="none" w="sm" len="sm"/>
            </a:ln>
          </p:spPr>
          <p:txBody>
            <a:bodyPr/>
            <a:lstStyle/>
            <a:p>
              <a:endParaRPr lang="zh-CN" altLang="en-US"/>
            </a:p>
          </p:txBody>
        </p:sp>
        <p:sp>
          <p:nvSpPr>
            <p:cNvPr id="104470" name="Line 44"/>
            <p:cNvSpPr>
              <a:spLocks noChangeShapeType="1"/>
            </p:cNvSpPr>
            <p:nvPr/>
          </p:nvSpPr>
          <p:spPr bwMode="auto">
            <a:xfrm>
              <a:off x="3986" y="3339"/>
              <a:ext cx="1225" cy="0"/>
            </a:xfrm>
            <a:prstGeom prst="line">
              <a:avLst/>
            </a:prstGeom>
            <a:noFill/>
            <a:ln w="63500" cap="sq">
              <a:solidFill>
                <a:srgbClr val="FF0000"/>
              </a:solidFill>
              <a:round/>
              <a:headEnd type="none" w="sm" len="sm"/>
              <a:tailEnd type="none" w="sm" len="sm"/>
            </a:ln>
          </p:spPr>
          <p:txBody>
            <a:bodyPr/>
            <a:lstStyle/>
            <a:p>
              <a:endParaRPr lang="zh-CN" altLang="en-US"/>
            </a:p>
          </p:txBody>
        </p:sp>
        <p:sp>
          <p:nvSpPr>
            <p:cNvPr id="104471" name="Line 45"/>
            <p:cNvSpPr>
              <a:spLocks noChangeShapeType="1"/>
            </p:cNvSpPr>
            <p:nvPr/>
          </p:nvSpPr>
          <p:spPr bwMode="auto">
            <a:xfrm>
              <a:off x="3996" y="3643"/>
              <a:ext cx="953" cy="0"/>
            </a:xfrm>
            <a:prstGeom prst="line">
              <a:avLst/>
            </a:prstGeom>
            <a:noFill/>
            <a:ln w="63500" cap="sq">
              <a:solidFill>
                <a:srgbClr val="FF0000"/>
              </a:solidFill>
              <a:round/>
              <a:headEnd type="none" w="sm" len="sm"/>
              <a:tailEnd type="none" w="sm" len="sm"/>
            </a:ln>
          </p:spPr>
          <p:txBody>
            <a:bodyPr/>
            <a:lstStyle/>
            <a:p>
              <a:endParaRPr lang="zh-CN" altLang="en-US"/>
            </a:p>
          </p:txBody>
        </p:sp>
      </p:grpSp>
      <p:sp>
        <p:nvSpPr>
          <p:cNvPr id="53294" name="Text Box 46"/>
          <p:cNvSpPr txBox="1">
            <a:spLocks noChangeArrowheads="1"/>
          </p:cNvSpPr>
          <p:nvPr/>
        </p:nvSpPr>
        <p:spPr bwMode="auto">
          <a:xfrm>
            <a:off x="5256411" y="5988052"/>
            <a:ext cx="2755992" cy="461963"/>
          </a:xfrm>
          <a:prstGeom prst="rect">
            <a:avLst/>
          </a:prstGeom>
          <a:noFill/>
          <a:ln w="12700" cap="sq">
            <a:noFill/>
            <a:miter lim="800000"/>
            <a:headEnd type="none" w="sm" len="sm"/>
            <a:tailEnd type="none" w="sm" len="sm"/>
          </a:ln>
          <a:effectLst>
            <a:outerShdw dist="35921" dir="2700000" algn="ctr" rotWithShape="0">
              <a:srgbClr val="000000"/>
            </a:outerShdw>
          </a:effectLst>
        </p:spPr>
        <p:txBody>
          <a:bodyPr>
            <a:spAutoFit/>
          </a:bodyPr>
          <a:lstStyle/>
          <a:p>
            <a:pPr algn="l"/>
            <a:r>
              <a:rPr lang="zh-CN" altLang="en-US" sz="2400" b="1">
                <a:solidFill>
                  <a:srgbClr val="FFFF00"/>
                </a:solidFill>
                <a:ea typeface="黑体" pitchFamily="49" charset="-122"/>
              </a:rPr>
              <a:t>一元多项式</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53250"/>
                                        </p:tgtEl>
                                        <p:attrNameLst>
                                          <p:attrName>style.visibility</p:attrName>
                                        </p:attrNameLst>
                                      </p:cBhvr>
                                      <p:to>
                                        <p:strVal val="visible"/>
                                      </p:to>
                                    </p:set>
                                    <p:animEffect transition="in" filter="wipe(right)">
                                      <p:cBhvr>
                                        <p:cTn id="7" dur="500"/>
                                        <p:tgtEl>
                                          <p:spTgt spid="532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3259"/>
                                        </p:tgtEl>
                                        <p:attrNameLst>
                                          <p:attrName>style.visibility</p:attrName>
                                        </p:attrNameLst>
                                      </p:cBhvr>
                                      <p:to>
                                        <p:strVal val="visible"/>
                                      </p:to>
                                    </p:set>
                                    <p:animEffect transition="in" filter="dissolve">
                                      <p:cBhvr>
                                        <p:cTn id="17" dur="500"/>
                                        <p:tgtEl>
                                          <p:spTgt spid="532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3251"/>
                                        </p:tgtEl>
                                        <p:attrNameLst>
                                          <p:attrName>style.visibility</p:attrName>
                                        </p:attrNameLst>
                                      </p:cBhvr>
                                      <p:to>
                                        <p:strVal val="visible"/>
                                      </p:to>
                                    </p:set>
                                    <p:animEffect transition="in" filter="wipe(left)">
                                      <p:cBhvr>
                                        <p:cTn id="22" dur="500"/>
                                        <p:tgtEl>
                                          <p:spTgt spid="5325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53252"/>
                                        </p:tgtEl>
                                        <p:attrNameLst>
                                          <p:attrName>style.visibility</p:attrName>
                                        </p:attrNameLst>
                                      </p:cBhvr>
                                      <p:to>
                                        <p:strVal val="visible"/>
                                      </p:to>
                                    </p:set>
                                    <p:animEffect transition="in" filter="wipe(right)">
                                      <p:cBhvr>
                                        <p:cTn id="27" dur="500"/>
                                        <p:tgtEl>
                                          <p:spTgt spid="5325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3253"/>
                                        </p:tgtEl>
                                        <p:attrNameLst>
                                          <p:attrName>style.visibility</p:attrName>
                                        </p:attrNameLst>
                                      </p:cBhvr>
                                      <p:to>
                                        <p:strVal val="visible"/>
                                      </p:to>
                                    </p:set>
                                    <p:animEffect transition="in" filter="wipe(left)">
                                      <p:cBhvr>
                                        <p:cTn id="32" dur="500"/>
                                        <p:tgtEl>
                                          <p:spTgt spid="5325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53254"/>
                                        </p:tgtEl>
                                        <p:attrNameLst>
                                          <p:attrName>style.visibility</p:attrName>
                                        </p:attrNameLst>
                                      </p:cBhvr>
                                      <p:to>
                                        <p:strVal val="visible"/>
                                      </p:to>
                                    </p:set>
                                    <p:animEffect transition="in" filter="wipe(right)">
                                      <p:cBhvr>
                                        <p:cTn id="37" dur="500"/>
                                        <p:tgtEl>
                                          <p:spTgt spid="5325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3255"/>
                                        </p:tgtEl>
                                        <p:attrNameLst>
                                          <p:attrName>style.visibility</p:attrName>
                                        </p:attrNameLst>
                                      </p:cBhvr>
                                      <p:to>
                                        <p:strVal val="visible"/>
                                      </p:to>
                                    </p:set>
                                    <p:animEffect transition="in" filter="wipe(left)">
                                      <p:cBhvr>
                                        <p:cTn id="42" dur="500"/>
                                        <p:tgtEl>
                                          <p:spTgt spid="5325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3256"/>
                                        </p:tgtEl>
                                        <p:attrNameLst>
                                          <p:attrName>style.visibility</p:attrName>
                                        </p:attrNameLst>
                                      </p:cBhvr>
                                      <p:to>
                                        <p:strVal val="visible"/>
                                      </p:to>
                                    </p:set>
                                    <p:animEffect transition="in" filter="wipe(left)">
                                      <p:cBhvr>
                                        <p:cTn id="47" dur="500"/>
                                        <p:tgtEl>
                                          <p:spTgt spid="5325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2" fill="hold" grpId="0" nodeType="clickEffect">
                                  <p:stCondLst>
                                    <p:cond delay="0"/>
                                  </p:stCondLst>
                                  <p:childTnLst>
                                    <p:set>
                                      <p:cBhvr>
                                        <p:cTn id="51" dur="1" fill="hold">
                                          <p:stCondLst>
                                            <p:cond delay="0"/>
                                          </p:stCondLst>
                                        </p:cTn>
                                        <p:tgtEl>
                                          <p:spTgt spid="53257"/>
                                        </p:tgtEl>
                                        <p:attrNameLst>
                                          <p:attrName>style.visibility</p:attrName>
                                        </p:attrNameLst>
                                      </p:cBhvr>
                                      <p:to>
                                        <p:strVal val="visible"/>
                                      </p:to>
                                    </p:set>
                                    <p:animEffect transition="in" filter="wipe(right)">
                                      <p:cBhvr>
                                        <p:cTn id="52" dur="500"/>
                                        <p:tgtEl>
                                          <p:spTgt spid="5325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2" fill="hold" grpId="0" nodeType="clickEffect">
                                  <p:stCondLst>
                                    <p:cond delay="0"/>
                                  </p:stCondLst>
                                  <p:childTnLst>
                                    <p:set>
                                      <p:cBhvr>
                                        <p:cTn id="56" dur="1" fill="hold">
                                          <p:stCondLst>
                                            <p:cond delay="0"/>
                                          </p:stCondLst>
                                        </p:cTn>
                                        <p:tgtEl>
                                          <p:spTgt spid="53258"/>
                                        </p:tgtEl>
                                        <p:attrNameLst>
                                          <p:attrName>style.visibility</p:attrName>
                                        </p:attrNameLst>
                                      </p:cBhvr>
                                      <p:to>
                                        <p:strVal val="visible"/>
                                      </p:to>
                                    </p:set>
                                    <p:animEffect transition="in" filter="wipe(right)">
                                      <p:cBhvr>
                                        <p:cTn id="57" dur="500"/>
                                        <p:tgtEl>
                                          <p:spTgt spid="5325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4" fill="hold" nodeType="click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additive="base">
                                        <p:cTn id="62" dur="500" fill="hold"/>
                                        <p:tgtEl>
                                          <p:spTgt spid="4"/>
                                        </p:tgtEl>
                                        <p:attrNameLst>
                                          <p:attrName>ppt_x</p:attrName>
                                        </p:attrNameLst>
                                      </p:cBhvr>
                                      <p:tavLst>
                                        <p:tav tm="0">
                                          <p:val>
                                            <p:strVal val="#ppt_x"/>
                                          </p:val>
                                        </p:tav>
                                        <p:tav tm="100000">
                                          <p:val>
                                            <p:strVal val="#ppt_x"/>
                                          </p:val>
                                        </p:tav>
                                      </p:tavLst>
                                    </p:anim>
                                    <p:anim calcmode="lin" valueType="num">
                                      <p:cBhvr additive="base">
                                        <p:cTn id="6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53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autoUpdateAnimBg="0"/>
      <p:bldP spid="53251" grpId="0" autoUpdateAnimBg="0"/>
      <p:bldP spid="53252" grpId="0" autoUpdateAnimBg="0"/>
      <p:bldP spid="53253" grpId="0" autoUpdateAnimBg="0"/>
      <p:bldP spid="53254" grpId="0" autoUpdateAnimBg="0"/>
      <p:bldP spid="53255" grpId="0" autoUpdateAnimBg="0"/>
      <p:bldP spid="53256" grpId="0" autoUpdateAnimBg="0"/>
      <p:bldP spid="53257" grpId="0" autoUpdateAnimBg="0"/>
      <p:bldP spid="53258" grpId="0" autoUpdateAnimBg="0"/>
      <p:bldP spid="53259" grpId="0" autoUpdateAnimBg="0"/>
      <p:bldP spid="5329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184"/>
          <p:cNvSpPr>
            <a:spLocks noChangeArrowheads="1"/>
          </p:cNvSpPr>
          <p:nvPr/>
        </p:nvSpPr>
        <p:spPr bwMode="auto">
          <a:xfrm>
            <a:off x="1524001" y="0"/>
            <a:ext cx="9144000" cy="6858000"/>
          </a:xfrm>
          <a:prstGeom prst="rect">
            <a:avLst/>
          </a:prstGeom>
          <a:solidFill>
            <a:srgbClr val="000099"/>
          </a:solidFill>
          <a:ln w="12700" cap="sq">
            <a:solidFill>
              <a:schemeClr val="tx1"/>
            </a:solidFill>
            <a:miter lim="800000"/>
            <a:headEnd/>
            <a:tailEnd/>
          </a:ln>
        </p:spPr>
        <p:txBody>
          <a:bodyPr wrap="none" anchor="ctr"/>
          <a:lstStyle/>
          <a:p>
            <a:endParaRPr lang="zh-CN" altLang="en-US"/>
          </a:p>
        </p:txBody>
      </p:sp>
      <p:grpSp>
        <p:nvGrpSpPr>
          <p:cNvPr id="2" name="Group 109"/>
          <p:cNvGrpSpPr>
            <a:grpSpLocks/>
          </p:cNvGrpSpPr>
          <p:nvPr/>
        </p:nvGrpSpPr>
        <p:grpSpPr bwMode="auto">
          <a:xfrm>
            <a:off x="1752318" y="2209800"/>
            <a:ext cx="8687366" cy="3352800"/>
            <a:chOff x="144" y="1488"/>
            <a:chExt cx="5472" cy="2112"/>
          </a:xfrm>
        </p:grpSpPr>
        <p:sp>
          <p:nvSpPr>
            <p:cNvPr id="105492" name="Rectangle 4"/>
            <p:cNvSpPr>
              <a:spLocks noChangeArrowheads="1"/>
            </p:cNvSpPr>
            <p:nvPr/>
          </p:nvSpPr>
          <p:spPr bwMode="auto">
            <a:xfrm>
              <a:off x="144" y="1872"/>
              <a:ext cx="144"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en-US" altLang="zh-CN" sz="2400">
                  <a:solidFill>
                    <a:schemeClr val="bg1"/>
                  </a:solidFill>
                </a:rPr>
                <a:t>z</a:t>
              </a:r>
            </a:p>
          </p:txBody>
        </p:sp>
        <p:sp>
          <p:nvSpPr>
            <p:cNvPr id="105493" name="Rectangle 5"/>
            <p:cNvSpPr>
              <a:spLocks noChangeArrowheads="1"/>
            </p:cNvSpPr>
            <p:nvPr/>
          </p:nvSpPr>
          <p:spPr bwMode="auto">
            <a:xfrm>
              <a:off x="288" y="1872"/>
              <a:ext cx="192" cy="192"/>
            </a:xfrm>
            <a:prstGeom prst="rect">
              <a:avLst/>
            </a:prstGeom>
            <a:solidFill>
              <a:srgbClr val="FFCC99">
                <a:alpha val="50195"/>
              </a:srgbClr>
            </a:solidFill>
            <a:ln w="12700" cap="sq">
              <a:solidFill>
                <a:srgbClr val="FFFFFF"/>
              </a:solidFill>
              <a:miter lim="800000"/>
              <a:headEnd type="none" w="sm" len="sm"/>
              <a:tailEnd type="none" w="sm" len="sm"/>
            </a:ln>
          </p:spPr>
          <p:txBody>
            <a:bodyPr wrap="none" anchor="ctr"/>
            <a:lstStyle/>
            <a:p>
              <a:pPr eaLnBrk="1" hangingPunct="1"/>
              <a:endParaRPr kumimoji="1" lang="zh-CN" altLang="en-US" sz="2400">
                <a:solidFill>
                  <a:schemeClr val="bg1"/>
                </a:solidFill>
              </a:endParaRPr>
            </a:p>
          </p:txBody>
        </p:sp>
        <p:sp>
          <p:nvSpPr>
            <p:cNvPr id="105494" name="Rectangle 6"/>
            <p:cNvSpPr>
              <a:spLocks noChangeArrowheads="1"/>
            </p:cNvSpPr>
            <p:nvPr/>
          </p:nvSpPr>
          <p:spPr bwMode="auto">
            <a:xfrm>
              <a:off x="480" y="1872"/>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a:solidFill>
                  <a:schemeClr val="bg1"/>
                </a:solidFill>
              </a:endParaRPr>
            </a:p>
          </p:txBody>
        </p:sp>
        <p:sp>
          <p:nvSpPr>
            <p:cNvPr id="105495" name="Rectangle 7"/>
            <p:cNvSpPr>
              <a:spLocks noChangeArrowheads="1"/>
            </p:cNvSpPr>
            <p:nvPr/>
          </p:nvSpPr>
          <p:spPr bwMode="auto">
            <a:xfrm>
              <a:off x="816" y="1872"/>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a:solidFill>
                  <a:schemeClr val="bg1"/>
                </a:solidFill>
              </a:endParaRPr>
            </a:p>
          </p:txBody>
        </p:sp>
        <p:sp>
          <p:nvSpPr>
            <p:cNvPr id="105496" name="Rectangle 8"/>
            <p:cNvSpPr>
              <a:spLocks noChangeArrowheads="1"/>
            </p:cNvSpPr>
            <p:nvPr/>
          </p:nvSpPr>
          <p:spPr bwMode="auto">
            <a:xfrm>
              <a:off x="1008" y="1872"/>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solidFill>
                    <a:schemeClr val="bg1"/>
                  </a:solidFill>
                </a:rPr>
                <a:t>2</a:t>
              </a:r>
            </a:p>
          </p:txBody>
        </p:sp>
        <p:sp>
          <p:nvSpPr>
            <p:cNvPr id="105497" name="Rectangle 9"/>
            <p:cNvSpPr>
              <a:spLocks noChangeArrowheads="1"/>
            </p:cNvSpPr>
            <p:nvPr/>
          </p:nvSpPr>
          <p:spPr bwMode="auto">
            <a:xfrm>
              <a:off x="1200" y="1872"/>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a:solidFill>
                  <a:schemeClr val="bg1"/>
                </a:solidFill>
              </a:endParaRPr>
            </a:p>
          </p:txBody>
        </p:sp>
        <p:sp>
          <p:nvSpPr>
            <p:cNvPr id="105498" name="Line 13"/>
            <p:cNvSpPr>
              <a:spLocks noChangeShapeType="1"/>
            </p:cNvSpPr>
            <p:nvPr/>
          </p:nvSpPr>
          <p:spPr bwMode="auto">
            <a:xfrm>
              <a:off x="576" y="1968"/>
              <a:ext cx="240" cy="0"/>
            </a:xfrm>
            <a:prstGeom prst="line">
              <a:avLst/>
            </a:prstGeom>
            <a:noFill/>
            <a:ln w="12700" cap="sq">
              <a:solidFill>
                <a:srgbClr val="FFFFFF"/>
              </a:solidFill>
              <a:round/>
              <a:headEnd type="none" w="sm" len="sm"/>
              <a:tailEnd type="triangle" w="med" len="med"/>
            </a:ln>
          </p:spPr>
          <p:txBody>
            <a:bodyPr wrap="none" anchor="ctr"/>
            <a:lstStyle/>
            <a:p>
              <a:endParaRPr lang="zh-CN" altLang="en-US">
                <a:solidFill>
                  <a:schemeClr val="bg1"/>
                </a:solidFill>
              </a:endParaRPr>
            </a:p>
          </p:txBody>
        </p:sp>
        <p:sp>
          <p:nvSpPr>
            <p:cNvPr id="105499" name="Line 14"/>
            <p:cNvSpPr>
              <a:spLocks noChangeShapeType="1"/>
            </p:cNvSpPr>
            <p:nvPr/>
          </p:nvSpPr>
          <p:spPr bwMode="auto">
            <a:xfrm>
              <a:off x="1296" y="1968"/>
              <a:ext cx="1536" cy="0"/>
            </a:xfrm>
            <a:prstGeom prst="line">
              <a:avLst/>
            </a:prstGeom>
            <a:noFill/>
            <a:ln w="12700" cap="sq">
              <a:solidFill>
                <a:srgbClr val="FFFFFF"/>
              </a:solidFill>
              <a:round/>
              <a:headEnd type="none" w="sm" len="sm"/>
              <a:tailEnd type="triangle" w="med" len="med"/>
            </a:ln>
          </p:spPr>
          <p:txBody>
            <a:bodyPr wrap="none" anchor="ctr"/>
            <a:lstStyle/>
            <a:p>
              <a:endParaRPr lang="zh-CN" altLang="en-US">
                <a:solidFill>
                  <a:schemeClr val="bg1"/>
                </a:solidFill>
              </a:endParaRPr>
            </a:p>
          </p:txBody>
        </p:sp>
        <p:sp>
          <p:nvSpPr>
            <p:cNvPr id="105500" name="Rectangle 10"/>
            <p:cNvSpPr>
              <a:spLocks noChangeArrowheads="1"/>
            </p:cNvSpPr>
            <p:nvPr/>
          </p:nvSpPr>
          <p:spPr bwMode="auto">
            <a:xfrm>
              <a:off x="4320" y="2352"/>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a:solidFill>
                  <a:schemeClr val="bg1"/>
                </a:solidFill>
              </a:endParaRPr>
            </a:p>
          </p:txBody>
        </p:sp>
        <p:sp>
          <p:nvSpPr>
            <p:cNvPr id="105501" name="Rectangle 11"/>
            <p:cNvSpPr>
              <a:spLocks noChangeArrowheads="1"/>
            </p:cNvSpPr>
            <p:nvPr/>
          </p:nvSpPr>
          <p:spPr bwMode="auto">
            <a:xfrm>
              <a:off x="4512" y="2352"/>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solidFill>
                    <a:schemeClr val="bg1"/>
                  </a:solidFill>
                </a:rPr>
                <a:t>1</a:t>
              </a:r>
            </a:p>
          </p:txBody>
        </p:sp>
        <p:sp>
          <p:nvSpPr>
            <p:cNvPr id="105502" name="Rectangle 12"/>
            <p:cNvSpPr>
              <a:spLocks noChangeArrowheads="1"/>
            </p:cNvSpPr>
            <p:nvPr/>
          </p:nvSpPr>
          <p:spPr bwMode="auto">
            <a:xfrm>
              <a:off x="4704" y="2352"/>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800">
                  <a:solidFill>
                    <a:schemeClr val="bg1"/>
                  </a:solidFill>
                </a:rPr>
                <a:t>^</a:t>
              </a:r>
              <a:endParaRPr kumimoji="1" lang="zh-CN" altLang="en-US" sz="2400">
                <a:solidFill>
                  <a:schemeClr val="bg1"/>
                </a:solidFill>
              </a:endParaRPr>
            </a:p>
          </p:txBody>
        </p:sp>
        <p:sp>
          <p:nvSpPr>
            <p:cNvPr id="105503" name="Rectangle 15"/>
            <p:cNvSpPr>
              <a:spLocks noChangeArrowheads="1"/>
            </p:cNvSpPr>
            <p:nvPr/>
          </p:nvSpPr>
          <p:spPr bwMode="auto">
            <a:xfrm>
              <a:off x="864" y="2352"/>
              <a:ext cx="144"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en-US" altLang="zh-CN" sz="2400">
                  <a:solidFill>
                    <a:schemeClr val="bg1"/>
                  </a:solidFill>
                </a:rPr>
                <a:t>y</a:t>
              </a:r>
            </a:p>
          </p:txBody>
        </p:sp>
        <p:sp>
          <p:nvSpPr>
            <p:cNvPr id="105504" name="Rectangle 16"/>
            <p:cNvSpPr>
              <a:spLocks noChangeArrowheads="1"/>
            </p:cNvSpPr>
            <p:nvPr/>
          </p:nvSpPr>
          <p:spPr bwMode="auto">
            <a:xfrm>
              <a:off x="1008" y="2352"/>
              <a:ext cx="192" cy="192"/>
            </a:xfrm>
            <a:prstGeom prst="rect">
              <a:avLst/>
            </a:prstGeom>
            <a:solidFill>
              <a:srgbClr val="FFCC99">
                <a:alpha val="50195"/>
              </a:srgbClr>
            </a:solidFill>
            <a:ln w="12700" cap="sq">
              <a:solidFill>
                <a:srgbClr val="FFFFFF"/>
              </a:solidFill>
              <a:miter lim="800000"/>
              <a:headEnd type="none" w="sm" len="sm"/>
              <a:tailEnd type="none" w="sm" len="sm"/>
            </a:ln>
          </p:spPr>
          <p:txBody>
            <a:bodyPr wrap="none" anchor="ctr"/>
            <a:lstStyle/>
            <a:p>
              <a:endParaRPr lang="zh-CN" altLang="en-US">
                <a:solidFill>
                  <a:schemeClr val="bg1"/>
                </a:solidFill>
              </a:endParaRPr>
            </a:p>
          </p:txBody>
        </p:sp>
        <p:sp>
          <p:nvSpPr>
            <p:cNvPr id="105505" name="Rectangle 17"/>
            <p:cNvSpPr>
              <a:spLocks noChangeArrowheads="1"/>
            </p:cNvSpPr>
            <p:nvPr/>
          </p:nvSpPr>
          <p:spPr bwMode="auto">
            <a:xfrm>
              <a:off x="1200" y="2352"/>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a:solidFill>
                  <a:schemeClr val="bg1"/>
                </a:solidFill>
              </a:endParaRPr>
            </a:p>
          </p:txBody>
        </p:sp>
        <p:sp>
          <p:nvSpPr>
            <p:cNvPr id="105506" name="Line 18"/>
            <p:cNvSpPr>
              <a:spLocks noChangeShapeType="1"/>
            </p:cNvSpPr>
            <p:nvPr/>
          </p:nvSpPr>
          <p:spPr bwMode="auto">
            <a:xfrm flipV="1">
              <a:off x="1296" y="2448"/>
              <a:ext cx="192" cy="0"/>
            </a:xfrm>
            <a:prstGeom prst="line">
              <a:avLst/>
            </a:prstGeom>
            <a:noFill/>
            <a:ln w="12700" cap="sq">
              <a:solidFill>
                <a:srgbClr val="FFFFFF"/>
              </a:solidFill>
              <a:round/>
              <a:headEnd type="none" w="sm" len="sm"/>
              <a:tailEnd type="triangle" w="med" len="med"/>
            </a:ln>
          </p:spPr>
          <p:txBody>
            <a:bodyPr wrap="none" anchor="ctr"/>
            <a:lstStyle/>
            <a:p>
              <a:endParaRPr lang="zh-CN" altLang="en-US">
                <a:solidFill>
                  <a:schemeClr val="bg1"/>
                </a:solidFill>
              </a:endParaRPr>
            </a:p>
          </p:txBody>
        </p:sp>
        <p:sp>
          <p:nvSpPr>
            <p:cNvPr id="105507" name="Rectangle 19"/>
            <p:cNvSpPr>
              <a:spLocks noChangeArrowheads="1"/>
            </p:cNvSpPr>
            <p:nvPr/>
          </p:nvSpPr>
          <p:spPr bwMode="auto">
            <a:xfrm>
              <a:off x="1488" y="2352"/>
              <a:ext cx="144" cy="192"/>
            </a:xfrm>
            <a:prstGeom prst="rect">
              <a:avLst/>
            </a:prstGeom>
            <a:noFill/>
            <a:ln w="12700" cap="sq">
              <a:solidFill>
                <a:srgbClr val="FFFFFF"/>
              </a:solidFill>
              <a:miter lim="800000"/>
              <a:headEnd type="none" w="sm" len="sm"/>
              <a:tailEnd type="none" w="sm" len="sm"/>
            </a:ln>
          </p:spPr>
          <p:txBody>
            <a:bodyPr wrap="none" anchor="ctr"/>
            <a:lstStyle/>
            <a:p>
              <a:endParaRPr lang="zh-CN" altLang="en-US">
                <a:solidFill>
                  <a:schemeClr val="bg1"/>
                </a:solidFill>
              </a:endParaRPr>
            </a:p>
          </p:txBody>
        </p:sp>
        <p:sp>
          <p:nvSpPr>
            <p:cNvPr id="105508" name="Rectangle 20"/>
            <p:cNvSpPr>
              <a:spLocks noChangeArrowheads="1"/>
            </p:cNvSpPr>
            <p:nvPr/>
          </p:nvSpPr>
          <p:spPr bwMode="auto">
            <a:xfrm>
              <a:off x="1632" y="2352"/>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solidFill>
                    <a:schemeClr val="bg1"/>
                  </a:solidFill>
                </a:rPr>
                <a:t>3</a:t>
              </a:r>
            </a:p>
          </p:txBody>
        </p:sp>
        <p:sp>
          <p:nvSpPr>
            <p:cNvPr id="105509" name="Rectangle 21"/>
            <p:cNvSpPr>
              <a:spLocks noChangeArrowheads="1"/>
            </p:cNvSpPr>
            <p:nvPr/>
          </p:nvSpPr>
          <p:spPr bwMode="auto">
            <a:xfrm>
              <a:off x="1824" y="2352"/>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a:solidFill>
                  <a:schemeClr val="bg1"/>
                </a:solidFill>
              </a:endParaRPr>
            </a:p>
          </p:txBody>
        </p:sp>
        <p:sp>
          <p:nvSpPr>
            <p:cNvPr id="105510" name="Line 22"/>
            <p:cNvSpPr>
              <a:spLocks noChangeShapeType="1"/>
            </p:cNvSpPr>
            <p:nvPr/>
          </p:nvSpPr>
          <p:spPr bwMode="auto">
            <a:xfrm>
              <a:off x="1920" y="2448"/>
              <a:ext cx="288" cy="0"/>
            </a:xfrm>
            <a:prstGeom prst="line">
              <a:avLst/>
            </a:prstGeom>
            <a:noFill/>
            <a:ln w="12700" cap="sq">
              <a:solidFill>
                <a:srgbClr val="FFFFFF"/>
              </a:solidFill>
              <a:round/>
              <a:headEnd type="none" w="sm" len="sm"/>
              <a:tailEnd type="triangle" w="med" len="med"/>
            </a:ln>
          </p:spPr>
          <p:txBody>
            <a:bodyPr wrap="none" anchor="ctr"/>
            <a:lstStyle/>
            <a:p>
              <a:endParaRPr lang="zh-CN" altLang="en-US">
                <a:solidFill>
                  <a:schemeClr val="bg1"/>
                </a:solidFill>
              </a:endParaRPr>
            </a:p>
          </p:txBody>
        </p:sp>
        <p:sp>
          <p:nvSpPr>
            <p:cNvPr id="105511" name="Rectangle 23"/>
            <p:cNvSpPr>
              <a:spLocks noChangeArrowheads="1"/>
            </p:cNvSpPr>
            <p:nvPr/>
          </p:nvSpPr>
          <p:spPr bwMode="auto">
            <a:xfrm>
              <a:off x="2208" y="2352"/>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a:solidFill>
                  <a:schemeClr val="bg1"/>
                </a:solidFill>
              </a:endParaRPr>
            </a:p>
          </p:txBody>
        </p:sp>
        <p:sp>
          <p:nvSpPr>
            <p:cNvPr id="105512" name="Rectangle 24"/>
            <p:cNvSpPr>
              <a:spLocks noChangeArrowheads="1"/>
            </p:cNvSpPr>
            <p:nvPr/>
          </p:nvSpPr>
          <p:spPr bwMode="auto">
            <a:xfrm>
              <a:off x="2400" y="2352"/>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solidFill>
                    <a:schemeClr val="bg1"/>
                  </a:solidFill>
                </a:rPr>
                <a:t>2</a:t>
              </a:r>
            </a:p>
          </p:txBody>
        </p:sp>
        <p:sp>
          <p:nvSpPr>
            <p:cNvPr id="105513" name="Rectangle 25"/>
            <p:cNvSpPr>
              <a:spLocks noChangeArrowheads="1"/>
            </p:cNvSpPr>
            <p:nvPr/>
          </p:nvSpPr>
          <p:spPr bwMode="auto">
            <a:xfrm>
              <a:off x="2592" y="2352"/>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solidFill>
                    <a:schemeClr val="bg1"/>
                  </a:solidFill>
                </a:rPr>
                <a:t>^</a:t>
              </a:r>
            </a:p>
          </p:txBody>
        </p:sp>
        <p:sp>
          <p:nvSpPr>
            <p:cNvPr id="105514" name="Rectangle 26"/>
            <p:cNvSpPr>
              <a:spLocks noChangeArrowheads="1"/>
            </p:cNvSpPr>
            <p:nvPr/>
          </p:nvSpPr>
          <p:spPr bwMode="auto">
            <a:xfrm>
              <a:off x="2880" y="2352"/>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en-US" altLang="zh-CN" sz="2400">
                  <a:solidFill>
                    <a:schemeClr val="bg1"/>
                  </a:solidFill>
                </a:rPr>
                <a:t>y</a:t>
              </a:r>
            </a:p>
          </p:txBody>
        </p:sp>
        <p:sp>
          <p:nvSpPr>
            <p:cNvPr id="105515" name="Rectangle 27"/>
            <p:cNvSpPr>
              <a:spLocks noChangeArrowheads="1"/>
            </p:cNvSpPr>
            <p:nvPr/>
          </p:nvSpPr>
          <p:spPr bwMode="auto">
            <a:xfrm>
              <a:off x="3072" y="2352"/>
              <a:ext cx="192" cy="192"/>
            </a:xfrm>
            <a:prstGeom prst="rect">
              <a:avLst/>
            </a:prstGeom>
            <a:solidFill>
              <a:srgbClr val="FFCC99">
                <a:alpha val="50195"/>
              </a:srgbClr>
            </a:solidFill>
            <a:ln w="12700" cap="sq">
              <a:solidFill>
                <a:srgbClr val="FFFFFF"/>
              </a:solidFill>
              <a:miter lim="800000"/>
              <a:headEnd type="none" w="sm" len="sm"/>
              <a:tailEnd type="none" w="sm" len="sm"/>
            </a:ln>
          </p:spPr>
          <p:txBody>
            <a:bodyPr wrap="none" anchor="ctr"/>
            <a:lstStyle/>
            <a:p>
              <a:pPr eaLnBrk="1" hangingPunct="1"/>
              <a:endParaRPr kumimoji="1" lang="zh-CN" altLang="en-US" sz="2400">
                <a:solidFill>
                  <a:schemeClr val="bg1"/>
                </a:solidFill>
              </a:endParaRPr>
            </a:p>
          </p:txBody>
        </p:sp>
        <p:sp>
          <p:nvSpPr>
            <p:cNvPr id="105516" name="Rectangle 28"/>
            <p:cNvSpPr>
              <a:spLocks noChangeArrowheads="1"/>
            </p:cNvSpPr>
            <p:nvPr/>
          </p:nvSpPr>
          <p:spPr bwMode="auto">
            <a:xfrm>
              <a:off x="3264" y="2352"/>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a:solidFill>
                  <a:schemeClr val="bg1"/>
                </a:solidFill>
              </a:endParaRPr>
            </a:p>
          </p:txBody>
        </p:sp>
        <p:sp>
          <p:nvSpPr>
            <p:cNvPr id="105517" name="Line 29"/>
            <p:cNvSpPr>
              <a:spLocks noChangeShapeType="1"/>
            </p:cNvSpPr>
            <p:nvPr/>
          </p:nvSpPr>
          <p:spPr bwMode="auto">
            <a:xfrm>
              <a:off x="3360" y="2448"/>
              <a:ext cx="240" cy="0"/>
            </a:xfrm>
            <a:prstGeom prst="line">
              <a:avLst/>
            </a:prstGeom>
            <a:noFill/>
            <a:ln w="12700" cap="sq">
              <a:solidFill>
                <a:srgbClr val="FFFFFF"/>
              </a:solidFill>
              <a:round/>
              <a:headEnd type="none" w="sm" len="sm"/>
              <a:tailEnd type="triangle" w="med" len="med"/>
            </a:ln>
          </p:spPr>
          <p:txBody>
            <a:bodyPr wrap="none" anchor="ctr"/>
            <a:lstStyle/>
            <a:p>
              <a:endParaRPr lang="zh-CN" altLang="en-US">
                <a:solidFill>
                  <a:schemeClr val="bg1"/>
                </a:solidFill>
              </a:endParaRPr>
            </a:p>
          </p:txBody>
        </p:sp>
        <p:sp>
          <p:nvSpPr>
            <p:cNvPr id="105518" name="Rectangle 30"/>
            <p:cNvSpPr>
              <a:spLocks noChangeArrowheads="1"/>
            </p:cNvSpPr>
            <p:nvPr/>
          </p:nvSpPr>
          <p:spPr bwMode="auto">
            <a:xfrm>
              <a:off x="3600" y="2352"/>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a:solidFill>
                  <a:schemeClr val="bg1"/>
                </a:solidFill>
              </a:endParaRPr>
            </a:p>
          </p:txBody>
        </p:sp>
        <p:sp>
          <p:nvSpPr>
            <p:cNvPr id="105519" name="Rectangle 31"/>
            <p:cNvSpPr>
              <a:spLocks noChangeArrowheads="1"/>
            </p:cNvSpPr>
            <p:nvPr/>
          </p:nvSpPr>
          <p:spPr bwMode="auto">
            <a:xfrm>
              <a:off x="3792" y="2352"/>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solidFill>
                    <a:schemeClr val="bg1"/>
                  </a:solidFill>
                </a:rPr>
                <a:t>4</a:t>
              </a:r>
            </a:p>
          </p:txBody>
        </p:sp>
        <p:sp>
          <p:nvSpPr>
            <p:cNvPr id="105520" name="Rectangle 32"/>
            <p:cNvSpPr>
              <a:spLocks noChangeArrowheads="1"/>
            </p:cNvSpPr>
            <p:nvPr/>
          </p:nvSpPr>
          <p:spPr bwMode="auto">
            <a:xfrm>
              <a:off x="3984" y="2352"/>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a:solidFill>
                  <a:schemeClr val="bg1"/>
                </a:solidFill>
              </a:endParaRPr>
            </a:p>
          </p:txBody>
        </p:sp>
        <p:sp>
          <p:nvSpPr>
            <p:cNvPr id="105521" name="Line 33"/>
            <p:cNvSpPr>
              <a:spLocks noChangeShapeType="1"/>
            </p:cNvSpPr>
            <p:nvPr/>
          </p:nvSpPr>
          <p:spPr bwMode="auto">
            <a:xfrm>
              <a:off x="4080" y="2448"/>
              <a:ext cx="240" cy="0"/>
            </a:xfrm>
            <a:prstGeom prst="line">
              <a:avLst/>
            </a:prstGeom>
            <a:noFill/>
            <a:ln w="12700" cap="sq">
              <a:solidFill>
                <a:srgbClr val="FFFFFF"/>
              </a:solidFill>
              <a:round/>
              <a:headEnd type="none" w="sm" len="sm"/>
              <a:tailEnd type="triangle" w="med" len="med"/>
            </a:ln>
          </p:spPr>
          <p:txBody>
            <a:bodyPr wrap="none" anchor="ctr"/>
            <a:lstStyle/>
            <a:p>
              <a:endParaRPr lang="zh-CN" altLang="en-US">
                <a:solidFill>
                  <a:schemeClr val="bg1"/>
                </a:solidFill>
              </a:endParaRPr>
            </a:p>
          </p:txBody>
        </p:sp>
        <p:grpSp>
          <p:nvGrpSpPr>
            <p:cNvPr id="3" name="Group 106"/>
            <p:cNvGrpSpPr>
              <a:grpSpLocks/>
            </p:cNvGrpSpPr>
            <p:nvPr/>
          </p:nvGrpSpPr>
          <p:grpSpPr bwMode="auto">
            <a:xfrm>
              <a:off x="2256" y="2880"/>
              <a:ext cx="1296" cy="192"/>
              <a:chOff x="2256" y="3024"/>
              <a:chExt cx="1296" cy="192"/>
            </a:xfrm>
          </p:grpSpPr>
          <p:sp>
            <p:nvSpPr>
              <p:cNvPr id="105565" name="Rectangle 37"/>
              <p:cNvSpPr>
                <a:spLocks noChangeArrowheads="1"/>
              </p:cNvSpPr>
              <p:nvPr/>
            </p:nvSpPr>
            <p:spPr bwMode="auto">
              <a:xfrm>
                <a:off x="2256" y="3024"/>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en-US" altLang="zh-CN" sz="2400">
                    <a:solidFill>
                      <a:schemeClr val="bg1"/>
                    </a:solidFill>
                  </a:rPr>
                  <a:t>x</a:t>
                </a:r>
              </a:p>
            </p:txBody>
          </p:sp>
          <p:sp>
            <p:nvSpPr>
              <p:cNvPr id="105566" name="Rectangle 38"/>
              <p:cNvSpPr>
                <a:spLocks noChangeArrowheads="1"/>
              </p:cNvSpPr>
              <p:nvPr/>
            </p:nvSpPr>
            <p:spPr bwMode="auto">
              <a:xfrm>
                <a:off x="2448" y="3024"/>
                <a:ext cx="192" cy="192"/>
              </a:xfrm>
              <a:prstGeom prst="rect">
                <a:avLst/>
              </a:prstGeom>
              <a:solidFill>
                <a:srgbClr val="FFCC99">
                  <a:alpha val="50195"/>
                </a:srgbClr>
              </a:solidFill>
              <a:ln w="12700" cap="sq">
                <a:solidFill>
                  <a:srgbClr val="FFFFFF"/>
                </a:solidFill>
                <a:miter lim="800000"/>
                <a:headEnd type="none" w="sm" len="sm"/>
                <a:tailEnd type="none" w="sm" len="sm"/>
              </a:ln>
            </p:spPr>
            <p:txBody>
              <a:bodyPr wrap="none" anchor="ctr"/>
              <a:lstStyle/>
              <a:p>
                <a:endParaRPr lang="zh-CN" altLang="en-US">
                  <a:solidFill>
                    <a:schemeClr val="bg1"/>
                  </a:solidFill>
                </a:endParaRPr>
              </a:p>
            </p:txBody>
          </p:sp>
          <p:sp>
            <p:nvSpPr>
              <p:cNvPr id="105567" name="Rectangle 39"/>
              <p:cNvSpPr>
                <a:spLocks noChangeArrowheads="1"/>
              </p:cNvSpPr>
              <p:nvPr/>
            </p:nvSpPr>
            <p:spPr bwMode="auto">
              <a:xfrm>
                <a:off x="2640" y="3024"/>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a:solidFill>
                    <a:schemeClr val="bg1"/>
                  </a:solidFill>
                </a:endParaRPr>
              </a:p>
            </p:txBody>
          </p:sp>
          <p:sp>
            <p:nvSpPr>
              <p:cNvPr id="105568" name="Rectangle 40"/>
              <p:cNvSpPr>
                <a:spLocks noChangeArrowheads="1"/>
              </p:cNvSpPr>
              <p:nvPr/>
            </p:nvSpPr>
            <p:spPr bwMode="auto">
              <a:xfrm>
                <a:off x="2976" y="3024"/>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solidFill>
                      <a:schemeClr val="bg1"/>
                    </a:solidFill>
                  </a:rPr>
                  <a:t>3</a:t>
                </a:r>
              </a:p>
            </p:txBody>
          </p:sp>
          <p:sp>
            <p:nvSpPr>
              <p:cNvPr id="105569" name="Rectangle 41"/>
              <p:cNvSpPr>
                <a:spLocks noChangeArrowheads="1"/>
              </p:cNvSpPr>
              <p:nvPr/>
            </p:nvSpPr>
            <p:spPr bwMode="auto">
              <a:xfrm>
                <a:off x="3168" y="3024"/>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solidFill>
                      <a:schemeClr val="bg1"/>
                    </a:solidFill>
                  </a:rPr>
                  <a:t>8</a:t>
                </a:r>
              </a:p>
            </p:txBody>
          </p:sp>
          <p:sp>
            <p:nvSpPr>
              <p:cNvPr id="105570" name="Rectangle 42"/>
              <p:cNvSpPr>
                <a:spLocks noChangeArrowheads="1"/>
              </p:cNvSpPr>
              <p:nvPr/>
            </p:nvSpPr>
            <p:spPr bwMode="auto">
              <a:xfrm>
                <a:off x="3360" y="3024"/>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solidFill>
                      <a:schemeClr val="bg1"/>
                    </a:solidFill>
                  </a:rPr>
                  <a:t>^</a:t>
                </a:r>
              </a:p>
            </p:txBody>
          </p:sp>
          <p:sp>
            <p:nvSpPr>
              <p:cNvPr id="105571" name="Line 43"/>
              <p:cNvSpPr>
                <a:spLocks noChangeShapeType="1"/>
              </p:cNvSpPr>
              <p:nvPr/>
            </p:nvSpPr>
            <p:spPr bwMode="auto">
              <a:xfrm>
                <a:off x="2736" y="3120"/>
                <a:ext cx="240" cy="0"/>
              </a:xfrm>
              <a:prstGeom prst="line">
                <a:avLst/>
              </a:prstGeom>
              <a:noFill/>
              <a:ln w="12700" cap="sq">
                <a:solidFill>
                  <a:srgbClr val="FFFFFF"/>
                </a:solidFill>
                <a:round/>
                <a:headEnd type="none" w="sm" len="sm"/>
                <a:tailEnd type="triangle" w="med" len="med"/>
              </a:ln>
            </p:spPr>
            <p:txBody>
              <a:bodyPr wrap="none" anchor="ctr"/>
              <a:lstStyle/>
              <a:p>
                <a:endParaRPr lang="zh-CN" altLang="en-US">
                  <a:solidFill>
                    <a:schemeClr val="bg1"/>
                  </a:solidFill>
                </a:endParaRPr>
              </a:p>
            </p:txBody>
          </p:sp>
        </p:grpSp>
        <p:sp>
          <p:nvSpPr>
            <p:cNvPr id="105523" name="Line 62"/>
            <p:cNvSpPr>
              <a:spLocks noChangeShapeType="1"/>
            </p:cNvSpPr>
            <p:nvPr/>
          </p:nvSpPr>
          <p:spPr bwMode="auto">
            <a:xfrm>
              <a:off x="912" y="1968"/>
              <a:ext cx="0" cy="384"/>
            </a:xfrm>
            <a:prstGeom prst="line">
              <a:avLst/>
            </a:prstGeom>
            <a:noFill/>
            <a:ln w="12700" cap="sq">
              <a:solidFill>
                <a:srgbClr val="FFFFFF"/>
              </a:solidFill>
              <a:round/>
              <a:headEnd type="none" w="sm" len="sm"/>
              <a:tailEnd type="triangle" w="med" len="med"/>
            </a:ln>
          </p:spPr>
          <p:txBody>
            <a:bodyPr wrap="none" anchor="ctr"/>
            <a:lstStyle/>
            <a:p>
              <a:endParaRPr lang="zh-CN" altLang="en-US">
                <a:solidFill>
                  <a:schemeClr val="bg1"/>
                </a:solidFill>
              </a:endParaRPr>
            </a:p>
          </p:txBody>
        </p:sp>
        <p:sp>
          <p:nvSpPr>
            <p:cNvPr id="105524" name="Rectangle 66"/>
            <p:cNvSpPr>
              <a:spLocks noChangeArrowheads="1"/>
            </p:cNvSpPr>
            <p:nvPr/>
          </p:nvSpPr>
          <p:spPr bwMode="auto">
            <a:xfrm>
              <a:off x="2832" y="1872"/>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a:solidFill>
                  <a:schemeClr val="bg1"/>
                </a:solidFill>
              </a:endParaRPr>
            </a:p>
          </p:txBody>
        </p:sp>
        <p:sp>
          <p:nvSpPr>
            <p:cNvPr id="105525" name="Rectangle 67"/>
            <p:cNvSpPr>
              <a:spLocks noChangeArrowheads="1"/>
            </p:cNvSpPr>
            <p:nvPr/>
          </p:nvSpPr>
          <p:spPr bwMode="auto">
            <a:xfrm>
              <a:off x="3024" y="1872"/>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solidFill>
                    <a:schemeClr val="bg1"/>
                  </a:solidFill>
                </a:rPr>
                <a:t>1</a:t>
              </a:r>
            </a:p>
          </p:txBody>
        </p:sp>
        <p:sp>
          <p:nvSpPr>
            <p:cNvPr id="105526" name="Rectangle 68"/>
            <p:cNvSpPr>
              <a:spLocks noChangeArrowheads="1"/>
            </p:cNvSpPr>
            <p:nvPr/>
          </p:nvSpPr>
          <p:spPr bwMode="auto">
            <a:xfrm>
              <a:off x="3216" y="1872"/>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solidFill>
                    <a:schemeClr val="bg1"/>
                  </a:solidFill>
                </a:rPr>
                <a:t>^</a:t>
              </a:r>
            </a:p>
          </p:txBody>
        </p:sp>
        <p:sp>
          <p:nvSpPr>
            <p:cNvPr id="105527" name="Line 69"/>
            <p:cNvSpPr>
              <a:spLocks noChangeShapeType="1"/>
            </p:cNvSpPr>
            <p:nvPr/>
          </p:nvSpPr>
          <p:spPr bwMode="auto">
            <a:xfrm>
              <a:off x="240" y="1632"/>
              <a:ext cx="96" cy="240"/>
            </a:xfrm>
            <a:prstGeom prst="line">
              <a:avLst/>
            </a:prstGeom>
            <a:noFill/>
            <a:ln w="12700" cap="sq">
              <a:solidFill>
                <a:srgbClr val="FFFFFF"/>
              </a:solidFill>
              <a:round/>
              <a:headEnd type="none" w="sm" len="sm"/>
              <a:tailEnd type="triangle" w="med" len="med"/>
            </a:ln>
          </p:spPr>
          <p:txBody>
            <a:bodyPr wrap="none" anchor="ctr"/>
            <a:lstStyle/>
            <a:p>
              <a:endParaRPr lang="zh-CN" altLang="en-US">
                <a:solidFill>
                  <a:schemeClr val="bg1"/>
                </a:solidFill>
              </a:endParaRPr>
            </a:p>
          </p:txBody>
        </p:sp>
        <p:sp>
          <p:nvSpPr>
            <p:cNvPr id="105528" name="Text Box 70"/>
            <p:cNvSpPr txBox="1">
              <a:spLocks noChangeArrowheads="1"/>
            </p:cNvSpPr>
            <p:nvPr/>
          </p:nvSpPr>
          <p:spPr bwMode="auto">
            <a:xfrm>
              <a:off x="144" y="1488"/>
              <a:ext cx="240" cy="252"/>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000" b="1">
                  <a:solidFill>
                    <a:schemeClr val="bg1"/>
                  </a:solidFill>
                </a:rPr>
                <a:t>P</a:t>
              </a:r>
              <a:endParaRPr kumimoji="1" lang="en-US" altLang="zh-CN" sz="2400">
                <a:solidFill>
                  <a:schemeClr val="bg1"/>
                </a:solidFill>
              </a:endParaRPr>
            </a:p>
          </p:txBody>
        </p:sp>
        <p:grpSp>
          <p:nvGrpSpPr>
            <p:cNvPr id="4" name="Group 108"/>
            <p:cNvGrpSpPr>
              <a:grpSpLocks/>
            </p:cNvGrpSpPr>
            <p:nvPr/>
          </p:nvGrpSpPr>
          <p:grpSpPr bwMode="auto">
            <a:xfrm>
              <a:off x="1536" y="3408"/>
              <a:ext cx="4080" cy="192"/>
              <a:chOff x="1536" y="3600"/>
              <a:chExt cx="4080" cy="192"/>
            </a:xfrm>
          </p:grpSpPr>
          <p:sp>
            <p:nvSpPr>
              <p:cNvPr id="105543" name="Rectangle 34"/>
              <p:cNvSpPr>
                <a:spLocks noChangeArrowheads="1"/>
              </p:cNvSpPr>
              <p:nvPr/>
            </p:nvSpPr>
            <p:spPr bwMode="auto">
              <a:xfrm>
                <a:off x="5040" y="3600"/>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solidFill>
                      <a:schemeClr val="bg1"/>
                    </a:solidFill>
                  </a:rPr>
                  <a:t>6</a:t>
                </a:r>
              </a:p>
            </p:txBody>
          </p:sp>
          <p:sp>
            <p:nvSpPr>
              <p:cNvPr id="105544" name="Rectangle 35"/>
              <p:cNvSpPr>
                <a:spLocks noChangeArrowheads="1"/>
              </p:cNvSpPr>
              <p:nvPr/>
            </p:nvSpPr>
            <p:spPr bwMode="auto">
              <a:xfrm>
                <a:off x="5232" y="3600"/>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solidFill>
                      <a:schemeClr val="bg1"/>
                    </a:solidFill>
                  </a:rPr>
                  <a:t>2</a:t>
                </a:r>
              </a:p>
            </p:txBody>
          </p:sp>
          <p:sp>
            <p:nvSpPr>
              <p:cNvPr id="105545" name="Rectangle 36"/>
              <p:cNvSpPr>
                <a:spLocks noChangeArrowheads="1"/>
              </p:cNvSpPr>
              <p:nvPr/>
            </p:nvSpPr>
            <p:spPr bwMode="auto">
              <a:xfrm>
                <a:off x="5424" y="3600"/>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solidFill>
                      <a:schemeClr val="bg1"/>
                    </a:solidFill>
                  </a:rPr>
                  <a:t>^</a:t>
                </a:r>
              </a:p>
            </p:txBody>
          </p:sp>
          <p:sp>
            <p:nvSpPr>
              <p:cNvPr id="105546" name="Rectangle 44"/>
              <p:cNvSpPr>
                <a:spLocks noChangeArrowheads="1"/>
              </p:cNvSpPr>
              <p:nvPr/>
            </p:nvSpPr>
            <p:spPr bwMode="auto">
              <a:xfrm>
                <a:off x="4368" y="3600"/>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solidFill>
                      <a:schemeClr val="bg1"/>
                    </a:solidFill>
                  </a:rPr>
                  <a:t>1</a:t>
                </a:r>
              </a:p>
            </p:txBody>
          </p:sp>
          <p:sp>
            <p:nvSpPr>
              <p:cNvPr id="105547" name="Rectangle 45"/>
              <p:cNvSpPr>
                <a:spLocks noChangeArrowheads="1"/>
              </p:cNvSpPr>
              <p:nvPr/>
            </p:nvSpPr>
            <p:spPr bwMode="auto">
              <a:xfrm>
                <a:off x="4560" y="3600"/>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solidFill>
                      <a:schemeClr val="bg1"/>
                    </a:solidFill>
                  </a:rPr>
                  <a:t>4</a:t>
                </a:r>
              </a:p>
            </p:txBody>
          </p:sp>
          <p:sp>
            <p:nvSpPr>
              <p:cNvPr id="105548" name="Rectangle 46"/>
              <p:cNvSpPr>
                <a:spLocks noChangeArrowheads="1"/>
              </p:cNvSpPr>
              <p:nvPr/>
            </p:nvSpPr>
            <p:spPr bwMode="auto">
              <a:xfrm>
                <a:off x="4752" y="3600"/>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a:solidFill>
                    <a:schemeClr val="bg1"/>
                  </a:solidFill>
                </a:endParaRPr>
              </a:p>
            </p:txBody>
          </p:sp>
          <p:sp>
            <p:nvSpPr>
              <p:cNvPr id="105549" name="Rectangle 47"/>
              <p:cNvSpPr>
                <a:spLocks noChangeArrowheads="1"/>
              </p:cNvSpPr>
              <p:nvPr/>
            </p:nvSpPr>
            <p:spPr bwMode="auto">
              <a:xfrm>
                <a:off x="1536" y="3600"/>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en-US" altLang="zh-CN" sz="2400">
                    <a:solidFill>
                      <a:schemeClr val="bg1"/>
                    </a:solidFill>
                  </a:rPr>
                  <a:t>x</a:t>
                </a:r>
              </a:p>
            </p:txBody>
          </p:sp>
          <p:sp>
            <p:nvSpPr>
              <p:cNvPr id="105550" name="Rectangle 48"/>
              <p:cNvSpPr>
                <a:spLocks noChangeArrowheads="1"/>
              </p:cNvSpPr>
              <p:nvPr/>
            </p:nvSpPr>
            <p:spPr bwMode="auto">
              <a:xfrm>
                <a:off x="1728" y="3600"/>
                <a:ext cx="192" cy="192"/>
              </a:xfrm>
              <a:prstGeom prst="rect">
                <a:avLst/>
              </a:prstGeom>
              <a:solidFill>
                <a:srgbClr val="FFCC99">
                  <a:alpha val="50195"/>
                </a:srgbClr>
              </a:solidFill>
              <a:ln w="12700" cap="sq">
                <a:solidFill>
                  <a:srgbClr val="FFFFFF"/>
                </a:solidFill>
                <a:miter lim="800000"/>
                <a:headEnd type="none" w="sm" len="sm"/>
                <a:tailEnd type="none" w="sm" len="sm"/>
              </a:ln>
            </p:spPr>
            <p:txBody>
              <a:bodyPr wrap="none" anchor="ctr"/>
              <a:lstStyle/>
              <a:p>
                <a:endParaRPr lang="zh-CN" altLang="en-US">
                  <a:solidFill>
                    <a:schemeClr val="bg1"/>
                  </a:solidFill>
                </a:endParaRPr>
              </a:p>
            </p:txBody>
          </p:sp>
          <p:sp>
            <p:nvSpPr>
              <p:cNvPr id="105551" name="Rectangle 49"/>
              <p:cNvSpPr>
                <a:spLocks noChangeArrowheads="1"/>
              </p:cNvSpPr>
              <p:nvPr/>
            </p:nvSpPr>
            <p:spPr bwMode="auto">
              <a:xfrm>
                <a:off x="1920" y="3600"/>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a:solidFill>
                    <a:schemeClr val="bg1"/>
                  </a:solidFill>
                </a:endParaRPr>
              </a:p>
            </p:txBody>
          </p:sp>
          <p:sp>
            <p:nvSpPr>
              <p:cNvPr id="105552" name="Line 50"/>
              <p:cNvSpPr>
                <a:spLocks noChangeShapeType="1"/>
              </p:cNvSpPr>
              <p:nvPr/>
            </p:nvSpPr>
            <p:spPr bwMode="auto">
              <a:xfrm>
                <a:off x="2016" y="3696"/>
                <a:ext cx="240" cy="0"/>
              </a:xfrm>
              <a:prstGeom prst="line">
                <a:avLst/>
              </a:prstGeom>
              <a:noFill/>
              <a:ln w="12700" cap="sq">
                <a:solidFill>
                  <a:srgbClr val="FFFFFF"/>
                </a:solidFill>
                <a:round/>
                <a:headEnd type="none" w="sm" len="sm"/>
                <a:tailEnd type="triangle" w="med" len="med"/>
              </a:ln>
            </p:spPr>
            <p:txBody>
              <a:bodyPr wrap="none" anchor="ctr"/>
              <a:lstStyle/>
              <a:p>
                <a:endParaRPr lang="zh-CN" altLang="en-US">
                  <a:solidFill>
                    <a:schemeClr val="bg1"/>
                  </a:solidFill>
                </a:endParaRPr>
              </a:p>
            </p:txBody>
          </p:sp>
          <p:sp>
            <p:nvSpPr>
              <p:cNvPr id="105553" name="Rectangle 51"/>
              <p:cNvSpPr>
                <a:spLocks noChangeArrowheads="1"/>
              </p:cNvSpPr>
              <p:nvPr/>
            </p:nvSpPr>
            <p:spPr bwMode="auto">
              <a:xfrm>
                <a:off x="2256" y="3600"/>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solidFill>
                      <a:schemeClr val="bg1"/>
                    </a:solidFill>
                  </a:rPr>
                  <a:t>1</a:t>
                </a:r>
              </a:p>
            </p:txBody>
          </p:sp>
          <p:sp>
            <p:nvSpPr>
              <p:cNvPr id="105554" name="Rectangle 52"/>
              <p:cNvSpPr>
                <a:spLocks noChangeArrowheads="1"/>
              </p:cNvSpPr>
              <p:nvPr/>
            </p:nvSpPr>
            <p:spPr bwMode="auto">
              <a:xfrm>
                <a:off x="2448" y="3600"/>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solidFill>
                      <a:schemeClr val="bg1"/>
                    </a:solidFill>
                  </a:rPr>
                  <a:t>10</a:t>
                </a:r>
              </a:p>
            </p:txBody>
          </p:sp>
          <p:sp>
            <p:nvSpPr>
              <p:cNvPr id="105555" name="Rectangle 53"/>
              <p:cNvSpPr>
                <a:spLocks noChangeArrowheads="1"/>
              </p:cNvSpPr>
              <p:nvPr/>
            </p:nvSpPr>
            <p:spPr bwMode="auto">
              <a:xfrm>
                <a:off x="2640" y="3600"/>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a:solidFill>
                    <a:schemeClr val="bg1"/>
                  </a:solidFill>
                </a:endParaRPr>
              </a:p>
            </p:txBody>
          </p:sp>
          <p:sp>
            <p:nvSpPr>
              <p:cNvPr id="105556" name="Rectangle 54"/>
              <p:cNvSpPr>
                <a:spLocks noChangeArrowheads="1"/>
              </p:cNvSpPr>
              <p:nvPr/>
            </p:nvSpPr>
            <p:spPr bwMode="auto">
              <a:xfrm>
                <a:off x="2976" y="3600"/>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solidFill>
                      <a:schemeClr val="bg1"/>
                    </a:solidFill>
                  </a:rPr>
                  <a:t>2</a:t>
                </a:r>
              </a:p>
            </p:txBody>
          </p:sp>
          <p:sp>
            <p:nvSpPr>
              <p:cNvPr id="105557" name="Rectangle 55"/>
              <p:cNvSpPr>
                <a:spLocks noChangeArrowheads="1"/>
              </p:cNvSpPr>
              <p:nvPr/>
            </p:nvSpPr>
            <p:spPr bwMode="auto">
              <a:xfrm>
                <a:off x="3168" y="3600"/>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solidFill>
                      <a:schemeClr val="bg1"/>
                    </a:solidFill>
                  </a:rPr>
                  <a:t>8</a:t>
                </a:r>
              </a:p>
            </p:txBody>
          </p:sp>
          <p:sp>
            <p:nvSpPr>
              <p:cNvPr id="105558" name="Rectangle 56"/>
              <p:cNvSpPr>
                <a:spLocks noChangeArrowheads="1"/>
              </p:cNvSpPr>
              <p:nvPr/>
            </p:nvSpPr>
            <p:spPr bwMode="auto">
              <a:xfrm>
                <a:off x="3360" y="3600"/>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solidFill>
                      <a:schemeClr val="bg1"/>
                    </a:solidFill>
                  </a:rPr>
                  <a:t>^</a:t>
                </a:r>
              </a:p>
            </p:txBody>
          </p:sp>
          <p:sp>
            <p:nvSpPr>
              <p:cNvPr id="105559" name="Line 57"/>
              <p:cNvSpPr>
                <a:spLocks noChangeShapeType="1"/>
              </p:cNvSpPr>
              <p:nvPr/>
            </p:nvSpPr>
            <p:spPr bwMode="auto">
              <a:xfrm>
                <a:off x="2736" y="3696"/>
                <a:ext cx="240" cy="0"/>
              </a:xfrm>
              <a:prstGeom prst="line">
                <a:avLst/>
              </a:prstGeom>
              <a:noFill/>
              <a:ln w="12700" cap="sq">
                <a:solidFill>
                  <a:srgbClr val="FFFFFF"/>
                </a:solidFill>
                <a:round/>
                <a:headEnd type="none" w="sm" len="sm"/>
                <a:tailEnd type="triangle" w="med" len="med"/>
              </a:ln>
            </p:spPr>
            <p:txBody>
              <a:bodyPr wrap="none" anchor="ctr"/>
              <a:lstStyle/>
              <a:p>
                <a:endParaRPr lang="zh-CN" altLang="en-US">
                  <a:solidFill>
                    <a:schemeClr val="bg1"/>
                  </a:solidFill>
                </a:endParaRPr>
              </a:p>
            </p:txBody>
          </p:sp>
          <p:sp>
            <p:nvSpPr>
              <p:cNvPr id="105560" name="Rectangle 58"/>
              <p:cNvSpPr>
                <a:spLocks noChangeArrowheads="1"/>
              </p:cNvSpPr>
              <p:nvPr/>
            </p:nvSpPr>
            <p:spPr bwMode="auto">
              <a:xfrm>
                <a:off x="3648" y="3600"/>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en-US" altLang="zh-CN" sz="2400">
                    <a:solidFill>
                      <a:schemeClr val="bg1"/>
                    </a:solidFill>
                  </a:rPr>
                  <a:t>x</a:t>
                </a:r>
              </a:p>
            </p:txBody>
          </p:sp>
          <p:sp>
            <p:nvSpPr>
              <p:cNvPr id="105561" name="Rectangle 59"/>
              <p:cNvSpPr>
                <a:spLocks noChangeArrowheads="1"/>
              </p:cNvSpPr>
              <p:nvPr/>
            </p:nvSpPr>
            <p:spPr bwMode="auto">
              <a:xfrm>
                <a:off x="3840" y="3600"/>
                <a:ext cx="192" cy="192"/>
              </a:xfrm>
              <a:prstGeom prst="rect">
                <a:avLst/>
              </a:prstGeom>
              <a:solidFill>
                <a:srgbClr val="FFCC99">
                  <a:alpha val="50195"/>
                </a:srgbClr>
              </a:solidFill>
              <a:ln w="12700" cap="sq">
                <a:solidFill>
                  <a:srgbClr val="FFFFFF"/>
                </a:solidFill>
                <a:miter lim="800000"/>
                <a:headEnd type="none" w="sm" len="sm"/>
                <a:tailEnd type="none" w="sm" len="sm"/>
              </a:ln>
            </p:spPr>
            <p:txBody>
              <a:bodyPr wrap="none" anchor="ctr"/>
              <a:lstStyle/>
              <a:p>
                <a:endParaRPr lang="zh-CN" altLang="en-US">
                  <a:solidFill>
                    <a:schemeClr val="bg1"/>
                  </a:solidFill>
                </a:endParaRPr>
              </a:p>
            </p:txBody>
          </p:sp>
          <p:sp>
            <p:nvSpPr>
              <p:cNvPr id="105562" name="Rectangle 60"/>
              <p:cNvSpPr>
                <a:spLocks noChangeArrowheads="1"/>
              </p:cNvSpPr>
              <p:nvPr/>
            </p:nvSpPr>
            <p:spPr bwMode="auto">
              <a:xfrm>
                <a:off x="4032" y="3600"/>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a:solidFill>
                    <a:schemeClr val="bg1"/>
                  </a:solidFill>
                </a:endParaRPr>
              </a:p>
            </p:txBody>
          </p:sp>
          <p:sp>
            <p:nvSpPr>
              <p:cNvPr id="105563" name="Line 61"/>
              <p:cNvSpPr>
                <a:spLocks noChangeShapeType="1"/>
              </p:cNvSpPr>
              <p:nvPr/>
            </p:nvSpPr>
            <p:spPr bwMode="auto">
              <a:xfrm>
                <a:off x="4128" y="3696"/>
                <a:ext cx="240" cy="0"/>
              </a:xfrm>
              <a:prstGeom prst="line">
                <a:avLst/>
              </a:prstGeom>
              <a:noFill/>
              <a:ln w="12700" cap="sq">
                <a:solidFill>
                  <a:srgbClr val="FFFFFF"/>
                </a:solidFill>
                <a:round/>
                <a:headEnd type="none" w="sm" len="sm"/>
                <a:tailEnd type="triangle" w="med" len="med"/>
              </a:ln>
            </p:spPr>
            <p:txBody>
              <a:bodyPr wrap="none" anchor="ctr"/>
              <a:lstStyle/>
              <a:p>
                <a:endParaRPr lang="zh-CN" altLang="en-US">
                  <a:solidFill>
                    <a:schemeClr val="bg1"/>
                  </a:solidFill>
                </a:endParaRPr>
              </a:p>
            </p:txBody>
          </p:sp>
          <p:sp>
            <p:nvSpPr>
              <p:cNvPr id="105564" name="Line 71"/>
              <p:cNvSpPr>
                <a:spLocks noChangeShapeType="1"/>
              </p:cNvSpPr>
              <p:nvPr/>
            </p:nvSpPr>
            <p:spPr bwMode="auto">
              <a:xfrm>
                <a:off x="4848" y="3696"/>
                <a:ext cx="240" cy="0"/>
              </a:xfrm>
              <a:prstGeom prst="line">
                <a:avLst/>
              </a:prstGeom>
              <a:noFill/>
              <a:ln w="12700" cap="sq">
                <a:solidFill>
                  <a:srgbClr val="FFFFFF"/>
                </a:solidFill>
                <a:round/>
                <a:headEnd type="none" w="sm" len="sm"/>
                <a:tailEnd type="triangle" w="med" len="med"/>
              </a:ln>
            </p:spPr>
            <p:txBody>
              <a:bodyPr wrap="none" anchor="ctr"/>
              <a:lstStyle/>
              <a:p>
                <a:endParaRPr lang="zh-CN" altLang="en-US">
                  <a:solidFill>
                    <a:schemeClr val="bg1"/>
                  </a:solidFill>
                </a:endParaRPr>
              </a:p>
            </p:txBody>
          </p:sp>
        </p:grpSp>
        <p:grpSp>
          <p:nvGrpSpPr>
            <p:cNvPr id="5" name="Group 107"/>
            <p:cNvGrpSpPr>
              <a:grpSpLocks/>
            </p:cNvGrpSpPr>
            <p:nvPr/>
          </p:nvGrpSpPr>
          <p:grpSpPr bwMode="auto">
            <a:xfrm>
              <a:off x="4320" y="2880"/>
              <a:ext cx="1296" cy="192"/>
              <a:chOff x="4320" y="3024"/>
              <a:chExt cx="1296" cy="192"/>
            </a:xfrm>
          </p:grpSpPr>
          <p:sp>
            <p:nvSpPr>
              <p:cNvPr id="105536" name="Rectangle 63"/>
              <p:cNvSpPr>
                <a:spLocks noChangeArrowheads="1"/>
              </p:cNvSpPr>
              <p:nvPr/>
            </p:nvSpPr>
            <p:spPr bwMode="auto">
              <a:xfrm>
                <a:off x="4320" y="3024"/>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en-US" altLang="zh-CN" sz="2400">
                    <a:solidFill>
                      <a:schemeClr val="bg1"/>
                    </a:solidFill>
                  </a:rPr>
                  <a:t>x</a:t>
                </a:r>
              </a:p>
            </p:txBody>
          </p:sp>
          <p:sp>
            <p:nvSpPr>
              <p:cNvPr id="105537" name="Rectangle 64"/>
              <p:cNvSpPr>
                <a:spLocks noChangeArrowheads="1"/>
              </p:cNvSpPr>
              <p:nvPr/>
            </p:nvSpPr>
            <p:spPr bwMode="auto">
              <a:xfrm>
                <a:off x="4512" y="3024"/>
                <a:ext cx="192" cy="192"/>
              </a:xfrm>
              <a:prstGeom prst="rect">
                <a:avLst/>
              </a:prstGeom>
              <a:solidFill>
                <a:srgbClr val="FFCC99">
                  <a:alpha val="50195"/>
                </a:srgbClr>
              </a:solidFill>
              <a:ln w="12700" cap="sq">
                <a:solidFill>
                  <a:srgbClr val="FFFFFF"/>
                </a:solidFill>
                <a:miter lim="800000"/>
                <a:headEnd type="none" w="sm" len="sm"/>
                <a:tailEnd type="none" w="sm" len="sm"/>
              </a:ln>
            </p:spPr>
            <p:txBody>
              <a:bodyPr wrap="none" anchor="ctr"/>
              <a:lstStyle/>
              <a:p>
                <a:endParaRPr lang="zh-CN" altLang="en-US">
                  <a:solidFill>
                    <a:schemeClr val="bg1"/>
                  </a:solidFill>
                </a:endParaRPr>
              </a:p>
            </p:txBody>
          </p:sp>
          <p:sp>
            <p:nvSpPr>
              <p:cNvPr id="105538" name="Rectangle 65"/>
              <p:cNvSpPr>
                <a:spLocks noChangeArrowheads="1"/>
              </p:cNvSpPr>
              <p:nvPr/>
            </p:nvSpPr>
            <p:spPr bwMode="auto">
              <a:xfrm>
                <a:off x="4704" y="3024"/>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a:solidFill>
                    <a:schemeClr val="bg1"/>
                  </a:solidFill>
                </a:endParaRPr>
              </a:p>
            </p:txBody>
          </p:sp>
          <p:sp>
            <p:nvSpPr>
              <p:cNvPr id="105539" name="Rectangle 72"/>
              <p:cNvSpPr>
                <a:spLocks noChangeArrowheads="1"/>
              </p:cNvSpPr>
              <p:nvPr/>
            </p:nvSpPr>
            <p:spPr bwMode="auto">
              <a:xfrm>
                <a:off x="5040" y="3024"/>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solidFill>
                      <a:schemeClr val="bg1"/>
                    </a:solidFill>
                  </a:rPr>
                  <a:t>2</a:t>
                </a:r>
              </a:p>
            </p:txBody>
          </p:sp>
          <p:sp>
            <p:nvSpPr>
              <p:cNvPr id="105540" name="Rectangle 73"/>
              <p:cNvSpPr>
                <a:spLocks noChangeArrowheads="1"/>
              </p:cNvSpPr>
              <p:nvPr/>
            </p:nvSpPr>
            <p:spPr bwMode="auto">
              <a:xfrm>
                <a:off x="5232" y="3024"/>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solidFill>
                      <a:schemeClr val="bg1"/>
                    </a:solidFill>
                  </a:rPr>
                  <a:t>0</a:t>
                </a:r>
              </a:p>
            </p:txBody>
          </p:sp>
          <p:sp>
            <p:nvSpPr>
              <p:cNvPr id="105541" name="Rectangle 74"/>
              <p:cNvSpPr>
                <a:spLocks noChangeArrowheads="1"/>
              </p:cNvSpPr>
              <p:nvPr/>
            </p:nvSpPr>
            <p:spPr bwMode="auto">
              <a:xfrm>
                <a:off x="5424" y="3024"/>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solidFill>
                      <a:schemeClr val="bg1"/>
                    </a:solidFill>
                  </a:rPr>
                  <a:t>^</a:t>
                </a:r>
              </a:p>
            </p:txBody>
          </p:sp>
          <p:sp>
            <p:nvSpPr>
              <p:cNvPr id="105542" name="Line 75"/>
              <p:cNvSpPr>
                <a:spLocks noChangeShapeType="1"/>
              </p:cNvSpPr>
              <p:nvPr/>
            </p:nvSpPr>
            <p:spPr bwMode="auto">
              <a:xfrm>
                <a:off x="4800" y="3120"/>
                <a:ext cx="240" cy="0"/>
              </a:xfrm>
              <a:prstGeom prst="line">
                <a:avLst/>
              </a:prstGeom>
              <a:noFill/>
              <a:ln w="12700" cap="sq">
                <a:solidFill>
                  <a:srgbClr val="FFFFFF"/>
                </a:solidFill>
                <a:round/>
                <a:headEnd type="none" w="sm" len="sm"/>
                <a:tailEnd type="triangle" w="med" len="med"/>
              </a:ln>
            </p:spPr>
            <p:txBody>
              <a:bodyPr wrap="none" anchor="ctr"/>
              <a:lstStyle/>
              <a:p>
                <a:endParaRPr lang="zh-CN" altLang="en-US">
                  <a:solidFill>
                    <a:schemeClr val="bg1"/>
                  </a:solidFill>
                </a:endParaRPr>
              </a:p>
            </p:txBody>
          </p:sp>
        </p:grpSp>
        <p:sp>
          <p:nvSpPr>
            <p:cNvPr id="105531" name="Line 76"/>
            <p:cNvSpPr>
              <a:spLocks noChangeShapeType="1"/>
            </p:cNvSpPr>
            <p:nvPr/>
          </p:nvSpPr>
          <p:spPr bwMode="auto">
            <a:xfrm>
              <a:off x="2928" y="1968"/>
              <a:ext cx="0" cy="384"/>
            </a:xfrm>
            <a:prstGeom prst="line">
              <a:avLst/>
            </a:prstGeom>
            <a:noFill/>
            <a:ln w="12700" cap="sq">
              <a:solidFill>
                <a:srgbClr val="FFFFFF"/>
              </a:solidFill>
              <a:round/>
              <a:headEnd type="none" w="sm" len="sm"/>
              <a:tailEnd type="triangle" w="med" len="med"/>
            </a:ln>
          </p:spPr>
          <p:txBody>
            <a:bodyPr wrap="none" anchor="ctr"/>
            <a:lstStyle/>
            <a:p>
              <a:endParaRPr lang="zh-CN" altLang="en-US">
                <a:solidFill>
                  <a:schemeClr val="bg1"/>
                </a:solidFill>
              </a:endParaRPr>
            </a:p>
          </p:txBody>
        </p:sp>
        <p:sp>
          <p:nvSpPr>
            <p:cNvPr id="105532" name="Line 77"/>
            <p:cNvSpPr>
              <a:spLocks noChangeShapeType="1"/>
            </p:cNvSpPr>
            <p:nvPr/>
          </p:nvSpPr>
          <p:spPr bwMode="auto">
            <a:xfrm>
              <a:off x="2304" y="2496"/>
              <a:ext cx="0" cy="384"/>
            </a:xfrm>
            <a:prstGeom prst="line">
              <a:avLst/>
            </a:prstGeom>
            <a:noFill/>
            <a:ln w="12700" cap="sq">
              <a:solidFill>
                <a:srgbClr val="FFFFFF"/>
              </a:solidFill>
              <a:round/>
              <a:headEnd type="none" w="sm" len="sm"/>
              <a:tailEnd type="triangle" w="med" len="med"/>
            </a:ln>
          </p:spPr>
          <p:txBody>
            <a:bodyPr wrap="none" anchor="ctr"/>
            <a:lstStyle/>
            <a:p>
              <a:endParaRPr lang="zh-CN" altLang="en-US">
                <a:solidFill>
                  <a:schemeClr val="bg1"/>
                </a:solidFill>
              </a:endParaRPr>
            </a:p>
          </p:txBody>
        </p:sp>
        <p:sp>
          <p:nvSpPr>
            <p:cNvPr id="105533" name="Line 78"/>
            <p:cNvSpPr>
              <a:spLocks noChangeShapeType="1"/>
            </p:cNvSpPr>
            <p:nvPr/>
          </p:nvSpPr>
          <p:spPr bwMode="auto">
            <a:xfrm>
              <a:off x="4416" y="2448"/>
              <a:ext cx="0" cy="432"/>
            </a:xfrm>
            <a:prstGeom prst="line">
              <a:avLst/>
            </a:prstGeom>
            <a:noFill/>
            <a:ln w="12700" cap="sq">
              <a:solidFill>
                <a:srgbClr val="FFFFFF"/>
              </a:solidFill>
              <a:round/>
              <a:headEnd type="none" w="sm" len="sm"/>
              <a:tailEnd type="triangle" w="med" len="med"/>
            </a:ln>
          </p:spPr>
          <p:txBody>
            <a:bodyPr wrap="none" anchor="ctr"/>
            <a:lstStyle/>
            <a:p>
              <a:endParaRPr lang="zh-CN" altLang="en-US">
                <a:solidFill>
                  <a:schemeClr val="bg1"/>
                </a:solidFill>
              </a:endParaRPr>
            </a:p>
          </p:txBody>
        </p:sp>
        <p:sp>
          <p:nvSpPr>
            <p:cNvPr id="105534" name="Line 79"/>
            <p:cNvSpPr>
              <a:spLocks noChangeShapeType="1"/>
            </p:cNvSpPr>
            <p:nvPr/>
          </p:nvSpPr>
          <p:spPr bwMode="auto">
            <a:xfrm flipH="1">
              <a:off x="1584" y="2448"/>
              <a:ext cx="0" cy="960"/>
            </a:xfrm>
            <a:prstGeom prst="line">
              <a:avLst/>
            </a:prstGeom>
            <a:noFill/>
            <a:ln w="12700" cap="sq">
              <a:solidFill>
                <a:srgbClr val="FFFFFF"/>
              </a:solidFill>
              <a:round/>
              <a:headEnd type="none" w="sm" len="sm"/>
              <a:tailEnd type="triangle" w="med" len="med"/>
            </a:ln>
          </p:spPr>
          <p:txBody>
            <a:bodyPr wrap="none" anchor="ctr"/>
            <a:lstStyle/>
            <a:p>
              <a:endParaRPr lang="zh-CN" altLang="en-US">
                <a:solidFill>
                  <a:schemeClr val="bg1"/>
                </a:solidFill>
              </a:endParaRPr>
            </a:p>
          </p:txBody>
        </p:sp>
        <p:sp>
          <p:nvSpPr>
            <p:cNvPr id="105535" name="Line 80"/>
            <p:cNvSpPr>
              <a:spLocks noChangeShapeType="1"/>
            </p:cNvSpPr>
            <p:nvPr/>
          </p:nvSpPr>
          <p:spPr bwMode="auto">
            <a:xfrm>
              <a:off x="3696" y="2448"/>
              <a:ext cx="0" cy="912"/>
            </a:xfrm>
            <a:prstGeom prst="line">
              <a:avLst/>
            </a:prstGeom>
            <a:noFill/>
            <a:ln w="12700" cap="sq">
              <a:solidFill>
                <a:srgbClr val="FFFFFF"/>
              </a:solidFill>
              <a:round/>
              <a:headEnd type="none" w="sm" len="sm"/>
              <a:tailEnd type="triangle" w="med" len="med"/>
            </a:ln>
          </p:spPr>
          <p:txBody>
            <a:bodyPr wrap="none" anchor="ctr"/>
            <a:lstStyle/>
            <a:p>
              <a:endParaRPr lang="zh-CN" altLang="en-US">
                <a:solidFill>
                  <a:schemeClr val="bg1"/>
                </a:solidFill>
              </a:endParaRPr>
            </a:p>
          </p:txBody>
        </p:sp>
      </p:grpSp>
      <p:grpSp>
        <p:nvGrpSpPr>
          <p:cNvPr id="6" name="Group 159"/>
          <p:cNvGrpSpPr>
            <a:grpSpLocks/>
          </p:cNvGrpSpPr>
          <p:nvPr/>
        </p:nvGrpSpPr>
        <p:grpSpPr bwMode="auto">
          <a:xfrm>
            <a:off x="1980634" y="228600"/>
            <a:ext cx="8242068" cy="1295400"/>
            <a:chOff x="329" y="144"/>
            <a:chExt cx="5191" cy="816"/>
          </a:xfrm>
        </p:grpSpPr>
        <p:sp>
          <p:nvSpPr>
            <p:cNvPr id="105489" name="Rectangle 85"/>
            <p:cNvSpPr>
              <a:spLocks noChangeArrowheads="1"/>
            </p:cNvSpPr>
            <p:nvPr/>
          </p:nvSpPr>
          <p:spPr bwMode="auto">
            <a:xfrm>
              <a:off x="329" y="144"/>
              <a:ext cx="5191" cy="816"/>
            </a:xfrm>
            <a:prstGeom prst="rect">
              <a:avLst/>
            </a:prstGeom>
            <a:solidFill>
              <a:srgbClr val="FFFFFF"/>
            </a:solidFill>
            <a:ln w="12700" cap="sq">
              <a:noFill/>
              <a:miter lim="800000"/>
              <a:headEnd/>
              <a:tailEnd/>
            </a:ln>
            <a:effectLst>
              <a:outerShdw dist="143684" dir="2700000" algn="ctr" rotWithShape="0">
                <a:srgbClr val="C0C0C0"/>
              </a:outerShdw>
            </a:effectLst>
          </p:spPr>
          <p:txBody>
            <a:bodyPr wrap="none" anchor="ctr"/>
            <a:lstStyle/>
            <a:p>
              <a:endParaRPr lang="zh-CN" altLang="en-US"/>
            </a:p>
          </p:txBody>
        </p:sp>
        <p:sp>
          <p:nvSpPr>
            <p:cNvPr id="105490" name="Rectangle 86"/>
            <p:cNvSpPr>
              <a:spLocks noChangeArrowheads="1"/>
            </p:cNvSpPr>
            <p:nvPr/>
          </p:nvSpPr>
          <p:spPr bwMode="auto">
            <a:xfrm>
              <a:off x="384" y="192"/>
              <a:ext cx="4896" cy="720"/>
            </a:xfrm>
            <a:prstGeom prst="rect">
              <a:avLst/>
            </a:prstGeom>
            <a:noFill/>
            <a:ln w="12700" cap="sq">
              <a:noFill/>
              <a:miter lim="800000"/>
              <a:headEnd/>
              <a:tailEnd/>
            </a:ln>
            <a:effectLst>
              <a:outerShdw dist="35921" dir="2700000" algn="ctr" rotWithShape="0">
                <a:srgbClr val="C0C0C0"/>
              </a:outerShdw>
            </a:effectLst>
          </p:spPr>
          <p:txBody>
            <a:bodyPr wrap="none" anchor="ctr"/>
            <a:lstStyle/>
            <a:p>
              <a:endParaRPr lang="zh-CN" altLang="en-US"/>
            </a:p>
          </p:txBody>
        </p:sp>
        <p:sp>
          <p:nvSpPr>
            <p:cNvPr id="105491" name="Text Box 87"/>
            <p:cNvSpPr txBox="1">
              <a:spLocks noChangeArrowheads="1"/>
            </p:cNvSpPr>
            <p:nvPr/>
          </p:nvSpPr>
          <p:spPr bwMode="auto">
            <a:xfrm>
              <a:off x="432" y="257"/>
              <a:ext cx="5040" cy="655"/>
            </a:xfrm>
            <a:prstGeom prst="rect">
              <a:avLst/>
            </a:prstGeom>
            <a:noFill/>
            <a:ln w="12700" cap="sq">
              <a:noFill/>
              <a:miter lim="800000"/>
              <a:headEnd type="none" w="sm" len="sm"/>
              <a:tailEnd type="none" w="sm" len="sm"/>
            </a:ln>
          </p:spPr>
          <p:txBody>
            <a:bodyPr>
              <a:spAutoFit/>
            </a:bodyPr>
            <a:lstStyle/>
            <a:p>
              <a:pPr algn="l" eaLnBrk="1" hangingPunct="1">
                <a:lnSpc>
                  <a:spcPct val="110000"/>
                </a:lnSpc>
              </a:pPr>
              <a:r>
                <a:rPr kumimoji="1" lang="en-US" altLang="zh-CN" sz="2800" b="1">
                  <a:solidFill>
                    <a:srgbClr val="003399"/>
                  </a:solidFill>
                </a:rPr>
                <a:t>P(</a:t>
              </a:r>
              <a:r>
                <a:rPr kumimoji="1" lang="en-US" altLang="zh-CN" sz="2800" b="1">
                  <a:solidFill>
                    <a:srgbClr val="33CC33"/>
                  </a:solidFill>
                </a:rPr>
                <a:t>x</a:t>
              </a:r>
              <a:r>
                <a:rPr kumimoji="1" lang="en-US" altLang="zh-CN" sz="2800" b="1">
                  <a:solidFill>
                    <a:srgbClr val="003399"/>
                  </a:solidFill>
                </a:rPr>
                <a:t>,y,</a:t>
              </a:r>
              <a:r>
                <a:rPr kumimoji="1" lang="en-US" altLang="zh-CN" sz="2800" b="1">
                  <a:solidFill>
                    <a:srgbClr val="FF3300"/>
                  </a:solidFill>
                </a:rPr>
                <a:t>z</a:t>
              </a:r>
              <a:r>
                <a:rPr kumimoji="1" lang="en-US" altLang="zh-CN" sz="2800" b="1">
                  <a:solidFill>
                    <a:srgbClr val="003399"/>
                  </a:solidFill>
                </a:rPr>
                <a:t>)=</a:t>
              </a:r>
              <a:r>
                <a:rPr kumimoji="1" lang="en-US" altLang="zh-CN" sz="2800" b="1">
                  <a:solidFill>
                    <a:srgbClr val="33CC33"/>
                  </a:solidFill>
                </a:rPr>
                <a:t>x</a:t>
              </a:r>
              <a:r>
                <a:rPr kumimoji="1" lang="en-US" altLang="zh-CN" sz="2800" b="1" baseline="30000">
                  <a:solidFill>
                    <a:srgbClr val="33CC33"/>
                  </a:solidFill>
                </a:rPr>
                <a:t>10</a:t>
              </a:r>
              <a:r>
                <a:rPr kumimoji="1" lang="en-US" altLang="zh-CN" sz="2800" b="1">
                  <a:solidFill>
                    <a:srgbClr val="003399"/>
                  </a:solidFill>
                </a:rPr>
                <a:t>y</a:t>
              </a:r>
              <a:r>
                <a:rPr kumimoji="1" lang="en-US" altLang="zh-CN" sz="2800" b="1" baseline="30000">
                  <a:solidFill>
                    <a:srgbClr val="003399"/>
                  </a:solidFill>
                </a:rPr>
                <a:t>3</a:t>
              </a:r>
              <a:r>
                <a:rPr kumimoji="1" lang="en-US" altLang="zh-CN" sz="2800" b="1">
                  <a:solidFill>
                    <a:srgbClr val="FF3300"/>
                  </a:solidFill>
                </a:rPr>
                <a:t>z</a:t>
              </a:r>
              <a:r>
                <a:rPr kumimoji="1" lang="en-US" altLang="zh-CN" sz="2800" b="1" baseline="30000">
                  <a:solidFill>
                    <a:srgbClr val="FF3300"/>
                  </a:solidFill>
                </a:rPr>
                <a:t>2</a:t>
              </a:r>
              <a:r>
                <a:rPr kumimoji="1" lang="en-US" altLang="zh-CN" sz="2800" b="1">
                  <a:solidFill>
                    <a:srgbClr val="003399"/>
                  </a:solidFill>
                </a:rPr>
                <a:t>+</a:t>
              </a:r>
              <a:r>
                <a:rPr kumimoji="1" lang="en-US" altLang="zh-CN" sz="2800" b="1">
                  <a:solidFill>
                    <a:srgbClr val="33CC33"/>
                  </a:solidFill>
                </a:rPr>
                <a:t>2x</a:t>
              </a:r>
              <a:r>
                <a:rPr kumimoji="1" lang="en-US" altLang="zh-CN" sz="2800" b="1" baseline="30000">
                  <a:solidFill>
                    <a:srgbClr val="33CC33"/>
                  </a:solidFill>
                </a:rPr>
                <a:t>8</a:t>
              </a:r>
              <a:r>
                <a:rPr kumimoji="1" lang="en-US" altLang="zh-CN" sz="2800" b="1">
                  <a:solidFill>
                    <a:srgbClr val="003399"/>
                  </a:solidFill>
                </a:rPr>
                <a:t>y</a:t>
              </a:r>
              <a:r>
                <a:rPr kumimoji="1" lang="en-US" altLang="zh-CN" sz="2800" b="1" baseline="30000">
                  <a:solidFill>
                    <a:srgbClr val="003399"/>
                  </a:solidFill>
                </a:rPr>
                <a:t>3</a:t>
              </a:r>
              <a:r>
                <a:rPr kumimoji="1" lang="en-US" altLang="zh-CN" sz="2800" b="1">
                  <a:solidFill>
                    <a:srgbClr val="FF3300"/>
                  </a:solidFill>
                </a:rPr>
                <a:t>z</a:t>
              </a:r>
              <a:r>
                <a:rPr kumimoji="1" lang="en-US" altLang="zh-CN" sz="2800" b="1" baseline="30000">
                  <a:solidFill>
                    <a:srgbClr val="FF3300"/>
                  </a:solidFill>
                </a:rPr>
                <a:t>2</a:t>
              </a:r>
              <a:r>
                <a:rPr kumimoji="1" lang="en-US" altLang="zh-CN" sz="2800" b="1">
                  <a:solidFill>
                    <a:srgbClr val="003399"/>
                  </a:solidFill>
                </a:rPr>
                <a:t>+</a:t>
              </a:r>
              <a:r>
                <a:rPr kumimoji="1" lang="en-US" altLang="zh-CN" sz="2800" b="1">
                  <a:solidFill>
                    <a:srgbClr val="33CC33"/>
                  </a:solidFill>
                </a:rPr>
                <a:t>3x</a:t>
              </a:r>
              <a:r>
                <a:rPr kumimoji="1" lang="en-US" altLang="zh-CN" sz="2800" b="1" baseline="30000">
                  <a:solidFill>
                    <a:srgbClr val="33CC33"/>
                  </a:solidFill>
                </a:rPr>
                <a:t>8</a:t>
              </a:r>
              <a:r>
                <a:rPr kumimoji="1" lang="en-US" altLang="zh-CN" sz="2800" b="1">
                  <a:solidFill>
                    <a:srgbClr val="003399"/>
                  </a:solidFill>
                </a:rPr>
                <a:t>y</a:t>
              </a:r>
              <a:r>
                <a:rPr kumimoji="1" lang="en-US" altLang="zh-CN" sz="2800" b="1" baseline="30000">
                  <a:solidFill>
                    <a:srgbClr val="003399"/>
                  </a:solidFill>
                </a:rPr>
                <a:t>2</a:t>
              </a:r>
              <a:r>
                <a:rPr kumimoji="1" lang="en-US" altLang="zh-CN" sz="2800" b="1">
                  <a:solidFill>
                    <a:srgbClr val="FF3300"/>
                  </a:solidFill>
                </a:rPr>
                <a:t>z</a:t>
              </a:r>
              <a:r>
                <a:rPr kumimoji="1" lang="en-US" altLang="zh-CN" sz="2800" b="1" baseline="30000">
                  <a:solidFill>
                    <a:srgbClr val="FF3300"/>
                  </a:solidFill>
                </a:rPr>
                <a:t>2</a:t>
              </a:r>
              <a:r>
                <a:rPr kumimoji="1" lang="en-US" altLang="zh-CN" sz="2800" b="1">
                  <a:solidFill>
                    <a:srgbClr val="003399"/>
                  </a:solidFill>
                </a:rPr>
                <a:t>+</a:t>
              </a:r>
              <a:r>
                <a:rPr kumimoji="1" lang="en-US" altLang="zh-CN" sz="2800" b="1">
                  <a:solidFill>
                    <a:srgbClr val="33CC33"/>
                  </a:solidFill>
                </a:rPr>
                <a:t>x</a:t>
              </a:r>
              <a:r>
                <a:rPr kumimoji="1" lang="en-US" altLang="zh-CN" sz="2800" b="1" baseline="30000">
                  <a:solidFill>
                    <a:srgbClr val="33CC33"/>
                  </a:solidFill>
                </a:rPr>
                <a:t>4</a:t>
              </a:r>
              <a:r>
                <a:rPr kumimoji="1" lang="en-US" altLang="zh-CN" sz="2800" b="1">
                  <a:solidFill>
                    <a:srgbClr val="003399"/>
                  </a:solidFill>
                </a:rPr>
                <a:t>y</a:t>
              </a:r>
              <a:r>
                <a:rPr kumimoji="1" lang="en-US" altLang="zh-CN" sz="2800" b="1" baseline="30000">
                  <a:solidFill>
                    <a:srgbClr val="003399"/>
                  </a:solidFill>
                </a:rPr>
                <a:t>4</a:t>
              </a:r>
              <a:r>
                <a:rPr kumimoji="1" lang="en-US" altLang="zh-CN" sz="2800" b="1">
                  <a:solidFill>
                    <a:srgbClr val="FF3300"/>
                  </a:solidFill>
                </a:rPr>
                <a:t>z</a:t>
              </a:r>
              <a:r>
                <a:rPr kumimoji="1" lang="en-US" altLang="zh-CN" sz="2800" b="1">
                  <a:solidFill>
                    <a:srgbClr val="003399"/>
                  </a:solidFill>
                </a:rPr>
                <a:t>+</a:t>
              </a:r>
              <a:r>
                <a:rPr kumimoji="1" lang="en-US" altLang="zh-CN" sz="2800" b="1">
                  <a:solidFill>
                    <a:srgbClr val="33CC33"/>
                  </a:solidFill>
                </a:rPr>
                <a:t>6x</a:t>
              </a:r>
              <a:r>
                <a:rPr kumimoji="1" lang="en-US" altLang="zh-CN" sz="2800" b="1" baseline="30000">
                  <a:solidFill>
                    <a:srgbClr val="33CC33"/>
                  </a:solidFill>
                </a:rPr>
                <a:t>2</a:t>
              </a:r>
              <a:r>
                <a:rPr kumimoji="1" lang="en-US" altLang="zh-CN" sz="2800" b="1">
                  <a:solidFill>
                    <a:srgbClr val="003399"/>
                  </a:solidFill>
                </a:rPr>
                <a:t>y</a:t>
              </a:r>
              <a:r>
                <a:rPr kumimoji="1" lang="en-US" altLang="zh-CN" sz="2800" b="1" baseline="30000">
                  <a:solidFill>
                    <a:srgbClr val="003399"/>
                  </a:solidFill>
                </a:rPr>
                <a:t>4</a:t>
              </a:r>
              <a:r>
                <a:rPr kumimoji="1" lang="en-US" altLang="zh-CN" sz="2800" b="1">
                  <a:solidFill>
                    <a:srgbClr val="FF3300"/>
                  </a:solidFill>
                </a:rPr>
                <a:t>z</a:t>
              </a:r>
              <a:r>
                <a:rPr kumimoji="1" lang="en-US" altLang="zh-CN" sz="2800" b="1">
                  <a:solidFill>
                    <a:srgbClr val="003399"/>
                  </a:solidFill>
                </a:rPr>
                <a:t>+2y</a:t>
              </a:r>
              <a:r>
                <a:rPr kumimoji="1" lang="en-US" altLang="zh-CN" sz="2800" b="1">
                  <a:solidFill>
                    <a:srgbClr val="FF3300"/>
                  </a:solidFill>
                </a:rPr>
                <a:t>z</a:t>
              </a:r>
            </a:p>
            <a:p>
              <a:pPr algn="l" eaLnBrk="1" hangingPunct="1">
                <a:lnSpc>
                  <a:spcPct val="110000"/>
                </a:lnSpc>
              </a:pPr>
              <a:r>
                <a:rPr kumimoji="1" lang="zh-CN" altLang="en-US" sz="2800" b="1">
                  <a:solidFill>
                    <a:srgbClr val="003399"/>
                  </a:solidFill>
                </a:rPr>
                <a:t>            </a:t>
              </a:r>
              <a:r>
                <a:rPr kumimoji="1" lang="zh-CN" altLang="zh-CN" sz="2800" b="1">
                  <a:solidFill>
                    <a:srgbClr val="003399"/>
                  </a:solidFill>
                </a:rPr>
                <a:t>=</a:t>
              </a:r>
              <a:r>
                <a:rPr kumimoji="1" lang="zh-CN" altLang="en-US" sz="2800" b="1">
                  <a:solidFill>
                    <a:srgbClr val="003399"/>
                  </a:solidFill>
                </a:rPr>
                <a:t> </a:t>
              </a:r>
              <a:r>
                <a:rPr kumimoji="1" lang="zh-CN" altLang="zh-CN" sz="2800" b="1">
                  <a:solidFill>
                    <a:srgbClr val="003399"/>
                  </a:solidFill>
                </a:rPr>
                <a:t>((</a:t>
              </a:r>
              <a:r>
                <a:rPr kumimoji="1" lang="en-US" altLang="zh-CN" sz="2800" b="1">
                  <a:solidFill>
                    <a:srgbClr val="33CC33"/>
                  </a:solidFill>
                </a:rPr>
                <a:t>x</a:t>
              </a:r>
              <a:r>
                <a:rPr kumimoji="1" lang="en-US" altLang="zh-CN" sz="2800" b="1" baseline="30000">
                  <a:solidFill>
                    <a:srgbClr val="33CC33"/>
                  </a:solidFill>
                </a:rPr>
                <a:t>10</a:t>
              </a:r>
              <a:r>
                <a:rPr kumimoji="1" lang="en-US" altLang="zh-CN" sz="2800" b="1">
                  <a:solidFill>
                    <a:srgbClr val="003399"/>
                  </a:solidFill>
                </a:rPr>
                <a:t>+</a:t>
              </a:r>
              <a:r>
                <a:rPr kumimoji="1" lang="en-US" altLang="zh-CN" sz="2800" b="1">
                  <a:solidFill>
                    <a:srgbClr val="33CC33"/>
                  </a:solidFill>
                </a:rPr>
                <a:t>2x</a:t>
              </a:r>
              <a:r>
                <a:rPr kumimoji="1" lang="en-US" altLang="zh-CN" sz="2800" b="1" baseline="30000">
                  <a:solidFill>
                    <a:srgbClr val="33CC33"/>
                  </a:solidFill>
                </a:rPr>
                <a:t>8</a:t>
              </a:r>
              <a:r>
                <a:rPr kumimoji="1" lang="en-US" altLang="zh-CN" sz="2800" b="1">
                  <a:solidFill>
                    <a:srgbClr val="003399"/>
                  </a:solidFill>
                </a:rPr>
                <a:t>)y</a:t>
              </a:r>
              <a:r>
                <a:rPr kumimoji="1" lang="en-US" altLang="zh-CN" sz="2800" b="1" baseline="30000">
                  <a:solidFill>
                    <a:srgbClr val="003399"/>
                  </a:solidFill>
                </a:rPr>
                <a:t>3</a:t>
              </a:r>
              <a:r>
                <a:rPr kumimoji="1" lang="en-US" altLang="zh-CN" sz="2800" b="1">
                  <a:solidFill>
                    <a:srgbClr val="003399"/>
                  </a:solidFill>
                </a:rPr>
                <a:t>+</a:t>
              </a:r>
              <a:r>
                <a:rPr kumimoji="1" lang="en-US" altLang="zh-CN" sz="2800" b="1">
                  <a:solidFill>
                    <a:srgbClr val="33CC33"/>
                  </a:solidFill>
                </a:rPr>
                <a:t>3x</a:t>
              </a:r>
              <a:r>
                <a:rPr kumimoji="1" lang="en-US" altLang="zh-CN" sz="2800" b="1" baseline="30000">
                  <a:solidFill>
                    <a:srgbClr val="33CC33"/>
                  </a:solidFill>
                </a:rPr>
                <a:t>8</a:t>
              </a:r>
              <a:r>
                <a:rPr kumimoji="1" lang="en-US" altLang="zh-CN" sz="2800" b="1">
                  <a:solidFill>
                    <a:srgbClr val="003399"/>
                  </a:solidFill>
                </a:rPr>
                <a:t>y</a:t>
              </a:r>
              <a:r>
                <a:rPr kumimoji="1" lang="en-US" altLang="zh-CN" sz="2800" b="1" baseline="30000">
                  <a:solidFill>
                    <a:srgbClr val="003399"/>
                  </a:solidFill>
                </a:rPr>
                <a:t>2</a:t>
              </a:r>
              <a:r>
                <a:rPr kumimoji="1" lang="en-US" altLang="zh-CN" sz="2800" b="1">
                  <a:solidFill>
                    <a:srgbClr val="003399"/>
                  </a:solidFill>
                </a:rPr>
                <a:t>)</a:t>
              </a:r>
              <a:r>
                <a:rPr kumimoji="1" lang="en-US" altLang="zh-CN" sz="2800" b="1">
                  <a:solidFill>
                    <a:srgbClr val="FF3300"/>
                  </a:solidFill>
                </a:rPr>
                <a:t>z</a:t>
              </a:r>
              <a:r>
                <a:rPr kumimoji="1" lang="en-US" altLang="zh-CN" sz="2800" b="1" baseline="30000">
                  <a:solidFill>
                    <a:srgbClr val="FF3300"/>
                  </a:solidFill>
                </a:rPr>
                <a:t>2</a:t>
              </a:r>
              <a:r>
                <a:rPr kumimoji="1" lang="en-US" altLang="zh-CN" sz="2800" b="1">
                  <a:solidFill>
                    <a:srgbClr val="003399"/>
                  </a:solidFill>
                </a:rPr>
                <a:t>+((</a:t>
              </a:r>
              <a:r>
                <a:rPr kumimoji="1" lang="en-US" altLang="zh-CN" sz="2800" b="1">
                  <a:solidFill>
                    <a:srgbClr val="33CC33"/>
                  </a:solidFill>
                </a:rPr>
                <a:t>x</a:t>
              </a:r>
              <a:r>
                <a:rPr kumimoji="1" lang="en-US" altLang="zh-CN" sz="2800" b="1" baseline="30000">
                  <a:solidFill>
                    <a:srgbClr val="33CC33"/>
                  </a:solidFill>
                </a:rPr>
                <a:t>4</a:t>
              </a:r>
              <a:r>
                <a:rPr kumimoji="1" lang="en-US" altLang="zh-CN" sz="2800" b="1">
                  <a:solidFill>
                    <a:srgbClr val="003399"/>
                  </a:solidFill>
                </a:rPr>
                <a:t>+</a:t>
              </a:r>
              <a:r>
                <a:rPr kumimoji="1" lang="en-US" altLang="zh-CN" sz="2800" b="1">
                  <a:solidFill>
                    <a:srgbClr val="33CC33"/>
                  </a:solidFill>
                </a:rPr>
                <a:t>6x</a:t>
              </a:r>
              <a:r>
                <a:rPr kumimoji="1" lang="en-US" altLang="zh-CN" sz="2800" b="1" baseline="30000">
                  <a:solidFill>
                    <a:srgbClr val="33CC33"/>
                  </a:solidFill>
                </a:rPr>
                <a:t>2</a:t>
              </a:r>
              <a:r>
                <a:rPr kumimoji="1" lang="en-US" altLang="zh-CN" sz="2800" b="1">
                  <a:solidFill>
                    <a:srgbClr val="003399"/>
                  </a:solidFill>
                </a:rPr>
                <a:t>)y</a:t>
              </a:r>
              <a:r>
                <a:rPr kumimoji="1" lang="en-US" altLang="zh-CN" sz="2800" b="1" baseline="30000">
                  <a:solidFill>
                    <a:srgbClr val="003399"/>
                  </a:solidFill>
                </a:rPr>
                <a:t>4</a:t>
              </a:r>
              <a:r>
                <a:rPr kumimoji="1" lang="en-US" altLang="zh-CN" sz="2800" b="1">
                  <a:solidFill>
                    <a:srgbClr val="003399"/>
                  </a:solidFill>
                </a:rPr>
                <a:t>+2y)</a:t>
              </a:r>
              <a:r>
                <a:rPr kumimoji="1" lang="en-US" altLang="zh-CN" sz="2800" b="1">
                  <a:solidFill>
                    <a:srgbClr val="FF3300"/>
                  </a:solidFill>
                </a:rPr>
                <a:t>z</a:t>
              </a:r>
            </a:p>
          </p:txBody>
        </p:sp>
      </p:grpSp>
      <p:sp>
        <p:nvSpPr>
          <p:cNvPr id="14425" name="Rectangle 89"/>
          <p:cNvSpPr>
            <a:spLocks noChangeArrowheads="1"/>
          </p:cNvSpPr>
          <p:nvPr/>
        </p:nvSpPr>
        <p:spPr bwMode="auto">
          <a:xfrm>
            <a:off x="1847853" y="1843090"/>
            <a:ext cx="4166374" cy="522287"/>
          </a:xfrm>
          <a:prstGeom prst="rect">
            <a:avLst/>
          </a:prstGeom>
          <a:noFill/>
          <a:ln w="12700" cap="sq">
            <a:noFill/>
            <a:miter lim="800000"/>
            <a:headEnd/>
            <a:tailEnd/>
          </a:ln>
          <a:effectLst>
            <a:outerShdw dist="28398" dir="1593903" algn="ctr" rotWithShape="0">
              <a:schemeClr val="bg1"/>
            </a:outerShdw>
          </a:effectLst>
        </p:spPr>
        <p:txBody>
          <a:bodyPr anchor="ctr">
            <a:spAutoFit/>
          </a:bodyPr>
          <a:lstStyle/>
          <a:p>
            <a:pPr algn="l"/>
            <a:r>
              <a:rPr kumimoji="1" lang="zh-CN" altLang="en-US" sz="2800" b="1">
                <a:solidFill>
                  <a:srgbClr val="FFFFFF"/>
                </a:solidFill>
                <a:ea typeface="幼圆" pitchFamily="49" charset="-122"/>
              </a:rPr>
              <a:t>广义表的表示形式为：</a:t>
            </a:r>
          </a:p>
        </p:txBody>
      </p:sp>
      <p:grpSp>
        <p:nvGrpSpPr>
          <p:cNvPr id="7" name="Group 165"/>
          <p:cNvGrpSpPr>
            <a:grpSpLocks/>
          </p:cNvGrpSpPr>
          <p:nvPr/>
        </p:nvGrpSpPr>
        <p:grpSpPr bwMode="auto">
          <a:xfrm>
            <a:off x="1486756" y="1916113"/>
            <a:ext cx="9181244" cy="1441450"/>
            <a:chOff x="-23" y="1207"/>
            <a:chExt cx="5783" cy="908"/>
          </a:xfrm>
        </p:grpSpPr>
        <p:sp>
          <p:nvSpPr>
            <p:cNvPr id="105486" name="Freeform 162"/>
            <p:cNvSpPr>
              <a:spLocks/>
            </p:cNvSpPr>
            <p:nvPr/>
          </p:nvSpPr>
          <p:spPr bwMode="auto">
            <a:xfrm>
              <a:off x="-23" y="1624"/>
              <a:ext cx="3810" cy="491"/>
            </a:xfrm>
            <a:custGeom>
              <a:avLst/>
              <a:gdLst>
                <a:gd name="T0" fmla="*/ 2147483647 w 607"/>
                <a:gd name="T1" fmla="*/ 14885913 h 183"/>
                <a:gd name="T2" fmla="*/ 2147483647 w 607"/>
                <a:gd name="T3" fmla="*/ 14885913 h 183"/>
                <a:gd name="T4" fmla="*/ 2147483647 w 607"/>
                <a:gd name="T5" fmla="*/ 55965031 h 183"/>
                <a:gd name="T6" fmla="*/ 2147483647 w 607"/>
                <a:gd name="T7" fmla="*/ 167295004 h 183"/>
                <a:gd name="T8" fmla="*/ 2147483647 w 607"/>
                <a:gd name="T9" fmla="*/ 160175104 h 183"/>
                <a:gd name="T10" fmla="*/ 2147483647 w 607"/>
                <a:gd name="T11" fmla="*/ 98250230 h 183"/>
                <a:gd name="T12" fmla="*/ 2147483647 w 607"/>
                <a:gd name="T13" fmla="*/ 29095654 h 183"/>
                <a:gd name="T14" fmla="*/ 2147483647 w 607"/>
                <a:gd name="T15" fmla="*/ 14885913 h 183"/>
                <a:gd name="T16" fmla="*/ 0 60000 65536"/>
                <a:gd name="T17" fmla="*/ 0 60000 65536"/>
                <a:gd name="T18" fmla="*/ 0 60000 65536"/>
                <a:gd name="T19" fmla="*/ 0 60000 65536"/>
                <a:gd name="T20" fmla="*/ 0 60000 65536"/>
                <a:gd name="T21" fmla="*/ 0 60000 65536"/>
                <a:gd name="T22" fmla="*/ 0 60000 65536"/>
                <a:gd name="T23" fmla="*/ 0 60000 65536"/>
                <a:gd name="T24" fmla="*/ 0 w 607"/>
                <a:gd name="T25" fmla="*/ 0 h 183"/>
                <a:gd name="T26" fmla="*/ 607 w 607"/>
                <a:gd name="T27" fmla="*/ 183 h 18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07" h="183">
                  <a:moveTo>
                    <a:pt x="104" y="15"/>
                  </a:moveTo>
                  <a:cubicBezTo>
                    <a:pt x="210" y="12"/>
                    <a:pt x="459" y="0"/>
                    <a:pt x="576" y="15"/>
                  </a:cubicBezTo>
                  <a:cubicBezTo>
                    <a:pt x="585" y="16"/>
                    <a:pt x="595" y="50"/>
                    <a:pt x="597" y="56"/>
                  </a:cubicBezTo>
                  <a:cubicBezTo>
                    <a:pt x="592" y="111"/>
                    <a:pt x="607" y="149"/>
                    <a:pt x="556" y="167"/>
                  </a:cubicBezTo>
                  <a:cubicBezTo>
                    <a:pt x="378" y="165"/>
                    <a:pt x="198" y="183"/>
                    <a:pt x="21" y="160"/>
                  </a:cubicBezTo>
                  <a:cubicBezTo>
                    <a:pt x="0" y="157"/>
                    <a:pt x="14" y="119"/>
                    <a:pt x="14" y="98"/>
                  </a:cubicBezTo>
                  <a:cubicBezTo>
                    <a:pt x="14" y="75"/>
                    <a:pt x="14" y="51"/>
                    <a:pt x="21" y="29"/>
                  </a:cubicBezTo>
                  <a:cubicBezTo>
                    <a:pt x="30" y="2"/>
                    <a:pt x="76" y="15"/>
                    <a:pt x="104" y="15"/>
                  </a:cubicBezTo>
                  <a:close/>
                </a:path>
              </a:pathLst>
            </a:custGeom>
            <a:noFill/>
            <a:ln w="50800" cap="sq" cmpd="sng">
              <a:solidFill>
                <a:srgbClr val="FFFF00"/>
              </a:solidFill>
              <a:prstDash val="solid"/>
              <a:round/>
              <a:headEnd/>
              <a:tailEnd/>
            </a:ln>
          </p:spPr>
          <p:txBody>
            <a:bodyPr wrap="none" anchor="ctr"/>
            <a:lstStyle/>
            <a:p>
              <a:endParaRPr lang="zh-CN" altLang="en-US"/>
            </a:p>
          </p:txBody>
        </p:sp>
        <p:sp>
          <p:nvSpPr>
            <p:cNvPr id="105487" name="AutoShape 163"/>
            <p:cNvSpPr>
              <a:spLocks noChangeArrowheads="1"/>
            </p:cNvSpPr>
            <p:nvPr/>
          </p:nvSpPr>
          <p:spPr bwMode="auto">
            <a:xfrm>
              <a:off x="3696" y="1207"/>
              <a:ext cx="1769" cy="317"/>
            </a:xfrm>
            <a:prstGeom prst="wedgeRoundRectCallout">
              <a:avLst>
                <a:gd name="adj1" fmla="val -47343"/>
                <a:gd name="adj2" fmla="val 104259"/>
                <a:gd name="adj3" fmla="val 16667"/>
              </a:avLst>
            </a:prstGeom>
            <a:noFill/>
            <a:ln w="41275" cap="sq">
              <a:solidFill>
                <a:srgbClr val="FFFF00"/>
              </a:solidFill>
              <a:miter lim="800000"/>
              <a:headEnd/>
              <a:tailEnd/>
            </a:ln>
          </p:spPr>
          <p:txBody>
            <a:bodyPr anchor="ctr"/>
            <a:lstStyle/>
            <a:p>
              <a:endParaRPr lang="zh-CN" altLang="en-US"/>
            </a:p>
          </p:txBody>
        </p:sp>
        <p:sp>
          <p:nvSpPr>
            <p:cNvPr id="105488" name="Text Box 164"/>
            <p:cNvSpPr txBox="1">
              <a:spLocks noChangeArrowheads="1"/>
            </p:cNvSpPr>
            <p:nvPr/>
          </p:nvSpPr>
          <p:spPr bwMode="auto">
            <a:xfrm>
              <a:off x="3698" y="1221"/>
              <a:ext cx="2062" cy="262"/>
            </a:xfrm>
            <a:prstGeom prst="rect">
              <a:avLst/>
            </a:prstGeom>
            <a:noFill/>
            <a:ln w="12700" cap="sq">
              <a:noFill/>
              <a:miter lim="800000"/>
              <a:headEnd/>
              <a:tailEnd/>
            </a:ln>
          </p:spPr>
          <p:txBody>
            <a:bodyPr>
              <a:spAutoFit/>
            </a:bodyPr>
            <a:lstStyle/>
            <a:p>
              <a:pPr algn="l"/>
              <a:r>
                <a:rPr lang="zh-CN" altLang="en-US" sz="2100" b="1" dirty="0">
                  <a:solidFill>
                    <a:schemeClr val="bg1"/>
                  </a:solidFill>
                  <a:latin typeface="幼圆" pitchFamily="49" charset="-122"/>
                  <a:ea typeface="幼圆" pitchFamily="49" charset="-122"/>
                </a:rPr>
                <a:t>关于</a:t>
              </a:r>
              <a:r>
                <a:rPr lang="en-US" altLang="zh-CN" sz="2100" b="1" dirty="0">
                  <a:solidFill>
                    <a:schemeClr val="bg1"/>
                  </a:solidFill>
                  <a:ea typeface="幼圆" pitchFamily="49" charset="-122"/>
                </a:rPr>
                <a:t>z</a:t>
              </a:r>
              <a:r>
                <a:rPr lang="zh-CN" altLang="en-US" sz="2100" b="1" dirty="0">
                  <a:solidFill>
                    <a:schemeClr val="bg1"/>
                  </a:solidFill>
                  <a:latin typeface="幼圆" pitchFamily="49" charset="-122"/>
                  <a:ea typeface="幼圆" pitchFamily="49" charset="-122"/>
                </a:rPr>
                <a:t>的</a:t>
              </a:r>
              <a:r>
                <a:rPr lang="zh-CN" altLang="en-US" sz="2100" b="1" dirty="0">
                  <a:solidFill>
                    <a:schemeClr val="bg1"/>
                  </a:solidFill>
                  <a:ea typeface="幼圆" pitchFamily="49" charset="-122"/>
                </a:rPr>
                <a:t>“</a:t>
              </a:r>
              <a:r>
                <a:rPr lang="zh-CN" altLang="en-US" sz="2100" b="1" dirty="0">
                  <a:solidFill>
                    <a:schemeClr val="bg1"/>
                  </a:solidFill>
                  <a:latin typeface="幼圆" pitchFamily="49" charset="-122"/>
                  <a:ea typeface="幼圆" pitchFamily="49" charset="-122"/>
                </a:rPr>
                <a:t>一元</a:t>
              </a:r>
              <a:r>
                <a:rPr lang="zh-CN" altLang="en-US" sz="2100" b="1" dirty="0">
                  <a:solidFill>
                    <a:schemeClr val="bg1"/>
                  </a:solidFill>
                  <a:ea typeface="幼圆" pitchFamily="49" charset="-122"/>
                </a:rPr>
                <a:t>”</a:t>
              </a:r>
              <a:r>
                <a:rPr lang="zh-CN" altLang="en-US" sz="2100" b="1" dirty="0">
                  <a:solidFill>
                    <a:schemeClr val="bg1"/>
                  </a:solidFill>
                  <a:latin typeface="幼圆" pitchFamily="49" charset="-122"/>
                  <a:ea typeface="幼圆" pitchFamily="49" charset="-122"/>
                </a:rPr>
                <a:t>多项式</a:t>
              </a:r>
              <a:endParaRPr lang="en-US" altLang="zh-CN" sz="2100" b="1" dirty="0">
                <a:solidFill>
                  <a:schemeClr val="bg1"/>
                </a:solidFill>
                <a:latin typeface="幼圆" pitchFamily="49" charset="-122"/>
                <a:ea typeface="幼圆" pitchFamily="49" charset="-122"/>
              </a:endParaRPr>
            </a:p>
          </p:txBody>
        </p:sp>
      </p:grpSp>
      <p:grpSp>
        <p:nvGrpSpPr>
          <p:cNvPr id="8" name="Group 170"/>
          <p:cNvGrpSpPr>
            <a:grpSpLocks/>
          </p:cNvGrpSpPr>
          <p:nvPr/>
        </p:nvGrpSpPr>
        <p:grpSpPr bwMode="auto">
          <a:xfrm>
            <a:off x="1847854" y="3370263"/>
            <a:ext cx="8280930" cy="2938462"/>
            <a:chOff x="204" y="2123"/>
            <a:chExt cx="5216" cy="1851"/>
          </a:xfrm>
        </p:grpSpPr>
        <p:sp>
          <p:nvSpPr>
            <p:cNvPr id="105483" name="Freeform 167"/>
            <p:cNvSpPr>
              <a:spLocks/>
            </p:cNvSpPr>
            <p:nvPr/>
          </p:nvSpPr>
          <p:spPr bwMode="auto">
            <a:xfrm>
              <a:off x="521" y="2123"/>
              <a:ext cx="4899" cy="491"/>
            </a:xfrm>
            <a:custGeom>
              <a:avLst/>
              <a:gdLst>
                <a:gd name="T0" fmla="*/ 2147483647 w 607"/>
                <a:gd name="T1" fmla="*/ 14885913 h 183"/>
                <a:gd name="T2" fmla="*/ 2147483647 w 607"/>
                <a:gd name="T3" fmla="*/ 14885913 h 183"/>
                <a:gd name="T4" fmla="*/ 2147483647 w 607"/>
                <a:gd name="T5" fmla="*/ 55965031 h 183"/>
                <a:gd name="T6" fmla="*/ 2147483647 w 607"/>
                <a:gd name="T7" fmla="*/ 167295004 h 183"/>
                <a:gd name="T8" fmla="*/ 2147483647 w 607"/>
                <a:gd name="T9" fmla="*/ 160175104 h 183"/>
                <a:gd name="T10" fmla="*/ 2147483647 w 607"/>
                <a:gd name="T11" fmla="*/ 98250230 h 183"/>
                <a:gd name="T12" fmla="*/ 2147483647 w 607"/>
                <a:gd name="T13" fmla="*/ 29095654 h 183"/>
                <a:gd name="T14" fmla="*/ 2147483647 w 607"/>
                <a:gd name="T15" fmla="*/ 14885913 h 183"/>
                <a:gd name="T16" fmla="*/ 0 60000 65536"/>
                <a:gd name="T17" fmla="*/ 0 60000 65536"/>
                <a:gd name="T18" fmla="*/ 0 60000 65536"/>
                <a:gd name="T19" fmla="*/ 0 60000 65536"/>
                <a:gd name="T20" fmla="*/ 0 60000 65536"/>
                <a:gd name="T21" fmla="*/ 0 60000 65536"/>
                <a:gd name="T22" fmla="*/ 0 60000 65536"/>
                <a:gd name="T23" fmla="*/ 0 60000 65536"/>
                <a:gd name="T24" fmla="*/ 0 w 607"/>
                <a:gd name="T25" fmla="*/ 0 h 183"/>
                <a:gd name="T26" fmla="*/ 607 w 607"/>
                <a:gd name="T27" fmla="*/ 183 h 18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07" h="183">
                  <a:moveTo>
                    <a:pt x="104" y="15"/>
                  </a:moveTo>
                  <a:cubicBezTo>
                    <a:pt x="210" y="12"/>
                    <a:pt x="459" y="0"/>
                    <a:pt x="576" y="15"/>
                  </a:cubicBezTo>
                  <a:cubicBezTo>
                    <a:pt x="585" y="16"/>
                    <a:pt x="595" y="50"/>
                    <a:pt x="597" y="56"/>
                  </a:cubicBezTo>
                  <a:cubicBezTo>
                    <a:pt x="592" y="111"/>
                    <a:pt x="607" y="149"/>
                    <a:pt x="556" y="167"/>
                  </a:cubicBezTo>
                  <a:cubicBezTo>
                    <a:pt x="378" y="165"/>
                    <a:pt x="198" y="183"/>
                    <a:pt x="21" y="160"/>
                  </a:cubicBezTo>
                  <a:cubicBezTo>
                    <a:pt x="0" y="157"/>
                    <a:pt x="14" y="119"/>
                    <a:pt x="14" y="98"/>
                  </a:cubicBezTo>
                  <a:cubicBezTo>
                    <a:pt x="14" y="75"/>
                    <a:pt x="14" y="51"/>
                    <a:pt x="21" y="29"/>
                  </a:cubicBezTo>
                  <a:cubicBezTo>
                    <a:pt x="30" y="2"/>
                    <a:pt x="76" y="15"/>
                    <a:pt x="104" y="15"/>
                  </a:cubicBezTo>
                  <a:close/>
                </a:path>
              </a:pathLst>
            </a:custGeom>
            <a:noFill/>
            <a:ln w="50800" cap="sq" cmpd="sng">
              <a:solidFill>
                <a:srgbClr val="00FFFF"/>
              </a:solidFill>
              <a:prstDash val="solid"/>
              <a:round/>
              <a:headEnd/>
              <a:tailEnd/>
            </a:ln>
          </p:spPr>
          <p:txBody>
            <a:bodyPr wrap="none" anchor="ctr"/>
            <a:lstStyle/>
            <a:p>
              <a:endParaRPr lang="zh-CN" altLang="en-US"/>
            </a:p>
          </p:txBody>
        </p:sp>
        <p:sp>
          <p:nvSpPr>
            <p:cNvPr id="105484" name="AutoShape 168"/>
            <p:cNvSpPr>
              <a:spLocks noChangeArrowheads="1"/>
            </p:cNvSpPr>
            <p:nvPr/>
          </p:nvSpPr>
          <p:spPr bwMode="auto">
            <a:xfrm>
              <a:off x="204" y="3657"/>
              <a:ext cx="1769" cy="317"/>
            </a:xfrm>
            <a:prstGeom prst="wedgeRoundRectCallout">
              <a:avLst>
                <a:gd name="adj1" fmla="val -5005"/>
                <a:gd name="adj2" fmla="val -371134"/>
                <a:gd name="adj3" fmla="val 16667"/>
              </a:avLst>
            </a:prstGeom>
            <a:noFill/>
            <a:ln w="41275" cap="sq">
              <a:solidFill>
                <a:srgbClr val="00FFFF"/>
              </a:solidFill>
              <a:miter lim="800000"/>
              <a:headEnd/>
              <a:tailEnd/>
            </a:ln>
          </p:spPr>
          <p:txBody>
            <a:bodyPr anchor="ctr"/>
            <a:lstStyle/>
            <a:p>
              <a:endParaRPr lang="zh-CN" altLang="en-US"/>
            </a:p>
          </p:txBody>
        </p:sp>
        <p:sp>
          <p:nvSpPr>
            <p:cNvPr id="105485" name="Text Box 169"/>
            <p:cNvSpPr txBox="1">
              <a:spLocks noChangeArrowheads="1"/>
            </p:cNvSpPr>
            <p:nvPr/>
          </p:nvSpPr>
          <p:spPr bwMode="auto">
            <a:xfrm>
              <a:off x="211" y="3695"/>
              <a:ext cx="2062" cy="262"/>
            </a:xfrm>
            <a:prstGeom prst="rect">
              <a:avLst/>
            </a:prstGeom>
            <a:noFill/>
            <a:ln w="12700" cap="sq">
              <a:noFill/>
              <a:miter lim="800000"/>
              <a:headEnd/>
              <a:tailEnd/>
            </a:ln>
          </p:spPr>
          <p:txBody>
            <a:bodyPr>
              <a:spAutoFit/>
            </a:bodyPr>
            <a:lstStyle/>
            <a:p>
              <a:pPr algn="l"/>
              <a:r>
                <a:rPr lang="zh-CN" altLang="en-US" sz="2100" b="1" dirty="0">
                  <a:solidFill>
                    <a:schemeClr val="bg1"/>
                  </a:solidFill>
                  <a:latin typeface="幼圆" pitchFamily="49" charset="-122"/>
                  <a:ea typeface="幼圆" pitchFamily="49" charset="-122"/>
                </a:rPr>
                <a:t>关于</a:t>
              </a:r>
              <a:r>
                <a:rPr lang="en-US" altLang="zh-CN" sz="2100" b="1" dirty="0">
                  <a:solidFill>
                    <a:schemeClr val="bg1"/>
                  </a:solidFill>
                  <a:ea typeface="幼圆" pitchFamily="49" charset="-122"/>
                </a:rPr>
                <a:t>y</a:t>
              </a:r>
              <a:r>
                <a:rPr lang="zh-CN" altLang="en-US" sz="2100" b="1" dirty="0">
                  <a:solidFill>
                    <a:schemeClr val="bg1"/>
                  </a:solidFill>
                  <a:latin typeface="幼圆" pitchFamily="49" charset="-122"/>
                  <a:ea typeface="幼圆" pitchFamily="49" charset="-122"/>
                </a:rPr>
                <a:t>的</a:t>
              </a:r>
              <a:r>
                <a:rPr lang="zh-CN" altLang="en-US" sz="2100" b="1" dirty="0">
                  <a:solidFill>
                    <a:schemeClr val="bg1"/>
                  </a:solidFill>
                  <a:ea typeface="幼圆" pitchFamily="49" charset="-122"/>
                </a:rPr>
                <a:t>“</a:t>
              </a:r>
              <a:r>
                <a:rPr lang="zh-CN" altLang="en-US" sz="2100" b="1" dirty="0">
                  <a:solidFill>
                    <a:schemeClr val="bg1"/>
                  </a:solidFill>
                  <a:latin typeface="幼圆" pitchFamily="49" charset="-122"/>
                  <a:ea typeface="幼圆" pitchFamily="49" charset="-122"/>
                </a:rPr>
                <a:t>一元</a:t>
              </a:r>
              <a:r>
                <a:rPr lang="zh-CN" altLang="en-US" sz="2100" b="1" dirty="0">
                  <a:solidFill>
                    <a:schemeClr val="bg1"/>
                  </a:solidFill>
                  <a:ea typeface="幼圆" pitchFamily="49" charset="-122"/>
                </a:rPr>
                <a:t>”</a:t>
              </a:r>
              <a:r>
                <a:rPr lang="zh-CN" altLang="en-US" sz="2100" b="1" dirty="0">
                  <a:solidFill>
                    <a:schemeClr val="bg1"/>
                  </a:solidFill>
                  <a:latin typeface="幼圆" pitchFamily="49" charset="-122"/>
                  <a:ea typeface="幼圆" pitchFamily="49" charset="-122"/>
                </a:rPr>
                <a:t>多项式</a:t>
              </a:r>
              <a:endParaRPr lang="en-US" altLang="zh-CN" sz="2100" b="1" dirty="0">
                <a:solidFill>
                  <a:schemeClr val="bg1"/>
                </a:solidFill>
                <a:latin typeface="幼圆" pitchFamily="49" charset="-122"/>
                <a:ea typeface="幼圆" pitchFamily="49" charset="-122"/>
              </a:endParaRPr>
            </a:p>
          </p:txBody>
        </p:sp>
      </p:grpSp>
      <p:grpSp>
        <p:nvGrpSpPr>
          <p:cNvPr id="9" name="Group 181"/>
          <p:cNvGrpSpPr>
            <a:grpSpLocks/>
          </p:cNvGrpSpPr>
          <p:nvPr/>
        </p:nvGrpSpPr>
        <p:grpSpPr bwMode="auto">
          <a:xfrm>
            <a:off x="6095192" y="6165850"/>
            <a:ext cx="4572809" cy="406400"/>
            <a:chOff x="3253" y="3953"/>
            <a:chExt cx="2247" cy="256"/>
          </a:xfrm>
        </p:grpSpPr>
        <p:sp>
          <p:nvSpPr>
            <p:cNvPr id="105481" name="Rectangle 182"/>
            <p:cNvSpPr>
              <a:spLocks noChangeArrowheads="1"/>
            </p:cNvSpPr>
            <p:nvPr/>
          </p:nvSpPr>
          <p:spPr bwMode="auto">
            <a:xfrm>
              <a:off x="3253" y="3953"/>
              <a:ext cx="1951" cy="256"/>
            </a:xfrm>
            <a:prstGeom prst="rect">
              <a:avLst/>
            </a:prstGeom>
            <a:solidFill>
              <a:srgbClr val="D7D7D7"/>
            </a:solidFill>
            <a:ln w="12700" cap="sq">
              <a:noFill/>
              <a:miter lim="800000"/>
              <a:headEnd type="none" w="sm" len="sm"/>
              <a:tailEnd type="none" w="sm" len="sm"/>
            </a:ln>
            <a:effectLst>
              <a:outerShdw dist="53882" dir="2700000" algn="ctr" rotWithShape="0">
                <a:schemeClr val="bg2"/>
              </a:outerShdw>
            </a:effectLst>
          </p:spPr>
          <p:txBody>
            <a:bodyPr wrap="none" anchor="ctr"/>
            <a:lstStyle/>
            <a:p>
              <a:endParaRPr lang="zh-CN" altLang="en-US"/>
            </a:p>
          </p:txBody>
        </p:sp>
        <p:sp>
          <p:nvSpPr>
            <p:cNvPr id="105482" name="Text Box 183"/>
            <p:cNvSpPr txBox="1">
              <a:spLocks noChangeArrowheads="1"/>
            </p:cNvSpPr>
            <p:nvPr/>
          </p:nvSpPr>
          <p:spPr bwMode="auto">
            <a:xfrm>
              <a:off x="3310" y="3955"/>
              <a:ext cx="2190" cy="252"/>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gn="l"/>
              <a:r>
                <a:rPr lang="zh-CN" altLang="en-US" sz="2000" b="1">
                  <a:solidFill>
                    <a:srgbClr val="FF0000"/>
                  </a:solidFill>
                  <a:ea typeface="黑体" pitchFamily="49" charset="-122"/>
                </a:rPr>
                <a:t>注</a:t>
              </a:r>
              <a:r>
                <a:rPr lang="en-US" altLang="zh-CN" sz="2000" b="1">
                  <a:solidFill>
                    <a:srgbClr val="FF0000"/>
                  </a:solidFill>
                  <a:ea typeface="黑体" pitchFamily="49" charset="-122"/>
                </a:rPr>
                <a:t>: </a:t>
              </a:r>
              <a:r>
                <a:rPr lang="zh-CN" altLang="en-US" sz="2000" b="1">
                  <a:solidFill>
                    <a:srgbClr val="FF0000"/>
                  </a:solidFill>
                  <a:ea typeface="黑体" pitchFamily="49" charset="-122"/>
                </a:rPr>
                <a:t>结点中未标明标志位</a:t>
              </a:r>
              <a:r>
                <a:rPr lang="en-US" altLang="zh-CN" sz="2000" b="1">
                  <a:solidFill>
                    <a:srgbClr val="FF0000"/>
                  </a:solidFill>
                  <a:ea typeface="黑体" pitchFamily="49" charset="-122"/>
                </a:rPr>
                <a:t>,P142</a:t>
              </a:r>
            </a:p>
          </p:txBody>
        </p: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425"/>
                                        </p:tgtEl>
                                        <p:attrNameLst>
                                          <p:attrName>style.visibility</p:attrName>
                                        </p:attrNameLst>
                                      </p:cBhvr>
                                      <p:to>
                                        <p:strVal val="visible"/>
                                      </p:to>
                                    </p:set>
                                    <p:animEffect transition="in" filter="strips(downRight)">
                                      <p:cBhvr>
                                        <p:cTn id="7" dur="500"/>
                                        <p:tgtEl>
                                          <p:spTgt spid="144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27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strVal val="2/3*#ppt_w"/>
                                          </p:val>
                                        </p:tav>
                                        <p:tav tm="100000">
                                          <p:val>
                                            <p:strVal val="#ppt_w"/>
                                          </p:val>
                                        </p:tav>
                                      </p:tavLst>
                                    </p:anim>
                                    <p:anim calcmode="lin" valueType="num">
                                      <p:cBhvr>
                                        <p:cTn id="13" dur="500" fill="hold"/>
                                        <p:tgtEl>
                                          <p:spTgt spid="2"/>
                                        </p:tgtEl>
                                        <p:attrNameLst>
                                          <p:attrName>ppt_h</p:attrName>
                                        </p:attrNameLst>
                                      </p:cBhvr>
                                      <p:tavLst>
                                        <p:tav tm="0">
                                          <p:val>
                                            <p:strVal val="2/3*#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dissolve">
                                      <p:cBhvr>
                                        <p:cTn id="23" dur="500"/>
                                        <p:tgtEl>
                                          <p:spTgt spid="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right)">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25"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2706066" y="3592515"/>
            <a:ext cx="2659529" cy="2460625"/>
            <a:chOff x="994" y="2031"/>
            <a:chExt cx="1675" cy="1550"/>
          </a:xfrm>
        </p:grpSpPr>
        <p:grpSp>
          <p:nvGrpSpPr>
            <p:cNvPr id="3" name="Group 5"/>
            <p:cNvGrpSpPr>
              <a:grpSpLocks/>
            </p:cNvGrpSpPr>
            <p:nvPr/>
          </p:nvGrpSpPr>
          <p:grpSpPr bwMode="auto">
            <a:xfrm>
              <a:off x="1678" y="2031"/>
              <a:ext cx="232" cy="291"/>
              <a:chOff x="2648" y="2363"/>
              <a:chExt cx="232" cy="291"/>
            </a:xfrm>
          </p:grpSpPr>
          <p:sp>
            <p:nvSpPr>
              <p:cNvPr id="106574" name="Oval 6"/>
              <p:cNvSpPr>
                <a:spLocks noChangeArrowheads="1"/>
              </p:cNvSpPr>
              <p:nvPr/>
            </p:nvSpPr>
            <p:spPr bwMode="auto">
              <a:xfrm>
                <a:off x="2665" y="2400"/>
                <a:ext cx="215" cy="215"/>
              </a:xfrm>
              <a:prstGeom prst="ellipse">
                <a:avLst/>
              </a:prstGeom>
              <a:noFill/>
              <a:ln w="28575">
                <a:solidFill>
                  <a:srgbClr val="333399"/>
                </a:solidFill>
                <a:round/>
                <a:headEnd/>
                <a:tailEnd/>
              </a:ln>
            </p:spPr>
            <p:txBody>
              <a:bodyPr wrap="none" anchor="ctr"/>
              <a:lstStyle/>
              <a:p>
                <a:endParaRPr lang="zh-CN" altLang="en-US"/>
              </a:p>
            </p:txBody>
          </p:sp>
          <p:sp>
            <p:nvSpPr>
              <p:cNvPr id="106575" name="Text Box 7"/>
              <p:cNvSpPr txBox="1">
                <a:spLocks noChangeArrowheads="1"/>
              </p:cNvSpPr>
              <p:nvPr/>
            </p:nvSpPr>
            <p:spPr bwMode="auto">
              <a:xfrm>
                <a:off x="2648" y="2363"/>
                <a:ext cx="231" cy="291"/>
              </a:xfrm>
              <a:prstGeom prst="rect">
                <a:avLst/>
              </a:prstGeom>
              <a:noFill/>
              <a:ln w="12700">
                <a:noFill/>
                <a:miter lim="800000"/>
                <a:headEnd/>
                <a:tailEnd/>
              </a:ln>
            </p:spPr>
            <p:txBody>
              <a:bodyPr wrap="none">
                <a:spAutoFit/>
              </a:bodyPr>
              <a:lstStyle/>
              <a:p>
                <a:pPr eaLnBrk="1" hangingPunct="1"/>
                <a:r>
                  <a:rPr kumimoji="1" lang="en-US" altLang="zh-CN" sz="2400" b="1">
                    <a:solidFill>
                      <a:srgbClr val="000099"/>
                    </a:solidFill>
                    <a:ea typeface="华文行楷" pitchFamily="2" charset="-122"/>
                  </a:rPr>
                  <a:t>A</a:t>
                </a:r>
              </a:p>
            </p:txBody>
          </p:sp>
        </p:grpSp>
        <p:grpSp>
          <p:nvGrpSpPr>
            <p:cNvPr id="4" name="Group 8"/>
            <p:cNvGrpSpPr>
              <a:grpSpLocks/>
            </p:cNvGrpSpPr>
            <p:nvPr/>
          </p:nvGrpSpPr>
          <p:grpSpPr bwMode="auto">
            <a:xfrm>
              <a:off x="1287" y="2411"/>
              <a:ext cx="231" cy="291"/>
              <a:chOff x="2652" y="2363"/>
              <a:chExt cx="231" cy="291"/>
            </a:xfrm>
          </p:grpSpPr>
          <p:sp>
            <p:nvSpPr>
              <p:cNvPr id="106572" name="Oval 9"/>
              <p:cNvSpPr>
                <a:spLocks noChangeArrowheads="1"/>
              </p:cNvSpPr>
              <p:nvPr/>
            </p:nvSpPr>
            <p:spPr bwMode="auto">
              <a:xfrm>
                <a:off x="2665" y="2400"/>
                <a:ext cx="215" cy="215"/>
              </a:xfrm>
              <a:prstGeom prst="ellipse">
                <a:avLst/>
              </a:prstGeom>
              <a:noFill/>
              <a:ln w="28575">
                <a:solidFill>
                  <a:srgbClr val="333399"/>
                </a:solidFill>
                <a:round/>
                <a:headEnd/>
                <a:tailEnd/>
              </a:ln>
            </p:spPr>
            <p:txBody>
              <a:bodyPr wrap="none" anchor="ctr"/>
              <a:lstStyle/>
              <a:p>
                <a:endParaRPr lang="zh-CN" altLang="en-US"/>
              </a:p>
            </p:txBody>
          </p:sp>
          <p:sp>
            <p:nvSpPr>
              <p:cNvPr id="106573" name="Text Box 10"/>
              <p:cNvSpPr txBox="1">
                <a:spLocks noChangeArrowheads="1"/>
              </p:cNvSpPr>
              <p:nvPr/>
            </p:nvSpPr>
            <p:spPr bwMode="auto">
              <a:xfrm>
                <a:off x="2652" y="2363"/>
                <a:ext cx="231" cy="291"/>
              </a:xfrm>
              <a:prstGeom prst="rect">
                <a:avLst/>
              </a:prstGeom>
              <a:noFill/>
              <a:ln w="12700">
                <a:noFill/>
                <a:miter lim="800000"/>
                <a:headEnd/>
                <a:tailEnd/>
              </a:ln>
            </p:spPr>
            <p:txBody>
              <a:bodyPr wrap="none">
                <a:spAutoFit/>
              </a:bodyPr>
              <a:lstStyle/>
              <a:p>
                <a:pPr eaLnBrk="1" hangingPunct="1"/>
                <a:r>
                  <a:rPr kumimoji="1" lang="en-US" altLang="zh-CN" sz="2400" b="1">
                    <a:solidFill>
                      <a:srgbClr val="000099"/>
                    </a:solidFill>
                    <a:ea typeface="华文行楷" pitchFamily="2" charset="-122"/>
                  </a:rPr>
                  <a:t>B</a:t>
                </a:r>
              </a:p>
            </p:txBody>
          </p:sp>
        </p:grpSp>
        <p:sp>
          <p:nvSpPr>
            <p:cNvPr id="106555" name="Oval 11"/>
            <p:cNvSpPr>
              <a:spLocks noChangeArrowheads="1"/>
            </p:cNvSpPr>
            <p:nvPr/>
          </p:nvSpPr>
          <p:spPr bwMode="auto">
            <a:xfrm>
              <a:off x="2160" y="2456"/>
              <a:ext cx="215" cy="215"/>
            </a:xfrm>
            <a:prstGeom prst="ellipse">
              <a:avLst/>
            </a:prstGeom>
            <a:noFill/>
            <a:ln w="28575">
              <a:solidFill>
                <a:srgbClr val="333399"/>
              </a:solidFill>
              <a:round/>
              <a:headEnd/>
              <a:tailEnd/>
            </a:ln>
          </p:spPr>
          <p:txBody>
            <a:bodyPr wrap="none" anchor="ctr"/>
            <a:lstStyle/>
            <a:p>
              <a:endParaRPr lang="zh-CN" altLang="en-US"/>
            </a:p>
          </p:txBody>
        </p:sp>
        <p:sp>
          <p:nvSpPr>
            <p:cNvPr id="106556" name="Text Box 12"/>
            <p:cNvSpPr txBox="1">
              <a:spLocks noChangeArrowheads="1"/>
            </p:cNvSpPr>
            <p:nvPr/>
          </p:nvSpPr>
          <p:spPr bwMode="auto">
            <a:xfrm>
              <a:off x="2132" y="2430"/>
              <a:ext cx="231" cy="291"/>
            </a:xfrm>
            <a:prstGeom prst="rect">
              <a:avLst/>
            </a:prstGeom>
            <a:noFill/>
            <a:ln w="12700">
              <a:noFill/>
              <a:miter lim="800000"/>
              <a:headEnd/>
              <a:tailEnd/>
            </a:ln>
          </p:spPr>
          <p:txBody>
            <a:bodyPr wrap="none">
              <a:spAutoFit/>
            </a:bodyPr>
            <a:lstStyle/>
            <a:p>
              <a:pPr eaLnBrk="1" hangingPunct="1"/>
              <a:r>
                <a:rPr kumimoji="1" lang="en-US" altLang="zh-CN" sz="2400" b="1">
                  <a:solidFill>
                    <a:srgbClr val="000099"/>
                  </a:solidFill>
                  <a:ea typeface="华文行楷" pitchFamily="2" charset="-122"/>
                </a:rPr>
                <a:t>C</a:t>
              </a:r>
            </a:p>
          </p:txBody>
        </p:sp>
        <p:grpSp>
          <p:nvGrpSpPr>
            <p:cNvPr id="5" name="Group 13"/>
            <p:cNvGrpSpPr>
              <a:grpSpLocks/>
            </p:cNvGrpSpPr>
            <p:nvPr/>
          </p:nvGrpSpPr>
          <p:grpSpPr bwMode="auto">
            <a:xfrm>
              <a:off x="994" y="2814"/>
              <a:ext cx="232" cy="291"/>
              <a:chOff x="2648" y="2363"/>
              <a:chExt cx="232" cy="291"/>
            </a:xfrm>
          </p:grpSpPr>
          <p:sp>
            <p:nvSpPr>
              <p:cNvPr id="106570" name="Oval 14"/>
              <p:cNvSpPr>
                <a:spLocks noChangeArrowheads="1"/>
              </p:cNvSpPr>
              <p:nvPr/>
            </p:nvSpPr>
            <p:spPr bwMode="auto">
              <a:xfrm>
                <a:off x="2665" y="2400"/>
                <a:ext cx="215" cy="215"/>
              </a:xfrm>
              <a:prstGeom prst="ellipse">
                <a:avLst/>
              </a:prstGeom>
              <a:noFill/>
              <a:ln w="28575">
                <a:solidFill>
                  <a:srgbClr val="333399"/>
                </a:solidFill>
                <a:round/>
                <a:headEnd/>
                <a:tailEnd/>
              </a:ln>
            </p:spPr>
            <p:txBody>
              <a:bodyPr wrap="none" anchor="ctr"/>
              <a:lstStyle/>
              <a:p>
                <a:endParaRPr lang="zh-CN" altLang="en-US"/>
              </a:p>
            </p:txBody>
          </p:sp>
          <p:sp>
            <p:nvSpPr>
              <p:cNvPr id="106571" name="Text Box 15"/>
              <p:cNvSpPr txBox="1">
                <a:spLocks noChangeArrowheads="1"/>
              </p:cNvSpPr>
              <p:nvPr/>
            </p:nvSpPr>
            <p:spPr bwMode="auto">
              <a:xfrm>
                <a:off x="2648" y="2363"/>
                <a:ext cx="231" cy="291"/>
              </a:xfrm>
              <a:prstGeom prst="rect">
                <a:avLst/>
              </a:prstGeom>
              <a:noFill/>
              <a:ln w="12700">
                <a:noFill/>
                <a:miter lim="800000"/>
                <a:headEnd/>
                <a:tailEnd/>
              </a:ln>
            </p:spPr>
            <p:txBody>
              <a:bodyPr wrap="none">
                <a:spAutoFit/>
              </a:bodyPr>
              <a:lstStyle/>
              <a:p>
                <a:pPr eaLnBrk="1" hangingPunct="1"/>
                <a:r>
                  <a:rPr kumimoji="1" lang="en-US" altLang="zh-CN" sz="2400" b="1">
                    <a:solidFill>
                      <a:srgbClr val="000099"/>
                    </a:solidFill>
                    <a:ea typeface="华文行楷" pitchFamily="2" charset="-122"/>
                  </a:rPr>
                  <a:t>D</a:t>
                </a:r>
              </a:p>
            </p:txBody>
          </p:sp>
        </p:grpSp>
        <p:sp>
          <p:nvSpPr>
            <p:cNvPr id="106558" name="Text Box 16"/>
            <p:cNvSpPr txBox="1">
              <a:spLocks noChangeArrowheads="1"/>
            </p:cNvSpPr>
            <p:nvPr/>
          </p:nvSpPr>
          <p:spPr bwMode="auto">
            <a:xfrm>
              <a:off x="2135" y="3290"/>
              <a:ext cx="222" cy="291"/>
            </a:xfrm>
            <a:prstGeom prst="rect">
              <a:avLst/>
            </a:prstGeom>
            <a:noFill/>
            <a:ln w="12700">
              <a:noFill/>
              <a:miter lim="800000"/>
              <a:headEnd/>
              <a:tailEnd/>
            </a:ln>
          </p:spPr>
          <p:txBody>
            <a:bodyPr wrap="none">
              <a:spAutoFit/>
            </a:bodyPr>
            <a:lstStyle/>
            <a:p>
              <a:pPr eaLnBrk="1" hangingPunct="1"/>
              <a:r>
                <a:rPr kumimoji="1" lang="en-US" altLang="zh-CN" sz="2400" b="1">
                  <a:solidFill>
                    <a:srgbClr val="000099"/>
                  </a:solidFill>
                  <a:ea typeface="华文行楷" pitchFamily="2" charset="-122"/>
                </a:rPr>
                <a:t>E</a:t>
              </a:r>
            </a:p>
          </p:txBody>
        </p:sp>
        <p:sp>
          <p:nvSpPr>
            <p:cNvPr id="106559" name="Oval 17"/>
            <p:cNvSpPr>
              <a:spLocks noChangeArrowheads="1"/>
            </p:cNvSpPr>
            <p:nvPr/>
          </p:nvSpPr>
          <p:spPr bwMode="auto">
            <a:xfrm>
              <a:off x="2454" y="2858"/>
              <a:ext cx="215" cy="215"/>
            </a:xfrm>
            <a:prstGeom prst="ellipse">
              <a:avLst/>
            </a:prstGeom>
            <a:noFill/>
            <a:ln w="28575">
              <a:solidFill>
                <a:srgbClr val="333399"/>
              </a:solidFill>
              <a:round/>
              <a:headEnd/>
              <a:tailEnd/>
            </a:ln>
          </p:spPr>
          <p:txBody>
            <a:bodyPr wrap="none" anchor="ctr"/>
            <a:lstStyle/>
            <a:p>
              <a:endParaRPr lang="zh-CN" altLang="en-US"/>
            </a:p>
          </p:txBody>
        </p:sp>
        <p:sp>
          <p:nvSpPr>
            <p:cNvPr id="106560" name="Text Box 18"/>
            <p:cNvSpPr txBox="1">
              <a:spLocks noChangeArrowheads="1"/>
            </p:cNvSpPr>
            <p:nvPr/>
          </p:nvSpPr>
          <p:spPr bwMode="auto">
            <a:xfrm>
              <a:off x="2419" y="2832"/>
              <a:ext cx="240" cy="291"/>
            </a:xfrm>
            <a:prstGeom prst="rect">
              <a:avLst/>
            </a:prstGeom>
            <a:noFill/>
            <a:ln w="12700">
              <a:noFill/>
              <a:miter lim="800000"/>
              <a:headEnd/>
              <a:tailEnd/>
            </a:ln>
          </p:spPr>
          <p:txBody>
            <a:bodyPr wrap="none">
              <a:spAutoFit/>
            </a:bodyPr>
            <a:lstStyle/>
            <a:p>
              <a:pPr eaLnBrk="1" hangingPunct="1"/>
              <a:r>
                <a:rPr kumimoji="1" lang="en-US" altLang="zh-CN" sz="2400" b="1">
                  <a:solidFill>
                    <a:srgbClr val="000099"/>
                  </a:solidFill>
                  <a:ea typeface="华文行楷" pitchFamily="2" charset="-122"/>
                </a:rPr>
                <a:t>G</a:t>
              </a:r>
            </a:p>
          </p:txBody>
        </p:sp>
        <p:sp>
          <p:nvSpPr>
            <p:cNvPr id="106561" name="Line 19"/>
            <p:cNvSpPr>
              <a:spLocks noChangeShapeType="1"/>
            </p:cNvSpPr>
            <p:nvPr/>
          </p:nvSpPr>
          <p:spPr bwMode="auto">
            <a:xfrm flipH="1">
              <a:off x="1489" y="2249"/>
              <a:ext cx="240" cy="240"/>
            </a:xfrm>
            <a:prstGeom prst="line">
              <a:avLst/>
            </a:prstGeom>
            <a:noFill/>
            <a:ln w="28575">
              <a:solidFill>
                <a:srgbClr val="333399"/>
              </a:solidFill>
              <a:round/>
              <a:headEnd/>
              <a:tailEnd/>
            </a:ln>
          </p:spPr>
          <p:txBody>
            <a:bodyPr wrap="none" anchor="ctr"/>
            <a:lstStyle/>
            <a:p>
              <a:endParaRPr lang="zh-CN" altLang="en-US"/>
            </a:p>
          </p:txBody>
        </p:sp>
        <p:sp>
          <p:nvSpPr>
            <p:cNvPr id="106562" name="Line 20"/>
            <p:cNvSpPr>
              <a:spLocks noChangeShapeType="1"/>
            </p:cNvSpPr>
            <p:nvPr/>
          </p:nvSpPr>
          <p:spPr bwMode="auto">
            <a:xfrm flipH="1">
              <a:off x="1184" y="2659"/>
              <a:ext cx="167" cy="210"/>
            </a:xfrm>
            <a:prstGeom prst="line">
              <a:avLst/>
            </a:prstGeom>
            <a:noFill/>
            <a:ln w="28575">
              <a:solidFill>
                <a:srgbClr val="333399"/>
              </a:solidFill>
              <a:round/>
              <a:headEnd/>
              <a:tailEnd/>
            </a:ln>
          </p:spPr>
          <p:txBody>
            <a:bodyPr wrap="none" anchor="ctr"/>
            <a:lstStyle/>
            <a:p>
              <a:endParaRPr lang="zh-CN" altLang="en-US"/>
            </a:p>
          </p:txBody>
        </p:sp>
        <p:sp>
          <p:nvSpPr>
            <p:cNvPr id="106563" name="Line 21"/>
            <p:cNvSpPr>
              <a:spLocks noChangeShapeType="1"/>
            </p:cNvSpPr>
            <p:nvPr/>
          </p:nvSpPr>
          <p:spPr bwMode="auto">
            <a:xfrm>
              <a:off x="1895" y="2216"/>
              <a:ext cx="288" cy="288"/>
            </a:xfrm>
            <a:prstGeom prst="line">
              <a:avLst/>
            </a:prstGeom>
            <a:noFill/>
            <a:ln w="28575">
              <a:solidFill>
                <a:srgbClr val="000080"/>
              </a:solidFill>
              <a:round/>
              <a:headEnd/>
              <a:tailEnd/>
            </a:ln>
          </p:spPr>
          <p:txBody>
            <a:bodyPr wrap="none" anchor="ctr"/>
            <a:lstStyle/>
            <a:p>
              <a:endParaRPr lang="zh-CN" altLang="en-US"/>
            </a:p>
          </p:txBody>
        </p:sp>
        <p:sp>
          <p:nvSpPr>
            <p:cNvPr id="106564" name="Line 22"/>
            <p:cNvSpPr>
              <a:spLocks noChangeShapeType="1"/>
            </p:cNvSpPr>
            <p:nvPr/>
          </p:nvSpPr>
          <p:spPr bwMode="auto">
            <a:xfrm>
              <a:off x="2331" y="2655"/>
              <a:ext cx="184" cy="229"/>
            </a:xfrm>
            <a:prstGeom prst="line">
              <a:avLst/>
            </a:prstGeom>
            <a:noFill/>
            <a:ln w="28575">
              <a:solidFill>
                <a:srgbClr val="000080"/>
              </a:solidFill>
              <a:round/>
              <a:headEnd/>
              <a:tailEnd/>
            </a:ln>
          </p:spPr>
          <p:txBody>
            <a:bodyPr wrap="none" anchor="ctr"/>
            <a:lstStyle/>
            <a:p>
              <a:endParaRPr lang="zh-CN" altLang="en-US"/>
            </a:p>
          </p:txBody>
        </p:sp>
        <p:sp>
          <p:nvSpPr>
            <p:cNvPr id="106565" name="Oval 23"/>
            <p:cNvSpPr>
              <a:spLocks noChangeArrowheads="1"/>
            </p:cNvSpPr>
            <p:nvPr/>
          </p:nvSpPr>
          <p:spPr bwMode="auto">
            <a:xfrm>
              <a:off x="1934" y="2880"/>
              <a:ext cx="215" cy="215"/>
            </a:xfrm>
            <a:prstGeom prst="ellipse">
              <a:avLst/>
            </a:prstGeom>
            <a:noFill/>
            <a:ln w="28575">
              <a:solidFill>
                <a:srgbClr val="333399"/>
              </a:solidFill>
              <a:round/>
              <a:headEnd/>
              <a:tailEnd/>
            </a:ln>
          </p:spPr>
          <p:txBody>
            <a:bodyPr wrap="none" anchor="ctr"/>
            <a:lstStyle/>
            <a:p>
              <a:endParaRPr lang="zh-CN" altLang="en-US"/>
            </a:p>
          </p:txBody>
        </p:sp>
        <p:sp>
          <p:nvSpPr>
            <p:cNvPr id="106566" name="Line 24"/>
            <p:cNvSpPr>
              <a:spLocks noChangeShapeType="1"/>
            </p:cNvSpPr>
            <p:nvPr/>
          </p:nvSpPr>
          <p:spPr bwMode="auto">
            <a:xfrm flipH="1">
              <a:off x="2101" y="2662"/>
              <a:ext cx="128" cy="229"/>
            </a:xfrm>
            <a:prstGeom prst="line">
              <a:avLst/>
            </a:prstGeom>
            <a:noFill/>
            <a:ln w="28575">
              <a:solidFill>
                <a:srgbClr val="333399"/>
              </a:solidFill>
              <a:round/>
              <a:headEnd/>
              <a:tailEnd/>
            </a:ln>
          </p:spPr>
          <p:txBody>
            <a:bodyPr wrap="none" anchor="ctr"/>
            <a:lstStyle/>
            <a:p>
              <a:endParaRPr lang="zh-CN" altLang="en-US"/>
            </a:p>
          </p:txBody>
        </p:sp>
        <p:sp>
          <p:nvSpPr>
            <p:cNvPr id="106567" name="Oval 25"/>
            <p:cNvSpPr>
              <a:spLocks noChangeArrowheads="1"/>
            </p:cNvSpPr>
            <p:nvPr/>
          </p:nvSpPr>
          <p:spPr bwMode="auto">
            <a:xfrm>
              <a:off x="2146" y="3322"/>
              <a:ext cx="215" cy="215"/>
            </a:xfrm>
            <a:prstGeom prst="ellipse">
              <a:avLst/>
            </a:prstGeom>
            <a:noFill/>
            <a:ln w="28575">
              <a:solidFill>
                <a:srgbClr val="333399"/>
              </a:solidFill>
              <a:round/>
              <a:headEnd/>
              <a:tailEnd/>
            </a:ln>
          </p:spPr>
          <p:txBody>
            <a:bodyPr wrap="none" anchor="ctr"/>
            <a:lstStyle/>
            <a:p>
              <a:endParaRPr lang="zh-CN" altLang="en-US"/>
            </a:p>
          </p:txBody>
        </p:sp>
        <p:sp>
          <p:nvSpPr>
            <p:cNvPr id="106568" name="Line 26"/>
            <p:cNvSpPr>
              <a:spLocks noChangeShapeType="1"/>
            </p:cNvSpPr>
            <p:nvPr/>
          </p:nvSpPr>
          <p:spPr bwMode="auto">
            <a:xfrm>
              <a:off x="2095" y="3087"/>
              <a:ext cx="144" cy="240"/>
            </a:xfrm>
            <a:prstGeom prst="line">
              <a:avLst/>
            </a:prstGeom>
            <a:noFill/>
            <a:ln w="28575">
              <a:solidFill>
                <a:srgbClr val="000080"/>
              </a:solidFill>
              <a:round/>
              <a:headEnd/>
              <a:tailEnd/>
            </a:ln>
          </p:spPr>
          <p:txBody>
            <a:bodyPr wrap="none" anchor="ctr"/>
            <a:lstStyle/>
            <a:p>
              <a:endParaRPr lang="zh-CN" altLang="en-US"/>
            </a:p>
          </p:txBody>
        </p:sp>
        <p:sp>
          <p:nvSpPr>
            <p:cNvPr id="106569" name="Text Box 27"/>
            <p:cNvSpPr txBox="1">
              <a:spLocks noChangeArrowheads="1"/>
            </p:cNvSpPr>
            <p:nvPr/>
          </p:nvSpPr>
          <p:spPr bwMode="auto">
            <a:xfrm>
              <a:off x="1916" y="2854"/>
              <a:ext cx="213" cy="291"/>
            </a:xfrm>
            <a:prstGeom prst="rect">
              <a:avLst/>
            </a:prstGeom>
            <a:noFill/>
            <a:ln w="12700">
              <a:noFill/>
              <a:miter lim="800000"/>
              <a:headEnd/>
              <a:tailEnd/>
            </a:ln>
          </p:spPr>
          <p:txBody>
            <a:bodyPr wrap="none">
              <a:spAutoFit/>
            </a:bodyPr>
            <a:lstStyle/>
            <a:p>
              <a:pPr eaLnBrk="1" hangingPunct="1"/>
              <a:r>
                <a:rPr kumimoji="1" lang="en-US" altLang="zh-CN" sz="2400" b="1">
                  <a:solidFill>
                    <a:srgbClr val="000099"/>
                  </a:solidFill>
                  <a:ea typeface="华文行楷" pitchFamily="2" charset="-122"/>
                </a:rPr>
                <a:t>F</a:t>
              </a:r>
            </a:p>
          </p:txBody>
        </p:sp>
      </p:grpSp>
      <p:sp>
        <p:nvSpPr>
          <p:cNvPr id="61468" name="AutoShape 28"/>
          <p:cNvSpPr>
            <a:spLocks noChangeArrowheads="1"/>
          </p:cNvSpPr>
          <p:nvPr/>
        </p:nvSpPr>
        <p:spPr bwMode="auto">
          <a:xfrm>
            <a:off x="3719726" y="2220913"/>
            <a:ext cx="608844" cy="1143000"/>
          </a:xfrm>
          <a:prstGeom prst="upDownArrow">
            <a:avLst>
              <a:gd name="adj1" fmla="val 50000"/>
              <a:gd name="adj2" fmla="val 37544"/>
            </a:avLst>
          </a:prstGeom>
          <a:solidFill>
            <a:srgbClr val="99CCFF"/>
          </a:solidFill>
          <a:ln w="63500">
            <a:solidFill>
              <a:srgbClr val="FFFF00"/>
            </a:solidFill>
            <a:miter lim="800000"/>
            <a:headEnd type="none" w="sm" len="sm"/>
            <a:tailEnd type="none" w="sm" len="sm"/>
          </a:ln>
          <a:effectLst>
            <a:outerShdw dist="45791" dir="2021404" algn="ctr" rotWithShape="0">
              <a:srgbClr val="B2B2B2"/>
            </a:outerShdw>
          </a:effectLst>
        </p:spPr>
        <p:txBody>
          <a:bodyPr wrap="none" anchor="ctr"/>
          <a:lstStyle/>
          <a:p>
            <a:endParaRPr lang="zh-CN" altLang="en-US"/>
          </a:p>
        </p:txBody>
      </p:sp>
      <p:sp>
        <p:nvSpPr>
          <p:cNvPr id="61469" name="Text Box 29"/>
          <p:cNvSpPr txBox="1">
            <a:spLocks noChangeArrowheads="1"/>
          </p:cNvSpPr>
          <p:nvPr/>
        </p:nvSpPr>
        <p:spPr bwMode="auto">
          <a:xfrm>
            <a:off x="2280198" y="1341440"/>
            <a:ext cx="7416242" cy="523875"/>
          </a:xfrm>
          <a:prstGeom prst="rect">
            <a:avLst/>
          </a:prstGeom>
          <a:noFill/>
          <a:ln w="12700">
            <a:noFill/>
            <a:miter lim="800000"/>
            <a:headEnd type="none" w="sm" len="sm"/>
            <a:tailEnd type="none" w="sm" len="sm"/>
          </a:ln>
        </p:spPr>
        <p:txBody>
          <a:bodyPr>
            <a:spAutoFit/>
          </a:bodyPr>
          <a:lstStyle/>
          <a:p>
            <a:pPr eaLnBrk="1" hangingPunct="1"/>
            <a:r>
              <a:rPr kumimoji="1" lang="en-US" altLang="zh-CN" sz="2800" b="1" dirty="0">
                <a:solidFill>
                  <a:srgbClr val="FF3300"/>
                </a:solidFill>
                <a:latin typeface="Arial Black" pitchFamily="34" charset="0"/>
                <a:ea typeface="楷体_GB2312" pitchFamily="49" charset="-122"/>
              </a:rPr>
              <a:t>        A( </a:t>
            </a:r>
            <a:r>
              <a:rPr kumimoji="1" lang="en-US" altLang="zh-CN" sz="2800" b="1" dirty="0">
                <a:solidFill>
                  <a:srgbClr val="0000CC"/>
                </a:solidFill>
                <a:latin typeface="Arial Black" pitchFamily="34" charset="0"/>
                <a:ea typeface="楷体_GB2312" pitchFamily="49" charset="-122"/>
              </a:rPr>
              <a:t>B(</a:t>
            </a:r>
            <a:r>
              <a:rPr kumimoji="1" lang="en-US" altLang="zh-CN" sz="2800" b="1" dirty="0">
                <a:solidFill>
                  <a:srgbClr val="FF3300"/>
                </a:solidFill>
                <a:latin typeface="Arial Black" pitchFamily="34" charset="0"/>
                <a:ea typeface="楷体_GB2312" pitchFamily="49" charset="-122"/>
              </a:rPr>
              <a:t> </a:t>
            </a:r>
            <a:r>
              <a:rPr kumimoji="1" lang="en-US" altLang="zh-CN" sz="2800" b="1" dirty="0">
                <a:solidFill>
                  <a:srgbClr val="00CC00"/>
                </a:solidFill>
                <a:latin typeface="Arial Black" pitchFamily="34" charset="0"/>
                <a:ea typeface="楷体_GB2312" pitchFamily="49" charset="-122"/>
              </a:rPr>
              <a:t>D</a:t>
            </a:r>
            <a:r>
              <a:rPr kumimoji="1" lang="en-US" altLang="zh-CN" sz="2800" b="1" dirty="0">
                <a:solidFill>
                  <a:srgbClr val="0000CC"/>
                </a:solidFill>
                <a:latin typeface="Arial Black" pitchFamily="34" charset="0"/>
                <a:ea typeface="楷体_GB2312" pitchFamily="49" charset="-122"/>
              </a:rPr>
              <a:t> )</a:t>
            </a:r>
            <a:r>
              <a:rPr kumimoji="1" lang="en-US" altLang="zh-CN" sz="2800" b="1" dirty="0">
                <a:solidFill>
                  <a:srgbClr val="FF3300"/>
                </a:solidFill>
                <a:latin typeface="Arial Black" pitchFamily="34" charset="0"/>
                <a:ea typeface="楷体_GB2312" pitchFamily="49" charset="-122"/>
              </a:rPr>
              <a:t>,  </a:t>
            </a:r>
            <a:r>
              <a:rPr kumimoji="1" lang="en-US" altLang="zh-CN" sz="2800" b="1" dirty="0">
                <a:solidFill>
                  <a:srgbClr val="0000CC"/>
                </a:solidFill>
                <a:latin typeface="Arial Black" pitchFamily="34" charset="0"/>
                <a:ea typeface="楷体_GB2312" pitchFamily="49" charset="-122"/>
              </a:rPr>
              <a:t>C(</a:t>
            </a:r>
            <a:r>
              <a:rPr kumimoji="1" lang="en-US" altLang="zh-CN" sz="2800" b="1" dirty="0">
                <a:solidFill>
                  <a:srgbClr val="FF3300"/>
                </a:solidFill>
                <a:latin typeface="Arial Black" pitchFamily="34" charset="0"/>
                <a:ea typeface="楷体_GB2312" pitchFamily="49" charset="-122"/>
              </a:rPr>
              <a:t> </a:t>
            </a:r>
            <a:r>
              <a:rPr kumimoji="1" lang="en-US" altLang="zh-CN" sz="2800" b="1" dirty="0">
                <a:solidFill>
                  <a:srgbClr val="00CC00"/>
                </a:solidFill>
                <a:latin typeface="Arial Black" pitchFamily="34" charset="0"/>
                <a:ea typeface="楷体_GB2312" pitchFamily="49" charset="-122"/>
              </a:rPr>
              <a:t>F(</a:t>
            </a:r>
            <a:r>
              <a:rPr kumimoji="1" lang="en-US" altLang="zh-CN" sz="2800" b="1" dirty="0">
                <a:solidFill>
                  <a:srgbClr val="FF3300"/>
                </a:solidFill>
                <a:latin typeface="Arial Black" pitchFamily="34" charset="0"/>
                <a:ea typeface="楷体_GB2312" pitchFamily="49" charset="-122"/>
              </a:rPr>
              <a:t> </a:t>
            </a:r>
            <a:r>
              <a:rPr kumimoji="1" lang="en-US" altLang="zh-CN" sz="2800" b="1" dirty="0">
                <a:solidFill>
                  <a:srgbClr val="003366"/>
                </a:solidFill>
                <a:latin typeface="Arial Black" pitchFamily="34" charset="0"/>
                <a:ea typeface="楷体_GB2312" pitchFamily="49" charset="-122"/>
              </a:rPr>
              <a:t>, E</a:t>
            </a:r>
            <a:r>
              <a:rPr kumimoji="1" lang="en-US" altLang="zh-CN" sz="2800" b="1" dirty="0">
                <a:solidFill>
                  <a:srgbClr val="FF3300"/>
                </a:solidFill>
                <a:latin typeface="Arial Black" pitchFamily="34" charset="0"/>
                <a:ea typeface="楷体_GB2312" pitchFamily="49" charset="-122"/>
              </a:rPr>
              <a:t> </a:t>
            </a:r>
            <a:r>
              <a:rPr kumimoji="1" lang="en-US" altLang="zh-CN" sz="2800" b="1" dirty="0">
                <a:solidFill>
                  <a:srgbClr val="00CC00"/>
                </a:solidFill>
                <a:latin typeface="Arial Black" pitchFamily="34" charset="0"/>
                <a:ea typeface="楷体_GB2312" pitchFamily="49" charset="-122"/>
              </a:rPr>
              <a:t>), G</a:t>
            </a:r>
            <a:r>
              <a:rPr kumimoji="1" lang="en-US" altLang="zh-CN" sz="2800" b="1" dirty="0">
                <a:solidFill>
                  <a:srgbClr val="0000CC"/>
                </a:solidFill>
                <a:latin typeface="Arial Black" pitchFamily="34" charset="0"/>
                <a:ea typeface="楷体_GB2312" pitchFamily="49" charset="-122"/>
              </a:rPr>
              <a:t>)</a:t>
            </a:r>
            <a:r>
              <a:rPr kumimoji="1" lang="en-US" altLang="zh-CN" sz="2800" b="1" dirty="0">
                <a:solidFill>
                  <a:srgbClr val="FF3300"/>
                </a:solidFill>
                <a:latin typeface="Arial Black" pitchFamily="34" charset="0"/>
                <a:ea typeface="楷体_GB2312" pitchFamily="49" charset="-122"/>
              </a:rPr>
              <a:t>  )</a:t>
            </a:r>
            <a:r>
              <a:rPr kumimoji="1" lang="en-US" altLang="zh-CN" sz="2700" b="1" dirty="0">
                <a:solidFill>
                  <a:srgbClr val="FF3300"/>
                </a:solidFill>
                <a:latin typeface="Arial Black" pitchFamily="34" charset="0"/>
                <a:ea typeface="楷体_GB2312" pitchFamily="49" charset="-122"/>
              </a:rPr>
              <a:t> </a:t>
            </a:r>
            <a:endParaRPr kumimoji="1" lang="en-US" altLang="zh-CN" sz="2500" b="1" dirty="0">
              <a:solidFill>
                <a:srgbClr val="FF3300"/>
              </a:solidFill>
              <a:latin typeface="Arial Black" pitchFamily="34" charset="0"/>
              <a:ea typeface="楷体_GB2312" pitchFamily="49" charset="-122"/>
            </a:endParaRPr>
          </a:p>
        </p:txBody>
      </p:sp>
      <p:grpSp>
        <p:nvGrpSpPr>
          <p:cNvPr id="6" name="Group 34"/>
          <p:cNvGrpSpPr>
            <a:grpSpLocks/>
          </p:cNvGrpSpPr>
          <p:nvPr/>
        </p:nvGrpSpPr>
        <p:grpSpPr bwMode="auto">
          <a:xfrm>
            <a:off x="6082236" y="3668713"/>
            <a:ext cx="3308968" cy="2538412"/>
            <a:chOff x="2899" y="1716"/>
            <a:chExt cx="2085" cy="1599"/>
          </a:xfrm>
        </p:grpSpPr>
        <p:grpSp>
          <p:nvGrpSpPr>
            <p:cNvPr id="7" name="Group 35"/>
            <p:cNvGrpSpPr>
              <a:grpSpLocks/>
            </p:cNvGrpSpPr>
            <p:nvPr/>
          </p:nvGrpSpPr>
          <p:grpSpPr bwMode="auto">
            <a:xfrm>
              <a:off x="3647" y="1761"/>
              <a:ext cx="422" cy="159"/>
              <a:chOff x="3312" y="1968"/>
              <a:chExt cx="384" cy="144"/>
            </a:xfrm>
          </p:grpSpPr>
          <p:sp>
            <p:nvSpPr>
              <p:cNvPr id="106550" name="Rectangle 36"/>
              <p:cNvSpPr>
                <a:spLocks noChangeArrowheads="1"/>
              </p:cNvSpPr>
              <p:nvPr/>
            </p:nvSpPr>
            <p:spPr bwMode="auto">
              <a:xfrm>
                <a:off x="3408" y="1968"/>
                <a:ext cx="192" cy="144"/>
              </a:xfrm>
              <a:prstGeom prst="rect">
                <a:avLst/>
              </a:prstGeom>
              <a:noFill/>
              <a:ln w="22225">
                <a:solidFill>
                  <a:srgbClr val="000000"/>
                </a:solidFill>
                <a:miter lim="800000"/>
                <a:headEnd/>
                <a:tailEnd/>
              </a:ln>
            </p:spPr>
            <p:txBody>
              <a:bodyPr wrap="none" anchor="ctr"/>
              <a:lstStyle/>
              <a:p>
                <a:endParaRPr lang="zh-CN" altLang="en-US"/>
              </a:p>
            </p:txBody>
          </p:sp>
          <p:sp>
            <p:nvSpPr>
              <p:cNvPr id="106551" name="Rectangle 37"/>
              <p:cNvSpPr>
                <a:spLocks noChangeArrowheads="1"/>
              </p:cNvSpPr>
              <p:nvPr/>
            </p:nvSpPr>
            <p:spPr bwMode="auto">
              <a:xfrm>
                <a:off x="3600" y="1968"/>
                <a:ext cx="96" cy="144"/>
              </a:xfrm>
              <a:prstGeom prst="rect">
                <a:avLst/>
              </a:prstGeom>
              <a:noFill/>
              <a:ln w="22225">
                <a:solidFill>
                  <a:srgbClr val="000000"/>
                </a:solidFill>
                <a:miter lim="800000"/>
                <a:headEnd/>
                <a:tailEnd/>
              </a:ln>
            </p:spPr>
            <p:txBody>
              <a:bodyPr wrap="none" anchor="ctr"/>
              <a:lstStyle/>
              <a:p>
                <a:endParaRPr lang="zh-CN" altLang="en-US"/>
              </a:p>
            </p:txBody>
          </p:sp>
          <p:sp>
            <p:nvSpPr>
              <p:cNvPr id="106552" name="Rectangle 38"/>
              <p:cNvSpPr>
                <a:spLocks noChangeArrowheads="1"/>
              </p:cNvSpPr>
              <p:nvPr/>
            </p:nvSpPr>
            <p:spPr bwMode="auto">
              <a:xfrm>
                <a:off x="3312" y="1968"/>
                <a:ext cx="96" cy="144"/>
              </a:xfrm>
              <a:prstGeom prst="rect">
                <a:avLst/>
              </a:prstGeom>
              <a:noFill/>
              <a:ln w="22225">
                <a:solidFill>
                  <a:srgbClr val="000000"/>
                </a:solidFill>
                <a:miter lim="800000"/>
                <a:headEnd/>
                <a:tailEnd/>
              </a:ln>
            </p:spPr>
            <p:txBody>
              <a:bodyPr wrap="none" anchor="ctr"/>
              <a:lstStyle/>
              <a:p>
                <a:endParaRPr lang="zh-CN" altLang="en-US"/>
              </a:p>
            </p:txBody>
          </p:sp>
        </p:grpSp>
        <p:grpSp>
          <p:nvGrpSpPr>
            <p:cNvPr id="8" name="Group 39"/>
            <p:cNvGrpSpPr>
              <a:grpSpLocks/>
            </p:cNvGrpSpPr>
            <p:nvPr/>
          </p:nvGrpSpPr>
          <p:grpSpPr bwMode="auto">
            <a:xfrm>
              <a:off x="3178" y="2185"/>
              <a:ext cx="422" cy="159"/>
              <a:chOff x="3312" y="1968"/>
              <a:chExt cx="384" cy="144"/>
            </a:xfrm>
          </p:grpSpPr>
          <p:sp>
            <p:nvSpPr>
              <p:cNvPr id="106547" name="Rectangle 40"/>
              <p:cNvSpPr>
                <a:spLocks noChangeArrowheads="1"/>
              </p:cNvSpPr>
              <p:nvPr/>
            </p:nvSpPr>
            <p:spPr bwMode="auto">
              <a:xfrm>
                <a:off x="3408" y="1968"/>
                <a:ext cx="192" cy="144"/>
              </a:xfrm>
              <a:prstGeom prst="rect">
                <a:avLst/>
              </a:prstGeom>
              <a:noFill/>
              <a:ln w="22225">
                <a:solidFill>
                  <a:srgbClr val="000000"/>
                </a:solidFill>
                <a:miter lim="800000"/>
                <a:headEnd/>
                <a:tailEnd/>
              </a:ln>
            </p:spPr>
            <p:txBody>
              <a:bodyPr wrap="none" anchor="ctr"/>
              <a:lstStyle/>
              <a:p>
                <a:endParaRPr lang="zh-CN" altLang="en-US"/>
              </a:p>
            </p:txBody>
          </p:sp>
          <p:sp>
            <p:nvSpPr>
              <p:cNvPr id="106548" name="Rectangle 41"/>
              <p:cNvSpPr>
                <a:spLocks noChangeArrowheads="1"/>
              </p:cNvSpPr>
              <p:nvPr/>
            </p:nvSpPr>
            <p:spPr bwMode="auto">
              <a:xfrm>
                <a:off x="3600" y="1968"/>
                <a:ext cx="96" cy="144"/>
              </a:xfrm>
              <a:prstGeom prst="rect">
                <a:avLst/>
              </a:prstGeom>
              <a:noFill/>
              <a:ln w="22225">
                <a:solidFill>
                  <a:srgbClr val="000000"/>
                </a:solidFill>
                <a:miter lim="800000"/>
                <a:headEnd/>
                <a:tailEnd/>
              </a:ln>
            </p:spPr>
            <p:txBody>
              <a:bodyPr wrap="none" anchor="ctr"/>
              <a:lstStyle/>
              <a:p>
                <a:endParaRPr lang="zh-CN" altLang="en-US"/>
              </a:p>
            </p:txBody>
          </p:sp>
          <p:sp>
            <p:nvSpPr>
              <p:cNvPr id="106549" name="Rectangle 42"/>
              <p:cNvSpPr>
                <a:spLocks noChangeArrowheads="1"/>
              </p:cNvSpPr>
              <p:nvPr/>
            </p:nvSpPr>
            <p:spPr bwMode="auto">
              <a:xfrm>
                <a:off x="3312" y="1968"/>
                <a:ext cx="96" cy="144"/>
              </a:xfrm>
              <a:prstGeom prst="rect">
                <a:avLst/>
              </a:prstGeom>
              <a:noFill/>
              <a:ln w="22225">
                <a:solidFill>
                  <a:srgbClr val="000000"/>
                </a:solidFill>
                <a:miter lim="800000"/>
                <a:headEnd/>
                <a:tailEnd/>
              </a:ln>
            </p:spPr>
            <p:txBody>
              <a:bodyPr wrap="none" anchor="ctr"/>
              <a:lstStyle/>
              <a:p>
                <a:endParaRPr lang="zh-CN" altLang="en-US"/>
              </a:p>
            </p:txBody>
          </p:sp>
        </p:grpSp>
        <p:grpSp>
          <p:nvGrpSpPr>
            <p:cNvPr id="9" name="Group 43"/>
            <p:cNvGrpSpPr>
              <a:grpSpLocks/>
            </p:cNvGrpSpPr>
            <p:nvPr/>
          </p:nvGrpSpPr>
          <p:grpSpPr bwMode="auto">
            <a:xfrm>
              <a:off x="4130" y="2193"/>
              <a:ext cx="422" cy="159"/>
              <a:chOff x="3312" y="1968"/>
              <a:chExt cx="384" cy="144"/>
            </a:xfrm>
          </p:grpSpPr>
          <p:sp>
            <p:nvSpPr>
              <p:cNvPr id="106544" name="Rectangle 44"/>
              <p:cNvSpPr>
                <a:spLocks noChangeArrowheads="1"/>
              </p:cNvSpPr>
              <p:nvPr/>
            </p:nvSpPr>
            <p:spPr bwMode="auto">
              <a:xfrm>
                <a:off x="3408" y="1968"/>
                <a:ext cx="192" cy="144"/>
              </a:xfrm>
              <a:prstGeom prst="rect">
                <a:avLst/>
              </a:prstGeom>
              <a:noFill/>
              <a:ln w="22225">
                <a:solidFill>
                  <a:srgbClr val="000000"/>
                </a:solidFill>
                <a:miter lim="800000"/>
                <a:headEnd/>
                <a:tailEnd/>
              </a:ln>
            </p:spPr>
            <p:txBody>
              <a:bodyPr wrap="none" anchor="ctr"/>
              <a:lstStyle/>
              <a:p>
                <a:endParaRPr lang="zh-CN" altLang="en-US"/>
              </a:p>
            </p:txBody>
          </p:sp>
          <p:sp>
            <p:nvSpPr>
              <p:cNvPr id="106545" name="Rectangle 45"/>
              <p:cNvSpPr>
                <a:spLocks noChangeArrowheads="1"/>
              </p:cNvSpPr>
              <p:nvPr/>
            </p:nvSpPr>
            <p:spPr bwMode="auto">
              <a:xfrm>
                <a:off x="3600" y="1968"/>
                <a:ext cx="96" cy="144"/>
              </a:xfrm>
              <a:prstGeom prst="rect">
                <a:avLst/>
              </a:prstGeom>
              <a:noFill/>
              <a:ln w="22225">
                <a:solidFill>
                  <a:srgbClr val="000000"/>
                </a:solidFill>
                <a:miter lim="800000"/>
                <a:headEnd/>
                <a:tailEnd/>
              </a:ln>
            </p:spPr>
            <p:txBody>
              <a:bodyPr wrap="none" anchor="ctr"/>
              <a:lstStyle/>
              <a:p>
                <a:endParaRPr lang="zh-CN" altLang="en-US"/>
              </a:p>
            </p:txBody>
          </p:sp>
          <p:sp>
            <p:nvSpPr>
              <p:cNvPr id="106546" name="Rectangle 46"/>
              <p:cNvSpPr>
                <a:spLocks noChangeArrowheads="1"/>
              </p:cNvSpPr>
              <p:nvPr/>
            </p:nvSpPr>
            <p:spPr bwMode="auto">
              <a:xfrm>
                <a:off x="3312" y="1968"/>
                <a:ext cx="96" cy="144"/>
              </a:xfrm>
              <a:prstGeom prst="rect">
                <a:avLst/>
              </a:prstGeom>
              <a:noFill/>
              <a:ln w="22225">
                <a:solidFill>
                  <a:srgbClr val="000000"/>
                </a:solidFill>
                <a:miter lim="800000"/>
                <a:headEnd/>
                <a:tailEnd/>
              </a:ln>
            </p:spPr>
            <p:txBody>
              <a:bodyPr wrap="none" anchor="ctr"/>
              <a:lstStyle/>
              <a:p>
                <a:endParaRPr lang="zh-CN" altLang="en-US"/>
              </a:p>
            </p:txBody>
          </p:sp>
        </p:grpSp>
        <p:grpSp>
          <p:nvGrpSpPr>
            <p:cNvPr id="10" name="Group 47"/>
            <p:cNvGrpSpPr>
              <a:grpSpLocks/>
            </p:cNvGrpSpPr>
            <p:nvPr/>
          </p:nvGrpSpPr>
          <p:grpSpPr bwMode="auto">
            <a:xfrm>
              <a:off x="2956" y="2625"/>
              <a:ext cx="422" cy="159"/>
              <a:chOff x="3312" y="1968"/>
              <a:chExt cx="384" cy="144"/>
            </a:xfrm>
          </p:grpSpPr>
          <p:sp>
            <p:nvSpPr>
              <p:cNvPr id="106541" name="Rectangle 48"/>
              <p:cNvSpPr>
                <a:spLocks noChangeArrowheads="1"/>
              </p:cNvSpPr>
              <p:nvPr/>
            </p:nvSpPr>
            <p:spPr bwMode="auto">
              <a:xfrm>
                <a:off x="3408" y="1968"/>
                <a:ext cx="192" cy="144"/>
              </a:xfrm>
              <a:prstGeom prst="rect">
                <a:avLst/>
              </a:prstGeom>
              <a:noFill/>
              <a:ln w="22225">
                <a:solidFill>
                  <a:srgbClr val="000000"/>
                </a:solidFill>
                <a:miter lim="800000"/>
                <a:headEnd/>
                <a:tailEnd/>
              </a:ln>
            </p:spPr>
            <p:txBody>
              <a:bodyPr wrap="none" anchor="ctr"/>
              <a:lstStyle/>
              <a:p>
                <a:endParaRPr lang="zh-CN" altLang="en-US"/>
              </a:p>
            </p:txBody>
          </p:sp>
          <p:sp>
            <p:nvSpPr>
              <p:cNvPr id="106542" name="Rectangle 49"/>
              <p:cNvSpPr>
                <a:spLocks noChangeArrowheads="1"/>
              </p:cNvSpPr>
              <p:nvPr/>
            </p:nvSpPr>
            <p:spPr bwMode="auto">
              <a:xfrm>
                <a:off x="3600" y="1968"/>
                <a:ext cx="96" cy="144"/>
              </a:xfrm>
              <a:prstGeom prst="rect">
                <a:avLst/>
              </a:prstGeom>
              <a:noFill/>
              <a:ln w="22225">
                <a:solidFill>
                  <a:srgbClr val="000000"/>
                </a:solidFill>
                <a:miter lim="800000"/>
                <a:headEnd/>
                <a:tailEnd/>
              </a:ln>
            </p:spPr>
            <p:txBody>
              <a:bodyPr wrap="none" anchor="ctr"/>
              <a:lstStyle/>
              <a:p>
                <a:endParaRPr lang="zh-CN" altLang="en-US"/>
              </a:p>
            </p:txBody>
          </p:sp>
          <p:sp>
            <p:nvSpPr>
              <p:cNvPr id="106543" name="Rectangle 50"/>
              <p:cNvSpPr>
                <a:spLocks noChangeArrowheads="1"/>
              </p:cNvSpPr>
              <p:nvPr/>
            </p:nvSpPr>
            <p:spPr bwMode="auto">
              <a:xfrm>
                <a:off x="3312" y="1968"/>
                <a:ext cx="96" cy="144"/>
              </a:xfrm>
              <a:prstGeom prst="rect">
                <a:avLst/>
              </a:prstGeom>
              <a:noFill/>
              <a:ln w="22225">
                <a:solidFill>
                  <a:srgbClr val="000000"/>
                </a:solidFill>
                <a:miter lim="800000"/>
                <a:headEnd/>
                <a:tailEnd/>
              </a:ln>
            </p:spPr>
            <p:txBody>
              <a:bodyPr wrap="none" anchor="ctr"/>
              <a:lstStyle/>
              <a:p>
                <a:endParaRPr lang="zh-CN" altLang="en-US"/>
              </a:p>
            </p:txBody>
          </p:sp>
        </p:grpSp>
        <p:grpSp>
          <p:nvGrpSpPr>
            <p:cNvPr id="11" name="Group 51"/>
            <p:cNvGrpSpPr>
              <a:grpSpLocks/>
            </p:cNvGrpSpPr>
            <p:nvPr/>
          </p:nvGrpSpPr>
          <p:grpSpPr bwMode="auto">
            <a:xfrm>
              <a:off x="3840" y="2629"/>
              <a:ext cx="422" cy="159"/>
              <a:chOff x="3312" y="1968"/>
              <a:chExt cx="384" cy="144"/>
            </a:xfrm>
          </p:grpSpPr>
          <p:sp>
            <p:nvSpPr>
              <p:cNvPr id="106538" name="Rectangle 52"/>
              <p:cNvSpPr>
                <a:spLocks noChangeArrowheads="1"/>
              </p:cNvSpPr>
              <p:nvPr/>
            </p:nvSpPr>
            <p:spPr bwMode="auto">
              <a:xfrm>
                <a:off x="3408" y="1968"/>
                <a:ext cx="192" cy="144"/>
              </a:xfrm>
              <a:prstGeom prst="rect">
                <a:avLst/>
              </a:prstGeom>
              <a:noFill/>
              <a:ln w="22225">
                <a:solidFill>
                  <a:srgbClr val="000000"/>
                </a:solidFill>
                <a:miter lim="800000"/>
                <a:headEnd/>
                <a:tailEnd/>
              </a:ln>
            </p:spPr>
            <p:txBody>
              <a:bodyPr wrap="none" anchor="ctr"/>
              <a:lstStyle/>
              <a:p>
                <a:endParaRPr lang="zh-CN" altLang="en-US"/>
              </a:p>
            </p:txBody>
          </p:sp>
          <p:sp>
            <p:nvSpPr>
              <p:cNvPr id="106539" name="Rectangle 53"/>
              <p:cNvSpPr>
                <a:spLocks noChangeArrowheads="1"/>
              </p:cNvSpPr>
              <p:nvPr/>
            </p:nvSpPr>
            <p:spPr bwMode="auto">
              <a:xfrm>
                <a:off x="3600" y="1968"/>
                <a:ext cx="96" cy="144"/>
              </a:xfrm>
              <a:prstGeom prst="rect">
                <a:avLst/>
              </a:prstGeom>
              <a:noFill/>
              <a:ln w="22225">
                <a:solidFill>
                  <a:srgbClr val="000000"/>
                </a:solidFill>
                <a:miter lim="800000"/>
                <a:headEnd/>
                <a:tailEnd/>
              </a:ln>
            </p:spPr>
            <p:txBody>
              <a:bodyPr wrap="none" anchor="ctr"/>
              <a:lstStyle/>
              <a:p>
                <a:endParaRPr lang="zh-CN" altLang="en-US"/>
              </a:p>
            </p:txBody>
          </p:sp>
          <p:sp>
            <p:nvSpPr>
              <p:cNvPr id="106540" name="Rectangle 54"/>
              <p:cNvSpPr>
                <a:spLocks noChangeArrowheads="1"/>
              </p:cNvSpPr>
              <p:nvPr/>
            </p:nvSpPr>
            <p:spPr bwMode="auto">
              <a:xfrm>
                <a:off x="3312" y="1968"/>
                <a:ext cx="96" cy="144"/>
              </a:xfrm>
              <a:prstGeom prst="rect">
                <a:avLst/>
              </a:prstGeom>
              <a:noFill/>
              <a:ln w="22225">
                <a:solidFill>
                  <a:srgbClr val="000000"/>
                </a:solidFill>
                <a:miter lim="800000"/>
                <a:headEnd/>
                <a:tailEnd/>
              </a:ln>
            </p:spPr>
            <p:txBody>
              <a:bodyPr wrap="none" anchor="ctr"/>
              <a:lstStyle/>
              <a:p>
                <a:endParaRPr lang="zh-CN" altLang="en-US"/>
              </a:p>
            </p:txBody>
          </p:sp>
        </p:grpSp>
        <p:grpSp>
          <p:nvGrpSpPr>
            <p:cNvPr id="12" name="Group 55"/>
            <p:cNvGrpSpPr>
              <a:grpSpLocks/>
            </p:cNvGrpSpPr>
            <p:nvPr/>
          </p:nvGrpSpPr>
          <p:grpSpPr bwMode="auto">
            <a:xfrm>
              <a:off x="4512" y="2629"/>
              <a:ext cx="422" cy="159"/>
              <a:chOff x="3312" y="1968"/>
              <a:chExt cx="384" cy="144"/>
            </a:xfrm>
          </p:grpSpPr>
          <p:sp>
            <p:nvSpPr>
              <p:cNvPr id="106535" name="Rectangle 56"/>
              <p:cNvSpPr>
                <a:spLocks noChangeArrowheads="1"/>
              </p:cNvSpPr>
              <p:nvPr/>
            </p:nvSpPr>
            <p:spPr bwMode="auto">
              <a:xfrm>
                <a:off x="3408" y="1968"/>
                <a:ext cx="192" cy="144"/>
              </a:xfrm>
              <a:prstGeom prst="rect">
                <a:avLst/>
              </a:prstGeom>
              <a:noFill/>
              <a:ln w="22225">
                <a:solidFill>
                  <a:srgbClr val="000000"/>
                </a:solidFill>
                <a:miter lim="800000"/>
                <a:headEnd/>
                <a:tailEnd/>
              </a:ln>
            </p:spPr>
            <p:txBody>
              <a:bodyPr wrap="none" anchor="ctr"/>
              <a:lstStyle/>
              <a:p>
                <a:endParaRPr lang="zh-CN" altLang="en-US"/>
              </a:p>
            </p:txBody>
          </p:sp>
          <p:sp>
            <p:nvSpPr>
              <p:cNvPr id="106536" name="Rectangle 57"/>
              <p:cNvSpPr>
                <a:spLocks noChangeArrowheads="1"/>
              </p:cNvSpPr>
              <p:nvPr/>
            </p:nvSpPr>
            <p:spPr bwMode="auto">
              <a:xfrm>
                <a:off x="3600" y="1968"/>
                <a:ext cx="96" cy="144"/>
              </a:xfrm>
              <a:prstGeom prst="rect">
                <a:avLst/>
              </a:prstGeom>
              <a:noFill/>
              <a:ln w="22225">
                <a:solidFill>
                  <a:srgbClr val="000000"/>
                </a:solidFill>
                <a:miter lim="800000"/>
                <a:headEnd/>
                <a:tailEnd/>
              </a:ln>
            </p:spPr>
            <p:txBody>
              <a:bodyPr wrap="none" anchor="ctr"/>
              <a:lstStyle/>
              <a:p>
                <a:endParaRPr lang="zh-CN" altLang="en-US"/>
              </a:p>
            </p:txBody>
          </p:sp>
          <p:sp>
            <p:nvSpPr>
              <p:cNvPr id="106537" name="Rectangle 58"/>
              <p:cNvSpPr>
                <a:spLocks noChangeArrowheads="1"/>
              </p:cNvSpPr>
              <p:nvPr/>
            </p:nvSpPr>
            <p:spPr bwMode="auto">
              <a:xfrm>
                <a:off x="3312" y="1968"/>
                <a:ext cx="96" cy="144"/>
              </a:xfrm>
              <a:prstGeom prst="rect">
                <a:avLst/>
              </a:prstGeom>
              <a:noFill/>
              <a:ln w="22225">
                <a:solidFill>
                  <a:srgbClr val="000000"/>
                </a:solidFill>
                <a:miter lim="800000"/>
                <a:headEnd/>
                <a:tailEnd/>
              </a:ln>
            </p:spPr>
            <p:txBody>
              <a:bodyPr wrap="none" anchor="ctr"/>
              <a:lstStyle/>
              <a:p>
                <a:endParaRPr lang="zh-CN" altLang="en-US"/>
              </a:p>
            </p:txBody>
          </p:sp>
        </p:grpSp>
        <p:grpSp>
          <p:nvGrpSpPr>
            <p:cNvPr id="13" name="Group 59"/>
            <p:cNvGrpSpPr>
              <a:grpSpLocks/>
            </p:cNvGrpSpPr>
            <p:nvPr/>
          </p:nvGrpSpPr>
          <p:grpSpPr bwMode="auto">
            <a:xfrm>
              <a:off x="4182" y="3057"/>
              <a:ext cx="422" cy="159"/>
              <a:chOff x="3312" y="1968"/>
              <a:chExt cx="384" cy="144"/>
            </a:xfrm>
          </p:grpSpPr>
          <p:sp>
            <p:nvSpPr>
              <p:cNvPr id="106532" name="Rectangle 60"/>
              <p:cNvSpPr>
                <a:spLocks noChangeArrowheads="1"/>
              </p:cNvSpPr>
              <p:nvPr/>
            </p:nvSpPr>
            <p:spPr bwMode="auto">
              <a:xfrm>
                <a:off x="3408" y="1968"/>
                <a:ext cx="192" cy="144"/>
              </a:xfrm>
              <a:prstGeom prst="rect">
                <a:avLst/>
              </a:prstGeom>
              <a:noFill/>
              <a:ln w="22225">
                <a:solidFill>
                  <a:srgbClr val="000000"/>
                </a:solidFill>
                <a:miter lim="800000"/>
                <a:headEnd/>
                <a:tailEnd/>
              </a:ln>
            </p:spPr>
            <p:txBody>
              <a:bodyPr wrap="none" anchor="ctr"/>
              <a:lstStyle/>
              <a:p>
                <a:endParaRPr lang="zh-CN" altLang="en-US"/>
              </a:p>
            </p:txBody>
          </p:sp>
          <p:sp>
            <p:nvSpPr>
              <p:cNvPr id="106533" name="Rectangle 61"/>
              <p:cNvSpPr>
                <a:spLocks noChangeArrowheads="1"/>
              </p:cNvSpPr>
              <p:nvPr/>
            </p:nvSpPr>
            <p:spPr bwMode="auto">
              <a:xfrm>
                <a:off x="3600" y="1968"/>
                <a:ext cx="96" cy="144"/>
              </a:xfrm>
              <a:prstGeom prst="rect">
                <a:avLst/>
              </a:prstGeom>
              <a:noFill/>
              <a:ln w="22225">
                <a:solidFill>
                  <a:srgbClr val="000000"/>
                </a:solidFill>
                <a:miter lim="800000"/>
                <a:headEnd/>
                <a:tailEnd/>
              </a:ln>
            </p:spPr>
            <p:txBody>
              <a:bodyPr wrap="none" anchor="ctr"/>
              <a:lstStyle/>
              <a:p>
                <a:endParaRPr lang="zh-CN" altLang="en-US"/>
              </a:p>
            </p:txBody>
          </p:sp>
          <p:sp>
            <p:nvSpPr>
              <p:cNvPr id="106534" name="Rectangle 62"/>
              <p:cNvSpPr>
                <a:spLocks noChangeArrowheads="1"/>
              </p:cNvSpPr>
              <p:nvPr/>
            </p:nvSpPr>
            <p:spPr bwMode="auto">
              <a:xfrm>
                <a:off x="3312" y="1968"/>
                <a:ext cx="96" cy="144"/>
              </a:xfrm>
              <a:prstGeom prst="rect">
                <a:avLst/>
              </a:prstGeom>
              <a:noFill/>
              <a:ln w="22225">
                <a:solidFill>
                  <a:srgbClr val="000000"/>
                </a:solidFill>
                <a:miter lim="800000"/>
                <a:headEnd/>
                <a:tailEnd/>
              </a:ln>
            </p:spPr>
            <p:txBody>
              <a:bodyPr wrap="none" anchor="ctr"/>
              <a:lstStyle/>
              <a:p>
                <a:endParaRPr lang="zh-CN" altLang="en-US"/>
              </a:p>
            </p:txBody>
          </p:sp>
        </p:grpSp>
        <p:sp>
          <p:nvSpPr>
            <p:cNvPr id="106511" name="Line 63"/>
            <p:cNvSpPr>
              <a:spLocks noChangeShapeType="1"/>
            </p:cNvSpPr>
            <p:nvPr/>
          </p:nvSpPr>
          <p:spPr bwMode="auto">
            <a:xfrm flipH="1">
              <a:off x="3456" y="1872"/>
              <a:ext cx="240" cy="288"/>
            </a:xfrm>
            <a:prstGeom prst="line">
              <a:avLst/>
            </a:prstGeom>
            <a:noFill/>
            <a:ln w="19050">
              <a:solidFill>
                <a:srgbClr val="C00000"/>
              </a:solidFill>
              <a:round/>
              <a:headEnd/>
              <a:tailEnd type="triangle" w="med" len="med"/>
            </a:ln>
          </p:spPr>
          <p:txBody>
            <a:bodyPr wrap="none" anchor="ctr"/>
            <a:lstStyle/>
            <a:p>
              <a:endParaRPr lang="zh-CN" altLang="en-US"/>
            </a:p>
          </p:txBody>
        </p:sp>
        <p:sp>
          <p:nvSpPr>
            <p:cNvPr id="106512" name="Line 64"/>
            <p:cNvSpPr>
              <a:spLocks noChangeShapeType="1"/>
            </p:cNvSpPr>
            <p:nvPr/>
          </p:nvSpPr>
          <p:spPr bwMode="auto">
            <a:xfrm flipH="1">
              <a:off x="3072" y="2256"/>
              <a:ext cx="192" cy="362"/>
            </a:xfrm>
            <a:prstGeom prst="line">
              <a:avLst/>
            </a:prstGeom>
            <a:noFill/>
            <a:ln w="19050">
              <a:solidFill>
                <a:srgbClr val="C00000"/>
              </a:solidFill>
              <a:round/>
              <a:headEnd/>
              <a:tailEnd type="triangle" w="med" len="med"/>
            </a:ln>
          </p:spPr>
          <p:txBody>
            <a:bodyPr wrap="none" anchor="ctr"/>
            <a:lstStyle/>
            <a:p>
              <a:endParaRPr lang="zh-CN" altLang="en-US"/>
            </a:p>
          </p:txBody>
        </p:sp>
        <p:sp>
          <p:nvSpPr>
            <p:cNvPr id="106513" name="Line 65"/>
            <p:cNvSpPr>
              <a:spLocks noChangeShapeType="1"/>
            </p:cNvSpPr>
            <p:nvPr/>
          </p:nvSpPr>
          <p:spPr bwMode="auto">
            <a:xfrm flipH="1">
              <a:off x="4039" y="2282"/>
              <a:ext cx="159" cy="336"/>
            </a:xfrm>
            <a:prstGeom prst="line">
              <a:avLst/>
            </a:prstGeom>
            <a:noFill/>
            <a:ln w="19050">
              <a:solidFill>
                <a:srgbClr val="C00000"/>
              </a:solidFill>
              <a:round/>
              <a:headEnd/>
              <a:tailEnd type="triangle" w="med" len="med"/>
            </a:ln>
          </p:spPr>
          <p:txBody>
            <a:bodyPr wrap="none" anchor="ctr"/>
            <a:lstStyle/>
            <a:p>
              <a:endParaRPr lang="zh-CN" altLang="en-US"/>
            </a:p>
          </p:txBody>
        </p:sp>
        <p:sp>
          <p:nvSpPr>
            <p:cNvPr id="106514" name="Line 66"/>
            <p:cNvSpPr>
              <a:spLocks noChangeShapeType="1"/>
            </p:cNvSpPr>
            <p:nvPr/>
          </p:nvSpPr>
          <p:spPr bwMode="auto">
            <a:xfrm>
              <a:off x="4017" y="1872"/>
              <a:ext cx="255" cy="310"/>
            </a:xfrm>
            <a:prstGeom prst="line">
              <a:avLst/>
            </a:prstGeom>
            <a:noFill/>
            <a:ln w="19050">
              <a:solidFill>
                <a:srgbClr val="C00000"/>
              </a:solidFill>
              <a:round/>
              <a:headEnd/>
              <a:tailEnd type="triangle" w="med" len="med"/>
            </a:ln>
          </p:spPr>
          <p:txBody>
            <a:bodyPr wrap="none" anchor="ctr"/>
            <a:lstStyle/>
            <a:p>
              <a:endParaRPr lang="zh-CN" altLang="en-US"/>
            </a:p>
          </p:txBody>
        </p:sp>
        <p:sp>
          <p:nvSpPr>
            <p:cNvPr id="106515" name="Line 67"/>
            <p:cNvSpPr>
              <a:spLocks noChangeShapeType="1"/>
            </p:cNvSpPr>
            <p:nvPr/>
          </p:nvSpPr>
          <p:spPr bwMode="auto">
            <a:xfrm>
              <a:off x="4501" y="2282"/>
              <a:ext cx="192" cy="336"/>
            </a:xfrm>
            <a:prstGeom prst="line">
              <a:avLst/>
            </a:prstGeom>
            <a:noFill/>
            <a:ln w="19050">
              <a:solidFill>
                <a:srgbClr val="C00000"/>
              </a:solidFill>
              <a:round/>
              <a:headEnd/>
              <a:tailEnd type="triangle" w="med" len="med"/>
            </a:ln>
          </p:spPr>
          <p:txBody>
            <a:bodyPr wrap="none" anchor="ctr"/>
            <a:lstStyle/>
            <a:p>
              <a:endParaRPr lang="zh-CN" altLang="en-US"/>
            </a:p>
          </p:txBody>
        </p:sp>
        <p:sp>
          <p:nvSpPr>
            <p:cNvPr id="106516" name="Line 68"/>
            <p:cNvSpPr>
              <a:spLocks noChangeShapeType="1"/>
            </p:cNvSpPr>
            <p:nvPr/>
          </p:nvSpPr>
          <p:spPr bwMode="auto">
            <a:xfrm>
              <a:off x="4187" y="2725"/>
              <a:ext cx="192" cy="336"/>
            </a:xfrm>
            <a:prstGeom prst="line">
              <a:avLst/>
            </a:prstGeom>
            <a:noFill/>
            <a:ln w="19050">
              <a:solidFill>
                <a:srgbClr val="C00000"/>
              </a:solidFill>
              <a:round/>
              <a:headEnd/>
              <a:tailEnd type="triangle" w="med" len="med"/>
            </a:ln>
          </p:spPr>
          <p:txBody>
            <a:bodyPr wrap="none" anchor="ctr"/>
            <a:lstStyle/>
            <a:p>
              <a:endParaRPr lang="zh-CN" altLang="en-US"/>
            </a:p>
          </p:txBody>
        </p:sp>
        <p:sp>
          <p:nvSpPr>
            <p:cNvPr id="106517" name="Text Box 69"/>
            <p:cNvSpPr txBox="1">
              <a:spLocks noChangeArrowheads="1"/>
            </p:cNvSpPr>
            <p:nvPr/>
          </p:nvSpPr>
          <p:spPr bwMode="auto">
            <a:xfrm>
              <a:off x="3438" y="2145"/>
              <a:ext cx="209" cy="291"/>
            </a:xfrm>
            <a:prstGeom prst="rect">
              <a:avLst/>
            </a:prstGeom>
            <a:noFill/>
            <a:ln w="12700">
              <a:noFill/>
              <a:miter lim="800000"/>
              <a:headEnd/>
              <a:tailEnd/>
            </a:ln>
          </p:spPr>
          <p:txBody>
            <a:bodyPr wrap="none">
              <a:spAutoFit/>
            </a:bodyPr>
            <a:lstStyle/>
            <a:p>
              <a:pPr algn="l" eaLnBrk="1" hangingPunct="1"/>
              <a:r>
                <a:rPr kumimoji="1" lang="en-US" altLang="zh-CN" sz="2400" b="1">
                  <a:solidFill>
                    <a:srgbClr val="003366"/>
                  </a:solidFill>
                  <a:ea typeface="华文行楷" pitchFamily="2" charset="-122"/>
                </a:rPr>
                <a:t>^</a:t>
              </a:r>
            </a:p>
          </p:txBody>
        </p:sp>
        <p:sp>
          <p:nvSpPr>
            <p:cNvPr id="106518" name="Text Box 70"/>
            <p:cNvSpPr txBox="1">
              <a:spLocks noChangeArrowheads="1"/>
            </p:cNvSpPr>
            <p:nvPr/>
          </p:nvSpPr>
          <p:spPr bwMode="auto">
            <a:xfrm>
              <a:off x="2899" y="2592"/>
              <a:ext cx="209" cy="291"/>
            </a:xfrm>
            <a:prstGeom prst="rect">
              <a:avLst/>
            </a:prstGeom>
            <a:noFill/>
            <a:ln w="12700">
              <a:noFill/>
              <a:miter lim="800000"/>
              <a:headEnd/>
              <a:tailEnd/>
            </a:ln>
          </p:spPr>
          <p:txBody>
            <a:bodyPr wrap="none">
              <a:spAutoFit/>
            </a:bodyPr>
            <a:lstStyle/>
            <a:p>
              <a:pPr algn="l" eaLnBrk="1" hangingPunct="1"/>
              <a:r>
                <a:rPr kumimoji="1" lang="en-US" altLang="zh-CN" sz="2400" b="1">
                  <a:solidFill>
                    <a:srgbClr val="003366"/>
                  </a:solidFill>
                  <a:ea typeface="华文行楷" pitchFamily="2" charset="-122"/>
                </a:rPr>
                <a:t>^</a:t>
              </a:r>
            </a:p>
          </p:txBody>
        </p:sp>
        <p:sp>
          <p:nvSpPr>
            <p:cNvPr id="106519" name="Text Box 71"/>
            <p:cNvSpPr txBox="1">
              <a:spLocks noChangeArrowheads="1"/>
            </p:cNvSpPr>
            <p:nvPr/>
          </p:nvSpPr>
          <p:spPr bwMode="auto">
            <a:xfrm>
              <a:off x="3217" y="2589"/>
              <a:ext cx="209" cy="291"/>
            </a:xfrm>
            <a:prstGeom prst="rect">
              <a:avLst/>
            </a:prstGeom>
            <a:noFill/>
            <a:ln w="12700">
              <a:noFill/>
              <a:miter lim="800000"/>
              <a:headEnd/>
              <a:tailEnd/>
            </a:ln>
          </p:spPr>
          <p:txBody>
            <a:bodyPr wrap="none">
              <a:spAutoFit/>
            </a:bodyPr>
            <a:lstStyle/>
            <a:p>
              <a:pPr algn="l" eaLnBrk="1" hangingPunct="1"/>
              <a:r>
                <a:rPr kumimoji="1" lang="en-US" altLang="zh-CN" sz="2400" b="1">
                  <a:solidFill>
                    <a:srgbClr val="003366"/>
                  </a:solidFill>
                  <a:ea typeface="华文行楷" pitchFamily="2" charset="-122"/>
                </a:rPr>
                <a:t>^</a:t>
              </a:r>
            </a:p>
          </p:txBody>
        </p:sp>
        <p:sp>
          <p:nvSpPr>
            <p:cNvPr id="106520" name="Text Box 72"/>
            <p:cNvSpPr txBox="1">
              <a:spLocks noChangeArrowheads="1"/>
            </p:cNvSpPr>
            <p:nvPr/>
          </p:nvSpPr>
          <p:spPr bwMode="auto">
            <a:xfrm>
              <a:off x="3793" y="2599"/>
              <a:ext cx="209" cy="291"/>
            </a:xfrm>
            <a:prstGeom prst="rect">
              <a:avLst/>
            </a:prstGeom>
            <a:noFill/>
            <a:ln w="12700">
              <a:noFill/>
              <a:miter lim="800000"/>
              <a:headEnd/>
              <a:tailEnd/>
            </a:ln>
          </p:spPr>
          <p:txBody>
            <a:bodyPr wrap="none">
              <a:spAutoFit/>
            </a:bodyPr>
            <a:lstStyle/>
            <a:p>
              <a:pPr algn="l" eaLnBrk="1" hangingPunct="1"/>
              <a:r>
                <a:rPr kumimoji="1" lang="en-US" altLang="zh-CN" sz="2400" b="1">
                  <a:solidFill>
                    <a:srgbClr val="003366"/>
                  </a:solidFill>
                  <a:ea typeface="华文行楷" pitchFamily="2" charset="-122"/>
                </a:rPr>
                <a:t>^</a:t>
              </a:r>
            </a:p>
          </p:txBody>
        </p:sp>
        <p:sp>
          <p:nvSpPr>
            <p:cNvPr id="106521" name="Text Box 73"/>
            <p:cNvSpPr txBox="1">
              <a:spLocks noChangeArrowheads="1"/>
            </p:cNvSpPr>
            <p:nvPr/>
          </p:nvSpPr>
          <p:spPr bwMode="auto">
            <a:xfrm>
              <a:off x="4129" y="3024"/>
              <a:ext cx="209" cy="291"/>
            </a:xfrm>
            <a:prstGeom prst="rect">
              <a:avLst/>
            </a:prstGeom>
            <a:noFill/>
            <a:ln w="12700">
              <a:noFill/>
              <a:miter lim="800000"/>
              <a:headEnd/>
              <a:tailEnd/>
            </a:ln>
          </p:spPr>
          <p:txBody>
            <a:bodyPr wrap="none">
              <a:spAutoFit/>
            </a:bodyPr>
            <a:lstStyle/>
            <a:p>
              <a:pPr algn="l" eaLnBrk="1" hangingPunct="1"/>
              <a:r>
                <a:rPr kumimoji="1" lang="en-US" altLang="zh-CN" sz="2400" b="1">
                  <a:solidFill>
                    <a:srgbClr val="003366"/>
                  </a:solidFill>
                  <a:ea typeface="华文行楷" pitchFamily="2" charset="-122"/>
                </a:rPr>
                <a:t>^</a:t>
              </a:r>
            </a:p>
          </p:txBody>
        </p:sp>
        <p:sp>
          <p:nvSpPr>
            <p:cNvPr id="106522" name="Text Box 74"/>
            <p:cNvSpPr txBox="1">
              <a:spLocks noChangeArrowheads="1"/>
            </p:cNvSpPr>
            <p:nvPr/>
          </p:nvSpPr>
          <p:spPr bwMode="auto">
            <a:xfrm>
              <a:off x="4450" y="3024"/>
              <a:ext cx="209" cy="291"/>
            </a:xfrm>
            <a:prstGeom prst="rect">
              <a:avLst/>
            </a:prstGeom>
            <a:noFill/>
            <a:ln w="12700">
              <a:noFill/>
              <a:miter lim="800000"/>
              <a:headEnd/>
              <a:tailEnd/>
            </a:ln>
          </p:spPr>
          <p:txBody>
            <a:bodyPr wrap="none">
              <a:spAutoFit/>
            </a:bodyPr>
            <a:lstStyle/>
            <a:p>
              <a:pPr algn="l" eaLnBrk="1" hangingPunct="1"/>
              <a:r>
                <a:rPr kumimoji="1" lang="en-US" altLang="zh-CN" sz="2400" b="1">
                  <a:solidFill>
                    <a:srgbClr val="003366"/>
                  </a:solidFill>
                  <a:ea typeface="华文行楷" pitchFamily="2" charset="-122"/>
                </a:rPr>
                <a:t>^</a:t>
              </a:r>
            </a:p>
          </p:txBody>
        </p:sp>
        <p:sp>
          <p:nvSpPr>
            <p:cNvPr id="106523" name="Text Box 75"/>
            <p:cNvSpPr txBox="1">
              <a:spLocks noChangeArrowheads="1"/>
            </p:cNvSpPr>
            <p:nvPr/>
          </p:nvSpPr>
          <p:spPr bwMode="auto">
            <a:xfrm>
              <a:off x="4464" y="2614"/>
              <a:ext cx="209" cy="291"/>
            </a:xfrm>
            <a:prstGeom prst="rect">
              <a:avLst/>
            </a:prstGeom>
            <a:noFill/>
            <a:ln w="12700">
              <a:noFill/>
              <a:miter lim="800000"/>
              <a:headEnd/>
              <a:tailEnd/>
            </a:ln>
          </p:spPr>
          <p:txBody>
            <a:bodyPr wrap="none">
              <a:spAutoFit/>
            </a:bodyPr>
            <a:lstStyle/>
            <a:p>
              <a:pPr algn="l" eaLnBrk="1" hangingPunct="1"/>
              <a:r>
                <a:rPr kumimoji="1" lang="en-US" altLang="zh-CN" sz="2400" b="1">
                  <a:solidFill>
                    <a:srgbClr val="003366"/>
                  </a:solidFill>
                  <a:ea typeface="华文行楷" pitchFamily="2" charset="-122"/>
                </a:rPr>
                <a:t>^</a:t>
              </a:r>
            </a:p>
          </p:txBody>
        </p:sp>
        <p:sp>
          <p:nvSpPr>
            <p:cNvPr id="106524" name="Text Box 76"/>
            <p:cNvSpPr txBox="1">
              <a:spLocks noChangeArrowheads="1"/>
            </p:cNvSpPr>
            <p:nvPr/>
          </p:nvSpPr>
          <p:spPr bwMode="auto">
            <a:xfrm>
              <a:off x="4775" y="2607"/>
              <a:ext cx="209" cy="291"/>
            </a:xfrm>
            <a:prstGeom prst="rect">
              <a:avLst/>
            </a:prstGeom>
            <a:noFill/>
            <a:ln w="12700">
              <a:noFill/>
              <a:miter lim="800000"/>
              <a:headEnd/>
              <a:tailEnd/>
            </a:ln>
          </p:spPr>
          <p:txBody>
            <a:bodyPr wrap="none">
              <a:spAutoFit/>
            </a:bodyPr>
            <a:lstStyle/>
            <a:p>
              <a:pPr algn="l" eaLnBrk="1" hangingPunct="1"/>
              <a:r>
                <a:rPr kumimoji="1" lang="en-US" altLang="zh-CN" sz="2400" b="1">
                  <a:solidFill>
                    <a:srgbClr val="003366"/>
                  </a:solidFill>
                  <a:ea typeface="华文行楷" pitchFamily="2" charset="-122"/>
                </a:rPr>
                <a:t>^</a:t>
              </a:r>
            </a:p>
          </p:txBody>
        </p:sp>
        <p:sp>
          <p:nvSpPr>
            <p:cNvPr id="106525" name="Rectangle 77"/>
            <p:cNvSpPr>
              <a:spLocks noChangeArrowheads="1"/>
            </p:cNvSpPr>
            <p:nvPr/>
          </p:nvSpPr>
          <p:spPr bwMode="auto">
            <a:xfrm>
              <a:off x="3742" y="1716"/>
              <a:ext cx="216" cy="262"/>
            </a:xfrm>
            <a:prstGeom prst="rect">
              <a:avLst/>
            </a:prstGeom>
            <a:noFill/>
            <a:ln w="12700">
              <a:noFill/>
              <a:miter lim="800000"/>
              <a:headEnd/>
              <a:tailEnd/>
            </a:ln>
          </p:spPr>
          <p:txBody>
            <a:bodyPr wrap="none">
              <a:spAutoFit/>
            </a:bodyPr>
            <a:lstStyle/>
            <a:p>
              <a:pPr algn="l" eaLnBrk="1" hangingPunct="1"/>
              <a:r>
                <a:rPr kumimoji="1" lang="en-US" altLang="zh-CN" sz="2100" b="1">
                  <a:solidFill>
                    <a:srgbClr val="000099"/>
                  </a:solidFill>
                  <a:ea typeface="华文行楷" pitchFamily="2" charset="-122"/>
                </a:rPr>
                <a:t>A</a:t>
              </a:r>
            </a:p>
          </p:txBody>
        </p:sp>
        <p:sp>
          <p:nvSpPr>
            <p:cNvPr id="106526" name="Rectangle 78"/>
            <p:cNvSpPr>
              <a:spLocks noChangeArrowheads="1"/>
            </p:cNvSpPr>
            <p:nvPr/>
          </p:nvSpPr>
          <p:spPr bwMode="auto">
            <a:xfrm>
              <a:off x="3268" y="2136"/>
              <a:ext cx="216" cy="262"/>
            </a:xfrm>
            <a:prstGeom prst="rect">
              <a:avLst/>
            </a:prstGeom>
            <a:noFill/>
            <a:ln w="12700">
              <a:noFill/>
              <a:miter lim="800000"/>
              <a:headEnd/>
              <a:tailEnd/>
            </a:ln>
          </p:spPr>
          <p:txBody>
            <a:bodyPr wrap="none">
              <a:spAutoFit/>
            </a:bodyPr>
            <a:lstStyle/>
            <a:p>
              <a:pPr algn="l" eaLnBrk="1" hangingPunct="1"/>
              <a:r>
                <a:rPr kumimoji="1" lang="en-US" altLang="zh-CN" sz="2100" b="1">
                  <a:solidFill>
                    <a:srgbClr val="000099"/>
                  </a:solidFill>
                  <a:ea typeface="华文行楷" pitchFamily="2" charset="-122"/>
                </a:rPr>
                <a:t>B</a:t>
              </a:r>
            </a:p>
          </p:txBody>
        </p:sp>
        <p:sp>
          <p:nvSpPr>
            <p:cNvPr id="106527" name="Rectangle 79"/>
            <p:cNvSpPr>
              <a:spLocks noChangeArrowheads="1"/>
            </p:cNvSpPr>
            <p:nvPr/>
          </p:nvSpPr>
          <p:spPr bwMode="auto">
            <a:xfrm>
              <a:off x="4229" y="2149"/>
              <a:ext cx="216" cy="262"/>
            </a:xfrm>
            <a:prstGeom prst="rect">
              <a:avLst/>
            </a:prstGeom>
            <a:noFill/>
            <a:ln w="12700">
              <a:noFill/>
              <a:miter lim="800000"/>
              <a:headEnd/>
              <a:tailEnd/>
            </a:ln>
          </p:spPr>
          <p:txBody>
            <a:bodyPr wrap="none">
              <a:spAutoFit/>
            </a:bodyPr>
            <a:lstStyle/>
            <a:p>
              <a:pPr algn="l" eaLnBrk="1" hangingPunct="1"/>
              <a:r>
                <a:rPr kumimoji="1" lang="en-US" altLang="zh-CN" sz="2100" b="1">
                  <a:solidFill>
                    <a:srgbClr val="000099"/>
                  </a:solidFill>
                  <a:ea typeface="华文行楷" pitchFamily="2" charset="-122"/>
                </a:rPr>
                <a:t>C</a:t>
              </a:r>
            </a:p>
          </p:txBody>
        </p:sp>
        <p:sp>
          <p:nvSpPr>
            <p:cNvPr id="106528" name="Rectangle 80"/>
            <p:cNvSpPr>
              <a:spLocks noChangeArrowheads="1"/>
            </p:cNvSpPr>
            <p:nvPr/>
          </p:nvSpPr>
          <p:spPr bwMode="auto">
            <a:xfrm>
              <a:off x="3046" y="2594"/>
              <a:ext cx="212" cy="252"/>
            </a:xfrm>
            <a:prstGeom prst="rect">
              <a:avLst/>
            </a:prstGeom>
            <a:noFill/>
            <a:ln w="12700">
              <a:noFill/>
              <a:miter lim="800000"/>
              <a:headEnd/>
              <a:tailEnd/>
            </a:ln>
          </p:spPr>
          <p:txBody>
            <a:bodyPr wrap="none">
              <a:spAutoFit/>
            </a:bodyPr>
            <a:lstStyle/>
            <a:p>
              <a:pPr algn="l" eaLnBrk="1" hangingPunct="1"/>
              <a:r>
                <a:rPr kumimoji="1" lang="en-US" altLang="zh-CN" sz="2000" b="1">
                  <a:solidFill>
                    <a:srgbClr val="000099"/>
                  </a:solidFill>
                  <a:ea typeface="华文行楷" pitchFamily="2" charset="-122"/>
                </a:rPr>
                <a:t>D</a:t>
              </a:r>
            </a:p>
          </p:txBody>
        </p:sp>
        <p:sp>
          <p:nvSpPr>
            <p:cNvPr id="106529" name="Rectangle 81"/>
            <p:cNvSpPr>
              <a:spLocks noChangeArrowheads="1"/>
            </p:cNvSpPr>
            <p:nvPr/>
          </p:nvSpPr>
          <p:spPr bwMode="auto">
            <a:xfrm>
              <a:off x="3944" y="2597"/>
              <a:ext cx="197" cy="252"/>
            </a:xfrm>
            <a:prstGeom prst="rect">
              <a:avLst/>
            </a:prstGeom>
            <a:noFill/>
            <a:ln w="12700">
              <a:noFill/>
              <a:miter lim="800000"/>
              <a:headEnd/>
              <a:tailEnd/>
            </a:ln>
          </p:spPr>
          <p:txBody>
            <a:bodyPr wrap="none">
              <a:spAutoFit/>
            </a:bodyPr>
            <a:lstStyle/>
            <a:p>
              <a:pPr algn="l" eaLnBrk="1" hangingPunct="1"/>
              <a:r>
                <a:rPr kumimoji="1" lang="en-US" altLang="zh-CN" sz="2000" b="1">
                  <a:solidFill>
                    <a:srgbClr val="000099"/>
                  </a:solidFill>
                  <a:ea typeface="华文行楷" pitchFamily="2" charset="-122"/>
                </a:rPr>
                <a:t>F</a:t>
              </a:r>
            </a:p>
          </p:txBody>
        </p:sp>
        <p:sp>
          <p:nvSpPr>
            <p:cNvPr id="106530" name="Rectangle 82"/>
            <p:cNvSpPr>
              <a:spLocks noChangeArrowheads="1"/>
            </p:cNvSpPr>
            <p:nvPr/>
          </p:nvSpPr>
          <p:spPr bwMode="auto">
            <a:xfrm>
              <a:off x="4605" y="2594"/>
              <a:ext cx="219" cy="252"/>
            </a:xfrm>
            <a:prstGeom prst="rect">
              <a:avLst/>
            </a:prstGeom>
            <a:noFill/>
            <a:ln w="12700">
              <a:noFill/>
              <a:miter lim="800000"/>
              <a:headEnd/>
              <a:tailEnd/>
            </a:ln>
          </p:spPr>
          <p:txBody>
            <a:bodyPr wrap="none">
              <a:spAutoFit/>
            </a:bodyPr>
            <a:lstStyle/>
            <a:p>
              <a:pPr algn="l" eaLnBrk="1" hangingPunct="1"/>
              <a:r>
                <a:rPr kumimoji="1" lang="en-US" altLang="zh-CN" sz="2000" b="1">
                  <a:solidFill>
                    <a:srgbClr val="000099"/>
                  </a:solidFill>
                  <a:ea typeface="华文行楷" pitchFamily="2" charset="-122"/>
                </a:rPr>
                <a:t>G</a:t>
              </a:r>
            </a:p>
          </p:txBody>
        </p:sp>
        <p:sp>
          <p:nvSpPr>
            <p:cNvPr id="106531" name="Rectangle 83"/>
            <p:cNvSpPr>
              <a:spLocks noChangeArrowheads="1"/>
            </p:cNvSpPr>
            <p:nvPr/>
          </p:nvSpPr>
          <p:spPr bwMode="auto">
            <a:xfrm>
              <a:off x="4284" y="3015"/>
              <a:ext cx="209" cy="262"/>
            </a:xfrm>
            <a:prstGeom prst="rect">
              <a:avLst/>
            </a:prstGeom>
            <a:noFill/>
            <a:ln w="12700">
              <a:noFill/>
              <a:miter lim="800000"/>
              <a:headEnd/>
              <a:tailEnd/>
            </a:ln>
          </p:spPr>
          <p:txBody>
            <a:bodyPr wrap="none">
              <a:spAutoFit/>
            </a:bodyPr>
            <a:lstStyle/>
            <a:p>
              <a:pPr algn="l" eaLnBrk="1" hangingPunct="1"/>
              <a:r>
                <a:rPr kumimoji="1" lang="en-US" altLang="zh-CN" sz="2100" b="1">
                  <a:solidFill>
                    <a:srgbClr val="000099"/>
                  </a:solidFill>
                  <a:ea typeface="华文行楷" pitchFamily="2" charset="-122"/>
                </a:rPr>
                <a:t>E</a:t>
              </a:r>
            </a:p>
          </p:txBody>
        </p:sp>
      </p:grpSp>
      <p:sp>
        <p:nvSpPr>
          <p:cNvPr id="61524" name="AutoShape 84"/>
          <p:cNvSpPr>
            <a:spLocks noChangeArrowheads="1"/>
          </p:cNvSpPr>
          <p:nvPr/>
        </p:nvSpPr>
        <p:spPr bwMode="auto">
          <a:xfrm rot="-1571209">
            <a:off x="6767187" y="2220913"/>
            <a:ext cx="686569" cy="1204912"/>
          </a:xfrm>
          <a:prstGeom prst="downArrow">
            <a:avLst>
              <a:gd name="adj1" fmla="val 50000"/>
              <a:gd name="adj2" fmla="val 43874"/>
            </a:avLst>
          </a:prstGeom>
          <a:solidFill>
            <a:srgbClr val="99CCFF"/>
          </a:solidFill>
          <a:ln w="63500">
            <a:solidFill>
              <a:srgbClr val="FFFF00"/>
            </a:solidFill>
            <a:miter lim="800000"/>
            <a:headEnd/>
            <a:tailEnd/>
          </a:ln>
          <a:effectLst>
            <a:outerShdw dist="35921" dir="2700000" algn="ctr" rotWithShape="0">
              <a:srgbClr val="B2B2B2"/>
            </a:outerShdw>
          </a:effectLst>
        </p:spPr>
        <p:txBody>
          <a:bodyPr wrap="none" anchor="ctr"/>
          <a:lstStyle/>
          <a:p>
            <a:endParaRPr lang="zh-CN" altLang="en-US"/>
          </a:p>
        </p:txBody>
      </p:sp>
      <p:sp>
        <p:nvSpPr>
          <p:cNvPr id="106503" name="Rectangle 85"/>
          <p:cNvSpPr>
            <a:spLocks noChangeArrowheads="1"/>
          </p:cNvSpPr>
          <p:nvPr/>
        </p:nvSpPr>
        <p:spPr bwMode="auto">
          <a:xfrm>
            <a:off x="2279576" y="332657"/>
            <a:ext cx="7560840" cy="646331"/>
          </a:xfrm>
          <a:prstGeom prst="rect">
            <a:avLst/>
          </a:prstGeom>
          <a:noFill/>
          <a:ln w="12700" cap="sq">
            <a:noFill/>
            <a:miter lim="800000"/>
            <a:headEnd/>
            <a:tailEnd/>
          </a:ln>
        </p:spPr>
        <p:txBody>
          <a:bodyPr wrap="square">
            <a:spAutoFit/>
          </a:bodyPr>
          <a:lstStyle/>
          <a:p>
            <a:r>
              <a:rPr kumimoji="1" lang="zh-CN" altLang="en-US" sz="3600" b="1" dirty="0">
                <a:solidFill>
                  <a:srgbClr val="000099"/>
                </a:solidFill>
                <a:ea typeface="微软雅黑" pitchFamily="34" charset="-122"/>
              </a:rPr>
              <a:t>后续章节中的二叉树的广义表表示法</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468"/>
                                        </p:tgtEl>
                                        <p:attrNameLst>
                                          <p:attrName>style.visibility</p:attrName>
                                        </p:attrNameLst>
                                      </p:cBhvr>
                                      <p:to>
                                        <p:strVal val="visible"/>
                                      </p:to>
                                    </p:set>
                                    <p:animEffect transition="in" filter="blinds(horizontal)">
                                      <p:cBhvr>
                                        <p:cTn id="12" dur="500"/>
                                        <p:tgtEl>
                                          <p:spTgt spid="614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469"/>
                                        </p:tgtEl>
                                        <p:attrNameLst>
                                          <p:attrName>style.visibility</p:attrName>
                                        </p:attrNameLst>
                                      </p:cBhvr>
                                      <p:to>
                                        <p:strVal val="visible"/>
                                      </p:to>
                                    </p:set>
                                    <p:animEffect transition="in" filter="blinds(horizontal)">
                                      <p:cBhvr>
                                        <p:cTn id="17" dur="500"/>
                                        <p:tgtEl>
                                          <p:spTgt spid="614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1524"/>
                                        </p:tgtEl>
                                        <p:attrNameLst>
                                          <p:attrName>style.visibility</p:attrName>
                                        </p:attrNameLst>
                                      </p:cBhvr>
                                      <p:to>
                                        <p:strVal val="visible"/>
                                      </p:to>
                                    </p:set>
                                    <p:animEffect transition="in" filter="blinds(horizontal)">
                                      <p:cBhvr>
                                        <p:cTn id="27" dur="500"/>
                                        <p:tgtEl>
                                          <p:spTgt spid="61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8" grpId="0" animBg="1"/>
      <p:bldP spid="61469" grpId="0"/>
      <p:bldP spid="6152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Freeform 3"/>
          <p:cNvSpPr>
            <a:spLocks/>
          </p:cNvSpPr>
          <p:nvPr/>
        </p:nvSpPr>
        <p:spPr bwMode="auto">
          <a:xfrm rot="17153840">
            <a:off x="2011635" y="2515212"/>
            <a:ext cx="5607050" cy="1799005"/>
          </a:xfrm>
          <a:custGeom>
            <a:avLst/>
            <a:gdLst>
              <a:gd name="T0" fmla="*/ 2147483647 w 3784"/>
              <a:gd name="T1" fmla="*/ 2147483647 h 1277"/>
              <a:gd name="T2" fmla="*/ 2147483647 w 3784"/>
              <a:gd name="T3" fmla="*/ 2147483647 h 1277"/>
              <a:gd name="T4" fmla="*/ 2147483647 w 3784"/>
              <a:gd name="T5" fmla="*/ 2147483647 h 1277"/>
              <a:gd name="T6" fmla="*/ 2147483647 w 3784"/>
              <a:gd name="T7" fmla="*/ 0 h 1277"/>
              <a:gd name="T8" fmla="*/ 2147483647 w 3784"/>
              <a:gd name="T9" fmla="*/ 2147483647 h 1277"/>
              <a:gd name="T10" fmla="*/ 2147483647 w 3784"/>
              <a:gd name="T11" fmla="*/ 2147483647 h 1277"/>
              <a:gd name="T12" fmla="*/ 2147483647 w 3784"/>
              <a:gd name="T13" fmla="*/ 2147483647 h 1277"/>
              <a:gd name="T14" fmla="*/ 2147483647 w 3784"/>
              <a:gd name="T15" fmla="*/ 2147483647 h 1277"/>
              <a:gd name="T16" fmla="*/ 2147483647 w 3784"/>
              <a:gd name="T17" fmla="*/ 2147483647 h 1277"/>
              <a:gd name="T18" fmla="*/ 2147483647 w 3784"/>
              <a:gd name="T19" fmla="*/ 2147483647 h 1277"/>
              <a:gd name="T20" fmla="*/ 2147483647 w 3784"/>
              <a:gd name="T21" fmla="*/ 2147483647 h 1277"/>
              <a:gd name="T22" fmla="*/ 2147483647 w 3784"/>
              <a:gd name="T23" fmla="*/ 2147483647 h 1277"/>
              <a:gd name="T24" fmla="*/ 2147483647 w 3784"/>
              <a:gd name="T25" fmla="*/ 2147483647 h 1277"/>
              <a:gd name="T26" fmla="*/ 2147483647 w 3784"/>
              <a:gd name="T27" fmla="*/ 2147483647 h 1277"/>
              <a:gd name="T28" fmla="*/ 2147483647 w 3784"/>
              <a:gd name="T29" fmla="*/ 2147483647 h 1277"/>
              <a:gd name="T30" fmla="*/ 2147483647 w 3784"/>
              <a:gd name="T31" fmla="*/ 2147483647 h 1277"/>
              <a:gd name="T32" fmla="*/ 2147483647 w 3784"/>
              <a:gd name="T33" fmla="*/ 2147483647 h 1277"/>
              <a:gd name="T34" fmla="*/ 2147483647 w 3784"/>
              <a:gd name="T35" fmla="*/ 2147483647 h 1277"/>
              <a:gd name="T36" fmla="*/ 2147483647 w 3784"/>
              <a:gd name="T37" fmla="*/ 2147483647 h 1277"/>
              <a:gd name="T38" fmla="*/ 2147483647 w 3784"/>
              <a:gd name="T39" fmla="*/ 2147483647 h 1277"/>
              <a:gd name="T40" fmla="*/ 2147483647 w 3784"/>
              <a:gd name="T41" fmla="*/ 2147483647 h 1277"/>
              <a:gd name="T42" fmla="*/ 2147483647 w 3784"/>
              <a:gd name="T43" fmla="*/ 2147483647 h 1277"/>
              <a:gd name="T44" fmla="*/ 2147483647 w 3784"/>
              <a:gd name="T45" fmla="*/ 2147483647 h 1277"/>
              <a:gd name="T46" fmla="*/ 2147483647 w 3784"/>
              <a:gd name="T47" fmla="*/ 2147483647 h 1277"/>
              <a:gd name="T48" fmla="*/ 2147483647 w 3784"/>
              <a:gd name="T49" fmla="*/ 2147483647 h 1277"/>
              <a:gd name="T50" fmla="*/ 2147483647 w 3784"/>
              <a:gd name="T51" fmla="*/ 2147483647 h 1277"/>
              <a:gd name="T52" fmla="*/ 2147483647 w 3784"/>
              <a:gd name="T53" fmla="*/ 2147483647 h 1277"/>
              <a:gd name="T54" fmla="*/ 2147483647 w 3784"/>
              <a:gd name="T55" fmla="*/ 2147483647 h 1277"/>
              <a:gd name="T56" fmla="*/ 2147483647 w 3784"/>
              <a:gd name="T57" fmla="*/ 2147483647 h 1277"/>
              <a:gd name="T58" fmla="*/ 2147483647 w 3784"/>
              <a:gd name="T59" fmla="*/ 2147483647 h 1277"/>
              <a:gd name="T60" fmla="*/ 2147483647 w 3784"/>
              <a:gd name="T61" fmla="*/ 2147483647 h 1277"/>
              <a:gd name="T62" fmla="*/ 2147483647 w 3784"/>
              <a:gd name="T63" fmla="*/ 2147483647 h 1277"/>
              <a:gd name="T64" fmla="*/ 2147483647 w 3784"/>
              <a:gd name="T65" fmla="*/ 2147483647 h 1277"/>
              <a:gd name="T66" fmla="*/ 2147483647 w 3784"/>
              <a:gd name="T67" fmla="*/ 2147483647 h 1277"/>
              <a:gd name="T68" fmla="*/ 2147483647 w 3784"/>
              <a:gd name="T69" fmla="*/ 2147483647 h 1277"/>
              <a:gd name="T70" fmla="*/ 2147483647 w 3784"/>
              <a:gd name="T71" fmla="*/ 2147483647 h 1277"/>
              <a:gd name="T72" fmla="*/ 2147483647 w 3784"/>
              <a:gd name="T73" fmla="*/ 2147483647 h 1277"/>
              <a:gd name="T74" fmla="*/ 2147483647 w 3784"/>
              <a:gd name="T75" fmla="*/ 2147483647 h 1277"/>
              <a:gd name="T76" fmla="*/ 2147483647 w 3784"/>
              <a:gd name="T77" fmla="*/ 2147483647 h 1277"/>
              <a:gd name="T78" fmla="*/ 2147483647 w 3784"/>
              <a:gd name="T79" fmla="*/ 2147483647 h 1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784" h="1277">
                <a:moveTo>
                  <a:pt x="103" y="68"/>
                </a:moveTo>
                <a:cubicBezTo>
                  <a:pt x="243" y="78"/>
                  <a:pt x="381" y="93"/>
                  <a:pt x="521" y="102"/>
                </a:cubicBezTo>
                <a:cubicBezTo>
                  <a:pt x="1201" y="86"/>
                  <a:pt x="1871" y="53"/>
                  <a:pt x="2554" y="45"/>
                </a:cubicBezTo>
                <a:cubicBezTo>
                  <a:pt x="2942" y="26"/>
                  <a:pt x="3328" y="8"/>
                  <a:pt x="3717" y="0"/>
                </a:cubicBezTo>
                <a:cubicBezTo>
                  <a:pt x="3710" y="11"/>
                  <a:pt x="3705" y="25"/>
                  <a:pt x="3695" y="34"/>
                </a:cubicBezTo>
                <a:cubicBezTo>
                  <a:pt x="3675" y="52"/>
                  <a:pt x="3627" y="79"/>
                  <a:pt x="3627" y="79"/>
                </a:cubicBezTo>
                <a:cubicBezTo>
                  <a:pt x="3630" y="126"/>
                  <a:pt x="3630" y="309"/>
                  <a:pt x="3672" y="373"/>
                </a:cubicBezTo>
                <a:cubicBezTo>
                  <a:pt x="3681" y="387"/>
                  <a:pt x="3702" y="388"/>
                  <a:pt x="3717" y="396"/>
                </a:cubicBezTo>
                <a:cubicBezTo>
                  <a:pt x="3688" y="514"/>
                  <a:pt x="3687" y="626"/>
                  <a:pt x="3729" y="746"/>
                </a:cubicBezTo>
                <a:cubicBezTo>
                  <a:pt x="3725" y="772"/>
                  <a:pt x="3729" y="801"/>
                  <a:pt x="3717" y="825"/>
                </a:cubicBezTo>
                <a:cubicBezTo>
                  <a:pt x="3712" y="835"/>
                  <a:pt x="3685" y="824"/>
                  <a:pt x="3684" y="836"/>
                </a:cubicBezTo>
                <a:cubicBezTo>
                  <a:pt x="3666" y="986"/>
                  <a:pt x="3690" y="991"/>
                  <a:pt x="3751" y="1085"/>
                </a:cubicBezTo>
                <a:cubicBezTo>
                  <a:pt x="3755" y="1107"/>
                  <a:pt x="3758" y="1130"/>
                  <a:pt x="3763" y="1152"/>
                </a:cubicBezTo>
                <a:cubicBezTo>
                  <a:pt x="3766" y="1164"/>
                  <a:pt x="3784" y="1179"/>
                  <a:pt x="3774" y="1186"/>
                </a:cubicBezTo>
                <a:cubicBezTo>
                  <a:pt x="3752" y="1201"/>
                  <a:pt x="3721" y="1193"/>
                  <a:pt x="3695" y="1197"/>
                </a:cubicBezTo>
                <a:cubicBezTo>
                  <a:pt x="3676" y="1200"/>
                  <a:pt x="3657" y="1208"/>
                  <a:pt x="3638" y="1209"/>
                </a:cubicBezTo>
                <a:cubicBezTo>
                  <a:pt x="3521" y="1216"/>
                  <a:pt x="3405" y="1216"/>
                  <a:pt x="3288" y="1220"/>
                </a:cubicBezTo>
                <a:cubicBezTo>
                  <a:pt x="3224" y="1233"/>
                  <a:pt x="3159" y="1239"/>
                  <a:pt x="3096" y="1254"/>
                </a:cubicBezTo>
                <a:cubicBezTo>
                  <a:pt x="2888" y="1220"/>
                  <a:pt x="2848" y="1235"/>
                  <a:pt x="2554" y="1243"/>
                </a:cubicBezTo>
                <a:cubicBezTo>
                  <a:pt x="2233" y="1263"/>
                  <a:pt x="1917" y="1270"/>
                  <a:pt x="1594" y="1277"/>
                </a:cubicBezTo>
                <a:cubicBezTo>
                  <a:pt x="1372" y="1273"/>
                  <a:pt x="1150" y="1273"/>
                  <a:pt x="928" y="1265"/>
                </a:cubicBezTo>
                <a:cubicBezTo>
                  <a:pt x="916" y="1265"/>
                  <a:pt x="974" y="1254"/>
                  <a:pt x="962" y="1254"/>
                </a:cubicBezTo>
                <a:cubicBezTo>
                  <a:pt x="664" y="1246"/>
                  <a:pt x="367" y="1247"/>
                  <a:pt x="69" y="1243"/>
                </a:cubicBezTo>
                <a:cubicBezTo>
                  <a:pt x="73" y="1220"/>
                  <a:pt x="69" y="1195"/>
                  <a:pt x="81" y="1175"/>
                </a:cubicBezTo>
                <a:cubicBezTo>
                  <a:pt x="87" y="1165"/>
                  <a:pt x="111" y="1175"/>
                  <a:pt x="115" y="1164"/>
                </a:cubicBezTo>
                <a:cubicBezTo>
                  <a:pt x="132" y="1117"/>
                  <a:pt x="122" y="1064"/>
                  <a:pt x="137" y="1017"/>
                </a:cubicBezTo>
                <a:cubicBezTo>
                  <a:pt x="121" y="950"/>
                  <a:pt x="116" y="896"/>
                  <a:pt x="103" y="825"/>
                </a:cubicBezTo>
                <a:cubicBezTo>
                  <a:pt x="99" y="802"/>
                  <a:pt x="81" y="757"/>
                  <a:pt x="81" y="757"/>
                </a:cubicBezTo>
                <a:cubicBezTo>
                  <a:pt x="60" y="615"/>
                  <a:pt x="46" y="600"/>
                  <a:pt x="69" y="463"/>
                </a:cubicBezTo>
                <a:cubicBezTo>
                  <a:pt x="73" y="440"/>
                  <a:pt x="84" y="418"/>
                  <a:pt x="92" y="396"/>
                </a:cubicBezTo>
                <a:cubicBezTo>
                  <a:pt x="96" y="385"/>
                  <a:pt x="103" y="362"/>
                  <a:pt x="103" y="362"/>
                </a:cubicBezTo>
                <a:cubicBezTo>
                  <a:pt x="93" y="342"/>
                  <a:pt x="74" y="307"/>
                  <a:pt x="69" y="283"/>
                </a:cubicBezTo>
                <a:cubicBezTo>
                  <a:pt x="64" y="257"/>
                  <a:pt x="69" y="228"/>
                  <a:pt x="58" y="204"/>
                </a:cubicBezTo>
                <a:cubicBezTo>
                  <a:pt x="52" y="191"/>
                  <a:pt x="35" y="189"/>
                  <a:pt x="24" y="181"/>
                </a:cubicBezTo>
                <a:cubicBezTo>
                  <a:pt x="17" y="170"/>
                  <a:pt x="4" y="160"/>
                  <a:pt x="2" y="147"/>
                </a:cubicBezTo>
                <a:cubicBezTo>
                  <a:pt x="0" y="132"/>
                  <a:pt x="10" y="117"/>
                  <a:pt x="13" y="102"/>
                </a:cubicBezTo>
                <a:cubicBezTo>
                  <a:pt x="18" y="76"/>
                  <a:pt x="20" y="49"/>
                  <a:pt x="24" y="23"/>
                </a:cubicBezTo>
                <a:cubicBezTo>
                  <a:pt x="39" y="27"/>
                  <a:pt x="54" y="31"/>
                  <a:pt x="69" y="34"/>
                </a:cubicBezTo>
                <a:cubicBezTo>
                  <a:pt x="92" y="38"/>
                  <a:pt x="115" y="40"/>
                  <a:pt x="137" y="45"/>
                </a:cubicBezTo>
                <a:cubicBezTo>
                  <a:pt x="149" y="48"/>
                  <a:pt x="171" y="57"/>
                  <a:pt x="171" y="57"/>
                </a:cubicBezTo>
              </a:path>
            </a:pathLst>
          </a:custGeom>
          <a:gradFill rotWithShape="0">
            <a:gsLst>
              <a:gs pos="0">
                <a:srgbClr val="00FFFF"/>
              </a:gs>
              <a:gs pos="100000">
                <a:srgbClr val="007676"/>
              </a:gs>
            </a:gsLst>
            <a:lin ang="0" scaled="1"/>
          </a:gradFill>
          <a:ln w="9525" cap="flat" cmpd="sng">
            <a:noFill/>
            <a:prstDash val="solid"/>
            <a:round/>
            <a:headEnd/>
            <a:tailEnd/>
          </a:ln>
          <a:effectLst>
            <a:outerShdw dist="234176" dir="2436078" algn="ctr" rotWithShape="0">
              <a:srgbClr val="808080"/>
            </a:outerShdw>
          </a:effectLst>
        </p:spPr>
        <p:txBody>
          <a:bodyPr/>
          <a:lstStyle/>
          <a:p>
            <a:endParaRPr lang="zh-CN" altLang="en-US"/>
          </a:p>
        </p:txBody>
      </p:sp>
      <p:sp>
        <p:nvSpPr>
          <p:cNvPr id="107523" name="Text Box 4"/>
          <p:cNvSpPr txBox="1">
            <a:spLocks noChangeArrowheads="1"/>
          </p:cNvSpPr>
          <p:nvPr/>
        </p:nvSpPr>
        <p:spPr bwMode="auto">
          <a:xfrm rot="820757">
            <a:off x="4454711" y="1188211"/>
            <a:ext cx="957313" cy="4570482"/>
          </a:xfrm>
          <a:prstGeom prst="rect">
            <a:avLst/>
          </a:prstGeom>
          <a:noFill/>
          <a:ln w="9525">
            <a:noFill/>
            <a:miter lim="800000"/>
            <a:headEnd/>
            <a:tailEnd/>
          </a:ln>
          <a:effectLst>
            <a:outerShdw dist="53882" dir="2700000" algn="ctr" rotWithShape="0">
              <a:schemeClr val="bg1"/>
            </a:outerShdw>
          </a:effectLst>
        </p:spPr>
        <p:txBody>
          <a:bodyPr wrap="none">
            <a:spAutoFit/>
          </a:bodyPr>
          <a:lstStyle/>
          <a:p>
            <a:pPr algn="l" fontAlgn="t">
              <a:lnSpc>
                <a:spcPct val="80000"/>
              </a:lnSpc>
            </a:pPr>
            <a:r>
              <a:rPr lang="zh-CN" altLang="en-US" sz="6000" b="1" dirty="0">
                <a:solidFill>
                  <a:srgbClr val="FFFF00"/>
                </a:solidFill>
                <a:ea typeface="黑体" pitchFamily="49" charset="-122"/>
              </a:rPr>
              <a:t>本</a:t>
            </a:r>
          </a:p>
          <a:p>
            <a:pPr algn="l" fontAlgn="t">
              <a:lnSpc>
                <a:spcPct val="80000"/>
              </a:lnSpc>
            </a:pPr>
            <a:r>
              <a:rPr lang="zh-CN" altLang="en-US" sz="6000" b="1" dirty="0">
                <a:solidFill>
                  <a:srgbClr val="FFFF00"/>
                </a:solidFill>
                <a:ea typeface="黑体" pitchFamily="49" charset="-122"/>
              </a:rPr>
              <a:t>节</a:t>
            </a:r>
          </a:p>
          <a:p>
            <a:pPr algn="l" fontAlgn="t">
              <a:lnSpc>
                <a:spcPct val="80000"/>
              </a:lnSpc>
            </a:pPr>
            <a:r>
              <a:rPr lang="zh-CN" altLang="en-US" sz="6000" b="1" dirty="0">
                <a:solidFill>
                  <a:srgbClr val="FFFF00"/>
                </a:solidFill>
                <a:ea typeface="黑体" pitchFamily="49" charset="-122"/>
              </a:rPr>
              <a:t>内</a:t>
            </a:r>
          </a:p>
          <a:p>
            <a:pPr algn="l" fontAlgn="t">
              <a:lnSpc>
                <a:spcPct val="80000"/>
              </a:lnSpc>
            </a:pPr>
            <a:r>
              <a:rPr lang="zh-CN" altLang="en-US" sz="6000" b="1" dirty="0">
                <a:solidFill>
                  <a:srgbClr val="FFFF00"/>
                </a:solidFill>
                <a:ea typeface="黑体" pitchFamily="49" charset="-122"/>
              </a:rPr>
              <a:t>容</a:t>
            </a:r>
          </a:p>
          <a:p>
            <a:pPr algn="l" fontAlgn="t">
              <a:lnSpc>
                <a:spcPct val="80000"/>
              </a:lnSpc>
            </a:pPr>
            <a:r>
              <a:rPr lang="zh-CN" altLang="en-US" sz="6000" b="1" dirty="0">
                <a:solidFill>
                  <a:srgbClr val="FFFF00"/>
                </a:solidFill>
                <a:ea typeface="黑体" pitchFamily="49" charset="-122"/>
              </a:rPr>
              <a:t>小</a:t>
            </a:r>
          </a:p>
          <a:p>
            <a:pPr algn="l" fontAlgn="t">
              <a:lnSpc>
                <a:spcPct val="80000"/>
              </a:lnSpc>
            </a:pPr>
            <a:r>
              <a:rPr lang="zh-CN" altLang="en-US" sz="6000" b="1" dirty="0">
                <a:solidFill>
                  <a:srgbClr val="FFFF00"/>
                </a:solidFill>
                <a:ea typeface="黑体" pitchFamily="49" charset="-122"/>
              </a:rPr>
              <a:t>结</a:t>
            </a:r>
          </a:p>
        </p:txBody>
      </p:sp>
      <p:graphicFrame>
        <p:nvGraphicFramePr>
          <p:cNvPr id="107524" name="Object 0"/>
          <p:cNvGraphicFramePr>
            <a:graphicFrameLocks noChangeAspect="1"/>
          </p:cNvGraphicFramePr>
          <p:nvPr/>
        </p:nvGraphicFramePr>
        <p:xfrm>
          <a:off x="6857866" y="1447800"/>
          <a:ext cx="2156863" cy="4267200"/>
        </p:xfrm>
        <a:graphic>
          <a:graphicData uri="http://schemas.openxmlformats.org/presentationml/2006/ole">
            <mc:AlternateContent xmlns:mc="http://schemas.openxmlformats.org/markup-compatibility/2006">
              <mc:Choice xmlns:v="urn:schemas-microsoft-com:vml" Requires="v">
                <p:oleObj spid="_x0000_s20485" name="Photo Editor 照片" r:id="rId3" imgW="561905" imgH="952633" progId="">
                  <p:embed/>
                </p:oleObj>
              </mc:Choice>
              <mc:Fallback>
                <p:oleObj name="Photo Editor 照片" r:id="rId3" imgW="561905" imgH="952633" progId="">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7866" y="1447800"/>
                        <a:ext cx="2156863"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zoom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52" name="Text Box 88"/>
          <p:cNvSpPr txBox="1">
            <a:spLocks noChangeArrowheads="1"/>
          </p:cNvSpPr>
          <p:nvPr/>
        </p:nvSpPr>
        <p:spPr bwMode="auto">
          <a:xfrm>
            <a:off x="3031538" y="2133602"/>
            <a:ext cx="6721576" cy="523875"/>
          </a:xfrm>
          <a:prstGeom prst="rect">
            <a:avLst/>
          </a:prstGeom>
          <a:noFill/>
          <a:ln w="12700" cap="sq">
            <a:noFill/>
            <a:miter lim="800000"/>
            <a:headEnd type="none" w="sm" len="sm"/>
            <a:tailEnd type="none" w="sm" len="sm"/>
          </a:ln>
        </p:spPr>
        <p:txBody>
          <a:bodyPr>
            <a:spAutoFit/>
          </a:bodyPr>
          <a:lstStyle/>
          <a:p>
            <a:pPr algn="l"/>
            <a:r>
              <a:rPr lang="en-US" altLang="zh-CN" sz="2800" b="1">
                <a:solidFill>
                  <a:srgbClr val="003192"/>
                </a:solidFill>
              </a:rPr>
              <a:t>A[1..n] = (  a</a:t>
            </a:r>
            <a:r>
              <a:rPr lang="en-US" altLang="zh-CN" sz="2800" b="1" baseline="-16000">
                <a:solidFill>
                  <a:srgbClr val="003192"/>
                </a:solidFill>
              </a:rPr>
              <a:t>1</a:t>
            </a:r>
            <a:r>
              <a:rPr lang="en-US" altLang="zh-CN" sz="2800" b="1">
                <a:solidFill>
                  <a:srgbClr val="003192"/>
                </a:solidFill>
              </a:rPr>
              <a:t>,   a</a:t>
            </a:r>
            <a:r>
              <a:rPr lang="en-US" altLang="zh-CN" sz="2800" b="1" baseline="-16000">
                <a:solidFill>
                  <a:srgbClr val="003192"/>
                </a:solidFill>
              </a:rPr>
              <a:t>2</a:t>
            </a:r>
            <a:r>
              <a:rPr lang="en-US" altLang="zh-CN" sz="2800" b="1">
                <a:solidFill>
                  <a:srgbClr val="003192"/>
                </a:solidFill>
              </a:rPr>
              <a:t>,   a</a:t>
            </a:r>
            <a:r>
              <a:rPr lang="en-US" altLang="zh-CN" sz="2800" b="1" baseline="-16000">
                <a:solidFill>
                  <a:srgbClr val="003192"/>
                </a:solidFill>
              </a:rPr>
              <a:t>3</a:t>
            </a:r>
            <a:r>
              <a:rPr lang="en-US" altLang="zh-CN" sz="2800" b="1">
                <a:solidFill>
                  <a:srgbClr val="003192"/>
                </a:solidFill>
              </a:rPr>
              <a:t>,   </a:t>
            </a:r>
            <a:r>
              <a:rPr lang="en-US" altLang="zh-CN" sz="2800" b="1">
                <a:solidFill>
                  <a:srgbClr val="003192"/>
                </a:solidFill>
                <a:cs typeface="Times New Roman" pitchFamily="18" charset="0"/>
              </a:rPr>
              <a:t>… ,  </a:t>
            </a:r>
            <a:r>
              <a:rPr lang="en-US" altLang="zh-CN" sz="2800" b="1">
                <a:solidFill>
                  <a:srgbClr val="003192"/>
                </a:solidFill>
              </a:rPr>
              <a:t>a</a:t>
            </a:r>
            <a:r>
              <a:rPr lang="en-US" altLang="zh-CN" sz="2800" b="1" baseline="-16000">
                <a:solidFill>
                  <a:srgbClr val="003192"/>
                </a:solidFill>
              </a:rPr>
              <a:t>n</a:t>
            </a:r>
            <a:r>
              <a:rPr lang="en-US" altLang="zh-CN" sz="2800" b="1" baseline="-16000">
                <a:solidFill>
                  <a:srgbClr val="003192"/>
                </a:solidFill>
                <a:latin typeface="宋体" charset="-122"/>
              </a:rPr>
              <a:t>-</a:t>
            </a:r>
            <a:r>
              <a:rPr lang="en-US" altLang="zh-CN" sz="2800" b="1" baseline="-16000">
                <a:solidFill>
                  <a:srgbClr val="003192"/>
                </a:solidFill>
              </a:rPr>
              <a:t>1</a:t>
            </a:r>
            <a:r>
              <a:rPr lang="en-US" altLang="zh-CN" sz="2800" b="1">
                <a:solidFill>
                  <a:srgbClr val="003192"/>
                </a:solidFill>
              </a:rPr>
              <a:t> ,  a</a:t>
            </a:r>
            <a:r>
              <a:rPr lang="en-US" altLang="zh-CN" sz="2800" b="1" baseline="-16000">
                <a:solidFill>
                  <a:srgbClr val="003192"/>
                </a:solidFill>
              </a:rPr>
              <a:t>n</a:t>
            </a:r>
            <a:r>
              <a:rPr lang="en-US" altLang="zh-CN" sz="2800" b="1">
                <a:solidFill>
                  <a:srgbClr val="003192"/>
                </a:solidFill>
              </a:rPr>
              <a:t>  )</a:t>
            </a:r>
          </a:p>
        </p:txBody>
      </p:sp>
      <p:grpSp>
        <p:nvGrpSpPr>
          <p:cNvPr id="2" name="Group 394"/>
          <p:cNvGrpSpPr>
            <a:grpSpLocks/>
          </p:cNvGrpSpPr>
          <p:nvPr/>
        </p:nvGrpSpPr>
        <p:grpSpPr bwMode="auto">
          <a:xfrm>
            <a:off x="2132844" y="3417888"/>
            <a:ext cx="7986224" cy="2819400"/>
            <a:chOff x="384" y="2064"/>
            <a:chExt cx="5030" cy="1776"/>
          </a:xfrm>
        </p:grpSpPr>
        <p:sp>
          <p:nvSpPr>
            <p:cNvPr id="11565" name="Freeform 301"/>
            <p:cNvSpPr>
              <a:spLocks/>
            </p:cNvSpPr>
            <p:nvPr/>
          </p:nvSpPr>
          <p:spPr bwMode="auto">
            <a:xfrm>
              <a:off x="384" y="2064"/>
              <a:ext cx="5030" cy="1776"/>
            </a:xfrm>
            <a:custGeom>
              <a:avLst/>
              <a:gdLst/>
              <a:ahLst/>
              <a:cxnLst>
                <a:cxn ang="0">
                  <a:pos x="230" y="75"/>
                </a:cxn>
                <a:cxn ang="0">
                  <a:pos x="1935" y="40"/>
                </a:cxn>
                <a:cxn ang="0">
                  <a:pos x="2119" y="98"/>
                </a:cxn>
                <a:cxn ang="0">
                  <a:pos x="2499" y="40"/>
                </a:cxn>
                <a:cxn ang="0">
                  <a:pos x="4274" y="75"/>
                </a:cxn>
                <a:cxn ang="0">
                  <a:pos x="4366" y="144"/>
                </a:cxn>
                <a:cxn ang="0">
                  <a:pos x="4331" y="190"/>
                </a:cxn>
                <a:cxn ang="0">
                  <a:pos x="4308" y="236"/>
                </a:cxn>
                <a:cxn ang="0">
                  <a:pos x="4262" y="766"/>
                </a:cxn>
                <a:cxn ang="0">
                  <a:pos x="4331" y="1181"/>
                </a:cxn>
                <a:cxn ang="0">
                  <a:pos x="4216" y="1227"/>
                </a:cxn>
                <a:cxn ang="0">
                  <a:pos x="3340" y="1215"/>
                </a:cxn>
                <a:cxn ang="0">
                  <a:pos x="2522" y="1215"/>
                </a:cxn>
                <a:cxn ang="0">
                  <a:pos x="1036" y="1238"/>
                </a:cxn>
                <a:cxn ang="0">
                  <a:pos x="990" y="1262"/>
                </a:cxn>
                <a:cxn ang="0">
                  <a:pos x="841" y="1215"/>
                </a:cxn>
                <a:cxn ang="0">
                  <a:pos x="276" y="1250"/>
                </a:cxn>
                <a:cxn ang="0">
                  <a:pos x="69" y="1192"/>
                </a:cxn>
                <a:cxn ang="0">
                  <a:pos x="57" y="1089"/>
                </a:cxn>
                <a:cxn ang="0">
                  <a:pos x="11" y="1043"/>
                </a:cxn>
                <a:cxn ang="0">
                  <a:pos x="0" y="1008"/>
                </a:cxn>
                <a:cxn ang="0">
                  <a:pos x="46" y="939"/>
                </a:cxn>
                <a:cxn ang="0">
                  <a:pos x="69" y="904"/>
                </a:cxn>
                <a:cxn ang="0">
                  <a:pos x="11" y="709"/>
                </a:cxn>
                <a:cxn ang="0">
                  <a:pos x="69" y="478"/>
                </a:cxn>
                <a:cxn ang="0">
                  <a:pos x="92" y="386"/>
                </a:cxn>
                <a:cxn ang="0">
                  <a:pos x="115" y="98"/>
                </a:cxn>
                <a:cxn ang="0">
                  <a:pos x="172" y="17"/>
                </a:cxn>
                <a:cxn ang="0">
                  <a:pos x="368" y="75"/>
                </a:cxn>
                <a:cxn ang="0">
                  <a:pos x="374" y="146"/>
                </a:cxn>
              </a:cxnLst>
              <a:rect l="0" t="0" r="r" b="b"/>
              <a:pathLst>
                <a:path w="4403" h="1278">
                  <a:moveTo>
                    <a:pt x="230" y="75"/>
                  </a:moveTo>
                  <a:cubicBezTo>
                    <a:pt x="1050" y="69"/>
                    <a:pt x="1343" y="108"/>
                    <a:pt x="1935" y="40"/>
                  </a:cubicBezTo>
                  <a:cubicBezTo>
                    <a:pt x="1998" y="62"/>
                    <a:pt x="2053" y="84"/>
                    <a:pt x="2119" y="98"/>
                  </a:cubicBezTo>
                  <a:cubicBezTo>
                    <a:pt x="2247" y="83"/>
                    <a:pt x="2371" y="55"/>
                    <a:pt x="2499" y="40"/>
                  </a:cubicBezTo>
                  <a:cubicBezTo>
                    <a:pt x="2976" y="46"/>
                    <a:pt x="3770" y="0"/>
                    <a:pt x="4274" y="75"/>
                  </a:cubicBezTo>
                  <a:cubicBezTo>
                    <a:pt x="4344" y="99"/>
                    <a:pt x="4403" y="80"/>
                    <a:pt x="4366" y="144"/>
                  </a:cubicBezTo>
                  <a:cubicBezTo>
                    <a:pt x="4356" y="161"/>
                    <a:pt x="4341" y="174"/>
                    <a:pt x="4331" y="190"/>
                  </a:cubicBezTo>
                  <a:cubicBezTo>
                    <a:pt x="4322" y="205"/>
                    <a:pt x="4316" y="221"/>
                    <a:pt x="4308" y="236"/>
                  </a:cubicBezTo>
                  <a:cubicBezTo>
                    <a:pt x="4295" y="393"/>
                    <a:pt x="4312" y="624"/>
                    <a:pt x="4262" y="766"/>
                  </a:cubicBezTo>
                  <a:cubicBezTo>
                    <a:pt x="4271" y="916"/>
                    <a:pt x="4284" y="1039"/>
                    <a:pt x="4331" y="1181"/>
                  </a:cubicBezTo>
                  <a:cubicBezTo>
                    <a:pt x="4312" y="1278"/>
                    <a:pt x="4341" y="1230"/>
                    <a:pt x="4216" y="1227"/>
                  </a:cubicBezTo>
                  <a:cubicBezTo>
                    <a:pt x="3924" y="1220"/>
                    <a:pt x="3632" y="1219"/>
                    <a:pt x="3340" y="1215"/>
                  </a:cubicBezTo>
                  <a:cubicBezTo>
                    <a:pt x="3646" y="1119"/>
                    <a:pt x="3392" y="1202"/>
                    <a:pt x="2522" y="1215"/>
                  </a:cubicBezTo>
                  <a:cubicBezTo>
                    <a:pt x="2027" y="1222"/>
                    <a:pt x="1531" y="1230"/>
                    <a:pt x="1036" y="1238"/>
                  </a:cubicBezTo>
                  <a:cubicBezTo>
                    <a:pt x="1021" y="1246"/>
                    <a:pt x="1007" y="1260"/>
                    <a:pt x="990" y="1262"/>
                  </a:cubicBezTo>
                  <a:cubicBezTo>
                    <a:pt x="943" y="1267"/>
                    <a:pt x="886" y="1227"/>
                    <a:pt x="841" y="1215"/>
                  </a:cubicBezTo>
                  <a:cubicBezTo>
                    <a:pt x="711" y="1220"/>
                    <a:pt x="413" y="1203"/>
                    <a:pt x="276" y="1250"/>
                  </a:cubicBezTo>
                  <a:cubicBezTo>
                    <a:pt x="206" y="1232"/>
                    <a:pt x="138" y="1216"/>
                    <a:pt x="69" y="1192"/>
                  </a:cubicBezTo>
                  <a:cubicBezTo>
                    <a:pt x="65" y="1158"/>
                    <a:pt x="70" y="1121"/>
                    <a:pt x="57" y="1089"/>
                  </a:cubicBezTo>
                  <a:cubicBezTo>
                    <a:pt x="49" y="1069"/>
                    <a:pt x="23" y="1061"/>
                    <a:pt x="11" y="1043"/>
                  </a:cubicBezTo>
                  <a:cubicBezTo>
                    <a:pt x="4" y="1033"/>
                    <a:pt x="4" y="1020"/>
                    <a:pt x="0" y="1008"/>
                  </a:cubicBezTo>
                  <a:cubicBezTo>
                    <a:pt x="15" y="985"/>
                    <a:pt x="31" y="962"/>
                    <a:pt x="46" y="939"/>
                  </a:cubicBezTo>
                  <a:cubicBezTo>
                    <a:pt x="54" y="927"/>
                    <a:pt x="69" y="904"/>
                    <a:pt x="69" y="904"/>
                  </a:cubicBezTo>
                  <a:cubicBezTo>
                    <a:pt x="56" y="827"/>
                    <a:pt x="36" y="780"/>
                    <a:pt x="11" y="709"/>
                  </a:cubicBezTo>
                  <a:cubicBezTo>
                    <a:pt x="20" y="621"/>
                    <a:pt x="21" y="551"/>
                    <a:pt x="69" y="478"/>
                  </a:cubicBezTo>
                  <a:cubicBezTo>
                    <a:pt x="77" y="447"/>
                    <a:pt x="90" y="418"/>
                    <a:pt x="92" y="386"/>
                  </a:cubicBezTo>
                  <a:cubicBezTo>
                    <a:pt x="97" y="290"/>
                    <a:pt x="82" y="189"/>
                    <a:pt x="115" y="98"/>
                  </a:cubicBezTo>
                  <a:cubicBezTo>
                    <a:pt x="126" y="67"/>
                    <a:pt x="154" y="45"/>
                    <a:pt x="172" y="17"/>
                  </a:cubicBezTo>
                  <a:cubicBezTo>
                    <a:pt x="237" y="39"/>
                    <a:pt x="305" y="42"/>
                    <a:pt x="368" y="75"/>
                  </a:cubicBezTo>
                  <a:lnTo>
                    <a:pt x="374" y="146"/>
                  </a:lnTo>
                </a:path>
              </a:pathLst>
            </a:custGeom>
            <a:solidFill>
              <a:srgbClr val="E1FFE1"/>
            </a:solidFill>
            <a:ln w="12700" cap="sq" cmpd="sng">
              <a:noFill/>
              <a:prstDash val="solid"/>
              <a:round/>
              <a:headEnd type="none" w="sm" len="sm"/>
              <a:tailEnd type="none" w="sm" len="sm"/>
            </a:ln>
            <a:effectLst>
              <a:outerShdw dist="152928" dir="2498012" algn="ctr" rotWithShape="0">
                <a:srgbClr val="B2B2B2"/>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5312" name="Text Box 302"/>
            <p:cNvSpPr txBox="1">
              <a:spLocks noChangeArrowheads="1"/>
            </p:cNvSpPr>
            <p:nvPr/>
          </p:nvSpPr>
          <p:spPr bwMode="auto">
            <a:xfrm>
              <a:off x="674" y="2253"/>
              <a:ext cx="2478" cy="368"/>
            </a:xfrm>
            <a:prstGeom prst="rect">
              <a:avLst/>
            </a:prstGeom>
            <a:noFill/>
            <a:ln w="9525">
              <a:noFill/>
              <a:miter lim="800000"/>
              <a:headEnd/>
              <a:tailEnd/>
            </a:ln>
            <a:effectLst>
              <a:outerShdw dist="12700" dir="5400000" algn="ctr" rotWithShape="0">
                <a:schemeClr val="bg1"/>
              </a:outerShdw>
            </a:effectLst>
          </p:spPr>
          <p:txBody>
            <a:bodyPr>
              <a:spAutoFit/>
            </a:bodyPr>
            <a:lstStyle/>
            <a:p>
              <a:pPr algn="l"/>
              <a:r>
                <a:rPr lang="en-US" altLang="zh-CN" sz="3200" b="1" i="1">
                  <a:solidFill>
                    <a:srgbClr val="FF3300"/>
                  </a:solidFill>
                  <a:ea typeface="幼圆" pitchFamily="49" charset="-122"/>
                </a:rPr>
                <a:t>(</a:t>
              </a:r>
              <a:r>
                <a:rPr lang="zh-CN" altLang="en-US" sz="3200" b="1" i="1">
                  <a:solidFill>
                    <a:srgbClr val="FF3300"/>
                  </a:solidFill>
                  <a:ea typeface="幼圆" pitchFamily="49" charset="-122"/>
                </a:rPr>
                <a:t>1</a:t>
              </a:r>
              <a:r>
                <a:rPr lang="en-US" altLang="zh-CN" sz="3200" b="1" i="1">
                  <a:solidFill>
                    <a:srgbClr val="FF3300"/>
                  </a:solidFill>
                  <a:ea typeface="幼圆" pitchFamily="49" charset="-122"/>
                </a:rPr>
                <a:t>) </a:t>
              </a:r>
              <a:r>
                <a:rPr lang="zh-CN" altLang="en-US" sz="3200" b="1" i="1">
                  <a:solidFill>
                    <a:srgbClr val="FF3300"/>
                  </a:solidFill>
                  <a:latin typeface="幼圆" pitchFamily="49" charset="-122"/>
                  <a:ea typeface="幼圆" pitchFamily="49" charset="-122"/>
                </a:rPr>
                <a:t>一维数组的特点</a:t>
              </a:r>
              <a:endParaRPr lang="en-US" altLang="zh-CN" sz="3200" b="1" i="1">
                <a:solidFill>
                  <a:srgbClr val="FF3300"/>
                </a:solidFill>
                <a:latin typeface="幼圆" pitchFamily="49" charset="-122"/>
                <a:ea typeface="幼圆" pitchFamily="49" charset="-122"/>
              </a:endParaRPr>
            </a:p>
          </p:txBody>
        </p:sp>
      </p:grpSp>
      <p:sp>
        <p:nvSpPr>
          <p:cNvPr id="11567" name="Text Box 303"/>
          <p:cNvSpPr txBox="1">
            <a:spLocks noChangeArrowheads="1"/>
          </p:cNvSpPr>
          <p:nvPr/>
        </p:nvSpPr>
        <p:spPr bwMode="auto">
          <a:xfrm>
            <a:off x="2514992" y="4367215"/>
            <a:ext cx="7238122" cy="731837"/>
          </a:xfrm>
          <a:prstGeom prst="rect">
            <a:avLst/>
          </a:prstGeom>
          <a:noFill/>
          <a:ln w="9525">
            <a:noFill/>
            <a:miter lim="800000"/>
            <a:headEnd/>
            <a:tailEnd/>
          </a:ln>
        </p:spPr>
        <p:txBody>
          <a:bodyPr>
            <a:spAutoFit/>
          </a:bodyPr>
          <a:lstStyle/>
          <a:p>
            <a:pPr algn="l">
              <a:lnSpc>
                <a:spcPct val="80000"/>
              </a:lnSpc>
            </a:pPr>
            <a:r>
              <a:rPr lang="zh-CN" altLang="en-US" sz="2600" b="1">
                <a:solidFill>
                  <a:srgbClr val="003192"/>
                </a:solidFill>
                <a:latin typeface="幼圆" pitchFamily="49" charset="-122"/>
                <a:ea typeface="幼圆" pitchFamily="49" charset="-122"/>
              </a:rPr>
              <a:t>    除了第一个元素外，其他每个元素有且仅有一个直接前驱元素；</a:t>
            </a:r>
            <a:endParaRPr lang="en-US" altLang="zh-CN" sz="2600" b="1">
              <a:solidFill>
                <a:srgbClr val="003192"/>
              </a:solidFill>
              <a:latin typeface="幼圆" pitchFamily="49" charset="-122"/>
              <a:ea typeface="幼圆" pitchFamily="49" charset="-122"/>
            </a:endParaRPr>
          </a:p>
        </p:txBody>
      </p:sp>
      <p:sp>
        <p:nvSpPr>
          <p:cNvPr id="11568" name="Text Box 304"/>
          <p:cNvSpPr txBox="1">
            <a:spLocks noChangeArrowheads="1"/>
          </p:cNvSpPr>
          <p:nvPr/>
        </p:nvSpPr>
        <p:spPr bwMode="auto">
          <a:xfrm>
            <a:off x="2514992" y="5129215"/>
            <a:ext cx="7314229" cy="731837"/>
          </a:xfrm>
          <a:prstGeom prst="rect">
            <a:avLst/>
          </a:prstGeom>
          <a:noFill/>
          <a:ln w="9525">
            <a:noFill/>
            <a:miter lim="800000"/>
            <a:headEnd/>
            <a:tailEnd/>
          </a:ln>
        </p:spPr>
        <p:txBody>
          <a:bodyPr>
            <a:spAutoFit/>
          </a:bodyPr>
          <a:lstStyle/>
          <a:p>
            <a:pPr algn="l">
              <a:lnSpc>
                <a:spcPct val="80000"/>
              </a:lnSpc>
            </a:pPr>
            <a:r>
              <a:rPr lang="zh-CN" altLang="en-US" sz="2600" b="1">
                <a:solidFill>
                  <a:srgbClr val="003192"/>
                </a:solidFill>
                <a:latin typeface="幼圆" pitchFamily="49" charset="-122"/>
                <a:ea typeface="幼圆" pitchFamily="49" charset="-122"/>
              </a:rPr>
              <a:t>    除了最后那个元素外，其他每个元素有且仅有一个直接后继元素。</a:t>
            </a:r>
            <a:endParaRPr lang="en-US" altLang="zh-CN" sz="2600" b="1">
              <a:solidFill>
                <a:srgbClr val="003192"/>
              </a:solidFill>
              <a:latin typeface="幼圆" pitchFamily="49" charset="-122"/>
              <a:ea typeface="幼圆" pitchFamily="49" charset="-122"/>
            </a:endParaRPr>
          </a:p>
        </p:txBody>
      </p:sp>
      <p:grpSp>
        <p:nvGrpSpPr>
          <p:cNvPr id="3" name="Group 393"/>
          <p:cNvGrpSpPr>
            <a:grpSpLocks/>
          </p:cNvGrpSpPr>
          <p:nvPr/>
        </p:nvGrpSpPr>
        <p:grpSpPr bwMode="auto">
          <a:xfrm>
            <a:off x="7298307" y="3257550"/>
            <a:ext cx="2836955" cy="541338"/>
            <a:chOff x="3600" y="1963"/>
            <a:chExt cx="1787" cy="341"/>
          </a:xfrm>
        </p:grpSpPr>
        <p:sp>
          <p:nvSpPr>
            <p:cNvPr id="11649" name="AutoShape 385"/>
            <p:cNvSpPr>
              <a:spLocks noChangeArrowheads="1"/>
            </p:cNvSpPr>
            <p:nvPr/>
          </p:nvSpPr>
          <p:spPr bwMode="auto">
            <a:xfrm>
              <a:off x="3600" y="1968"/>
              <a:ext cx="1680" cy="336"/>
            </a:xfrm>
            <a:prstGeom prst="wedgeRectCallout">
              <a:avLst>
                <a:gd name="adj1" fmla="val -59347"/>
                <a:gd name="adj2" fmla="val 127977"/>
              </a:avLst>
            </a:prstGeom>
            <a:noFill/>
            <a:ln w="47625" cap="sq">
              <a:solidFill>
                <a:srgbClr val="00CCFF"/>
              </a:solidFill>
              <a:miter lim="800000"/>
              <a:headEnd type="none" w="sm" len="sm"/>
              <a:tailEnd type="none" w="sm" len="sm"/>
            </a:ln>
            <a:effectLst/>
          </p:spPr>
          <p:txBody>
            <a:bodyPr/>
            <a:lstStyle/>
            <a:p>
              <a:pPr>
                <a:defRPr/>
              </a:pPr>
              <a:endParaRPr lang="zh-CN" altLang="en-US" sz="37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黑体" pitchFamily="2" charset="-122"/>
              </a:endParaRPr>
            </a:p>
          </p:txBody>
        </p:sp>
        <p:sp>
          <p:nvSpPr>
            <p:cNvPr id="55310" name="Text Box 386"/>
            <p:cNvSpPr txBox="1">
              <a:spLocks noChangeArrowheads="1"/>
            </p:cNvSpPr>
            <p:nvPr/>
          </p:nvSpPr>
          <p:spPr bwMode="auto">
            <a:xfrm>
              <a:off x="3600" y="1963"/>
              <a:ext cx="1787" cy="320"/>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gn="l"/>
              <a:r>
                <a:rPr lang="zh-CN" altLang="en-US" sz="2700" b="1">
                  <a:solidFill>
                    <a:srgbClr val="FF3300"/>
                  </a:solidFill>
                  <a:ea typeface="黑体" pitchFamily="49" charset="-122"/>
                </a:rPr>
                <a:t>典型的线性结构</a:t>
              </a:r>
            </a:p>
          </p:txBody>
        </p:sp>
      </p:grpSp>
      <p:grpSp>
        <p:nvGrpSpPr>
          <p:cNvPr id="4" name="Group 388"/>
          <p:cNvGrpSpPr>
            <a:grpSpLocks/>
          </p:cNvGrpSpPr>
          <p:nvPr/>
        </p:nvGrpSpPr>
        <p:grpSpPr bwMode="auto">
          <a:xfrm>
            <a:off x="911424" y="79516"/>
            <a:ext cx="4572809" cy="720725"/>
            <a:chOff x="192" y="336"/>
            <a:chExt cx="2880" cy="454"/>
          </a:xfrm>
        </p:grpSpPr>
        <p:sp>
          <p:nvSpPr>
            <p:cNvPr id="11653" name="Rectangle 389"/>
            <p:cNvSpPr>
              <a:spLocks noChangeArrowheads="1"/>
            </p:cNvSpPr>
            <p:nvPr/>
          </p:nvSpPr>
          <p:spPr bwMode="auto">
            <a:xfrm>
              <a:off x="192" y="336"/>
              <a:ext cx="2880" cy="432"/>
            </a:xfrm>
            <a:prstGeom prst="rect">
              <a:avLst/>
            </a:prstGeom>
            <a:solidFill>
              <a:srgbClr val="D5EAFF"/>
            </a:solidFill>
            <a:ln w="12700" cap="sq">
              <a:noFill/>
              <a:miter lim="800000"/>
              <a:headEnd type="none" w="sm" len="sm"/>
              <a:tailEnd type="none" w="sm" len="sm"/>
            </a:ln>
            <a:effectLst>
              <a:outerShdw dist="125724" dir="2700000" algn="ctr" rotWithShape="0">
                <a:srgbClr val="B2B2B2"/>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5308" name="Rectangle 390"/>
            <p:cNvSpPr>
              <a:spLocks noChangeArrowheads="1"/>
            </p:cNvSpPr>
            <p:nvPr/>
          </p:nvSpPr>
          <p:spPr bwMode="auto">
            <a:xfrm>
              <a:off x="285" y="393"/>
              <a:ext cx="2739" cy="397"/>
            </a:xfrm>
            <a:prstGeom prst="rect">
              <a:avLst/>
            </a:prstGeom>
            <a:noFill/>
            <a:ln w="12700" cap="sq">
              <a:noFill/>
              <a:miter lim="800000"/>
              <a:headEnd type="none" w="sm" len="sm"/>
              <a:tailEnd type="none" w="sm" len="sm"/>
            </a:ln>
          </p:spPr>
          <p:txBody>
            <a:bodyPr>
              <a:spAutoFit/>
            </a:bodyPr>
            <a:lstStyle/>
            <a:p>
              <a:pPr algn="l"/>
              <a:r>
                <a:rPr kumimoji="1" lang="zh-CN" altLang="en-US" sz="3500" b="1" dirty="0">
                  <a:solidFill>
                    <a:srgbClr val="CC0066"/>
                  </a:solidFill>
                  <a:ea typeface="楷体_GB2312" pitchFamily="49" charset="-122"/>
                </a:rPr>
                <a:t>数组的存储结构</a:t>
              </a:r>
            </a:p>
          </p:txBody>
        </p:sp>
      </p:grpSp>
      <p:grpSp>
        <p:nvGrpSpPr>
          <p:cNvPr id="5" name="Group 397"/>
          <p:cNvGrpSpPr>
            <a:grpSpLocks/>
          </p:cNvGrpSpPr>
          <p:nvPr/>
        </p:nvGrpSpPr>
        <p:grpSpPr bwMode="auto">
          <a:xfrm>
            <a:off x="2056739" y="1295400"/>
            <a:ext cx="5141172" cy="628650"/>
            <a:chOff x="3144" y="588"/>
            <a:chExt cx="2664" cy="396"/>
          </a:xfrm>
        </p:grpSpPr>
        <p:sp>
          <p:nvSpPr>
            <p:cNvPr id="11659" name="Oval 395"/>
            <p:cNvSpPr>
              <a:spLocks noChangeArrowheads="1"/>
            </p:cNvSpPr>
            <p:nvPr/>
          </p:nvSpPr>
          <p:spPr bwMode="auto">
            <a:xfrm>
              <a:off x="3144" y="588"/>
              <a:ext cx="2304" cy="396"/>
            </a:xfrm>
            <a:prstGeom prst="ellipse">
              <a:avLst/>
            </a:prstGeom>
            <a:solidFill>
              <a:srgbClr val="FFFFD9"/>
            </a:solidFill>
            <a:ln w="12700" cap="sq">
              <a:noFill/>
              <a:round/>
              <a:headEnd type="none" w="sm" len="sm"/>
              <a:tailEnd type="none" w="sm" len="sm"/>
            </a:ln>
            <a:effectLst>
              <a:outerShdw dist="80322" dir="1106097" algn="ctr" rotWithShape="0">
                <a:srgbClr val="B2B2B2"/>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5306" name="Text Box 396"/>
            <p:cNvSpPr txBox="1">
              <a:spLocks noChangeArrowheads="1"/>
            </p:cNvSpPr>
            <p:nvPr/>
          </p:nvSpPr>
          <p:spPr bwMode="auto">
            <a:xfrm>
              <a:off x="3216" y="626"/>
              <a:ext cx="2592" cy="339"/>
            </a:xfrm>
            <a:prstGeom prst="rect">
              <a:avLst/>
            </a:prstGeom>
            <a:noFill/>
            <a:ln w="9525">
              <a:noFill/>
              <a:miter lim="800000"/>
              <a:headEnd/>
              <a:tailEnd/>
            </a:ln>
            <a:effectLst>
              <a:outerShdw algn="ctr" rotWithShape="0">
                <a:schemeClr val="bg1"/>
              </a:outerShdw>
            </a:effectLst>
          </p:spPr>
          <p:txBody>
            <a:bodyPr>
              <a:spAutoFit/>
            </a:bodyPr>
            <a:lstStyle/>
            <a:p>
              <a:pPr algn="l"/>
              <a:r>
                <a:rPr lang="en-US" altLang="zh-CN" sz="2900" b="1">
                  <a:solidFill>
                    <a:srgbClr val="003192"/>
                  </a:solidFill>
                  <a:latin typeface="黑体" pitchFamily="49" charset="-122"/>
                  <a:ea typeface="黑体" pitchFamily="49" charset="-122"/>
                </a:rPr>
                <a:t>(</a:t>
              </a:r>
              <a:r>
                <a:rPr lang="zh-CN" altLang="en-US" sz="2900" b="1">
                  <a:solidFill>
                    <a:srgbClr val="003192"/>
                  </a:solidFill>
                  <a:latin typeface="黑体" pitchFamily="49" charset="-122"/>
                  <a:ea typeface="黑体" pitchFamily="49" charset="-122"/>
                </a:rPr>
                <a:t>一</a:t>
              </a:r>
              <a:r>
                <a:rPr lang="en-US" altLang="zh-CN" sz="2900" b="1">
                  <a:solidFill>
                    <a:srgbClr val="003192"/>
                  </a:solidFill>
                  <a:latin typeface="黑体" pitchFamily="49" charset="-122"/>
                  <a:ea typeface="黑体" pitchFamily="49" charset="-122"/>
                </a:rPr>
                <a:t>)</a:t>
              </a:r>
              <a:r>
                <a:rPr lang="zh-CN" altLang="en-US" sz="2900" b="1">
                  <a:solidFill>
                    <a:srgbClr val="003192"/>
                  </a:solidFill>
                  <a:latin typeface="黑体" pitchFamily="49" charset="-122"/>
                  <a:ea typeface="黑体" pitchFamily="49" charset="-122"/>
                </a:rPr>
                <a:t>一维数组</a:t>
              </a:r>
              <a:r>
                <a:rPr lang="en-US" altLang="en-US" sz="2900" b="1">
                  <a:solidFill>
                    <a:srgbClr val="003192"/>
                  </a:solidFill>
                  <a:ea typeface="黑体" pitchFamily="49" charset="-122"/>
                </a:rPr>
                <a:t>A[1</a:t>
              </a:r>
              <a:r>
                <a:rPr lang="en-US" altLang="zh-CN" sz="2900" b="1">
                  <a:solidFill>
                    <a:srgbClr val="003192"/>
                  </a:solidFill>
                  <a:ea typeface="黑体" pitchFamily="49" charset="-122"/>
                </a:rPr>
                <a:t>..</a:t>
              </a:r>
              <a:r>
                <a:rPr lang="en-US" altLang="en-US" sz="2900" b="1">
                  <a:solidFill>
                    <a:srgbClr val="003192"/>
                  </a:solidFill>
                  <a:ea typeface="黑体" pitchFamily="49" charset="-122"/>
                </a:rPr>
                <a:t>n]</a:t>
              </a:r>
              <a:endParaRPr lang="en-US" altLang="zh-CN" sz="2900" b="1">
                <a:solidFill>
                  <a:srgbClr val="003192"/>
                </a:solidFill>
                <a:ea typeface="黑体" pitchFamily="49"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352"/>
                                        </p:tgtEl>
                                        <p:attrNameLst>
                                          <p:attrName>style.visibility</p:attrName>
                                        </p:attrNameLst>
                                      </p:cBhvr>
                                      <p:to>
                                        <p:strVal val="visible"/>
                                      </p:to>
                                    </p:set>
                                    <p:animEffect transition="in" filter="wipe(left)">
                                      <p:cBhvr>
                                        <p:cTn id="12" dur="500"/>
                                        <p:tgtEl>
                                          <p:spTgt spid="113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outVertic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567"/>
                                        </p:tgtEl>
                                        <p:attrNameLst>
                                          <p:attrName>style.visibility</p:attrName>
                                        </p:attrNameLst>
                                      </p:cBhvr>
                                      <p:to>
                                        <p:strVal val="visible"/>
                                      </p:to>
                                    </p:set>
                                    <p:animEffect transition="in" filter="dissolve">
                                      <p:cBhvr>
                                        <p:cTn id="22" dur="500"/>
                                        <p:tgtEl>
                                          <p:spTgt spid="1156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568"/>
                                        </p:tgtEl>
                                        <p:attrNameLst>
                                          <p:attrName>style.visibility</p:attrName>
                                        </p:attrNameLst>
                                      </p:cBhvr>
                                      <p:to>
                                        <p:strVal val="visible"/>
                                      </p:to>
                                    </p:set>
                                    <p:animEffect transition="in" filter="dissolve">
                                      <p:cBhvr>
                                        <p:cTn id="27" dur="500"/>
                                        <p:tgtEl>
                                          <p:spTgt spid="1156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up)">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52" grpId="0" autoUpdateAnimBg="0"/>
      <p:bldP spid="11567" grpId="0" autoUpdateAnimBg="0"/>
      <p:bldP spid="11568"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Text Box 3"/>
          <p:cNvSpPr txBox="1">
            <a:spLocks noChangeArrowheads="1"/>
          </p:cNvSpPr>
          <p:nvPr/>
        </p:nvSpPr>
        <p:spPr bwMode="auto">
          <a:xfrm>
            <a:off x="4114828" y="1143002"/>
            <a:ext cx="3505713" cy="538163"/>
          </a:xfrm>
          <a:prstGeom prst="rect">
            <a:avLst/>
          </a:prstGeom>
          <a:noFill/>
          <a:ln w="12700" cap="sq">
            <a:noFill/>
            <a:miter lim="800000"/>
            <a:headEnd/>
            <a:tailEnd/>
          </a:ln>
        </p:spPr>
        <p:txBody>
          <a:bodyPr>
            <a:spAutoFit/>
          </a:bodyPr>
          <a:lstStyle/>
          <a:p>
            <a:pPr algn="l"/>
            <a:r>
              <a:rPr lang="zh-CN" altLang="en-US" sz="2900" b="1">
                <a:solidFill>
                  <a:schemeClr val="accent2"/>
                </a:solidFill>
                <a:ea typeface="黑体" pitchFamily="49" charset="-122"/>
              </a:rPr>
              <a:t>广义表的基本概念</a:t>
            </a:r>
          </a:p>
        </p:txBody>
      </p:sp>
      <p:sp>
        <p:nvSpPr>
          <p:cNvPr id="52228" name="Text Box 4"/>
          <p:cNvSpPr txBox="1">
            <a:spLocks noChangeArrowheads="1"/>
          </p:cNvSpPr>
          <p:nvPr/>
        </p:nvSpPr>
        <p:spPr bwMode="auto">
          <a:xfrm>
            <a:off x="4114827" y="2819402"/>
            <a:ext cx="3581818" cy="538163"/>
          </a:xfrm>
          <a:prstGeom prst="rect">
            <a:avLst/>
          </a:prstGeom>
          <a:noFill/>
          <a:ln w="12700" cap="sq">
            <a:noFill/>
            <a:miter lim="800000"/>
            <a:headEnd/>
            <a:tailEnd/>
          </a:ln>
        </p:spPr>
        <p:txBody>
          <a:bodyPr>
            <a:spAutoFit/>
          </a:bodyPr>
          <a:lstStyle/>
          <a:p>
            <a:pPr algn="l"/>
            <a:r>
              <a:rPr lang="zh-CN" altLang="en-US" sz="2900" b="1">
                <a:solidFill>
                  <a:schemeClr val="accent2"/>
                </a:solidFill>
                <a:ea typeface="黑体" pitchFamily="49" charset="-122"/>
              </a:rPr>
              <a:t>广义表的存储方法</a:t>
            </a:r>
          </a:p>
        </p:txBody>
      </p:sp>
      <p:sp>
        <p:nvSpPr>
          <p:cNvPr id="52229" name="Text Box 5"/>
          <p:cNvSpPr txBox="1">
            <a:spLocks noChangeArrowheads="1"/>
          </p:cNvSpPr>
          <p:nvPr/>
        </p:nvSpPr>
        <p:spPr bwMode="auto">
          <a:xfrm>
            <a:off x="4114828" y="3962402"/>
            <a:ext cx="4801127" cy="538163"/>
          </a:xfrm>
          <a:prstGeom prst="rect">
            <a:avLst/>
          </a:prstGeom>
          <a:noFill/>
          <a:ln w="12700" cap="sq">
            <a:noFill/>
            <a:miter lim="800000"/>
            <a:headEnd/>
            <a:tailEnd/>
          </a:ln>
        </p:spPr>
        <p:txBody>
          <a:bodyPr>
            <a:spAutoFit/>
          </a:bodyPr>
          <a:lstStyle/>
          <a:p>
            <a:pPr algn="l"/>
            <a:r>
              <a:rPr lang="zh-CN" altLang="en-US" sz="2900" b="1">
                <a:solidFill>
                  <a:schemeClr val="accent2"/>
                </a:solidFill>
                <a:ea typeface="黑体" pitchFamily="49" charset="-122"/>
              </a:rPr>
              <a:t>三元多项式的广义表表示</a:t>
            </a:r>
          </a:p>
        </p:txBody>
      </p:sp>
      <p:sp>
        <p:nvSpPr>
          <p:cNvPr id="52230" name="Text Box 6"/>
          <p:cNvSpPr txBox="1">
            <a:spLocks noChangeArrowheads="1"/>
          </p:cNvSpPr>
          <p:nvPr/>
        </p:nvSpPr>
        <p:spPr bwMode="auto">
          <a:xfrm>
            <a:off x="4877502" y="1630363"/>
            <a:ext cx="2971354" cy="508000"/>
          </a:xfrm>
          <a:prstGeom prst="rect">
            <a:avLst/>
          </a:prstGeom>
          <a:noFill/>
          <a:ln w="12700" cap="sq">
            <a:noFill/>
            <a:miter lim="800000"/>
            <a:headEnd/>
            <a:tailEnd/>
          </a:ln>
        </p:spPr>
        <p:txBody>
          <a:bodyPr>
            <a:spAutoFit/>
          </a:bodyPr>
          <a:lstStyle/>
          <a:p>
            <a:pPr algn="l"/>
            <a:r>
              <a:rPr lang="zh-CN" altLang="en-US" sz="2700" b="1">
                <a:solidFill>
                  <a:srgbClr val="003399"/>
                </a:solidFill>
                <a:ea typeface="幼圆" pitchFamily="49" charset="-122"/>
              </a:rPr>
              <a:t>广义表的定义</a:t>
            </a:r>
          </a:p>
        </p:txBody>
      </p:sp>
      <p:sp>
        <p:nvSpPr>
          <p:cNvPr id="52231" name="Text Box 7"/>
          <p:cNvSpPr txBox="1">
            <a:spLocks noChangeArrowheads="1"/>
          </p:cNvSpPr>
          <p:nvPr/>
        </p:nvSpPr>
        <p:spPr bwMode="auto">
          <a:xfrm>
            <a:off x="4853213" y="2087563"/>
            <a:ext cx="3351882" cy="508000"/>
          </a:xfrm>
          <a:prstGeom prst="rect">
            <a:avLst/>
          </a:prstGeom>
          <a:noFill/>
          <a:ln w="12700" cap="sq">
            <a:noFill/>
            <a:miter lim="800000"/>
            <a:headEnd/>
            <a:tailEnd/>
          </a:ln>
        </p:spPr>
        <p:txBody>
          <a:bodyPr>
            <a:spAutoFit/>
          </a:bodyPr>
          <a:lstStyle/>
          <a:p>
            <a:pPr algn="l"/>
            <a:r>
              <a:rPr lang="zh-CN" altLang="en-US" sz="2700" b="1">
                <a:solidFill>
                  <a:srgbClr val="003399"/>
                </a:solidFill>
                <a:ea typeface="幼圆" pitchFamily="49" charset="-122"/>
              </a:rPr>
              <a:t>基本的名词概念</a:t>
            </a:r>
          </a:p>
        </p:txBody>
      </p:sp>
      <p:sp>
        <p:nvSpPr>
          <p:cNvPr id="52232" name="AutoShape 8"/>
          <p:cNvSpPr>
            <a:spLocks/>
          </p:cNvSpPr>
          <p:nvPr/>
        </p:nvSpPr>
        <p:spPr bwMode="auto">
          <a:xfrm>
            <a:off x="3505983" y="1371600"/>
            <a:ext cx="380528" cy="2971800"/>
          </a:xfrm>
          <a:prstGeom prst="leftBrace">
            <a:avLst>
              <a:gd name="adj1" fmla="val 65092"/>
              <a:gd name="adj2" fmla="val 50000"/>
            </a:avLst>
          </a:prstGeom>
          <a:noFill/>
          <a:ln w="47625" cap="sq">
            <a:solidFill>
              <a:srgbClr val="333399"/>
            </a:solidFill>
            <a:round/>
            <a:headEnd/>
            <a:tailEnd/>
          </a:ln>
        </p:spPr>
        <p:txBody>
          <a:bodyPr wrap="none" anchor="ctr"/>
          <a:lstStyle/>
          <a:p>
            <a:endParaRPr lang="zh-CN" altLang="en-US"/>
          </a:p>
        </p:txBody>
      </p:sp>
      <p:grpSp>
        <p:nvGrpSpPr>
          <p:cNvPr id="2" name="Group 18"/>
          <p:cNvGrpSpPr>
            <a:grpSpLocks/>
          </p:cNvGrpSpPr>
          <p:nvPr/>
        </p:nvGrpSpPr>
        <p:grpSpPr bwMode="auto">
          <a:xfrm>
            <a:off x="2591098" y="2133600"/>
            <a:ext cx="684949" cy="1371600"/>
            <a:chOff x="768" y="3024"/>
            <a:chExt cx="432" cy="864"/>
          </a:xfrm>
        </p:grpSpPr>
        <p:sp>
          <p:nvSpPr>
            <p:cNvPr id="108557" name="Oval 19"/>
            <p:cNvSpPr>
              <a:spLocks noChangeArrowheads="1"/>
            </p:cNvSpPr>
            <p:nvPr/>
          </p:nvSpPr>
          <p:spPr bwMode="auto">
            <a:xfrm>
              <a:off x="768" y="3024"/>
              <a:ext cx="432" cy="864"/>
            </a:xfrm>
            <a:prstGeom prst="ellipse">
              <a:avLst/>
            </a:prstGeom>
            <a:solidFill>
              <a:srgbClr val="CCFFCC"/>
            </a:solidFill>
            <a:ln w="12700" cap="sq">
              <a:noFill/>
              <a:round/>
              <a:headEnd/>
              <a:tailEnd/>
            </a:ln>
            <a:effectLst>
              <a:outerShdw dist="45791" dir="2021404" algn="ctr" rotWithShape="0">
                <a:srgbClr val="C0C0C0"/>
              </a:outerShdw>
            </a:effectLst>
          </p:spPr>
          <p:txBody>
            <a:bodyPr wrap="none" anchor="ctr"/>
            <a:lstStyle/>
            <a:p>
              <a:endParaRPr lang="zh-CN" altLang="en-US"/>
            </a:p>
          </p:txBody>
        </p:sp>
        <p:sp>
          <p:nvSpPr>
            <p:cNvPr id="108558" name="Text Box 20"/>
            <p:cNvSpPr txBox="1">
              <a:spLocks noChangeArrowheads="1"/>
            </p:cNvSpPr>
            <p:nvPr/>
          </p:nvSpPr>
          <p:spPr bwMode="auto">
            <a:xfrm>
              <a:off x="788" y="3084"/>
              <a:ext cx="392" cy="730"/>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pPr algn="l">
                <a:lnSpc>
                  <a:spcPct val="70000"/>
                </a:lnSpc>
              </a:pPr>
              <a:r>
                <a:rPr lang="zh-CN" altLang="en-US" sz="3300" b="1">
                  <a:solidFill>
                    <a:srgbClr val="FF3300"/>
                  </a:solidFill>
                  <a:ea typeface="黑体" pitchFamily="49" charset="-122"/>
                </a:rPr>
                <a:t>广</a:t>
              </a:r>
            </a:p>
            <a:p>
              <a:pPr algn="l">
                <a:lnSpc>
                  <a:spcPct val="70000"/>
                </a:lnSpc>
              </a:pPr>
              <a:r>
                <a:rPr lang="zh-CN" altLang="en-US" sz="3300" b="1">
                  <a:solidFill>
                    <a:srgbClr val="FF3300"/>
                  </a:solidFill>
                  <a:ea typeface="黑体" pitchFamily="49" charset="-122"/>
                </a:rPr>
                <a:t>义</a:t>
              </a:r>
            </a:p>
            <a:p>
              <a:pPr algn="l">
                <a:lnSpc>
                  <a:spcPct val="70000"/>
                </a:lnSpc>
              </a:pPr>
              <a:r>
                <a:rPr lang="zh-CN" altLang="en-US" sz="3300" b="1">
                  <a:solidFill>
                    <a:srgbClr val="FF3300"/>
                  </a:solidFill>
                  <a:ea typeface="黑体" pitchFamily="49" charset="-122"/>
                </a:rPr>
                <a:t>表</a:t>
              </a:r>
            </a:p>
          </p:txBody>
        </p:sp>
      </p:grpSp>
      <p:sp>
        <p:nvSpPr>
          <p:cNvPr id="52245" name="Text Box 21"/>
          <p:cNvSpPr txBox="1">
            <a:spLocks noChangeArrowheads="1"/>
          </p:cNvSpPr>
          <p:nvPr/>
        </p:nvSpPr>
        <p:spPr bwMode="auto">
          <a:xfrm>
            <a:off x="4917984" y="3230563"/>
            <a:ext cx="2286405" cy="508000"/>
          </a:xfrm>
          <a:prstGeom prst="rect">
            <a:avLst/>
          </a:prstGeom>
          <a:noFill/>
          <a:ln w="12700" cap="sq">
            <a:noFill/>
            <a:miter lim="800000"/>
            <a:headEnd/>
            <a:tailEnd/>
          </a:ln>
        </p:spPr>
        <p:txBody>
          <a:bodyPr>
            <a:spAutoFit/>
          </a:bodyPr>
          <a:lstStyle/>
          <a:p>
            <a:pPr algn="l"/>
            <a:r>
              <a:rPr lang="zh-CN" altLang="en-US" sz="2700" b="1">
                <a:solidFill>
                  <a:srgbClr val="003399"/>
                </a:solidFill>
                <a:ea typeface="幼圆" pitchFamily="49" charset="-122"/>
              </a:rPr>
              <a:t>链表表示法</a:t>
            </a:r>
          </a:p>
        </p:txBody>
      </p:sp>
      <p:grpSp>
        <p:nvGrpSpPr>
          <p:cNvPr id="3" name="Group 25"/>
          <p:cNvGrpSpPr>
            <a:grpSpLocks/>
          </p:cNvGrpSpPr>
          <p:nvPr/>
        </p:nvGrpSpPr>
        <p:grpSpPr bwMode="auto">
          <a:xfrm>
            <a:off x="5879829" y="4868865"/>
            <a:ext cx="3337309" cy="1081087"/>
            <a:chOff x="1600" y="3067"/>
            <a:chExt cx="2102" cy="681"/>
          </a:xfrm>
        </p:grpSpPr>
        <p:sp>
          <p:nvSpPr>
            <p:cNvPr id="108555" name="Freeform 23"/>
            <p:cNvSpPr>
              <a:spLocks/>
            </p:cNvSpPr>
            <p:nvPr/>
          </p:nvSpPr>
          <p:spPr bwMode="auto">
            <a:xfrm>
              <a:off x="1600" y="3067"/>
              <a:ext cx="1905" cy="681"/>
            </a:xfrm>
            <a:custGeom>
              <a:avLst/>
              <a:gdLst>
                <a:gd name="T0" fmla="*/ 20906 w 1176"/>
                <a:gd name="T1" fmla="*/ 139 h 627"/>
                <a:gd name="T2" fmla="*/ 9434 w 1176"/>
                <a:gd name="T3" fmla="*/ 392 h 627"/>
                <a:gd name="T4" fmla="*/ 9434 w 1176"/>
                <a:gd name="T5" fmla="*/ 1372 h 627"/>
                <a:gd name="T6" fmla="*/ 12000 w 1176"/>
                <a:gd name="T7" fmla="*/ 1456 h 627"/>
                <a:gd name="T8" fmla="*/ 45942 w 1176"/>
                <a:gd name="T9" fmla="*/ 1538 h 627"/>
                <a:gd name="T10" fmla="*/ 202929 w 1176"/>
                <a:gd name="T11" fmla="*/ 1456 h 627"/>
                <a:gd name="T12" fmla="*/ 230432 w 1176"/>
                <a:gd name="T13" fmla="*/ 1176 h 627"/>
                <a:gd name="T14" fmla="*/ 230432 w 1176"/>
                <a:gd name="T15" fmla="*/ 785 h 627"/>
                <a:gd name="T16" fmla="*/ 214497 w 1176"/>
                <a:gd name="T17" fmla="*/ 758 h 627"/>
                <a:gd name="T18" fmla="*/ 177907 w 1176"/>
                <a:gd name="T19" fmla="*/ 26 h 627"/>
                <a:gd name="T20" fmla="*/ 23142 w 1176"/>
                <a:gd name="T21" fmla="*/ 0 h 627"/>
                <a:gd name="T22" fmla="*/ 20906 w 1176"/>
                <a:gd name="T23" fmla="*/ 139 h 6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176" h="627">
                  <a:moveTo>
                    <a:pt x="104" y="56"/>
                  </a:moveTo>
                  <a:cubicBezTo>
                    <a:pt x="81" y="90"/>
                    <a:pt x="70" y="124"/>
                    <a:pt x="47" y="158"/>
                  </a:cubicBezTo>
                  <a:cubicBezTo>
                    <a:pt x="0" y="304"/>
                    <a:pt x="27" y="207"/>
                    <a:pt x="47" y="553"/>
                  </a:cubicBezTo>
                  <a:cubicBezTo>
                    <a:pt x="48" y="565"/>
                    <a:pt x="50" y="579"/>
                    <a:pt x="59" y="587"/>
                  </a:cubicBezTo>
                  <a:cubicBezTo>
                    <a:pt x="100" y="627"/>
                    <a:pt x="228" y="621"/>
                    <a:pt x="228" y="621"/>
                  </a:cubicBezTo>
                  <a:cubicBezTo>
                    <a:pt x="520" y="601"/>
                    <a:pt x="641" y="594"/>
                    <a:pt x="1007" y="587"/>
                  </a:cubicBezTo>
                  <a:cubicBezTo>
                    <a:pt x="1079" y="570"/>
                    <a:pt x="1102" y="534"/>
                    <a:pt x="1143" y="474"/>
                  </a:cubicBezTo>
                  <a:cubicBezTo>
                    <a:pt x="1155" y="426"/>
                    <a:pt x="1176" y="361"/>
                    <a:pt x="1143" y="316"/>
                  </a:cubicBezTo>
                  <a:cubicBezTo>
                    <a:pt x="1127" y="294"/>
                    <a:pt x="1090" y="309"/>
                    <a:pt x="1064" y="305"/>
                  </a:cubicBezTo>
                  <a:cubicBezTo>
                    <a:pt x="1055" y="165"/>
                    <a:pt x="1057" y="16"/>
                    <a:pt x="883" y="11"/>
                  </a:cubicBezTo>
                  <a:cubicBezTo>
                    <a:pt x="627" y="4"/>
                    <a:pt x="371" y="4"/>
                    <a:pt x="115" y="0"/>
                  </a:cubicBezTo>
                  <a:cubicBezTo>
                    <a:pt x="65" y="16"/>
                    <a:pt x="76" y="0"/>
                    <a:pt x="104" y="56"/>
                  </a:cubicBezTo>
                  <a:close/>
                </a:path>
              </a:pathLst>
            </a:custGeom>
            <a:noFill/>
            <a:ln w="85725" cap="sq" cmpd="sng">
              <a:solidFill>
                <a:srgbClr val="00CCFF"/>
              </a:solidFill>
              <a:prstDash val="solid"/>
              <a:round/>
              <a:headEnd/>
              <a:tailEnd/>
            </a:ln>
            <a:effectLst>
              <a:outerShdw dist="45791" dir="2021404" algn="ctr" rotWithShape="0">
                <a:srgbClr val="777777"/>
              </a:outerShdw>
            </a:effectLst>
          </p:spPr>
          <p:txBody>
            <a:bodyPr wrap="none" anchor="ctr"/>
            <a:lstStyle/>
            <a:p>
              <a:endParaRPr lang="zh-CN" altLang="en-US"/>
            </a:p>
          </p:txBody>
        </p:sp>
        <p:sp>
          <p:nvSpPr>
            <p:cNvPr id="108556" name="Rectangle 24"/>
            <p:cNvSpPr>
              <a:spLocks noChangeArrowheads="1"/>
            </p:cNvSpPr>
            <p:nvPr/>
          </p:nvSpPr>
          <p:spPr bwMode="auto">
            <a:xfrm>
              <a:off x="1760" y="3130"/>
              <a:ext cx="1942" cy="579"/>
            </a:xfrm>
            <a:prstGeom prst="rect">
              <a:avLst/>
            </a:prstGeom>
            <a:noFill/>
            <a:ln w="12700" cap="sq">
              <a:noFill/>
              <a:miter lim="800000"/>
              <a:headEnd/>
              <a:tailEnd/>
            </a:ln>
            <a:effectLst>
              <a:outerShdw dist="12700" algn="ctr" rotWithShape="0">
                <a:srgbClr val="000000"/>
              </a:outerShdw>
            </a:effectLst>
          </p:spPr>
          <p:txBody>
            <a:bodyPr>
              <a:spAutoFit/>
            </a:bodyPr>
            <a:lstStyle/>
            <a:p>
              <a:pPr algn="l">
                <a:lnSpc>
                  <a:spcPct val="75000"/>
                </a:lnSpc>
              </a:pPr>
              <a:r>
                <a:rPr lang="zh-CN" altLang="en-US" sz="3500" b="1">
                  <a:solidFill>
                    <a:srgbClr val="FF3300"/>
                  </a:solidFill>
                  <a:ea typeface="华文新魏" pitchFamily="2" charset="-122"/>
                </a:rPr>
                <a:t>本章内容</a:t>
              </a:r>
            </a:p>
            <a:p>
              <a:pPr algn="l">
                <a:lnSpc>
                  <a:spcPct val="75000"/>
                </a:lnSpc>
              </a:pPr>
              <a:r>
                <a:rPr lang="zh-CN" altLang="en-US" sz="3500" b="1">
                  <a:solidFill>
                    <a:srgbClr val="FF3300"/>
                  </a:solidFill>
                  <a:ea typeface="华文新魏" pitchFamily="2" charset="-122"/>
                </a:rPr>
                <a:t>不作为重点</a:t>
              </a: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227"/>
                                        </p:tgtEl>
                                        <p:attrNameLst>
                                          <p:attrName>style.visibility</p:attrName>
                                        </p:attrNameLst>
                                      </p:cBhvr>
                                      <p:to>
                                        <p:strVal val="visible"/>
                                      </p:to>
                                    </p:set>
                                    <p:animEffect transition="in" filter="wipe(left)">
                                      <p:cBhvr>
                                        <p:cTn id="7" dur="500"/>
                                        <p:tgtEl>
                                          <p:spTgt spid="522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2230"/>
                                        </p:tgtEl>
                                        <p:attrNameLst>
                                          <p:attrName>style.visibility</p:attrName>
                                        </p:attrNameLst>
                                      </p:cBhvr>
                                      <p:to>
                                        <p:strVal val="visible"/>
                                      </p:to>
                                    </p:set>
                                    <p:animEffect transition="in" filter="dissolve">
                                      <p:cBhvr>
                                        <p:cTn id="12" dur="500"/>
                                        <p:tgtEl>
                                          <p:spTgt spid="522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2231"/>
                                        </p:tgtEl>
                                        <p:attrNameLst>
                                          <p:attrName>style.visibility</p:attrName>
                                        </p:attrNameLst>
                                      </p:cBhvr>
                                      <p:to>
                                        <p:strVal val="visible"/>
                                      </p:to>
                                    </p:set>
                                    <p:animEffect transition="in" filter="dissolve">
                                      <p:cBhvr>
                                        <p:cTn id="17" dur="500"/>
                                        <p:tgtEl>
                                          <p:spTgt spid="522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2228"/>
                                        </p:tgtEl>
                                        <p:attrNameLst>
                                          <p:attrName>style.visibility</p:attrName>
                                        </p:attrNameLst>
                                      </p:cBhvr>
                                      <p:to>
                                        <p:strVal val="visible"/>
                                      </p:to>
                                    </p:set>
                                    <p:animEffect transition="in" filter="wipe(left)">
                                      <p:cBhvr>
                                        <p:cTn id="22" dur="500"/>
                                        <p:tgtEl>
                                          <p:spTgt spid="5222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2245"/>
                                        </p:tgtEl>
                                        <p:attrNameLst>
                                          <p:attrName>style.visibility</p:attrName>
                                        </p:attrNameLst>
                                      </p:cBhvr>
                                      <p:to>
                                        <p:strVal val="visible"/>
                                      </p:to>
                                    </p:set>
                                    <p:animEffect transition="in" filter="dissolve">
                                      <p:cBhvr>
                                        <p:cTn id="27" dur="500"/>
                                        <p:tgtEl>
                                          <p:spTgt spid="5224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2229"/>
                                        </p:tgtEl>
                                        <p:attrNameLst>
                                          <p:attrName>style.visibility</p:attrName>
                                        </p:attrNameLst>
                                      </p:cBhvr>
                                      <p:to>
                                        <p:strVal val="visible"/>
                                      </p:to>
                                    </p:set>
                                    <p:animEffect transition="in" filter="wipe(left)">
                                      <p:cBhvr>
                                        <p:cTn id="32" dur="500"/>
                                        <p:tgtEl>
                                          <p:spTgt spid="5222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42" fill="hold" grpId="0" nodeType="clickEffect">
                                  <p:stCondLst>
                                    <p:cond delay="0"/>
                                  </p:stCondLst>
                                  <p:childTnLst>
                                    <p:set>
                                      <p:cBhvr>
                                        <p:cTn id="36" dur="1" fill="hold">
                                          <p:stCondLst>
                                            <p:cond delay="0"/>
                                          </p:stCondLst>
                                        </p:cTn>
                                        <p:tgtEl>
                                          <p:spTgt spid="52232"/>
                                        </p:tgtEl>
                                        <p:attrNameLst>
                                          <p:attrName>style.visibility</p:attrName>
                                        </p:attrNameLst>
                                      </p:cBhvr>
                                      <p:to>
                                        <p:strVal val="visible"/>
                                      </p:to>
                                    </p:set>
                                    <p:animEffect transition="in" filter="barn(outHorizontal)">
                                      <p:cBhvr>
                                        <p:cTn id="37" dur="500"/>
                                        <p:tgtEl>
                                          <p:spTgt spid="5223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3" presetClass="entr" presetSubtype="16"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 calcmode="lin" valueType="num">
                                      <p:cBhvr>
                                        <p:cTn id="42" dur="500" fill="hold"/>
                                        <p:tgtEl>
                                          <p:spTgt spid="3"/>
                                        </p:tgtEl>
                                        <p:attrNameLst>
                                          <p:attrName>ppt_w</p:attrName>
                                        </p:attrNameLst>
                                      </p:cBhvr>
                                      <p:tavLst>
                                        <p:tav tm="0">
                                          <p:val>
                                            <p:fltVal val="0"/>
                                          </p:val>
                                        </p:tav>
                                        <p:tav tm="100000">
                                          <p:val>
                                            <p:strVal val="#ppt_w"/>
                                          </p:val>
                                        </p:tav>
                                      </p:tavLst>
                                    </p:anim>
                                    <p:anim calcmode="lin" valueType="num">
                                      <p:cBhvr>
                                        <p:cTn id="43"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autoUpdateAnimBg="0"/>
      <p:bldP spid="52228" grpId="0" autoUpdateAnimBg="0"/>
      <p:bldP spid="52229" grpId="0" autoUpdateAnimBg="0"/>
      <p:bldP spid="52230" grpId="0" autoUpdateAnimBg="0"/>
      <p:bldP spid="52231" grpId="0" autoUpdateAnimBg="0"/>
      <p:bldP spid="52232" grpId="0" animBg="1"/>
      <p:bldP spid="52245"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Oval 2"/>
          <p:cNvSpPr>
            <a:spLocks noChangeArrowheads="1"/>
          </p:cNvSpPr>
          <p:nvPr/>
        </p:nvSpPr>
        <p:spPr bwMode="auto">
          <a:xfrm>
            <a:off x="2514992" y="1371600"/>
            <a:ext cx="7314229" cy="3200400"/>
          </a:xfrm>
          <a:prstGeom prst="ellipse">
            <a:avLst/>
          </a:prstGeom>
          <a:gradFill rotWithShape="0">
            <a:gsLst>
              <a:gs pos="0">
                <a:srgbClr val="FF6600"/>
              </a:gs>
              <a:gs pos="50000">
                <a:srgbClr val="762F00"/>
              </a:gs>
              <a:gs pos="100000">
                <a:srgbClr val="FF6600"/>
              </a:gs>
            </a:gsLst>
            <a:lin ang="5400000" scaled="1"/>
          </a:gradFill>
          <a:ln w="12700" cap="sq">
            <a:noFill/>
            <a:round/>
            <a:headEnd type="none" w="sm" len="sm"/>
            <a:tailEnd type="none" w="sm" len="sm"/>
          </a:ln>
          <a:effectLst>
            <a:outerShdw dist="143684" dir="2700000" algn="ctr" rotWithShape="0">
              <a:srgbClr val="777777"/>
            </a:outerShdw>
          </a:effectLst>
        </p:spPr>
        <p:txBody>
          <a:bodyPr wrap="none" anchor="ctr"/>
          <a:lstStyle/>
          <a:p>
            <a:pPr eaLnBrk="1" hangingPunct="1"/>
            <a:endParaRPr kumimoji="1" lang="zh-CN" altLang="en-US" sz="5800" b="1">
              <a:solidFill>
                <a:srgbClr val="FFFF00"/>
              </a:solidFill>
              <a:latin typeface="隶书" pitchFamily="49" charset="-122"/>
              <a:ea typeface="隶书" pitchFamily="49" charset="-122"/>
            </a:endParaRPr>
          </a:p>
        </p:txBody>
      </p:sp>
      <p:sp>
        <p:nvSpPr>
          <p:cNvPr id="20483" name="Rectangle 3"/>
          <p:cNvSpPr>
            <a:spLocks noChangeArrowheads="1"/>
          </p:cNvSpPr>
          <p:nvPr/>
        </p:nvSpPr>
        <p:spPr bwMode="auto">
          <a:xfrm>
            <a:off x="4038722" y="2297113"/>
            <a:ext cx="4721782" cy="1092200"/>
          </a:xfrm>
          <a:prstGeom prst="rect">
            <a:avLst/>
          </a:prstGeom>
          <a:noFill/>
          <a:ln w="12700" cap="sq">
            <a:noFill/>
            <a:miter lim="800000"/>
            <a:headEnd type="none" w="sm" len="sm"/>
            <a:tailEnd type="none" w="sm" len="sm"/>
          </a:ln>
          <a:effectLst>
            <a:outerShdw dist="35921" dir="2700000" algn="ctr" rotWithShape="0">
              <a:schemeClr val="bg1"/>
            </a:outerShdw>
          </a:effectLst>
        </p:spPr>
        <p:txBody>
          <a:bodyPr>
            <a:spAutoFit/>
          </a:bodyPr>
          <a:lstStyle/>
          <a:p>
            <a:pPr algn="ctr" eaLnBrk="1" hangingPunct="1"/>
            <a:r>
              <a:rPr kumimoji="1" lang="zh-CN" altLang="en-US" sz="6500" b="1" dirty="0">
                <a:solidFill>
                  <a:srgbClr val="FFFF00"/>
                </a:solidFill>
                <a:latin typeface="隶书" pitchFamily="49" charset="-122"/>
                <a:ea typeface="隶书" pitchFamily="49" charset="-122"/>
              </a:rPr>
              <a:t>串</a:t>
            </a:r>
          </a:p>
        </p:txBody>
      </p:sp>
    </p:spTree>
  </p:cSld>
  <p:clrMapOvr>
    <a:masterClrMapping/>
  </p:clrMapOvr>
  <p:transition>
    <p:zo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62</a:t>
            </a:fld>
            <a:endParaRPr lang="zh-CN" altLang="en-US"/>
          </a:p>
        </p:txBody>
      </p:sp>
      <p:pic>
        <p:nvPicPr>
          <p:cNvPr id="5122" name="Picture 2"/>
          <p:cNvPicPr>
            <a:picLocks noChangeAspect="1" noChangeArrowheads="1"/>
          </p:cNvPicPr>
          <p:nvPr/>
        </p:nvPicPr>
        <p:blipFill>
          <a:blip r:embed="rId2" cstate="print"/>
          <a:srcRect/>
          <a:stretch>
            <a:fillRect/>
          </a:stretch>
        </p:blipFill>
        <p:spPr bwMode="auto">
          <a:xfrm>
            <a:off x="1524000" y="1257300"/>
            <a:ext cx="9144000" cy="5600700"/>
          </a:xfrm>
          <a:prstGeom prst="rect">
            <a:avLst/>
          </a:prstGeom>
          <a:noFill/>
          <a:ln w="9525">
            <a:noFill/>
            <a:miter lim="800000"/>
            <a:headEnd/>
            <a:tailEnd/>
          </a:ln>
        </p:spPr>
      </p:pic>
      <p:grpSp>
        <p:nvGrpSpPr>
          <p:cNvPr id="4" name="Group 38"/>
          <p:cNvGrpSpPr>
            <a:grpSpLocks/>
          </p:cNvGrpSpPr>
          <p:nvPr/>
        </p:nvGrpSpPr>
        <p:grpSpPr bwMode="auto">
          <a:xfrm>
            <a:off x="1524000" y="0"/>
            <a:ext cx="9144000" cy="1384092"/>
            <a:chOff x="289" y="1200"/>
            <a:chExt cx="5136" cy="2428"/>
          </a:xfrm>
        </p:grpSpPr>
        <p:sp>
          <p:nvSpPr>
            <p:cNvPr id="5" name="Freeform 9"/>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6" name="Text Box 10"/>
            <p:cNvSpPr txBox="1">
              <a:spLocks noChangeArrowheads="1"/>
            </p:cNvSpPr>
            <p:nvPr/>
          </p:nvSpPr>
          <p:spPr bwMode="auto">
            <a:xfrm>
              <a:off x="289" y="1522"/>
              <a:ext cx="5035" cy="2106"/>
            </a:xfrm>
            <a:prstGeom prst="rect">
              <a:avLst/>
            </a:prstGeom>
            <a:noFill/>
            <a:ln w="9525">
              <a:noFill/>
              <a:miter lim="800000"/>
              <a:headEnd/>
              <a:tailEnd/>
            </a:ln>
          </p:spPr>
          <p:txBody>
            <a:bodyPr wrap="square">
              <a:spAutoFit/>
            </a:bodyPr>
            <a:lstStyle/>
            <a:p>
              <a:pPr algn="just" fontAlgn="base">
                <a:spcBef>
                  <a:spcPct val="0"/>
                </a:spcBef>
              </a:pPr>
              <a:r>
                <a:rPr lang="zh-CN" altLang="en-US" sz="2400" dirty="0">
                  <a:solidFill>
                    <a:srgbClr val="000080"/>
                  </a:solidFill>
                  <a:latin typeface="幼圆" pitchFamily="49" charset="-122"/>
                  <a:ea typeface="幼圆" pitchFamily="49" charset="-122"/>
                </a:rPr>
                <a:t>串的应用非常广，几乎所有的办公软件都有关于串的操作（如</a:t>
              </a:r>
              <a:r>
                <a:rPr lang="en-US" altLang="zh-CN" sz="2400" dirty="0">
                  <a:solidFill>
                    <a:srgbClr val="000080"/>
                  </a:solidFill>
                  <a:latin typeface="幼圆" pitchFamily="49" charset="-122"/>
                  <a:ea typeface="幼圆" pitchFamily="49" charset="-122"/>
                </a:rPr>
                <a:t>OFFIC</a:t>
              </a:r>
              <a:r>
                <a:rPr lang="zh-CN" altLang="en-US" sz="2400" dirty="0">
                  <a:solidFill>
                    <a:srgbClr val="000080"/>
                  </a:solidFill>
                  <a:latin typeface="幼圆" pitchFamily="49" charset="-122"/>
                  <a:ea typeface="幼圆" pitchFamily="49" charset="-122"/>
                </a:rPr>
                <a:t>软件），也是所有搜索引擎的基本功能（如</a:t>
              </a:r>
              <a:r>
                <a:rPr lang="en-US" altLang="zh-CN" sz="2400" dirty="0">
                  <a:solidFill>
                    <a:srgbClr val="000080"/>
                  </a:solidFill>
                  <a:latin typeface="幼圆" pitchFamily="49" charset="-122"/>
                  <a:ea typeface="幼圆" pitchFamily="49" charset="-122"/>
                </a:rPr>
                <a:t>Google</a:t>
              </a:r>
              <a:r>
                <a:rPr lang="zh-CN" altLang="en-US" sz="2400" dirty="0">
                  <a:solidFill>
                    <a:srgbClr val="000080"/>
                  </a:solidFill>
                  <a:latin typeface="幼圆" pitchFamily="49" charset="-122"/>
                  <a:ea typeface="幼圆" pitchFamily="49" charset="-122"/>
                </a:rPr>
                <a:t>、百度、</a:t>
              </a:r>
              <a:r>
                <a:rPr lang="en-US" altLang="zh-CN" sz="2400" dirty="0">
                  <a:solidFill>
                    <a:srgbClr val="000080"/>
                  </a:solidFill>
                  <a:latin typeface="幼圆" pitchFamily="49" charset="-122"/>
                  <a:ea typeface="幼圆" pitchFamily="49" charset="-122"/>
                </a:rPr>
                <a:t>…</a:t>
              </a:r>
              <a:r>
                <a:rPr lang="zh-CN" altLang="en-US" sz="2400" dirty="0">
                  <a:solidFill>
                    <a:srgbClr val="000080"/>
                  </a:solidFill>
                  <a:latin typeface="幼圆" pitchFamily="49" charset="-122"/>
                  <a:ea typeface="幼圆" pitchFamily="49" charset="-122"/>
                </a:rPr>
                <a:t>）</a:t>
              </a:r>
            </a:p>
          </p:txBody>
        </p:sp>
      </p:grpSp>
      <p:sp>
        <p:nvSpPr>
          <p:cNvPr id="7" name="椭圆 6"/>
          <p:cNvSpPr/>
          <p:nvPr/>
        </p:nvSpPr>
        <p:spPr bwMode="auto">
          <a:xfrm>
            <a:off x="9120336" y="1700808"/>
            <a:ext cx="1152128" cy="576064"/>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000" b="1">
              <a:latin typeface="Arial" charset="0"/>
              <a:ea typeface="宋体" charset="-122"/>
            </a:endParaRPr>
          </a:p>
        </p:txBody>
      </p:sp>
      <p:pic>
        <p:nvPicPr>
          <p:cNvPr id="117761" name="Picture 1"/>
          <p:cNvPicPr>
            <a:picLocks noChangeAspect="1" noChangeArrowheads="1"/>
          </p:cNvPicPr>
          <p:nvPr/>
        </p:nvPicPr>
        <p:blipFill>
          <a:blip r:embed="rId3" cstate="print"/>
          <a:srcRect/>
          <a:stretch>
            <a:fillRect/>
          </a:stretch>
        </p:blipFill>
        <p:spPr bwMode="auto">
          <a:xfrm>
            <a:off x="5191126" y="2492897"/>
            <a:ext cx="5476875" cy="3000375"/>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 calcmode="lin" valueType="num">
                                      <p:cBhvr additive="base">
                                        <p:cTn id="12" dur="500" fill="hold"/>
                                        <p:tgtEl>
                                          <p:spTgt spid="5122"/>
                                        </p:tgtEl>
                                        <p:attrNameLst>
                                          <p:attrName>ppt_x</p:attrName>
                                        </p:attrNameLst>
                                      </p:cBhvr>
                                      <p:tavLst>
                                        <p:tav tm="0">
                                          <p:val>
                                            <p:strVal val="#ppt_x"/>
                                          </p:val>
                                        </p:tav>
                                        <p:tav tm="100000">
                                          <p:val>
                                            <p:strVal val="#ppt_x"/>
                                          </p:val>
                                        </p:tav>
                                      </p:tavLst>
                                    </p:anim>
                                    <p:anim calcmode="lin" valueType="num">
                                      <p:cBhvr additive="base">
                                        <p:cTn id="13"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17761"/>
                                        </p:tgtEl>
                                        <p:attrNameLst>
                                          <p:attrName>style.visibility</p:attrName>
                                        </p:attrNameLst>
                                      </p:cBhvr>
                                      <p:to>
                                        <p:strVal val="visible"/>
                                      </p:to>
                                    </p:set>
                                    <p:animEffect transition="in" filter="blinds(horizontal)">
                                      <p:cBhvr>
                                        <p:cTn id="23" dur="500"/>
                                        <p:tgtEl>
                                          <p:spTgt spid="1177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4482"/>
            <a:ext cx="10515600" cy="854729"/>
          </a:xfrm>
        </p:spPr>
        <p:txBody>
          <a:bodyPr/>
          <a:lstStyle/>
          <a:p>
            <a:r>
              <a:rPr lang="zh-CN" altLang="en-US" dirty="0"/>
              <a:t>问题</a:t>
            </a:r>
            <a:r>
              <a:rPr lang="en-US" altLang="zh-CN" dirty="0"/>
              <a:t>4.1</a:t>
            </a:r>
            <a:r>
              <a:rPr lang="zh-CN" altLang="en-US" dirty="0"/>
              <a:t>：实现一个简化的</a:t>
            </a:r>
            <a:r>
              <a:rPr lang="en-US" altLang="zh-CN" dirty="0"/>
              <a:t>Linux</a:t>
            </a:r>
            <a:r>
              <a:rPr lang="zh-CN" altLang="en-US" dirty="0"/>
              <a:t>命令</a:t>
            </a:r>
            <a:r>
              <a:rPr lang="en-US" altLang="zh-CN" dirty="0"/>
              <a:t>grep*</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63</a:t>
            </a:fld>
            <a:endParaRPr lang="zh-CN" altLang="en-US" dirty="0"/>
          </a:p>
        </p:txBody>
      </p:sp>
      <p:grpSp>
        <p:nvGrpSpPr>
          <p:cNvPr id="4" name="Group 38"/>
          <p:cNvGrpSpPr>
            <a:grpSpLocks/>
          </p:cNvGrpSpPr>
          <p:nvPr/>
        </p:nvGrpSpPr>
        <p:grpSpPr bwMode="auto">
          <a:xfrm>
            <a:off x="1524000" y="836712"/>
            <a:ext cx="9144000" cy="5805096"/>
            <a:chOff x="289" y="1073"/>
            <a:chExt cx="5136" cy="3649"/>
          </a:xfrm>
        </p:grpSpPr>
        <p:sp>
          <p:nvSpPr>
            <p:cNvPr id="5" name="Freeform 9"/>
            <p:cNvSpPr>
              <a:spLocks/>
            </p:cNvSpPr>
            <p:nvPr/>
          </p:nvSpPr>
          <p:spPr bwMode="auto">
            <a:xfrm>
              <a:off x="289" y="1073"/>
              <a:ext cx="5136" cy="3649"/>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6" name="Text Box 10"/>
            <p:cNvSpPr txBox="1">
              <a:spLocks noChangeArrowheads="1"/>
            </p:cNvSpPr>
            <p:nvPr/>
          </p:nvSpPr>
          <p:spPr bwMode="auto">
            <a:xfrm>
              <a:off x="430" y="1318"/>
              <a:ext cx="4813" cy="3192"/>
            </a:xfrm>
            <a:prstGeom prst="rect">
              <a:avLst/>
            </a:prstGeom>
            <a:noFill/>
            <a:ln w="9525">
              <a:noFill/>
              <a:miter lim="800000"/>
              <a:headEnd/>
              <a:tailEnd/>
            </a:ln>
          </p:spPr>
          <p:txBody>
            <a:bodyPr wrap="square">
              <a:spAutoFit/>
            </a:bodyPr>
            <a:lstStyle/>
            <a:p>
              <a:pPr algn="just" fontAlgn="base">
                <a:spcBef>
                  <a:spcPct val="0"/>
                </a:spcBef>
              </a:pPr>
              <a:r>
                <a:rPr lang="en-US" altLang="zh-CN" dirty="0">
                  <a:solidFill>
                    <a:srgbClr val="000080"/>
                  </a:solidFill>
                  <a:latin typeface="幼圆" pitchFamily="49" charset="-122"/>
                  <a:ea typeface="幼圆" pitchFamily="49" charset="-122"/>
                </a:rPr>
                <a:t>Linux</a:t>
              </a:r>
              <a:r>
                <a:rPr lang="zh-CN" altLang="en-US" dirty="0">
                  <a:solidFill>
                    <a:srgbClr val="000080"/>
                  </a:solidFill>
                  <a:latin typeface="幼圆" pitchFamily="49" charset="-122"/>
                  <a:ea typeface="幼圆" pitchFamily="49" charset="-122"/>
                </a:rPr>
                <a:t>系统中</a:t>
              </a:r>
              <a:r>
                <a:rPr lang="en-US" altLang="zh-CN" b="1" dirty="0" err="1">
                  <a:solidFill>
                    <a:srgbClr val="000080"/>
                  </a:solidFill>
                  <a:latin typeface="幼圆" pitchFamily="49" charset="-122"/>
                  <a:ea typeface="幼圆" pitchFamily="49" charset="-122"/>
                </a:rPr>
                <a:t>grep</a:t>
              </a:r>
              <a:r>
                <a:rPr lang="zh-CN" altLang="en-US" dirty="0">
                  <a:solidFill>
                    <a:srgbClr val="000080"/>
                  </a:solidFill>
                  <a:latin typeface="幼圆" pitchFamily="49" charset="-122"/>
                  <a:ea typeface="幼圆" pitchFamily="49" charset="-122"/>
                </a:rPr>
                <a:t>命令是一种强大的文本搜索工具，它能使用正则表达式搜索文本，并把匹配的行打印出来。</a:t>
              </a:r>
              <a:r>
                <a:rPr lang="en-US" altLang="zh-CN" dirty="0" err="1">
                  <a:solidFill>
                    <a:srgbClr val="000080"/>
                  </a:solidFill>
                  <a:latin typeface="幼圆" pitchFamily="49" charset="-122"/>
                  <a:ea typeface="幼圆" pitchFamily="49" charset="-122"/>
                </a:rPr>
                <a:t>grep</a:t>
              </a:r>
              <a:r>
                <a:rPr lang="zh-CN" altLang="en-US" dirty="0">
                  <a:solidFill>
                    <a:srgbClr val="000080"/>
                  </a:solidFill>
                  <a:latin typeface="幼圆" pitchFamily="49" charset="-122"/>
                  <a:ea typeface="幼圆" pitchFamily="49" charset="-122"/>
                </a:rPr>
                <a:t>全称是</a:t>
              </a:r>
              <a:r>
                <a:rPr lang="en-US" altLang="zh-CN" dirty="0">
                  <a:solidFill>
                    <a:srgbClr val="000080"/>
                  </a:solidFill>
                  <a:latin typeface="幼圆" pitchFamily="49" charset="-122"/>
                  <a:ea typeface="幼圆" pitchFamily="49" charset="-122"/>
                </a:rPr>
                <a:t>Global Regular Expression Print</a:t>
              </a:r>
              <a:r>
                <a:rPr lang="zh-CN" altLang="en-US" dirty="0">
                  <a:solidFill>
                    <a:srgbClr val="000080"/>
                  </a:solidFill>
                  <a:latin typeface="幼圆" pitchFamily="49" charset="-122"/>
                  <a:ea typeface="幼圆" pitchFamily="49" charset="-122"/>
                </a:rPr>
                <a:t>。其格式为：</a:t>
              </a:r>
              <a:endParaRPr lang="en-US" altLang="zh-CN" dirty="0">
                <a:solidFill>
                  <a:srgbClr val="000080"/>
                </a:solidFill>
                <a:latin typeface="幼圆" pitchFamily="49" charset="-122"/>
                <a:ea typeface="幼圆" pitchFamily="49" charset="-122"/>
              </a:endParaRPr>
            </a:p>
            <a:p>
              <a:pPr algn="just" fontAlgn="base">
                <a:spcBef>
                  <a:spcPct val="0"/>
                </a:spcBef>
              </a:pPr>
              <a:r>
                <a:rPr lang="en-US" altLang="zh-CN" dirty="0">
                  <a:solidFill>
                    <a:srgbClr val="000080"/>
                  </a:solidFill>
                  <a:latin typeface="幼圆" pitchFamily="49" charset="-122"/>
                  <a:ea typeface="幼圆" pitchFamily="49" charset="-122"/>
                </a:rPr>
                <a:t>    % </a:t>
              </a:r>
              <a:r>
                <a:rPr lang="en-US" altLang="zh-CN" dirty="0" err="1">
                  <a:solidFill>
                    <a:srgbClr val="000080"/>
                  </a:solidFill>
                  <a:latin typeface="幼圆" pitchFamily="49" charset="-122"/>
                  <a:ea typeface="幼圆" pitchFamily="49" charset="-122"/>
                </a:rPr>
                <a:t>grep</a:t>
              </a:r>
              <a:r>
                <a:rPr lang="en-US" altLang="zh-CN" dirty="0">
                  <a:solidFill>
                    <a:srgbClr val="000080"/>
                  </a:solidFill>
                  <a:latin typeface="幼圆" pitchFamily="49" charset="-122"/>
                  <a:ea typeface="幼圆" pitchFamily="49" charset="-122"/>
                </a:rPr>
                <a:t> [-</a:t>
              </a:r>
              <a:r>
                <a:rPr lang="en-US" altLang="zh-CN" dirty="0" err="1">
                  <a:solidFill>
                    <a:srgbClr val="000080"/>
                  </a:solidFill>
                  <a:latin typeface="幼圆" pitchFamily="49" charset="-122"/>
                  <a:ea typeface="幼圆" pitchFamily="49" charset="-122"/>
                </a:rPr>
                <a:t>acinv</a:t>
              </a:r>
              <a:r>
                <a:rPr lang="en-US" altLang="zh-CN" dirty="0">
                  <a:solidFill>
                    <a:srgbClr val="000080"/>
                  </a:solidFill>
                  <a:latin typeface="幼圆" pitchFamily="49" charset="-122"/>
                  <a:ea typeface="幼圆" pitchFamily="49" charset="-122"/>
                </a:rPr>
                <a:t>] [--color=auto] '</a:t>
              </a:r>
              <a:r>
                <a:rPr lang="zh-CN" altLang="en-US" dirty="0">
                  <a:solidFill>
                    <a:srgbClr val="000080"/>
                  </a:solidFill>
                  <a:latin typeface="幼圆" pitchFamily="49" charset="-122"/>
                  <a:ea typeface="幼圆" pitchFamily="49" charset="-122"/>
                </a:rPr>
                <a:t>搜寻字符串</a:t>
              </a:r>
              <a:r>
                <a:rPr lang="en-US" altLang="zh-CN" dirty="0">
                  <a:solidFill>
                    <a:srgbClr val="000080"/>
                  </a:solidFill>
                  <a:latin typeface="幼圆" pitchFamily="49" charset="-122"/>
                  <a:ea typeface="幼圆" pitchFamily="49" charset="-122"/>
                </a:rPr>
                <a:t>'</a:t>
              </a:r>
              <a:r>
                <a:rPr lang="zh-CN" altLang="en-US" dirty="0">
                  <a:solidFill>
                    <a:srgbClr val="000080"/>
                  </a:solidFill>
                  <a:latin typeface="幼圆" pitchFamily="49" charset="-122"/>
                  <a:ea typeface="幼圆" pitchFamily="49" charset="-122"/>
                </a:rPr>
                <a:t> </a:t>
              </a:r>
              <a:r>
                <a:rPr lang="en-US" altLang="zh-CN" dirty="0">
                  <a:solidFill>
                    <a:srgbClr val="000080"/>
                  </a:solidFill>
                  <a:latin typeface="幼圆" pitchFamily="49" charset="-122"/>
                  <a:ea typeface="幼圆" pitchFamily="49" charset="-122"/>
                </a:rPr>
                <a:t>filename</a:t>
              </a:r>
            </a:p>
            <a:p>
              <a:pPr algn="just" fontAlgn="base">
                <a:spcBef>
                  <a:spcPct val="0"/>
                </a:spcBef>
              </a:pPr>
              <a:r>
                <a:rPr lang="zh-CN" altLang="en-US" dirty="0">
                  <a:solidFill>
                    <a:srgbClr val="000080"/>
                  </a:solidFill>
                  <a:latin typeface="幼圆" pitchFamily="49" charset="-122"/>
                  <a:ea typeface="幼圆" pitchFamily="49" charset="-122"/>
                </a:rPr>
                <a:t>实现一个简化版的</a:t>
              </a:r>
              <a:r>
                <a:rPr lang="en-US" altLang="zh-CN" dirty="0" err="1">
                  <a:solidFill>
                    <a:srgbClr val="000080"/>
                  </a:solidFill>
                  <a:latin typeface="幼圆" pitchFamily="49" charset="-122"/>
                  <a:ea typeface="幼圆" pitchFamily="49" charset="-122"/>
                </a:rPr>
                <a:t>grep</a:t>
              </a:r>
              <a:r>
                <a:rPr lang="zh-CN" altLang="en-US" dirty="0">
                  <a:solidFill>
                    <a:srgbClr val="000080"/>
                  </a:solidFill>
                  <a:latin typeface="幼圆" pitchFamily="49" charset="-122"/>
                  <a:ea typeface="幼圆" pitchFamily="49" charset="-122"/>
                </a:rPr>
                <a:t>命令，其格式为：</a:t>
              </a:r>
              <a:endParaRPr lang="en-US" altLang="zh-CN" dirty="0">
                <a:solidFill>
                  <a:srgbClr val="000080"/>
                </a:solidFill>
                <a:latin typeface="幼圆" pitchFamily="49" charset="-122"/>
                <a:ea typeface="幼圆" pitchFamily="49" charset="-122"/>
              </a:endParaRPr>
            </a:p>
            <a:p>
              <a:pPr lvl="1" algn="just" fontAlgn="base">
                <a:spcBef>
                  <a:spcPct val="0"/>
                </a:spcBef>
              </a:pPr>
              <a:r>
                <a:rPr lang="en-US" altLang="zh-CN" dirty="0">
                  <a:solidFill>
                    <a:srgbClr val="000080"/>
                  </a:solidFill>
                  <a:latin typeface="幼圆" pitchFamily="49" charset="-122"/>
                  <a:ea typeface="幼圆" pitchFamily="49" charset="-122"/>
                </a:rPr>
                <a:t> </a:t>
              </a:r>
              <a:r>
                <a:rPr lang="en-US" altLang="zh-CN" b="1" dirty="0">
                  <a:solidFill>
                    <a:srgbClr val="000080"/>
                  </a:solidFill>
                  <a:latin typeface="幼圆" pitchFamily="49" charset="-122"/>
                  <a:ea typeface="幼圆" pitchFamily="49" charset="-122"/>
                </a:rPr>
                <a:t># grep [-</a:t>
              </a:r>
              <a:r>
                <a:rPr lang="en-US" altLang="zh-CN" b="1" dirty="0" err="1">
                  <a:solidFill>
                    <a:srgbClr val="000080"/>
                  </a:solidFill>
                  <a:latin typeface="幼圆" pitchFamily="49" charset="-122"/>
                  <a:ea typeface="幼圆" pitchFamily="49" charset="-122"/>
                </a:rPr>
                <a:t>i</a:t>
              </a:r>
              <a:r>
                <a:rPr lang="en-US" altLang="zh-CN" b="1" dirty="0">
                  <a:solidFill>
                    <a:srgbClr val="000080"/>
                  </a:solidFill>
                  <a:latin typeface="幼圆" pitchFamily="49" charset="-122"/>
                  <a:ea typeface="幼圆" pitchFamily="49" charset="-122"/>
                </a:rPr>
                <a:t>] [-n] [-v]  '</a:t>
              </a:r>
              <a:r>
                <a:rPr lang="zh-CN" altLang="en-US" b="1" dirty="0">
                  <a:solidFill>
                    <a:srgbClr val="000080"/>
                  </a:solidFill>
                  <a:latin typeface="幼圆" pitchFamily="49" charset="-122"/>
                  <a:ea typeface="幼圆" pitchFamily="49" charset="-122"/>
                </a:rPr>
                <a:t>搜寻字符串</a:t>
              </a:r>
              <a:r>
                <a:rPr lang="en-US" altLang="zh-CN" b="1" dirty="0">
                  <a:solidFill>
                    <a:srgbClr val="000080"/>
                  </a:solidFill>
                  <a:latin typeface="幼圆" pitchFamily="49" charset="-122"/>
                  <a:ea typeface="幼圆" pitchFamily="49" charset="-122"/>
                </a:rPr>
                <a:t>'</a:t>
              </a:r>
              <a:r>
                <a:rPr lang="zh-CN" altLang="en-US" b="1" dirty="0">
                  <a:solidFill>
                    <a:srgbClr val="000080"/>
                  </a:solidFill>
                  <a:latin typeface="幼圆" pitchFamily="49" charset="-122"/>
                  <a:ea typeface="幼圆" pitchFamily="49" charset="-122"/>
                </a:rPr>
                <a:t> </a:t>
              </a:r>
              <a:r>
                <a:rPr lang="en-US" altLang="zh-CN" b="1" dirty="0">
                  <a:solidFill>
                    <a:srgbClr val="000080"/>
                  </a:solidFill>
                  <a:latin typeface="幼圆" pitchFamily="49" charset="-122"/>
                  <a:ea typeface="幼圆" pitchFamily="49" charset="-122"/>
                </a:rPr>
                <a:t>filename</a:t>
              </a:r>
            </a:p>
            <a:p>
              <a:pPr lvl="1" algn="just" fontAlgn="base">
                <a:spcBef>
                  <a:spcPct val="0"/>
                </a:spcBef>
              </a:pPr>
              <a:r>
                <a:rPr lang="zh-CN" altLang="en-US" dirty="0">
                  <a:solidFill>
                    <a:srgbClr val="000080"/>
                  </a:solidFill>
                  <a:latin typeface="幼圆" pitchFamily="49" charset="-122"/>
                  <a:ea typeface="幼圆" pitchFamily="49" charset="-122"/>
                </a:rPr>
                <a:t>选项与参数： </a:t>
              </a:r>
              <a:endParaRPr lang="en-US" altLang="zh-CN" dirty="0">
                <a:solidFill>
                  <a:srgbClr val="000080"/>
                </a:solidFill>
                <a:latin typeface="幼圆" pitchFamily="49" charset="-122"/>
                <a:ea typeface="幼圆" pitchFamily="49" charset="-122"/>
              </a:endParaRPr>
            </a:p>
            <a:p>
              <a:pPr lvl="1" algn="just" fontAlgn="base">
                <a:spcBef>
                  <a:spcPct val="0"/>
                </a:spcBef>
              </a:pPr>
              <a:r>
                <a:rPr lang="en-US" altLang="zh-CN" dirty="0">
                  <a:solidFill>
                    <a:srgbClr val="000080"/>
                  </a:solidFill>
                  <a:latin typeface="幼圆" pitchFamily="49" charset="-122"/>
                  <a:ea typeface="幼圆" pitchFamily="49" charset="-122"/>
                </a:rPr>
                <a:t>-</a:t>
              </a:r>
              <a:r>
                <a:rPr lang="en-US" altLang="zh-CN" dirty="0" err="1">
                  <a:solidFill>
                    <a:srgbClr val="000080"/>
                  </a:solidFill>
                  <a:latin typeface="幼圆" pitchFamily="49" charset="-122"/>
                  <a:ea typeface="幼圆" pitchFamily="49" charset="-122"/>
                </a:rPr>
                <a:t>i</a:t>
              </a:r>
              <a:r>
                <a:rPr lang="en-US" altLang="zh-CN" dirty="0">
                  <a:solidFill>
                    <a:srgbClr val="000080"/>
                  </a:solidFill>
                  <a:latin typeface="幼圆" pitchFamily="49" charset="-122"/>
                  <a:ea typeface="幼圆" pitchFamily="49" charset="-122"/>
                </a:rPr>
                <a:t> </a:t>
              </a:r>
              <a:r>
                <a:rPr lang="zh-CN" altLang="en-US" dirty="0">
                  <a:solidFill>
                    <a:srgbClr val="000080"/>
                  </a:solidFill>
                  <a:latin typeface="幼圆" pitchFamily="49" charset="-122"/>
                  <a:ea typeface="幼圆" pitchFamily="49" charset="-122"/>
                </a:rPr>
                <a:t>：忽略大小写的不同，所以大小写视为相同 </a:t>
              </a:r>
              <a:endParaRPr lang="en-US" altLang="zh-CN" dirty="0">
                <a:solidFill>
                  <a:srgbClr val="000080"/>
                </a:solidFill>
                <a:latin typeface="幼圆" pitchFamily="49" charset="-122"/>
                <a:ea typeface="幼圆" pitchFamily="49" charset="-122"/>
              </a:endParaRPr>
            </a:p>
            <a:p>
              <a:pPr lvl="1" algn="just" fontAlgn="base">
                <a:spcBef>
                  <a:spcPct val="0"/>
                </a:spcBef>
              </a:pPr>
              <a:r>
                <a:rPr lang="en-US" altLang="zh-CN" dirty="0">
                  <a:solidFill>
                    <a:srgbClr val="000080"/>
                  </a:solidFill>
                  <a:latin typeface="幼圆" pitchFamily="49" charset="-122"/>
                  <a:ea typeface="幼圆" pitchFamily="49" charset="-122"/>
                </a:rPr>
                <a:t>-n </a:t>
              </a:r>
              <a:r>
                <a:rPr lang="zh-CN" altLang="en-US" dirty="0">
                  <a:solidFill>
                    <a:srgbClr val="000080"/>
                  </a:solidFill>
                  <a:latin typeface="幼圆" pitchFamily="49" charset="-122"/>
                  <a:ea typeface="幼圆" pitchFamily="49" charset="-122"/>
                </a:rPr>
                <a:t>：顺便输出行号 </a:t>
              </a:r>
              <a:endParaRPr lang="en-US" altLang="zh-CN" dirty="0">
                <a:solidFill>
                  <a:srgbClr val="000080"/>
                </a:solidFill>
                <a:latin typeface="幼圆" pitchFamily="49" charset="-122"/>
                <a:ea typeface="幼圆" pitchFamily="49" charset="-122"/>
              </a:endParaRPr>
            </a:p>
            <a:p>
              <a:pPr lvl="1" algn="just" fontAlgn="base">
                <a:spcBef>
                  <a:spcPct val="0"/>
                </a:spcBef>
              </a:pPr>
              <a:r>
                <a:rPr lang="en-US" altLang="zh-CN" dirty="0">
                  <a:solidFill>
                    <a:srgbClr val="000080"/>
                  </a:solidFill>
                  <a:latin typeface="幼圆" pitchFamily="49" charset="-122"/>
                  <a:ea typeface="幼圆" pitchFamily="49" charset="-122"/>
                </a:rPr>
                <a:t>-v </a:t>
              </a:r>
              <a:r>
                <a:rPr lang="zh-CN" altLang="en-US" dirty="0">
                  <a:solidFill>
                    <a:srgbClr val="000080"/>
                  </a:solidFill>
                  <a:latin typeface="幼圆" pitchFamily="49" charset="-122"/>
                  <a:ea typeface="幼圆" pitchFamily="49" charset="-122"/>
                </a:rPr>
                <a:t>：反向选择，亦即显示出没有 </a:t>
              </a:r>
              <a:r>
                <a:rPr lang="en-US" altLang="zh-CN" dirty="0">
                  <a:solidFill>
                    <a:srgbClr val="000080"/>
                  </a:solidFill>
                  <a:latin typeface="幼圆" pitchFamily="49" charset="-122"/>
                  <a:ea typeface="幼圆" pitchFamily="49" charset="-122"/>
                </a:rPr>
                <a:t>'</a:t>
              </a:r>
              <a:r>
                <a:rPr lang="zh-CN" altLang="en-US" dirty="0">
                  <a:solidFill>
                    <a:srgbClr val="000080"/>
                  </a:solidFill>
                  <a:latin typeface="幼圆" pitchFamily="49" charset="-122"/>
                  <a:ea typeface="幼圆" pitchFamily="49" charset="-122"/>
                </a:rPr>
                <a:t>搜寻字符串</a:t>
              </a:r>
              <a:r>
                <a:rPr lang="en-US" altLang="zh-CN" dirty="0">
                  <a:solidFill>
                    <a:srgbClr val="000080"/>
                  </a:solidFill>
                  <a:latin typeface="幼圆" pitchFamily="49" charset="-122"/>
                  <a:ea typeface="幼圆" pitchFamily="49" charset="-122"/>
                </a:rPr>
                <a:t>'</a:t>
              </a:r>
              <a:r>
                <a:rPr lang="zh-CN" altLang="en-US" dirty="0">
                  <a:solidFill>
                    <a:srgbClr val="000080"/>
                  </a:solidFill>
                  <a:latin typeface="幼圆" pitchFamily="49" charset="-122"/>
                  <a:ea typeface="幼圆" pitchFamily="49" charset="-122"/>
                </a:rPr>
                <a:t> 内容的那一行！</a:t>
              </a:r>
              <a:endParaRPr lang="en-US" altLang="zh-CN" dirty="0">
                <a:solidFill>
                  <a:srgbClr val="000080"/>
                </a:solidFill>
                <a:latin typeface="幼圆" pitchFamily="49" charset="-122"/>
                <a:ea typeface="幼圆" pitchFamily="49" charset="-122"/>
              </a:endParaRPr>
            </a:p>
            <a:p>
              <a:pPr lvl="1" algn="just" fontAlgn="base">
                <a:spcBef>
                  <a:spcPct val="0"/>
                </a:spcBef>
              </a:pPr>
              <a:r>
                <a:rPr lang="zh-CN" altLang="en-US" dirty="0">
                  <a:solidFill>
                    <a:srgbClr val="000080"/>
                  </a:solidFill>
                  <a:latin typeface="幼圆" pitchFamily="49" charset="-122"/>
                  <a:ea typeface="幼圆" pitchFamily="49" charset="-122"/>
                </a:rPr>
                <a:t>不支持正则表达式搜索</a:t>
              </a:r>
              <a:endParaRPr lang="en-US" altLang="zh-CN" dirty="0">
                <a:solidFill>
                  <a:srgbClr val="000080"/>
                </a:solidFill>
                <a:latin typeface="幼圆" pitchFamily="49" charset="-122"/>
                <a:ea typeface="幼圆" pitchFamily="49" charset="-122"/>
              </a:endParaRPr>
            </a:p>
            <a:p>
              <a:pPr lvl="1" algn="just" fontAlgn="base">
                <a:spcBef>
                  <a:spcPct val="0"/>
                </a:spcBef>
              </a:pPr>
              <a:r>
                <a:rPr lang="zh-CN" altLang="en-US" dirty="0">
                  <a:solidFill>
                    <a:srgbClr val="000080"/>
                  </a:solidFill>
                  <a:latin typeface="幼圆" pitchFamily="49" charset="-122"/>
                  <a:ea typeface="幼圆" pitchFamily="49" charset="-122"/>
                </a:rPr>
                <a:t>例如：</a:t>
              </a:r>
              <a:endParaRPr lang="en-US" altLang="zh-CN" dirty="0">
                <a:solidFill>
                  <a:srgbClr val="000080"/>
                </a:solidFill>
                <a:latin typeface="幼圆" pitchFamily="49" charset="-122"/>
                <a:ea typeface="幼圆" pitchFamily="49" charset="-122"/>
              </a:endParaRPr>
            </a:p>
            <a:p>
              <a:pPr lvl="1" algn="just" fontAlgn="base">
                <a:spcBef>
                  <a:spcPct val="0"/>
                </a:spcBef>
              </a:pPr>
              <a:r>
                <a:rPr lang="zh-CN" altLang="en-US" dirty="0">
                  <a:solidFill>
                    <a:srgbClr val="000080"/>
                  </a:solidFill>
                  <a:latin typeface="幼圆" pitchFamily="49" charset="-122"/>
                  <a:ea typeface="幼圆" pitchFamily="49" charset="-122"/>
                </a:rPr>
                <a:t>将文件</a:t>
              </a:r>
              <a:r>
                <a:rPr lang="en-US" altLang="zh-CN" dirty="0">
                  <a:solidFill>
                    <a:srgbClr val="000080"/>
                  </a:solidFill>
                  <a:latin typeface="幼圆" pitchFamily="49" charset="-122"/>
                  <a:ea typeface="幼圆" pitchFamily="49" charset="-122"/>
                </a:rPr>
                <a:t>/etc/</a:t>
              </a:r>
              <a:r>
                <a:rPr lang="en-US" altLang="zh-CN" dirty="0" err="1">
                  <a:solidFill>
                    <a:srgbClr val="000080"/>
                  </a:solidFill>
                  <a:latin typeface="幼圆" pitchFamily="49" charset="-122"/>
                  <a:ea typeface="幼圆" pitchFamily="49" charset="-122"/>
                </a:rPr>
                <a:t>passwd</a:t>
              </a:r>
              <a:r>
                <a:rPr lang="zh-CN" altLang="en-US" dirty="0">
                  <a:solidFill>
                    <a:srgbClr val="000080"/>
                  </a:solidFill>
                  <a:latin typeface="幼圆" pitchFamily="49" charset="-122"/>
                  <a:ea typeface="幼圆" pitchFamily="49" charset="-122"/>
                </a:rPr>
                <a:t>中有</a:t>
              </a:r>
              <a:r>
                <a:rPr lang="en-US" altLang="zh-CN" dirty="0">
                  <a:solidFill>
                    <a:srgbClr val="000080"/>
                  </a:solidFill>
                  <a:latin typeface="幼圆" pitchFamily="49" charset="-122"/>
                  <a:ea typeface="幼圆" pitchFamily="49" charset="-122"/>
                </a:rPr>
                <a:t>root</a:t>
              </a:r>
              <a:r>
                <a:rPr lang="zh-CN" altLang="en-US" dirty="0">
                  <a:solidFill>
                    <a:srgbClr val="000080"/>
                  </a:solidFill>
                  <a:latin typeface="幼圆" pitchFamily="49" charset="-122"/>
                  <a:ea typeface="幼圆" pitchFamily="49" charset="-122"/>
                </a:rPr>
                <a:t>出现的行取出来</a:t>
              </a:r>
              <a:r>
                <a:rPr lang="en-US" altLang="zh-CN" dirty="0">
                  <a:solidFill>
                    <a:srgbClr val="000080"/>
                  </a:solidFill>
                  <a:latin typeface="幼圆" pitchFamily="49" charset="-122"/>
                  <a:ea typeface="幼圆" pitchFamily="49" charset="-122"/>
                </a:rPr>
                <a:t>,</a:t>
              </a:r>
              <a:r>
                <a:rPr lang="zh-CN" altLang="en-US" dirty="0">
                  <a:solidFill>
                    <a:srgbClr val="000080"/>
                  </a:solidFill>
                  <a:latin typeface="幼圆" pitchFamily="49" charset="-122"/>
                  <a:ea typeface="幼圆" pitchFamily="49" charset="-122"/>
                </a:rPr>
                <a:t>同时显示这些行在</a:t>
              </a:r>
              <a:r>
                <a:rPr lang="en-US" altLang="zh-CN" dirty="0">
                  <a:solidFill>
                    <a:srgbClr val="000080"/>
                  </a:solidFill>
                  <a:latin typeface="幼圆" pitchFamily="49" charset="-122"/>
                  <a:ea typeface="幼圆" pitchFamily="49" charset="-122"/>
                </a:rPr>
                <a:t>/etc/</a:t>
              </a:r>
              <a:r>
                <a:rPr lang="en-US" altLang="zh-CN" dirty="0" err="1">
                  <a:solidFill>
                    <a:srgbClr val="000080"/>
                  </a:solidFill>
                  <a:latin typeface="幼圆" pitchFamily="49" charset="-122"/>
                  <a:ea typeface="幼圆" pitchFamily="49" charset="-122"/>
                </a:rPr>
                <a:t>passwd</a:t>
              </a:r>
              <a:r>
                <a:rPr lang="zh-CN" altLang="en-US" dirty="0">
                  <a:solidFill>
                    <a:srgbClr val="000080"/>
                  </a:solidFill>
                  <a:latin typeface="幼圆" pitchFamily="49" charset="-122"/>
                  <a:ea typeface="幼圆" pitchFamily="49" charset="-122"/>
                </a:rPr>
                <a:t>中的行号</a:t>
              </a:r>
              <a:endParaRPr lang="en-US" altLang="zh-CN" dirty="0">
                <a:solidFill>
                  <a:srgbClr val="000080"/>
                </a:solidFill>
                <a:latin typeface="幼圆" pitchFamily="49" charset="-122"/>
                <a:ea typeface="幼圆" pitchFamily="49" charset="-122"/>
              </a:endParaRPr>
            </a:p>
            <a:p>
              <a:pPr lvl="1" algn="just" fontAlgn="base">
                <a:spcBef>
                  <a:spcPct val="0"/>
                </a:spcBef>
              </a:pPr>
              <a:r>
                <a:rPr lang="en-US" altLang="zh-CN" dirty="0">
                  <a:solidFill>
                    <a:srgbClr val="000080"/>
                  </a:solidFill>
                  <a:latin typeface="幼圆" pitchFamily="49" charset="-122"/>
                  <a:ea typeface="幼圆" pitchFamily="49" charset="-122"/>
                </a:rPr>
                <a:t># </a:t>
              </a:r>
              <a:r>
                <a:rPr lang="en-US" altLang="zh-CN" dirty="0" err="1">
                  <a:solidFill>
                    <a:srgbClr val="000080"/>
                  </a:solidFill>
                  <a:latin typeface="幼圆" pitchFamily="49" charset="-122"/>
                  <a:ea typeface="幼圆" pitchFamily="49" charset="-122"/>
                </a:rPr>
                <a:t>grep</a:t>
              </a:r>
              <a:r>
                <a:rPr lang="en-US" altLang="zh-CN" dirty="0">
                  <a:solidFill>
                    <a:srgbClr val="000080"/>
                  </a:solidFill>
                  <a:latin typeface="幼圆" pitchFamily="49" charset="-122"/>
                  <a:ea typeface="幼圆" pitchFamily="49" charset="-122"/>
                </a:rPr>
                <a:t> -n root /etc/</a:t>
              </a:r>
              <a:r>
                <a:rPr lang="en-US" altLang="zh-CN" dirty="0" err="1">
                  <a:solidFill>
                    <a:srgbClr val="000080"/>
                  </a:solidFill>
                  <a:latin typeface="幼圆" pitchFamily="49" charset="-122"/>
                  <a:ea typeface="幼圆" pitchFamily="49" charset="-122"/>
                </a:rPr>
                <a:t>passwd</a:t>
              </a:r>
              <a:endParaRPr lang="en-US" altLang="zh-CN" dirty="0">
                <a:solidFill>
                  <a:srgbClr val="000080"/>
                </a:solidFill>
                <a:latin typeface="幼圆" pitchFamily="49" charset="-122"/>
                <a:ea typeface="幼圆" pitchFamily="49" charset="-122"/>
              </a:endParaRPr>
            </a:p>
            <a:p>
              <a:pPr lvl="1" algn="just" fontAlgn="base">
                <a:spcBef>
                  <a:spcPct val="0"/>
                </a:spcBef>
              </a:pPr>
              <a:r>
                <a:rPr lang="zh-CN" altLang="en-US" dirty="0">
                  <a:solidFill>
                    <a:srgbClr val="000080"/>
                  </a:solidFill>
                  <a:latin typeface="幼圆" pitchFamily="49" charset="-122"/>
                  <a:ea typeface="幼圆" pitchFamily="49" charset="-122"/>
                </a:rPr>
                <a:t>输出：</a:t>
              </a:r>
              <a:endParaRPr lang="en-US" altLang="zh-CN" dirty="0">
                <a:solidFill>
                  <a:srgbClr val="000080"/>
                </a:solidFill>
                <a:latin typeface="幼圆" pitchFamily="49" charset="-122"/>
                <a:ea typeface="幼圆" pitchFamily="49" charset="-122"/>
              </a:endParaRPr>
            </a:p>
            <a:p>
              <a:pPr lvl="1" algn="just" fontAlgn="base">
                <a:spcBef>
                  <a:spcPct val="0"/>
                </a:spcBef>
              </a:pPr>
              <a:r>
                <a:rPr lang="nl-NL" altLang="zh-CN" dirty="0">
                  <a:solidFill>
                    <a:srgbClr val="000080"/>
                  </a:solidFill>
                  <a:latin typeface="幼圆" pitchFamily="49" charset="-122"/>
                  <a:ea typeface="幼圆" pitchFamily="49" charset="-122"/>
                </a:rPr>
                <a:t>1:root:x:0:0:root:/root:/bin/bash </a:t>
              </a:r>
            </a:p>
            <a:p>
              <a:pPr lvl="1" algn="just" fontAlgn="base">
                <a:spcBef>
                  <a:spcPct val="0"/>
                </a:spcBef>
              </a:pPr>
              <a:r>
                <a:rPr lang="nl-NL" altLang="zh-CN" dirty="0">
                  <a:solidFill>
                    <a:srgbClr val="000080"/>
                  </a:solidFill>
                  <a:latin typeface="幼圆" pitchFamily="49" charset="-122"/>
                  <a:ea typeface="幼圆" pitchFamily="49" charset="-122"/>
                </a:rPr>
                <a:t>30:operator:x:11:0:operator:/root:/sbin/nologin </a:t>
              </a:r>
              <a:endParaRPr lang="en-US" altLang="zh-CN" dirty="0">
                <a:solidFill>
                  <a:srgbClr val="000080"/>
                </a:solidFill>
                <a:latin typeface="幼圆" pitchFamily="49" charset="-122"/>
                <a:ea typeface="幼圆" pitchFamily="49" charset="-122"/>
              </a:endParaRPr>
            </a:p>
            <a:p>
              <a:pPr lvl="1" algn="just" fontAlgn="base">
                <a:spcBef>
                  <a:spcPct val="0"/>
                </a:spcBef>
              </a:pPr>
              <a:endParaRPr lang="en-US" altLang="zh-CN" dirty="0">
                <a:solidFill>
                  <a:srgbClr val="000080"/>
                </a:solidFill>
                <a:latin typeface="幼圆" pitchFamily="49" charset="-122"/>
                <a:ea typeface="幼圆" pitchFamily="49" charset="-122"/>
              </a:endParaRPr>
            </a:p>
          </p:txBody>
        </p:sp>
      </p:grpSp>
      <p:grpSp>
        <p:nvGrpSpPr>
          <p:cNvPr id="7" name="Group 48">
            <a:extLst>
              <a:ext uri="{FF2B5EF4-FFF2-40B4-BE49-F238E27FC236}">
                <a16:creationId xmlns:a16="http://schemas.microsoft.com/office/drawing/2014/main" id="{65D5D928-3C27-41E8-94F0-BBE102A5D935}"/>
              </a:ext>
            </a:extLst>
          </p:cNvPr>
          <p:cNvGrpSpPr>
            <a:grpSpLocks/>
          </p:cNvGrpSpPr>
          <p:nvPr/>
        </p:nvGrpSpPr>
        <p:grpSpPr bwMode="auto">
          <a:xfrm>
            <a:off x="7229386" y="2470613"/>
            <a:ext cx="3276600" cy="838200"/>
            <a:chOff x="3312" y="1510"/>
            <a:chExt cx="2064" cy="528"/>
          </a:xfrm>
        </p:grpSpPr>
        <p:sp>
          <p:nvSpPr>
            <p:cNvPr id="8" name="AutoShape 49">
              <a:extLst>
                <a:ext uri="{FF2B5EF4-FFF2-40B4-BE49-F238E27FC236}">
                  <a16:creationId xmlns:a16="http://schemas.microsoft.com/office/drawing/2014/main" id="{CCC7E8CA-7B8A-4B01-B8EF-BBA99849732B}"/>
                </a:ext>
              </a:extLst>
            </p:cNvPr>
            <p:cNvSpPr>
              <a:spLocks noChangeArrowheads="1"/>
            </p:cNvSpPr>
            <p:nvPr/>
          </p:nvSpPr>
          <p:spPr bwMode="auto">
            <a:xfrm>
              <a:off x="3312" y="1510"/>
              <a:ext cx="2064" cy="528"/>
            </a:xfrm>
            <a:prstGeom prst="cloudCallout">
              <a:avLst>
                <a:gd name="adj1" fmla="val -45520"/>
                <a:gd name="adj2" fmla="val -88112"/>
              </a:avLst>
            </a:prstGeom>
            <a:noFill/>
            <a:ln w="63500" cap="sq">
              <a:solidFill>
                <a:srgbClr val="33CCCC"/>
              </a:solidFill>
              <a:round/>
              <a:headEnd type="none" w="sm" len="sm"/>
              <a:tailEnd type="none" w="sm" len="sm"/>
            </a:ln>
          </p:spPr>
          <p:txBody>
            <a:bodyPr/>
            <a:lstStyle/>
            <a:p>
              <a:pPr algn="ctr"/>
              <a:endParaRPr lang="zh-CN" altLang="en-US"/>
            </a:p>
          </p:txBody>
        </p:sp>
        <p:sp>
          <p:nvSpPr>
            <p:cNvPr id="9" name="Text Box 50">
              <a:extLst>
                <a:ext uri="{FF2B5EF4-FFF2-40B4-BE49-F238E27FC236}">
                  <a16:creationId xmlns:a16="http://schemas.microsoft.com/office/drawing/2014/main" id="{A2E9874B-C5E1-4F3A-A950-B4C2C7C60A45}"/>
                </a:ext>
              </a:extLst>
            </p:cNvPr>
            <p:cNvSpPr txBox="1">
              <a:spLocks noChangeArrowheads="1"/>
            </p:cNvSpPr>
            <p:nvPr/>
          </p:nvSpPr>
          <p:spPr bwMode="auto">
            <a:xfrm>
              <a:off x="3506" y="1574"/>
              <a:ext cx="1870" cy="446"/>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2000" b="1" dirty="0">
                  <a:solidFill>
                    <a:srgbClr val="FF3300"/>
                  </a:solidFill>
                  <a:ea typeface="幼圆" pitchFamily="49" charset="-122"/>
                </a:rPr>
                <a:t>一个</a:t>
              </a:r>
              <a:r>
                <a:rPr lang="en-US" altLang="zh-CN" sz="2000" b="1" dirty="0">
                  <a:solidFill>
                    <a:srgbClr val="FF3300"/>
                  </a:solidFill>
                  <a:ea typeface="幼圆" pitchFamily="49" charset="-122"/>
                </a:rPr>
                <a:t>UNIX/Linux</a:t>
              </a:r>
              <a:r>
                <a:rPr lang="zh-CN" altLang="en-US" sz="2000" b="1" dirty="0">
                  <a:solidFill>
                    <a:srgbClr val="FF3300"/>
                  </a:solidFill>
                  <a:ea typeface="幼圆" pitchFamily="49" charset="-122"/>
                </a:rPr>
                <a:t>下非常实用的工具</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7" presetClass="entr" presetSubtype="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0" fill="hold"/>
                                        <p:tgtEl>
                                          <p:spTgt spid="7"/>
                                        </p:tgtEl>
                                        <p:attrNameLst>
                                          <p:attrName>ppt_x</p:attrName>
                                        </p:attrNameLst>
                                      </p:cBhvr>
                                      <p:tavLst>
                                        <p:tav tm="0">
                                          <p:val>
                                            <p:strVal val="1+#ppt_w/2"/>
                                          </p:val>
                                        </p:tav>
                                        <p:tav tm="100000">
                                          <p:val>
                                            <p:strVal val="#ppt_x"/>
                                          </p:val>
                                        </p:tav>
                                      </p:tavLst>
                                    </p:anim>
                                    <p:anim calcmode="lin" valueType="num">
                                      <p:cBhvr additive="base">
                                        <p:cTn id="13" dur="5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286676" y="1371600"/>
            <a:ext cx="8182155" cy="3581400"/>
            <a:chOff x="480" y="864"/>
            <a:chExt cx="5155" cy="2256"/>
          </a:xfrm>
        </p:grpSpPr>
        <p:sp>
          <p:nvSpPr>
            <p:cNvPr id="21510" name="Freeform 3"/>
            <p:cNvSpPr>
              <a:spLocks/>
            </p:cNvSpPr>
            <p:nvPr/>
          </p:nvSpPr>
          <p:spPr bwMode="auto">
            <a:xfrm>
              <a:off x="480" y="960"/>
              <a:ext cx="5155" cy="2160"/>
            </a:xfrm>
            <a:custGeom>
              <a:avLst/>
              <a:gdLst>
                <a:gd name="T0" fmla="*/ 960 w 5155"/>
                <a:gd name="T1" fmla="*/ 676 h 1881"/>
                <a:gd name="T2" fmla="*/ 2627 w 5155"/>
                <a:gd name="T3" fmla="*/ 728 h 1881"/>
                <a:gd name="T4" fmla="*/ 4394 w 5155"/>
                <a:gd name="T5" fmla="*/ 880 h 1881"/>
                <a:gd name="T6" fmla="*/ 4605 w 5155"/>
                <a:gd name="T7" fmla="*/ 1336 h 1881"/>
                <a:gd name="T8" fmla="*/ 4494 w 5155"/>
                <a:gd name="T9" fmla="*/ 1539 h 1881"/>
                <a:gd name="T10" fmla="*/ 4283 w 5155"/>
                <a:gd name="T11" fmla="*/ 2052 h 1881"/>
                <a:gd name="T12" fmla="*/ 4661 w 5155"/>
                <a:gd name="T13" fmla="*/ 2201 h 1881"/>
                <a:gd name="T14" fmla="*/ 4450 w 5155"/>
                <a:gd name="T15" fmla="*/ 2305 h 1881"/>
                <a:gd name="T16" fmla="*/ 4427 w 5155"/>
                <a:gd name="T17" fmla="*/ 2555 h 1881"/>
                <a:gd name="T18" fmla="*/ 4272 w 5155"/>
                <a:gd name="T19" fmla="*/ 2859 h 1881"/>
                <a:gd name="T20" fmla="*/ 4327 w 5155"/>
                <a:gd name="T21" fmla="*/ 3216 h 1881"/>
                <a:gd name="T22" fmla="*/ 4427 w 5155"/>
                <a:gd name="T23" fmla="*/ 3474 h 1881"/>
                <a:gd name="T24" fmla="*/ 4405 w 5155"/>
                <a:gd name="T25" fmla="*/ 3981 h 1881"/>
                <a:gd name="T26" fmla="*/ 4872 w 5155"/>
                <a:gd name="T27" fmla="*/ 4442 h 1881"/>
                <a:gd name="T28" fmla="*/ 4750 w 5155"/>
                <a:gd name="T29" fmla="*/ 4542 h 1881"/>
                <a:gd name="T30" fmla="*/ 4516 w 5155"/>
                <a:gd name="T31" fmla="*/ 4999 h 1881"/>
                <a:gd name="T32" fmla="*/ 4550 w 5155"/>
                <a:gd name="T33" fmla="*/ 5197 h 1881"/>
                <a:gd name="T34" fmla="*/ 4450 w 5155"/>
                <a:gd name="T35" fmla="*/ 5407 h 1881"/>
                <a:gd name="T36" fmla="*/ 5061 w 5155"/>
                <a:gd name="T37" fmla="*/ 6117 h 1881"/>
                <a:gd name="T38" fmla="*/ 4750 w 5155"/>
                <a:gd name="T39" fmla="*/ 6371 h 1881"/>
                <a:gd name="T40" fmla="*/ 4761 w 5155"/>
                <a:gd name="T41" fmla="*/ 6783 h 1881"/>
                <a:gd name="T42" fmla="*/ 4227 w 5155"/>
                <a:gd name="T43" fmla="*/ 7138 h 1881"/>
                <a:gd name="T44" fmla="*/ 4350 w 5155"/>
                <a:gd name="T45" fmla="*/ 7238 h 1881"/>
                <a:gd name="T46" fmla="*/ 4538 w 5155"/>
                <a:gd name="T47" fmla="*/ 7600 h 1881"/>
                <a:gd name="T48" fmla="*/ 4361 w 5155"/>
                <a:gd name="T49" fmla="*/ 8000 h 1881"/>
                <a:gd name="T50" fmla="*/ 4472 w 5155"/>
                <a:gd name="T51" fmla="*/ 8516 h 1881"/>
                <a:gd name="T52" fmla="*/ 2260 w 5155"/>
                <a:gd name="T53" fmla="*/ 8612 h 1881"/>
                <a:gd name="T54" fmla="*/ 2349 w 5155"/>
                <a:gd name="T55" fmla="*/ 8202 h 1881"/>
                <a:gd name="T56" fmla="*/ 382 w 5155"/>
                <a:gd name="T57" fmla="*/ 8000 h 1881"/>
                <a:gd name="T58" fmla="*/ 305 w 5155"/>
                <a:gd name="T59" fmla="*/ 7797 h 1881"/>
                <a:gd name="T60" fmla="*/ 582 w 5155"/>
                <a:gd name="T61" fmla="*/ 7283 h 1881"/>
                <a:gd name="T62" fmla="*/ 149 w 5155"/>
                <a:gd name="T63" fmla="*/ 7078 h 1881"/>
                <a:gd name="T64" fmla="*/ 227 w 5155"/>
                <a:gd name="T65" fmla="*/ 5359 h 1881"/>
                <a:gd name="T66" fmla="*/ 371 w 5155"/>
                <a:gd name="T67" fmla="*/ 4593 h 1881"/>
                <a:gd name="T68" fmla="*/ 238 w 5155"/>
                <a:gd name="T69" fmla="*/ 4187 h 1881"/>
                <a:gd name="T70" fmla="*/ 249 w 5155"/>
                <a:gd name="T71" fmla="*/ 3322 h 1881"/>
                <a:gd name="T72" fmla="*/ 438 w 5155"/>
                <a:gd name="T73" fmla="*/ 3120 h 1881"/>
                <a:gd name="T74" fmla="*/ 60 w 5155"/>
                <a:gd name="T75" fmla="*/ 2612 h 1881"/>
                <a:gd name="T76" fmla="*/ 782 w 5155"/>
                <a:gd name="T77" fmla="*/ 2555 h 1881"/>
                <a:gd name="T78" fmla="*/ 171 w 5155"/>
                <a:gd name="T79" fmla="*/ 2356 h 1881"/>
                <a:gd name="T80" fmla="*/ 160 w 5155"/>
                <a:gd name="T81" fmla="*/ 2052 h 1881"/>
                <a:gd name="T82" fmla="*/ 105 w 5155"/>
                <a:gd name="T83" fmla="*/ 1795 h 1881"/>
                <a:gd name="T84" fmla="*/ 105 w 5155"/>
                <a:gd name="T85" fmla="*/ 1336 h 1881"/>
                <a:gd name="T86" fmla="*/ 138 w 5155"/>
                <a:gd name="T87" fmla="*/ 880 h 1881"/>
                <a:gd name="T88" fmla="*/ 105 w 5155"/>
                <a:gd name="T89" fmla="*/ 118 h 1881"/>
                <a:gd name="T90" fmla="*/ 349 w 5155"/>
                <a:gd name="T91" fmla="*/ 217 h 188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155" h="1881">
                  <a:moveTo>
                    <a:pt x="482" y="103"/>
                  </a:moveTo>
                  <a:cubicBezTo>
                    <a:pt x="643" y="112"/>
                    <a:pt x="799" y="136"/>
                    <a:pt x="960" y="148"/>
                  </a:cubicBezTo>
                  <a:cubicBezTo>
                    <a:pt x="1176" y="190"/>
                    <a:pt x="1359" y="164"/>
                    <a:pt x="1594" y="159"/>
                  </a:cubicBezTo>
                  <a:cubicBezTo>
                    <a:pt x="1941" y="142"/>
                    <a:pt x="2281" y="150"/>
                    <a:pt x="2627" y="159"/>
                  </a:cubicBezTo>
                  <a:cubicBezTo>
                    <a:pt x="3023" y="169"/>
                    <a:pt x="3816" y="181"/>
                    <a:pt x="3816" y="181"/>
                  </a:cubicBezTo>
                  <a:cubicBezTo>
                    <a:pt x="4021" y="198"/>
                    <a:pt x="4177" y="199"/>
                    <a:pt x="4394" y="192"/>
                  </a:cubicBezTo>
                  <a:cubicBezTo>
                    <a:pt x="4640" y="199"/>
                    <a:pt x="4926" y="168"/>
                    <a:pt x="4716" y="236"/>
                  </a:cubicBezTo>
                  <a:cubicBezTo>
                    <a:pt x="4637" y="290"/>
                    <a:pt x="4676" y="275"/>
                    <a:pt x="4605" y="292"/>
                  </a:cubicBezTo>
                  <a:cubicBezTo>
                    <a:pt x="4590" y="299"/>
                    <a:pt x="4576" y="308"/>
                    <a:pt x="4561" y="314"/>
                  </a:cubicBezTo>
                  <a:cubicBezTo>
                    <a:pt x="4539" y="323"/>
                    <a:pt x="4494" y="336"/>
                    <a:pt x="4494" y="336"/>
                  </a:cubicBezTo>
                  <a:cubicBezTo>
                    <a:pt x="4411" y="400"/>
                    <a:pt x="4333" y="366"/>
                    <a:pt x="4238" y="403"/>
                  </a:cubicBezTo>
                  <a:cubicBezTo>
                    <a:pt x="4253" y="418"/>
                    <a:pt x="4262" y="443"/>
                    <a:pt x="4283" y="448"/>
                  </a:cubicBezTo>
                  <a:cubicBezTo>
                    <a:pt x="4391" y="475"/>
                    <a:pt x="4505" y="462"/>
                    <a:pt x="4616" y="470"/>
                  </a:cubicBezTo>
                  <a:cubicBezTo>
                    <a:pt x="4631" y="474"/>
                    <a:pt x="4654" y="467"/>
                    <a:pt x="4661" y="481"/>
                  </a:cubicBezTo>
                  <a:cubicBezTo>
                    <a:pt x="4666" y="492"/>
                    <a:pt x="4639" y="491"/>
                    <a:pt x="4627" y="492"/>
                  </a:cubicBezTo>
                  <a:cubicBezTo>
                    <a:pt x="4568" y="498"/>
                    <a:pt x="4509" y="499"/>
                    <a:pt x="4450" y="503"/>
                  </a:cubicBezTo>
                  <a:cubicBezTo>
                    <a:pt x="4428" y="507"/>
                    <a:pt x="4392" y="493"/>
                    <a:pt x="4383" y="514"/>
                  </a:cubicBezTo>
                  <a:cubicBezTo>
                    <a:pt x="4375" y="533"/>
                    <a:pt x="4410" y="547"/>
                    <a:pt x="4427" y="559"/>
                  </a:cubicBezTo>
                  <a:cubicBezTo>
                    <a:pt x="4462" y="582"/>
                    <a:pt x="4511" y="586"/>
                    <a:pt x="4550" y="592"/>
                  </a:cubicBezTo>
                  <a:cubicBezTo>
                    <a:pt x="4457" y="607"/>
                    <a:pt x="4364" y="607"/>
                    <a:pt x="4272" y="625"/>
                  </a:cubicBezTo>
                  <a:cubicBezTo>
                    <a:pt x="4279" y="636"/>
                    <a:pt x="4283" y="651"/>
                    <a:pt x="4294" y="659"/>
                  </a:cubicBezTo>
                  <a:cubicBezTo>
                    <a:pt x="4343" y="692"/>
                    <a:pt x="4348" y="641"/>
                    <a:pt x="4327" y="703"/>
                  </a:cubicBezTo>
                  <a:cubicBezTo>
                    <a:pt x="4353" y="714"/>
                    <a:pt x="4380" y="722"/>
                    <a:pt x="4405" y="736"/>
                  </a:cubicBezTo>
                  <a:cubicBezTo>
                    <a:pt x="4414" y="741"/>
                    <a:pt x="4429" y="749"/>
                    <a:pt x="4427" y="759"/>
                  </a:cubicBezTo>
                  <a:cubicBezTo>
                    <a:pt x="4424" y="777"/>
                    <a:pt x="4405" y="788"/>
                    <a:pt x="4394" y="803"/>
                  </a:cubicBezTo>
                  <a:cubicBezTo>
                    <a:pt x="4398" y="825"/>
                    <a:pt x="4385" y="859"/>
                    <a:pt x="4405" y="870"/>
                  </a:cubicBezTo>
                  <a:cubicBezTo>
                    <a:pt x="4459" y="902"/>
                    <a:pt x="4763" y="942"/>
                    <a:pt x="4805" y="948"/>
                  </a:cubicBezTo>
                  <a:cubicBezTo>
                    <a:pt x="4827" y="955"/>
                    <a:pt x="4865" y="948"/>
                    <a:pt x="4872" y="970"/>
                  </a:cubicBezTo>
                  <a:cubicBezTo>
                    <a:pt x="4878" y="988"/>
                    <a:pt x="4835" y="978"/>
                    <a:pt x="4816" y="981"/>
                  </a:cubicBezTo>
                  <a:cubicBezTo>
                    <a:pt x="4794" y="985"/>
                    <a:pt x="4772" y="988"/>
                    <a:pt x="4750" y="992"/>
                  </a:cubicBezTo>
                  <a:cubicBezTo>
                    <a:pt x="4727" y="1014"/>
                    <a:pt x="4678" y="1065"/>
                    <a:pt x="4650" y="1070"/>
                  </a:cubicBezTo>
                  <a:cubicBezTo>
                    <a:pt x="4605" y="1077"/>
                    <a:pt x="4516" y="1092"/>
                    <a:pt x="4516" y="1092"/>
                  </a:cubicBezTo>
                  <a:cubicBezTo>
                    <a:pt x="4512" y="1103"/>
                    <a:pt x="4498" y="1116"/>
                    <a:pt x="4505" y="1125"/>
                  </a:cubicBezTo>
                  <a:cubicBezTo>
                    <a:pt x="4514" y="1137"/>
                    <a:pt x="4555" y="1121"/>
                    <a:pt x="4550" y="1136"/>
                  </a:cubicBezTo>
                  <a:cubicBezTo>
                    <a:pt x="4544" y="1155"/>
                    <a:pt x="4512" y="1151"/>
                    <a:pt x="4494" y="1159"/>
                  </a:cubicBezTo>
                  <a:cubicBezTo>
                    <a:pt x="4479" y="1166"/>
                    <a:pt x="4465" y="1174"/>
                    <a:pt x="4450" y="1181"/>
                  </a:cubicBezTo>
                  <a:cubicBezTo>
                    <a:pt x="4425" y="1274"/>
                    <a:pt x="4421" y="1228"/>
                    <a:pt x="4594" y="1259"/>
                  </a:cubicBezTo>
                  <a:cubicBezTo>
                    <a:pt x="4749" y="1287"/>
                    <a:pt x="5061" y="1336"/>
                    <a:pt x="5061" y="1336"/>
                  </a:cubicBezTo>
                  <a:cubicBezTo>
                    <a:pt x="5155" y="1367"/>
                    <a:pt x="5102" y="1344"/>
                    <a:pt x="4905" y="1370"/>
                  </a:cubicBezTo>
                  <a:cubicBezTo>
                    <a:pt x="4853" y="1377"/>
                    <a:pt x="4802" y="1385"/>
                    <a:pt x="4750" y="1392"/>
                  </a:cubicBezTo>
                  <a:cubicBezTo>
                    <a:pt x="4731" y="1403"/>
                    <a:pt x="4703" y="1405"/>
                    <a:pt x="4694" y="1425"/>
                  </a:cubicBezTo>
                  <a:cubicBezTo>
                    <a:pt x="4674" y="1472"/>
                    <a:pt x="4745" y="1477"/>
                    <a:pt x="4761" y="1481"/>
                  </a:cubicBezTo>
                  <a:cubicBezTo>
                    <a:pt x="4557" y="1488"/>
                    <a:pt x="4351" y="1473"/>
                    <a:pt x="4149" y="1503"/>
                  </a:cubicBezTo>
                  <a:cubicBezTo>
                    <a:pt x="4117" y="1508"/>
                    <a:pt x="4196" y="1552"/>
                    <a:pt x="4227" y="1559"/>
                  </a:cubicBezTo>
                  <a:cubicBezTo>
                    <a:pt x="4275" y="1569"/>
                    <a:pt x="4632" y="1587"/>
                    <a:pt x="4716" y="1592"/>
                  </a:cubicBezTo>
                  <a:cubicBezTo>
                    <a:pt x="4592" y="1551"/>
                    <a:pt x="4489" y="1575"/>
                    <a:pt x="4350" y="1581"/>
                  </a:cubicBezTo>
                  <a:cubicBezTo>
                    <a:pt x="4500" y="1688"/>
                    <a:pt x="4345" y="1598"/>
                    <a:pt x="4583" y="1647"/>
                  </a:cubicBezTo>
                  <a:cubicBezTo>
                    <a:pt x="4598" y="1650"/>
                    <a:pt x="4553" y="1656"/>
                    <a:pt x="4538" y="1659"/>
                  </a:cubicBezTo>
                  <a:cubicBezTo>
                    <a:pt x="4494" y="1667"/>
                    <a:pt x="4449" y="1674"/>
                    <a:pt x="4405" y="1681"/>
                  </a:cubicBezTo>
                  <a:cubicBezTo>
                    <a:pt x="4516" y="1760"/>
                    <a:pt x="4515" y="1733"/>
                    <a:pt x="4361" y="1747"/>
                  </a:cubicBezTo>
                  <a:cubicBezTo>
                    <a:pt x="4342" y="1755"/>
                    <a:pt x="4311" y="1751"/>
                    <a:pt x="4305" y="1770"/>
                  </a:cubicBezTo>
                  <a:cubicBezTo>
                    <a:pt x="4285" y="1837"/>
                    <a:pt x="4439" y="1853"/>
                    <a:pt x="4472" y="1859"/>
                  </a:cubicBezTo>
                  <a:cubicBezTo>
                    <a:pt x="4415" y="1820"/>
                    <a:pt x="4343" y="1798"/>
                    <a:pt x="4316" y="1881"/>
                  </a:cubicBezTo>
                  <a:cubicBezTo>
                    <a:pt x="3627" y="1873"/>
                    <a:pt x="2949" y="1864"/>
                    <a:pt x="2260" y="1881"/>
                  </a:cubicBezTo>
                  <a:cubicBezTo>
                    <a:pt x="1927" y="1856"/>
                    <a:pt x="2256" y="1853"/>
                    <a:pt x="2360" y="1836"/>
                  </a:cubicBezTo>
                  <a:cubicBezTo>
                    <a:pt x="2372" y="1825"/>
                    <a:pt x="2419" y="1794"/>
                    <a:pt x="2349" y="1792"/>
                  </a:cubicBezTo>
                  <a:cubicBezTo>
                    <a:pt x="1960" y="1781"/>
                    <a:pt x="1571" y="1785"/>
                    <a:pt x="1182" y="1781"/>
                  </a:cubicBezTo>
                  <a:cubicBezTo>
                    <a:pt x="916" y="1748"/>
                    <a:pt x="650" y="1753"/>
                    <a:pt x="382" y="1747"/>
                  </a:cubicBezTo>
                  <a:cubicBezTo>
                    <a:pt x="352" y="1743"/>
                    <a:pt x="319" y="1751"/>
                    <a:pt x="293" y="1736"/>
                  </a:cubicBezTo>
                  <a:cubicBezTo>
                    <a:pt x="283" y="1730"/>
                    <a:pt x="297" y="1711"/>
                    <a:pt x="305" y="1703"/>
                  </a:cubicBezTo>
                  <a:cubicBezTo>
                    <a:pt x="317" y="1692"/>
                    <a:pt x="334" y="1688"/>
                    <a:pt x="349" y="1681"/>
                  </a:cubicBezTo>
                  <a:cubicBezTo>
                    <a:pt x="424" y="1648"/>
                    <a:pt x="504" y="1618"/>
                    <a:pt x="582" y="1592"/>
                  </a:cubicBezTo>
                  <a:cubicBezTo>
                    <a:pt x="459" y="1551"/>
                    <a:pt x="193" y="1559"/>
                    <a:pt x="193" y="1559"/>
                  </a:cubicBezTo>
                  <a:cubicBezTo>
                    <a:pt x="178" y="1555"/>
                    <a:pt x="153" y="1562"/>
                    <a:pt x="149" y="1547"/>
                  </a:cubicBezTo>
                  <a:cubicBezTo>
                    <a:pt x="136" y="1502"/>
                    <a:pt x="166" y="1395"/>
                    <a:pt x="182" y="1347"/>
                  </a:cubicBezTo>
                  <a:cubicBezTo>
                    <a:pt x="188" y="1303"/>
                    <a:pt x="189" y="1208"/>
                    <a:pt x="227" y="1170"/>
                  </a:cubicBezTo>
                  <a:cubicBezTo>
                    <a:pt x="246" y="1151"/>
                    <a:pt x="293" y="1125"/>
                    <a:pt x="293" y="1125"/>
                  </a:cubicBezTo>
                  <a:cubicBezTo>
                    <a:pt x="359" y="1034"/>
                    <a:pt x="335" y="1077"/>
                    <a:pt x="371" y="1003"/>
                  </a:cubicBezTo>
                  <a:cubicBezTo>
                    <a:pt x="356" y="988"/>
                    <a:pt x="344" y="971"/>
                    <a:pt x="327" y="959"/>
                  </a:cubicBezTo>
                  <a:cubicBezTo>
                    <a:pt x="299" y="941"/>
                    <a:pt x="238" y="914"/>
                    <a:pt x="238" y="914"/>
                  </a:cubicBezTo>
                  <a:cubicBezTo>
                    <a:pt x="209" y="856"/>
                    <a:pt x="211" y="883"/>
                    <a:pt x="227" y="814"/>
                  </a:cubicBezTo>
                  <a:cubicBezTo>
                    <a:pt x="234" y="784"/>
                    <a:pt x="242" y="755"/>
                    <a:pt x="249" y="725"/>
                  </a:cubicBezTo>
                  <a:cubicBezTo>
                    <a:pt x="253" y="709"/>
                    <a:pt x="277" y="707"/>
                    <a:pt x="293" y="703"/>
                  </a:cubicBezTo>
                  <a:cubicBezTo>
                    <a:pt x="340" y="690"/>
                    <a:pt x="390" y="689"/>
                    <a:pt x="438" y="681"/>
                  </a:cubicBezTo>
                  <a:cubicBezTo>
                    <a:pt x="374" y="663"/>
                    <a:pt x="314" y="638"/>
                    <a:pt x="249" y="625"/>
                  </a:cubicBezTo>
                  <a:cubicBezTo>
                    <a:pt x="192" y="587"/>
                    <a:pt x="126" y="586"/>
                    <a:pt x="60" y="570"/>
                  </a:cubicBezTo>
                  <a:cubicBezTo>
                    <a:pt x="45" y="563"/>
                    <a:pt x="0" y="548"/>
                    <a:pt x="16" y="548"/>
                  </a:cubicBezTo>
                  <a:cubicBezTo>
                    <a:pt x="271" y="544"/>
                    <a:pt x="527" y="559"/>
                    <a:pt x="782" y="559"/>
                  </a:cubicBezTo>
                  <a:cubicBezTo>
                    <a:pt x="989" y="559"/>
                    <a:pt x="367" y="552"/>
                    <a:pt x="160" y="548"/>
                  </a:cubicBezTo>
                  <a:cubicBezTo>
                    <a:pt x="164" y="537"/>
                    <a:pt x="163" y="523"/>
                    <a:pt x="171" y="514"/>
                  </a:cubicBezTo>
                  <a:cubicBezTo>
                    <a:pt x="183" y="500"/>
                    <a:pt x="219" y="499"/>
                    <a:pt x="216" y="481"/>
                  </a:cubicBezTo>
                  <a:cubicBezTo>
                    <a:pt x="212" y="460"/>
                    <a:pt x="179" y="458"/>
                    <a:pt x="160" y="448"/>
                  </a:cubicBezTo>
                  <a:cubicBezTo>
                    <a:pt x="96" y="413"/>
                    <a:pt x="110" y="420"/>
                    <a:pt x="60" y="403"/>
                  </a:cubicBezTo>
                  <a:cubicBezTo>
                    <a:pt x="75" y="399"/>
                    <a:pt x="93" y="402"/>
                    <a:pt x="105" y="392"/>
                  </a:cubicBezTo>
                  <a:cubicBezTo>
                    <a:pt x="161" y="348"/>
                    <a:pt x="48" y="314"/>
                    <a:pt x="16" y="303"/>
                  </a:cubicBezTo>
                  <a:cubicBezTo>
                    <a:pt x="46" y="299"/>
                    <a:pt x="76" y="297"/>
                    <a:pt x="105" y="292"/>
                  </a:cubicBezTo>
                  <a:cubicBezTo>
                    <a:pt x="135" y="286"/>
                    <a:pt x="193" y="270"/>
                    <a:pt x="193" y="270"/>
                  </a:cubicBezTo>
                  <a:cubicBezTo>
                    <a:pt x="170" y="199"/>
                    <a:pt x="200" y="275"/>
                    <a:pt x="138" y="192"/>
                  </a:cubicBezTo>
                  <a:cubicBezTo>
                    <a:pt x="120" y="168"/>
                    <a:pt x="110" y="139"/>
                    <a:pt x="93" y="114"/>
                  </a:cubicBezTo>
                  <a:cubicBezTo>
                    <a:pt x="97" y="84"/>
                    <a:pt x="84" y="46"/>
                    <a:pt x="105" y="25"/>
                  </a:cubicBezTo>
                  <a:cubicBezTo>
                    <a:pt x="130" y="0"/>
                    <a:pt x="290" y="24"/>
                    <a:pt x="305" y="25"/>
                  </a:cubicBezTo>
                  <a:cubicBezTo>
                    <a:pt x="320" y="33"/>
                    <a:pt x="333" y="44"/>
                    <a:pt x="349" y="48"/>
                  </a:cubicBezTo>
                  <a:cubicBezTo>
                    <a:pt x="493" y="85"/>
                    <a:pt x="482" y="22"/>
                    <a:pt x="482" y="103"/>
                  </a:cubicBezTo>
                  <a:close/>
                </a:path>
              </a:pathLst>
            </a:custGeom>
            <a:solidFill>
              <a:srgbClr val="BCF0EF"/>
            </a:solidFill>
            <a:ln w="12700" cap="sq" cmpd="sng">
              <a:noFill/>
              <a:prstDash val="solid"/>
              <a:round/>
              <a:headEnd type="none" w="sm" len="sm"/>
              <a:tailEnd type="none" w="sm" len="sm"/>
            </a:ln>
            <a:effectLst>
              <a:outerShdw dist="143684" dir="2700000" algn="ctr" rotWithShape="0">
                <a:srgbClr val="969696"/>
              </a:outerShdw>
            </a:effectLst>
          </p:spPr>
          <p:txBody>
            <a:bodyPr wrap="none" anchor="ctr"/>
            <a:lstStyle/>
            <a:p>
              <a:endParaRPr lang="zh-CN" altLang="en-US"/>
            </a:p>
          </p:txBody>
        </p:sp>
        <p:sp>
          <p:nvSpPr>
            <p:cNvPr id="21511" name="Rectangle 4"/>
            <p:cNvSpPr>
              <a:spLocks noChangeArrowheads="1"/>
            </p:cNvSpPr>
            <p:nvPr/>
          </p:nvSpPr>
          <p:spPr bwMode="auto">
            <a:xfrm>
              <a:off x="1109" y="1170"/>
              <a:ext cx="3120" cy="432"/>
            </a:xfrm>
            <a:prstGeom prst="rect">
              <a:avLst/>
            </a:prstGeom>
            <a:noFill/>
            <a:ln w="9525">
              <a:noFill/>
              <a:miter lim="800000"/>
              <a:headEnd/>
              <a:tailEnd/>
            </a:ln>
          </p:spPr>
          <p:txBody>
            <a:bodyPr lIns="92075" tIns="46038" rIns="92075" bIns="46038"/>
            <a:lstStyle/>
            <a:p>
              <a:pPr marL="342900" indent="-342900">
                <a:spcBef>
                  <a:spcPct val="20000"/>
                </a:spcBef>
                <a:buClr>
                  <a:schemeClr val="tx2"/>
                </a:buClr>
              </a:pPr>
              <a:r>
                <a:rPr kumimoji="1" lang="zh-CN" altLang="en-US" sz="3200" b="1" dirty="0">
                  <a:solidFill>
                    <a:srgbClr val="003399"/>
                  </a:solidFill>
                  <a:ea typeface="幼圆" pitchFamily="49" charset="-122"/>
                </a:rPr>
                <a:t>串的基本概念</a:t>
              </a:r>
              <a:r>
                <a:rPr kumimoji="1" lang="en-US" altLang="zh-CN" sz="3200" b="1" dirty="0">
                  <a:solidFill>
                    <a:srgbClr val="003399"/>
                  </a:solidFill>
                  <a:ea typeface="幼圆" pitchFamily="49" charset="-122"/>
                </a:rPr>
                <a:t>*</a:t>
              </a:r>
              <a:endParaRPr kumimoji="1" lang="zh-CN" altLang="en-US" sz="3200" b="1" dirty="0">
                <a:solidFill>
                  <a:srgbClr val="003399"/>
                </a:solidFill>
                <a:ea typeface="幼圆" pitchFamily="49" charset="-122"/>
              </a:endParaRPr>
            </a:p>
          </p:txBody>
        </p:sp>
        <p:sp>
          <p:nvSpPr>
            <p:cNvPr id="21512" name="Oval 5"/>
            <p:cNvSpPr>
              <a:spLocks noChangeArrowheads="1"/>
            </p:cNvSpPr>
            <p:nvPr/>
          </p:nvSpPr>
          <p:spPr bwMode="auto">
            <a:xfrm>
              <a:off x="3091" y="864"/>
              <a:ext cx="1632" cy="480"/>
            </a:xfrm>
            <a:prstGeom prst="ellipse">
              <a:avLst/>
            </a:prstGeom>
            <a:gradFill rotWithShape="0">
              <a:gsLst>
                <a:gs pos="0">
                  <a:srgbClr val="762F00"/>
                </a:gs>
                <a:gs pos="50000">
                  <a:srgbClr val="FF6600"/>
                </a:gs>
                <a:gs pos="100000">
                  <a:srgbClr val="762F00"/>
                </a:gs>
              </a:gsLst>
              <a:lin ang="18900000" scaled="1"/>
            </a:gradFill>
            <a:ln w="12700" cap="sq">
              <a:noFill/>
              <a:round/>
              <a:headEnd type="none" w="sm" len="sm"/>
              <a:tailEnd type="none" w="sm" len="sm"/>
            </a:ln>
            <a:effectLst>
              <a:outerShdw dist="127000" dir="2212194" algn="ctr" rotWithShape="0">
                <a:srgbClr val="969696"/>
              </a:outerShdw>
            </a:effectLst>
          </p:spPr>
          <p:txBody>
            <a:bodyPr wrap="none" anchor="ctr"/>
            <a:lstStyle/>
            <a:p>
              <a:endParaRPr lang="zh-CN" altLang="en-US"/>
            </a:p>
          </p:txBody>
        </p:sp>
        <p:sp>
          <p:nvSpPr>
            <p:cNvPr id="21513" name="Text Box 6"/>
            <p:cNvSpPr txBox="1">
              <a:spLocks noChangeArrowheads="1"/>
            </p:cNvSpPr>
            <p:nvPr/>
          </p:nvSpPr>
          <p:spPr bwMode="auto">
            <a:xfrm>
              <a:off x="3187" y="883"/>
              <a:ext cx="1416" cy="407"/>
            </a:xfrm>
            <a:prstGeom prst="rect">
              <a:avLst/>
            </a:prstGeom>
            <a:noFill/>
            <a:ln w="12700" cap="sq">
              <a:noFill/>
              <a:miter lim="800000"/>
              <a:headEnd type="none" w="sm" len="sm"/>
              <a:tailEnd type="none" w="sm" len="sm"/>
            </a:ln>
            <a:effectLst>
              <a:outerShdw dist="40161" dir="1106097" algn="ctr" rotWithShape="0">
                <a:schemeClr val="bg2"/>
              </a:outerShdw>
            </a:effectLst>
          </p:spPr>
          <p:txBody>
            <a:bodyPr>
              <a:spAutoFit/>
            </a:bodyPr>
            <a:lstStyle/>
            <a:p>
              <a:pPr algn="l" eaLnBrk="1" hangingPunct="1"/>
              <a:r>
                <a:rPr kumimoji="1" lang="zh-CN" altLang="en-US" sz="3600" b="1" i="1" dirty="0">
                  <a:solidFill>
                    <a:srgbClr val="FFFF00"/>
                  </a:solidFill>
                  <a:ea typeface="黑体" pitchFamily="49" charset="-122"/>
                </a:rPr>
                <a:t>本节内容</a:t>
              </a:r>
            </a:p>
          </p:txBody>
        </p:sp>
      </p:grpSp>
      <p:sp>
        <p:nvSpPr>
          <p:cNvPr id="63495" name="Rectangle 7"/>
          <p:cNvSpPr>
            <a:spLocks noChangeArrowheads="1"/>
          </p:cNvSpPr>
          <p:nvPr/>
        </p:nvSpPr>
        <p:spPr bwMode="auto">
          <a:xfrm>
            <a:off x="3308848" y="2389829"/>
            <a:ext cx="4051405" cy="584775"/>
          </a:xfrm>
          <a:prstGeom prst="rect">
            <a:avLst/>
          </a:prstGeom>
          <a:noFill/>
          <a:ln w="12700" cap="sq">
            <a:noFill/>
            <a:miter lim="800000"/>
            <a:headEnd type="none" w="sm" len="sm"/>
            <a:tailEnd type="none" w="sm" len="sm"/>
          </a:ln>
        </p:spPr>
        <p:txBody>
          <a:bodyPr>
            <a:spAutoFit/>
          </a:bodyPr>
          <a:lstStyle/>
          <a:p>
            <a:pPr algn="l" eaLnBrk="1" hangingPunct="1">
              <a:spcBef>
                <a:spcPct val="20000"/>
              </a:spcBef>
              <a:buClr>
                <a:schemeClr val="tx2"/>
              </a:buClr>
            </a:pPr>
            <a:r>
              <a:rPr kumimoji="1" lang="zh-CN" altLang="en-US" sz="3200" b="1" dirty="0">
                <a:solidFill>
                  <a:srgbClr val="003399"/>
                </a:solidFill>
                <a:latin typeface="幼圆" pitchFamily="49" charset="-122"/>
                <a:ea typeface="幼圆" pitchFamily="49" charset="-122"/>
              </a:rPr>
              <a:t>串的基本操作</a:t>
            </a:r>
            <a:r>
              <a:rPr kumimoji="1" lang="en-US" altLang="zh-CN" sz="3200" b="1" dirty="0">
                <a:solidFill>
                  <a:srgbClr val="003399"/>
                </a:solidFill>
                <a:latin typeface="幼圆" pitchFamily="49" charset="-122"/>
                <a:ea typeface="幼圆" pitchFamily="49" charset="-122"/>
              </a:rPr>
              <a:t>*</a:t>
            </a:r>
            <a:endParaRPr kumimoji="1" lang="zh-CN" altLang="en-US" sz="3200" b="1" dirty="0">
              <a:solidFill>
                <a:srgbClr val="003399"/>
              </a:solidFill>
              <a:latin typeface="幼圆" pitchFamily="49" charset="-122"/>
              <a:ea typeface="幼圆" pitchFamily="49" charset="-122"/>
            </a:endParaRPr>
          </a:p>
        </p:txBody>
      </p:sp>
      <p:sp>
        <p:nvSpPr>
          <p:cNvPr id="63496" name="Rectangle 8">
            <a:hlinkClick r:id="rId2" action="ppaction://hlinksldjump"/>
          </p:cNvPr>
          <p:cNvSpPr>
            <a:spLocks noChangeArrowheads="1"/>
          </p:cNvSpPr>
          <p:nvPr/>
        </p:nvSpPr>
        <p:spPr bwMode="auto">
          <a:xfrm>
            <a:off x="3308848" y="2965561"/>
            <a:ext cx="4203617" cy="584775"/>
          </a:xfrm>
          <a:prstGeom prst="rect">
            <a:avLst/>
          </a:prstGeom>
          <a:noFill/>
          <a:ln w="12700" cap="sq">
            <a:noFill/>
            <a:miter lim="800000"/>
            <a:headEnd type="none" w="sm" len="sm"/>
            <a:tailEnd type="none" w="sm" len="sm"/>
          </a:ln>
        </p:spPr>
        <p:txBody>
          <a:bodyPr>
            <a:spAutoFit/>
          </a:bodyPr>
          <a:lstStyle/>
          <a:p>
            <a:pPr algn="l" eaLnBrk="1" hangingPunct="1">
              <a:spcBef>
                <a:spcPct val="20000"/>
              </a:spcBef>
              <a:buClr>
                <a:schemeClr val="tx2"/>
              </a:buClr>
            </a:pPr>
            <a:r>
              <a:rPr kumimoji="1" lang="zh-CN" altLang="en-US" sz="3200" b="1" dirty="0">
                <a:solidFill>
                  <a:srgbClr val="003399"/>
                </a:solidFill>
                <a:ea typeface="幼圆" pitchFamily="49" charset="-122"/>
              </a:rPr>
              <a:t>串的存储结构</a:t>
            </a:r>
            <a:r>
              <a:rPr kumimoji="1" lang="en-US" altLang="zh-CN" sz="3200" b="1" dirty="0">
                <a:solidFill>
                  <a:srgbClr val="003399"/>
                </a:solidFill>
                <a:ea typeface="幼圆" pitchFamily="49" charset="-122"/>
              </a:rPr>
              <a:t>*</a:t>
            </a:r>
            <a:endParaRPr kumimoji="1" lang="zh-CN" altLang="en-US" sz="3200" b="1" dirty="0">
              <a:solidFill>
                <a:srgbClr val="003399"/>
              </a:solidFill>
              <a:ea typeface="幼圆" pitchFamily="49" charset="-122"/>
            </a:endParaRPr>
          </a:p>
        </p:txBody>
      </p:sp>
      <p:sp>
        <p:nvSpPr>
          <p:cNvPr id="63497" name="Rectangle 9">
            <a:hlinkClick r:id="rId3" action="ppaction://hlinksldjump"/>
          </p:cNvPr>
          <p:cNvSpPr>
            <a:spLocks noChangeArrowheads="1"/>
          </p:cNvSpPr>
          <p:nvPr/>
        </p:nvSpPr>
        <p:spPr bwMode="auto">
          <a:xfrm>
            <a:off x="3308848" y="3429240"/>
            <a:ext cx="5021347" cy="584775"/>
          </a:xfrm>
          <a:prstGeom prst="rect">
            <a:avLst/>
          </a:prstGeom>
          <a:noFill/>
          <a:ln w="12700" cap="sq">
            <a:noFill/>
            <a:miter lim="800000"/>
            <a:headEnd type="none" w="sm" len="sm"/>
            <a:tailEnd type="none" w="sm" len="sm"/>
          </a:ln>
        </p:spPr>
        <p:txBody>
          <a:bodyPr>
            <a:spAutoFit/>
          </a:bodyPr>
          <a:lstStyle/>
          <a:p>
            <a:pPr algn="l" eaLnBrk="1" hangingPunct="1">
              <a:spcBef>
                <a:spcPct val="20000"/>
              </a:spcBef>
              <a:buClr>
                <a:schemeClr val="tx2"/>
              </a:buClr>
            </a:pPr>
            <a:r>
              <a:rPr kumimoji="1" lang="zh-CN" altLang="en-US" sz="3200" b="1" dirty="0">
                <a:solidFill>
                  <a:srgbClr val="003399"/>
                </a:solidFill>
                <a:ea typeface="幼圆" pitchFamily="49" charset="-122"/>
              </a:rPr>
              <a:t>关于串的几个算法</a:t>
            </a:r>
            <a:r>
              <a:rPr kumimoji="1" lang="en-US" altLang="zh-CN" sz="3200" b="1" dirty="0">
                <a:solidFill>
                  <a:srgbClr val="003399"/>
                </a:solidFill>
                <a:ea typeface="幼圆" pitchFamily="49" charset="-122"/>
              </a:rPr>
              <a:t>*</a:t>
            </a:r>
            <a:endParaRPr kumimoji="1" lang="zh-CN" altLang="en-US" sz="3200" b="1" dirty="0">
              <a:solidFill>
                <a:srgbClr val="003399"/>
              </a:solidFill>
              <a:ea typeface="幼圆" pitchFamily="49" charset="-122"/>
            </a:endParaRPr>
          </a:p>
        </p:txBody>
      </p:sp>
      <p:sp>
        <p:nvSpPr>
          <p:cNvPr id="3" name="矩形 2">
            <a:extLst>
              <a:ext uri="{FF2B5EF4-FFF2-40B4-BE49-F238E27FC236}">
                <a16:creationId xmlns:a16="http://schemas.microsoft.com/office/drawing/2014/main" id="{0D1C7A05-C5BB-45BE-B7E6-8BAD3A1FD0ED}"/>
              </a:ext>
            </a:extLst>
          </p:cNvPr>
          <p:cNvSpPr/>
          <p:nvPr/>
        </p:nvSpPr>
        <p:spPr>
          <a:xfrm>
            <a:off x="3312931" y="3972721"/>
            <a:ext cx="5610831" cy="584775"/>
          </a:xfrm>
          <a:prstGeom prst="rect">
            <a:avLst/>
          </a:prstGeom>
        </p:spPr>
        <p:txBody>
          <a:bodyPr wrap="none">
            <a:spAutoFit/>
          </a:bodyPr>
          <a:lstStyle/>
          <a:p>
            <a:pPr>
              <a:spcBef>
                <a:spcPct val="20000"/>
              </a:spcBef>
              <a:buClr>
                <a:schemeClr val="tx2"/>
              </a:buClr>
            </a:pPr>
            <a:r>
              <a:rPr kumimoji="1" lang="zh-CN" altLang="en-US" sz="3200" b="1" dirty="0">
                <a:solidFill>
                  <a:srgbClr val="003399"/>
                </a:solidFill>
                <a:ea typeface="幼圆" pitchFamily="49" charset="-122"/>
              </a:rPr>
              <a:t>串的模式匹配</a:t>
            </a:r>
            <a:r>
              <a:rPr kumimoji="1" lang="en-US" altLang="zh-CN" sz="3200" b="1" dirty="0">
                <a:solidFill>
                  <a:srgbClr val="003399"/>
                </a:solidFill>
                <a:ea typeface="幼圆" pitchFamily="49" charset="-122"/>
              </a:rPr>
              <a:t>(Pattern Matching)</a:t>
            </a:r>
            <a:endParaRPr kumimoji="1" lang="zh-CN" altLang="en-US" sz="3200" b="1" dirty="0">
              <a:solidFill>
                <a:srgbClr val="003399"/>
              </a:solidFill>
              <a:ea typeface="幼圆" pitchFamily="49"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495"/>
                                        </p:tgtEl>
                                        <p:attrNameLst>
                                          <p:attrName>style.visibility</p:attrName>
                                        </p:attrNameLst>
                                      </p:cBhvr>
                                      <p:to>
                                        <p:strVal val="visible"/>
                                      </p:to>
                                    </p:set>
                                    <p:animEffect transition="in" filter="wipe(left)">
                                      <p:cBhvr>
                                        <p:cTn id="7" dur="500"/>
                                        <p:tgtEl>
                                          <p:spTgt spid="634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63496"/>
                                        </p:tgtEl>
                                        <p:attrNameLst>
                                          <p:attrName>style.visibility</p:attrName>
                                        </p:attrNameLst>
                                      </p:cBhvr>
                                      <p:to>
                                        <p:strVal val="visible"/>
                                      </p:to>
                                    </p:set>
                                    <p:animEffect transition="in" filter="wipe(right)">
                                      <p:cBhvr>
                                        <p:cTn id="12" dur="500"/>
                                        <p:tgtEl>
                                          <p:spTgt spid="634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497"/>
                                        </p:tgtEl>
                                        <p:attrNameLst>
                                          <p:attrName>style.visibility</p:attrName>
                                        </p:attrNameLst>
                                      </p:cBhvr>
                                      <p:to>
                                        <p:strVal val="visible"/>
                                      </p:to>
                                    </p:set>
                                    <p:animEffect transition="in" filter="wipe(left)">
                                      <p:cBhvr>
                                        <p:cTn id="17" dur="500"/>
                                        <p:tgtEl>
                                          <p:spTgt spid="634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5" grpId="0" autoUpdateAnimBg="0"/>
      <p:bldP spid="63496" grpId="0" autoUpdateAnimBg="0"/>
      <p:bldP spid="63497"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915027" y="117330"/>
            <a:ext cx="4038451" cy="630238"/>
          </a:xfrm>
          <a:prstGeom prst="rect">
            <a:avLst/>
          </a:prstGeom>
          <a:solidFill>
            <a:srgbClr val="CCFFFF"/>
          </a:solidFill>
          <a:ln w="12700" cap="sq">
            <a:noFill/>
            <a:miter lim="800000"/>
            <a:headEnd type="none" w="sm" len="sm"/>
            <a:tailEnd type="none" w="sm" len="sm"/>
          </a:ln>
          <a:effectLst>
            <a:outerShdw dist="107763" dir="2700000" algn="ctr" rotWithShape="0">
              <a:srgbClr val="969696"/>
            </a:outerShdw>
          </a:effectLst>
        </p:spPr>
        <p:txBody>
          <a:bodyPr>
            <a:spAutoFit/>
          </a:bodyPr>
          <a:lstStyle/>
          <a:p>
            <a:pPr algn="l" eaLnBrk="1" hangingPunct="1"/>
            <a:r>
              <a:rPr kumimoji="1" lang="zh-CN" altLang="en-US" sz="3500" b="1" dirty="0">
                <a:solidFill>
                  <a:srgbClr val="000099"/>
                </a:solidFill>
                <a:ea typeface="楷体_GB2312" pitchFamily="49" charset="-122"/>
              </a:rPr>
              <a:t> </a:t>
            </a:r>
            <a:r>
              <a:rPr kumimoji="1" lang="zh-CN" altLang="en-US" sz="3500" b="1" dirty="0">
                <a:solidFill>
                  <a:srgbClr val="000099"/>
                </a:solidFill>
                <a:latin typeface="楷体_GB2312" pitchFamily="49" charset="-122"/>
                <a:ea typeface="楷体_GB2312" pitchFamily="49" charset="-122"/>
              </a:rPr>
              <a:t>串的基本概念</a:t>
            </a:r>
            <a:endParaRPr kumimoji="1" lang="zh-CN" altLang="en-US" sz="2400" dirty="0">
              <a:solidFill>
                <a:srgbClr val="FF6600"/>
              </a:solidFill>
            </a:endParaRPr>
          </a:p>
        </p:txBody>
      </p:sp>
      <p:sp>
        <p:nvSpPr>
          <p:cNvPr id="64515" name="Text Box 3"/>
          <p:cNvSpPr txBox="1">
            <a:spLocks noChangeArrowheads="1"/>
          </p:cNvSpPr>
          <p:nvPr/>
        </p:nvSpPr>
        <p:spPr bwMode="auto">
          <a:xfrm>
            <a:off x="3669529" y="5426077"/>
            <a:ext cx="3578580" cy="52387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500" b="1">
                <a:solidFill>
                  <a:srgbClr val="000099"/>
                </a:solidFill>
                <a:ea typeface="楷体_GB2312" pitchFamily="49" charset="-122"/>
              </a:rPr>
              <a:t>S2= </a:t>
            </a:r>
            <a:r>
              <a:rPr kumimoji="1" lang="en-US" altLang="zh-CN" sz="2500" b="1">
                <a:solidFill>
                  <a:srgbClr val="000099"/>
                </a:solidFill>
                <a:cs typeface="Times New Roman" pitchFamily="18" charset="0"/>
                <a:sym typeface="Symbol" pitchFamily="18" charset="2"/>
              </a:rPr>
              <a:t>´</a:t>
            </a:r>
            <a:r>
              <a:rPr kumimoji="1" lang="en-US" altLang="zh-CN" sz="2500" b="1">
                <a:solidFill>
                  <a:srgbClr val="000099"/>
                </a:solidFill>
                <a:ea typeface="楷体_GB2312" pitchFamily="49" charset="-122"/>
              </a:rPr>
              <a:t>FORTRAN_77</a:t>
            </a:r>
            <a:r>
              <a:rPr kumimoji="1" lang="en-US" altLang="zh-CN" sz="2500" b="1">
                <a:solidFill>
                  <a:srgbClr val="000099"/>
                </a:solidFill>
                <a:cs typeface="Times New Roman" pitchFamily="18" charset="0"/>
                <a:sym typeface="Symbol" pitchFamily="18" charset="2"/>
              </a:rPr>
              <a:t>´</a:t>
            </a:r>
            <a:r>
              <a:rPr kumimoji="1" lang="en-US" altLang="zh-CN" sz="2800" b="1">
                <a:solidFill>
                  <a:srgbClr val="000099"/>
                </a:solidFill>
                <a:ea typeface="楷体_GB2312" pitchFamily="49" charset="-122"/>
              </a:rPr>
              <a:t> </a:t>
            </a:r>
          </a:p>
        </p:txBody>
      </p:sp>
      <p:sp>
        <p:nvSpPr>
          <p:cNvPr id="64516" name="Text Box 4"/>
          <p:cNvSpPr txBox="1">
            <a:spLocks noChangeArrowheads="1"/>
          </p:cNvSpPr>
          <p:nvPr/>
        </p:nvSpPr>
        <p:spPr bwMode="auto">
          <a:xfrm>
            <a:off x="3676006" y="5957890"/>
            <a:ext cx="3638492" cy="477837"/>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500" b="1">
                <a:solidFill>
                  <a:srgbClr val="000099"/>
                </a:solidFill>
                <a:ea typeface="楷体_GB2312" pitchFamily="49" charset="-122"/>
              </a:rPr>
              <a:t>S3= </a:t>
            </a:r>
            <a:r>
              <a:rPr kumimoji="1" lang="en-US" altLang="zh-CN" sz="2500" b="1">
                <a:solidFill>
                  <a:srgbClr val="000099"/>
                </a:solidFill>
                <a:cs typeface="Times New Roman" pitchFamily="18" charset="0"/>
                <a:sym typeface="Symbol" pitchFamily="18" charset="2"/>
              </a:rPr>
              <a:t>´ ´            </a:t>
            </a:r>
            <a:r>
              <a:rPr kumimoji="1" lang="en-US" altLang="zh-CN" sz="2000" b="1">
                <a:solidFill>
                  <a:srgbClr val="000099"/>
                </a:solidFill>
                <a:latin typeface="楷体_GB2312" pitchFamily="49" charset="-122"/>
                <a:ea typeface="楷体_GB2312" pitchFamily="49" charset="-122"/>
                <a:sym typeface="Symbol" pitchFamily="18" charset="2"/>
              </a:rPr>
              <a:t>(</a:t>
            </a:r>
            <a:r>
              <a:rPr kumimoji="1" lang="zh-CN" altLang="zh-CN" sz="2000" b="1">
                <a:solidFill>
                  <a:srgbClr val="000099"/>
                </a:solidFill>
                <a:latin typeface="幼圆" pitchFamily="49" charset="-122"/>
                <a:ea typeface="幼圆" pitchFamily="49" charset="-122"/>
                <a:sym typeface="Symbol" pitchFamily="18" charset="2"/>
              </a:rPr>
              <a:t>空串</a:t>
            </a:r>
            <a:r>
              <a:rPr kumimoji="1" lang="en-US" altLang="zh-CN" sz="2000" b="1">
                <a:solidFill>
                  <a:srgbClr val="000099"/>
                </a:solidFill>
                <a:latin typeface="楷体_GB2312" pitchFamily="49" charset="-122"/>
                <a:ea typeface="楷体_GB2312" pitchFamily="49" charset="-122"/>
                <a:sym typeface="Symbol" pitchFamily="18" charset="2"/>
              </a:rPr>
              <a:t>)</a:t>
            </a:r>
          </a:p>
        </p:txBody>
      </p:sp>
      <p:grpSp>
        <p:nvGrpSpPr>
          <p:cNvPr id="2" name="Group 5"/>
          <p:cNvGrpSpPr>
            <a:grpSpLocks/>
          </p:cNvGrpSpPr>
          <p:nvPr/>
        </p:nvGrpSpPr>
        <p:grpSpPr bwMode="auto">
          <a:xfrm>
            <a:off x="2090744" y="981077"/>
            <a:ext cx="2880676" cy="538163"/>
            <a:chOff x="357" y="660"/>
            <a:chExt cx="1815" cy="339"/>
          </a:xfrm>
        </p:grpSpPr>
        <p:sp>
          <p:nvSpPr>
            <p:cNvPr id="22548" name="Oval 6"/>
            <p:cNvSpPr>
              <a:spLocks noChangeArrowheads="1"/>
            </p:cNvSpPr>
            <p:nvPr/>
          </p:nvSpPr>
          <p:spPr bwMode="auto">
            <a:xfrm>
              <a:off x="357" y="674"/>
              <a:ext cx="1682" cy="321"/>
            </a:xfrm>
            <a:prstGeom prst="ellipse">
              <a:avLst/>
            </a:prstGeom>
            <a:solidFill>
              <a:srgbClr val="FFFFC9"/>
            </a:solidFill>
            <a:ln w="12700" cap="sq">
              <a:noFill/>
              <a:round/>
              <a:headEnd type="none" w="sm" len="sm"/>
              <a:tailEnd type="none" w="sm" len="sm"/>
            </a:ln>
            <a:effectLst>
              <a:outerShdw dist="45791" dir="2021404" algn="ctr" rotWithShape="0">
                <a:srgbClr val="969696"/>
              </a:outerShdw>
            </a:effectLst>
          </p:spPr>
          <p:txBody>
            <a:bodyPr wrap="none" anchor="ctr"/>
            <a:lstStyle/>
            <a:p>
              <a:endParaRPr lang="zh-CN" altLang="en-US"/>
            </a:p>
          </p:txBody>
        </p:sp>
        <p:sp>
          <p:nvSpPr>
            <p:cNvPr id="22549" name="Text Box 7"/>
            <p:cNvSpPr txBox="1">
              <a:spLocks noChangeArrowheads="1"/>
            </p:cNvSpPr>
            <p:nvPr/>
          </p:nvSpPr>
          <p:spPr bwMode="auto">
            <a:xfrm>
              <a:off x="453" y="660"/>
              <a:ext cx="1719" cy="339"/>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eaLnBrk="1" hangingPunct="1"/>
              <a:r>
                <a:rPr kumimoji="1" lang="zh-CN" altLang="en-US" sz="2900" b="1">
                  <a:solidFill>
                    <a:srgbClr val="FF3300"/>
                  </a:solidFill>
                  <a:latin typeface="黑体" pitchFamily="49" charset="-122"/>
                  <a:ea typeface="黑体" pitchFamily="49" charset="-122"/>
                </a:rPr>
                <a:t>一</a:t>
              </a:r>
              <a:r>
                <a:rPr kumimoji="1" lang="en-US" altLang="zh-CN" sz="2900" b="1">
                  <a:solidFill>
                    <a:srgbClr val="FF3300"/>
                  </a:solidFill>
                  <a:latin typeface="黑体" pitchFamily="49" charset="-122"/>
                  <a:ea typeface="黑体" pitchFamily="49" charset="-122"/>
                </a:rPr>
                <a:t>.</a:t>
              </a:r>
              <a:r>
                <a:rPr kumimoji="1" lang="zh-CN" altLang="en-US" sz="2900" b="1">
                  <a:solidFill>
                    <a:srgbClr val="FF3300"/>
                  </a:solidFill>
                  <a:latin typeface="黑体" pitchFamily="49" charset="-122"/>
                  <a:ea typeface="黑体" pitchFamily="49" charset="-122"/>
                </a:rPr>
                <a:t>串的定义</a:t>
              </a:r>
              <a:endParaRPr kumimoji="1" lang="zh-CN" altLang="en-US" sz="2900">
                <a:solidFill>
                  <a:srgbClr val="FF3300"/>
                </a:solidFill>
                <a:latin typeface="黑体" pitchFamily="49" charset="-122"/>
                <a:ea typeface="黑体" pitchFamily="49" charset="-122"/>
              </a:endParaRPr>
            </a:p>
          </p:txBody>
        </p:sp>
      </p:grpSp>
      <p:grpSp>
        <p:nvGrpSpPr>
          <p:cNvPr id="3" name="Group 8"/>
          <p:cNvGrpSpPr>
            <a:grpSpLocks/>
          </p:cNvGrpSpPr>
          <p:nvPr/>
        </p:nvGrpSpPr>
        <p:grpSpPr bwMode="auto">
          <a:xfrm>
            <a:off x="2286675" y="4575177"/>
            <a:ext cx="3847378" cy="854075"/>
            <a:chOff x="432" y="2976"/>
            <a:chExt cx="2424" cy="538"/>
          </a:xfrm>
        </p:grpSpPr>
        <p:sp>
          <p:nvSpPr>
            <p:cNvPr id="22545" name="Text Box 9"/>
            <p:cNvSpPr txBox="1">
              <a:spLocks noChangeArrowheads="1"/>
            </p:cNvSpPr>
            <p:nvPr/>
          </p:nvSpPr>
          <p:spPr bwMode="auto">
            <a:xfrm>
              <a:off x="1003" y="3213"/>
              <a:ext cx="1853" cy="301"/>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500" b="1">
                  <a:solidFill>
                    <a:srgbClr val="000099"/>
                  </a:solidFill>
                  <a:latin typeface="楷体_GB2312" pitchFamily="49" charset="-122"/>
                  <a:ea typeface="楷体_GB2312" pitchFamily="49" charset="-122"/>
                </a:rPr>
                <a:t>   </a:t>
              </a:r>
              <a:r>
                <a:rPr kumimoji="1" lang="en-US" altLang="zh-CN" sz="2500" b="1">
                  <a:solidFill>
                    <a:srgbClr val="000099"/>
                  </a:solidFill>
                  <a:ea typeface="楷体_GB2312" pitchFamily="49" charset="-122"/>
                </a:rPr>
                <a:t>S1= </a:t>
              </a:r>
              <a:r>
                <a:rPr kumimoji="1" lang="en-US" altLang="zh-CN" sz="2500" b="1">
                  <a:solidFill>
                    <a:srgbClr val="000099"/>
                  </a:solidFill>
                  <a:cs typeface="Times New Roman" pitchFamily="18" charset="0"/>
                  <a:sym typeface="Symbol" pitchFamily="18" charset="2"/>
                </a:rPr>
                <a:t>´</a:t>
              </a:r>
              <a:r>
                <a:rPr kumimoji="1" lang="en-US" altLang="zh-CN" sz="2500" b="1">
                  <a:solidFill>
                    <a:srgbClr val="000099"/>
                  </a:solidFill>
                  <a:ea typeface="楷体_GB2312" pitchFamily="49" charset="-122"/>
                </a:rPr>
                <a:t>abc</a:t>
              </a:r>
              <a:r>
                <a:rPr kumimoji="1" lang="en-US" altLang="zh-CN" sz="2500" b="1">
                  <a:solidFill>
                    <a:srgbClr val="000099"/>
                  </a:solidFill>
                  <a:cs typeface="Times New Roman" pitchFamily="18" charset="0"/>
                  <a:sym typeface="Symbol" pitchFamily="18" charset="2"/>
                </a:rPr>
                <a:t>´</a:t>
              </a:r>
            </a:p>
          </p:txBody>
        </p:sp>
        <p:sp>
          <p:nvSpPr>
            <p:cNvPr id="22546" name="Oval 10"/>
            <p:cNvSpPr>
              <a:spLocks noChangeArrowheads="1"/>
            </p:cNvSpPr>
            <p:nvPr/>
          </p:nvSpPr>
          <p:spPr bwMode="auto">
            <a:xfrm>
              <a:off x="432" y="2983"/>
              <a:ext cx="816" cy="384"/>
            </a:xfrm>
            <a:prstGeom prst="ellipse">
              <a:avLst/>
            </a:prstGeom>
            <a:solidFill>
              <a:srgbClr val="CCFFFF"/>
            </a:solidFill>
            <a:ln w="12700" cap="sq">
              <a:noFill/>
              <a:round/>
              <a:headEnd type="none" w="sm" len="sm"/>
              <a:tailEnd type="none" w="sm" len="sm"/>
            </a:ln>
            <a:effectLst>
              <a:outerShdw dist="35921" dir="2700000" algn="ctr" rotWithShape="0">
                <a:srgbClr val="B2B2B2"/>
              </a:outerShdw>
            </a:effectLst>
          </p:spPr>
          <p:txBody>
            <a:bodyPr wrap="none" anchor="ctr"/>
            <a:lstStyle/>
            <a:p>
              <a:endParaRPr lang="zh-CN" altLang="en-US"/>
            </a:p>
          </p:txBody>
        </p:sp>
        <p:sp>
          <p:nvSpPr>
            <p:cNvPr id="22547" name="Rectangle 11"/>
            <p:cNvSpPr>
              <a:spLocks noChangeArrowheads="1"/>
            </p:cNvSpPr>
            <p:nvPr/>
          </p:nvSpPr>
          <p:spPr bwMode="auto">
            <a:xfrm>
              <a:off x="528" y="2976"/>
              <a:ext cx="720" cy="359"/>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l" eaLnBrk="1" hangingPunct="1"/>
              <a:r>
                <a:rPr kumimoji="1" lang="zh-CN" altLang="en-US" sz="3100" b="1">
                  <a:solidFill>
                    <a:srgbClr val="FF3300"/>
                  </a:solidFill>
                  <a:latin typeface="黑体" pitchFamily="49" charset="-122"/>
                  <a:ea typeface="黑体" pitchFamily="49" charset="-122"/>
                </a:rPr>
                <a:t>例如</a:t>
              </a:r>
            </a:p>
          </p:txBody>
        </p:sp>
      </p:grpSp>
      <p:sp>
        <p:nvSpPr>
          <p:cNvPr id="64524" name="Rectangle 12"/>
          <p:cNvSpPr>
            <a:spLocks noChangeArrowheads="1"/>
          </p:cNvSpPr>
          <p:nvPr/>
        </p:nvSpPr>
        <p:spPr bwMode="auto">
          <a:xfrm>
            <a:off x="4632993" y="5924550"/>
            <a:ext cx="1175588" cy="508000"/>
          </a:xfrm>
          <a:prstGeom prst="rect">
            <a:avLst/>
          </a:prstGeom>
          <a:noFill/>
          <a:ln w="12700" cap="sq">
            <a:noFill/>
            <a:miter lim="800000"/>
            <a:headEnd/>
            <a:tailEnd/>
          </a:ln>
        </p:spPr>
        <p:txBody>
          <a:bodyPr>
            <a:spAutoFit/>
          </a:bodyPr>
          <a:lstStyle/>
          <a:p>
            <a:pPr algn="l"/>
            <a:r>
              <a:rPr kumimoji="1" lang="en-US" altLang="zh-CN" sz="2500" b="1">
                <a:solidFill>
                  <a:srgbClr val="000099"/>
                </a:solidFill>
                <a:ea typeface="楷体_GB2312" pitchFamily="49" charset="-122"/>
              </a:rPr>
              <a:t>= </a:t>
            </a:r>
            <a:r>
              <a:rPr kumimoji="1" lang="en-US" altLang="zh-CN" sz="2700" b="1">
                <a:solidFill>
                  <a:srgbClr val="FF3300"/>
                </a:solidFill>
                <a:ea typeface="楷体_GB2312" pitchFamily="49" charset="-122"/>
                <a:sym typeface="Symbol" pitchFamily="18" charset="2"/>
              </a:rPr>
              <a:t></a:t>
            </a:r>
          </a:p>
        </p:txBody>
      </p:sp>
      <p:grpSp>
        <p:nvGrpSpPr>
          <p:cNvPr id="4" name="Group 13"/>
          <p:cNvGrpSpPr>
            <a:grpSpLocks/>
          </p:cNvGrpSpPr>
          <p:nvPr/>
        </p:nvGrpSpPr>
        <p:grpSpPr bwMode="auto">
          <a:xfrm>
            <a:off x="4872644" y="4291955"/>
            <a:ext cx="3023172" cy="500987"/>
            <a:chOff x="2109" y="2927"/>
            <a:chExt cx="1905" cy="91"/>
          </a:xfrm>
        </p:grpSpPr>
        <p:sp>
          <p:nvSpPr>
            <p:cNvPr id="22543" name="Text Box 14"/>
            <p:cNvSpPr txBox="1">
              <a:spLocks noChangeArrowheads="1"/>
            </p:cNvSpPr>
            <p:nvPr/>
          </p:nvSpPr>
          <p:spPr bwMode="auto">
            <a:xfrm>
              <a:off x="2109" y="2927"/>
              <a:ext cx="1905" cy="73"/>
            </a:xfrm>
            <a:prstGeom prst="rect">
              <a:avLst/>
            </a:prstGeom>
            <a:noFill/>
            <a:ln w="12700" cap="sq">
              <a:noFill/>
              <a:miter lim="800000"/>
              <a:headEnd type="none" w="sm" len="sm"/>
              <a:tailEnd type="none" w="sm" len="sm"/>
            </a:ln>
          </p:spPr>
          <p:txBody>
            <a:bodyPr wrap="square">
              <a:spAutoFit/>
            </a:bodyPr>
            <a:lstStyle/>
            <a:p>
              <a:pPr algn="l" eaLnBrk="1" hangingPunct="1"/>
              <a:r>
                <a:rPr kumimoji="1" lang="zh-CN" altLang="en-US" sz="2000" b="1" dirty="0">
                  <a:solidFill>
                    <a:srgbClr val="FF0000"/>
                  </a:solidFill>
                  <a:latin typeface="幼圆" pitchFamily="49" charset="-122"/>
                  <a:ea typeface="幼圆" pitchFamily="49" charset="-122"/>
                </a:rPr>
                <a:t>一个长度为</a:t>
              </a:r>
              <a:r>
                <a:rPr kumimoji="1" lang="en-US" altLang="zh-CN" sz="2000" b="1" dirty="0">
                  <a:solidFill>
                    <a:srgbClr val="FF0000"/>
                  </a:solidFill>
                  <a:ea typeface="幼圆" pitchFamily="49" charset="-122"/>
                </a:rPr>
                <a:t>3</a:t>
              </a:r>
              <a:r>
                <a:rPr kumimoji="1" lang="zh-CN" altLang="en-US" sz="2000" b="1" dirty="0">
                  <a:solidFill>
                    <a:srgbClr val="FF0000"/>
                  </a:solidFill>
                  <a:latin typeface="幼圆" pitchFamily="49" charset="-122"/>
                  <a:ea typeface="幼圆" pitchFamily="49" charset="-122"/>
                </a:rPr>
                <a:t>的字符串</a:t>
              </a:r>
            </a:p>
          </p:txBody>
        </p:sp>
        <p:sp>
          <p:nvSpPr>
            <p:cNvPr id="22544" name="Freeform 15"/>
            <p:cNvSpPr>
              <a:spLocks/>
            </p:cNvSpPr>
            <p:nvPr/>
          </p:nvSpPr>
          <p:spPr bwMode="auto">
            <a:xfrm>
              <a:off x="2109" y="2951"/>
              <a:ext cx="1769" cy="67"/>
            </a:xfrm>
            <a:custGeom>
              <a:avLst/>
              <a:gdLst>
                <a:gd name="T0" fmla="*/ 200 w 1441"/>
                <a:gd name="T1" fmla="*/ 0 h 1153"/>
                <a:gd name="T2" fmla="*/ 1245 w 1441"/>
                <a:gd name="T3" fmla="*/ 0 h 1153"/>
                <a:gd name="T4" fmla="*/ 3176 w 1441"/>
                <a:gd name="T5" fmla="*/ 0 h 1153"/>
                <a:gd name="T6" fmla="*/ 6004 w 1441"/>
                <a:gd name="T7" fmla="*/ 0 h 1153"/>
                <a:gd name="T8" fmla="*/ 9728 w 1441"/>
                <a:gd name="T9" fmla="*/ 0 h 1153"/>
                <a:gd name="T10" fmla="*/ 14255 w 1441"/>
                <a:gd name="T11" fmla="*/ 0 h 1153"/>
                <a:gd name="T12" fmla="*/ 18273 w 1441"/>
                <a:gd name="T13" fmla="*/ 0 h 1153"/>
                <a:gd name="T14" fmla="*/ 21412 w 1441"/>
                <a:gd name="T15" fmla="*/ 0 h 1153"/>
                <a:gd name="T16" fmla="*/ 23642 w 1441"/>
                <a:gd name="T17" fmla="*/ 0 h 1153"/>
                <a:gd name="T18" fmla="*/ 24976 w 1441"/>
                <a:gd name="T19" fmla="*/ 0 h 1153"/>
                <a:gd name="T20" fmla="*/ 25423 w 1441"/>
                <a:gd name="T21" fmla="*/ 0 h 1153"/>
                <a:gd name="T22" fmla="*/ 25158 w 1441"/>
                <a:gd name="T23" fmla="*/ 0 h 1153"/>
                <a:gd name="T24" fmla="*/ 24346 w 1441"/>
                <a:gd name="T25" fmla="*/ 0 h 1153"/>
                <a:gd name="T26" fmla="*/ 23008 w 1441"/>
                <a:gd name="T27" fmla="*/ 0 h 1153"/>
                <a:gd name="T28" fmla="*/ 21116 w 1441"/>
                <a:gd name="T29" fmla="*/ 0 h 1153"/>
                <a:gd name="T30" fmla="*/ 18718 w 1441"/>
                <a:gd name="T31" fmla="*/ 0 h 1153"/>
                <a:gd name="T32" fmla="*/ 15946 w 1441"/>
                <a:gd name="T33" fmla="*/ 0 h 1153"/>
                <a:gd name="T34" fmla="*/ 13401 w 1441"/>
                <a:gd name="T35" fmla="*/ 0 h 1153"/>
                <a:gd name="T36" fmla="*/ 11111 w 1441"/>
                <a:gd name="T37" fmla="*/ 0 h 1153"/>
                <a:gd name="T38" fmla="*/ 9103 w 1441"/>
                <a:gd name="T39" fmla="*/ 0 h 1153"/>
                <a:gd name="T40" fmla="*/ 7371 w 1441"/>
                <a:gd name="T41" fmla="*/ 0 h 1153"/>
                <a:gd name="T42" fmla="*/ 5878 w 1441"/>
                <a:gd name="T43" fmla="*/ 0 h 1153"/>
                <a:gd name="T44" fmla="*/ 4692 w 1441"/>
                <a:gd name="T45" fmla="*/ 0 h 1153"/>
                <a:gd name="T46" fmla="*/ 3733 w 1441"/>
                <a:gd name="T47" fmla="*/ 0 h 1153"/>
                <a:gd name="T48" fmla="*/ 3084 w 1441"/>
                <a:gd name="T49" fmla="*/ 0 h 1153"/>
                <a:gd name="T50" fmla="*/ 2693 w 1441"/>
                <a:gd name="T51" fmla="*/ 0 h 1153"/>
                <a:gd name="T52" fmla="*/ 2536 w 1441"/>
                <a:gd name="T53" fmla="*/ 0 h 1153"/>
                <a:gd name="T54" fmla="*/ 2607 w 1441"/>
                <a:gd name="T55" fmla="*/ 0 h 1153"/>
                <a:gd name="T56" fmla="*/ 2803 w 1441"/>
                <a:gd name="T57" fmla="*/ 0 h 1153"/>
                <a:gd name="T58" fmla="*/ 3145 w 1441"/>
                <a:gd name="T59" fmla="*/ 0 h 1153"/>
                <a:gd name="T60" fmla="*/ 3619 w 1441"/>
                <a:gd name="T61" fmla="*/ 0 h 1153"/>
                <a:gd name="T62" fmla="*/ 4224 w 1441"/>
                <a:gd name="T63" fmla="*/ 0 h 1153"/>
                <a:gd name="T64" fmla="*/ 4859 w 1441"/>
                <a:gd name="T65" fmla="*/ 0 h 1153"/>
                <a:gd name="T66" fmla="*/ 5129 w 1441"/>
                <a:gd name="T67" fmla="*/ 0 h 1153"/>
                <a:gd name="T68" fmla="*/ 5097 w 1441"/>
                <a:gd name="T69" fmla="*/ 0 h 1153"/>
                <a:gd name="T70" fmla="*/ 4667 w 1441"/>
                <a:gd name="T71" fmla="*/ 0 h 1153"/>
                <a:gd name="T72" fmla="*/ 3899 w 1441"/>
                <a:gd name="T73" fmla="*/ 0 h 1153"/>
                <a:gd name="T74" fmla="*/ 2782 w 1441"/>
                <a:gd name="T75" fmla="*/ 0 h 1153"/>
                <a:gd name="T76" fmla="*/ 1787 w 1441"/>
                <a:gd name="T77" fmla="*/ 0 h 1153"/>
                <a:gd name="T78" fmla="*/ 1014 w 1441"/>
                <a:gd name="T79" fmla="*/ 0 h 1153"/>
                <a:gd name="T80" fmla="*/ 449 w 1441"/>
                <a:gd name="T81" fmla="*/ 0 h 1153"/>
                <a:gd name="T82" fmla="*/ 108 w 1441"/>
                <a:gd name="T83" fmla="*/ 0 h 1153"/>
                <a:gd name="T84" fmla="*/ 0 w 1441"/>
                <a:gd name="T85" fmla="*/ 0 h 11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41"/>
                <a:gd name="T130" fmla="*/ 0 h 1153"/>
                <a:gd name="T131" fmla="*/ 1441 w 1441"/>
                <a:gd name="T132" fmla="*/ 1153 h 115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41" h="1153">
                  <a:moveTo>
                    <a:pt x="0" y="288"/>
                  </a:moveTo>
                  <a:lnTo>
                    <a:pt x="3" y="253"/>
                  </a:lnTo>
                  <a:lnTo>
                    <a:pt x="11" y="221"/>
                  </a:lnTo>
                  <a:lnTo>
                    <a:pt x="25" y="190"/>
                  </a:lnTo>
                  <a:lnTo>
                    <a:pt x="45" y="162"/>
                  </a:lnTo>
                  <a:lnTo>
                    <a:pt x="70" y="136"/>
                  </a:lnTo>
                  <a:lnTo>
                    <a:pt x="101" y="113"/>
                  </a:lnTo>
                  <a:lnTo>
                    <a:pt x="138" y="91"/>
                  </a:lnTo>
                  <a:lnTo>
                    <a:pt x="180" y="72"/>
                  </a:lnTo>
                  <a:lnTo>
                    <a:pt x="228" y="55"/>
                  </a:lnTo>
                  <a:lnTo>
                    <a:pt x="281" y="41"/>
                  </a:lnTo>
                  <a:lnTo>
                    <a:pt x="340" y="28"/>
                  </a:lnTo>
                  <a:lnTo>
                    <a:pt x="405" y="18"/>
                  </a:lnTo>
                  <a:lnTo>
                    <a:pt x="475" y="10"/>
                  </a:lnTo>
                  <a:lnTo>
                    <a:pt x="551" y="5"/>
                  </a:lnTo>
                  <a:lnTo>
                    <a:pt x="633" y="1"/>
                  </a:lnTo>
                  <a:lnTo>
                    <a:pt x="720" y="0"/>
                  </a:lnTo>
                  <a:lnTo>
                    <a:pt x="807" y="1"/>
                  </a:lnTo>
                  <a:lnTo>
                    <a:pt x="889" y="5"/>
                  </a:lnTo>
                  <a:lnTo>
                    <a:pt x="965" y="10"/>
                  </a:lnTo>
                  <a:lnTo>
                    <a:pt x="1035" y="18"/>
                  </a:lnTo>
                  <a:lnTo>
                    <a:pt x="1100" y="28"/>
                  </a:lnTo>
                  <a:lnTo>
                    <a:pt x="1159" y="41"/>
                  </a:lnTo>
                  <a:lnTo>
                    <a:pt x="1212" y="55"/>
                  </a:lnTo>
                  <a:lnTo>
                    <a:pt x="1260" y="72"/>
                  </a:lnTo>
                  <a:lnTo>
                    <a:pt x="1302" y="91"/>
                  </a:lnTo>
                  <a:lnTo>
                    <a:pt x="1339" y="113"/>
                  </a:lnTo>
                  <a:lnTo>
                    <a:pt x="1370" y="136"/>
                  </a:lnTo>
                  <a:lnTo>
                    <a:pt x="1395" y="162"/>
                  </a:lnTo>
                  <a:lnTo>
                    <a:pt x="1415" y="190"/>
                  </a:lnTo>
                  <a:lnTo>
                    <a:pt x="1429" y="221"/>
                  </a:lnTo>
                  <a:lnTo>
                    <a:pt x="1437" y="253"/>
                  </a:lnTo>
                  <a:lnTo>
                    <a:pt x="1440" y="288"/>
                  </a:lnTo>
                  <a:lnTo>
                    <a:pt x="1438" y="323"/>
                  </a:lnTo>
                  <a:lnTo>
                    <a:pt x="1433" y="356"/>
                  </a:lnTo>
                  <a:lnTo>
                    <a:pt x="1425" y="386"/>
                  </a:lnTo>
                  <a:lnTo>
                    <a:pt x="1413" y="414"/>
                  </a:lnTo>
                  <a:lnTo>
                    <a:pt x="1398" y="440"/>
                  </a:lnTo>
                  <a:lnTo>
                    <a:pt x="1379" y="464"/>
                  </a:lnTo>
                  <a:lnTo>
                    <a:pt x="1357" y="485"/>
                  </a:lnTo>
                  <a:lnTo>
                    <a:pt x="1332" y="504"/>
                  </a:lnTo>
                  <a:lnTo>
                    <a:pt x="1303" y="521"/>
                  </a:lnTo>
                  <a:lnTo>
                    <a:pt x="1271" y="536"/>
                  </a:lnTo>
                  <a:lnTo>
                    <a:pt x="1236" y="548"/>
                  </a:lnTo>
                  <a:lnTo>
                    <a:pt x="1197" y="558"/>
                  </a:lnTo>
                  <a:lnTo>
                    <a:pt x="1155" y="566"/>
                  </a:lnTo>
                  <a:lnTo>
                    <a:pt x="1109" y="572"/>
                  </a:lnTo>
                  <a:lnTo>
                    <a:pt x="1060" y="575"/>
                  </a:lnTo>
                  <a:lnTo>
                    <a:pt x="1008" y="576"/>
                  </a:lnTo>
                  <a:lnTo>
                    <a:pt x="955" y="577"/>
                  </a:lnTo>
                  <a:lnTo>
                    <a:pt x="903" y="581"/>
                  </a:lnTo>
                  <a:lnTo>
                    <a:pt x="854" y="586"/>
                  </a:lnTo>
                  <a:lnTo>
                    <a:pt x="806" y="594"/>
                  </a:lnTo>
                  <a:lnTo>
                    <a:pt x="759" y="604"/>
                  </a:lnTo>
                  <a:lnTo>
                    <a:pt x="714" y="617"/>
                  </a:lnTo>
                  <a:lnTo>
                    <a:pt x="671" y="631"/>
                  </a:lnTo>
                  <a:lnTo>
                    <a:pt x="630" y="648"/>
                  </a:lnTo>
                  <a:lnTo>
                    <a:pt x="590" y="667"/>
                  </a:lnTo>
                  <a:lnTo>
                    <a:pt x="552" y="689"/>
                  </a:lnTo>
                  <a:lnTo>
                    <a:pt x="516" y="712"/>
                  </a:lnTo>
                  <a:lnTo>
                    <a:pt x="482" y="738"/>
                  </a:lnTo>
                  <a:lnTo>
                    <a:pt x="449" y="766"/>
                  </a:lnTo>
                  <a:lnTo>
                    <a:pt x="417" y="797"/>
                  </a:lnTo>
                  <a:lnTo>
                    <a:pt x="388" y="829"/>
                  </a:lnTo>
                  <a:lnTo>
                    <a:pt x="360" y="864"/>
                  </a:lnTo>
                  <a:lnTo>
                    <a:pt x="334" y="899"/>
                  </a:lnTo>
                  <a:lnTo>
                    <a:pt x="309" y="932"/>
                  </a:lnTo>
                  <a:lnTo>
                    <a:pt x="287" y="962"/>
                  </a:lnTo>
                  <a:lnTo>
                    <a:pt x="266" y="990"/>
                  </a:lnTo>
                  <a:lnTo>
                    <a:pt x="246" y="1016"/>
                  </a:lnTo>
                  <a:lnTo>
                    <a:pt x="228" y="1040"/>
                  </a:lnTo>
                  <a:lnTo>
                    <a:pt x="212" y="1061"/>
                  </a:lnTo>
                  <a:lnTo>
                    <a:pt x="198" y="1080"/>
                  </a:lnTo>
                  <a:lnTo>
                    <a:pt x="185" y="1097"/>
                  </a:lnTo>
                  <a:lnTo>
                    <a:pt x="174" y="1112"/>
                  </a:lnTo>
                  <a:lnTo>
                    <a:pt x="165" y="1124"/>
                  </a:lnTo>
                  <a:lnTo>
                    <a:pt x="158" y="1134"/>
                  </a:lnTo>
                  <a:lnTo>
                    <a:pt x="152" y="1142"/>
                  </a:lnTo>
                  <a:lnTo>
                    <a:pt x="147" y="1148"/>
                  </a:lnTo>
                  <a:lnTo>
                    <a:pt x="145" y="1151"/>
                  </a:lnTo>
                  <a:lnTo>
                    <a:pt x="144" y="1152"/>
                  </a:lnTo>
                  <a:lnTo>
                    <a:pt x="144" y="1151"/>
                  </a:lnTo>
                  <a:lnTo>
                    <a:pt x="146" y="1148"/>
                  </a:lnTo>
                  <a:lnTo>
                    <a:pt x="148" y="1142"/>
                  </a:lnTo>
                  <a:lnTo>
                    <a:pt x="151" y="1134"/>
                  </a:lnTo>
                  <a:lnTo>
                    <a:pt x="155" y="1124"/>
                  </a:lnTo>
                  <a:lnTo>
                    <a:pt x="159" y="1112"/>
                  </a:lnTo>
                  <a:lnTo>
                    <a:pt x="165" y="1097"/>
                  </a:lnTo>
                  <a:lnTo>
                    <a:pt x="171" y="1080"/>
                  </a:lnTo>
                  <a:lnTo>
                    <a:pt x="178" y="1061"/>
                  </a:lnTo>
                  <a:lnTo>
                    <a:pt x="186" y="1040"/>
                  </a:lnTo>
                  <a:lnTo>
                    <a:pt x="195" y="1016"/>
                  </a:lnTo>
                  <a:lnTo>
                    <a:pt x="205" y="990"/>
                  </a:lnTo>
                  <a:lnTo>
                    <a:pt x="215" y="962"/>
                  </a:lnTo>
                  <a:lnTo>
                    <a:pt x="227" y="932"/>
                  </a:lnTo>
                  <a:lnTo>
                    <a:pt x="239" y="899"/>
                  </a:lnTo>
                  <a:lnTo>
                    <a:pt x="252" y="864"/>
                  </a:lnTo>
                  <a:lnTo>
                    <a:pt x="264" y="829"/>
                  </a:lnTo>
                  <a:lnTo>
                    <a:pt x="275" y="797"/>
                  </a:lnTo>
                  <a:lnTo>
                    <a:pt x="282" y="766"/>
                  </a:lnTo>
                  <a:lnTo>
                    <a:pt x="288" y="738"/>
                  </a:lnTo>
                  <a:lnTo>
                    <a:pt x="291" y="712"/>
                  </a:lnTo>
                  <a:lnTo>
                    <a:pt x="293" y="689"/>
                  </a:lnTo>
                  <a:lnTo>
                    <a:pt x="291" y="667"/>
                  </a:lnTo>
                  <a:lnTo>
                    <a:pt x="288" y="648"/>
                  </a:lnTo>
                  <a:lnTo>
                    <a:pt x="282" y="631"/>
                  </a:lnTo>
                  <a:lnTo>
                    <a:pt x="275" y="617"/>
                  </a:lnTo>
                  <a:lnTo>
                    <a:pt x="264" y="604"/>
                  </a:lnTo>
                  <a:lnTo>
                    <a:pt x="252" y="594"/>
                  </a:lnTo>
                  <a:lnTo>
                    <a:pt x="237" y="586"/>
                  </a:lnTo>
                  <a:lnTo>
                    <a:pt x="221" y="581"/>
                  </a:lnTo>
                  <a:lnTo>
                    <a:pt x="201" y="577"/>
                  </a:lnTo>
                  <a:lnTo>
                    <a:pt x="180" y="576"/>
                  </a:lnTo>
                  <a:lnTo>
                    <a:pt x="158" y="575"/>
                  </a:lnTo>
                  <a:lnTo>
                    <a:pt x="138" y="572"/>
                  </a:lnTo>
                  <a:lnTo>
                    <a:pt x="119" y="566"/>
                  </a:lnTo>
                  <a:lnTo>
                    <a:pt x="101" y="558"/>
                  </a:lnTo>
                  <a:lnTo>
                    <a:pt x="85" y="548"/>
                  </a:lnTo>
                  <a:lnTo>
                    <a:pt x="70" y="536"/>
                  </a:lnTo>
                  <a:lnTo>
                    <a:pt x="57" y="521"/>
                  </a:lnTo>
                  <a:lnTo>
                    <a:pt x="45" y="504"/>
                  </a:lnTo>
                  <a:lnTo>
                    <a:pt x="34" y="485"/>
                  </a:lnTo>
                  <a:lnTo>
                    <a:pt x="25" y="464"/>
                  </a:lnTo>
                  <a:lnTo>
                    <a:pt x="18" y="440"/>
                  </a:lnTo>
                  <a:lnTo>
                    <a:pt x="11" y="414"/>
                  </a:lnTo>
                  <a:lnTo>
                    <a:pt x="6" y="386"/>
                  </a:lnTo>
                  <a:lnTo>
                    <a:pt x="3" y="356"/>
                  </a:lnTo>
                  <a:lnTo>
                    <a:pt x="1" y="323"/>
                  </a:lnTo>
                  <a:lnTo>
                    <a:pt x="0" y="288"/>
                  </a:lnTo>
                  <a:close/>
                </a:path>
              </a:pathLst>
            </a:custGeom>
            <a:noFill/>
            <a:ln w="44450" cap="flat">
              <a:solidFill>
                <a:srgbClr val="EC2D00"/>
              </a:solidFill>
              <a:prstDash val="solid"/>
              <a:round/>
              <a:headEnd/>
              <a:tailEnd/>
            </a:ln>
          </p:spPr>
          <p:txBody>
            <a:bodyPr wrap="square" anchor="ctr">
              <a:spAutoFit/>
            </a:bodyPr>
            <a:lstStyle/>
            <a:p>
              <a:endParaRPr lang="zh-CN" altLang="en-US"/>
            </a:p>
          </p:txBody>
        </p:sp>
      </p:grpSp>
      <p:grpSp>
        <p:nvGrpSpPr>
          <p:cNvPr id="5" name="Group 16"/>
          <p:cNvGrpSpPr>
            <a:grpSpLocks/>
          </p:cNvGrpSpPr>
          <p:nvPr/>
        </p:nvGrpSpPr>
        <p:grpSpPr bwMode="auto">
          <a:xfrm>
            <a:off x="6404841" y="5356748"/>
            <a:ext cx="3440941" cy="410104"/>
            <a:chOff x="3211" y="3518"/>
            <a:chExt cx="1975" cy="155"/>
          </a:xfrm>
        </p:grpSpPr>
        <p:sp>
          <p:nvSpPr>
            <p:cNvPr id="22541" name="Freeform 17"/>
            <p:cNvSpPr>
              <a:spLocks/>
            </p:cNvSpPr>
            <p:nvPr/>
          </p:nvSpPr>
          <p:spPr bwMode="auto">
            <a:xfrm rot="20224190" flipH="1" flipV="1">
              <a:off x="3213" y="3533"/>
              <a:ext cx="1693" cy="140"/>
            </a:xfrm>
            <a:custGeom>
              <a:avLst/>
              <a:gdLst>
                <a:gd name="T0" fmla="*/ 13642 w 1441"/>
                <a:gd name="T1" fmla="*/ 0 h 1153"/>
                <a:gd name="T2" fmla="*/ 13094 w 1441"/>
                <a:gd name="T3" fmla="*/ 0 h 1153"/>
                <a:gd name="T4" fmla="*/ 12028 w 1441"/>
                <a:gd name="T5" fmla="*/ 0 h 1153"/>
                <a:gd name="T6" fmla="*/ 10496 w 1441"/>
                <a:gd name="T7" fmla="*/ 0 h 1153"/>
                <a:gd name="T8" fmla="*/ 8486 w 1441"/>
                <a:gd name="T9" fmla="*/ 0 h 1153"/>
                <a:gd name="T10" fmla="*/ 6046 w 1441"/>
                <a:gd name="T11" fmla="*/ 0 h 1153"/>
                <a:gd name="T12" fmla="*/ 3868 w 1441"/>
                <a:gd name="T13" fmla="*/ 0 h 1153"/>
                <a:gd name="T14" fmla="*/ 2178 w 1441"/>
                <a:gd name="T15" fmla="*/ 0 h 1153"/>
                <a:gd name="T16" fmla="*/ 972 w 1441"/>
                <a:gd name="T17" fmla="*/ 0 h 1153"/>
                <a:gd name="T18" fmla="*/ 235 w 1441"/>
                <a:gd name="T19" fmla="*/ 0 h 1153"/>
                <a:gd name="T20" fmla="*/ 0 w 1441"/>
                <a:gd name="T21" fmla="*/ 0 h 1153"/>
                <a:gd name="T22" fmla="*/ 145 w 1441"/>
                <a:gd name="T23" fmla="*/ 0 h 1153"/>
                <a:gd name="T24" fmla="*/ 585 w 1441"/>
                <a:gd name="T25" fmla="*/ 0 h 1153"/>
                <a:gd name="T26" fmla="*/ 1309 w 1441"/>
                <a:gd name="T27" fmla="*/ 0 h 1153"/>
                <a:gd name="T28" fmla="*/ 2319 w 1441"/>
                <a:gd name="T29" fmla="*/ 0 h 1153"/>
                <a:gd name="T30" fmla="*/ 3628 w 1441"/>
                <a:gd name="T31" fmla="*/ 0 h 1153"/>
                <a:gd name="T32" fmla="*/ 5125 w 1441"/>
                <a:gd name="T33" fmla="*/ 0 h 1153"/>
                <a:gd name="T34" fmla="*/ 6502 w 1441"/>
                <a:gd name="T35" fmla="*/ 0 h 1153"/>
                <a:gd name="T36" fmla="*/ 7735 w 1441"/>
                <a:gd name="T37" fmla="*/ 0 h 1153"/>
                <a:gd name="T38" fmla="*/ 8825 w 1441"/>
                <a:gd name="T39" fmla="*/ 0 h 1153"/>
                <a:gd name="T40" fmla="*/ 9764 w 1441"/>
                <a:gd name="T41" fmla="*/ 0 h 1153"/>
                <a:gd name="T42" fmla="*/ 10560 w 1441"/>
                <a:gd name="T43" fmla="*/ 0 h 1153"/>
                <a:gd name="T44" fmla="*/ 11210 w 1441"/>
                <a:gd name="T45" fmla="*/ 0 h 1153"/>
                <a:gd name="T46" fmla="*/ 11722 w 1441"/>
                <a:gd name="T47" fmla="*/ 0 h 1153"/>
                <a:gd name="T48" fmla="*/ 12086 w 1441"/>
                <a:gd name="T49" fmla="*/ 0 h 1153"/>
                <a:gd name="T50" fmla="*/ 12297 w 1441"/>
                <a:gd name="T51" fmla="*/ 0 h 1153"/>
                <a:gd name="T52" fmla="*/ 12375 w 1441"/>
                <a:gd name="T53" fmla="*/ 0 h 1153"/>
                <a:gd name="T54" fmla="*/ 12332 w 1441"/>
                <a:gd name="T55" fmla="*/ 0 h 1153"/>
                <a:gd name="T56" fmla="*/ 12226 w 1441"/>
                <a:gd name="T57" fmla="*/ 0 h 1153"/>
                <a:gd name="T58" fmla="*/ 12053 w 1441"/>
                <a:gd name="T59" fmla="*/ 0 h 1153"/>
                <a:gd name="T60" fmla="*/ 11788 w 1441"/>
                <a:gd name="T61" fmla="*/ 0 h 1153"/>
                <a:gd name="T62" fmla="*/ 11466 w 1441"/>
                <a:gd name="T63" fmla="*/ 0 h 1153"/>
                <a:gd name="T64" fmla="*/ 11145 w 1441"/>
                <a:gd name="T65" fmla="*/ 0 h 1153"/>
                <a:gd name="T66" fmla="*/ 10970 w 1441"/>
                <a:gd name="T67" fmla="*/ 0 h 1153"/>
                <a:gd name="T68" fmla="*/ 11004 w 1441"/>
                <a:gd name="T69" fmla="*/ 0 h 1153"/>
                <a:gd name="T70" fmla="*/ 11237 w 1441"/>
                <a:gd name="T71" fmla="*/ 0 h 1153"/>
                <a:gd name="T72" fmla="*/ 11644 w 1441"/>
                <a:gd name="T73" fmla="*/ 0 h 1153"/>
                <a:gd name="T74" fmla="*/ 12233 w 1441"/>
                <a:gd name="T75" fmla="*/ 0 h 1153"/>
                <a:gd name="T76" fmla="*/ 12782 w 1441"/>
                <a:gd name="T77" fmla="*/ 0 h 1153"/>
                <a:gd name="T78" fmla="*/ 13203 w 1441"/>
                <a:gd name="T79" fmla="*/ 0 h 1153"/>
                <a:gd name="T80" fmla="*/ 13510 w 1441"/>
                <a:gd name="T81" fmla="*/ 0 h 1153"/>
                <a:gd name="T82" fmla="*/ 13697 w 1441"/>
                <a:gd name="T83" fmla="*/ 0 h 1153"/>
                <a:gd name="T84" fmla="*/ 13759 w 1441"/>
                <a:gd name="T85" fmla="*/ 0 h 11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41"/>
                <a:gd name="T130" fmla="*/ 0 h 1153"/>
                <a:gd name="T131" fmla="*/ 1441 w 1441"/>
                <a:gd name="T132" fmla="*/ 1153 h 115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41" h="1153">
                  <a:moveTo>
                    <a:pt x="1440" y="288"/>
                  </a:moveTo>
                  <a:lnTo>
                    <a:pt x="1437" y="253"/>
                  </a:lnTo>
                  <a:lnTo>
                    <a:pt x="1429" y="221"/>
                  </a:lnTo>
                  <a:lnTo>
                    <a:pt x="1415" y="190"/>
                  </a:lnTo>
                  <a:lnTo>
                    <a:pt x="1395" y="162"/>
                  </a:lnTo>
                  <a:lnTo>
                    <a:pt x="1370" y="136"/>
                  </a:lnTo>
                  <a:lnTo>
                    <a:pt x="1339" y="113"/>
                  </a:lnTo>
                  <a:lnTo>
                    <a:pt x="1302" y="91"/>
                  </a:lnTo>
                  <a:lnTo>
                    <a:pt x="1260" y="72"/>
                  </a:lnTo>
                  <a:lnTo>
                    <a:pt x="1212" y="55"/>
                  </a:lnTo>
                  <a:lnTo>
                    <a:pt x="1159" y="41"/>
                  </a:lnTo>
                  <a:lnTo>
                    <a:pt x="1100" y="28"/>
                  </a:lnTo>
                  <a:lnTo>
                    <a:pt x="1035" y="18"/>
                  </a:lnTo>
                  <a:lnTo>
                    <a:pt x="965" y="10"/>
                  </a:lnTo>
                  <a:lnTo>
                    <a:pt x="889" y="5"/>
                  </a:lnTo>
                  <a:lnTo>
                    <a:pt x="807" y="1"/>
                  </a:lnTo>
                  <a:lnTo>
                    <a:pt x="720" y="0"/>
                  </a:lnTo>
                  <a:lnTo>
                    <a:pt x="633" y="1"/>
                  </a:lnTo>
                  <a:lnTo>
                    <a:pt x="551" y="5"/>
                  </a:lnTo>
                  <a:lnTo>
                    <a:pt x="475" y="10"/>
                  </a:lnTo>
                  <a:lnTo>
                    <a:pt x="405" y="18"/>
                  </a:lnTo>
                  <a:lnTo>
                    <a:pt x="340" y="28"/>
                  </a:lnTo>
                  <a:lnTo>
                    <a:pt x="281" y="41"/>
                  </a:lnTo>
                  <a:lnTo>
                    <a:pt x="228" y="55"/>
                  </a:lnTo>
                  <a:lnTo>
                    <a:pt x="180" y="72"/>
                  </a:lnTo>
                  <a:lnTo>
                    <a:pt x="138" y="91"/>
                  </a:lnTo>
                  <a:lnTo>
                    <a:pt x="101" y="113"/>
                  </a:lnTo>
                  <a:lnTo>
                    <a:pt x="70" y="136"/>
                  </a:lnTo>
                  <a:lnTo>
                    <a:pt x="45" y="162"/>
                  </a:lnTo>
                  <a:lnTo>
                    <a:pt x="25" y="190"/>
                  </a:lnTo>
                  <a:lnTo>
                    <a:pt x="11" y="221"/>
                  </a:lnTo>
                  <a:lnTo>
                    <a:pt x="3" y="253"/>
                  </a:lnTo>
                  <a:lnTo>
                    <a:pt x="0" y="288"/>
                  </a:lnTo>
                  <a:lnTo>
                    <a:pt x="2" y="323"/>
                  </a:lnTo>
                  <a:lnTo>
                    <a:pt x="7" y="356"/>
                  </a:lnTo>
                  <a:lnTo>
                    <a:pt x="15" y="386"/>
                  </a:lnTo>
                  <a:lnTo>
                    <a:pt x="27" y="414"/>
                  </a:lnTo>
                  <a:lnTo>
                    <a:pt x="42" y="440"/>
                  </a:lnTo>
                  <a:lnTo>
                    <a:pt x="61" y="464"/>
                  </a:lnTo>
                  <a:lnTo>
                    <a:pt x="83" y="485"/>
                  </a:lnTo>
                  <a:lnTo>
                    <a:pt x="108" y="504"/>
                  </a:lnTo>
                  <a:lnTo>
                    <a:pt x="137" y="521"/>
                  </a:lnTo>
                  <a:lnTo>
                    <a:pt x="169" y="536"/>
                  </a:lnTo>
                  <a:lnTo>
                    <a:pt x="204" y="548"/>
                  </a:lnTo>
                  <a:lnTo>
                    <a:pt x="243" y="558"/>
                  </a:lnTo>
                  <a:lnTo>
                    <a:pt x="285" y="566"/>
                  </a:lnTo>
                  <a:lnTo>
                    <a:pt x="331" y="572"/>
                  </a:lnTo>
                  <a:lnTo>
                    <a:pt x="380" y="575"/>
                  </a:lnTo>
                  <a:lnTo>
                    <a:pt x="432" y="576"/>
                  </a:lnTo>
                  <a:lnTo>
                    <a:pt x="485" y="577"/>
                  </a:lnTo>
                  <a:lnTo>
                    <a:pt x="537" y="581"/>
                  </a:lnTo>
                  <a:lnTo>
                    <a:pt x="586" y="586"/>
                  </a:lnTo>
                  <a:lnTo>
                    <a:pt x="635" y="594"/>
                  </a:lnTo>
                  <a:lnTo>
                    <a:pt x="681" y="604"/>
                  </a:lnTo>
                  <a:lnTo>
                    <a:pt x="726" y="617"/>
                  </a:lnTo>
                  <a:lnTo>
                    <a:pt x="769" y="631"/>
                  </a:lnTo>
                  <a:lnTo>
                    <a:pt x="810" y="648"/>
                  </a:lnTo>
                  <a:lnTo>
                    <a:pt x="850" y="667"/>
                  </a:lnTo>
                  <a:lnTo>
                    <a:pt x="888" y="689"/>
                  </a:lnTo>
                  <a:lnTo>
                    <a:pt x="924" y="712"/>
                  </a:lnTo>
                  <a:lnTo>
                    <a:pt x="959" y="738"/>
                  </a:lnTo>
                  <a:lnTo>
                    <a:pt x="991" y="766"/>
                  </a:lnTo>
                  <a:lnTo>
                    <a:pt x="1023" y="797"/>
                  </a:lnTo>
                  <a:lnTo>
                    <a:pt x="1052" y="829"/>
                  </a:lnTo>
                  <a:lnTo>
                    <a:pt x="1080" y="864"/>
                  </a:lnTo>
                  <a:lnTo>
                    <a:pt x="1106" y="899"/>
                  </a:lnTo>
                  <a:lnTo>
                    <a:pt x="1131" y="932"/>
                  </a:lnTo>
                  <a:lnTo>
                    <a:pt x="1153" y="962"/>
                  </a:lnTo>
                  <a:lnTo>
                    <a:pt x="1175" y="990"/>
                  </a:lnTo>
                  <a:lnTo>
                    <a:pt x="1194" y="1016"/>
                  </a:lnTo>
                  <a:lnTo>
                    <a:pt x="1212" y="1040"/>
                  </a:lnTo>
                  <a:lnTo>
                    <a:pt x="1228" y="1061"/>
                  </a:lnTo>
                  <a:lnTo>
                    <a:pt x="1242" y="1080"/>
                  </a:lnTo>
                  <a:lnTo>
                    <a:pt x="1255" y="1097"/>
                  </a:lnTo>
                  <a:lnTo>
                    <a:pt x="1266" y="1112"/>
                  </a:lnTo>
                  <a:lnTo>
                    <a:pt x="1275" y="1124"/>
                  </a:lnTo>
                  <a:lnTo>
                    <a:pt x="1283" y="1134"/>
                  </a:lnTo>
                  <a:lnTo>
                    <a:pt x="1288" y="1142"/>
                  </a:lnTo>
                  <a:lnTo>
                    <a:pt x="1293" y="1148"/>
                  </a:lnTo>
                  <a:lnTo>
                    <a:pt x="1295" y="1151"/>
                  </a:lnTo>
                  <a:lnTo>
                    <a:pt x="1296" y="1152"/>
                  </a:lnTo>
                  <a:lnTo>
                    <a:pt x="1296" y="1151"/>
                  </a:lnTo>
                  <a:lnTo>
                    <a:pt x="1294" y="1148"/>
                  </a:lnTo>
                  <a:lnTo>
                    <a:pt x="1292" y="1142"/>
                  </a:lnTo>
                  <a:lnTo>
                    <a:pt x="1289" y="1134"/>
                  </a:lnTo>
                  <a:lnTo>
                    <a:pt x="1285" y="1124"/>
                  </a:lnTo>
                  <a:lnTo>
                    <a:pt x="1281" y="1112"/>
                  </a:lnTo>
                  <a:lnTo>
                    <a:pt x="1275" y="1097"/>
                  </a:lnTo>
                  <a:lnTo>
                    <a:pt x="1269" y="1080"/>
                  </a:lnTo>
                  <a:lnTo>
                    <a:pt x="1262" y="1061"/>
                  </a:lnTo>
                  <a:lnTo>
                    <a:pt x="1254" y="1040"/>
                  </a:lnTo>
                  <a:lnTo>
                    <a:pt x="1245" y="1016"/>
                  </a:lnTo>
                  <a:lnTo>
                    <a:pt x="1235" y="990"/>
                  </a:lnTo>
                  <a:lnTo>
                    <a:pt x="1225" y="962"/>
                  </a:lnTo>
                  <a:lnTo>
                    <a:pt x="1213" y="932"/>
                  </a:lnTo>
                  <a:lnTo>
                    <a:pt x="1201" y="899"/>
                  </a:lnTo>
                  <a:lnTo>
                    <a:pt x="1188" y="864"/>
                  </a:lnTo>
                  <a:lnTo>
                    <a:pt x="1176" y="829"/>
                  </a:lnTo>
                  <a:lnTo>
                    <a:pt x="1166" y="797"/>
                  </a:lnTo>
                  <a:lnTo>
                    <a:pt x="1158" y="766"/>
                  </a:lnTo>
                  <a:lnTo>
                    <a:pt x="1152" y="738"/>
                  </a:lnTo>
                  <a:lnTo>
                    <a:pt x="1149" y="712"/>
                  </a:lnTo>
                  <a:lnTo>
                    <a:pt x="1148" y="689"/>
                  </a:lnTo>
                  <a:lnTo>
                    <a:pt x="1149" y="667"/>
                  </a:lnTo>
                  <a:lnTo>
                    <a:pt x="1152" y="648"/>
                  </a:lnTo>
                  <a:lnTo>
                    <a:pt x="1158" y="631"/>
                  </a:lnTo>
                  <a:lnTo>
                    <a:pt x="1166" y="617"/>
                  </a:lnTo>
                  <a:lnTo>
                    <a:pt x="1176" y="604"/>
                  </a:lnTo>
                  <a:lnTo>
                    <a:pt x="1188" y="594"/>
                  </a:lnTo>
                  <a:lnTo>
                    <a:pt x="1203" y="586"/>
                  </a:lnTo>
                  <a:lnTo>
                    <a:pt x="1220" y="581"/>
                  </a:lnTo>
                  <a:lnTo>
                    <a:pt x="1239" y="577"/>
                  </a:lnTo>
                  <a:lnTo>
                    <a:pt x="1260" y="576"/>
                  </a:lnTo>
                  <a:lnTo>
                    <a:pt x="1282" y="575"/>
                  </a:lnTo>
                  <a:lnTo>
                    <a:pt x="1302" y="572"/>
                  </a:lnTo>
                  <a:lnTo>
                    <a:pt x="1321" y="566"/>
                  </a:lnTo>
                  <a:lnTo>
                    <a:pt x="1339" y="558"/>
                  </a:lnTo>
                  <a:lnTo>
                    <a:pt x="1355" y="548"/>
                  </a:lnTo>
                  <a:lnTo>
                    <a:pt x="1370" y="536"/>
                  </a:lnTo>
                  <a:lnTo>
                    <a:pt x="1383" y="521"/>
                  </a:lnTo>
                  <a:lnTo>
                    <a:pt x="1395" y="504"/>
                  </a:lnTo>
                  <a:lnTo>
                    <a:pt x="1406" y="485"/>
                  </a:lnTo>
                  <a:lnTo>
                    <a:pt x="1415" y="464"/>
                  </a:lnTo>
                  <a:lnTo>
                    <a:pt x="1422" y="440"/>
                  </a:lnTo>
                  <a:lnTo>
                    <a:pt x="1429" y="414"/>
                  </a:lnTo>
                  <a:lnTo>
                    <a:pt x="1434" y="386"/>
                  </a:lnTo>
                  <a:lnTo>
                    <a:pt x="1437" y="356"/>
                  </a:lnTo>
                  <a:lnTo>
                    <a:pt x="1439" y="323"/>
                  </a:lnTo>
                  <a:lnTo>
                    <a:pt x="1440" y="288"/>
                  </a:lnTo>
                  <a:close/>
                </a:path>
              </a:pathLst>
            </a:custGeom>
            <a:noFill/>
            <a:ln w="44450" cap="flat">
              <a:solidFill>
                <a:srgbClr val="008080"/>
              </a:solidFill>
              <a:prstDash val="solid"/>
              <a:round/>
              <a:headEnd/>
              <a:tailEnd/>
            </a:ln>
          </p:spPr>
          <p:txBody>
            <a:bodyPr wrap="square" anchor="ctr">
              <a:spAutoFit/>
            </a:bodyPr>
            <a:lstStyle/>
            <a:p>
              <a:endParaRPr lang="zh-CN" altLang="en-US"/>
            </a:p>
          </p:txBody>
        </p:sp>
        <p:sp>
          <p:nvSpPr>
            <p:cNvPr id="22542" name="Rectangle 18"/>
            <p:cNvSpPr>
              <a:spLocks noChangeArrowheads="1"/>
            </p:cNvSpPr>
            <p:nvPr/>
          </p:nvSpPr>
          <p:spPr bwMode="auto">
            <a:xfrm rot="20275561">
              <a:off x="3211" y="3518"/>
              <a:ext cx="1975" cy="151"/>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000" b="1" dirty="0">
                  <a:solidFill>
                    <a:srgbClr val="FF0000"/>
                  </a:solidFill>
                  <a:latin typeface="幼圆" pitchFamily="49" charset="-122"/>
                  <a:ea typeface="幼圆" pitchFamily="49" charset="-122"/>
                </a:rPr>
                <a:t>一个长度为</a:t>
              </a:r>
              <a:r>
                <a:rPr kumimoji="1" lang="en-US" altLang="zh-CN" sz="2000" b="1" dirty="0">
                  <a:solidFill>
                    <a:srgbClr val="FF0000"/>
                  </a:solidFill>
                  <a:ea typeface="幼圆" pitchFamily="49" charset="-122"/>
                </a:rPr>
                <a:t>10</a:t>
              </a:r>
              <a:r>
                <a:rPr kumimoji="1" lang="zh-CN" altLang="en-US" sz="2000" b="1" dirty="0">
                  <a:solidFill>
                    <a:srgbClr val="FF0000"/>
                  </a:solidFill>
                  <a:latin typeface="幼圆" pitchFamily="49" charset="-122"/>
                  <a:ea typeface="幼圆" pitchFamily="49" charset="-122"/>
                </a:rPr>
                <a:t>的字符串</a:t>
              </a:r>
            </a:p>
          </p:txBody>
        </p:sp>
      </p:grpSp>
      <p:grpSp>
        <p:nvGrpSpPr>
          <p:cNvPr id="6" name="Group 19"/>
          <p:cNvGrpSpPr>
            <a:grpSpLocks/>
          </p:cNvGrpSpPr>
          <p:nvPr/>
        </p:nvGrpSpPr>
        <p:grpSpPr bwMode="auto">
          <a:xfrm>
            <a:off x="2795126" y="1628775"/>
            <a:ext cx="7262411" cy="2376488"/>
            <a:chOff x="801" y="1026"/>
            <a:chExt cx="4574" cy="1497"/>
          </a:xfrm>
        </p:grpSpPr>
        <p:sp>
          <p:nvSpPr>
            <p:cNvPr id="22539" name="Rectangle 20"/>
            <p:cNvSpPr>
              <a:spLocks noChangeArrowheads="1"/>
            </p:cNvSpPr>
            <p:nvPr/>
          </p:nvSpPr>
          <p:spPr bwMode="auto">
            <a:xfrm>
              <a:off x="801" y="1026"/>
              <a:ext cx="4410" cy="1497"/>
            </a:xfrm>
            <a:prstGeom prst="rect">
              <a:avLst/>
            </a:prstGeom>
            <a:solidFill>
              <a:srgbClr val="D7D7D7"/>
            </a:solidFill>
            <a:ln w="12700" cap="sq">
              <a:noFill/>
              <a:miter lim="800000"/>
              <a:headEnd type="none" w="sm" len="sm"/>
              <a:tailEnd type="none" w="sm" len="sm"/>
            </a:ln>
            <a:effectLst>
              <a:outerShdw dist="143684" dir="2700000" algn="ctr" rotWithShape="0">
                <a:srgbClr val="B2B2B2"/>
              </a:outerShdw>
            </a:effectLst>
          </p:spPr>
          <p:txBody>
            <a:bodyPr wrap="none" anchor="ctr"/>
            <a:lstStyle/>
            <a:p>
              <a:endParaRPr lang="zh-CN" altLang="en-US"/>
            </a:p>
          </p:txBody>
        </p:sp>
        <p:sp>
          <p:nvSpPr>
            <p:cNvPr id="22540" name="Text Box 21"/>
            <p:cNvSpPr txBox="1">
              <a:spLocks noChangeArrowheads="1"/>
            </p:cNvSpPr>
            <p:nvPr/>
          </p:nvSpPr>
          <p:spPr bwMode="auto">
            <a:xfrm>
              <a:off x="1066" y="1157"/>
              <a:ext cx="4309" cy="1035"/>
            </a:xfrm>
            <a:prstGeom prst="rect">
              <a:avLst/>
            </a:prstGeom>
            <a:noFill/>
            <a:ln w="12700" cap="sq">
              <a:noFill/>
              <a:miter lim="800000"/>
              <a:headEnd type="none" w="sm" len="sm"/>
              <a:tailEnd type="none" w="sm" len="sm"/>
            </a:ln>
          </p:spPr>
          <p:txBody>
            <a:bodyPr>
              <a:spAutoFit/>
            </a:bodyPr>
            <a:lstStyle/>
            <a:p>
              <a:pPr algn="l" eaLnBrk="1" hangingPunct="1">
                <a:lnSpc>
                  <a:spcPct val="85000"/>
                </a:lnSpc>
              </a:pPr>
              <a:r>
                <a:rPr kumimoji="1" lang="zh-CN" altLang="en-US" b="1">
                  <a:solidFill>
                    <a:srgbClr val="002D86"/>
                  </a:solidFill>
                  <a:latin typeface="幼圆" pitchFamily="49" charset="-122"/>
                  <a:ea typeface="幼圆" pitchFamily="49" charset="-122"/>
                </a:rPr>
                <a:t>     串是由</a:t>
              </a:r>
              <a:r>
                <a:rPr kumimoji="1" lang="en-US" altLang="zh-CN" b="1">
                  <a:solidFill>
                    <a:srgbClr val="002D86"/>
                  </a:solidFill>
                  <a:latin typeface="幼圆" pitchFamily="49" charset="-122"/>
                  <a:ea typeface="幼圆" pitchFamily="49" charset="-122"/>
                </a:rPr>
                <a:t>n</a:t>
              </a:r>
              <a:r>
                <a:rPr kumimoji="1" lang="en-US" altLang="zh-CN" b="1">
                  <a:solidFill>
                    <a:srgbClr val="002D86"/>
                  </a:solidFill>
                  <a:latin typeface="幼圆" pitchFamily="49" charset="-122"/>
                  <a:ea typeface="幼圆" pitchFamily="49" charset="-122"/>
                  <a:sym typeface="Symbol" pitchFamily="18" charset="2"/>
                </a:rPr>
                <a:t>0</a:t>
              </a:r>
              <a:r>
                <a:rPr kumimoji="1" lang="zh-CN" altLang="en-US" b="1">
                  <a:solidFill>
                    <a:srgbClr val="002D86"/>
                  </a:solidFill>
                  <a:latin typeface="幼圆" pitchFamily="49" charset="-122"/>
                  <a:ea typeface="幼圆" pitchFamily="49" charset="-122"/>
                  <a:sym typeface="Symbol" pitchFamily="18" charset="2"/>
                </a:rPr>
                <a:t>个字符组成的有限序列，记为</a:t>
              </a:r>
            </a:p>
            <a:p>
              <a:pPr algn="l" eaLnBrk="1" hangingPunct="1">
                <a:lnSpc>
                  <a:spcPct val="85000"/>
                </a:lnSpc>
                <a:spcBef>
                  <a:spcPct val="20000"/>
                </a:spcBef>
                <a:spcAft>
                  <a:spcPct val="30000"/>
                </a:spcAft>
              </a:pPr>
              <a:r>
                <a:rPr kumimoji="1" lang="zh-CN" altLang="en-US" b="1">
                  <a:solidFill>
                    <a:srgbClr val="002D86"/>
                  </a:solidFill>
                  <a:ea typeface="幼圆" pitchFamily="49" charset="-122"/>
                  <a:sym typeface="Symbol" pitchFamily="18" charset="2"/>
                </a:rPr>
                <a:t>                           </a:t>
              </a:r>
              <a:r>
                <a:rPr kumimoji="1" lang="en-US" altLang="zh-CN" b="1">
                  <a:solidFill>
                    <a:srgbClr val="002D86"/>
                  </a:solidFill>
                  <a:ea typeface="幼圆" pitchFamily="49" charset="-122"/>
                  <a:sym typeface="Symbol" pitchFamily="18" charset="2"/>
                </a:rPr>
                <a:t>S = ´a</a:t>
              </a:r>
              <a:r>
                <a:rPr kumimoji="1" lang="en-US" altLang="zh-CN" b="1" baseline="-25000">
                  <a:solidFill>
                    <a:srgbClr val="002D86"/>
                  </a:solidFill>
                  <a:ea typeface="幼圆" pitchFamily="49" charset="-122"/>
                  <a:sym typeface="Symbol" pitchFamily="18" charset="2"/>
                </a:rPr>
                <a:t>1 </a:t>
              </a:r>
              <a:r>
                <a:rPr kumimoji="1" lang="en-US" altLang="zh-CN" b="1">
                  <a:solidFill>
                    <a:srgbClr val="002D86"/>
                  </a:solidFill>
                  <a:ea typeface="幼圆" pitchFamily="49" charset="-122"/>
                  <a:sym typeface="Symbol" pitchFamily="18" charset="2"/>
                </a:rPr>
                <a:t>a</a:t>
              </a:r>
              <a:r>
                <a:rPr kumimoji="1" lang="en-US" altLang="zh-CN" b="1" baseline="-25000">
                  <a:solidFill>
                    <a:srgbClr val="002D86"/>
                  </a:solidFill>
                  <a:ea typeface="幼圆" pitchFamily="49" charset="-122"/>
                  <a:sym typeface="Symbol" pitchFamily="18" charset="2"/>
                </a:rPr>
                <a:t>2 </a:t>
              </a:r>
              <a:r>
                <a:rPr kumimoji="1" lang="en-US" altLang="zh-CN" b="1">
                  <a:solidFill>
                    <a:srgbClr val="002D86"/>
                  </a:solidFill>
                  <a:ea typeface="幼圆" pitchFamily="49" charset="-122"/>
                  <a:sym typeface="Symbol" pitchFamily="18" charset="2"/>
                </a:rPr>
                <a:t>a</a:t>
              </a:r>
              <a:r>
                <a:rPr kumimoji="1" lang="en-US" altLang="zh-CN" b="1" baseline="-25000">
                  <a:solidFill>
                    <a:srgbClr val="002D86"/>
                  </a:solidFill>
                  <a:ea typeface="幼圆" pitchFamily="49" charset="-122"/>
                  <a:sym typeface="Symbol" pitchFamily="18" charset="2"/>
                </a:rPr>
                <a:t>3</a:t>
              </a:r>
              <a:r>
                <a:rPr kumimoji="1" lang="en-US" altLang="zh-CN" b="1">
                  <a:solidFill>
                    <a:srgbClr val="002D86"/>
                  </a:solidFill>
                  <a:ea typeface="幼圆" pitchFamily="49" charset="-122"/>
                  <a:sym typeface="Symbol" pitchFamily="18" charset="2"/>
                </a:rPr>
                <a:t> … a</a:t>
              </a:r>
              <a:r>
                <a:rPr kumimoji="1" lang="en-US" altLang="zh-CN" b="1" baseline="-25000">
                  <a:solidFill>
                    <a:srgbClr val="002D86"/>
                  </a:solidFill>
                  <a:ea typeface="幼圆" pitchFamily="49" charset="-122"/>
                  <a:sym typeface="Symbol" pitchFamily="18" charset="2"/>
                </a:rPr>
                <a:t>n</a:t>
              </a:r>
              <a:r>
                <a:rPr kumimoji="1" lang="en-US" altLang="zh-CN" b="1" baseline="-25000">
                  <a:solidFill>
                    <a:srgbClr val="002D86"/>
                  </a:solidFill>
                  <a:latin typeface="宋体" charset="-122"/>
                  <a:sym typeface="Symbol" pitchFamily="18" charset="2"/>
                </a:rPr>
                <a:t>-</a:t>
              </a:r>
              <a:r>
                <a:rPr kumimoji="1" lang="en-US" altLang="zh-CN" b="1" baseline="-25000">
                  <a:solidFill>
                    <a:srgbClr val="002D86"/>
                  </a:solidFill>
                  <a:ea typeface="幼圆" pitchFamily="49" charset="-122"/>
                  <a:sym typeface="Symbol" pitchFamily="18" charset="2"/>
                </a:rPr>
                <a:t>1</a:t>
              </a:r>
              <a:r>
                <a:rPr kumimoji="1" lang="en-US" altLang="zh-CN" b="1">
                  <a:solidFill>
                    <a:srgbClr val="002D86"/>
                  </a:solidFill>
                  <a:ea typeface="幼圆" pitchFamily="49" charset="-122"/>
                  <a:sym typeface="Symbol" pitchFamily="18" charset="2"/>
                </a:rPr>
                <a:t> a</a:t>
              </a:r>
              <a:r>
                <a:rPr kumimoji="1" lang="en-US" altLang="zh-CN" b="1" baseline="-25000">
                  <a:solidFill>
                    <a:srgbClr val="002D86"/>
                  </a:solidFill>
                  <a:ea typeface="幼圆" pitchFamily="49" charset="-122"/>
                  <a:sym typeface="Symbol" pitchFamily="18" charset="2"/>
                </a:rPr>
                <a:t>n</a:t>
              </a:r>
              <a:r>
                <a:rPr kumimoji="1" lang="en-US" altLang="zh-CN" b="1">
                  <a:solidFill>
                    <a:srgbClr val="002D86"/>
                  </a:solidFill>
                  <a:ea typeface="幼圆" pitchFamily="49" charset="-122"/>
                  <a:sym typeface="Symbol" pitchFamily="18" charset="2"/>
                </a:rPr>
                <a:t>´</a:t>
              </a:r>
            </a:p>
            <a:p>
              <a:pPr algn="l" eaLnBrk="1" hangingPunct="1">
                <a:lnSpc>
                  <a:spcPct val="85000"/>
                </a:lnSpc>
              </a:pPr>
              <a:r>
                <a:rPr kumimoji="1" lang="zh-CN" altLang="en-US" b="1">
                  <a:solidFill>
                    <a:srgbClr val="002D86"/>
                  </a:solidFill>
                  <a:latin typeface="幼圆" pitchFamily="49" charset="-122"/>
                  <a:ea typeface="幼圆" pitchFamily="49" charset="-122"/>
                </a:rPr>
                <a:t>其中</a:t>
              </a:r>
              <a:r>
                <a:rPr kumimoji="1" lang="en-US" altLang="zh-CN" b="1">
                  <a:solidFill>
                    <a:srgbClr val="002D86"/>
                  </a:solidFill>
                  <a:latin typeface="幼圆" pitchFamily="49" charset="-122"/>
                  <a:ea typeface="幼圆" pitchFamily="49" charset="-122"/>
                </a:rPr>
                <a:t>, </a:t>
              </a:r>
              <a:r>
                <a:rPr kumimoji="1" lang="en-US" altLang="zh-CN" b="1">
                  <a:solidFill>
                    <a:srgbClr val="002D86"/>
                  </a:solidFill>
                  <a:ea typeface="幼圆" pitchFamily="49" charset="-122"/>
                </a:rPr>
                <a:t>S</a:t>
              </a:r>
              <a:r>
                <a:rPr kumimoji="1" lang="zh-CN" altLang="en-US" b="1">
                  <a:solidFill>
                    <a:srgbClr val="002D86"/>
                  </a:solidFill>
                  <a:latin typeface="幼圆" pitchFamily="49" charset="-122"/>
                  <a:ea typeface="幼圆" pitchFamily="49" charset="-122"/>
                </a:rPr>
                <a:t>表示串名（也称串变量）</a:t>
              </a:r>
              <a:r>
                <a:rPr kumimoji="1" lang="en-US" altLang="zh-CN" b="1">
                  <a:solidFill>
                    <a:srgbClr val="002D86"/>
                  </a:solidFill>
                  <a:latin typeface="幼圆" pitchFamily="49" charset="-122"/>
                  <a:ea typeface="幼圆" pitchFamily="49" charset="-122"/>
                </a:rPr>
                <a:t>,</a:t>
              </a:r>
              <a:r>
                <a:rPr kumimoji="1" lang="zh-CN" altLang="en-US" b="1">
                  <a:solidFill>
                    <a:srgbClr val="002D86"/>
                  </a:solidFill>
                  <a:latin typeface="幼圆" pitchFamily="49" charset="-122"/>
                  <a:ea typeface="幼圆" pitchFamily="49" charset="-122"/>
                </a:rPr>
                <a:t>一对引号括</a:t>
              </a:r>
            </a:p>
            <a:p>
              <a:pPr algn="l" eaLnBrk="1" hangingPunct="1">
                <a:lnSpc>
                  <a:spcPct val="85000"/>
                </a:lnSpc>
              </a:pPr>
              <a:r>
                <a:rPr kumimoji="1" lang="zh-CN" altLang="en-US" b="1">
                  <a:solidFill>
                    <a:srgbClr val="002D86"/>
                  </a:solidFill>
                  <a:latin typeface="幼圆" pitchFamily="49" charset="-122"/>
                  <a:ea typeface="幼圆" pitchFamily="49" charset="-122"/>
                </a:rPr>
                <a:t>起来的字符序列称为串值</a:t>
              </a:r>
              <a:r>
                <a:rPr kumimoji="1" lang="en-US" altLang="zh-CN" b="1">
                  <a:solidFill>
                    <a:srgbClr val="002D86"/>
                  </a:solidFill>
                  <a:latin typeface="幼圆" pitchFamily="49" charset="-122"/>
                  <a:ea typeface="幼圆" pitchFamily="49" charset="-122"/>
                </a:rPr>
                <a:t>,</a:t>
              </a:r>
              <a:r>
                <a:rPr kumimoji="1" lang="en-US" altLang="zh-CN" b="1">
                  <a:solidFill>
                    <a:srgbClr val="002D86"/>
                  </a:solidFill>
                  <a:ea typeface="幼圆" pitchFamily="49" charset="-122"/>
                </a:rPr>
                <a:t>a</a:t>
              </a:r>
              <a:r>
                <a:rPr kumimoji="1" lang="en-US" altLang="zh-CN" b="1" baseline="-25000">
                  <a:solidFill>
                    <a:srgbClr val="002D86"/>
                  </a:solidFill>
                  <a:ea typeface="幼圆" pitchFamily="49" charset="-122"/>
                </a:rPr>
                <a:t>i</a:t>
              </a:r>
              <a:r>
                <a:rPr kumimoji="1" lang="zh-CN" altLang="en-US" b="1">
                  <a:solidFill>
                    <a:srgbClr val="002D86"/>
                  </a:solidFill>
                  <a:latin typeface="幼圆" pitchFamily="49" charset="-122"/>
                  <a:ea typeface="幼圆" pitchFamily="49" charset="-122"/>
                </a:rPr>
                <a:t>可以是字母、数字</a:t>
              </a:r>
            </a:p>
            <a:p>
              <a:pPr algn="l" eaLnBrk="1" hangingPunct="1">
                <a:lnSpc>
                  <a:spcPct val="85000"/>
                </a:lnSpc>
              </a:pPr>
              <a:r>
                <a:rPr kumimoji="1" lang="zh-CN" altLang="en-US" b="1">
                  <a:solidFill>
                    <a:srgbClr val="002D86"/>
                  </a:solidFill>
                  <a:latin typeface="幼圆" pitchFamily="49" charset="-122"/>
                  <a:ea typeface="幼圆" pitchFamily="49" charset="-122"/>
                </a:rPr>
                <a:t>或其他允许的字符。</a:t>
              </a:r>
              <a:r>
                <a:rPr kumimoji="1" lang="en-US" altLang="zh-CN" b="1">
                  <a:solidFill>
                    <a:srgbClr val="002D86"/>
                  </a:solidFill>
                  <a:ea typeface="幼圆" pitchFamily="49" charset="-122"/>
                </a:rPr>
                <a:t>n</a:t>
              </a:r>
              <a:r>
                <a:rPr kumimoji="1" lang="zh-CN" altLang="en-US" b="1">
                  <a:solidFill>
                    <a:srgbClr val="002D86"/>
                  </a:solidFill>
                  <a:latin typeface="幼圆" pitchFamily="49" charset="-122"/>
                  <a:ea typeface="幼圆" pitchFamily="49" charset="-122"/>
                </a:rPr>
                <a:t>为串的长度，长度为</a:t>
              </a:r>
              <a:r>
                <a:rPr kumimoji="1" lang="en-US" altLang="zh-CN" b="1">
                  <a:solidFill>
                    <a:srgbClr val="002D86"/>
                  </a:solidFill>
                  <a:ea typeface="幼圆" pitchFamily="49" charset="-122"/>
                </a:rPr>
                <a:t>0</a:t>
              </a:r>
              <a:r>
                <a:rPr kumimoji="1" lang="zh-CN" altLang="en-US" b="1">
                  <a:solidFill>
                    <a:srgbClr val="002D86"/>
                  </a:solidFill>
                  <a:latin typeface="幼圆" pitchFamily="49" charset="-122"/>
                  <a:ea typeface="幼圆" pitchFamily="49" charset="-122"/>
                </a:rPr>
                <a:t>的</a:t>
              </a:r>
            </a:p>
            <a:p>
              <a:pPr algn="l" eaLnBrk="1" hangingPunct="1">
                <a:lnSpc>
                  <a:spcPct val="85000"/>
                </a:lnSpc>
              </a:pPr>
              <a:r>
                <a:rPr kumimoji="1" lang="zh-CN" altLang="en-US" b="1">
                  <a:solidFill>
                    <a:srgbClr val="002D86"/>
                  </a:solidFill>
                  <a:latin typeface="幼圆" pitchFamily="49" charset="-122"/>
                  <a:ea typeface="幼圆" pitchFamily="49" charset="-122"/>
                </a:rPr>
                <a:t>串称为空串。</a:t>
              </a: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lide(fromLef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64515"/>
                                        </p:tgtEl>
                                        <p:attrNameLst>
                                          <p:attrName>style.visibility</p:attrName>
                                        </p:attrNameLst>
                                      </p:cBhvr>
                                      <p:to>
                                        <p:strVal val="visible"/>
                                      </p:to>
                                    </p:set>
                                    <p:animEffect transition="in" filter="slide(fromLeft)">
                                      <p:cBhvr>
                                        <p:cTn id="27" dur="500"/>
                                        <p:tgtEl>
                                          <p:spTgt spid="645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right)">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64516"/>
                                        </p:tgtEl>
                                        <p:attrNameLst>
                                          <p:attrName>style.visibility</p:attrName>
                                        </p:attrNameLst>
                                      </p:cBhvr>
                                      <p:to>
                                        <p:strVal val="visible"/>
                                      </p:to>
                                    </p:set>
                                    <p:animEffect transition="in" filter="slide(fromLeft)">
                                      <p:cBhvr>
                                        <p:cTn id="37" dur="500"/>
                                        <p:tgtEl>
                                          <p:spTgt spid="6451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64524"/>
                                        </p:tgtEl>
                                        <p:attrNameLst>
                                          <p:attrName>style.visibility</p:attrName>
                                        </p:attrNameLst>
                                      </p:cBhvr>
                                      <p:to>
                                        <p:strVal val="visible"/>
                                      </p:to>
                                    </p:set>
                                    <p:animEffect transition="in" filter="dissolve">
                                      <p:cBhvr>
                                        <p:cTn id="42" dur="500"/>
                                        <p:tgtEl>
                                          <p:spTgt spid="64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autoUpdateAnimBg="0"/>
      <p:bldP spid="64516" grpId="0" autoUpdateAnimBg="0"/>
      <p:bldP spid="645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reeform 2"/>
          <p:cNvSpPr>
            <a:spLocks/>
          </p:cNvSpPr>
          <p:nvPr/>
        </p:nvSpPr>
        <p:spPr bwMode="auto">
          <a:xfrm>
            <a:off x="1828422" y="1228727"/>
            <a:ext cx="8459050" cy="2047875"/>
          </a:xfrm>
          <a:custGeom>
            <a:avLst/>
            <a:gdLst>
              <a:gd name="T0" fmla="*/ 2147483647 w 5007"/>
              <a:gd name="T1" fmla="*/ 2147483647 h 1290"/>
              <a:gd name="T2" fmla="*/ 2147483647 w 5007"/>
              <a:gd name="T3" fmla="*/ 2147483647 h 1290"/>
              <a:gd name="T4" fmla="*/ 2147483647 w 5007"/>
              <a:gd name="T5" fmla="*/ 2147483647 h 1290"/>
              <a:gd name="T6" fmla="*/ 2147483647 w 5007"/>
              <a:gd name="T7" fmla="*/ 2147483647 h 1290"/>
              <a:gd name="T8" fmla="*/ 2147483647 w 5007"/>
              <a:gd name="T9" fmla="*/ 2147483647 h 1290"/>
              <a:gd name="T10" fmla="*/ 2147483647 w 5007"/>
              <a:gd name="T11" fmla="*/ 2147483647 h 1290"/>
              <a:gd name="T12" fmla="*/ 2147483647 w 5007"/>
              <a:gd name="T13" fmla="*/ 2147483647 h 1290"/>
              <a:gd name="T14" fmla="*/ 2147483647 w 5007"/>
              <a:gd name="T15" fmla="*/ 2147483647 h 1290"/>
              <a:gd name="T16" fmla="*/ 2147483647 w 5007"/>
              <a:gd name="T17" fmla="*/ 2147483647 h 1290"/>
              <a:gd name="T18" fmla="*/ 2147483647 w 5007"/>
              <a:gd name="T19" fmla="*/ 2147483647 h 1290"/>
              <a:gd name="T20" fmla="*/ 2147483647 w 5007"/>
              <a:gd name="T21" fmla="*/ 2147483647 h 1290"/>
              <a:gd name="T22" fmla="*/ 2147483647 w 5007"/>
              <a:gd name="T23" fmla="*/ 2147483647 h 1290"/>
              <a:gd name="T24" fmla="*/ 2147483647 w 5007"/>
              <a:gd name="T25" fmla="*/ 2147483647 h 1290"/>
              <a:gd name="T26" fmla="*/ 2147483647 w 5007"/>
              <a:gd name="T27" fmla="*/ 2147483647 h 1290"/>
              <a:gd name="T28" fmla="*/ 2147483647 w 5007"/>
              <a:gd name="T29" fmla="*/ 2147483647 h 1290"/>
              <a:gd name="T30" fmla="*/ 2147483647 w 5007"/>
              <a:gd name="T31" fmla="*/ 2147483647 h 1290"/>
              <a:gd name="T32" fmla="*/ 2147483647 w 5007"/>
              <a:gd name="T33" fmla="*/ 2147483647 h 1290"/>
              <a:gd name="T34" fmla="*/ 2147483647 w 5007"/>
              <a:gd name="T35" fmla="*/ 2147483647 h 1290"/>
              <a:gd name="T36" fmla="*/ 2147483647 w 5007"/>
              <a:gd name="T37" fmla="*/ 2147483647 h 1290"/>
              <a:gd name="T38" fmla="*/ 2147483647 w 5007"/>
              <a:gd name="T39" fmla="*/ 2147483647 h 1290"/>
              <a:gd name="T40" fmla="*/ 2147483647 w 5007"/>
              <a:gd name="T41" fmla="*/ 2147483647 h 1290"/>
              <a:gd name="T42" fmla="*/ 2147483647 w 5007"/>
              <a:gd name="T43" fmla="*/ 2147483647 h 1290"/>
              <a:gd name="T44" fmla="*/ 2147483647 w 5007"/>
              <a:gd name="T45" fmla="*/ 2147483647 h 1290"/>
              <a:gd name="T46" fmla="*/ 2147483647 w 5007"/>
              <a:gd name="T47" fmla="*/ 2147483647 h 1290"/>
              <a:gd name="T48" fmla="*/ 2147483647 w 5007"/>
              <a:gd name="T49" fmla="*/ 2147483647 h 1290"/>
              <a:gd name="T50" fmla="*/ 2147483647 w 5007"/>
              <a:gd name="T51" fmla="*/ 2147483647 h 1290"/>
              <a:gd name="T52" fmla="*/ 2147483647 w 5007"/>
              <a:gd name="T53" fmla="*/ 2147483647 h 1290"/>
              <a:gd name="T54" fmla="*/ 2147483647 w 5007"/>
              <a:gd name="T55" fmla="*/ 2147483647 h 1290"/>
              <a:gd name="T56" fmla="*/ 2147483647 w 5007"/>
              <a:gd name="T57" fmla="*/ 2147483647 h 1290"/>
              <a:gd name="T58" fmla="*/ 2147483647 w 5007"/>
              <a:gd name="T59" fmla="*/ 2147483647 h 1290"/>
              <a:gd name="T60" fmla="*/ 2147483647 w 5007"/>
              <a:gd name="T61" fmla="*/ 2147483647 h 1290"/>
              <a:gd name="T62" fmla="*/ 2147483647 w 5007"/>
              <a:gd name="T63" fmla="*/ 2147483647 h 1290"/>
              <a:gd name="T64" fmla="*/ 2147483647 w 5007"/>
              <a:gd name="T65" fmla="*/ 2147483647 h 1290"/>
              <a:gd name="T66" fmla="*/ 2147483647 w 5007"/>
              <a:gd name="T67" fmla="*/ 2147483647 h 1290"/>
              <a:gd name="T68" fmla="*/ 2147483647 w 5007"/>
              <a:gd name="T69" fmla="*/ 2147483647 h 1290"/>
              <a:gd name="T70" fmla="*/ 2147483647 w 5007"/>
              <a:gd name="T71" fmla="*/ 2147483647 h 1290"/>
              <a:gd name="T72" fmla="*/ 2147483647 w 5007"/>
              <a:gd name="T73" fmla="*/ 2147483647 h 1290"/>
              <a:gd name="T74" fmla="*/ 2147483647 w 5007"/>
              <a:gd name="T75" fmla="*/ 2147483647 h 1290"/>
              <a:gd name="T76" fmla="*/ 2147483647 w 5007"/>
              <a:gd name="T77" fmla="*/ 2147483647 h 1290"/>
              <a:gd name="T78" fmla="*/ 2147483647 w 5007"/>
              <a:gd name="T79" fmla="*/ 2147483647 h 1290"/>
              <a:gd name="T80" fmla="*/ 2147483647 w 5007"/>
              <a:gd name="T81" fmla="*/ 2147483647 h 129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5007" h="1290">
                <a:moveTo>
                  <a:pt x="506" y="95"/>
                </a:moveTo>
                <a:cubicBezTo>
                  <a:pt x="810" y="89"/>
                  <a:pt x="1109" y="100"/>
                  <a:pt x="1406" y="50"/>
                </a:cubicBezTo>
                <a:cubicBezTo>
                  <a:pt x="1626" y="72"/>
                  <a:pt x="1841" y="106"/>
                  <a:pt x="2062" y="117"/>
                </a:cubicBezTo>
                <a:cubicBezTo>
                  <a:pt x="2192" y="115"/>
                  <a:pt x="3618" y="99"/>
                  <a:pt x="3807" y="95"/>
                </a:cubicBezTo>
                <a:cubicBezTo>
                  <a:pt x="3866" y="94"/>
                  <a:pt x="3925" y="88"/>
                  <a:pt x="3984" y="84"/>
                </a:cubicBezTo>
                <a:cubicBezTo>
                  <a:pt x="4077" y="77"/>
                  <a:pt x="4262" y="61"/>
                  <a:pt x="4262" y="61"/>
                </a:cubicBezTo>
                <a:cubicBezTo>
                  <a:pt x="4481" y="65"/>
                  <a:pt x="4700" y="57"/>
                  <a:pt x="4918" y="73"/>
                </a:cubicBezTo>
                <a:cubicBezTo>
                  <a:pt x="4934" y="74"/>
                  <a:pt x="4897" y="97"/>
                  <a:pt x="4884" y="106"/>
                </a:cubicBezTo>
                <a:cubicBezTo>
                  <a:pt x="4844" y="135"/>
                  <a:pt x="4787" y="179"/>
                  <a:pt x="4740" y="195"/>
                </a:cubicBezTo>
                <a:cubicBezTo>
                  <a:pt x="4760" y="245"/>
                  <a:pt x="4778" y="264"/>
                  <a:pt x="4807" y="306"/>
                </a:cubicBezTo>
                <a:cubicBezTo>
                  <a:pt x="4832" y="405"/>
                  <a:pt x="4792" y="291"/>
                  <a:pt x="4896" y="395"/>
                </a:cubicBezTo>
                <a:cubicBezTo>
                  <a:pt x="4907" y="406"/>
                  <a:pt x="4903" y="424"/>
                  <a:pt x="4907" y="439"/>
                </a:cubicBezTo>
                <a:cubicBezTo>
                  <a:pt x="4889" y="494"/>
                  <a:pt x="4880" y="551"/>
                  <a:pt x="4862" y="606"/>
                </a:cubicBezTo>
                <a:cubicBezTo>
                  <a:pt x="4873" y="710"/>
                  <a:pt x="4892" y="714"/>
                  <a:pt x="4862" y="806"/>
                </a:cubicBezTo>
                <a:cubicBezTo>
                  <a:pt x="4866" y="847"/>
                  <a:pt x="4860" y="889"/>
                  <a:pt x="4873" y="928"/>
                </a:cubicBezTo>
                <a:cubicBezTo>
                  <a:pt x="4880" y="948"/>
                  <a:pt x="4903" y="958"/>
                  <a:pt x="4918" y="973"/>
                </a:cubicBezTo>
                <a:cubicBezTo>
                  <a:pt x="4953" y="1008"/>
                  <a:pt x="4972" y="1081"/>
                  <a:pt x="4984" y="1128"/>
                </a:cubicBezTo>
                <a:cubicBezTo>
                  <a:pt x="4980" y="1139"/>
                  <a:pt x="4979" y="1151"/>
                  <a:pt x="4973" y="1161"/>
                </a:cubicBezTo>
                <a:cubicBezTo>
                  <a:pt x="4968" y="1170"/>
                  <a:pt x="4947" y="1174"/>
                  <a:pt x="4951" y="1184"/>
                </a:cubicBezTo>
                <a:cubicBezTo>
                  <a:pt x="4961" y="1208"/>
                  <a:pt x="5007" y="1239"/>
                  <a:pt x="5007" y="1239"/>
                </a:cubicBezTo>
                <a:cubicBezTo>
                  <a:pt x="4879" y="1280"/>
                  <a:pt x="4707" y="1223"/>
                  <a:pt x="4573" y="1206"/>
                </a:cubicBezTo>
                <a:cubicBezTo>
                  <a:pt x="4392" y="1214"/>
                  <a:pt x="4282" y="1228"/>
                  <a:pt x="4118" y="1261"/>
                </a:cubicBezTo>
                <a:cubicBezTo>
                  <a:pt x="4099" y="1269"/>
                  <a:pt x="4082" y="1284"/>
                  <a:pt x="4062" y="1284"/>
                </a:cubicBezTo>
                <a:cubicBezTo>
                  <a:pt x="3216" y="1290"/>
                  <a:pt x="2363" y="1260"/>
                  <a:pt x="1517" y="1250"/>
                </a:cubicBezTo>
                <a:cubicBezTo>
                  <a:pt x="1102" y="1229"/>
                  <a:pt x="688" y="1218"/>
                  <a:pt x="273" y="1206"/>
                </a:cubicBezTo>
                <a:cubicBezTo>
                  <a:pt x="296" y="1112"/>
                  <a:pt x="305" y="1039"/>
                  <a:pt x="273" y="939"/>
                </a:cubicBezTo>
                <a:cubicBezTo>
                  <a:pt x="265" y="914"/>
                  <a:pt x="252" y="885"/>
                  <a:pt x="228" y="873"/>
                </a:cubicBezTo>
                <a:cubicBezTo>
                  <a:pt x="145" y="830"/>
                  <a:pt x="182" y="854"/>
                  <a:pt x="117" y="806"/>
                </a:cubicBezTo>
                <a:cubicBezTo>
                  <a:pt x="132" y="799"/>
                  <a:pt x="146" y="787"/>
                  <a:pt x="162" y="784"/>
                </a:cubicBezTo>
                <a:cubicBezTo>
                  <a:pt x="198" y="776"/>
                  <a:pt x="242" y="794"/>
                  <a:pt x="273" y="773"/>
                </a:cubicBezTo>
                <a:cubicBezTo>
                  <a:pt x="289" y="762"/>
                  <a:pt x="242" y="751"/>
                  <a:pt x="228" y="739"/>
                </a:cubicBezTo>
                <a:cubicBezTo>
                  <a:pt x="212" y="725"/>
                  <a:pt x="199" y="710"/>
                  <a:pt x="184" y="695"/>
                </a:cubicBezTo>
                <a:cubicBezTo>
                  <a:pt x="164" y="634"/>
                  <a:pt x="191" y="631"/>
                  <a:pt x="239" y="595"/>
                </a:cubicBezTo>
                <a:cubicBezTo>
                  <a:pt x="220" y="425"/>
                  <a:pt x="258" y="544"/>
                  <a:pt x="184" y="461"/>
                </a:cubicBezTo>
                <a:cubicBezTo>
                  <a:pt x="166" y="441"/>
                  <a:pt x="139" y="395"/>
                  <a:pt x="139" y="395"/>
                </a:cubicBezTo>
                <a:cubicBezTo>
                  <a:pt x="118" y="332"/>
                  <a:pt x="97" y="309"/>
                  <a:pt x="73" y="250"/>
                </a:cubicBezTo>
                <a:cubicBezTo>
                  <a:pt x="64" y="228"/>
                  <a:pt x="50" y="184"/>
                  <a:pt x="50" y="184"/>
                </a:cubicBezTo>
                <a:cubicBezTo>
                  <a:pt x="28" y="49"/>
                  <a:pt x="50" y="174"/>
                  <a:pt x="28" y="73"/>
                </a:cubicBezTo>
                <a:cubicBezTo>
                  <a:pt x="24" y="54"/>
                  <a:pt x="0" y="25"/>
                  <a:pt x="17" y="17"/>
                </a:cubicBezTo>
                <a:cubicBezTo>
                  <a:pt x="57" y="0"/>
                  <a:pt x="171" y="70"/>
                  <a:pt x="217" y="84"/>
                </a:cubicBezTo>
                <a:cubicBezTo>
                  <a:pt x="292" y="107"/>
                  <a:pt x="474" y="95"/>
                  <a:pt x="506" y="95"/>
                </a:cubicBezTo>
                <a:close/>
              </a:path>
            </a:pathLst>
          </a:custGeom>
          <a:solidFill>
            <a:srgbClr val="FFFFC9"/>
          </a:solidFill>
          <a:ln w="12700" cap="sq" cmpd="sng">
            <a:noFill/>
            <a:prstDash val="solid"/>
            <a:round/>
            <a:headEnd type="none" w="sm" len="sm"/>
            <a:tailEnd type="none" w="sm" len="sm"/>
          </a:ln>
          <a:effectLst>
            <a:outerShdw dist="172739" dir="2161642" algn="ctr" rotWithShape="0">
              <a:srgbClr val="B2B2B2"/>
            </a:outerShdw>
          </a:effectLst>
        </p:spPr>
        <p:txBody>
          <a:bodyPr wrap="none" anchor="ctr"/>
          <a:lstStyle/>
          <a:p>
            <a:endParaRPr lang="zh-CN" altLang="en-US"/>
          </a:p>
        </p:txBody>
      </p:sp>
      <p:sp>
        <p:nvSpPr>
          <p:cNvPr id="65539" name="Text Box 3"/>
          <p:cNvSpPr txBox="1">
            <a:spLocks noChangeArrowheads="1"/>
          </p:cNvSpPr>
          <p:nvPr/>
        </p:nvSpPr>
        <p:spPr bwMode="auto">
          <a:xfrm>
            <a:off x="2534424" y="2362202"/>
            <a:ext cx="7162017"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rgbClr val="003399"/>
                </a:solidFill>
                <a:ea typeface="幼圆" pitchFamily="49" charset="-122"/>
              </a:rPr>
              <a:t>2</a:t>
            </a:r>
            <a:r>
              <a:rPr kumimoji="1" lang="en-US" altLang="zh-CN" sz="2600" b="1">
                <a:solidFill>
                  <a:srgbClr val="003399"/>
                </a:solidFill>
                <a:latin typeface="幼圆" pitchFamily="49" charset="-122"/>
                <a:ea typeface="幼圆" pitchFamily="49" charset="-122"/>
              </a:rPr>
              <a:t>. </a:t>
            </a:r>
            <a:r>
              <a:rPr kumimoji="1" lang="zh-CN" altLang="en-US" sz="2600" b="1">
                <a:solidFill>
                  <a:srgbClr val="003399"/>
                </a:solidFill>
                <a:latin typeface="幼圆" pitchFamily="49" charset="-122"/>
                <a:ea typeface="幼圆" pitchFamily="49" charset="-122"/>
              </a:rPr>
              <a:t>要区分空串与由空格字符组成的串的不同。</a:t>
            </a:r>
          </a:p>
        </p:txBody>
      </p:sp>
      <p:grpSp>
        <p:nvGrpSpPr>
          <p:cNvPr id="2" name="Group 4"/>
          <p:cNvGrpSpPr>
            <a:grpSpLocks/>
          </p:cNvGrpSpPr>
          <p:nvPr/>
        </p:nvGrpSpPr>
        <p:grpSpPr bwMode="auto">
          <a:xfrm>
            <a:off x="3352153" y="4800600"/>
            <a:ext cx="3886240" cy="914400"/>
            <a:chOff x="1152" y="3024"/>
            <a:chExt cx="2448" cy="576"/>
          </a:xfrm>
        </p:grpSpPr>
        <p:sp>
          <p:nvSpPr>
            <p:cNvPr id="23564" name="AutoShape 5"/>
            <p:cNvSpPr>
              <a:spLocks noChangeArrowheads="1"/>
            </p:cNvSpPr>
            <p:nvPr/>
          </p:nvSpPr>
          <p:spPr bwMode="auto">
            <a:xfrm>
              <a:off x="1152" y="3024"/>
              <a:ext cx="2448" cy="576"/>
            </a:xfrm>
            <a:prstGeom prst="cloudCallout">
              <a:avLst>
                <a:gd name="adj1" fmla="val -4083"/>
                <a:gd name="adj2" fmla="val 7468"/>
              </a:avLst>
            </a:prstGeom>
            <a:gradFill rotWithShape="0">
              <a:gsLst>
                <a:gs pos="0">
                  <a:srgbClr val="487676"/>
                </a:gs>
                <a:gs pos="50000">
                  <a:srgbClr val="9BFFFF"/>
                </a:gs>
                <a:gs pos="100000">
                  <a:srgbClr val="487676"/>
                </a:gs>
              </a:gsLst>
              <a:lin ang="5400000" scaled="1"/>
            </a:gradFill>
            <a:ln w="12700" cap="sq">
              <a:noFill/>
              <a:round/>
              <a:headEnd type="none" w="sm" len="sm"/>
              <a:tailEnd type="none" w="sm" len="sm"/>
            </a:ln>
            <a:effectLst>
              <a:outerShdw dist="136783" dir="1308085" algn="ctr" rotWithShape="0">
                <a:srgbClr val="B2B2B2"/>
              </a:outerShdw>
            </a:effectLst>
          </p:spPr>
          <p:txBody>
            <a:bodyPr wrap="none" anchor="ctr"/>
            <a:lstStyle/>
            <a:p>
              <a:pPr eaLnBrk="1" hangingPunct="1"/>
              <a:endParaRPr kumimoji="1" lang="zh-CN" altLang="zh-CN" sz="2400"/>
            </a:p>
          </p:txBody>
        </p:sp>
        <p:sp>
          <p:nvSpPr>
            <p:cNvPr id="23565" name="Text Box 6"/>
            <p:cNvSpPr txBox="1">
              <a:spLocks noChangeArrowheads="1"/>
            </p:cNvSpPr>
            <p:nvPr/>
          </p:nvSpPr>
          <p:spPr bwMode="auto">
            <a:xfrm>
              <a:off x="1492" y="3107"/>
              <a:ext cx="2048" cy="359"/>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gn="l" eaLnBrk="1" hangingPunct="1"/>
              <a:r>
                <a:rPr kumimoji="1" lang="en-US" altLang="zh-CN" sz="3100" b="1">
                  <a:solidFill>
                    <a:srgbClr val="FF3300"/>
                  </a:solidFill>
                  <a:ea typeface="楷体_GB2312" pitchFamily="49" charset="-122"/>
                </a:rPr>
                <a:t>String = </a:t>
              </a:r>
              <a:r>
                <a:rPr kumimoji="1" lang="en-US" altLang="zh-CN" sz="3100" b="1">
                  <a:solidFill>
                    <a:srgbClr val="FF3300"/>
                  </a:solidFill>
                  <a:cs typeface="Times New Roman" pitchFamily="18" charset="0"/>
                  <a:sym typeface="Symbol" pitchFamily="18" charset="2"/>
                </a:rPr>
                <a:t>´</a:t>
              </a:r>
              <a:r>
                <a:rPr kumimoji="1" lang="en-US" altLang="zh-CN" sz="3100" b="1">
                  <a:solidFill>
                    <a:srgbClr val="FF3300"/>
                  </a:solidFill>
                  <a:ea typeface="楷体_GB2312" pitchFamily="49" charset="-122"/>
                </a:rPr>
                <a:t>String</a:t>
              </a:r>
              <a:r>
                <a:rPr kumimoji="1" lang="en-US" altLang="zh-CN" sz="3100" b="1">
                  <a:solidFill>
                    <a:srgbClr val="FF3300"/>
                  </a:solidFill>
                  <a:cs typeface="Times New Roman" pitchFamily="18" charset="0"/>
                  <a:sym typeface="Symbol" pitchFamily="18" charset="2"/>
                </a:rPr>
                <a:t>´</a:t>
              </a:r>
              <a:r>
                <a:rPr kumimoji="1" lang="en-US" altLang="zh-CN" sz="3100" b="1">
                  <a:solidFill>
                    <a:srgbClr val="FFFFFF"/>
                  </a:solidFill>
                  <a:ea typeface="楷体_GB2312" pitchFamily="49" charset="-122"/>
                </a:rPr>
                <a:t> </a:t>
              </a:r>
            </a:p>
          </p:txBody>
        </p:sp>
      </p:grpSp>
      <p:sp>
        <p:nvSpPr>
          <p:cNvPr id="65543" name="Text Box 7"/>
          <p:cNvSpPr txBox="1">
            <a:spLocks noChangeArrowheads="1"/>
          </p:cNvSpPr>
          <p:nvPr/>
        </p:nvSpPr>
        <p:spPr bwMode="auto">
          <a:xfrm>
            <a:off x="2362781" y="1844677"/>
            <a:ext cx="8047756" cy="492125"/>
          </a:xfrm>
          <a:prstGeom prst="rect">
            <a:avLst/>
          </a:prstGeom>
          <a:noFill/>
          <a:ln w="12700" cap="sq">
            <a:noFill/>
            <a:miter lim="800000"/>
            <a:headEnd type="none" w="sm" len="sm"/>
            <a:tailEnd type="none" w="sm" len="sm"/>
          </a:ln>
        </p:spPr>
        <p:txBody>
          <a:bodyPr wrap="none">
            <a:spAutoFit/>
          </a:bodyPr>
          <a:lstStyle/>
          <a:p>
            <a:pPr algn="l" eaLnBrk="1" hangingPunct="1">
              <a:spcAft>
                <a:spcPct val="15000"/>
              </a:spcAft>
            </a:pPr>
            <a:r>
              <a:rPr kumimoji="1" lang="zh-CN" altLang="en-US" sz="2600" b="1">
                <a:solidFill>
                  <a:srgbClr val="003399"/>
                </a:solidFill>
                <a:ea typeface="幼圆" pitchFamily="49" charset="-122"/>
              </a:rPr>
              <a:t>  </a:t>
            </a:r>
            <a:r>
              <a:rPr kumimoji="1" lang="en-US" altLang="zh-CN" sz="2600" b="1">
                <a:solidFill>
                  <a:srgbClr val="003399"/>
                </a:solidFill>
                <a:ea typeface="幼圆" pitchFamily="49" charset="-122"/>
              </a:rPr>
              <a:t>1</a:t>
            </a:r>
            <a:r>
              <a:rPr kumimoji="1" lang="en-US" altLang="zh-CN" sz="2600" b="1">
                <a:solidFill>
                  <a:srgbClr val="003399"/>
                </a:solidFill>
                <a:latin typeface="幼圆" pitchFamily="49" charset="-122"/>
                <a:ea typeface="幼圆" pitchFamily="49" charset="-122"/>
              </a:rPr>
              <a:t>. </a:t>
            </a:r>
            <a:r>
              <a:rPr kumimoji="1" lang="zh-CN" altLang="en-US" sz="2600" b="1">
                <a:solidFill>
                  <a:srgbClr val="003399"/>
                </a:solidFill>
                <a:latin typeface="幼圆" pitchFamily="49" charset="-122"/>
                <a:ea typeface="幼圆" pitchFamily="49" charset="-122"/>
              </a:rPr>
              <a:t>串值须用一对引号括起来，但引号不属于串值。</a:t>
            </a:r>
          </a:p>
        </p:txBody>
      </p:sp>
      <p:grpSp>
        <p:nvGrpSpPr>
          <p:cNvPr id="3" name="Group 8"/>
          <p:cNvGrpSpPr>
            <a:grpSpLocks/>
          </p:cNvGrpSpPr>
          <p:nvPr/>
        </p:nvGrpSpPr>
        <p:grpSpPr bwMode="auto">
          <a:xfrm>
            <a:off x="2343350" y="549275"/>
            <a:ext cx="2019226" cy="1219200"/>
            <a:chOff x="516" y="346"/>
            <a:chExt cx="1272" cy="768"/>
          </a:xfrm>
        </p:grpSpPr>
        <p:sp>
          <p:nvSpPr>
            <p:cNvPr id="23562" name="AutoShape 9"/>
            <p:cNvSpPr>
              <a:spLocks noChangeArrowheads="1"/>
            </p:cNvSpPr>
            <p:nvPr/>
          </p:nvSpPr>
          <p:spPr bwMode="auto">
            <a:xfrm>
              <a:off x="516" y="346"/>
              <a:ext cx="1272" cy="768"/>
            </a:xfrm>
            <a:prstGeom prst="irregularSeal1">
              <a:avLst/>
            </a:prstGeom>
            <a:solidFill>
              <a:srgbClr val="FF0000"/>
            </a:solidFill>
            <a:ln w="76200" cap="sq">
              <a:solidFill>
                <a:srgbClr val="FFFF00"/>
              </a:solidFill>
              <a:miter lim="800000"/>
              <a:headEnd type="none" w="sm" len="sm"/>
              <a:tailEnd type="none" w="sm" len="sm"/>
            </a:ln>
            <a:effectLst>
              <a:outerShdw dist="127633" dir="342636" algn="ctr" rotWithShape="0">
                <a:srgbClr val="B2B2B2"/>
              </a:outerShdw>
            </a:effectLst>
          </p:spPr>
          <p:txBody>
            <a:bodyPr wrap="none" anchor="ctr"/>
            <a:lstStyle/>
            <a:p>
              <a:endParaRPr lang="zh-CN" altLang="en-US"/>
            </a:p>
          </p:txBody>
        </p:sp>
        <p:sp>
          <p:nvSpPr>
            <p:cNvPr id="23563" name="Text Box 10"/>
            <p:cNvSpPr txBox="1">
              <a:spLocks noChangeArrowheads="1"/>
            </p:cNvSpPr>
            <p:nvPr/>
          </p:nvSpPr>
          <p:spPr bwMode="auto">
            <a:xfrm>
              <a:off x="708" y="418"/>
              <a:ext cx="960" cy="523"/>
            </a:xfrm>
            <a:prstGeom prst="rect">
              <a:avLst/>
            </a:prstGeom>
            <a:noFill/>
            <a:ln w="12700" cap="sq">
              <a:noFill/>
              <a:miter lim="800000"/>
              <a:headEnd type="none" w="sm" len="sm"/>
              <a:tailEnd type="none" w="sm" len="sm"/>
            </a:ln>
            <a:effectLst>
              <a:outerShdw dist="28398" dir="1593903" algn="ctr" rotWithShape="0">
                <a:schemeClr val="bg2"/>
              </a:outerShdw>
            </a:effectLst>
          </p:spPr>
          <p:txBody>
            <a:bodyPr>
              <a:spAutoFit/>
            </a:bodyPr>
            <a:lstStyle/>
            <a:p>
              <a:pPr algn="l" eaLnBrk="1" hangingPunct="1"/>
              <a:r>
                <a:rPr kumimoji="1" lang="zh-CN" altLang="en-US" sz="4800" b="1">
                  <a:solidFill>
                    <a:srgbClr val="FFFFFF"/>
                  </a:solidFill>
                  <a:ea typeface="华文新魏" pitchFamily="2" charset="-122"/>
                </a:rPr>
                <a:t>说明</a:t>
              </a:r>
              <a:endParaRPr kumimoji="1" lang="zh-CN" altLang="en-US" sz="4800">
                <a:ea typeface="华文新魏" pitchFamily="2" charset="-122"/>
              </a:endParaRPr>
            </a:p>
          </p:txBody>
        </p:sp>
      </p:grpSp>
      <p:grpSp>
        <p:nvGrpSpPr>
          <p:cNvPr id="4" name="Group 11"/>
          <p:cNvGrpSpPr>
            <a:grpSpLocks/>
          </p:cNvGrpSpPr>
          <p:nvPr/>
        </p:nvGrpSpPr>
        <p:grpSpPr bwMode="auto">
          <a:xfrm>
            <a:off x="6155104" y="3733800"/>
            <a:ext cx="3612585" cy="914400"/>
            <a:chOff x="2917" y="2352"/>
            <a:chExt cx="2276" cy="576"/>
          </a:xfrm>
        </p:grpSpPr>
        <p:sp>
          <p:nvSpPr>
            <p:cNvPr id="23560" name="AutoShape 12"/>
            <p:cNvSpPr>
              <a:spLocks noChangeArrowheads="1"/>
            </p:cNvSpPr>
            <p:nvPr/>
          </p:nvSpPr>
          <p:spPr bwMode="auto">
            <a:xfrm>
              <a:off x="2917" y="2352"/>
              <a:ext cx="2276" cy="576"/>
            </a:xfrm>
            <a:prstGeom prst="wedgeEllipseCallout">
              <a:avLst>
                <a:gd name="adj1" fmla="val -56019"/>
                <a:gd name="adj2" fmla="val -123093"/>
              </a:avLst>
            </a:prstGeom>
            <a:noFill/>
            <a:ln w="66675" cap="sq">
              <a:solidFill>
                <a:srgbClr val="33CCCC"/>
              </a:solidFill>
              <a:miter lim="800000"/>
              <a:headEnd/>
              <a:tailEnd/>
            </a:ln>
          </p:spPr>
          <p:txBody>
            <a:bodyPr anchor="ctr"/>
            <a:lstStyle/>
            <a:p>
              <a:endParaRPr lang="zh-CN" altLang="zh-CN" sz="2400"/>
            </a:p>
          </p:txBody>
        </p:sp>
        <p:sp>
          <p:nvSpPr>
            <p:cNvPr id="23561" name="Text Box 13"/>
            <p:cNvSpPr txBox="1">
              <a:spLocks noChangeArrowheads="1"/>
            </p:cNvSpPr>
            <p:nvPr/>
          </p:nvSpPr>
          <p:spPr bwMode="auto">
            <a:xfrm>
              <a:off x="3135" y="2454"/>
              <a:ext cx="2013" cy="378"/>
            </a:xfrm>
            <a:prstGeom prst="rect">
              <a:avLst/>
            </a:prstGeom>
            <a:noFill/>
            <a:ln w="12700" cap="sq">
              <a:noFill/>
              <a:miter lim="800000"/>
              <a:headEnd/>
              <a:tailEnd/>
            </a:ln>
          </p:spPr>
          <p:txBody>
            <a:bodyPr>
              <a:spAutoFit/>
            </a:bodyPr>
            <a:lstStyle/>
            <a:p>
              <a:pPr algn="l">
                <a:lnSpc>
                  <a:spcPct val="75000"/>
                </a:lnSpc>
              </a:pPr>
              <a:r>
                <a:rPr lang="zh-CN" altLang="en-US" sz="2200" b="1">
                  <a:solidFill>
                    <a:srgbClr val="003399"/>
                  </a:solidFill>
                  <a:latin typeface="幼圆" pitchFamily="49" charset="-122"/>
                  <a:ea typeface="幼圆" pitchFamily="49" charset="-122"/>
                </a:rPr>
                <a:t>前者长度为</a:t>
              </a:r>
              <a:r>
                <a:rPr lang="en-US" altLang="zh-CN" sz="2200" b="1">
                  <a:solidFill>
                    <a:srgbClr val="003399"/>
                  </a:solidFill>
                  <a:latin typeface="幼圆" pitchFamily="49" charset="-122"/>
                  <a:ea typeface="幼圆" pitchFamily="49" charset="-122"/>
                </a:rPr>
                <a:t>0</a:t>
              </a:r>
              <a:r>
                <a:rPr lang="zh-CN" altLang="en-US" sz="2200" b="1">
                  <a:solidFill>
                    <a:srgbClr val="003399"/>
                  </a:solidFill>
                  <a:latin typeface="幼圆" pitchFamily="49" charset="-122"/>
                  <a:ea typeface="幼圆" pitchFamily="49" charset="-122"/>
                </a:rPr>
                <a:t>，后者长</a:t>
              </a:r>
            </a:p>
            <a:p>
              <a:pPr algn="l">
                <a:lnSpc>
                  <a:spcPct val="75000"/>
                </a:lnSpc>
              </a:pPr>
              <a:r>
                <a:rPr lang="zh-CN" altLang="en-US" sz="2200" b="1">
                  <a:solidFill>
                    <a:srgbClr val="003399"/>
                  </a:solidFill>
                  <a:latin typeface="幼圆" pitchFamily="49" charset="-122"/>
                  <a:ea typeface="幼圆" pitchFamily="49" charset="-122"/>
                </a:rPr>
                <a:t>度为串中空格字符个数</a:t>
              </a: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543"/>
                                        </p:tgtEl>
                                        <p:attrNameLst>
                                          <p:attrName>style.visibility</p:attrName>
                                        </p:attrNameLst>
                                      </p:cBhvr>
                                      <p:to>
                                        <p:strVal val="visible"/>
                                      </p:to>
                                    </p:set>
                                    <p:animEffect transition="in" filter="wipe(left)">
                                      <p:cBhvr>
                                        <p:cTn id="7" dur="500"/>
                                        <p:tgtEl>
                                          <p:spTgt spid="655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2" fill="hold" grpId="0" nodeType="clickEffect">
                                  <p:stCondLst>
                                    <p:cond delay="0"/>
                                  </p:stCondLst>
                                  <p:childTnLst>
                                    <p:set>
                                      <p:cBhvr>
                                        <p:cTn id="17" dur="1" fill="hold">
                                          <p:stCondLst>
                                            <p:cond delay="0"/>
                                          </p:stCondLst>
                                        </p:cTn>
                                        <p:tgtEl>
                                          <p:spTgt spid="65539"/>
                                        </p:tgtEl>
                                        <p:attrNameLst>
                                          <p:attrName>style.visibility</p:attrName>
                                        </p:attrNameLst>
                                      </p:cBhvr>
                                      <p:to>
                                        <p:strVal val="visible"/>
                                      </p:to>
                                    </p:set>
                                    <p:animEffect transition="in" filter="wipe(right)">
                                      <p:cBhvr>
                                        <p:cTn id="18" dur="500"/>
                                        <p:tgtEl>
                                          <p:spTgt spid="6553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autoUpdateAnimBg="0"/>
      <p:bldP spid="65543"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4354479" y="3154364"/>
            <a:ext cx="1111202" cy="523220"/>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800" b="1">
                <a:solidFill>
                  <a:srgbClr val="0000CC"/>
                </a:solidFill>
                <a:cs typeface="Times New Roman" pitchFamily="18" charset="0"/>
                <a:sym typeface="Symbol" pitchFamily="18" charset="2"/>
              </a:rPr>
              <a:t>´</a:t>
            </a:r>
            <a:r>
              <a:rPr kumimoji="1" lang="en-US" altLang="zh-CN" sz="2800" b="1">
                <a:solidFill>
                  <a:srgbClr val="0000CC"/>
                </a:solidFill>
                <a:ea typeface="楷体_GB2312" pitchFamily="49" charset="-122"/>
              </a:rPr>
              <a:t>abcd</a:t>
            </a:r>
            <a:r>
              <a:rPr kumimoji="1" lang="en-US" altLang="zh-CN" sz="2800" b="1">
                <a:solidFill>
                  <a:srgbClr val="0000CC"/>
                </a:solidFill>
                <a:cs typeface="Times New Roman" pitchFamily="18" charset="0"/>
                <a:sym typeface="Symbol" pitchFamily="18" charset="2"/>
              </a:rPr>
              <a:t>´</a:t>
            </a:r>
          </a:p>
        </p:txBody>
      </p:sp>
      <p:sp>
        <p:nvSpPr>
          <p:cNvPr id="68611" name="Text Box 3"/>
          <p:cNvSpPr txBox="1">
            <a:spLocks noChangeArrowheads="1"/>
          </p:cNvSpPr>
          <p:nvPr/>
        </p:nvSpPr>
        <p:spPr bwMode="auto">
          <a:xfrm>
            <a:off x="5714663" y="2990850"/>
            <a:ext cx="503592" cy="769938"/>
          </a:xfrm>
          <a:prstGeom prst="rect">
            <a:avLst/>
          </a:prstGeom>
          <a:noFill/>
          <a:ln w="12700" cap="sq">
            <a:noFill/>
            <a:miter lim="800000"/>
            <a:headEnd type="none" w="sm" len="sm"/>
            <a:tailEnd type="none" w="sm" len="sm"/>
          </a:ln>
        </p:spPr>
        <p:txBody>
          <a:bodyPr wrap="none">
            <a:spAutoFit/>
          </a:bodyPr>
          <a:lstStyle/>
          <a:p>
            <a:pPr algn="l" eaLnBrk="1" hangingPunct="1"/>
            <a:r>
              <a:rPr kumimoji="1" lang="zh-CN" altLang="en-US" sz="4400" b="1">
                <a:solidFill>
                  <a:srgbClr val="FF3300"/>
                </a:solidFill>
                <a:sym typeface="Symbol" pitchFamily="18" charset="2"/>
              </a:rPr>
              <a:t></a:t>
            </a:r>
            <a:endParaRPr kumimoji="1" lang="zh-CN" altLang="en-US" sz="4400" b="1">
              <a:solidFill>
                <a:srgbClr val="00FFFF"/>
              </a:solidFill>
            </a:endParaRPr>
          </a:p>
        </p:txBody>
      </p:sp>
      <p:sp>
        <p:nvSpPr>
          <p:cNvPr id="68612" name="Rectangle 4"/>
          <p:cNvSpPr>
            <a:spLocks noChangeArrowheads="1"/>
          </p:cNvSpPr>
          <p:nvPr/>
        </p:nvSpPr>
        <p:spPr bwMode="auto">
          <a:xfrm>
            <a:off x="6359131" y="3162301"/>
            <a:ext cx="1111202" cy="523220"/>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800" b="1">
                <a:solidFill>
                  <a:srgbClr val="0000CC"/>
                </a:solidFill>
                <a:cs typeface="Times New Roman" pitchFamily="18" charset="0"/>
                <a:sym typeface="Symbol" pitchFamily="18" charset="2"/>
              </a:rPr>
              <a:t>´</a:t>
            </a:r>
            <a:r>
              <a:rPr kumimoji="1" lang="en-US" altLang="zh-CN" sz="2800" b="1">
                <a:solidFill>
                  <a:srgbClr val="0000CC"/>
                </a:solidFill>
                <a:ea typeface="楷体_GB2312" pitchFamily="49" charset="-122"/>
              </a:rPr>
              <a:t>bacd</a:t>
            </a:r>
            <a:r>
              <a:rPr kumimoji="1" lang="en-US" altLang="zh-CN" sz="2800" b="1">
                <a:solidFill>
                  <a:srgbClr val="0000CC"/>
                </a:solidFill>
                <a:cs typeface="Times New Roman" pitchFamily="18" charset="0"/>
                <a:sym typeface="Symbol" pitchFamily="18" charset="2"/>
              </a:rPr>
              <a:t>´</a:t>
            </a:r>
            <a:endParaRPr kumimoji="1" lang="en-US" altLang="zh-CN" sz="2800" b="1">
              <a:solidFill>
                <a:srgbClr val="FFFF00"/>
              </a:solidFill>
              <a:cs typeface="Times New Roman" pitchFamily="18" charset="0"/>
              <a:sym typeface="Symbol" pitchFamily="18" charset="2"/>
            </a:endParaRPr>
          </a:p>
        </p:txBody>
      </p:sp>
      <p:sp>
        <p:nvSpPr>
          <p:cNvPr id="68613" name="Rectangle 5"/>
          <p:cNvSpPr>
            <a:spLocks noChangeArrowheads="1"/>
          </p:cNvSpPr>
          <p:nvPr/>
        </p:nvSpPr>
        <p:spPr bwMode="auto">
          <a:xfrm>
            <a:off x="4343145" y="4289426"/>
            <a:ext cx="1111202" cy="523220"/>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800" b="1">
                <a:solidFill>
                  <a:srgbClr val="0000CC"/>
                </a:solidFill>
                <a:cs typeface="Times New Roman" pitchFamily="18" charset="0"/>
                <a:sym typeface="Symbol" pitchFamily="18" charset="2"/>
              </a:rPr>
              <a:t>´</a:t>
            </a:r>
            <a:r>
              <a:rPr kumimoji="1" lang="en-US" altLang="zh-CN" sz="2800" b="1">
                <a:solidFill>
                  <a:srgbClr val="0000CC"/>
                </a:solidFill>
                <a:ea typeface="楷体_GB2312" pitchFamily="49" charset="-122"/>
              </a:rPr>
              <a:t>abcd</a:t>
            </a:r>
            <a:r>
              <a:rPr kumimoji="1" lang="en-US" altLang="zh-CN" sz="2800" b="1">
                <a:solidFill>
                  <a:srgbClr val="0000CC"/>
                </a:solidFill>
                <a:cs typeface="Times New Roman" pitchFamily="18" charset="0"/>
                <a:sym typeface="Symbol" pitchFamily="18" charset="2"/>
              </a:rPr>
              <a:t>´</a:t>
            </a:r>
          </a:p>
        </p:txBody>
      </p:sp>
      <p:sp>
        <p:nvSpPr>
          <p:cNvPr id="68614" name="Text Box 6"/>
          <p:cNvSpPr txBox="1">
            <a:spLocks noChangeArrowheads="1"/>
          </p:cNvSpPr>
          <p:nvPr/>
        </p:nvSpPr>
        <p:spPr bwMode="auto">
          <a:xfrm>
            <a:off x="5714662" y="4191000"/>
            <a:ext cx="610464" cy="800100"/>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4600" b="1">
                <a:solidFill>
                  <a:srgbClr val="FF3300"/>
                </a:solidFill>
              </a:rPr>
              <a:t>=</a:t>
            </a:r>
            <a:endParaRPr kumimoji="1" lang="en-US" altLang="zh-CN" sz="4600" b="1">
              <a:solidFill>
                <a:srgbClr val="00FFFF"/>
              </a:solidFill>
            </a:endParaRPr>
          </a:p>
        </p:txBody>
      </p:sp>
      <p:sp>
        <p:nvSpPr>
          <p:cNvPr id="68615" name="Rectangle 7"/>
          <p:cNvSpPr>
            <a:spLocks noChangeArrowheads="1"/>
          </p:cNvSpPr>
          <p:nvPr/>
        </p:nvSpPr>
        <p:spPr bwMode="auto">
          <a:xfrm>
            <a:off x="6412567" y="4286251"/>
            <a:ext cx="1111202" cy="523220"/>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800" b="1">
                <a:solidFill>
                  <a:srgbClr val="0000CC"/>
                </a:solidFill>
                <a:cs typeface="Times New Roman" pitchFamily="18" charset="0"/>
                <a:sym typeface="Symbol" pitchFamily="18" charset="2"/>
              </a:rPr>
              <a:t>´</a:t>
            </a:r>
            <a:r>
              <a:rPr kumimoji="1" lang="en-US" altLang="zh-CN" sz="2800" b="1">
                <a:solidFill>
                  <a:srgbClr val="0000CC"/>
                </a:solidFill>
                <a:ea typeface="楷体_GB2312" pitchFamily="49" charset="-122"/>
              </a:rPr>
              <a:t>abcd</a:t>
            </a:r>
            <a:r>
              <a:rPr kumimoji="1" lang="en-US" altLang="zh-CN" sz="2800" b="1">
                <a:solidFill>
                  <a:srgbClr val="0000CC"/>
                </a:solidFill>
                <a:cs typeface="Times New Roman" pitchFamily="18" charset="0"/>
                <a:sym typeface="Symbol" pitchFamily="18" charset="2"/>
              </a:rPr>
              <a:t>´</a:t>
            </a:r>
            <a:endParaRPr kumimoji="1" lang="en-US" altLang="zh-CN" sz="2800" b="1">
              <a:solidFill>
                <a:srgbClr val="FFFF00"/>
              </a:solidFill>
              <a:cs typeface="Times New Roman" pitchFamily="18" charset="0"/>
              <a:sym typeface="Symbol" pitchFamily="18" charset="2"/>
            </a:endParaRPr>
          </a:p>
        </p:txBody>
      </p:sp>
      <p:sp>
        <p:nvSpPr>
          <p:cNvPr id="68616" name="Rectangle 8"/>
          <p:cNvSpPr>
            <a:spLocks noChangeArrowheads="1"/>
          </p:cNvSpPr>
          <p:nvPr/>
        </p:nvSpPr>
        <p:spPr bwMode="auto">
          <a:xfrm>
            <a:off x="4571460" y="1554163"/>
            <a:ext cx="4706738" cy="509114"/>
          </a:xfrm>
          <a:prstGeom prst="rect">
            <a:avLst/>
          </a:prstGeom>
          <a:noFill/>
          <a:ln w="12700" cap="sq">
            <a:noFill/>
            <a:miter lim="800000"/>
            <a:headEnd type="none" w="sm" len="sm"/>
            <a:tailEnd type="none" w="sm" len="sm"/>
          </a:ln>
        </p:spPr>
        <p:txBody>
          <a:bodyPr wrap="none">
            <a:spAutoFit/>
          </a:bodyPr>
          <a:lstStyle/>
          <a:p>
            <a:pPr algn="l" eaLnBrk="1" hangingPunct="1">
              <a:lnSpc>
                <a:spcPct val="115000"/>
              </a:lnSpc>
            </a:pPr>
            <a:r>
              <a:rPr kumimoji="1" lang="zh-CN" altLang="en-US" sz="2700" b="1">
                <a:solidFill>
                  <a:srgbClr val="FF3300"/>
                </a:solidFill>
                <a:latin typeface="幼圆" pitchFamily="49" charset="-122"/>
                <a:ea typeface="幼圆" pitchFamily="49" charset="-122"/>
              </a:rPr>
              <a:t>并且对应位置上的字符相同。</a:t>
            </a:r>
          </a:p>
        </p:txBody>
      </p:sp>
      <p:sp>
        <p:nvSpPr>
          <p:cNvPr id="68617" name="Rectangle 9"/>
          <p:cNvSpPr>
            <a:spLocks noChangeArrowheads="1"/>
          </p:cNvSpPr>
          <p:nvPr/>
        </p:nvSpPr>
        <p:spPr bwMode="auto">
          <a:xfrm>
            <a:off x="2634818" y="1076326"/>
            <a:ext cx="7309370" cy="1006429"/>
          </a:xfrm>
          <a:prstGeom prst="rect">
            <a:avLst/>
          </a:prstGeom>
          <a:noFill/>
          <a:ln w="12700" cap="sq">
            <a:noFill/>
            <a:miter lim="800000"/>
            <a:headEnd type="none" w="sm" len="sm"/>
            <a:tailEnd type="none" w="sm" len="sm"/>
          </a:ln>
        </p:spPr>
        <p:txBody>
          <a:bodyPr>
            <a:spAutoFit/>
          </a:bodyPr>
          <a:lstStyle/>
          <a:p>
            <a:pPr algn="l" eaLnBrk="1" hangingPunct="1">
              <a:lnSpc>
                <a:spcPct val="115000"/>
              </a:lnSpc>
            </a:pPr>
            <a:r>
              <a:rPr kumimoji="1" lang="zh-CN" altLang="en-US" sz="2700" b="1">
                <a:solidFill>
                  <a:srgbClr val="002F8C"/>
                </a:solidFill>
                <a:latin typeface="幼圆" pitchFamily="49" charset="-122"/>
                <a:ea typeface="幼圆" pitchFamily="49" charset="-122"/>
              </a:rPr>
              <a:t>              的充分必要条件为两个字符串</a:t>
            </a:r>
          </a:p>
          <a:p>
            <a:pPr algn="l" eaLnBrk="1" hangingPunct="1">
              <a:lnSpc>
                <a:spcPct val="115000"/>
              </a:lnSpc>
            </a:pPr>
            <a:r>
              <a:rPr kumimoji="1" lang="zh-CN" altLang="en-US" sz="2700" b="1">
                <a:solidFill>
                  <a:srgbClr val="002F8C"/>
                </a:solidFill>
                <a:latin typeface="幼圆" pitchFamily="49" charset="-122"/>
                <a:ea typeface="幼圆" pitchFamily="49" charset="-122"/>
              </a:rPr>
              <a:t>的长度相等</a:t>
            </a:r>
            <a:r>
              <a:rPr kumimoji="1" lang="zh-CN" altLang="en-US" sz="2700" b="1">
                <a:solidFill>
                  <a:srgbClr val="002F8C"/>
                </a:solidFill>
                <a:latin typeface="楷体_GB2312" pitchFamily="49" charset="-122"/>
                <a:ea typeface="楷体_GB2312" pitchFamily="49" charset="-122"/>
              </a:rPr>
              <a:t>，</a:t>
            </a:r>
          </a:p>
        </p:txBody>
      </p:sp>
      <p:sp>
        <p:nvSpPr>
          <p:cNvPr id="68618" name="Text Box 10"/>
          <p:cNvSpPr txBox="1">
            <a:spLocks noChangeArrowheads="1"/>
          </p:cNvSpPr>
          <p:nvPr/>
        </p:nvSpPr>
        <p:spPr bwMode="auto">
          <a:xfrm>
            <a:off x="2286676" y="1123951"/>
            <a:ext cx="3199671" cy="513026"/>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pPr algn="l" eaLnBrk="1" hangingPunct="1">
              <a:lnSpc>
                <a:spcPct val="110000"/>
              </a:lnSpc>
            </a:pPr>
            <a:r>
              <a:rPr kumimoji="1" lang="en-US" altLang="zh-CN" sz="2700" b="1">
                <a:solidFill>
                  <a:srgbClr val="FF3300"/>
                </a:solidFill>
                <a:ea typeface="楷体_GB2312" pitchFamily="49" charset="-122"/>
              </a:rPr>
              <a:t>3</a:t>
            </a:r>
            <a:r>
              <a:rPr kumimoji="1" lang="en-US" altLang="zh-CN" sz="2700" b="1">
                <a:solidFill>
                  <a:srgbClr val="FF3300"/>
                </a:solidFill>
                <a:latin typeface="楷体_GB2312" pitchFamily="49" charset="-122"/>
                <a:ea typeface="楷体_GB2312" pitchFamily="49" charset="-122"/>
              </a:rPr>
              <a:t>.</a:t>
            </a:r>
            <a:r>
              <a:rPr kumimoji="1" lang="zh-CN" altLang="en-US" sz="2700" b="1">
                <a:solidFill>
                  <a:srgbClr val="FF3300"/>
                </a:solidFill>
                <a:latin typeface="黑体" pitchFamily="49" charset="-122"/>
                <a:ea typeface="黑体" pitchFamily="49" charset="-122"/>
              </a:rPr>
              <a:t>两个字符串相等</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618"/>
                                        </p:tgtEl>
                                        <p:attrNameLst>
                                          <p:attrName>style.visibility</p:attrName>
                                        </p:attrNameLst>
                                      </p:cBhvr>
                                      <p:to>
                                        <p:strVal val="visible"/>
                                      </p:to>
                                    </p:set>
                                    <p:animEffect transition="in" filter="wipe(left)">
                                      <p:cBhvr>
                                        <p:cTn id="7" dur="500"/>
                                        <p:tgtEl>
                                          <p:spTgt spid="686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8617"/>
                                        </p:tgtEl>
                                        <p:attrNameLst>
                                          <p:attrName>style.visibility</p:attrName>
                                        </p:attrNameLst>
                                      </p:cBhvr>
                                      <p:to>
                                        <p:strVal val="visible"/>
                                      </p:to>
                                    </p:set>
                                    <p:animEffect transition="in" filter="wipe(left)">
                                      <p:cBhvr>
                                        <p:cTn id="12" dur="500"/>
                                        <p:tgtEl>
                                          <p:spTgt spid="686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8610"/>
                                        </p:tgtEl>
                                        <p:attrNameLst>
                                          <p:attrName>style.visibility</p:attrName>
                                        </p:attrNameLst>
                                      </p:cBhvr>
                                      <p:to>
                                        <p:strVal val="visible"/>
                                      </p:to>
                                    </p:set>
                                    <p:anim calcmode="lin" valueType="num">
                                      <p:cBhvr additive="base">
                                        <p:cTn id="17" dur="500" fill="hold"/>
                                        <p:tgtEl>
                                          <p:spTgt spid="68610"/>
                                        </p:tgtEl>
                                        <p:attrNameLst>
                                          <p:attrName>ppt_x</p:attrName>
                                        </p:attrNameLst>
                                      </p:cBhvr>
                                      <p:tavLst>
                                        <p:tav tm="0">
                                          <p:val>
                                            <p:strVal val="0-#ppt_w/2"/>
                                          </p:val>
                                        </p:tav>
                                        <p:tav tm="100000">
                                          <p:val>
                                            <p:strVal val="#ppt_x"/>
                                          </p:val>
                                        </p:tav>
                                      </p:tavLst>
                                    </p:anim>
                                    <p:anim calcmode="lin" valueType="num">
                                      <p:cBhvr additive="base">
                                        <p:cTn id="18" dur="500" fill="hold"/>
                                        <p:tgtEl>
                                          <p:spTgt spid="68610"/>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68612"/>
                                        </p:tgtEl>
                                        <p:attrNameLst>
                                          <p:attrName>style.visibility</p:attrName>
                                        </p:attrNameLst>
                                      </p:cBhvr>
                                      <p:to>
                                        <p:strVal val="visible"/>
                                      </p:to>
                                    </p:set>
                                    <p:anim calcmode="lin" valueType="num">
                                      <p:cBhvr additive="base">
                                        <p:cTn id="23" dur="500" fill="hold"/>
                                        <p:tgtEl>
                                          <p:spTgt spid="68612"/>
                                        </p:tgtEl>
                                        <p:attrNameLst>
                                          <p:attrName>ppt_x</p:attrName>
                                        </p:attrNameLst>
                                      </p:cBhvr>
                                      <p:tavLst>
                                        <p:tav tm="0">
                                          <p:val>
                                            <p:strVal val="1+#ppt_w/2"/>
                                          </p:val>
                                        </p:tav>
                                        <p:tav tm="100000">
                                          <p:val>
                                            <p:strVal val="#ppt_x"/>
                                          </p:val>
                                        </p:tav>
                                      </p:tavLst>
                                    </p:anim>
                                    <p:anim calcmode="lin" valueType="num">
                                      <p:cBhvr additive="base">
                                        <p:cTn id="24" dur="500" fill="hold"/>
                                        <p:tgtEl>
                                          <p:spTgt spid="68612"/>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68611"/>
                                        </p:tgtEl>
                                        <p:attrNameLst>
                                          <p:attrName>style.visibility</p:attrName>
                                        </p:attrNameLst>
                                      </p:cBhvr>
                                      <p:to>
                                        <p:strVal val="visible"/>
                                      </p:to>
                                    </p:set>
                                    <p:animEffect transition="in" filter="dissolve">
                                      <p:cBhvr>
                                        <p:cTn id="29" dur="500"/>
                                        <p:tgtEl>
                                          <p:spTgt spid="6861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68613"/>
                                        </p:tgtEl>
                                        <p:attrNameLst>
                                          <p:attrName>style.visibility</p:attrName>
                                        </p:attrNameLst>
                                      </p:cBhvr>
                                      <p:to>
                                        <p:strVal val="visible"/>
                                      </p:to>
                                    </p:set>
                                    <p:anim calcmode="lin" valueType="num">
                                      <p:cBhvr additive="base">
                                        <p:cTn id="34" dur="500" fill="hold"/>
                                        <p:tgtEl>
                                          <p:spTgt spid="68613"/>
                                        </p:tgtEl>
                                        <p:attrNameLst>
                                          <p:attrName>ppt_x</p:attrName>
                                        </p:attrNameLst>
                                      </p:cBhvr>
                                      <p:tavLst>
                                        <p:tav tm="0">
                                          <p:val>
                                            <p:strVal val="0-#ppt_w/2"/>
                                          </p:val>
                                        </p:tav>
                                        <p:tav tm="100000">
                                          <p:val>
                                            <p:strVal val="#ppt_x"/>
                                          </p:val>
                                        </p:tav>
                                      </p:tavLst>
                                    </p:anim>
                                    <p:anim calcmode="lin" valueType="num">
                                      <p:cBhvr additive="base">
                                        <p:cTn id="35" dur="500" fill="hold"/>
                                        <p:tgtEl>
                                          <p:spTgt spid="68613"/>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2" fill="hold" grpId="0" nodeType="clickEffect">
                                  <p:stCondLst>
                                    <p:cond delay="0"/>
                                  </p:stCondLst>
                                  <p:childTnLst>
                                    <p:set>
                                      <p:cBhvr>
                                        <p:cTn id="39" dur="1" fill="hold">
                                          <p:stCondLst>
                                            <p:cond delay="0"/>
                                          </p:stCondLst>
                                        </p:cTn>
                                        <p:tgtEl>
                                          <p:spTgt spid="68615"/>
                                        </p:tgtEl>
                                        <p:attrNameLst>
                                          <p:attrName>style.visibility</p:attrName>
                                        </p:attrNameLst>
                                      </p:cBhvr>
                                      <p:to>
                                        <p:strVal val="visible"/>
                                      </p:to>
                                    </p:set>
                                    <p:anim calcmode="lin" valueType="num">
                                      <p:cBhvr additive="base">
                                        <p:cTn id="40" dur="500" fill="hold"/>
                                        <p:tgtEl>
                                          <p:spTgt spid="68615"/>
                                        </p:tgtEl>
                                        <p:attrNameLst>
                                          <p:attrName>ppt_x</p:attrName>
                                        </p:attrNameLst>
                                      </p:cBhvr>
                                      <p:tavLst>
                                        <p:tav tm="0">
                                          <p:val>
                                            <p:strVal val="1+#ppt_w/2"/>
                                          </p:val>
                                        </p:tav>
                                        <p:tav tm="100000">
                                          <p:val>
                                            <p:strVal val="#ppt_x"/>
                                          </p:val>
                                        </p:tav>
                                      </p:tavLst>
                                    </p:anim>
                                    <p:anim calcmode="lin" valueType="num">
                                      <p:cBhvr additive="base">
                                        <p:cTn id="41" dur="500" fill="hold"/>
                                        <p:tgtEl>
                                          <p:spTgt spid="68615"/>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68614"/>
                                        </p:tgtEl>
                                        <p:attrNameLst>
                                          <p:attrName>style.visibility</p:attrName>
                                        </p:attrNameLst>
                                      </p:cBhvr>
                                      <p:to>
                                        <p:strVal val="visible"/>
                                      </p:to>
                                    </p:set>
                                    <p:animEffect transition="in" filter="dissolve">
                                      <p:cBhvr>
                                        <p:cTn id="46" dur="500"/>
                                        <p:tgtEl>
                                          <p:spTgt spid="6861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68616"/>
                                        </p:tgtEl>
                                        <p:attrNameLst>
                                          <p:attrName>style.visibility</p:attrName>
                                        </p:attrNameLst>
                                      </p:cBhvr>
                                      <p:to>
                                        <p:strVal val="visible"/>
                                      </p:to>
                                    </p:set>
                                    <p:animEffect transition="in" filter="dissolve">
                                      <p:cBhvr>
                                        <p:cTn id="51" dur="500"/>
                                        <p:tgtEl>
                                          <p:spTgt spid="68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autoUpdateAnimBg="0"/>
      <p:bldP spid="68611" grpId="0" autoUpdateAnimBg="0"/>
      <p:bldP spid="68612" grpId="0" autoUpdateAnimBg="0"/>
      <p:bldP spid="68613" grpId="0" autoUpdateAnimBg="0"/>
      <p:bldP spid="68614" grpId="0" autoUpdateAnimBg="0"/>
      <p:bldP spid="68615" grpId="0" autoUpdateAnimBg="0"/>
      <p:bldP spid="68616" grpId="0" autoUpdateAnimBg="0"/>
      <p:bldP spid="68617" grpId="0" autoUpdateAnimBg="0"/>
      <p:bldP spid="68618"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795537" y="144230"/>
            <a:ext cx="4038451" cy="630238"/>
          </a:xfrm>
          <a:prstGeom prst="rect">
            <a:avLst/>
          </a:prstGeom>
          <a:solidFill>
            <a:srgbClr val="C9FFFF"/>
          </a:solidFill>
          <a:ln w="12700" cap="sq">
            <a:noFill/>
            <a:miter lim="800000"/>
            <a:headEnd type="none" w="sm" len="sm"/>
            <a:tailEnd type="none" w="sm" len="sm"/>
          </a:ln>
          <a:effectLst>
            <a:outerShdw dist="117088" dir="2436078" algn="ctr" rotWithShape="0">
              <a:srgbClr val="B2B2B2"/>
            </a:outerShdw>
          </a:effectLst>
        </p:spPr>
        <p:txBody>
          <a:bodyPr>
            <a:spAutoFit/>
          </a:bodyPr>
          <a:lstStyle/>
          <a:p>
            <a:pPr algn="l" eaLnBrk="1" hangingPunct="1"/>
            <a:r>
              <a:rPr kumimoji="1" lang="zh-CN" altLang="en-US" sz="3500" b="1" dirty="0">
                <a:solidFill>
                  <a:srgbClr val="000099"/>
                </a:solidFill>
                <a:ea typeface="楷体_GB2312" pitchFamily="49" charset="-122"/>
              </a:rPr>
              <a:t> </a:t>
            </a:r>
            <a:r>
              <a:rPr kumimoji="1" lang="zh-CN" altLang="en-US" sz="3500" b="1" dirty="0">
                <a:solidFill>
                  <a:srgbClr val="000099"/>
                </a:solidFill>
                <a:latin typeface="楷体_GB2312" pitchFamily="49" charset="-122"/>
                <a:ea typeface="楷体_GB2312" pitchFamily="49" charset="-122"/>
              </a:rPr>
              <a:t>串的基本操作</a:t>
            </a:r>
            <a:endParaRPr kumimoji="1" lang="zh-CN" altLang="en-US" sz="2400" dirty="0">
              <a:solidFill>
                <a:srgbClr val="FF6600"/>
              </a:solidFill>
            </a:endParaRPr>
          </a:p>
        </p:txBody>
      </p:sp>
      <p:sp>
        <p:nvSpPr>
          <p:cNvPr id="69635" name="Text Box 3"/>
          <p:cNvSpPr txBox="1">
            <a:spLocks noChangeArrowheads="1"/>
          </p:cNvSpPr>
          <p:nvPr/>
        </p:nvSpPr>
        <p:spPr bwMode="auto">
          <a:xfrm>
            <a:off x="2132844" y="1368427"/>
            <a:ext cx="5487696"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rgbClr val="FF3300"/>
                </a:solidFill>
                <a:ea typeface="楷体_GB2312" pitchFamily="49" charset="-122"/>
              </a:rPr>
              <a:t>1</a:t>
            </a:r>
            <a:r>
              <a:rPr kumimoji="1" lang="en-US" altLang="zh-CN" sz="2600" b="1">
                <a:solidFill>
                  <a:srgbClr val="FF3300"/>
                </a:solidFill>
                <a:latin typeface="楷体_GB2312" pitchFamily="49" charset="-122"/>
                <a:ea typeface="楷体_GB2312" pitchFamily="49" charset="-122"/>
              </a:rPr>
              <a:t>.</a:t>
            </a:r>
            <a:r>
              <a:rPr kumimoji="1" lang="zh-CN" altLang="en-US" sz="2600" b="1">
                <a:solidFill>
                  <a:srgbClr val="FF3300"/>
                </a:solidFill>
                <a:latin typeface="幼圆" pitchFamily="49" charset="-122"/>
                <a:ea typeface="幼圆" pitchFamily="49" charset="-122"/>
              </a:rPr>
              <a:t>给串变量赋值</a:t>
            </a:r>
            <a:r>
              <a:rPr kumimoji="1" lang="zh-CN" altLang="en-US" sz="2600" b="1">
                <a:solidFill>
                  <a:srgbClr val="FFFFFF"/>
                </a:solidFill>
                <a:latin typeface="楷体_GB2312" pitchFamily="49" charset="-122"/>
                <a:ea typeface="楷体_GB2312" pitchFamily="49" charset="-122"/>
              </a:rPr>
              <a:t> </a:t>
            </a:r>
            <a:r>
              <a:rPr kumimoji="1" lang="en-US" altLang="zh-CN" sz="2600" b="1">
                <a:solidFill>
                  <a:srgbClr val="003399"/>
                </a:solidFill>
                <a:ea typeface="楷体_GB2312" pitchFamily="49" charset="-122"/>
              </a:rPr>
              <a:t>ASSIGN(S1</a:t>
            </a:r>
            <a:r>
              <a:rPr kumimoji="1" lang="en-US" altLang="zh-CN" sz="2600">
                <a:solidFill>
                  <a:srgbClr val="003399"/>
                </a:solidFill>
                <a:ea typeface="楷体_GB2312" pitchFamily="49" charset="-122"/>
              </a:rPr>
              <a:t>,</a:t>
            </a:r>
            <a:r>
              <a:rPr kumimoji="1" lang="en-US" altLang="zh-CN" sz="2600" b="1">
                <a:solidFill>
                  <a:srgbClr val="003399"/>
                </a:solidFill>
                <a:ea typeface="楷体_GB2312" pitchFamily="49" charset="-122"/>
              </a:rPr>
              <a:t>S2)</a:t>
            </a:r>
            <a:endParaRPr kumimoji="1" lang="en-US" altLang="zh-CN" sz="2600">
              <a:solidFill>
                <a:srgbClr val="003399"/>
              </a:solidFill>
            </a:endParaRPr>
          </a:p>
        </p:txBody>
      </p:sp>
      <p:sp>
        <p:nvSpPr>
          <p:cNvPr id="69636" name="Text Box 4"/>
          <p:cNvSpPr txBox="1">
            <a:spLocks noChangeArrowheads="1"/>
          </p:cNvSpPr>
          <p:nvPr/>
        </p:nvSpPr>
        <p:spPr bwMode="auto">
          <a:xfrm>
            <a:off x="8229385" y="1319215"/>
            <a:ext cx="2258877"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chemeClr val="hlink"/>
                </a:solidFill>
              </a:rPr>
              <a:t>strcpy(S1,S2)</a:t>
            </a:r>
          </a:p>
        </p:txBody>
      </p:sp>
      <p:sp>
        <p:nvSpPr>
          <p:cNvPr id="69637" name="Text Box 5"/>
          <p:cNvSpPr txBox="1">
            <a:spLocks noChangeArrowheads="1"/>
          </p:cNvSpPr>
          <p:nvPr/>
        </p:nvSpPr>
        <p:spPr bwMode="auto">
          <a:xfrm>
            <a:off x="2132846" y="1827215"/>
            <a:ext cx="6195315"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rgbClr val="FF3300"/>
                </a:solidFill>
                <a:ea typeface="楷体_GB2312" pitchFamily="49" charset="-122"/>
              </a:rPr>
              <a:t>2</a:t>
            </a:r>
            <a:r>
              <a:rPr kumimoji="1" lang="en-US" altLang="zh-CN" sz="2600" b="1">
                <a:solidFill>
                  <a:srgbClr val="FF3300"/>
                </a:solidFill>
                <a:latin typeface="楷体_GB2312" pitchFamily="49" charset="-122"/>
                <a:ea typeface="楷体_GB2312" pitchFamily="49" charset="-122"/>
              </a:rPr>
              <a:t>.</a:t>
            </a:r>
            <a:r>
              <a:rPr kumimoji="1" lang="zh-CN" altLang="en-US" sz="2600" b="1">
                <a:solidFill>
                  <a:srgbClr val="FF3300"/>
                </a:solidFill>
                <a:latin typeface="幼圆" pitchFamily="49" charset="-122"/>
                <a:ea typeface="幼圆" pitchFamily="49" charset="-122"/>
              </a:rPr>
              <a:t>判断两个串是否相等</a:t>
            </a:r>
            <a:r>
              <a:rPr kumimoji="1" lang="zh-CN" altLang="en-US" sz="2600" b="1">
                <a:solidFill>
                  <a:srgbClr val="FFFFFF"/>
                </a:solidFill>
                <a:latin typeface="楷体_GB2312" pitchFamily="49" charset="-122"/>
                <a:ea typeface="楷体_GB2312" pitchFamily="49" charset="-122"/>
              </a:rPr>
              <a:t> </a:t>
            </a:r>
            <a:r>
              <a:rPr kumimoji="1" lang="en-US" altLang="zh-CN" sz="2600" b="1">
                <a:solidFill>
                  <a:srgbClr val="003399"/>
                </a:solidFill>
                <a:ea typeface="楷体_GB2312" pitchFamily="49" charset="-122"/>
              </a:rPr>
              <a:t>EQUAL(S1</a:t>
            </a:r>
            <a:r>
              <a:rPr kumimoji="1" lang="en-US" altLang="zh-CN" sz="2600">
                <a:solidFill>
                  <a:srgbClr val="003399"/>
                </a:solidFill>
                <a:ea typeface="楷体_GB2312" pitchFamily="49" charset="-122"/>
              </a:rPr>
              <a:t>,</a:t>
            </a:r>
            <a:r>
              <a:rPr kumimoji="1" lang="en-US" altLang="zh-CN" sz="2600" b="1">
                <a:solidFill>
                  <a:srgbClr val="003399"/>
                </a:solidFill>
                <a:ea typeface="楷体_GB2312" pitchFamily="49" charset="-122"/>
              </a:rPr>
              <a:t>S2)</a:t>
            </a:r>
            <a:endParaRPr kumimoji="1" lang="en-US" altLang="zh-CN" sz="2600">
              <a:solidFill>
                <a:srgbClr val="003399"/>
              </a:solidFill>
            </a:endParaRPr>
          </a:p>
        </p:txBody>
      </p:sp>
      <p:sp>
        <p:nvSpPr>
          <p:cNvPr id="69638" name="Text Box 6"/>
          <p:cNvSpPr txBox="1">
            <a:spLocks noChangeArrowheads="1"/>
          </p:cNvSpPr>
          <p:nvPr/>
        </p:nvSpPr>
        <p:spPr bwMode="auto">
          <a:xfrm>
            <a:off x="8229385" y="1800227"/>
            <a:ext cx="2438616"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chemeClr val="hlink"/>
                </a:solidFill>
              </a:rPr>
              <a:t>strcmp(S1,S2)</a:t>
            </a:r>
          </a:p>
        </p:txBody>
      </p:sp>
      <p:sp>
        <p:nvSpPr>
          <p:cNvPr id="69639" name="Text Box 7"/>
          <p:cNvSpPr txBox="1">
            <a:spLocks noChangeArrowheads="1"/>
          </p:cNvSpPr>
          <p:nvPr/>
        </p:nvSpPr>
        <p:spPr bwMode="auto">
          <a:xfrm>
            <a:off x="2132846" y="2305052"/>
            <a:ext cx="5834219"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rgbClr val="FF3300"/>
                </a:solidFill>
                <a:ea typeface="楷体_GB2312" pitchFamily="49" charset="-122"/>
              </a:rPr>
              <a:t>3</a:t>
            </a:r>
            <a:r>
              <a:rPr kumimoji="1" lang="en-US" altLang="zh-CN" sz="2600" b="1">
                <a:solidFill>
                  <a:srgbClr val="FF3300"/>
                </a:solidFill>
                <a:latin typeface="楷体_GB2312" pitchFamily="49" charset="-122"/>
                <a:ea typeface="楷体_GB2312" pitchFamily="49" charset="-122"/>
              </a:rPr>
              <a:t>.</a:t>
            </a:r>
            <a:r>
              <a:rPr kumimoji="1" lang="zh-CN" altLang="en-US" sz="2600" b="1">
                <a:solidFill>
                  <a:srgbClr val="FF3300"/>
                </a:solidFill>
                <a:latin typeface="幼圆" pitchFamily="49" charset="-122"/>
                <a:ea typeface="幼圆" pitchFamily="49" charset="-122"/>
              </a:rPr>
              <a:t>两个字符串连接</a:t>
            </a:r>
            <a:r>
              <a:rPr kumimoji="1" lang="zh-CN" altLang="en-US" sz="2600" b="1">
                <a:solidFill>
                  <a:srgbClr val="FFFFFF"/>
                </a:solidFill>
                <a:latin typeface="楷体_GB2312" pitchFamily="49" charset="-122"/>
                <a:ea typeface="楷体_GB2312" pitchFamily="49" charset="-122"/>
              </a:rPr>
              <a:t> </a:t>
            </a:r>
            <a:r>
              <a:rPr kumimoji="1" lang="en-US" altLang="zh-CN" sz="2600" b="1">
                <a:solidFill>
                  <a:srgbClr val="003399"/>
                </a:solidFill>
                <a:ea typeface="楷体_GB2312" pitchFamily="49" charset="-122"/>
              </a:rPr>
              <a:t>CONCAT(S1</a:t>
            </a:r>
            <a:r>
              <a:rPr kumimoji="1" lang="en-US" altLang="zh-CN" sz="2600">
                <a:solidFill>
                  <a:srgbClr val="003399"/>
                </a:solidFill>
                <a:ea typeface="楷体_GB2312" pitchFamily="49" charset="-122"/>
              </a:rPr>
              <a:t>,</a:t>
            </a:r>
            <a:r>
              <a:rPr kumimoji="1" lang="en-US" altLang="zh-CN" sz="2600" b="1">
                <a:solidFill>
                  <a:srgbClr val="003399"/>
                </a:solidFill>
                <a:ea typeface="楷体_GB2312" pitchFamily="49" charset="-122"/>
              </a:rPr>
              <a:t>S2)</a:t>
            </a:r>
            <a:endParaRPr kumimoji="1" lang="en-US" altLang="zh-CN" sz="2600">
              <a:solidFill>
                <a:srgbClr val="003399"/>
              </a:solidFill>
            </a:endParaRPr>
          </a:p>
        </p:txBody>
      </p:sp>
      <p:sp>
        <p:nvSpPr>
          <p:cNvPr id="69640" name="Text Box 8"/>
          <p:cNvSpPr txBox="1">
            <a:spLocks noChangeArrowheads="1"/>
          </p:cNvSpPr>
          <p:nvPr/>
        </p:nvSpPr>
        <p:spPr bwMode="auto">
          <a:xfrm>
            <a:off x="8229385" y="2290765"/>
            <a:ext cx="2258877"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chemeClr val="hlink"/>
                </a:solidFill>
              </a:rPr>
              <a:t>strcat(S1,S2)</a:t>
            </a:r>
          </a:p>
        </p:txBody>
      </p:sp>
      <p:sp>
        <p:nvSpPr>
          <p:cNvPr id="69641" name="Text Box 9"/>
          <p:cNvSpPr txBox="1">
            <a:spLocks noChangeArrowheads="1"/>
          </p:cNvSpPr>
          <p:nvPr/>
        </p:nvSpPr>
        <p:spPr bwMode="auto">
          <a:xfrm>
            <a:off x="2132844" y="2771777"/>
            <a:ext cx="4496704"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rgbClr val="FF3300"/>
                </a:solidFill>
                <a:ea typeface="楷体_GB2312" pitchFamily="49" charset="-122"/>
              </a:rPr>
              <a:t>4</a:t>
            </a:r>
            <a:r>
              <a:rPr kumimoji="1" lang="en-US" altLang="zh-CN" sz="2600" b="1">
                <a:solidFill>
                  <a:srgbClr val="FF3300"/>
                </a:solidFill>
                <a:latin typeface="楷体_GB2312" pitchFamily="49" charset="-122"/>
                <a:ea typeface="楷体_GB2312" pitchFamily="49" charset="-122"/>
              </a:rPr>
              <a:t>.</a:t>
            </a:r>
            <a:r>
              <a:rPr kumimoji="1" lang="zh-CN" altLang="en-US" sz="2600" b="1">
                <a:solidFill>
                  <a:srgbClr val="FF3300"/>
                </a:solidFill>
                <a:latin typeface="幼圆" pitchFamily="49" charset="-122"/>
                <a:ea typeface="幼圆" pitchFamily="49" charset="-122"/>
              </a:rPr>
              <a:t>求字符串的长度</a:t>
            </a:r>
            <a:r>
              <a:rPr kumimoji="1" lang="zh-CN" altLang="en-US" sz="2600" b="1">
                <a:solidFill>
                  <a:srgbClr val="FFFFFF"/>
                </a:solidFill>
                <a:latin typeface="楷体_GB2312" pitchFamily="49" charset="-122"/>
                <a:ea typeface="楷体_GB2312" pitchFamily="49" charset="-122"/>
              </a:rPr>
              <a:t> </a:t>
            </a:r>
            <a:r>
              <a:rPr kumimoji="1" lang="en-US" altLang="zh-CN" sz="2600" b="1">
                <a:solidFill>
                  <a:srgbClr val="003399"/>
                </a:solidFill>
                <a:ea typeface="楷体_GB2312" pitchFamily="49" charset="-122"/>
              </a:rPr>
              <a:t>LEN(S)</a:t>
            </a:r>
            <a:endParaRPr kumimoji="1" lang="en-US" altLang="zh-CN" sz="2600">
              <a:solidFill>
                <a:srgbClr val="003399"/>
              </a:solidFill>
            </a:endParaRPr>
          </a:p>
        </p:txBody>
      </p:sp>
      <p:sp>
        <p:nvSpPr>
          <p:cNvPr id="69642" name="Text Box 10"/>
          <p:cNvSpPr txBox="1">
            <a:spLocks noChangeArrowheads="1"/>
          </p:cNvSpPr>
          <p:nvPr/>
        </p:nvSpPr>
        <p:spPr bwMode="auto">
          <a:xfrm>
            <a:off x="8250436" y="2752727"/>
            <a:ext cx="1732615"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chemeClr val="hlink"/>
                </a:solidFill>
              </a:rPr>
              <a:t>strlen(S)</a:t>
            </a:r>
          </a:p>
        </p:txBody>
      </p:sp>
      <p:sp>
        <p:nvSpPr>
          <p:cNvPr id="69643" name="Text Box 11"/>
          <p:cNvSpPr txBox="1">
            <a:spLocks noChangeArrowheads="1"/>
          </p:cNvSpPr>
          <p:nvPr/>
        </p:nvSpPr>
        <p:spPr bwMode="auto">
          <a:xfrm>
            <a:off x="2132844" y="3211515"/>
            <a:ext cx="4179328"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rgbClr val="FF3300"/>
                </a:solidFill>
                <a:ea typeface="楷体_GB2312" pitchFamily="49" charset="-122"/>
              </a:rPr>
              <a:t>5</a:t>
            </a:r>
            <a:r>
              <a:rPr kumimoji="1" lang="en-US" altLang="zh-CN" sz="2600" b="1">
                <a:solidFill>
                  <a:srgbClr val="FF3300"/>
                </a:solidFill>
                <a:latin typeface="楷体_GB2312" pitchFamily="49" charset="-122"/>
                <a:ea typeface="楷体_GB2312" pitchFamily="49" charset="-122"/>
              </a:rPr>
              <a:t>.</a:t>
            </a:r>
            <a:r>
              <a:rPr kumimoji="1" lang="zh-CN" altLang="en-US" sz="2600" b="1">
                <a:solidFill>
                  <a:srgbClr val="FF3300"/>
                </a:solidFill>
                <a:latin typeface="幼圆" pitchFamily="49" charset="-122"/>
                <a:ea typeface="幼圆" pitchFamily="49" charset="-122"/>
              </a:rPr>
              <a:t>求子串</a:t>
            </a:r>
            <a:r>
              <a:rPr kumimoji="1" lang="zh-CN" altLang="en-US" sz="2600" b="1">
                <a:solidFill>
                  <a:srgbClr val="FFFFFF"/>
                </a:solidFill>
                <a:latin typeface="楷体_GB2312" pitchFamily="49" charset="-122"/>
                <a:ea typeface="楷体_GB2312" pitchFamily="49" charset="-122"/>
              </a:rPr>
              <a:t> </a:t>
            </a:r>
            <a:r>
              <a:rPr kumimoji="1" lang="en-US" altLang="zh-CN" sz="2600" b="1">
                <a:solidFill>
                  <a:srgbClr val="003399"/>
                </a:solidFill>
                <a:ea typeface="楷体_GB2312" pitchFamily="49" charset="-122"/>
              </a:rPr>
              <a:t>SUBSTR(S</a:t>
            </a:r>
            <a:r>
              <a:rPr kumimoji="1" lang="en-US" altLang="zh-CN" sz="2600">
                <a:solidFill>
                  <a:srgbClr val="003399"/>
                </a:solidFill>
                <a:ea typeface="楷体_GB2312" pitchFamily="49" charset="-122"/>
              </a:rPr>
              <a:t>,</a:t>
            </a:r>
            <a:r>
              <a:rPr kumimoji="1" lang="en-US" altLang="zh-CN" sz="2600" b="1">
                <a:solidFill>
                  <a:srgbClr val="003399"/>
                </a:solidFill>
                <a:ea typeface="楷体_GB2312" pitchFamily="49" charset="-122"/>
              </a:rPr>
              <a:t>i</a:t>
            </a:r>
            <a:r>
              <a:rPr kumimoji="1" lang="en-US" altLang="zh-CN" sz="2600">
                <a:solidFill>
                  <a:srgbClr val="003399"/>
                </a:solidFill>
                <a:ea typeface="楷体_GB2312" pitchFamily="49" charset="-122"/>
              </a:rPr>
              <a:t>,</a:t>
            </a:r>
            <a:r>
              <a:rPr kumimoji="1" lang="en-US" altLang="zh-CN" sz="2600" b="1">
                <a:solidFill>
                  <a:srgbClr val="003399"/>
                </a:solidFill>
                <a:ea typeface="楷体_GB2312" pitchFamily="49" charset="-122"/>
              </a:rPr>
              <a:t>k)</a:t>
            </a:r>
            <a:endParaRPr kumimoji="1" lang="en-US" altLang="zh-CN" sz="2600">
              <a:solidFill>
                <a:srgbClr val="003399"/>
              </a:solidFill>
            </a:endParaRPr>
          </a:p>
        </p:txBody>
      </p:sp>
      <p:sp>
        <p:nvSpPr>
          <p:cNvPr id="69644" name="Text Box 12"/>
          <p:cNvSpPr txBox="1">
            <a:spLocks noChangeArrowheads="1"/>
          </p:cNvSpPr>
          <p:nvPr/>
        </p:nvSpPr>
        <p:spPr bwMode="auto">
          <a:xfrm>
            <a:off x="2132845" y="3673476"/>
            <a:ext cx="6339430"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rgbClr val="FF3300"/>
                </a:solidFill>
                <a:ea typeface="楷体_GB2312" pitchFamily="49" charset="-122"/>
              </a:rPr>
              <a:t>6</a:t>
            </a:r>
            <a:r>
              <a:rPr kumimoji="1" lang="en-US" altLang="zh-CN" sz="2600" b="1">
                <a:solidFill>
                  <a:srgbClr val="FF3300"/>
                </a:solidFill>
                <a:latin typeface="楷体_GB2312" pitchFamily="49" charset="-122"/>
                <a:ea typeface="楷体_GB2312" pitchFamily="49" charset="-122"/>
              </a:rPr>
              <a:t>.</a:t>
            </a:r>
            <a:r>
              <a:rPr kumimoji="1" lang="zh-CN" altLang="en-US" sz="2600" b="1">
                <a:solidFill>
                  <a:srgbClr val="FF3300"/>
                </a:solidFill>
                <a:latin typeface="幼圆" pitchFamily="49" charset="-122"/>
                <a:ea typeface="幼圆" pitchFamily="49" charset="-122"/>
              </a:rPr>
              <a:t>求子串在主串中的位置</a:t>
            </a:r>
            <a:r>
              <a:rPr kumimoji="1" lang="zh-CN" altLang="en-US" sz="2600" b="1">
                <a:solidFill>
                  <a:srgbClr val="FFFFFF"/>
                </a:solidFill>
                <a:latin typeface="楷体_GB2312" pitchFamily="49" charset="-122"/>
                <a:ea typeface="楷体_GB2312" pitchFamily="49" charset="-122"/>
              </a:rPr>
              <a:t> </a:t>
            </a:r>
            <a:r>
              <a:rPr kumimoji="1" lang="en-US" altLang="zh-CN" sz="2600" b="1">
                <a:solidFill>
                  <a:srgbClr val="003399"/>
                </a:solidFill>
                <a:ea typeface="楷体_GB2312" pitchFamily="49" charset="-122"/>
              </a:rPr>
              <a:t>INDEX(S1</a:t>
            </a:r>
            <a:r>
              <a:rPr kumimoji="1" lang="en-US" altLang="zh-CN" sz="2600">
                <a:solidFill>
                  <a:srgbClr val="003399"/>
                </a:solidFill>
                <a:ea typeface="楷体_GB2312" pitchFamily="49" charset="-122"/>
              </a:rPr>
              <a:t>,</a:t>
            </a:r>
            <a:r>
              <a:rPr kumimoji="1" lang="en-US" altLang="zh-CN" sz="2600" b="1">
                <a:solidFill>
                  <a:srgbClr val="003399"/>
                </a:solidFill>
                <a:ea typeface="楷体_GB2312" pitchFamily="49" charset="-122"/>
              </a:rPr>
              <a:t>S2)</a:t>
            </a:r>
            <a:endParaRPr kumimoji="1" lang="en-US" altLang="zh-CN" sz="2600">
              <a:solidFill>
                <a:srgbClr val="003399"/>
              </a:solidFill>
            </a:endParaRPr>
          </a:p>
        </p:txBody>
      </p:sp>
      <p:sp>
        <p:nvSpPr>
          <p:cNvPr id="69645" name="Text Box 13"/>
          <p:cNvSpPr txBox="1">
            <a:spLocks noChangeArrowheads="1"/>
          </p:cNvSpPr>
          <p:nvPr/>
        </p:nvSpPr>
        <p:spPr bwMode="auto">
          <a:xfrm>
            <a:off x="8248816" y="3651252"/>
            <a:ext cx="2134194"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chemeClr val="hlink"/>
                </a:solidFill>
              </a:rPr>
              <a:t>strstr(S1,S2)</a:t>
            </a:r>
          </a:p>
        </p:txBody>
      </p:sp>
      <p:sp>
        <p:nvSpPr>
          <p:cNvPr id="69646" name="Text Box 14"/>
          <p:cNvSpPr txBox="1">
            <a:spLocks noChangeArrowheads="1"/>
          </p:cNvSpPr>
          <p:nvPr/>
        </p:nvSpPr>
        <p:spPr bwMode="auto">
          <a:xfrm>
            <a:off x="2132846" y="4108452"/>
            <a:ext cx="5335485"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rgbClr val="FF3300"/>
                </a:solidFill>
                <a:ea typeface="楷体_GB2312" pitchFamily="49" charset="-122"/>
              </a:rPr>
              <a:t>7</a:t>
            </a:r>
            <a:r>
              <a:rPr kumimoji="1" lang="en-US" altLang="zh-CN" sz="2600" b="1">
                <a:solidFill>
                  <a:srgbClr val="FF3300"/>
                </a:solidFill>
                <a:latin typeface="楷体_GB2312" pitchFamily="49" charset="-122"/>
                <a:ea typeface="楷体_GB2312" pitchFamily="49" charset="-122"/>
              </a:rPr>
              <a:t>.</a:t>
            </a:r>
            <a:r>
              <a:rPr kumimoji="1" lang="zh-CN" altLang="en-US" sz="2600" b="1">
                <a:solidFill>
                  <a:srgbClr val="FF3300"/>
                </a:solidFill>
                <a:latin typeface="幼圆" pitchFamily="49" charset="-122"/>
                <a:ea typeface="幼圆" pitchFamily="49" charset="-122"/>
              </a:rPr>
              <a:t>串的替换</a:t>
            </a:r>
            <a:r>
              <a:rPr kumimoji="1" lang="zh-CN" altLang="en-US" sz="2600" b="1">
                <a:solidFill>
                  <a:srgbClr val="FFFFFF"/>
                </a:solidFill>
                <a:latin typeface="楷体_GB2312" pitchFamily="49" charset="-122"/>
                <a:ea typeface="楷体_GB2312" pitchFamily="49" charset="-122"/>
              </a:rPr>
              <a:t> </a:t>
            </a:r>
            <a:r>
              <a:rPr kumimoji="1" lang="en-US" altLang="zh-CN" sz="2600" b="1">
                <a:solidFill>
                  <a:srgbClr val="003399"/>
                </a:solidFill>
                <a:ea typeface="楷体_GB2312" pitchFamily="49" charset="-122"/>
              </a:rPr>
              <a:t>REPLACE(S</a:t>
            </a:r>
            <a:r>
              <a:rPr kumimoji="1" lang="en-US" altLang="zh-CN" sz="2600">
                <a:solidFill>
                  <a:srgbClr val="003399"/>
                </a:solidFill>
                <a:ea typeface="楷体_GB2312" pitchFamily="49" charset="-122"/>
              </a:rPr>
              <a:t>,</a:t>
            </a:r>
            <a:r>
              <a:rPr kumimoji="1" lang="en-US" altLang="zh-CN" sz="2600" b="1">
                <a:solidFill>
                  <a:srgbClr val="003399"/>
                </a:solidFill>
                <a:ea typeface="楷体_GB2312" pitchFamily="49" charset="-122"/>
              </a:rPr>
              <a:t>S1</a:t>
            </a:r>
            <a:r>
              <a:rPr kumimoji="1" lang="en-US" altLang="zh-CN" sz="2600">
                <a:solidFill>
                  <a:srgbClr val="003399"/>
                </a:solidFill>
                <a:ea typeface="楷体_GB2312" pitchFamily="49" charset="-122"/>
              </a:rPr>
              <a:t>,</a:t>
            </a:r>
            <a:r>
              <a:rPr kumimoji="1" lang="en-US" altLang="zh-CN" sz="2600" b="1">
                <a:solidFill>
                  <a:srgbClr val="003399"/>
                </a:solidFill>
                <a:ea typeface="楷体_GB2312" pitchFamily="49" charset="-122"/>
              </a:rPr>
              <a:t>S2)</a:t>
            </a:r>
            <a:endParaRPr kumimoji="1" lang="en-US" altLang="zh-CN" sz="2600">
              <a:solidFill>
                <a:srgbClr val="003399"/>
              </a:solidFill>
            </a:endParaRPr>
          </a:p>
        </p:txBody>
      </p:sp>
      <p:sp>
        <p:nvSpPr>
          <p:cNvPr id="69647" name="Text Box 15"/>
          <p:cNvSpPr txBox="1">
            <a:spLocks noChangeArrowheads="1"/>
          </p:cNvSpPr>
          <p:nvPr/>
        </p:nvSpPr>
        <p:spPr bwMode="auto">
          <a:xfrm>
            <a:off x="2132845" y="4546602"/>
            <a:ext cx="4420598"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rgbClr val="FF3300"/>
                </a:solidFill>
                <a:ea typeface="楷体_GB2312" pitchFamily="49" charset="-122"/>
              </a:rPr>
              <a:t>8</a:t>
            </a:r>
            <a:r>
              <a:rPr kumimoji="1" lang="en-US" altLang="zh-CN" sz="2600" b="1">
                <a:solidFill>
                  <a:srgbClr val="FF3300"/>
                </a:solidFill>
                <a:latin typeface="楷体_GB2312" pitchFamily="49" charset="-122"/>
                <a:ea typeface="楷体_GB2312" pitchFamily="49" charset="-122"/>
              </a:rPr>
              <a:t>.</a:t>
            </a:r>
            <a:r>
              <a:rPr kumimoji="1" lang="zh-CN" altLang="en-US" sz="2600" b="1">
                <a:solidFill>
                  <a:srgbClr val="FF3300"/>
                </a:solidFill>
                <a:latin typeface="幼圆" pitchFamily="49" charset="-122"/>
                <a:ea typeface="幼圆" pitchFamily="49" charset="-122"/>
              </a:rPr>
              <a:t>串的复制</a:t>
            </a:r>
            <a:r>
              <a:rPr kumimoji="1" lang="zh-CN" altLang="en-US" sz="2600" b="1">
                <a:solidFill>
                  <a:srgbClr val="FFFFFF"/>
                </a:solidFill>
                <a:latin typeface="楷体_GB2312" pitchFamily="49" charset="-122"/>
                <a:ea typeface="楷体_GB2312" pitchFamily="49" charset="-122"/>
              </a:rPr>
              <a:t> </a:t>
            </a:r>
            <a:r>
              <a:rPr kumimoji="1" lang="en-US" altLang="zh-CN" sz="2600" b="1">
                <a:solidFill>
                  <a:srgbClr val="003399"/>
                </a:solidFill>
                <a:ea typeface="楷体_GB2312" pitchFamily="49" charset="-122"/>
              </a:rPr>
              <a:t>COPY(S1</a:t>
            </a:r>
            <a:r>
              <a:rPr kumimoji="1" lang="en-US" altLang="zh-CN" sz="2600">
                <a:solidFill>
                  <a:srgbClr val="003399"/>
                </a:solidFill>
                <a:ea typeface="楷体_GB2312" pitchFamily="49" charset="-122"/>
              </a:rPr>
              <a:t>,</a:t>
            </a:r>
            <a:r>
              <a:rPr kumimoji="1" lang="en-US" altLang="zh-CN" sz="2600" b="1">
                <a:solidFill>
                  <a:srgbClr val="003399"/>
                </a:solidFill>
                <a:ea typeface="楷体_GB2312" pitchFamily="49" charset="-122"/>
              </a:rPr>
              <a:t>S2)</a:t>
            </a:r>
            <a:endParaRPr kumimoji="1" lang="en-US" altLang="zh-CN" sz="2600">
              <a:solidFill>
                <a:srgbClr val="003399"/>
              </a:solidFill>
            </a:endParaRPr>
          </a:p>
        </p:txBody>
      </p:sp>
      <p:sp>
        <p:nvSpPr>
          <p:cNvPr id="69648" name="Text Box 16"/>
          <p:cNvSpPr txBox="1">
            <a:spLocks noChangeArrowheads="1"/>
          </p:cNvSpPr>
          <p:nvPr/>
        </p:nvSpPr>
        <p:spPr bwMode="auto">
          <a:xfrm>
            <a:off x="8248817" y="4497390"/>
            <a:ext cx="2419185"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chemeClr val="hlink"/>
                </a:solidFill>
              </a:rPr>
              <a:t>strcpy(S2,S1)</a:t>
            </a:r>
          </a:p>
        </p:txBody>
      </p:sp>
      <p:sp>
        <p:nvSpPr>
          <p:cNvPr id="69649" name="Text Box 17"/>
          <p:cNvSpPr txBox="1">
            <a:spLocks noChangeArrowheads="1"/>
          </p:cNvSpPr>
          <p:nvPr/>
        </p:nvSpPr>
        <p:spPr bwMode="auto">
          <a:xfrm>
            <a:off x="2132845" y="4995865"/>
            <a:ext cx="4953338"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rgbClr val="FF3300"/>
                </a:solidFill>
                <a:ea typeface="楷体_GB2312" pitchFamily="49" charset="-122"/>
              </a:rPr>
              <a:t>9</a:t>
            </a:r>
            <a:r>
              <a:rPr kumimoji="1" lang="en-US" altLang="zh-CN" sz="2600" b="1">
                <a:solidFill>
                  <a:srgbClr val="FF3300"/>
                </a:solidFill>
                <a:latin typeface="楷体_GB2312" pitchFamily="49" charset="-122"/>
                <a:ea typeface="楷体_GB2312" pitchFamily="49" charset="-122"/>
              </a:rPr>
              <a:t>.</a:t>
            </a:r>
            <a:r>
              <a:rPr kumimoji="1" lang="zh-CN" altLang="en-US" sz="2600" b="1">
                <a:solidFill>
                  <a:srgbClr val="FF3300"/>
                </a:solidFill>
                <a:latin typeface="幼圆" pitchFamily="49" charset="-122"/>
                <a:ea typeface="幼圆" pitchFamily="49" charset="-122"/>
              </a:rPr>
              <a:t>串的插入</a:t>
            </a:r>
            <a:r>
              <a:rPr kumimoji="1" lang="zh-CN" altLang="en-US" sz="2600" b="1">
                <a:solidFill>
                  <a:srgbClr val="FFFFFF"/>
                </a:solidFill>
                <a:latin typeface="楷体_GB2312" pitchFamily="49" charset="-122"/>
                <a:ea typeface="楷体_GB2312" pitchFamily="49" charset="-122"/>
              </a:rPr>
              <a:t> </a:t>
            </a:r>
            <a:r>
              <a:rPr kumimoji="1" lang="en-US" altLang="zh-CN" sz="2600" b="1">
                <a:solidFill>
                  <a:srgbClr val="003399"/>
                </a:solidFill>
                <a:ea typeface="楷体_GB2312" pitchFamily="49" charset="-122"/>
              </a:rPr>
              <a:t>INSERTS(S1</a:t>
            </a:r>
            <a:r>
              <a:rPr kumimoji="1" lang="en-US" altLang="zh-CN" sz="2600">
                <a:solidFill>
                  <a:srgbClr val="003399"/>
                </a:solidFill>
                <a:ea typeface="楷体_GB2312" pitchFamily="49" charset="-122"/>
              </a:rPr>
              <a:t>,</a:t>
            </a:r>
            <a:r>
              <a:rPr kumimoji="1" lang="en-US" altLang="zh-CN" sz="2600" b="1">
                <a:solidFill>
                  <a:srgbClr val="003399"/>
                </a:solidFill>
                <a:ea typeface="楷体_GB2312" pitchFamily="49" charset="-122"/>
              </a:rPr>
              <a:t>i</a:t>
            </a:r>
            <a:r>
              <a:rPr kumimoji="1" lang="en-US" altLang="zh-CN" sz="2600">
                <a:solidFill>
                  <a:srgbClr val="003399"/>
                </a:solidFill>
                <a:ea typeface="楷体_GB2312" pitchFamily="49" charset="-122"/>
              </a:rPr>
              <a:t>,</a:t>
            </a:r>
            <a:r>
              <a:rPr kumimoji="1" lang="en-US" altLang="zh-CN" sz="2600" b="1">
                <a:solidFill>
                  <a:srgbClr val="003399"/>
                </a:solidFill>
                <a:ea typeface="楷体_GB2312" pitchFamily="49" charset="-122"/>
              </a:rPr>
              <a:t>S2)</a:t>
            </a:r>
            <a:endParaRPr kumimoji="1" lang="en-US" altLang="zh-CN" sz="2600">
              <a:solidFill>
                <a:srgbClr val="003399"/>
              </a:solidFill>
            </a:endParaRPr>
          </a:p>
        </p:txBody>
      </p:sp>
      <p:sp>
        <p:nvSpPr>
          <p:cNvPr id="69650" name="Text Box 18"/>
          <p:cNvSpPr txBox="1">
            <a:spLocks noChangeArrowheads="1"/>
          </p:cNvSpPr>
          <p:nvPr/>
        </p:nvSpPr>
        <p:spPr bwMode="auto">
          <a:xfrm>
            <a:off x="2079410" y="5437190"/>
            <a:ext cx="5029443" cy="89217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rgbClr val="FF3300"/>
                </a:solidFill>
                <a:ea typeface="楷体_GB2312" pitchFamily="49" charset="-122"/>
              </a:rPr>
              <a:t>10</a:t>
            </a:r>
            <a:r>
              <a:rPr kumimoji="1" lang="en-US" altLang="zh-CN" sz="2600" b="1">
                <a:solidFill>
                  <a:srgbClr val="FF3300"/>
                </a:solidFill>
                <a:latin typeface="楷体_GB2312" pitchFamily="49" charset="-122"/>
                <a:ea typeface="楷体_GB2312" pitchFamily="49" charset="-122"/>
              </a:rPr>
              <a:t>.</a:t>
            </a:r>
            <a:r>
              <a:rPr kumimoji="1" lang="zh-CN" altLang="en-US" sz="2600" b="1">
                <a:solidFill>
                  <a:srgbClr val="FF3300"/>
                </a:solidFill>
                <a:latin typeface="幼圆" pitchFamily="49" charset="-122"/>
                <a:ea typeface="幼圆" pitchFamily="49" charset="-122"/>
              </a:rPr>
              <a:t>串的删除</a:t>
            </a:r>
            <a:r>
              <a:rPr kumimoji="1" lang="zh-CN" altLang="en-US" sz="2600" b="1">
                <a:solidFill>
                  <a:srgbClr val="FFFFFF"/>
                </a:solidFill>
                <a:latin typeface="楷体_GB2312" pitchFamily="49" charset="-122"/>
                <a:ea typeface="楷体_GB2312" pitchFamily="49" charset="-122"/>
              </a:rPr>
              <a:t> </a:t>
            </a:r>
            <a:r>
              <a:rPr kumimoji="1" lang="en-US" altLang="zh-CN" sz="2600" b="1">
                <a:solidFill>
                  <a:srgbClr val="003399"/>
                </a:solidFill>
                <a:ea typeface="楷体_GB2312" pitchFamily="49" charset="-122"/>
              </a:rPr>
              <a:t>DELETES(S</a:t>
            </a:r>
            <a:r>
              <a:rPr kumimoji="1" lang="en-US" altLang="zh-CN" sz="2600">
                <a:solidFill>
                  <a:srgbClr val="003399"/>
                </a:solidFill>
                <a:ea typeface="楷体_GB2312" pitchFamily="49" charset="-122"/>
              </a:rPr>
              <a:t>,</a:t>
            </a:r>
            <a:r>
              <a:rPr kumimoji="1" lang="en-US" altLang="zh-CN" sz="2600" b="1">
                <a:solidFill>
                  <a:srgbClr val="003399"/>
                </a:solidFill>
                <a:ea typeface="楷体_GB2312" pitchFamily="49" charset="-122"/>
              </a:rPr>
              <a:t>i</a:t>
            </a:r>
            <a:r>
              <a:rPr kumimoji="1" lang="en-US" altLang="zh-CN" sz="2600">
                <a:solidFill>
                  <a:srgbClr val="003399"/>
                </a:solidFill>
                <a:ea typeface="楷体_GB2312" pitchFamily="49" charset="-122"/>
              </a:rPr>
              <a:t>,</a:t>
            </a:r>
            <a:r>
              <a:rPr kumimoji="1" lang="en-US" altLang="zh-CN" sz="2600" b="1">
                <a:solidFill>
                  <a:srgbClr val="003399"/>
                </a:solidFill>
                <a:ea typeface="楷体_GB2312" pitchFamily="49" charset="-122"/>
              </a:rPr>
              <a:t>k)</a:t>
            </a:r>
          </a:p>
          <a:p>
            <a:pPr algn="l" eaLnBrk="1" hangingPunct="1"/>
            <a:r>
              <a:rPr kumimoji="1" lang="en-US" altLang="zh-CN" sz="2600" b="1">
                <a:solidFill>
                  <a:srgbClr val="FF3300"/>
                </a:solidFill>
                <a:latin typeface="楷体_GB2312" pitchFamily="49" charset="-122"/>
                <a:ea typeface="楷体_GB2312" pitchFamily="49" charset="-122"/>
              </a:rPr>
              <a:t>    </a:t>
            </a:r>
            <a:r>
              <a:rPr kumimoji="1" lang="en-US" altLang="zh-CN" sz="2600" b="1">
                <a:solidFill>
                  <a:srgbClr val="FF3300"/>
                </a:solidFill>
                <a:latin typeface="楷体_GB2312" pitchFamily="49" charset="-122"/>
                <a:ea typeface="楷体_GB2312" pitchFamily="49" charset="-122"/>
                <a:sym typeface="Symbol" pitchFamily="18" charset="2"/>
              </a:rPr>
              <a:t></a:t>
            </a:r>
          </a:p>
        </p:txBody>
      </p:sp>
      <p:grpSp>
        <p:nvGrpSpPr>
          <p:cNvPr id="2" name="Group 19"/>
          <p:cNvGrpSpPr>
            <a:grpSpLocks/>
          </p:cNvGrpSpPr>
          <p:nvPr/>
        </p:nvGrpSpPr>
        <p:grpSpPr bwMode="auto">
          <a:xfrm>
            <a:off x="8153278" y="527052"/>
            <a:ext cx="1905878" cy="538163"/>
            <a:chOff x="4176" y="372"/>
            <a:chExt cx="1200" cy="339"/>
          </a:xfrm>
        </p:grpSpPr>
        <p:sp>
          <p:nvSpPr>
            <p:cNvPr id="25624" name="AutoShape 20"/>
            <p:cNvSpPr>
              <a:spLocks noChangeArrowheads="1"/>
            </p:cNvSpPr>
            <p:nvPr/>
          </p:nvSpPr>
          <p:spPr bwMode="auto">
            <a:xfrm>
              <a:off x="4176" y="384"/>
              <a:ext cx="1200" cy="312"/>
            </a:xfrm>
            <a:prstGeom prst="wedgeEllipseCallout">
              <a:avLst>
                <a:gd name="adj1" fmla="val -12417"/>
                <a:gd name="adj2" fmla="val 119870"/>
              </a:avLst>
            </a:prstGeom>
            <a:noFill/>
            <a:ln w="57150" cap="sq">
              <a:solidFill>
                <a:srgbClr val="33CCCC"/>
              </a:solidFill>
              <a:miter lim="800000"/>
              <a:headEnd type="none" w="sm" len="sm"/>
              <a:tailEnd type="none" w="sm" len="sm"/>
            </a:ln>
          </p:spPr>
          <p:txBody>
            <a:bodyPr wrap="none" anchor="ctr"/>
            <a:lstStyle/>
            <a:p>
              <a:pPr eaLnBrk="1" hangingPunct="1"/>
              <a:endParaRPr kumimoji="1" lang="zh-CN" altLang="zh-CN" sz="2400"/>
            </a:p>
          </p:txBody>
        </p:sp>
        <p:sp>
          <p:nvSpPr>
            <p:cNvPr id="25625" name="Text Box 21"/>
            <p:cNvSpPr txBox="1">
              <a:spLocks noChangeArrowheads="1"/>
            </p:cNvSpPr>
            <p:nvPr/>
          </p:nvSpPr>
          <p:spPr bwMode="auto">
            <a:xfrm>
              <a:off x="4356" y="372"/>
              <a:ext cx="912" cy="339"/>
            </a:xfrm>
            <a:prstGeom prst="rect">
              <a:avLst/>
            </a:prstGeom>
            <a:noFill/>
            <a:ln w="12700" cap="sq">
              <a:noFill/>
              <a:miter lim="800000"/>
              <a:headEnd type="none" w="sm" len="sm"/>
              <a:tailEnd type="none" w="sm" len="sm"/>
            </a:ln>
            <a:effectLst>
              <a:outerShdw dist="12700" dir="5400000" algn="ctr" rotWithShape="0">
                <a:schemeClr val="bg2"/>
              </a:outerShdw>
            </a:effectLst>
          </p:spPr>
          <p:txBody>
            <a:bodyPr>
              <a:spAutoFit/>
            </a:bodyPr>
            <a:lstStyle/>
            <a:p>
              <a:pPr algn="l" eaLnBrk="1" hangingPunct="1"/>
              <a:r>
                <a:rPr kumimoji="1" lang="en-US" altLang="zh-CN" sz="2900" b="1" i="1">
                  <a:solidFill>
                    <a:srgbClr val="FF3300"/>
                  </a:solidFill>
                  <a:ea typeface="黑体" pitchFamily="49" charset="-122"/>
                </a:rPr>
                <a:t>C</a:t>
              </a:r>
              <a:r>
                <a:rPr kumimoji="1" lang="zh-CN" altLang="zh-CN" sz="2900" b="1" i="1">
                  <a:solidFill>
                    <a:srgbClr val="FF3300"/>
                  </a:solidFill>
                  <a:latin typeface="黑体" pitchFamily="49" charset="-122"/>
                  <a:ea typeface="黑体" pitchFamily="49" charset="-122"/>
                </a:rPr>
                <a:t>函数</a:t>
              </a:r>
              <a:endParaRPr kumimoji="1" lang="zh-CN" altLang="en-US" sz="2900">
                <a:solidFill>
                  <a:srgbClr val="FF3300"/>
                </a:solidFill>
              </a:endParaRPr>
            </a:p>
          </p:txBody>
        </p:sp>
      </p:grpSp>
      <p:grpSp>
        <p:nvGrpSpPr>
          <p:cNvPr id="3" name="Group 22"/>
          <p:cNvGrpSpPr>
            <a:grpSpLocks/>
          </p:cNvGrpSpPr>
          <p:nvPr/>
        </p:nvGrpSpPr>
        <p:grpSpPr bwMode="auto">
          <a:xfrm>
            <a:off x="7376032" y="5195888"/>
            <a:ext cx="1888065" cy="493712"/>
            <a:chOff x="3686" y="3245"/>
            <a:chExt cx="1190" cy="311"/>
          </a:xfrm>
        </p:grpSpPr>
        <p:sp>
          <p:nvSpPr>
            <p:cNvPr id="25622" name="AutoShape 23"/>
            <p:cNvSpPr>
              <a:spLocks noChangeArrowheads="1"/>
            </p:cNvSpPr>
            <p:nvPr/>
          </p:nvSpPr>
          <p:spPr bwMode="auto">
            <a:xfrm>
              <a:off x="3686" y="3249"/>
              <a:ext cx="1008" cy="307"/>
            </a:xfrm>
            <a:prstGeom prst="wedgeRectCallout">
              <a:avLst>
                <a:gd name="adj1" fmla="val -62597"/>
                <a:gd name="adj2" fmla="val -243486"/>
              </a:avLst>
            </a:prstGeom>
            <a:noFill/>
            <a:ln w="50800" cap="sq">
              <a:solidFill>
                <a:srgbClr val="00CCFF"/>
              </a:solidFill>
              <a:miter lim="800000"/>
              <a:headEnd type="none" w="sm" len="sm"/>
              <a:tailEnd type="none" w="sm" len="sm"/>
            </a:ln>
          </p:spPr>
          <p:txBody>
            <a:bodyPr/>
            <a:lstStyle/>
            <a:p>
              <a:pPr eaLnBrk="1" hangingPunct="1"/>
              <a:endParaRPr kumimoji="1" lang="zh-CN" altLang="zh-CN" sz="2400"/>
            </a:p>
          </p:txBody>
        </p:sp>
        <p:sp>
          <p:nvSpPr>
            <p:cNvPr id="25623" name="Text Box 24"/>
            <p:cNvSpPr txBox="1">
              <a:spLocks noChangeArrowheads="1"/>
            </p:cNvSpPr>
            <p:nvPr/>
          </p:nvSpPr>
          <p:spPr bwMode="auto">
            <a:xfrm>
              <a:off x="3700" y="3245"/>
              <a:ext cx="1176" cy="301"/>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500" b="1" i="1">
                  <a:solidFill>
                    <a:schemeClr val="accent2"/>
                  </a:solidFill>
                  <a:ea typeface="黑体" pitchFamily="49" charset="-122"/>
                </a:rPr>
                <a:t>模式匹配</a:t>
              </a:r>
            </a:p>
          </p:txBody>
        </p:sp>
      </p:grpSp>
      <p:sp>
        <p:nvSpPr>
          <p:cNvPr id="69657" name="Text Box 25"/>
          <p:cNvSpPr txBox="1">
            <a:spLocks noChangeArrowheads="1"/>
          </p:cNvSpPr>
          <p:nvPr/>
        </p:nvSpPr>
        <p:spPr bwMode="auto">
          <a:xfrm>
            <a:off x="6742898" y="3163890"/>
            <a:ext cx="3745364" cy="492125"/>
          </a:xfrm>
          <a:prstGeom prst="rect">
            <a:avLst/>
          </a:prstGeom>
          <a:noFill/>
          <a:ln w="12700" cap="sq">
            <a:noFill/>
            <a:miter lim="800000"/>
            <a:headEnd type="none" w="sm" len="sm"/>
            <a:tailEnd type="none" w="sm" len="sm"/>
          </a:ln>
        </p:spPr>
        <p:txBody>
          <a:bodyPr>
            <a:spAutoFit/>
          </a:bodyPr>
          <a:lstStyle/>
          <a:p>
            <a:pPr algn="r" eaLnBrk="1" hangingPunct="1"/>
            <a:r>
              <a:rPr kumimoji="1" lang="en-US" altLang="zh-CN" sz="2600" b="1">
                <a:solidFill>
                  <a:schemeClr val="hlink"/>
                </a:solidFill>
              </a:rPr>
              <a:t>c++:substr(S,start,len)</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635"/>
                                        </p:tgtEl>
                                        <p:attrNameLst>
                                          <p:attrName>style.visibility</p:attrName>
                                        </p:attrNameLst>
                                      </p:cBhvr>
                                      <p:to>
                                        <p:strVal val="visible"/>
                                      </p:to>
                                    </p:set>
                                    <p:animEffect transition="in" filter="wipe(left)">
                                      <p:cBhvr>
                                        <p:cTn id="7" dur="500"/>
                                        <p:tgtEl>
                                          <p:spTgt spid="696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69636"/>
                                        </p:tgtEl>
                                        <p:attrNameLst>
                                          <p:attrName>style.visibility</p:attrName>
                                        </p:attrNameLst>
                                      </p:cBhvr>
                                      <p:to>
                                        <p:strVal val="visible"/>
                                      </p:to>
                                    </p:set>
                                    <p:anim calcmode="lin" valueType="num">
                                      <p:cBhvr additive="base">
                                        <p:cTn id="17" dur="500" fill="hold"/>
                                        <p:tgtEl>
                                          <p:spTgt spid="69636"/>
                                        </p:tgtEl>
                                        <p:attrNameLst>
                                          <p:attrName>ppt_x</p:attrName>
                                        </p:attrNameLst>
                                      </p:cBhvr>
                                      <p:tavLst>
                                        <p:tav tm="0">
                                          <p:val>
                                            <p:strVal val="1+#ppt_w/2"/>
                                          </p:val>
                                        </p:tav>
                                        <p:tav tm="100000">
                                          <p:val>
                                            <p:strVal val="#ppt_x"/>
                                          </p:val>
                                        </p:tav>
                                      </p:tavLst>
                                    </p:anim>
                                    <p:anim calcmode="lin" valueType="num">
                                      <p:cBhvr additive="base">
                                        <p:cTn id="18" dur="500" fill="hold"/>
                                        <p:tgtEl>
                                          <p:spTgt spid="69636"/>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9637"/>
                                        </p:tgtEl>
                                        <p:attrNameLst>
                                          <p:attrName>style.visibility</p:attrName>
                                        </p:attrNameLst>
                                      </p:cBhvr>
                                      <p:to>
                                        <p:strVal val="visible"/>
                                      </p:to>
                                    </p:set>
                                    <p:animEffect transition="in" filter="wipe(left)">
                                      <p:cBhvr>
                                        <p:cTn id="23" dur="500"/>
                                        <p:tgtEl>
                                          <p:spTgt spid="6963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69638"/>
                                        </p:tgtEl>
                                        <p:attrNameLst>
                                          <p:attrName>style.visibility</p:attrName>
                                        </p:attrNameLst>
                                      </p:cBhvr>
                                      <p:to>
                                        <p:strVal val="visible"/>
                                      </p:to>
                                    </p:set>
                                    <p:anim calcmode="lin" valueType="num">
                                      <p:cBhvr additive="base">
                                        <p:cTn id="28" dur="500" fill="hold"/>
                                        <p:tgtEl>
                                          <p:spTgt spid="69638"/>
                                        </p:tgtEl>
                                        <p:attrNameLst>
                                          <p:attrName>ppt_x</p:attrName>
                                        </p:attrNameLst>
                                      </p:cBhvr>
                                      <p:tavLst>
                                        <p:tav tm="0">
                                          <p:val>
                                            <p:strVal val="1+#ppt_w/2"/>
                                          </p:val>
                                        </p:tav>
                                        <p:tav tm="100000">
                                          <p:val>
                                            <p:strVal val="#ppt_x"/>
                                          </p:val>
                                        </p:tav>
                                      </p:tavLst>
                                    </p:anim>
                                    <p:anim calcmode="lin" valueType="num">
                                      <p:cBhvr additive="base">
                                        <p:cTn id="29" dur="500" fill="hold"/>
                                        <p:tgtEl>
                                          <p:spTgt spid="69638"/>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9639"/>
                                        </p:tgtEl>
                                        <p:attrNameLst>
                                          <p:attrName>style.visibility</p:attrName>
                                        </p:attrNameLst>
                                      </p:cBhvr>
                                      <p:to>
                                        <p:strVal val="visible"/>
                                      </p:to>
                                    </p:set>
                                    <p:animEffect transition="in" filter="wipe(left)">
                                      <p:cBhvr>
                                        <p:cTn id="34" dur="500"/>
                                        <p:tgtEl>
                                          <p:spTgt spid="6963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69640"/>
                                        </p:tgtEl>
                                        <p:attrNameLst>
                                          <p:attrName>style.visibility</p:attrName>
                                        </p:attrNameLst>
                                      </p:cBhvr>
                                      <p:to>
                                        <p:strVal val="visible"/>
                                      </p:to>
                                    </p:set>
                                    <p:anim calcmode="lin" valueType="num">
                                      <p:cBhvr additive="base">
                                        <p:cTn id="39" dur="500" fill="hold"/>
                                        <p:tgtEl>
                                          <p:spTgt spid="69640"/>
                                        </p:tgtEl>
                                        <p:attrNameLst>
                                          <p:attrName>ppt_x</p:attrName>
                                        </p:attrNameLst>
                                      </p:cBhvr>
                                      <p:tavLst>
                                        <p:tav tm="0">
                                          <p:val>
                                            <p:strVal val="1+#ppt_w/2"/>
                                          </p:val>
                                        </p:tav>
                                        <p:tav tm="100000">
                                          <p:val>
                                            <p:strVal val="#ppt_x"/>
                                          </p:val>
                                        </p:tav>
                                      </p:tavLst>
                                    </p:anim>
                                    <p:anim calcmode="lin" valueType="num">
                                      <p:cBhvr additive="base">
                                        <p:cTn id="40" dur="500" fill="hold"/>
                                        <p:tgtEl>
                                          <p:spTgt spid="69640"/>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69641"/>
                                        </p:tgtEl>
                                        <p:attrNameLst>
                                          <p:attrName>style.visibility</p:attrName>
                                        </p:attrNameLst>
                                      </p:cBhvr>
                                      <p:to>
                                        <p:strVal val="visible"/>
                                      </p:to>
                                    </p:set>
                                    <p:animEffect transition="in" filter="wipe(left)">
                                      <p:cBhvr>
                                        <p:cTn id="45" dur="500"/>
                                        <p:tgtEl>
                                          <p:spTgt spid="69641"/>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2" fill="hold" grpId="0" nodeType="clickEffect">
                                  <p:stCondLst>
                                    <p:cond delay="0"/>
                                  </p:stCondLst>
                                  <p:childTnLst>
                                    <p:set>
                                      <p:cBhvr>
                                        <p:cTn id="49" dur="1" fill="hold">
                                          <p:stCondLst>
                                            <p:cond delay="0"/>
                                          </p:stCondLst>
                                        </p:cTn>
                                        <p:tgtEl>
                                          <p:spTgt spid="69642"/>
                                        </p:tgtEl>
                                        <p:attrNameLst>
                                          <p:attrName>style.visibility</p:attrName>
                                        </p:attrNameLst>
                                      </p:cBhvr>
                                      <p:to>
                                        <p:strVal val="visible"/>
                                      </p:to>
                                    </p:set>
                                    <p:anim calcmode="lin" valueType="num">
                                      <p:cBhvr additive="base">
                                        <p:cTn id="50" dur="500" fill="hold"/>
                                        <p:tgtEl>
                                          <p:spTgt spid="69642"/>
                                        </p:tgtEl>
                                        <p:attrNameLst>
                                          <p:attrName>ppt_x</p:attrName>
                                        </p:attrNameLst>
                                      </p:cBhvr>
                                      <p:tavLst>
                                        <p:tav tm="0">
                                          <p:val>
                                            <p:strVal val="1+#ppt_w/2"/>
                                          </p:val>
                                        </p:tav>
                                        <p:tav tm="100000">
                                          <p:val>
                                            <p:strVal val="#ppt_x"/>
                                          </p:val>
                                        </p:tav>
                                      </p:tavLst>
                                    </p:anim>
                                    <p:anim calcmode="lin" valueType="num">
                                      <p:cBhvr additive="base">
                                        <p:cTn id="51" dur="500" fill="hold"/>
                                        <p:tgtEl>
                                          <p:spTgt spid="69642"/>
                                        </p:tgtEl>
                                        <p:attrNameLst>
                                          <p:attrName>ppt_y</p:attrName>
                                        </p:attrNameLst>
                                      </p:cBhvr>
                                      <p:tavLst>
                                        <p:tav tm="0">
                                          <p:val>
                                            <p:strVal val="#ppt_y"/>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69643"/>
                                        </p:tgtEl>
                                        <p:attrNameLst>
                                          <p:attrName>style.visibility</p:attrName>
                                        </p:attrNameLst>
                                      </p:cBhvr>
                                      <p:to>
                                        <p:strVal val="visible"/>
                                      </p:to>
                                    </p:set>
                                    <p:animEffect transition="in" filter="wipe(left)">
                                      <p:cBhvr>
                                        <p:cTn id="56" dur="500"/>
                                        <p:tgtEl>
                                          <p:spTgt spid="69643"/>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69644"/>
                                        </p:tgtEl>
                                        <p:attrNameLst>
                                          <p:attrName>style.visibility</p:attrName>
                                        </p:attrNameLst>
                                      </p:cBhvr>
                                      <p:to>
                                        <p:strVal val="visible"/>
                                      </p:to>
                                    </p:set>
                                    <p:animEffect transition="in" filter="wipe(left)">
                                      <p:cBhvr>
                                        <p:cTn id="61" dur="500"/>
                                        <p:tgtEl>
                                          <p:spTgt spid="69644"/>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4" fill="hold" nodeType="clickEffect">
                                  <p:stCondLst>
                                    <p:cond delay="0"/>
                                  </p:stCondLst>
                                  <p:childTnLst>
                                    <p:set>
                                      <p:cBhvr>
                                        <p:cTn id="65" dur="1" fill="hold">
                                          <p:stCondLst>
                                            <p:cond delay="0"/>
                                          </p:stCondLst>
                                        </p:cTn>
                                        <p:tgtEl>
                                          <p:spTgt spid="3"/>
                                        </p:tgtEl>
                                        <p:attrNameLst>
                                          <p:attrName>style.visibility</p:attrName>
                                        </p:attrNameLst>
                                      </p:cBhvr>
                                      <p:to>
                                        <p:strVal val="visible"/>
                                      </p:to>
                                    </p:set>
                                    <p:animEffect transition="in" filter="wipe(down)">
                                      <p:cBhvr>
                                        <p:cTn id="66" dur="500"/>
                                        <p:tgtEl>
                                          <p:spTgt spid="3"/>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69645"/>
                                        </p:tgtEl>
                                        <p:attrNameLst>
                                          <p:attrName>style.visibility</p:attrName>
                                        </p:attrNameLst>
                                      </p:cBhvr>
                                      <p:to>
                                        <p:strVal val="visible"/>
                                      </p:to>
                                    </p:set>
                                    <p:anim calcmode="lin" valueType="num">
                                      <p:cBhvr additive="base">
                                        <p:cTn id="71" dur="500" fill="hold"/>
                                        <p:tgtEl>
                                          <p:spTgt spid="69645"/>
                                        </p:tgtEl>
                                        <p:attrNameLst>
                                          <p:attrName>ppt_x</p:attrName>
                                        </p:attrNameLst>
                                      </p:cBhvr>
                                      <p:tavLst>
                                        <p:tav tm="0">
                                          <p:val>
                                            <p:strVal val="1+#ppt_w/2"/>
                                          </p:val>
                                        </p:tav>
                                        <p:tav tm="100000">
                                          <p:val>
                                            <p:strVal val="#ppt_x"/>
                                          </p:val>
                                        </p:tav>
                                      </p:tavLst>
                                    </p:anim>
                                    <p:anim calcmode="lin" valueType="num">
                                      <p:cBhvr additive="base">
                                        <p:cTn id="72" dur="500" fill="hold"/>
                                        <p:tgtEl>
                                          <p:spTgt spid="69645"/>
                                        </p:tgtEl>
                                        <p:attrNameLst>
                                          <p:attrName>ppt_y</p:attrName>
                                        </p:attrNameLst>
                                      </p:cBhvr>
                                      <p:tavLst>
                                        <p:tav tm="0">
                                          <p:val>
                                            <p:strVal val="#ppt_y"/>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69646"/>
                                        </p:tgtEl>
                                        <p:attrNameLst>
                                          <p:attrName>style.visibility</p:attrName>
                                        </p:attrNameLst>
                                      </p:cBhvr>
                                      <p:to>
                                        <p:strVal val="visible"/>
                                      </p:to>
                                    </p:set>
                                    <p:animEffect transition="in" filter="wipe(left)">
                                      <p:cBhvr>
                                        <p:cTn id="77" dur="500"/>
                                        <p:tgtEl>
                                          <p:spTgt spid="6964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69647"/>
                                        </p:tgtEl>
                                        <p:attrNameLst>
                                          <p:attrName>style.visibility</p:attrName>
                                        </p:attrNameLst>
                                      </p:cBhvr>
                                      <p:to>
                                        <p:strVal val="visible"/>
                                      </p:to>
                                    </p:set>
                                    <p:animEffect transition="in" filter="wipe(left)">
                                      <p:cBhvr>
                                        <p:cTn id="82" dur="500"/>
                                        <p:tgtEl>
                                          <p:spTgt spid="69647"/>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 presetClass="entr" presetSubtype="2" fill="hold" grpId="0" nodeType="clickEffect">
                                  <p:stCondLst>
                                    <p:cond delay="0"/>
                                  </p:stCondLst>
                                  <p:childTnLst>
                                    <p:set>
                                      <p:cBhvr>
                                        <p:cTn id="86" dur="1" fill="hold">
                                          <p:stCondLst>
                                            <p:cond delay="0"/>
                                          </p:stCondLst>
                                        </p:cTn>
                                        <p:tgtEl>
                                          <p:spTgt spid="69648"/>
                                        </p:tgtEl>
                                        <p:attrNameLst>
                                          <p:attrName>style.visibility</p:attrName>
                                        </p:attrNameLst>
                                      </p:cBhvr>
                                      <p:to>
                                        <p:strVal val="visible"/>
                                      </p:to>
                                    </p:set>
                                    <p:anim calcmode="lin" valueType="num">
                                      <p:cBhvr additive="base">
                                        <p:cTn id="87" dur="500" fill="hold"/>
                                        <p:tgtEl>
                                          <p:spTgt spid="69648"/>
                                        </p:tgtEl>
                                        <p:attrNameLst>
                                          <p:attrName>ppt_x</p:attrName>
                                        </p:attrNameLst>
                                      </p:cBhvr>
                                      <p:tavLst>
                                        <p:tav tm="0">
                                          <p:val>
                                            <p:strVal val="1+#ppt_w/2"/>
                                          </p:val>
                                        </p:tav>
                                        <p:tav tm="100000">
                                          <p:val>
                                            <p:strVal val="#ppt_x"/>
                                          </p:val>
                                        </p:tav>
                                      </p:tavLst>
                                    </p:anim>
                                    <p:anim calcmode="lin" valueType="num">
                                      <p:cBhvr additive="base">
                                        <p:cTn id="88" dur="500" fill="hold"/>
                                        <p:tgtEl>
                                          <p:spTgt spid="69648"/>
                                        </p:tgtEl>
                                        <p:attrNameLst>
                                          <p:attrName>ppt_y</p:attrName>
                                        </p:attrNameLst>
                                      </p:cBhvr>
                                      <p:tavLst>
                                        <p:tav tm="0">
                                          <p:val>
                                            <p:strVal val="#ppt_y"/>
                                          </p:val>
                                        </p:tav>
                                        <p:tav tm="100000">
                                          <p:val>
                                            <p:strVal val="#ppt_y"/>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69649"/>
                                        </p:tgtEl>
                                        <p:attrNameLst>
                                          <p:attrName>style.visibility</p:attrName>
                                        </p:attrNameLst>
                                      </p:cBhvr>
                                      <p:to>
                                        <p:strVal val="visible"/>
                                      </p:to>
                                    </p:set>
                                    <p:animEffect transition="in" filter="wipe(left)">
                                      <p:cBhvr>
                                        <p:cTn id="93" dur="500"/>
                                        <p:tgtEl>
                                          <p:spTgt spid="69649"/>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69650"/>
                                        </p:tgtEl>
                                        <p:attrNameLst>
                                          <p:attrName>style.visibility</p:attrName>
                                        </p:attrNameLst>
                                      </p:cBhvr>
                                      <p:to>
                                        <p:strVal val="visible"/>
                                      </p:to>
                                    </p:set>
                                    <p:animEffect transition="in" filter="wipe(left)">
                                      <p:cBhvr>
                                        <p:cTn id="98" dur="500"/>
                                        <p:tgtEl>
                                          <p:spTgt spid="69650"/>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2" fill="hold" grpId="0" nodeType="clickEffect">
                                  <p:stCondLst>
                                    <p:cond delay="0"/>
                                  </p:stCondLst>
                                  <p:childTnLst>
                                    <p:set>
                                      <p:cBhvr>
                                        <p:cTn id="102" dur="1" fill="hold">
                                          <p:stCondLst>
                                            <p:cond delay="0"/>
                                          </p:stCondLst>
                                        </p:cTn>
                                        <p:tgtEl>
                                          <p:spTgt spid="69657"/>
                                        </p:tgtEl>
                                        <p:attrNameLst>
                                          <p:attrName>style.visibility</p:attrName>
                                        </p:attrNameLst>
                                      </p:cBhvr>
                                      <p:to>
                                        <p:strVal val="visible"/>
                                      </p:to>
                                    </p:set>
                                    <p:anim calcmode="lin" valueType="num">
                                      <p:cBhvr additive="base">
                                        <p:cTn id="103" dur="500" fill="hold"/>
                                        <p:tgtEl>
                                          <p:spTgt spid="69657"/>
                                        </p:tgtEl>
                                        <p:attrNameLst>
                                          <p:attrName>ppt_x</p:attrName>
                                        </p:attrNameLst>
                                      </p:cBhvr>
                                      <p:tavLst>
                                        <p:tav tm="0">
                                          <p:val>
                                            <p:strVal val="1+#ppt_w/2"/>
                                          </p:val>
                                        </p:tav>
                                        <p:tav tm="100000">
                                          <p:val>
                                            <p:strVal val="#ppt_x"/>
                                          </p:val>
                                        </p:tav>
                                      </p:tavLst>
                                    </p:anim>
                                    <p:anim calcmode="lin" valueType="num">
                                      <p:cBhvr additive="base">
                                        <p:cTn id="104" dur="500" fill="hold"/>
                                        <p:tgtEl>
                                          <p:spTgt spid="696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autoUpdateAnimBg="0"/>
      <p:bldP spid="69636" grpId="0" autoUpdateAnimBg="0"/>
      <p:bldP spid="69637" grpId="0" autoUpdateAnimBg="0"/>
      <p:bldP spid="69638" grpId="0" autoUpdateAnimBg="0"/>
      <p:bldP spid="69639" grpId="0" autoUpdateAnimBg="0"/>
      <p:bldP spid="69640" grpId="0" autoUpdateAnimBg="0"/>
      <p:bldP spid="69641" grpId="0" autoUpdateAnimBg="0"/>
      <p:bldP spid="69642" grpId="0" autoUpdateAnimBg="0"/>
      <p:bldP spid="69643" grpId="0" autoUpdateAnimBg="0"/>
      <p:bldP spid="69644" grpId="0" autoUpdateAnimBg="0"/>
      <p:bldP spid="69645" grpId="0" autoUpdateAnimBg="0"/>
      <p:bldP spid="69646" grpId="0" autoUpdateAnimBg="0"/>
      <p:bldP spid="69647" grpId="0" autoUpdateAnimBg="0"/>
      <p:bldP spid="69648" grpId="0" autoUpdateAnimBg="0"/>
      <p:bldP spid="69649" grpId="0" autoUpdateAnimBg="0"/>
      <p:bldP spid="69650" grpId="0" autoUpdateAnimBg="0"/>
      <p:bldP spid="69657"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918084" y="73820"/>
            <a:ext cx="4038451" cy="630238"/>
          </a:xfrm>
          <a:prstGeom prst="rect">
            <a:avLst/>
          </a:prstGeom>
          <a:solidFill>
            <a:srgbClr val="CCFFFF"/>
          </a:solidFill>
          <a:ln w="12700" cap="sq">
            <a:noFill/>
            <a:miter lim="800000"/>
            <a:headEnd type="none" w="sm" len="sm"/>
            <a:tailEnd type="none" w="sm" len="sm"/>
          </a:ln>
          <a:effectLst>
            <a:outerShdw dist="117088" dir="2436078" algn="ctr" rotWithShape="0">
              <a:srgbClr val="B2B2B2"/>
            </a:outerShdw>
          </a:effectLst>
        </p:spPr>
        <p:txBody>
          <a:bodyPr>
            <a:spAutoFit/>
          </a:bodyPr>
          <a:lstStyle/>
          <a:p>
            <a:pPr algn="l" eaLnBrk="1" hangingPunct="1"/>
            <a:r>
              <a:rPr kumimoji="1" lang="zh-CN" altLang="en-US" sz="3500" b="1" dirty="0">
                <a:solidFill>
                  <a:srgbClr val="000099"/>
                </a:solidFill>
                <a:ea typeface="楷体_GB2312" pitchFamily="49" charset="-122"/>
              </a:rPr>
              <a:t> </a:t>
            </a:r>
            <a:r>
              <a:rPr kumimoji="1" lang="zh-CN" altLang="en-US" sz="3500" b="1" dirty="0">
                <a:solidFill>
                  <a:srgbClr val="000099"/>
                </a:solidFill>
                <a:latin typeface="楷体_GB2312" pitchFamily="49" charset="-122"/>
                <a:ea typeface="楷体_GB2312" pitchFamily="49" charset="-122"/>
              </a:rPr>
              <a:t>串的存储结构</a:t>
            </a:r>
            <a:endParaRPr kumimoji="1" lang="zh-CN" altLang="en-US" sz="2400" dirty="0">
              <a:solidFill>
                <a:srgbClr val="FF6600"/>
              </a:solidFill>
            </a:endParaRPr>
          </a:p>
        </p:txBody>
      </p:sp>
      <p:grpSp>
        <p:nvGrpSpPr>
          <p:cNvPr id="2" name="Group 3"/>
          <p:cNvGrpSpPr>
            <a:grpSpLocks/>
          </p:cNvGrpSpPr>
          <p:nvPr/>
        </p:nvGrpSpPr>
        <p:grpSpPr bwMode="auto">
          <a:xfrm>
            <a:off x="1904528" y="1066800"/>
            <a:ext cx="4357446" cy="685800"/>
            <a:chOff x="240" y="672"/>
            <a:chExt cx="2745" cy="432"/>
          </a:xfrm>
        </p:grpSpPr>
        <p:sp>
          <p:nvSpPr>
            <p:cNvPr id="26785" name="AutoShape 4"/>
            <p:cNvSpPr>
              <a:spLocks noChangeArrowheads="1"/>
            </p:cNvSpPr>
            <p:nvPr/>
          </p:nvSpPr>
          <p:spPr bwMode="auto">
            <a:xfrm>
              <a:off x="240" y="672"/>
              <a:ext cx="2736" cy="432"/>
            </a:xfrm>
            <a:prstGeom prst="cloudCallout">
              <a:avLst>
                <a:gd name="adj1" fmla="val -27597"/>
                <a:gd name="adj2" fmla="val 19907"/>
              </a:avLst>
            </a:prstGeom>
            <a:solidFill>
              <a:srgbClr val="FFFFB9"/>
            </a:solidFill>
            <a:ln w="12700" cap="sq">
              <a:noFill/>
              <a:round/>
              <a:headEnd type="none" w="sm" len="sm"/>
              <a:tailEnd type="none" w="sm" len="sm"/>
            </a:ln>
            <a:effectLst>
              <a:outerShdw dist="136783" dir="1308085" algn="ctr" rotWithShape="0">
                <a:srgbClr val="B2B2B2"/>
              </a:outerShdw>
            </a:effectLst>
          </p:spPr>
          <p:txBody>
            <a:bodyPr wrap="none" anchor="ctr"/>
            <a:lstStyle/>
            <a:p>
              <a:pPr eaLnBrk="1" hangingPunct="1"/>
              <a:endParaRPr kumimoji="1" lang="zh-CN" altLang="zh-CN" sz="2400"/>
            </a:p>
          </p:txBody>
        </p:sp>
        <p:sp>
          <p:nvSpPr>
            <p:cNvPr id="26786" name="Text Box 5"/>
            <p:cNvSpPr txBox="1">
              <a:spLocks noChangeArrowheads="1"/>
            </p:cNvSpPr>
            <p:nvPr/>
          </p:nvSpPr>
          <p:spPr bwMode="auto">
            <a:xfrm>
              <a:off x="309" y="677"/>
              <a:ext cx="2676" cy="349"/>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a:spAutoFit/>
            </a:bodyPr>
            <a:lstStyle/>
            <a:p>
              <a:pPr algn="l" eaLnBrk="1" hangingPunct="1"/>
              <a:r>
                <a:rPr kumimoji="1" lang="zh-CN" altLang="en-US" sz="3000" b="1">
                  <a:solidFill>
                    <a:srgbClr val="FF3300"/>
                  </a:solidFill>
                  <a:latin typeface="黑体" pitchFamily="49" charset="-122"/>
                  <a:ea typeface="黑体" pitchFamily="49" charset="-122"/>
                </a:rPr>
                <a:t>一</a:t>
              </a:r>
              <a:r>
                <a:rPr kumimoji="1" lang="en-US" altLang="zh-CN" sz="3000" b="1">
                  <a:solidFill>
                    <a:srgbClr val="FF3300"/>
                  </a:solidFill>
                  <a:latin typeface="黑体" pitchFamily="49" charset="-122"/>
                  <a:ea typeface="黑体" pitchFamily="49" charset="-122"/>
                </a:rPr>
                <a:t>.</a:t>
              </a:r>
              <a:r>
                <a:rPr kumimoji="1" lang="zh-CN" altLang="en-US" sz="3000" b="1">
                  <a:solidFill>
                    <a:srgbClr val="FF3300"/>
                  </a:solidFill>
                  <a:latin typeface="黑体" pitchFamily="49" charset="-122"/>
                  <a:ea typeface="黑体" pitchFamily="49" charset="-122"/>
                </a:rPr>
                <a:t>串的顺序存储结构</a:t>
              </a:r>
              <a:endParaRPr kumimoji="1" lang="zh-CN" altLang="en-US" sz="3000">
                <a:solidFill>
                  <a:srgbClr val="00FFFF"/>
                </a:solidFill>
                <a:latin typeface="黑体" pitchFamily="49" charset="-122"/>
                <a:ea typeface="黑体" pitchFamily="49" charset="-122"/>
              </a:endParaRPr>
            </a:p>
          </p:txBody>
        </p:sp>
      </p:grpSp>
      <p:sp>
        <p:nvSpPr>
          <p:cNvPr id="70662" name="Text Box 6"/>
          <p:cNvSpPr txBox="1">
            <a:spLocks noChangeArrowheads="1"/>
          </p:cNvSpPr>
          <p:nvPr/>
        </p:nvSpPr>
        <p:spPr bwMode="auto">
          <a:xfrm>
            <a:off x="2340111" y="1981202"/>
            <a:ext cx="2603781" cy="52387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800" b="1">
                <a:solidFill>
                  <a:srgbClr val="003399"/>
                </a:solidFill>
                <a:ea typeface="楷体_GB2312" pitchFamily="49" charset="-122"/>
              </a:rPr>
              <a:t>1</a:t>
            </a:r>
            <a:r>
              <a:rPr kumimoji="1" lang="en-US" altLang="zh-CN" sz="2800" b="1">
                <a:solidFill>
                  <a:srgbClr val="003399"/>
                </a:solidFill>
                <a:latin typeface="楷体_GB2312" pitchFamily="49" charset="-122"/>
                <a:ea typeface="楷体_GB2312" pitchFamily="49" charset="-122"/>
              </a:rPr>
              <a:t>.</a:t>
            </a:r>
            <a:r>
              <a:rPr kumimoji="1" lang="zh-CN" altLang="en-US" sz="2800" b="1">
                <a:solidFill>
                  <a:srgbClr val="003399"/>
                </a:solidFill>
                <a:latin typeface="幼圆" pitchFamily="49" charset="-122"/>
                <a:ea typeface="幼圆" pitchFamily="49" charset="-122"/>
              </a:rPr>
              <a:t>非紧缩格式</a:t>
            </a:r>
            <a:endParaRPr kumimoji="1" lang="zh-CN" altLang="en-US" sz="2800">
              <a:solidFill>
                <a:srgbClr val="003399"/>
              </a:solidFill>
              <a:latin typeface="幼圆" pitchFamily="49" charset="-122"/>
              <a:ea typeface="幼圆" pitchFamily="49" charset="-122"/>
            </a:endParaRPr>
          </a:p>
        </p:txBody>
      </p:sp>
      <p:sp>
        <p:nvSpPr>
          <p:cNvPr id="70663" name="Text Box 7"/>
          <p:cNvSpPr txBox="1">
            <a:spLocks noChangeArrowheads="1"/>
          </p:cNvSpPr>
          <p:nvPr/>
        </p:nvSpPr>
        <p:spPr bwMode="auto">
          <a:xfrm>
            <a:off x="2872850" y="2616200"/>
            <a:ext cx="5181654" cy="477838"/>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500" b="1">
                <a:solidFill>
                  <a:srgbClr val="0000CC"/>
                </a:solidFill>
                <a:latin typeface="幼圆" pitchFamily="49" charset="-122"/>
                <a:ea typeface="幼圆" pitchFamily="49" charset="-122"/>
              </a:rPr>
              <a:t>例如</a:t>
            </a:r>
            <a:r>
              <a:rPr kumimoji="1" lang="en-US" altLang="zh-CN" sz="2500" b="1">
                <a:solidFill>
                  <a:srgbClr val="0000CC"/>
                </a:solidFill>
                <a:latin typeface="楷体_GB2312" pitchFamily="49" charset="-122"/>
                <a:ea typeface="楷体_GB2312" pitchFamily="49" charset="-122"/>
              </a:rPr>
              <a:t>: </a:t>
            </a:r>
            <a:r>
              <a:rPr kumimoji="1" lang="en-US" altLang="zh-CN" sz="2500" b="1">
                <a:solidFill>
                  <a:srgbClr val="0000CC"/>
                </a:solidFill>
                <a:ea typeface="楷体_GB2312" pitchFamily="49" charset="-122"/>
              </a:rPr>
              <a:t>S =</a:t>
            </a:r>
            <a:r>
              <a:rPr kumimoji="1" lang="en-US" altLang="zh-CN" sz="2500" b="1">
                <a:solidFill>
                  <a:srgbClr val="FFFFFF"/>
                </a:solidFill>
                <a:ea typeface="楷体_GB2312" pitchFamily="49" charset="-122"/>
              </a:rPr>
              <a:t> </a:t>
            </a:r>
            <a:r>
              <a:rPr kumimoji="1" lang="en-US" altLang="zh-CN" sz="2500" b="1">
                <a:solidFill>
                  <a:schemeClr val="accent2"/>
                </a:solidFill>
                <a:cs typeface="Times New Roman" pitchFamily="18" charset="0"/>
                <a:sym typeface="Symbol" pitchFamily="18" charset="2"/>
              </a:rPr>
              <a:t>'</a:t>
            </a:r>
            <a:r>
              <a:rPr kumimoji="1" lang="en-US" altLang="zh-CN" sz="2500" b="1">
                <a:solidFill>
                  <a:schemeClr val="accent2"/>
                </a:solidFill>
                <a:ea typeface="楷体_GB2312" pitchFamily="49" charset="-122"/>
              </a:rPr>
              <a:t>DATA  STRUCTURE</a:t>
            </a:r>
            <a:r>
              <a:rPr kumimoji="1" lang="en-US" altLang="zh-CN" sz="2500" b="1">
                <a:solidFill>
                  <a:schemeClr val="accent2"/>
                </a:solidFill>
                <a:cs typeface="Times New Roman" pitchFamily="18" charset="0"/>
                <a:sym typeface="Symbol" pitchFamily="18" charset="2"/>
              </a:rPr>
              <a:t>'</a:t>
            </a:r>
          </a:p>
        </p:txBody>
      </p:sp>
      <p:sp>
        <p:nvSpPr>
          <p:cNvPr id="70664" name="Text Box 8"/>
          <p:cNvSpPr txBox="1">
            <a:spLocks noChangeArrowheads="1"/>
          </p:cNvSpPr>
          <p:nvPr/>
        </p:nvSpPr>
        <p:spPr bwMode="auto">
          <a:xfrm>
            <a:off x="2340110" y="3352802"/>
            <a:ext cx="2514722" cy="52387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800" b="1">
                <a:solidFill>
                  <a:srgbClr val="003399"/>
                </a:solidFill>
                <a:ea typeface="楷体_GB2312" pitchFamily="49" charset="-122"/>
              </a:rPr>
              <a:t>2</a:t>
            </a:r>
            <a:r>
              <a:rPr kumimoji="1" lang="en-US" altLang="zh-CN" sz="2800" b="1">
                <a:solidFill>
                  <a:srgbClr val="003399"/>
                </a:solidFill>
                <a:latin typeface="楷体_GB2312" pitchFamily="49" charset="-122"/>
                <a:ea typeface="楷体_GB2312" pitchFamily="49" charset="-122"/>
              </a:rPr>
              <a:t>.</a:t>
            </a:r>
            <a:r>
              <a:rPr kumimoji="1" lang="zh-CN" altLang="en-US" sz="2800" b="1">
                <a:solidFill>
                  <a:srgbClr val="003399"/>
                </a:solidFill>
                <a:latin typeface="幼圆" pitchFamily="49" charset="-122"/>
                <a:ea typeface="幼圆" pitchFamily="49" charset="-122"/>
              </a:rPr>
              <a:t>紧缩格式</a:t>
            </a:r>
            <a:endParaRPr kumimoji="1" lang="zh-CN" altLang="en-US" sz="2800">
              <a:solidFill>
                <a:srgbClr val="003399"/>
              </a:solidFill>
              <a:latin typeface="幼圆" pitchFamily="49" charset="-122"/>
              <a:ea typeface="幼圆" pitchFamily="49" charset="-122"/>
            </a:endParaRPr>
          </a:p>
        </p:txBody>
      </p:sp>
      <p:grpSp>
        <p:nvGrpSpPr>
          <p:cNvPr id="3" name="Group 9"/>
          <p:cNvGrpSpPr>
            <a:grpSpLocks/>
          </p:cNvGrpSpPr>
          <p:nvPr/>
        </p:nvGrpSpPr>
        <p:grpSpPr bwMode="auto">
          <a:xfrm>
            <a:off x="6334843" y="3581402"/>
            <a:ext cx="1274985" cy="1338263"/>
            <a:chOff x="2748" y="2268"/>
            <a:chExt cx="804" cy="843"/>
          </a:xfrm>
        </p:grpSpPr>
        <p:grpSp>
          <p:nvGrpSpPr>
            <p:cNvPr id="4" name="Group 10"/>
            <p:cNvGrpSpPr>
              <a:grpSpLocks/>
            </p:cNvGrpSpPr>
            <p:nvPr/>
          </p:nvGrpSpPr>
          <p:grpSpPr bwMode="auto">
            <a:xfrm>
              <a:off x="2784" y="2304"/>
              <a:ext cx="768" cy="768"/>
              <a:chOff x="4272" y="2832"/>
              <a:chExt cx="768" cy="768"/>
            </a:xfrm>
          </p:grpSpPr>
          <p:grpSp>
            <p:nvGrpSpPr>
              <p:cNvPr id="5" name="Group 11"/>
              <p:cNvGrpSpPr>
                <a:grpSpLocks/>
              </p:cNvGrpSpPr>
              <p:nvPr/>
            </p:nvGrpSpPr>
            <p:grpSpPr bwMode="auto">
              <a:xfrm>
                <a:off x="4272" y="2832"/>
                <a:ext cx="768" cy="192"/>
                <a:chOff x="4272" y="1296"/>
                <a:chExt cx="768" cy="192"/>
              </a:xfrm>
            </p:grpSpPr>
            <p:sp>
              <p:nvSpPr>
                <p:cNvPr id="26781" name="Rectangle 12"/>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82" name="Rectangle 13"/>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83" name="Rectangle 14"/>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84" name="Rectangle 15"/>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6" name="Group 16"/>
              <p:cNvGrpSpPr>
                <a:grpSpLocks/>
              </p:cNvGrpSpPr>
              <p:nvPr/>
            </p:nvGrpSpPr>
            <p:grpSpPr bwMode="auto">
              <a:xfrm>
                <a:off x="4272" y="3024"/>
                <a:ext cx="768" cy="192"/>
                <a:chOff x="4272" y="1296"/>
                <a:chExt cx="768" cy="192"/>
              </a:xfrm>
            </p:grpSpPr>
            <p:sp>
              <p:nvSpPr>
                <p:cNvPr id="26777" name="Rectangle 17"/>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78" name="Rectangle 18"/>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79" name="Rectangle 19"/>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80" name="Rectangle 20"/>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7" name="Group 21"/>
              <p:cNvGrpSpPr>
                <a:grpSpLocks/>
              </p:cNvGrpSpPr>
              <p:nvPr/>
            </p:nvGrpSpPr>
            <p:grpSpPr bwMode="auto">
              <a:xfrm>
                <a:off x="4272" y="3216"/>
                <a:ext cx="768" cy="192"/>
                <a:chOff x="4272" y="1296"/>
                <a:chExt cx="768" cy="192"/>
              </a:xfrm>
            </p:grpSpPr>
            <p:sp>
              <p:nvSpPr>
                <p:cNvPr id="26773" name="Rectangle 22"/>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74" name="Rectangle 23"/>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75" name="Rectangle 24"/>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76" name="Rectangle 25"/>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8" name="Group 26"/>
              <p:cNvGrpSpPr>
                <a:grpSpLocks/>
              </p:cNvGrpSpPr>
              <p:nvPr/>
            </p:nvGrpSpPr>
            <p:grpSpPr bwMode="auto">
              <a:xfrm>
                <a:off x="4272" y="3408"/>
                <a:ext cx="768" cy="192"/>
                <a:chOff x="4272" y="1296"/>
                <a:chExt cx="768" cy="192"/>
              </a:xfrm>
            </p:grpSpPr>
            <p:sp>
              <p:nvSpPr>
                <p:cNvPr id="26769" name="Rectangle 27"/>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70" name="Rectangle 28"/>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71" name="Rectangle 29"/>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72" name="Rectangle 30"/>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sp>
          <p:nvSpPr>
            <p:cNvPr id="26761" name="Rectangle 31"/>
            <p:cNvSpPr>
              <a:spLocks noChangeArrowheads="1"/>
            </p:cNvSpPr>
            <p:nvPr/>
          </p:nvSpPr>
          <p:spPr bwMode="auto">
            <a:xfrm>
              <a:off x="2748" y="2268"/>
              <a:ext cx="720"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accent2"/>
                  </a:solidFill>
                </a:rPr>
                <a:t>D A  T A</a:t>
              </a:r>
            </a:p>
          </p:txBody>
        </p:sp>
        <p:sp>
          <p:nvSpPr>
            <p:cNvPr id="26762" name="Rectangle 32"/>
            <p:cNvSpPr>
              <a:spLocks noChangeArrowheads="1"/>
            </p:cNvSpPr>
            <p:nvPr/>
          </p:nvSpPr>
          <p:spPr bwMode="auto">
            <a:xfrm>
              <a:off x="2902" y="2448"/>
              <a:ext cx="633" cy="301"/>
            </a:xfrm>
            <a:prstGeom prst="rect">
              <a:avLst/>
            </a:prstGeom>
            <a:noFill/>
            <a:ln w="12700" cap="sq">
              <a:noFill/>
              <a:miter lim="800000"/>
              <a:headEnd type="none" w="sm" len="sm"/>
              <a:tailEnd type="none" w="sm" len="sm"/>
            </a:ln>
          </p:spPr>
          <p:txBody>
            <a:bodyPr wrap="none">
              <a:spAutoFit/>
            </a:bodyPr>
            <a:lstStyle/>
            <a:p>
              <a:pPr algn="l" eaLnBrk="1" hangingPunct="1"/>
              <a:r>
                <a:rPr kumimoji="1" lang="zh-CN" altLang="en-US" sz="2500" b="1">
                  <a:solidFill>
                    <a:schemeClr val="accent2"/>
                  </a:solidFill>
                  <a:ea typeface="楷体_GB2312" pitchFamily="49" charset="-122"/>
                </a:rPr>
                <a:t> </a:t>
              </a:r>
              <a:r>
                <a:rPr kumimoji="1" lang="en-US" altLang="zh-CN" sz="2500" b="1">
                  <a:solidFill>
                    <a:schemeClr val="accent2"/>
                  </a:solidFill>
                  <a:ea typeface="楷体_GB2312" pitchFamily="49" charset="-122"/>
                </a:rPr>
                <a:t>S  T R</a:t>
              </a:r>
            </a:p>
          </p:txBody>
        </p:sp>
        <p:sp>
          <p:nvSpPr>
            <p:cNvPr id="26763" name="Rectangle 33"/>
            <p:cNvSpPr>
              <a:spLocks noChangeArrowheads="1"/>
            </p:cNvSpPr>
            <p:nvPr/>
          </p:nvSpPr>
          <p:spPr bwMode="auto">
            <a:xfrm>
              <a:off x="2751" y="2630"/>
              <a:ext cx="715" cy="30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500" b="1">
                  <a:solidFill>
                    <a:schemeClr val="accent2"/>
                  </a:solidFill>
                  <a:ea typeface="楷体_GB2312" pitchFamily="49" charset="-122"/>
                </a:rPr>
                <a:t>U C T U</a:t>
              </a:r>
            </a:p>
          </p:txBody>
        </p:sp>
        <p:sp>
          <p:nvSpPr>
            <p:cNvPr id="26764" name="Rectangle 34"/>
            <p:cNvSpPr>
              <a:spLocks noChangeArrowheads="1"/>
            </p:cNvSpPr>
            <p:nvPr/>
          </p:nvSpPr>
          <p:spPr bwMode="auto">
            <a:xfrm>
              <a:off x="2775" y="2810"/>
              <a:ext cx="392" cy="30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500" b="1">
                  <a:solidFill>
                    <a:schemeClr val="accent2"/>
                  </a:solidFill>
                  <a:ea typeface="楷体_GB2312" pitchFamily="49" charset="-122"/>
                </a:rPr>
                <a:t>R E</a:t>
              </a:r>
            </a:p>
          </p:txBody>
        </p:sp>
      </p:grpSp>
      <p:sp>
        <p:nvSpPr>
          <p:cNvPr id="70691" name="Text Box 35"/>
          <p:cNvSpPr txBox="1">
            <a:spLocks noChangeArrowheads="1"/>
          </p:cNvSpPr>
          <p:nvPr/>
        </p:nvSpPr>
        <p:spPr bwMode="auto">
          <a:xfrm>
            <a:off x="2340112" y="5119690"/>
            <a:ext cx="3199671" cy="52387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800" b="1">
                <a:solidFill>
                  <a:srgbClr val="003399"/>
                </a:solidFill>
                <a:ea typeface="楷体_GB2312" pitchFamily="49" charset="-122"/>
              </a:rPr>
              <a:t>3</a:t>
            </a:r>
            <a:r>
              <a:rPr kumimoji="1" lang="en-US" altLang="zh-CN" sz="2800" b="1">
                <a:solidFill>
                  <a:srgbClr val="003399"/>
                </a:solidFill>
                <a:latin typeface="楷体_GB2312" pitchFamily="49" charset="-122"/>
                <a:ea typeface="楷体_GB2312" pitchFamily="49" charset="-122"/>
              </a:rPr>
              <a:t>. </a:t>
            </a:r>
            <a:r>
              <a:rPr kumimoji="1" lang="zh-CN" altLang="en-US" sz="2800" b="1">
                <a:solidFill>
                  <a:srgbClr val="003399"/>
                </a:solidFill>
                <a:latin typeface="幼圆" pitchFamily="49" charset="-122"/>
                <a:ea typeface="幼圆" pitchFamily="49" charset="-122"/>
              </a:rPr>
              <a:t>单字节方式</a:t>
            </a:r>
            <a:endParaRPr kumimoji="1" lang="zh-CN" altLang="en-US" sz="2800">
              <a:solidFill>
                <a:srgbClr val="003399"/>
              </a:solidFill>
              <a:latin typeface="幼圆" pitchFamily="49" charset="-122"/>
              <a:ea typeface="幼圆" pitchFamily="49" charset="-122"/>
            </a:endParaRPr>
          </a:p>
        </p:txBody>
      </p:sp>
      <p:grpSp>
        <p:nvGrpSpPr>
          <p:cNvPr id="9" name="Group 36"/>
          <p:cNvGrpSpPr>
            <a:grpSpLocks/>
          </p:cNvGrpSpPr>
          <p:nvPr/>
        </p:nvGrpSpPr>
        <p:grpSpPr bwMode="auto">
          <a:xfrm>
            <a:off x="2869613" y="5699125"/>
            <a:ext cx="4912855" cy="477838"/>
            <a:chOff x="492" y="3638"/>
            <a:chExt cx="3094" cy="301"/>
          </a:xfrm>
        </p:grpSpPr>
        <p:grpSp>
          <p:nvGrpSpPr>
            <p:cNvPr id="10" name="Group 37"/>
            <p:cNvGrpSpPr>
              <a:grpSpLocks/>
            </p:cNvGrpSpPr>
            <p:nvPr/>
          </p:nvGrpSpPr>
          <p:grpSpPr bwMode="auto">
            <a:xfrm>
              <a:off x="528" y="3696"/>
              <a:ext cx="1018" cy="202"/>
              <a:chOff x="576" y="3696"/>
              <a:chExt cx="1018" cy="202"/>
            </a:xfrm>
          </p:grpSpPr>
          <p:sp>
            <p:nvSpPr>
              <p:cNvPr id="26755" name="Rectangle 38"/>
              <p:cNvSpPr>
                <a:spLocks noChangeArrowheads="1"/>
              </p:cNvSpPr>
              <p:nvPr/>
            </p:nvSpPr>
            <p:spPr bwMode="auto">
              <a:xfrm>
                <a:off x="576" y="3696"/>
                <a:ext cx="202" cy="20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56" name="Rectangle 39"/>
              <p:cNvSpPr>
                <a:spLocks noChangeArrowheads="1"/>
              </p:cNvSpPr>
              <p:nvPr/>
            </p:nvSpPr>
            <p:spPr bwMode="auto">
              <a:xfrm>
                <a:off x="780" y="3696"/>
                <a:ext cx="202" cy="20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57" name="Rectangle 40"/>
              <p:cNvSpPr>
                <a:spLocks noChangeArrowheads="1"/>
              </p:cNvSpPr>
              <p:nvPr/>
            </p:nvSpPr>
            <p:spPr bwMode="auto">
              <a:xfrm>
                <a:off x="986" y="3696"/>
                <a:ext cx="202" cy="20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58" name="Rectangle 41"/>
              <p:cNvSpPr>
                <a:spLocks noChangeArrowheads="1"/>
              </p:cNvSpPr>
              <p:nvPr/>
            </p:nvSpPr>
            <p:spPr bwMode="auto">
              <a:xfrm>
                <a:off x="1188" y="3696"/>
                <a:ext cx="202" cy="20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59" name="Rectangle 42"/>
              <p:cNvSpPr>
                <a:spLocks noChangeArrowheads="1"/>
              </p:cNvSpPr>
              <p:nvPr/>
            </p:nvSpPr>
            <p:spPr bwMode="auto">
              <a:xfrm>
                <a:off x="1392" y="3696"/>
                <a:ext cx="202" cy="20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11" name="Group 43"/>
            <p:cNvGrpSpPr>
              <a:grpSpLocks/>
            </p:cNvGrpSpPr>
            <p:nvPr/>
          </p:nvGrpSpPr>
          <p:grpSpPr bwMode="auto">
            <a:xfrm>
              <a:off x="1550" y="3696"/>
              <a:ext cx="1018" cy="202"/>
              <a:chOff x="576" y="3696"/>
              <a:chExt cx="1018" cy="202"/>
            </a:xfrm>
          </p:grpSpPr>
          <p:sp>
            <p:nvSpPr>
              <p:cNvPr id="26750" name="Rectangle 44"/>
              <p:cNvSpPr>
                <a:spLocks noChangeArrowheads="1"/>
              </p:cNvSpPr>
              <p:nvPr/>
            </p:nvSpPr>
            <p:spPr bwMode="auto">
              <a:xfrm>
                <a:off x="576" y="3696"/>
                <a:ext cx="202" cy="20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51" name="Rectangle 45"/>
              <p:cNvSpPr>
                <a:spLocks noChangeArrowheads="1"/>
              </p:cNvSpPr>
              <p:nvPr/>
            </p:nvSpPr>
            <p:spPr bwMode="auto">
              <a:xfrm>
                <a:off x="780" y="3696"/>
                <a:ext cx="202" cy="20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52" name="Rectangle 46"/>
              <p:cNvSpPr>
                <a:spLocks noChangeArrowheads="1"/>
              </p:cNvSpPr>
              <p:nvPr/>
            </p:nvSpPr>
            <p:spPr bwMode="auto">
              <a:xfrm>
                <a:off x="986" y="3696"/>
                <a:ext cx="202" cy="20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53" name="Rectangle 47"/>
              <p:cNvSpPr>
                <a:spLocks noChangeArrowheads="1"/>
              </p:cNvSpPr>
              <p:nvPr/>
            </p:nvSpPr>
            <p:spPr bwMode="auto">
              <a:xfrm>
                <a:off x="1188" y="3696"/>
                <a:ext cx="202" cy="20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54" name="Rectangle 48"/>
              <p:cNvSpPr>
                <a:spLocks noChangeArrowheads="1"/>
              </p:cNvSpPr>
              <p:nvPr/>
            </p:nvSpPr>
            <p:spPr bwMode="auto">
              <a:xfrm>
                <a:off x="1392" y="3696"/>
                <a:ext cx="202" cy="20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12" name="Group 49"/>
            <p:cNvGrpSpPr>
              <a:grpSpLocks/>
            </p:cNvGrpSpPr>
            <p:nvPr/>
          </p:nvGrpSpPr>
          <p:grpSpPr bwMode="auto">
            <a:xfrm>
              <a:off x="2568" y="3696"/>
              <a:ext cx="1018" cy="202"/>
              <a:chOff x="576" y="3696"/>
              <a:chExt cx="1018" cy="202"/>
            </a:xfrm>
          </p:grpSpPr>
          <p:sp>
            <p:nvSpPr>
              <p:cNvPr id="26745" name="Rectangle 50"/>
              <p:cNvSpPr>
                <a:spLocks noChangeArrowheads="1"/>
              </p:cNvSpPr>
              <p:nvPr/>
            </p:nvSpPr>
            <p:spPr bwMode="auto">
              <a:xfrm>
                <a:off x="576" y="3696"/>
                <a:ext cx="202" cy="20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46" name="Rectangle 51"/>
              <p:cNvSpPr>
                <a:spLocks noChangeArrowheads="1"/>
              </p:cNvSpPr>
              <p:nvPr/>
            </p:nvSpPr>
            <p:spPr bwMode="auto">
              <a:xfrm>
                <a:off x="780" y="3696"/>
                <a:ext cx="202" cy="20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47" name="Rectangle 52"/>
              <p:cNvSpPr>
                <a:spLocks noChangeArrowheads="1"/>
              </p:cNvSpPr>
              <p:nvPr/>
            </p:nvSpPr>
            <p:spPr bwMode="auto">
              <a:xfrm>
                <a:off x="986" y="3696"/>
                <a:ext cx="202" cy="20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48" name="Rectangle 53"/>
              <p:cNvSpPr>
                <a:spLocks noChangeArrowheads="1"/>
              </p:cNvSpPr>
              <p:nvPr/>
            </p:nvSpPr>
            <p:spPr bwMode="auto">
              <a:xfrm>
                <a:off x="1188" y="3696"/>
                <a:ext cx="202" cy="20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49" name="Rectangle 54"/>
              <p:cNvSpPr>
                <a:spLocks noChangeArrowheads="1"/>
              </p:cNvSpPr>
              <p:nvPr/>
            </p:nvSpPr>
            <p:spPr bwMode="auto">
              <a:xfrm>
                <a:off x="1392" y="3696"/>
                <a:ext cx="202" cy="20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sp>
          <p:nvSpPr>
            <p:cNvPr id="26744" name="Rectangle 55"/>
            <p:cNvSpPr>
              <a:spLocks noChangeArrowheads="1"/>
            </p:cNvSpPr>
            <p:nvPr/>
          </p:nvSpPr>
          <p:spPr bwMode="auto">
            <a:xfrm>
              <a:off x="492" y="3638"/>
              <a:ext cx="2497" cy="30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500" b="1">
                  <a:solidFill>
                    <a:schemeClr val="accent2"/>
                  </a:solidFill>
                  <a:ea typeface="楷体_GB2312" pitchFamily="49" charset="-122"/>
                </a:rPr>
                <a:t>D  A T A      S  T R U C T  U R E</a:t>
              </a:r>
            </a:p>
          </p:txBody>
        </p:sp>
      </p:grpSp>
      <p:sp>
        <p:nvSpPr>
          <p:cNvPr id="70712" name="Text Box 56"/>
          <p:cNvSpPr txBox="1">
            <a:spLocks noChangeArrowheads="1"/>
          </p:cNvSpPr>
          <p:nvPr/>
        </p:nvSpPr>
        <p:spPr bwMode="auto">
          <a:xfrm>
            <a:off x="8550000" y="5184777"/>
            <a:ext cx="410690" cy="430887"/>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200" b="1">
                <a:solidFill>
                  <a:srgbClr val="0000FF"/>
                </a:solidFill>
              </a:rPr>
              <a:t>@</a:t>
            </a:r>
          </a:p>
        </p:txBody>
      </p:sp>
      <p:sp>
        <p:nvSpPr>
          <p:cNvPr id="70713" name="Text Box 57"/>
          <p:cNvSpPr txBox="1">
            <a:spLocks noChangeArrowheads="1"/>
          </p:cNvSpPr>
          <p:nvPr/>
        </p:nvSpPr>
        <p:spPr bwMode="auto">
          <a:xfrm>
            <a:off x="6946926" y="4449764"/>
            <a:ext cx="410690" cy="430887"/>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200" b="1">
                <a:solidFill>
                  <a:srgbClr val="0000FF"/>
                </a:solidFill>
              </a:rPr>
              <a:t>@</a:t>
            </a:r>
          </a:p>
        </p:txBody>
      </p:sp>
      <p:sp>
        <p:nvSpPr>
          <p:cNvPr id="70714" name="Text Box 58"/>
          <p:cNvSpPr txBox="1">
            <a:spLocks noChangeArrowheads="1"/>
          </p:cNvSpPr>
          <p:nvPr/>
        </p:nvSpPr>
        <p:spPr bwMode="auto">
          <a:xfrm>
            <a:off x="7403559" y="5715002"/>
            <a:ext cx="410690" cy="430887"/>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200" b="1">
                <a:solidFill>
                  <a:srgbClr val="0000FF"/>
                </a:solidFill>
              </a:rPr>
              <a:t>@</a:t>
            </a:r>
          </a:p>
        </p:txBody>
      </p:sp>
      <p:sp>
        <p:nvSpPr>
          <p:cNvPr id="70715" name="Rectangle 59"/>
          <p:cNvSpPr>
            <a:spLocks noChangeArrowheads="1"/>
          </p:cNvSpPr>
          <p:nvPr/>
        </p:nvSpPr>
        <p:spPr bwMode="auto">
          <a:xfrm>
            <a:off x="4511549" y="2012952"/>
            <a:ext cx="3565625"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rgbClr val="003399"/>
                </a:solidFill>
                <a:latin typeface="幼圆" pitchFamily="49" charset="-122"/>
                <a:ea typeface="幼圆" pitchFamily="49" charset="-122"/>
              </a:rPr>
              <a:t>(</a:t>
            </a:r>
            <a:r>
              <a:rPr kumimoji="1" lang="zh-CN" altLang="en-US" sz="2600" b="1">
                <a:solidFill>
                  <a:srgbClr val="003399"/>
                </a:solidFill>
                <a:latin typeface="幼圆" pitchFamily="49" charset="-122"/>
                <a:ea typeface="幼圆" pitchFamily="49" charset="-122"/>
              </a:rPr>
              <a:t>设每个字有</a:t>
            </a:r>
            <a:r>
              <a:rPr kumimoji="1" lang="en-US" altLang="zh-CN" sz="2600" b="1">
                <a:solidFill>
                  <a:srgbClr val="003399"/>
                </a:solidFill>
                <a:ea typeface="幼圆" pitchFamily="49" charset="-122"/>
              </a:rPr>
              <a:t>4</a:t>
            </a:r>
            <a:r>
              <a:rPr kumimoji="1" lang="zh-CN" altLang="en-US" sz="2600" b="1">
                <a:solidFill>
                  <a:srgbClr val="003399"/>
                </a:solidFill>
                <a:latin typeface="幼圆" pitchFamily="49" charset="-122"/>
                <a:ea typeface="幼圆" pitchFamily="49" charset="-122"/>
              </a:rPr>
              <a:t>个字节</a:t>
            </a:r>
            <a:r>
              <a:rPr kumimoji="1" lang="en-US" altLang="zh-CN" sz="2600" b="1">
                <a:solidFill>
                  <a:srgbClr val="003399"/>
                </a:solidFill>
                <a:latin typeface="幼圆" pitchFamily="49" charset="-122"/>
                <a:ea typeface="幼圆" pitchFamily="49" charset="-122"/>
              </a:rPr>
              <a:t>)</a:t>
            </a:r>
          </a:p>
        </p:txBody>
      </p:sp>
      <p:grpSp>
        <p:nvGrpSpPr>
          <p:cNvPr id="13" name="Group 60"/>
          <p:cNvGrpSpPr>
            <a:grpSpLocks/>
          </p:cNvGrpSpPr>
          <p:nvPr/>
        </p:nvGrpSpPr>
        <p:grpSpPr bwMode="auto">
          <a:xfrm>
            <a:off x="4333429" y="3933825"/>
            <a:ext cx="898693" cy="935038"/>
            <a:chOff x="1701" y="2568"/>
            <a:chExt cx="566" cy="589"/>
          </a:xfrm>
        </p:grpSpPr>
        <p:sp>
          <p:nvSpPr>
            <p:cNvPr id="26737" name="Freeform 61"/>
            <p:cNvSpPr>
              <a:spLocks/>
            </p:cNvSpPr>
            <p:nvPr/>
          </p:nvSpPr>
          <p:spPr bwMode="auto">
            <a:xfrm rot="-172820">
              <a:off x="1701" y="2568"/>
              <a:ext cx="566" cy="589"/>
            </a:xfrm>
            <a:custGeom>
              <a:avLst/>
              <a:gdLst>
                <a:gd name="T0" fmla="*/ 561239 w 265"/>
                <a:gd name="T1" fmla="*/ 159036 h 273"/>
                <a:gd name="T2" fmla="*/ 1066807 w 265"/>
                <a:gd name="T3" fmla="*/ 292878 h 273"/>
                <a:gd name="T4" fmla="*/ 0 w 265"/>
                <a:gd name="T5" fmla="*/ 953088 h 273"/>
                <a:gd name="T6" fmla="*/ 59436 w 265"/>
                <a:gd name="T7" fmla="*/ 358643 h 273"/>
                <a:gd name="T8" fmla="*/ 353442 w 265"/>
                <a:gd name="T9" fmla="*/ 159036 h 273"/>
                <a:gd name="T10" fmla="*/ 471632 w 265"/>
                <a:gd name="T11" fmla="*/ 192562 h 273"/>
                <a:gd name="T12" fmla="*/ 561239 w 265"/>
                <a:gd name="T13" fmla="*/ 159036 h 27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5" h="273">
                  <a:moveTo>
                    <a:pt x="133" y="34"/>
                  </a:moveTo>
                  <a:cubicBezTo>
                    <a:pt x="181" y="27"/>
                    <a:pt x="238" y="0"/>
                    <a:pt x="253" y="62"/>
                  </a:cubicBezTo>
                  <a:cubicBezTo>
                    <a:pt x="241" y="273"/>
                    <a:pt x="265" y="210"/>
                    <a:pt x="0" y="202"/>
                  </a:cubicBezTo>
                  <a:cubicBezTo>
                    <a:pt x="8" y="161"/>
                    <a:pt x="3" y="117"/>
                    <a:pt x="14" y="76"/>
                  </a:cubicBezTo>
                  <a:cubicBezTo>
                    <a:pt x="15" y="71"/>
                    <a:pt x="75" y="40"/>
                    <a:pt x="84" y="34"/>
                  </a:cubicBezTo>
                  <a:cubicBezTo>
                    <a:pt x="93" y="36"/>
                    <a:pt x="102" y="41"/>
                    <a:pt x="112" y="41"/>
                  </a:cubicBezTo>
                  <a:cubicBezTo>
                    <a:pt x="119" y="41"/>
                    <a:pt x="133" y="34"/>
                    <a:pt x="133" y="34"/>
                  </a:cubicBezTo>
                  <a:close/>
                </a:path>
              </a:pathLst>
            </a:custGeom>
            <a:solidFill>
              <a:srgbClr val="99CCFF"/>
            </a:solidFill>
            <a:ln w="12700" cap="sq" cmpd="sng">
              <a:noFill/>
              <a:prstDash val="solid"/>
              <a:round/>
              <a:headEnd type="none" w="sm" len="sm"/>
              <a:tailEnd type="none" w="sm" len="sm"/>
            </a:ln>
            <a:effectLst>
              <a:outerShdw dist="53882" dir="2700000" algn="ctr" rotWithShape="0">
                <a:srgbClr val="B2B2B2"/>
              </a:outerShdw>
            </a:effectLst>
          </p:spPr>
          <p:txBody>
            <a:bodyPr/>
            <a:lstStyle/>
            <a:p>
              <a:endParaRPr lang="zh-CN" altLang="en-US"/>
            </a:p>
          </p:txBody>
        </p:sp>
        <p:sp>
          <p:nvSpPr>
            <p:cNvPr id="26738" name="Rectangle 62"/>
            <p:cNvSpPr>
              <a:spLocks noChangeArrowheads="1"/>
            </p:cNvSpPr>
            <p:nvPr/>
          </p:nvSpPr>
          <p:spPr bwMode="auto">
            <a:xfrm>
              <a:off x="1777" y="2665"/>
              <a:ext cx="154"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rgbClr val="FF3300"/>
                  </a:solidFill>
                  <a:sym typeface="Symbol" pitchFamily="18" charset="2"/>
                </a:rPr>
                <a:t>'</a:t>
              </a:r>
            </a:p>
          </p:txBody>
        </p:sp>
        <p:sp>
          <p:nvSpPr>
            <p:cNvPr id="26739" name="Rectangle 63"/>
            <p:cNvSpPr>
              <a:spLocks noChangeArrowheads="1"/>
            </p:cNvSpPr>
            <p:nvPr/>
          </p:nvSpPr>
          <p:spPr bwMode="auto">
            <a:xfrm>
              <a:off x="2053" y="2665"/>
              <a:ext cx="154"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rgbClr val="FF3300"/>
                  </a:solidFill>
                  <a:sym typeface="Symbol" pitchFamily="18" charset="2"/>
                </a:rPr>
                <a:t>'</a:t>
              </a:r>
            </a:p>
          </p:txBody>
        </p:sp>
        <p:sp>
          <p:nvSpPr>
            <p:cNvPr id="26740" name="Text Box 64"/>
            <p:cNvSpPr txBox="1">
              <a:spLocks noChangeArrowheads="1"/>
            </p:cNvSpPr>
            <p:nvPr/>
          </p:nvSpPr>
          <p:spPr bwMode="auto">
            <a:xfrm>
              <a:off x="1854" y="2668"/>
              <a:ext cx="277" cy="339"/>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900" b="1">
                  <a:solidFill>
                    <a:srgbClr val="FF3300"/>
                  </a:solidFill>
                </a:rPr>
                <a:t>\0</a:t>
              </a:r>
            </a:p>
          </p:txBody>
        </p:sp>
      </p:grpSp>
      <p:sp>
        <p:nvSpPr>
          <p:cNvPr id="70721" name="Text Box 65"/>
          <p:cNvSpPr txBox="1">
            <a:spLocks noChangeArrowheads="1"/>
          </p:cNvSpPr>
          <p:nvPr/>
        </p:nvSpPr>
        <p:spPr bwMode="auto">
          <a:xfrm>
            <a:off x="8112797" y="2474915"/>
            <a:ext cx="2304216" cy="415925"/>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100" b="1">
                <a:solidFill>
                  <a:srgbClr val="FF3300"/>
                </a:solidFill>
                <a:ea typeface="幼圆" pitchFamily="49" charset="-122"/>
              </a:rPr>
              <a:t>字</a:t>
            </a:r>
            <a:r>
              <a:rPr kumimoji="1" lang="en-US" altLang="zh-CN" sz="1900" b="1">
                <a:solidFill>
                  <a:srgbClr val="FF3300"/>
                </a:solidFill>
              </a:rPr>
              <a:t>(</a:t>
            </a:r>
            <a:r>
              <a:rPr kumimoji="1" lang="zh-CN" altLang="en-US" sz="1900" b="1">
                <a:solidFill>
                  <a:srgbClr val="FF3300"/>
                </a:solidFill>
                <a:ea typeface="幼圆" pitchFamily="49" charset="-122"/>
              </a:rPr>
              <a:t>若干个字节</a:t>
            </a:r>
            <a:r>
              <a:rPr kumimoji="1" lang="en-US" altLang="zh-CN" sz="1900" b="1">
                <a:solidFill>
                  <a:srgbClr val="FF3300"/>
                </a:solidFill>
              </a:rPr>
              <a:t>)</a:t>
            </a:r>
            <a:endParaRPr kumimoji="1" lang="en-US" altLang="zh-CN" sz="2100" b="1">
              <a:solidFill>
                <a:srgbClr val="FF3300"/>
              </a:solidFill>
              <a:ea typeface="幼圆" pitchFamily="49" charset="-122"/>
            </a:endParaRPr>
          </a:p>
        </p:txBody>
      </p:sp>
      <p:sp>
        <p:nvSpPr>
          <p:cNvPr id="70722" name="Text Box 66"/>
          <p:cNvSpPr txBox="1">
            <a:spLocks noChangeArrowheads="1"/>
          </p:cNvSpPr>
          <p:nvPr/>
        </p:nvSpPr>
        <p:spPr bwMode="auto">
          <a:xfrm>
            <a:off x="8112799" y="2836865"/>
            <a:ext cx="2555203" cy="415925"/>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100" b="1">
                <a:solidFill>
                  <a:srgbClr val="FF3300"/>
                </a:solidFill>
                <a:ea typeface="幼圆" pitchFamily="49" charset="-122"/>
              </a:rPr>
              <a:t>字节</a:t>
            </a:r>
            <a:r>
              <a:rPr kumimoji="1" lang="en-US" altLang="zh-CN" sz="1900" b="1">
                <a:solidFill>
                  <a:srgbClr val="FF3300"/>
                </a:solidFill>
                <a:ea typeface="幼圆" pitchFamily="49" charset="-122"/>
              </a:rPr>
              <a:t>(8</a:t>
            </a:r>
            <a:r>
              <a:rPr kumimoji="1" lang="zh-CN" altLang="en-US" sz="1900" b="1">
                <a:solidFill>
                  <a:srgbClr val="FF3300"/>
                </a:solidFill>
                <a:ea typeface="幼圆" pitchFamily="49" charset="-122"/>
              </a:rPr>
              <a:t>个二进制位</a:t>
            </a:r>
            <a:r>
              <a:rPr kumimoji="1" lang="en-US" altLang="zh-CN" sz="1900" b="1">
                <a:solidFill>
                  <a:srgbClr val="FF3300"/>
                </a:solidFill>
                <a:ea typeface="幼圆" pitchFamily="49" charset="-122"/>
              </a:rPr>
              <a:t>)</a:t>
            </a:r>
          </a:p>
        </p:txBody>
      </p:sp>
      <p:sp>
        <p:nvSpPr>
          <p:cNvPr id="70723" name="Text Box 67"/>
          <p:cNvSpPr txBox="1">
            <a:spLocks noChangeArrowheads="1"/>
          </p:cNvSpPr>
          <p:nvPr/>
        </p:nvSpPr>
        <p:spPr bwMode="auto">
          <a:xfrm>
            <a:off x="8117655" y="3190877"/>
            <a:ext cx="1799006" cy="415925"/>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100" b="1">
                <a:solidFill>
                  <a:srgbClr val="FF3300"/>
                </a:solidFill>
                <a:ea typeface="幼圆" pitchFamily="49" charset="-122"/>
              </a:rPr>
              <a:t>字编址方式</a:t>
            </a:r>
          </a:p>
        </p:txBody>
      </p:sp>
      <p:sp>
        <p:nvSpPr>
          <p:cNvPr id="70724" name="Text Box 68"/>
          <p:cNvSpPr txBox="1">
            <a:spLocks noChangeArrowheads="1"/>
          </p:cNvSpPr>
          <p:nvPr/>
        </p:nvSpPr>
        <p:spPr bwMode="auto">
          <a:xfrm>
            <a:off x="8101462" y="3578227"/>
            <a:ext cx="2331744" cy="415925"/>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100" b="1">
                <a:solidFill>
                  <a:srgbClr val="FF3300"/>
                </a:solidFill>
                <a:ea typeface="幼圆" pitchFamily="49" charset="-122"/>
              </a:rPr>
              <a:t>字节编址方式</a:t>
            </a:r>
          </a:p>
        </p:txBody>
      </p:sp>
      <p:sp>
        <p:nvSpPr>
          <p:cNvPr id="70725" name="Line 69"/>
          <p:cNvSpPr>
            <a:spLocks noChangeShapeType="1"/>
          </p:cNvSpPr>
          <p:nvPr/>
        </p:nvSpPr>
        <p:spPr bwMode="auto">
          <a:xfrm>
            <a:off x="8227765" y="3595688"/>
            <a:ext cx="1368281" cy="0"/>
          </a:xfrm>
          <a:prstGeom prst="line">
            <a:avLst/>
          </a:prstGeom>
          <a:noFill/>
          <a:ln w="50800" cap="sq">
            <a:solidFill>
              <a:srgbClr val="2CB5B2"/>
            </a:solidFill>
            <a:round/>
            <a:headEnd type="none" w="sm" len="sm"/>
            <a:tailEnd type="none" w="sm" len="sm"/>
          </a:ln>
        </p:spPr>
        <p:txBody>
          <a:bodyPr/>
          <a:lstStyle/>
          <a:p>
            <a:endParaRPr lang="zh-CN" altLang="en-US"/>
          </a:p>
        </p:txBody>
      </p:sp>
      <p:sp>
        <p:nvSpPr>
          <p:cNvPr id="70726" name="Line 70"/>
          <p:cNvSpPr>
            <a:spLocks noChangeShapeType="1"/>
          </p:cNvSpPr>
          <p:nvPr/>
        </p:nvSpPr>
        <p:spPr bwMode="auto">
          <a:xfrm>
            <a:off x="8234242" y="4005263"/>
            <a:ext cx="1606313" cy="0"/>
          </a:xfrm>
          <a:prstGeom prst="line">
            <a:avLst/>
          </a:prstGeom>
          <a:noFill/>
          <a:ln w="50800" cap="sq">
            <a:solidFill>
              <a:srgbClr val="2CB5B2"/>
            </a:solidFill>
            <a:round/>
            <a:headEnd type="none" w="sm" len="sm"/>
            <a:tailEnd type="none" w="sm" len="sm"/>
          </a:ln>
        </p:spPr>
        <p:txBody>
          <a:bodyPr/>
          <a:lstStyle/>
          <a:p>
            <a:endParaRPr lang="zh-CN" altLang="en-US"/>
          </a:p>
        </p:txBody>
      </p:sp>
      <p:grpSp>
        <p:nvGrpSpPr>
          <p:cNvPr id="14" name="Group 71"/>
          <p:cNvGrpSpPr>
            <a:grpSpLocks/>
          </p:cNvGrpSpPr>
          <p:nvPr/>
        </p:nvGrpSpPr>
        <p:grpSpPr bwMode="auto">
          <a:xfrm>
            <a:off x="7967063" y="914400"/>
            <a:ext cx="2521198" cy="4648200"/>
            <a:chOff x="4059" y="576"/>
            <a:chExt cx="1588" cy="2928"/>
          </a:xfrm>
        </p:grpSpPr>
        <p:sp>
          <p:nvSpPr>
            <p:cNvPr id="26646" name="Rectangle 72"/>
            <p:cNvSpPr>
              <a:spLocks noChangeArrowheads="1"/>
            </p:cNvSpPr>
            <p:nvPr/>
          </p:nvSpPr>
          <p:spPr bwMode="auto">
            <a:xfrm>
              <a:off x="4059" y="799"/>
              <a:ext cx="1588" cy="245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grpSp>
          <p:nvGrpSpPr>
            <p:cNvPr id="15" name="Group 73"/>
            <p:cNvGrpSpPr>
              <a:grpSpLocks/>
            </p:cNvGrpSpPr>
            <p:nvPr/>
          </p:nvGrpSpPr>
          <p:grpSpPr bwMode="auto">
            <a:xfrm>
              <a:off x="4444" y="576"/>
              <a:ext cx="795" cy="2928"/>
              <a:chOff x="4245" y="672"/>
              <a:chExt cx="795" cy="2928"/>
            </a:xfrm>
          </p:grpSpPr>
          <p:grpSp>
            <p:nvGrpSpPr>
              <p:cNvPr id="16" name="Group 74"/>
              <p:cNvGrpSpPr>
                <a:grpSpLocks/>
              </p:cNvGrpSpPr>
              <p:nvPr/>
            </p:nvGrpSpPr>
            <p:grpSpPr bwMode="auto">
              <a:xfrm>
                <a:off x="4272" y="1296"/>
                <a:ext cx="768" cy="192"/>
                <a:chOff x="4272" y="1296"/>
                <a:chExt cx="768" cy="192"/>
              </a:xfrm>
            </p:grpSpPr>
            <p:sp>
              <p:nvSpPr>
                <p:cNvPr id="26733" name="Rectangle 75"/>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34" name="Rectangle 76"/>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35" name="Rectangle 77"/>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36" name="Rectangle 78"/>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17" name="Group 79"/>
              <p:cNvGrpSpPr>
                <a:grpSpLocks/>
              </p:cNvGrpSpPr>
              <p:nvPr/>
            </p:nvGrpSpPr>
            <p:grpSpPr bwMode="auto">
              <a:xfrm>
                <a:off x="4272" y="1104"/>
                <a:ext cx="768" cy="192"/>
                <a:chOff x="4272" y="1296"/>
                <a:chExt cx="768" cy="192"/>
              </a:xfrm>
            </p:grpSpPr>
            <p:sp>
              <p:nvSpPr>
                <p:cNvPr id="26729" name="Rectangle 80"/>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30" name="Rectangle 81"/>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31" name="Rectangle 82"/>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32" name="Rectangle 83"/>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18" name="Group 84"/>
              <p:cNvGrpSpPr>
                <a:grpSpLocks/>
              </p:cNvGrpSpPr>
              <p:nvPr/>
            </p:nvGrpSpPr>
            <p:grpSpPr bwMode="auto">
              <a:xfrm>
                <a:off x="4272" y="912"/>
                <a:ext cx="768" cy="192"/>
                <a:chOff x="4272" y="1296"/>
                <a:chExt cx="768" cy="192"/>
              </a:xfrm>
            </p:grpSpPr>
            <p:sp>
              <p:nvSpPr>
                <p:cNvPr id="26725" name="Rectangle 85"/>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26" name="Rectangle 86"/>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27" name="Rectangle 87"/>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28" name="Rectangle 88"/>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19" name="Group 89"/>
              <p:cNvGrpSpPr>
                <a:grpSpLocks/>
              </p:cNvGrpSpPr>
              <p:nvPr/>
            </p:nvGrpSpPr>
            <p:grpSpPr bwMode="auto">
              <a:xfrm>
                <a:off x="4272" y="720"/>
                <a:ext cx="768" cy="192"/>
                <a:chOff x="4272" y="1296"/>
                <a:chExt cx="768" cy="192"/>
              </a:xfrm>
            </p:grpSpPr>
            <p:sp>
              <p:nvSpPr>
                <p:cNvPr id="26721" name="Rectangle 90"/>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22" name="Rectangle 91"/>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23" name="Rectangle 92"/>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24" name="Rectangle 93"/>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20" name="Group 94"/>
              <p:cNvGrpSpPr>
                <a:grpSpLocks/>
              </p:cNvGrpSpPr>
              <p:nvPr/>
            </p:nvGrpSpPr>
            <p:grpSpPr bwMode="auto">
              <a:xfrm>
                <a:off x="4272" y="1488"/>
                <a:ext cx="768" cy="192"/>
                <a:chOff x="4272" y="1296"/>
                <a:chExt cx="768" cy="192"/>
              </a:xfrm>
            </p:grpSpPr>
            <p:sp>
              <p:nvSpPr>
                <p:cNvPr id="26717" name="Rectangle 95"/>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18" name="Rectangle 96"/>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19" name="Rectangle 97"/>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20" name="Rectangle 98"/>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21" name="Group 99"/>
              <p:cNvGrpSpPr>
                <a:grpSpLocks/>
              </p:cNvGrpSpPr>
              <p:nvPr/>
            </p:nvGrpSpPr>
            <p:grpSpPr bwMode="auto">
              <a:xfrm>
                <a:off x="4272" y="1680"/>
                <a:ext cx="768" cy="192"/>
                <a:chOff x="4272" y="1296"/>
                <a:chExt cx="768" cy="192"/>
              </a:xfrm>
            </p:grpSpPr>
            <p:sp>
              <p:nvSpPr>
                <p:cNvPr id="26713" name="Rectangle 100"/>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14" name="Rectangle 101"/>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15" name="Rectangle 102"/>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16" name="Rectangle 103"/>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22" name="Group 104"/>
              <p:cNvGrpSpPr>
                <a:grpSpLocks/>
              </p:cNvGrpSpPr>
              <p:nvPr/>
            </p:nvGrpSpPr>
            <p:grpSpPr bwMode="auto">
              <a:xfrm>
                <a:off x="4272" y="1872"/>
                <a:ext cx="768" cy="192"/>
                <a:chOff x="4272" y="1296"/>
                <a:chExt cx="768" cy="192"/>
              </a:xfrm>
            </p:grpSpPr>
            <p:sp>
              <p:nvSpPr>
                <p:cNvPr id="26709" name="Rectangle 105"/>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10" name="Rectangle 106"/>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11" name="Rectangle 107"/>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12" name="Rectangle 108"/>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23" name="Group 109"/>
              <p:cNvGrpSpPr>
                <a:grpSpLocks/>
              </p:cNvGrpSpPr>
              <p:nvPr/>
            </p:nvGrpSpPr>
            <p:grpSpPr bwMode="auto">
              <a:xfrm>
                <a:off x="4272" y="2064"/>
                <a:ext cx="768" cy="192"/>
                <a:chOff x="4272" y="1296"/>
                <a:chExt cx="768" cy="192"/>
              </a:xfrm>
            </p:grpSpPr>
            <p:sp>
              <p:nvSpPr>
                <p:cNvPr id="26705" name="Rectangle 110"/>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06" name="Rectangle 111"/>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07" name="Rectangle 112"/>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08" name="Rectangle 113"/>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24" name="Group 114"/>
              <p:cNvGrpSpPr>
                <a:grpSpLocks/>
              </p:cNvGrpSpPr>
              <p:nvPr/>
            </p:nvGrpSpPr>
            <p:grpSpPr bwMode="auto">
              <a:xfrm>
                <a:off x="4272" y="2256"/>
                <a:ext cx="768" cy="192"/>
                <a:chOff x="4272" y="1296"/>
                <a:chExt cx="768" cy="192"/>
              </a:xfrm>
            </p:grpSpPr>
            <p:sp>
              <p:nvSpPr>
                <p:cNvPr id="26701" name="Rectangle 115"/>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02" name="Rectangle 116"/>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03" name="Rectangle 117"/>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04" name="Rectangle 118"/>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25" name="Group 119"/>
              <p:cNvGrpSpPr>
                <a:grpSpLocks/>
              </p:cNvGrpSpPr>
              <p:nvPr/>
            </p:nvGrpSpPr>
            <p:grpSpPr bwMode="auto">
              <a:xfrm>
                <a:off x="4272" y="2448"/>
                <a:ext cx="768" cy="192"/>
                <a:chOff x="4272" y="1296"/>
                <a:chExt cx="768" cy="192"/>
              </a:xfrm>
            </p:grpSpPr>
            <p:sp>
              <p:nvSpPr>
                <p:cNvPr id="26697" name="Rectangle 120"/>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98" name="Rectangle 121"/>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99" name="Rectangle 122"/>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00" name="Rectangle 123"/>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26" name="Group 124"/>
              <p:cNvGrpSpPr>
                <a:grpSpLocks/>
              </p:cNvGrpSpPr>
              <p:nvPr/>
            </p:nvGrpSpPr>
            <p:grpSpPr bwMode="auto">
              <a:xfrm>
                <a:off x="4272" y="2640"/>
                <a:ext cx="768" cy="192"/>
                <a:chOff x="4272" y="1296"/>
                <a:chExt cx="768" cy="192"/>
              </a:xfrm>
            </p:grpSpPr>
            <p:sp>
              <p:nvSpPr>
                <p:cNvPr id="26693" name="Rectangle 125"/>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94" name="Rectangle 126"/>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95" name="Rectangle 127"/>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96" name="Rectangle 128"/>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sp>
            <p:nvSpPr>
              <p:cNvPr id="26659" name="Rectangle 129"/>
              <p:cNvSpPr>
                <a:spLocks noChangeArrowheads="1"/>
              </p:cNvSpPr>
              <p:nvPr/>
            </p:nvSpPr>
            <p:spPr bwMode="auto">
              <a:xfrm>
                <a:off x="4245" y="672"/>
                <a:ext cx="231"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accent2"/>
                    </a:solidFill>
                  </a:rPr>
                  <a:t>D</a:t>
                </a:r>
              </a:p>
            </p:txBody>
          </p:sp>
          <p:sp>
            <p:nvSpPr>
              <p:cNvPr id="26660" name="Rectangle 130"/>
              <p:cNvSpPr>
                <a:spLocks noChangeArrowheads="1"/>
              </p:cNvSpPr>
              <p:nvPr/>
            </p:nvSpPr>
            <p:spPr bwMode="auto">
              <a:xfrm>
                <a:off x="4248" y="864"/>
                <a:ext cx="231"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accent2"/>
                    </a:solidFill>
                  </a:rPr>
                  <a:t>A</a:t>
                </a:r>
              </a:p>
            </p:txBody>
          </p:sp>
          <p:sp>
            <p:nvSpPr>
              <p:cNvPr id="26661" name="Rectangle 131"/>
              <p:cNvSpPr>
                <a:spLocks noChangeArrowheads="1"/>
              </p:cNvSpPr>
              <p:nvPr/>
            </p:nvSpPr>
            <p:spPr bwMode="auto">
              <a:xfrm>
                <a:off x="4248" y="1056"/>
                <a:ext cx="213"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accent2"/>
                    </a:solidFill>
                  </a:rPr>
                  <a:t>T</a:t>
                </a:r>
              </a:p>
            </p:txBody>
          </p:sp>
          <p:sp>
            <p:nvSpPr>
              <p:cNvPr id="26662" name="Rectangle 132"/>
              <p:cNvSpPr>
                <a:spLocks noChangeArrowheads="1"/>
              </p:cNvSpPr>
              <p:nvPr/>
            </p:nvSpPr>
            <p:spPr bwMode="auto">
              <a:xfrm>
                <a:off x="4248" y="1248"/>
                <a:ext cx="231"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accent2"/>
                    </a:solidFill>
                  </a:rPr>
                  <a:t>A</a:t>
                </a:r>
              </a:p>
            </p:txBody>
          </p:sp>
          <p:sp>
            <p:nvSpPr>
              <p:cNvPr id="26663" name="Rectangle 133"/>
              <p:cNvSpPr>
                <a:spLocks noChangeArrowheads="1"/>
              </p:cNvSpPr>
              <p:nvPr/>
            </p:nvSpPr>
            <p:spPr bwMode="auto">
              <a:xfrm>
                <a:off x="4260" y="1632"/>
                <a:ext cx="229"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accent2"/>
                    </a:solidFill>
                  </a:rPr>
                  <a:t>S</a:t>
                </a:r>
              </a:p>
            </p:txBody>
          </p:sp>
          <p:sp>
            <p:nvSpPr>
              <p:cNvPr id="26664" name="Rectangle 134"/>
              <p:cNvSpPr>
                <a:spLocks noChangeArrowheads="1"/>
              </p:cNvSpPr>
              <p:nvPr/>
            </p:nvSpPr>
            <p:spPr bwMode="auto">
              <a:xfrm>
                <a:off x="4248" y="1824"/>
                <a:ext cx="213"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accent2"/>
                    </a:solidFill>
                  </a:rPr>
                  <a:t>T</a:t>
                </a:r>
              </a:p>
            </p:txBody>
          </p:sp>
          <p:sp>
            <p:nvSpPr>
              <p:cNvPr id="26665" name="Rectangle 135"/>
              <p:cNvSpPr>
                <a:spLocks noChangeArrowheads="1"/>
              </p:cNvSpPr>
              <p:nvPr/>
            </p:nvSpPr>
            <p:spPr bwMode="auto">
              <a:xfrm>
                <a:off x="4248" y="2016"/>
                <a:ext cx="231"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accent2"/>
                    </a:solidFill>
                  </a:rPr>
                  <a:t>R</a:t>
                </a:r>
              </a:p>
            </p:txBody>
          </p:sp>
          <p:sp>
            <p:nvSpPr>
              <p:cNvPr id="26666" name="Rectangle 136"/>
              <p:cNvSpPr>
                <a:spLocks noChangeArrowheads="1"/>
              </p:cNvSpPr>
              <p:nvPr/>
            </p:nvSpPr>
            <p:spPr bwMode="auto">
              <a:xfrm>
                <a:off x="4248" y="2208"/>
                <a:ext cx="231"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accent2"/>
                    </a:solidFill>
                  </a:rPr>
                  <a:t>U</a:t>
                </a:r>
              </a:p>
            </p:txBody>
          </p:sp>
          <p:sp>
            <p:nvSpPr>
              <p:cNvPr id="26667" name="Rectangle 137"/>
              <p:cNvSpPr>
                <a:spLocks noChangeArrowheads="1"/>
              </p:cNvSpPr>
              <p:nvPr/>
            </p:nvSpPr>
            <p:spPr bwMode="auto">
              <a:xfrm>
                <a:off x="4248" y="2400"/>
                <a:ext cx="231"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accent2"/>
                    </a:solidFill>
                  </a:rPr>
                  <a:t>C</a:t>
                </a:r>
              </a:p>
            </p:txBody>
          </p:sp>
          <p:sp>
            <p:nvSpPr>
              <p:cNvPr id="26668" name="Rectangle 138"/>
              <p:cNvSpPr>
                <a:spLocks noChangeArrowheads="1"/>
              </p:cNvSpPr>
              <p:nvPr/>
            </p:nvSpPr>
            <p:spPr bwMode="auto">
              <a:xfrm>
                <a:off x="4248" y="2592"/>
                <a:ext cx="213"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accent2"/>
                    </a:solidFill>
                  </a:rPr>
                  <a:t>T</a:t>
                </a:r>
              </a:p>
            </p:txBody>
          </p:sp>
          <p:sp>
            <p:nvSpPr>
              <p:cNvPr id="26669" name="Rectangle 139"/>
              <p:cNvSpPr>
                <a:spLocks noChangeArrowheads="1"/>
              </p:cNvSpPr>
              <p:nvPr/>
            </p:nvSpPr>
            <p:spPr bwMode="auto">
              <a:xfrm>
                <a:off x="4245" y="2784"/>
                <a:ext cx="231"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accent2"/>
                    </a:solidFill>
                  </a:rPr>
                  <a:t>U</a:t>
                </a:r>
              </a:p>
            </p:txBody>
          </p:sp>
          <p:sp>
            <p:nvSpPr>
              <p:cNvPr id="26670" name="Rectangle 140"/>
              <p:cNvSpPr>
                <a:spLocks noChangeArrowheads="1"/>
              </p:cNvSpPr>
              <p:nvPr/>
            </p:nvSpPr>
            <p:spPr bwMode="auto">
              <a:xfrm>
                <a:off x="4248" y="2976"/>
                <a:ext cx="231"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accent2"/>
                    </a:solidFill>
                  </a:rPr>
                  <a:t>R</a:t>
                </a:r>
              </a:p>
            </p:txBody>
          </p:sp>
          <p:grpSp>
            <p:nvGrpSpPr>
              <p:cNvPr id="27" name="Group 141"/>
              <p:cNvGrpSpPr>
                <a:grpSpLocks/>
              </p:cNvGrpSpPr>
              <p:nvPr/>
            </p:nvGrpSpPr>
            <p:grpSpPr bwMode="auto">
              <a:xfrm>
                <a:off x="4272" y="2832"/>
                <a:ext cx="768" cy="768"/>
                <a:chOff x="4272" y="2832"/>
                <a:chExt cx="768" cy="768"/>
              </a:xfrm>
            </p:grpSpPr>
            <p:grpSp>
              <p:nvGrpSpPr>
                <p:cNvPr id="28" name="Group 142"/>
                <p:cNvGrpSpPr>
                  <a:grpSpLocks/>
                </p:cNvGrpSpPr>
                <p:nvPr/>
              </p:nvGrpSpPr>
              <p:grpSpPr bwMode="auto">
                <a:xfrm>
                  <a:off x="4272" y="2832"/>
                  <a:ext cx="768" cy="192"/>
                  <a:chOff x="4272" y="1296"/>
                  <a:chExt cx="768" cy="192"/>
                </a:xfrm>
              </p:grpSpPr>
              <p:sp>
                <p:nvSpPr>
                  <p:cNvPr id="26689" name="Rectangle 143"/>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90" name="Rectangle 144"/>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91" name="Rectangle 145"/>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92" name="Rectangle 146"/>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29" name="Group 147"/>
                <p:cNvGrpSpPr>
                  <a:grpSpLocks/>
                </p:cNvGrpSpPr>
                <p:nvPr/>
              </p:nvGrpSpPr>
              <p:grpSpPr bwMode="auto">
                <a:xfrm>
                  <a:off x="4272" y="3024"/>
                  <a:ext cx="768" cy="192"/>
                  <a:chOff x="4272" y="1296"/>
                  <a:chExt cx="768" cy="192"/>
                </a:xfrm>
              </p:grpSpPr>
              <p:sp>
                <p:nvSpPr>
                  <p:cNvPr id="26685" name="Rectangle 148"/>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86" name="Rectangle 149"/>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87" name="Rectangle 150"/>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88" name="Rectangle 151"/>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30" name="Group 152"/>
                <p:cNvGrpSpPr>
                  <a:grpSpLocks/>
                </p:cNvGrpSpPr>
                <p:nvPr/>
              </p:nvGrpSpPr>
              <p:grpSpPr bwMode="auto">
                <a:xfrm>
                  <a:off x="4272" y="3216"/>
                  <a:ext cx="768" cy="192"/>
                  <a:chOff x="4272" y="1296"/>
                  <a:chExt cx="768" cy="192"/>
                </a:xfrm>
              </p:grpSpPr>
              <p:sp>
                <p:nvSpPr>
                  <p:cNvPr id="26681" name="Rectangle 153"/>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82" name="Rectangle 154"/>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83" name="Rectangle 155"/>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84" name="Rectangle 156"/>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31" name="Group 157"/>
                <p:cNvGrpSpPr>
                  <a:grpSpLocks/>
                </p:cNvGrpSpPr>
                <p:nvPr/>
              </p:nvGrpSpPr>
              <p:grpSpPr bwMode="auto">
                <a:xfrm>
                  <a:off x="4272" y="3408"/>
                  <a:ext cx="768" cy="192"/>
                  <a:chOff x="4272" y="1296"/>
                  <a:chExt cx="768" cy="192"/>
                </a:xfrm>
              </p:grpSpPr>
              <p:sp>
                <p:nvSpPr>
                  <p:cNvPr id="26677" name="Rectangle 158"/>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78" name="Rectangle 159"/>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79" name="Rectangle 160"/>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80" name="Rectangle 161"/>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sp>
            <p:nvSpPr>
              <p:cNvPr id="26672" name="Rectangle 162"/>
              <p:cNvSpPr>
                <a:spLocks noChangeArrowheads="1"/>
              </p:cNvSpPr>
              <p:nvPr/>
            </p:nvSpPr>
            <p:spPr bwMode="auto">
              <a:xfrm>
                <a:off x="4248" y="3168"/>
                <a:ext cx="222"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accent2"/>
                    </a:solidFill>
                  </a:rPr>
                  <a:t>E</a:t>
                </a:r>
              </a:p>
            </p:txBody>
          </p:sp>
        </p:gr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70721"/>
                                        </p:tgtEl>
                                        <p:attrNameLst>
                                          <p:attrName>style.visibility</p:attrName>
                                        </p:attrNameLst>
                                      </p:cBhvr>
                                      <p:to>
                                        <p:strVal val="visible"/>
                                      </p:to>
                                    </p:set>
                                    <p:anim calcmode="lin" valueType="num">
                                      <p:cBhvr additive="base">
                                        <p:cTn id="12" dur="500" fill="hold"/>
                                        <p:tgtEl>
                                          <p:spTgt spid="70721"/>
                                        </p:tgtEl>
                                        <p:attrNameLst>
                                          <p:attrName>ppt_x</p:attrName>
                                        </p:attrNameLst>
                                      </p:cBhvr>
                                      <p:tavLst>
                                        <p:tav tm="0">
                                          <p:val>
                                            <p:strVal val="1+#ppt_w/2"/>
                                          </p:val>
                                        </p:tav>
                                        <p:tav tm="100000">
                                          <p:val>
                                            <p:strVal val="#ppt_x"/>
                                          </p:val>
                                        </p:tav>
                                      </p:tavLst>
                                    </p:anim>
                                    <p:anim calcmode="lin" valueType="num">
                                      <p:cBhvr additive="base">
                                        <p:cTn id="13" dur="500" fill="hold"/>
                                        <p:tgtEl>
                                          <p:spTgt spid="70721"/>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70722"/>
                                        </p:tgtEl>
                                        <p:attrNameLst>
                                          <p:attrName>style.visibility</p:attrName>
                                        </p:attrNameLst>
                                      </p:cBhvr>
                                      <p:to>
                                        <p:strVal val="visible"/>
                                      </p:to>
                                    </p:set>
                                    <p:anim calcmode="lin" valueType="num">
                                      <p:cBhvr additive="base">
                                        <p:cTn id="18" dur="500" fill="hold"/>
                                        <p:tgtEl>
                                          <p:spTgt spid="70722"/>
                                        </p:tgtEl>
                                        <p:attrNameLst>
                                          <p:attrName>ppt_x</p:attrName>
                                        </p:attrNameLst>
                                      </p:cBhvr>
                                      <p:tavLst>
                                        <p:tav tm="0">
                                          <p:val>
                                            <p:strVal val="1+#ppt_w/2"/>
                                          </p:val>
                                        </p:tav>
                                        <p:tav tm="100000">
                                          <p:val>
                                            <p:strVal val="#ppt_x"/>
                                          </p:val>
                                        </p:tav>
                                      </p:tavLst>
                                    </p:anim>
                                    <p:anim calcmode="lin" valueType="num">
                                      <p:cBhvr additive="base">
                                        <p:cTn id="19" dur="500" fill="hold"/>
                                        <p:tgtEl>
                                          <p:spTgt spid="70722"/>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2" fill="hold" grpId="0" nodeType="clickEffect">
                                  <p:stCondLst>
                                    <p:cond delay="0"/>
                                  </p:stCondLst>
                                  <p:childTnLst>
                                    <p:set>
                                      <p:cBhvr>
                                        <p:cTn id="23" dur="1" fill="hold">
                                          <p:stCondLst>
                                            <p:cond delay="0"/>
                                          </p:stCondLst>
                                        </p:cTn>
                                        <p:tgtEl>
                                          <p:spTgt spid="70723"/>
                                        </p:tgtEl>
                                        <p:attrNameLst>
                                          <p:attrName>style.visibility</p:attrName>
                                        </p:attrNameLst>
                                      </p:cBhvr>
                                      <p:to>
                                        <p:strVal val="visible"/>
                                      </p:to>
                                    </p:set>
                                    <p:animEffect transition="in" filter="wipe(right)">
                                      <p:cBhvr>
                                        <p:cTn id="24" dur="500"/>
                                        <p:tgtEl>
                                          <p:spTgt spid="7072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2" fill="hold" grpId="0" nodeType="clickEffect">
                                  <p:stCondLst>
                                    <p:cond delay="0"/>
                                  </p:stCondLst>
                                  <p:childTnLst>
                                    <p:set>
                                      <p:cBhvr>
                                        <p:cTn id="28" dur="1" fill="hold">
                                          <p:stCondLst>
                                            <p:cond delay="0"/>
                                          </p:stCondLst>
                                        </p:cTn>
                                        <p:tgtEl>
                                          <p:spTgt spid="70724"/>
                                        </p:tgtEl>
                                        <p:attrNameLst>
                                          <p:attrName>style.visibility</p:attrName>
                                        </p:attrNameLst>
                                      </p:cBhvr>
                                      <p:to>
                                        <p:strVal val="visible"/>
                                      </p:to>
                                    </p:set>
                                    <p:animEffect transition="in" filter="wipe(right)">
                                      <p:cBhvr>
                                        <p:cTn id="29" dur="500"/>
                                        <p:tgtEl>
                                          <p:spTgt spid="7072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70725"/>
                                        </p:tgtEl>
                                        <p:attrNameLst>
                                          <p:attrName>style.visibility</p:attrName>
                                        </p:attrNameLst>
                                      </p:cBhvr>
                                      <p:to>
                                        <p:strVal val="visible"/>
                                      </p:to>
                                    </p:set>
                                    <p:animEffect transition="in" filter="wipe(left)">
                                      <p:cBhvr>
                                        <p:cTn id="34" dur="1000"/>
                                        <p:tgtEl>
                                          <p:spTgt spid="7072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70662"/>
                                        </p:tgtEl>
                                        <p:attrNameLst>
                                          <p:attrName>style.visibility</p:attrName>
                                        </p:attrNameLst>
                                      </p:cBhvr>
                                      <p:to>
                                        <p:strVal val="visible"/>
                                      </p:to>
                                    </p:set>
                                    <p:animEffect transition="in" filter="dissolve">
                                      <p:cBhvr>
                                        <p:cTn id="39" dur="500"/>
                                        <p:tgtEl>
                                          <p:spTgt spid="7066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70664"/>
                                        </p:tgtEl>
                                        <p:attrNameLst>
                                          <p:attrName>style.visibility</p:attrName>
                                        </p:attrNameLst>
                                      </p:cBhvr>
                                      <p:to>
                                        <p:strVal val="visible"/>
                                      </p:to>
                                    </p:set>
                                    <p:animEffect transition="in" filter="dissolve">
                                      <p:cBhvr>
                                        <p:cTn id="44" dur="500"/>
                                        <p:tgtEl>
                                          <p:spTgt spid="7066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70726"/>
                                        </p:tgtEl>
                                        <p:attrNameLst>
                                          <p:attrName>style.visibility</p:attrName>
                                        </p:attrNameLst>
                                      </p:cBhvr>
                                      <p:to>
                                        <p:strVal val="visible"/>
                                      </p:to>
                                    </p:set>
                                    <p:animEffect transition="in" filter="wipe(left)">
                                      <p:cBhvr>
                                        <p:cTn id="49" dur="1000"/>
                                        <p:tgtEl>
                                          <p:spTgt spid="7072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70691"/>
                                        </p:tgtEl>
                                        <p:attrNameLst>
                                          <p:attrName>style.visibility</p:attrName>
                                        </p:attrNameLst>
                                      </p:cBhvr>
                                      <p:to>
                                        <p:strVal val="visible"/>
                                      </p:to>
                                    </p:set>
                                    <p:animEffect transition="in" filter="dissolve">
                                      <p:cBhvr>
                                        <p:cTn id="54" dur="500"/>
                                        <p:tgtEl>
                                          <p:spTgt spid="70691"/>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70715"/>
                                        </p:tgtEl>
                                        <p:attrNameLst>
                                          <p:attrName>style.visibility</p:attrName>
                                        </p:attrNameLst>
                                      </p:cBhvr>
                                      <p:to>
                                        <p:strVal val="visible"/>
                                      </p:to>
                                    </p:set>
                                    <p:animEffect transition="in" filter="dissolve">
                                      <p:cBhvr>
                                        <p:cTn id="59" dur="500"/>
                                        <p:tgtEl>
                                          <p:spTgt spid="70715"/>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70663"/>
                                        </p:tgtEl>
                                        <p:attrNameLst>
                                          <p:attrName>style.visibility</p:attrName>
                                        </p:attrNameLst>
                                      </p:cBhvr>
                                      <p:to>
                                        <p:strVal val="visible"/>
                                      </p:to>
                                    </p:set>
                                    <p:animEffect transition="in" filter="wipe(left)">
                                      <p:cBhvr>
                                        <p:cTn id="64" dur="500"/>
                                        <p:tgtEl>
                                          <p:spTgt spid="70663"/>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1" fill="hold" nodeType="click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wipe(up)">
                                      <p:cBhvr>
                                        <p:cTn id="69" dur="500"/>
                                        <p:tgtEl>
                                          <p:spTgt spid="14"/>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2" presetClass="entr" presetSubtype="4" fill="hold" nodeType="click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slide(fromBottom)">
                                      <p:cBhvr>
                                        <p:cTn id="74" dur="500"/>
                                        <p:tgtEl>
                                          <p:spTgt spid="3"/>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nodeType="clickEffect">
                                  <p:stCondLst>
                                    <p:cond delay="0"/>
                                  </p:stCondLst>
                                  <p:childTnLst>
                                    <p:set>
                                      <p:cBhvr>
                                        <p:cTn id="78" dur="1" fill="hold">
                                          <p:stCondLst>
                                            <p:cond delay="0"/>
                                          </p:stCondLst>
                                        </p:cTn>
                                        <p:tgtEl>
                                          <p:spTgt spid="9"/>
                                        </p:tgtEl>
                                        <p:attrNameLst>
                                          <p:attrName>style.visibility</p:attrName>
                                        </p:attrNameLst>
                                      </p:cBhvr>
                                      <p:to>
                                        <p:strVal val="visible"/>
                                      </p:to>
                                    </p:set>
                                    <p:anim calcmode="lin" valueType="num">
                                      <p:cBhvr additive="base">
                                        <p:cTn id="79" dur="500" fill="hold"/>
                                        <p:tgtEl>
                                          <p:spTgt spid="9"/>
                                        </p:tgtEl>
                                        <p:attrNameLst>
                                          <p:attrName>ppt_x</p:attrName>
                                        </p:attrNameLst>
                                      </p:cBhvr>
                                      <p:tavLst>
                                        <p:tav tm="0">
                                          <p:val>
                                            <p:strVal val="#ppt_x"/>
                                          </p:val>
                                        </p:tav>
                                        <p:tav tm="100000">
                                          <p:val>
                                            <p:strVal val="#ppt_x"/>
                                          </p:val>
                                        </p:tav>
                                      </p:tavLst>
                                    </p:anim>
                                    <p:anim calcmode="lin" valueType="num">
                                      <p:cBhvr additive="base">
                                        <p:cTn id="8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3" presetClass="entr" presetSubtype="528" fill="hold" nodeType="clickEffect">
                                  <p:stCondLst>
                                    <p:cond delay="0"/>
                                  </p:stCondLst>
                                  <p:childTnLst>
                                    <p:set>
                                      <p:cBhvr>
                                        <p:cTn id="84" dur="1" fill="hold">
                                          <p:stCondLst>
                                            <p:cond delay="0"/>
                                          </p:stCondLst>
                                        </p:cTn>
                                        <p:tgtEl>
                                          <p:spTgt spid="13"/>
                                        </p:tgtEl>
                                        <p:attrNameLst>
                                          <p:attrName>style.visibility</p:attrName>
                                        </p:attrNameLst>
                                      </p:cBhvr>
                                      <p:to>
                                        <p:strVal val="visible"/>
                                      </p:to>
                                    </p:set>
                                    <p:anim calcmode="lin" valueType="num">
                                      <p:cBhvr>
                                        <p:cTn id="85" dur="500" fill="hold"/>
                                        <p:tgtEl>
                                          <p:spTgt spid="13"/>
                                        </p:tgtEl>
                                        <p:attrNameLst>
                                          <p:attrName>ppt_w</p:attrName>
                                        </p:attrNameLst>
                                      </p:cBhvr>
                                      <p:tavLst>
                                        <p:tav tm="0">
                                          <p:val>
                                            <p:fltVal val="0"/>
                                          </p:val>
                                        </p:tav>
                                        <p:tav tm="100000">
                                          <p:val>
                                            <p:strVal val="#ppt_w"/>
                                          </p:val>
                                        </p:tav>
                                      </p:tavLst>
                                    </p:anim>
                                    <p:anim calcmode="lin" valueType="num">
                                      <p:cBhvr>
                                        <p:cTn id="86" dur="500" fill="hold"/>
                                        <p:tgtEl>
                                          <p:spTgt spid="13"/>
                                        </p:tgtEl>
                                        <p:attrNameLst>
                                          <p:attrName>ppt_h</p:attrName>
                                        </p:attrNameLst>
                                      </p:cBhvr>
                                      <p:tavLst>
                                        <p:tav tm="0">
                                          <p:val>
                                            <p:fltVal val="0"/>
                                          </p:val>
                                        </p:tav>
                                        <p:tav tm="100000">
                                          <p:val>
                                            <p:strVal val="#ppt_h"/>
                                          </p:val>
                                        </p:tav>
                                      </p:tavLst>
                                    </p:anim>
                                    <p:anim calcmode="lin" valueType="num">
                                      <p:cBhvr>
                                        <p:cTn id="87" dur="500" fill="hold"/>
                                        <p:tgtEl>
                                          <p:spTgt spid="13"/>
                                        </p:tgtEl>
                                        <p:attrNameLst>
                                          <p:attrName>ppt_x</p:attrName>
                                        </p:attrNameLst>
                                      </p:cBhvr>
                                      <p:tavLst>
                                        <p:tav tm="0">
                                          <p:val>
                                            <p:fltVal val="0.5"/>
                                          </p:val>
                                        </p:tav>
                                        <p:tav tm="100000">
                                          <p:val>
                                            <p:strVal val="#ppt_x"/>
                                          </p:val>
                                        </p:tav>
                                      </p:tavLst>
                                    </p:anim>
                                    <p:anim calcmode="lin" valueType="num">
                                      <p:cBhvr>
                                        <p:cTn id="88" dur="500" fill="hold"/>
                                        <p:tgtEl>
                                          <p:spTgt spid="13"/>
                                        </p:tgtEl>
                                        <p:attrNameLst>
                                          <p:attrName>ppt_y</p:attrName>
                                        </p:attrNameLst>
                                      </p:cBhvr>
                                      <p:tavLst>
                                        <p:tav tm="0">
                                          <p:val>
                                            <p:fltVal val="0.5"/>
                                          </p:val>
                                        </p:tav>
                                        <p:tav tm="100000">
                                          <p:val>
                                            <p:strVal val="#ppt_y"/>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15" presetClass="entr" presetSubtype="0" fill="hold" grpId="0" nodeType="clickEffect">
                                  <p:stCondLst>
                                    <p:cond delay="0"/>
                                  </p:stCondLst>
                                  <p:childTnLst>
                                    <p:set>
                                      <p:cBhvr>
                                        <p:cTn id="92" dur="1" fill="hold">
                                          <p:stCondLst>
                                            <p:cond delay="0"/>
                                          </p:stCondLst>
                                        </p:cTn>
                                        <p:tgtEl>
                                          <p:spTgt spid="70712"/>
                                        </p:tgtEl>
                                        <p:attrNameLst>
                                          <p:attrName>style.visibility</p:attrName>
                                        </p:attrNameLst>
                                      </p:cBhvr>
                                      <p:to>
                                        <p:strVal val="visible"/>
                                      </p:to>
                                    </p:set>
                                    <p:anim calcmode="lin" valueType="num">
                                      <p:cBhvr>
                                        <p:cTn id="93" dur="1000" fill="hold"/>
                                        <p:tgtEl>
                                          <p:spTgt spid="70712"/>
                                        </p:tgtEl>
                                        <p:attrNameLst>
                                          <p:attrName>ppt_w</p:attrName>
                                        </p:attrNameLst>
                                      </p:cBhvr>
                                      <p:tavLst>
                                        <p:tav tm="0">
                                          <p:val>
                                            <p:fltVal val="0"/>
                                          </p:val>
                                        </p:tav>
                                        <p:tav tm="100000">
                                          <p:val>
                                            <p:strVal val="#ppt_w"/>
                                          </p:val>
                                        </p:tav>
                                      </p:tavLst>
                                    </p:anim>
                                    <p:anim calcmode="lin" valueType="num">
                                      <p:cBhvr>
                                        <p:cTn id="94" dur="1000" fill="hold"/>
                                        <p:tgtEl>
                                          <p:spTgt spid="70712"/>
                                        </p:tgtEl>
                                        <p:attrNameLst>
                                          <p:attrName>ppt_h</p:attrName>
                                        </p:attrNameLst>
                                      </p:cBhvr>
                                      <p:tavLst>
                                        <p:tav tm="0">
                                          <p:val>
                                            <p:fltVal val="0"/>
                                          </p:val>
                                        </p:tav>
                                        <p:tav tm="100000">
                                          <p:val>
                                            <p:strVal val="#ppt_h"/>
                                          </p:val>
                                        </p:tav>
                                      </p:tavLst>
                                    </p:anim>
                                    <p:anim calcmode="lin" valueType="num">
                                      <p:cBhvr>
                                        <p:cTn id="95" dur="1000" fill="hold"/>
                                        <p:tgtEl>
                                          <p:spTgt spid="70712"/>
                                        </p:tgtEl>
                                        <p:attrNameLst>
                                          <p:attrName>ppt_x</p:attrName>
                                        </p:attrNameLst>
                                      </p:cBhvr>
                                      <p:tavLst>
                                        <p:tav tm="0" fmla="#ppt_x+(cos(-2*pi*(1-$))*-#ppt_x-sin(-2*pi*(1-$))*(1-#ppt_y))*(1-$)">
                                          <p:val>
                                            <p:fltVal val="0"/>
                                          </p:val>
                                        </p:tav>
                                        <p:tav tm="100000">
                                          <p:val>
                                            <p:fltVal val="1"/>
                                          </p:val>
                                        </p:tav>
                                      </p:tavLst>
                                    </p:anim>
                                    <p:anim calcmode="lin" valueType="num">
                                      <p:cBhvr>
                                        <p:cTn id="96" dur="1000" fill="hold"/>
                                        <p:tgtEl>
                                          <p:spTgt spid="7071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7" fill="hold" nodeType="clickPar">
                      <p:stCondLst>
                        <p:cond delay="indefinite"/>
                      </p:stCondLst>
                      <p:childTnLst>
                        <p:par>
                          <p:cTn id="98" fill="hold" nodeType="withGroup">
                            <p:stCondLst>
                              <p:cond delay="0"/>
                            </p:stCondLst>
                            <p:childTnLst>
                              <p:par>
                                <p:cTn id="99" presetID="15" presetClass="entr" presetSubtype="0" fill="hold" grpId="0" nodeType="clickEffect">
                                  <p:stCondLst>
                                    <p:cond delay="0"/>
                                  </p:stCondLst>
                                  <p:childTnLst>
                                    <p:set>
                                      <p:cBhvr>
                                        <p:cTn id="100" dur="1" fill="hold">
                                          <p:stCondLst>
                                            <p:cond delay="0"/>
                                          </p:stCondLst>
                                        </p:cTn>
                                        <p:tgtEl>
                                          <p:spTgt spid="70713"/>
                                        </p:tgtEl>
                                        <p:attrNameLst>
                                          <p:attrName>style.visibility</p:attrName>
                                        </p:attrNameLst>
                                      </p:cBhvr>
                                      <p:to>
                                        <p:strVal val="visible"/>
                                      </p:to>
                                    </p:set>
                                    <p:anim calcmode="lin" valueType="num">
                                      <p:cBhvr>
                                        <p:cTn id="101" dur="1000" fill="hold"/>
                                        <p:tgtEl>
                                          <p:spTgt spid="70713"/>
                                        </p:tgtEl>
                                        <p:attrNameLst>
                                          <p:attrName>ppt_w</p:attrName>
                                        </p:attrNameLst>
                                      </p:cBhvr>
                                      <p:tavLst>
                                        <p:tav tm="0">
                                          <p:val>
                                            <p:fltVal val="0"/>
                                          </p:val>
                                        </p:tav>
                                        <p:tav tm="100000">
                                          <p:val>
                                            <p:strVal val="#ppt_w"/>
                                          </p:val>
                                        </p:tav>
                                      </p:tavLst>
                                    </p:anim>
                                    <p:anim calcmode="lin" valueType="num">
                                      <p:cBhvr>
                                        <p:cTn id="102" dur="1000" fill="hold"/>
                                        <p:tgtEl>
                                          <p:spTgt spid="70713"/>
                                        </p:tgtEl>
                                        <p:attrNameLst>
                                          <p:attrName>ppt_h</p:attrName>
                                        </p:attrNameLst>
                                      </p:cBhvr>
                                      <p:tavLst>
                                        <p:tav tm="0">
                                          <p:val>
                                            <p:fltVal val="0"/>
                                          </p:val>
                                        </p:tav>
                                        <p:tav tm="100000">
                                          <p:val>
                                            <p:strVal val="#ppt_h"/>
                                          </p:val>
                                        </p:tav>
                                      </p:tavLst>
                                    </p:anim>
                                    <p:anim calcmode="lin" valueType="num">
                                      <p:cBhvr>
                                        <p:cTn id="103" dur="1000" fill="hold"/>
                                        <p:tgtEl>
                                          <p:spTgt spid="70713"/>
                                        </p:tgtEl>
                                        <p:attrNameLst>
                                          <p:attrName>ppt_x</p:attrName>
                                        </p:attrNameLst>
                                      </p:cBhvr>
                                      <p:tavLst>
                                        <p:tav tm="0" fmla="#ppt_x+(cos(-2*pi*(1-$))*-#ppt_x-sin(-2*pi*(1-$))*(1-#ppt_y))*(1-$)">
                                          <p:val>
                                            <p:fltVal val="0"/>
                                          </p:val>
                                        </p:tav>
                                        <p:tav tm="100000">
                                          <p:val>
                                            <p:fltVal val="1"/>
                                          </p:val>
                                        </p:tav>
                                      </p:tavLst>
                                    </p:anim>
                                    <p:anim calcmode="lin" valueType="num">
                                      <p:cBhvr>
                                        <p:cTn id="104" dur="1000" fill="hold"/>
                                        <p:tgtEl>
                                          <p:spTgt spid="7071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5" presetClass="entr" presetSubtype="0" fill="hold" grpId="0" nodeType="clickEffect">
                                  <p:stCondLst>
                                    <p:cond delay="0"/>
                                  </p:stCondLst>
                                  <p:childTnLst>
                                    <p:set>
                                      <p:cBhvr>
                                        <p:cTn id="108" dur="1" fill="hold">
                                          <p:stCondLst>
                                            <p:cond delay="0"/>
                                          </p:stCondLst>
                                        </p:cTn>
                                        <p:tgtEl>
                                          <p:spTgt spid="70714"/>
                                        </p:tgtEl>
                                        <p:attrNameLst>
                                          <p:attrName>style.visibility</p:attrName>
                                        </p:attrNameLst>
                                      </p:cBhvr>
                                      <p:to>
                                        <p:strVal val="visible"/>
                                      </p:to>
                                    </p:set>
                                    <p:anim calcmode="lin" valueType="num">
                                      <p:cBhvr>
                                        <p:cTn id="109" dur="1000" fill="hold"/>
                                        <p:tgtEl>
                                          <p:spTgt spid="70714"/>
                                        </p:tgtEl>
                                        <p:attrNameLst>
                                          <p:attrName>ppt_w</p:attrName>
                                        </p:attrNameLst>
                                      </p:cBhvr>
                                      <p:tavLst>
                                        <p:tav tm="0">
                                          <p:val>
                                            <p:fltVal val="0"/>
                                          </p:val>
                                        </p:tav>
                                        <p:tav tm="100000">
                                          <p:val>
                                            <p:strVal val="#ppt_w"/>
                                          </p:val>
                                        </p:tav>
                                      </p:tavLst>
                                    </p:anim>
                                    <p:anim calcmode="lin" valueType="num">
                                      <p:cBhvr>
                                        <p:cTn id="110" dur="1000" fill="hold"/>
                                        <p:tgtEl>
                                          <p:spTgt spid="70714"/>
                                        </p:tgtEl>
                                        <p:attrNameLst>
                                          <p:attrName>ppt_h</p:attrName>
                                        </p:attrNameLst>
                                      </p:cBhvr>
                                      <p:tavLst>
                                        <p:tav tm="0">
                                          <p:val>
                                            <p:fltVal val="0"/>
                                          </p:val>
                                        </p:tav>
                                        <p:tav tm="100000">
                                          <p:val>
                                            <p:strVal val="#ppt_h"/>
                                          </p:val>
                                        </p:tav>
                                      </p:tavLst>
                                    </p:anim>
                                    <p:anim calcmode="lin" valueType="num">
                                      <p:cBhvr>
                                        <p:cTn id="111" dur="1000" fill="hold"/>
                                        <p:tgtEl>
                                          <p:spTgt spid="70714"/>
                                        </p:tgtEl>
                                        <p:attrNameLst>
                                          <p:attrName>ppt_x</p:attrName>
                                        </p:attrNameLst>
                                      </p:cBhvr>
                                      <p:tavLst>
                                        <p:tav tm="0" fmla="#ppt_x+(cos(-2*pi*(1-$))*-#ppt_x-sin(-2*pi*(1-$))*(1-#ppt_y))*(1-$)">
                                          <p:val>
                                            <p:fltVal val="0"/>
                                          </p:val>
                                        </p:tav>
                                        <p:tav tm="100000">
                                          <p:val>
                                            <p:fltVal val="1"/>
                                          </p:val>
                                        </p:tav>
                                      </p:tavLst>
                                    </p:anim>
                                    <p:anim calcmode="lin" valueType="num">
                                      <p:cBhvr>
                                        <p:cTn id="112" dur="1000" fill="hold"/>
                                        <p:tgtEl>
                                          <p:spTgt spid="7071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2" grpId="0" autoUpdateAnimBg="0"/>
      <p:bldP spid="70663" grpId="0"/>
      <p:bldP spid="70664" grpId="0" autoUpdateAnimBg="0"/>
      <p:bldP spid="70691" grpId="0" autoUpdateAnimBg="0"/>
      <p:bldP spid="70712" grpId="0" autoUpdateAnimBg="0"/>
      <p:bldP spid="70713" grpId="0" autoUpdateAnimBg="0"/>
      <p:bldP spid="70714" grpId="0" autoUpdateAnimBg="0"/>
      <p:bldP spid="70715" grpId="0" autoUpdateAnimBg="0"/>
      <p:bldP spid="70721" grpId="0"/>
      <p:bldP spid="70722" grpId="0"/>
      <p:bldP spid="70723" grpId="0"/>
      <p:bldP spid="70724" grpId="0"/>
      <p:bldP spid="70725" grpId="0" animBg="1"/>
      <p:bldP spid="707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9"/>
          <p:cNvGrpSpPr>
            <a:grpSpLocks/>
          </p:cNvGrpSpPr>
          <p:nvPr/>
        </p:nvGrpSpPr>
        <p:grpSpPr bwMode="auto">
          <a:xfrm>
            <a:off x="3426639" y="1447800"/>
            <a:ext cx="4892914" cy="533400"/>
            <a:chOff x="1056" y="1536"/>
            <a:chExt cx="3082" cy="336"/>
          </a:xfrm>
        </p:grpSpPr>
        <p:sp>
          <p:nvSpPr>
            <p:cNvPr id="115735" name="Rectangle 23"/>
            <p:cNvSpPr>
              <a:spLocks noChangeArrowheads="1"/>
            </p:cNvSpPr>
            <p:nvPr/>
          </p:nvSpPr>
          <p:spPr bwMode="auto">
            <a:xfrm>
              <a:off x="1056" y="1584"/>
              <a:ext cx="336"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6337" name="Rectangle 31"/>
            <p:cNvSpPr>
              <a:spLocks noChangeArrowheads="1"/>
            </p:cNvSpPr>
            <p:nvPr/>
          </p:nvSpPr>
          <p:spPr bwMode="auto">
            <a:xfrm>
              <a:off x="1092" y="1536"/>
              <a:ext cx="2746" cy="330"/>
            </a:xfrm>
            <a:prstGeom prst="rect">
              <a:avLst/>
            </a:prstGeom>
            <a:noFill/>
            <a:ln w="12700" cap="sq">
              <a:noFill/>
              <a:miter lim="800000"/>
              <a:headEnd type="none" w="sm" len="sm"/>
              <a:tailEnd type="none" w="sm" len="sm"/>
            </a:ln>
          </p:spPr>
          <p:txBody>
            <a:bodyPr wrap="none">
              <a:spAutoFit/>
            </a:bodyPr>
            <a:lstStyle/>
            <a:p>
              <a:pPr algn="l"/>
              <a:r>
                <a:rPr kumimoji="1" lang="en-US" altLang="zh-CN" sz="2800" b="1">
                  <a:solidFill>
                    <a:srgbClr val="0033CC"/>
                  </a:solidFill>
                </a:rPr>
                <a:t>a</a:t>
              </a:r>
              <a:r>
                <a:rPr kumimoji="1" lang="en-US" altLang="zh-CN" sz="2800" b="1" baseline="-25000">
                  <a:solidFill>
                    <a:srgbClr val="0033CC"/>
                  </a:solidFill>
                </a:rPr>
                <a:t>1   </a:t>
              </a:r>
              <a:r>
                <a:rPr kumimoji="1" lang="en-US" altLang="zh-CN" sz="2800" b="1">
                  <a:solidFill>
                    <a:srgbClr val="0033CC"/>
                  </a:solidFill>
                </a:rPr>
                <a:t>a</a:t>
              </a:r>
              <a:r>
                <a:rPr kumimoji="1" lang="en-US" altLang="zh-CN" sz="2800" b="1" baseline="-25000">
                  <a:solidFill>
                    <a:srgbClr val="0033CC"/>
                  </a:solidFill>
                </a:rPr>
                <a:t>2    </a:t>
              </a:r>
              <a:r>
                <a:rPr kumimoji="1" lang="en-US" altLang="zh-CN" sz="2800" b="1">
                  <a:solidFill>
                    <a:srgbClr val="0033CC"/>
                  </a:solidFill>
                </a:rPr>
                <a:t>a</a:t>
              </a:r>
              <a:r>
                <a:rPr kumimoji="1" lang="en-US" altLang="zh-CN" sz="2800" b="1" baseline="-25000">
                  <a:solidFill>
                    <a:srgbClr val="0033CC"/>
                  </a:solidFill>
                </a:rPr>
                <a:t>3    </a:t>
              </a:r>
              <a:r>
                <a:rPr kumimoji="1" lang="en-US" altLang="zh-CN" sz="2800" b="1">
                  <a:solidFill>
                    <a:srgbClr val="0033CC"/>
                  </a:solidFill>
                </a:rPr>
                <a:t>a</a:t>
              </a:r>
              <a:r>
                <a:rPr kumimoji="1" lang="en-US" altLang="zh-CN" sz="2800" b="1" baseline="-25000">
                  <a:solidFill>
                    <a:srgbClr val="0033CC"/>
                  </a:solidFill>
                </a:rPr>
                <a:t>4    </a:t>
              </a:r>
              <a:r>
                <a:rPr kumimoji="1" lang="en-US" altLang="zh-CN" sz="2800" b="1">
                  <a:solidFill>
                    <a:srgbClr val="0033CC"/>
                  </a:solidFill>
                </a:rPr>
                <a:t>a</a:t>
              </a:r>
              <a:r>
                <a:rPr kumimoji="1" lang="en-US" altLang="zh-CN" sz="2800" b="1" baseline="-25000">
                  <a:solidFill>
                    <a:srgbClr val="0033CC"/>
                  </a:solidFill>
                </a:rPr>
                <a:t>5         </a:t>
              </a:r>
              <a:r>
                <a:rPr kumimoji="1" lang="zh-CN" altLang="en-US" sz="2400" b="1">
                  <a:solidFill>
                    <a:srgbClr val="0033CC"/>
                  </a:solidFill>
                </a:rPr>
                <a:t>…</a:t>
              </a:r>
              <a:r>
                <a:rPr kumimoji="1" lang="en-US" altLang="zh-CN" sz="2800" b="1" baseline="-25000">
                  <a:solidFill>
                    <a:srgbClr val="0033CC"/>
                  </a:solidFill>
                </a:rPr>
                <a:t>  </a:t>
              </a:r>
              <a:r>
                <a:rPr kumimoji="1" lang="en-US" altLang="zh-CN" sz="1000" b="1" baseline="-25000">
                  <a:solidFill>
                    <a:srgbClr val="0033CC"/>
                  </a:solidFill>
                </a:rPr>
                <a:t> </a:t>
              </a:r>
              <a:r>
                <a:rPr kumimoji="1" lang="en-US" altLang="zh-CN" sz="2800" b="1" baseline="-25000">
                  <a:solidFill>
                    <a:srgbClr val="0033CC"/>
                  </a:solidFill>
                </a:rPr>
                <a:t>     </a:t>
              </a:r>
              <a:r>
                <a:rPr kumimoji="1" lang="en-US" altLang="zh-CN" sz="2800" b="1">
                  <a:solidFill>
                    <a:srgbClr val="0033CC"/>
                  </a:solidFill>
                </a:rPr>
                <a:t>a</a:t>
              </a:r>
              <a:r>
                <a:rPr kumimoji="1" lang="en-US" altLang="zh-CN" sz="2800" b="1" baseline="-25000">
                  <a:solidFill>
                    <a:srgbClr val="0033CC"/>
                  </a:solidFill>
                </a:rPr>
                <a:t>n-1  </a:t>
              </a:r>
              <a:r>
                <a:rPr kumimoji="1" lang="en-US" altLang="zh-CN" sz="2800" b="1">
                  <a:solidFill>
                    <a:srgbClr val="0033CC"/>
                  </a:solidFill>
                </a:rPr>
                <a:t>a</a:t>
              </a:r>
              <a:r>
                <a:rPr kumimoji="1" lang="en-US" altLang="zh-CN" sz="2800" b="1" baseline="-25000">
                  <a:solidFill>
                    <a:srgbClr val="0033CC"/>
                  </a:solidFill>
                </a:rPr>
                <a:t>n</a:t>
              </a:r>
            </a:p>
          </p:txBody>
        </p:sp>
        <p:sp>
          <p:nvSpPr>
            <p:cNvPr id="115744" name="Rectangle 32"/>
            <p:cNvSpPr>
              <a:spLocks noChangeArrowheads="1"/>
            </p:cNvSpPr>
            <p:nvPr/>
          </p:nvSpPr>
          <p:spPr bwMode="auto">
            <a:xfrm>
              <a:off x="1392" y="1584"/>
              <a:ext cx="346"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5745" name="Rectangle 33"/>
            <p:cNvSpPr>
              <a:spLocks noChangeArrowheads="1"/>
            </p:cNvSpPr>
            <p:nvPr/>
          </p:nvSpPr>
          <p:spPr bwMode="auto">
            <a:xfrm>
              <a:off x="1728" y="1584"/>
              <a:ext cx="336"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5746" name="Rectangle 34"/>
            <p:cNvSpPr>
              <a:spLocks noChangeArrowheads="1"/>
            </p:cNvSpPr>
            <p:nvPr/>
          </p:nvSpPr>
          <p:spPr bwMode="auto">
            <a:xfrm>
              <a:off x="2064" y="1584"/>
              <a:ext cx="346"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5747" name="Rectangle 35"/>
            <p:cNvSpPr>
              <a:spLocks noChangeArrowheads="1"/>
            </p:cNvSpPr>
            <p:nvPr/>
          </p:nvSpPr>
          <p:spPr bwMode="auto">
            <a:xfrm>
              <a:off x="2400" y="1584"/>
              <a:ext cx="336"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5748" name="Rectangle 36"/>
            <p:cNvSpPr>
              <a:spLocks noChangeArrowheads="1"/>
            </p:cNvSpPr>
            <p:nvPr/>
          </p:nvSpPr>
          <p:spPr bwMode="auto">
            <a:xfrm>
              <a:off x="2736" y="1584"/>
              <a:ext cx="720"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5749" name="Rectangle 37"/>
            <p:cNvSpPr>
              <a:spLocks noChangeArrowheads="1"/>
            </p:cNvSpPr>
            <p:nvPr/>
          </p:nvSpPr>
          <p:spPr bwMode="auto">
            <a:xfrm>
              <a:off x="3456" y="1584"/>
              <a:ext cx="336"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5750" name="Rectangle 38"/>
            <p:cNvSpPr>
              <a:spLocks noChangeArrowheads="1"/>
            </p:cNvSpPr>
            <p:nvPr/>
          </p:nvSpPr>
          <p:spPr bwMode="auto">
            <a:xfrm>
              <a:off x="3792" y="1584"/>
              <a:ext cx="346"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3" name="Group 69"/>
          <p:cNvGrpSpPr>
            <a:grpSpLocks/>
          </p:cNvGrpSpPr>
          <p:nvPr/>
        </p:nvGrpSpPr>
        <p:grpSpPr bwMode="auto">
          <a:xfrm>
            <a:off x="2132845" y="3581400"/>
            <a:ext cx="7772481" cy="2667000"/>
            <a:chOff x="384" y="2256"/>
            <a:chExt cx="4896" cy="1680"/>
          </a:xfrm>
        </p:grpSpPr>
        <p:sp>
          <p:nvSpPr>
            <p:cNvPr id="115753" name="Freeform 41"/>
            <p:cNvSpPr>
              <a:spLocks/>
            </p:cNvSpPr>
            <p:nvPr/>
          </p:nvSpPr>
          <p:spPr bwMode="auto">
            <a:xfrm>
              <a:off x="384" y="2256"/>
              <a:ext cx="4896" cy="1680"/>
            </a:xfrm>
            <a:custGeom>
              <a:avLst/>
              <a:gdLst/>
              <a:ahLst/>
              <a:cxnLst>
                <a:cxn ang="0">
                  <a:pos x="230" y="75"/>
                </a:cxn>
                <a:cxn ang="0">
                  <a:pos x="1935" y="40"/>
                </a:cxn>
                <a:cxn ang="0">
                  <a:pos x="2119" y="98"/>
                </a:cxn>
                <a:cxn ang="0">
                  <a:pos x="2499" y="40"/>
                </a:cxn>
                <a:cxn ang="0">
                  <a:pos x="4274" y="75"/>
                </a:cxn>
                <a:cxn ang="0">
                  <a:pos x="4366" y="144"/>
                </a:cxn>
                <a:cxn ang="0">
                  <a:pos x="4331" y="190"/>
                </a:cxn>
                <a:cxn ang="0">
                  <a:pos x="4308" y="236"/>
                </a:cxn>
                <a:cxn ang="0">
                  <a:pos x="4262" y="766"/>
                </a:cxn>
                <a:cxn ang="0">
                  <a:pos x="4331" y="1181"/>
                </a:cxn>
                <a:cxn ang="0">
                  <a:pos x="4216" y="1227"/>
                </a:cxn>
                <a:cxn ang="0">
                  <a:pos x="3340" y="1215"/>
                </a:cxn>
                <a:cxn ang="0">
                  <a:pos x="2522" y="1215"/>
                </a:cxn>
                <a:cxn ang="0">
                  <a:pos x="1036" y="1238"/>
                </a:cxn>
                <a:cxn ang="0">
                  <a:pos x="990" y="1262"/>
                </a:cxn>
                <a:cxn ang="0">
                  <a:pos x="841" y="1215"/>
                </a:cxn>
                <a:cxn ang="0">
                  <a:pos x="276" y="1250"/>
                </a:cxn>
                <a:cxn ang="0">
                  <a:pos x="69" y="1192"/>
                </a:cxn>
                <a:cxn ang="0">
                  <a:pos x="57" y="1089"/>
                </a:cxn>
                <a:cxn ang="0">
                  <a:pos x="11" y="1043"/>
                </a:cxn>
                <a:cxn ang="0">
                  <a:pos x="0" y="1008"/>
                </a:cxn>
                <a:cxn ang="0">
                  <a:pos x="46" y="939"/>
                </a:cxn>
                <a:cxn ang="0">
                  <a:pos x="69" y="904"/>
                </a:cxn>
                <a:cxn ang="0">
                  <a:pos x="11" y="709"/>
                </a:cxn>
                <a:cxn ang="0">
                  <a:pos x="69" y="478"/>
                </a:cxn>
                <a:cxn ang="0">
                  <a:pos x="92" y="386"/>
                </a:cxn>
                <a:cxn ang="0">
                  <a:pos x="115" y="98"/>
                </a:cxn>
                <a:cxn ang="0">
                  <a:pos x="172" y="17"/>
                </a:cxn>
                <a:cxn ang="0">
                  <a:pos x="368" y="75"/>
                </a:cxn>
                <a:cxn ang="0">
                  <a:pos x="374" y="146"/>
                </a:cxn>
              </a:cxnLst>
              <a:rect l="0" t="0" r="r" b="b"/>
              <a:pathLst>
                <a:path w="4403" h="1278">
                  <a:moveTo>
                    <a:pt x="230" y="75"/>
                  </a:moveTo>
                  <a:cubicBezTo>
                    <a:pt x="1050" y="69"/>
                    <a:pt x="1343" y="108"/>
                    <a:pt x="1935" y="40"/>
                  </a:cubicBezTo>
                  <a:cubicBezTo>
                    <a:pt x="1998" y="62"/>
                    <a:pt x="2053" y="84"/>
                    <a:pt x="2119" y="98"/>
                  </a:cubicBezTo>
                  <a:cubicBezTo>
                    <a:pt x="2247" y="83"/>
                    <a:pt x="2371" y="55"/>
                    <a:pt x="2499" y="40"/>
                  </a:cubicBezTo>
                  <a:cubicBezTo>
                    <a:pt x="2976" y="46"/>
                    <a:pt x="3770" y="0"/>
                    <a:pt x="4274" y="75"/>
                  </a:cubicBezTo>
                  <a:cubicBezTo>
                    <a:pt x="4344" y="99"/>
                    <a:pt x="4403" y="80"/>
                    <a:pt x="4366" y="144"/>
                  </a:cubicBezTo>
                  <a:cubicBezTo>
                    <a:pt x="4356" y="161"/>
                    <a:pt x="4341" y="174"/>
                    <a:pt x="4331" y="190"/>
                  </a:cubicBezTo>
                  <a:cubicBezTo>
                    <a:pt x="4322" y="205"/>
                    <a:pt x="4316" y="221"/>
                    <a:pt x="4308" y="236"/>
                  </a:cubicBezTo>
                  <a:cubicBezTo>
                    <a:pt x="4295" y="393"/>
                    <a:pt x="4312" y="624"/>
                    <a:pt x="4262" y="766"/>
                  </a:cubicBezTo>
                  <a:cubicBezTo>
                    <a:pt x="4271" y="916"/>
                    <a:pt x="4284" y="1039"/>
                    <a:pt x="4331" y="1181"/>
                  </a:cubicBezTo>
                  <a:cubicBezTo>
                    <a:pt x="4312" y="1278"/>
                    <a:pt x="4341" y="1230"/>
                    <a:pt x="4216" y="1227"/>
                  </a:cubicBezTo>
                  <a:cubicBezTo>
                    <a:pt x="3924" y="1220"/>
                    <a:pt x="3632" y="1219"/>
                    <a:pt x="3340" y="1215"/>
                  </a:cubicBezTo>
                  <a:cubicBezTo>
                    <a:pt x="3646" y="1119"/>
                    <a:pt x="3392" y="1202"/>
                    <a:pt x="2522" y="1215"/>
                  </a:cubicBezTo>
                  <a:cubicBezTo>
                    <a:pt x="2027" y="1222"/>
                    <a:pt x="1531" y="1230"/>
                    <a:pt x="1036" y="1238"/>
                  </a:cubicBezTo>
                  <a:cubicBezTo>
                    <a:pt x="1021" y="1246"/>
                    <a:pt x="1007" y="1260"/>
                    <a:pt x="990" y="1262"/>
                  </a:cubicBezTo>
                  <a:cubicBezTo>
                    <a:pt x="943" y="1267"/>
                    <a:pt x="886" y="1227"/>
                    <a:pt x="841" y="1215"/>
                  </a:cubicBezTo>
                  <a:cubicBezTo>
                    <a:pt x="711" y="1220"/>
                    <a:pt x="413" y="1203"/>
                    <a:pt x="276" y="1250"/>
                  </a:cubicBezTo>
                  <a:cubicBezTo>
                    <a:pt x="206" y="1232"/>
                    <a:pt x="138" y="1216"/>
                    <a:pt x="69" y="1192"/>
                  </a:cubicBezTo>
                  <a:cubicBezTo>
                    <a:pt x="65" y="1158"/>
                    <a:pt x="70" y="1121"/>
                    <a:pt x="57" y="1089"/>
                  </a:cubicBezTo>
                  <a:cubicBezTo>
                    <a:pt x="49" y="1069"/>
                    <a:pt x="23" y="1061"/>
                    <a:pt x="11" y="1043"/>
                  </a:cubicBezTo>
                  <a:cubicBezTo>
                    <a:pt x="4" y="1033"/>
                    <a:pt x="4" y="1020"/>
                    <a:pt x="0" y="1008"/>
                  </a:cubicBezTo>
                  <a:cubicBezTo>
                    <a:pt x="15" y="985"/>
                    <a:pt x="31" y="962"/>
                    <a:pt x="46" y="939"/>
                  </a:cubicBezTo>
                  <a:cubicBezTo>
                    <a:pt x="54" y="927"/>
                    <a:pt x="69" y="904"/>
                    <a:pt x="69" y="904"/>
                  </a:cubicBezTo>
                  <a:cubicBezTo>
                    <a:pt x="56" y="827"/>
                    <a:pt x="36" y="780"/>
                    <a:pt x="11" y="709"/>
                  </a:cubicBezTo>
                  <a:cubicBezTo>
                    <a:pt x="20" y="621"/>
                    <a:pt x="21" y="551"/>
                    <a:pt x="69" y="478"/>
                  </a:cubicBezTo>
                  <a:cubicBezTo>
                    <a:pt x="77" y="447"/>
                    <a:pt x="90" y="418"/>
                    <a:pt x="92" y="386"/>
                  </a:cubicBezTo>
                  <a:cubicBezTo>
                    <a:pt x="97" y="290"/>
                    <a:pt x="82" y="189"/>
                    <a:pt x="115" y="98"/>
                  </a:cubicBezTo>
                  <a:cubicBezTo>
                    <a:pt x="126" y="67"/>
                    <a:pt x="154" y="45"/>
                    <a:pt x="172" y="17"/>
                  </a:cubicBezTo>
                  <a:cubicBezTo>
                    <a:pt x="237" y="39"/>
                    <a:pt x="305" y="42"/>
                    <a:pt x="368" y="75"/>
                  </a:cubicBezTo>
                  <a:lnTo>
                    <a:pt x="374" y="146"/>
                  </a:lnTo>
                </a:path>
              </a:pathLst>
            </a:custGeom>
            <a:solidFill>
              <a:srgbClr val="CCFFFF"/>
            </a:solidFill>
            <a:ln w="12700" cap="sq" cmpd="sng">
              <a:noFill/>
              <a:prstDash val="solid"/>
              <a:round/>
              <a:headEnd type="none" w="sm" len="sm"/>
              <a:tailEnd type="none" w="sm" len="sm"/>
            </a:ln>
            <a:effectLst>
              <a:outerShdw dist="197566" dir="2700000" algn="ctr" rotWithShape="0">
                <a:schemeClr val="bg1">
                  <a:alpha val="50000"/>
                </a:schemeClr>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6335" name="Text Box 42"/>
            <p:cNvSpPr txBox="1">
              <a:spLocks noChangeArrowheads="1"/>
            </p:cNvSpPr>
            <p:nvPr/>
          </p:nvSpPr>
          <p:spPr bwMode="auto">
            <a:xfrm>
              <a:off x="603" y="2592"/>
              <a:ext cx="4437" cy="601"/>
            </a:xfrm>
            <a:prstGeom prst="rect">
              <a:avLst/>
            </a:prstGeom>
            <a:noFill/>
            <a:ln w="12700" cap="sq">
              <a:noFill/>
              <a:miter lim="800000"/>
              <a:headEnd type="none" w="sm" len="sm"/>
              <a:tailEnd type="none" w="sm" len="sm"/>
            </a:ln>
          </p:spPr>
          <p:txBody>
            <a:bodyPr>
              <a:spAutoFit/>
            </a:bodyPr>
            <a:lstStyle/>
            <a:p>
              <a:pPr algn="l"/>
              <a:r>
                <a:rPr lang="zh-CN" altLang="en-US" sz="2800" b="1">
                  <a:solidFill>
                    <a:srgbClr val="003192"/>
                  </a:solidFill>
                  <a:latin typeface="幼圆" pitchFamily="49" charset="-122"/>
                  <a:ea typeface="幼圆" pitchFamily="49" charset="-122"/>
                </a:rPr>
                <a:t>    若已知每个元素占</a:t>
              </a:r>
              <a:r>
                <a:rPr lang="en-US" altLang="zh-CN" sz="2800" b="1">
                  <a:solidFill>
                    <a:srgbClr val="003192"/>
                  </a:solidFill>
                  <a:ea typeface="幼圆" pitchFamily="49" charset="-122"/>
                </a:rPr>
                <a:t>k</a:t>
              </a:r>
              <a:r>
                <a:rPr lang="zh-CN" altLang="en-US" sz="2800" b="1">
                  <a:solidFill>
                    <a:srgbClr val="003192"/>
                  </a:solidFill>
                  <a:latin typeface="幼圆" pitchFamily="49" charset="-122"/>
                  <a:ea typeface="幼圆" pitchFamily="49" charset="-122"/>
                </a:rPr>
                <a:t>个存储单元，并且</a:t>
              </a:r>
            </a:p>
            <a:p>
              <a:pPr algn="l"/>
              <a:r>
                <a:rPr lang="zh-CN" altLang="en-US" sz="2800" b="1">
                  <a:solidFill>
                    <a:srgbClr val="003192"/>
                  </a:solidFill>
                  <a:latin typeface="幼圆" pitchFamily="49" charset="-122"/>
                  <a:ea typeface="幼圆" pitchFamily="49" charset="-122"/>
                </a:rPr>
                <a:t>第一个元素的存储地址</a:t>
              </a:r>
              <a:r>
                <a:rPr lang="en-US" altLang="zh-CN" sz="2800" b="1">
                  <a:solidFill>
                    <a:srgbClr val="003192"/>
                  </a:solidFill>
                  <a:ea typeface="幼圆" pitchFamily="49" charset="-122"/>
                </a:rPr>
                <a:t>LOC(a</a:t>
              </a:r>
              <a:r>
                <a:rPr lang="en-US" altLang="zh-CN" sz="2800" b="1" baseline="-20000">
                  <a:solidFill>
                    <a:srgbClr val="003192"/>
                  </a:solidFill>
                  <a:ea typeface="幼圆" pitchFamily="49" charset="-122"/>
                </a:rPr>
                <a:t>1</a:t>
              </a:r>
              <a:r>
                <a:rPr lang="en-US" altLang="zh-CN" sz="2800" b="1">
                  <a:solidFill>
                    <a:srgbClr val="003192"/>
                  </a:solidFill>
                  <a:ea typeface="幼圆" pitchFamily="49" charset="-122"/>
                </a:rPr>
                <a:t>)</a:t>
              </a:r>
              <a:r>
                <a:rPr lang="en-US" altLang="zh-CN" sz="2800" b="1">
                  <a:solidFill>
                    <a:srgbClr val="003192"/>
                  </a:solidFill>
                  <a:latin typeface="幼圆" pitchFamily="49" charset="-122"/>
                  <a:ea typeface="幼圆" pitchFamily="49" charset="-122"/>
                </a:rPr>
                <a:t>, </a:t>
              </a:r>
              <a:r>
                <a:rPr lang="zh-CN" altLang="en-US" sz="2800" b="1">
                  <a:solidFill>
                    <a:srgbClr val="003192"/>
                  </a:solidFill>
                  <a:latin typeface="幼圆" pitchFamily="49" charset="-122"/>
                  <a:ea typeface="幼圆" pitchFamily="49" charset="-122"/>
                </a:rPr>
                <a:t>则</a:t>
              </a:r>
            </a:p>
          </p:txBody>
        </p:sp>
      </p:grpSp>
      <p:grpSp>
        <p:nvGrpSpPr>
          <p:cNvPr id="4" name="Group 71"/>
          <p:cNvGrpSpPr>
            <a:grpSpLocks/>
          </p:cNvGrpSpPr>
          <p:nvPr/>
        </p:nvGrpSpPr>
        <p:grpSpPr bwMode="auto">
          <a:xfrm>
            <a:off x="2893901" y="2514600"/>
            <a:ext cx="1295413" cy="457200"/>
            <a:chOff x="576" y="1536"/>
            <a:chExt cx="816" cy="288"/>
          </a:xfrm>
        </p:grpSpPr>
        <p:sp>
          <p:nvSpPr>
            <p:cNvPr id="115757" name="AutoShape 45"/>
            <p:cNvSpPr>
              <a:spLocks noChangeArrowheads="1"/>
            </p:cNvSpPr>
            <p:nvPr/>
          </p:nvSpPr>
          <p:spPr bwMode="auto">
            <a:xfrm>
              <a:off x="576" y="1536"/>
              <a:ext cx="816" cy="288"/>
            </a:xfrm>
            <a:prstGeom prst="wedgeEllipseCallout">
              <a:avLst>
                <a:gd name="adj1" fmla="val -4287"/>
                <a:gd name="adj2" fmla="val -139236"/>
              </a:avLst>
            </a:prstGeom>
            <a:noFill/>
            <a:ln w="44450" cap="sq">
              <a:solidFill>
                <a:schemeClr val="accent2"/>
              </a:solidFill>
              <a:miter lim="800000"/>
              <a:headEnd type="none" w="sm" len="sm"/>
              <a:tailEnd type="none" w="sm" len="sm"/>
            </a:ln>
            <a:effectLst/>
          </p:spPr>
          <p:txBody>
            <a:bodyPr/>
            <a:lstStyle/>
            <a:p>
              <a:pPr>
                <a:defRPr/>
              </a:pPr>
              <a:endParaRPr lang="zh-CN" altLang="en-US" sz="36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黑体" pitchFamily="2" charset="-122"/>
              </a:endParaRPr>
            </a:p>
          </p:txBody>
        </p:sp>
        <p:sp>
          <p:nvSpPr>
            <p:cNvPr id="56333" name="Rectangle 46"/>
            <p:cNvSpPr>
              <a:spLocks noChangeArrowheads="1"/>
            </p:cNvSpPr>
            <p:nvPr/>
          </p:nvSpPr>
          <p:spPr bwMode="auto">
            <a:xfrm>
              <a:off x="600" y="1536"/>
              <a:ext cx="656" cy="271"/>
            </a:xfrm>
            <a:prstGeom prst="rect">
              <a:avLst/>
            </a:prstGeom>
            <a:noFill/>
            <a:ln w="12700" cap="sq">
              <a:noFill/>
              <a:miter lim="800000"/>
              <a:headEnd type="none" w="sm" len="sm"/>
              <a:tailEnd type="none" w="sm" len="sm"/>
            </a:ln>
          </p:spPr>
          <p:txBody>
            <a:bodyPr wrap="none">
              <a:spAutoFit/>
            </a:bodyPr>
            <a:lstStyle/>
            <a:p>
              <a:pPr algn="l"/>
              <a:r>
                <a:rPr kumimoji="1" lang="en-US" altLang="zh-CN" sz="2200" b="1">
                  <a:solidFill>
                    <a:srgbClr val="003192"/>
                  </a:solidFill>
                </a:rPr>
                <a:t>LOC(a</a:t>
              </a:r>
              <a:r>
                <a:rPr kumimoji="1" lang="en-US" altLang="zh-CN" sz="2200" b="1" baseline="-25000">
                  <a:solidFill>
                    <a:srgbClr val="003192"/>
                  </a:solidFill>
                </a:rPr>
                <a:t>1</a:t>
              </a:r>
              <a:r>
                <a:rPr kumimoji="1" lang="en-US" altLang="zh-CN" sz="2200" b="1">
                  <a:solidFill>
                    <a:srgbClr val="003192"/>
                  </a:solidFill>
                </a:rPr>
                <a:t>)</a:t>
              </a:r>
            </a:p>
          </p:txBody>
        </p:sp>
      </p:grpSp>
      <p:sp>
        <p:nvSpPr>
          <p:cNvPr id="115760" name="Text Box 48"/>
          <p:cNvSpPr txBox="1">
            <a:spLocks noChangeArrowheads="1"/>
          </p:cNvSpPr>
          <p:nvPr/>
        </p:nvSpPr>
        <p:spPr bwMode="auto">
          <a:xfrm>
            <a:off x="3199942" y="5029200"/>
            <a:ext cx="5257759" cy="554038"/>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3000" b="1">
                <a:solidFill>
                  <a:srgbClr val="FF3300"/>
                </a:solidFill>
              </a:rPr>
              <a:t>LOC(a</a:t>
            </a:r>
            <a:r>
              <a:rPr kumimoji="1" lang="en-US" altLang="zh-CN" sz="3000" b="1" baseline="-25000">
                <a:solidFill>
                  <a:srgbClr val="FF3300"/>
                </a:solidFill>
              </a:rPr>
              <a:t>i</a:t>
            </a:r>
            <a:r>
              <a:rPr kumimoji="1" lang="en-US" altLang="zh-CN" sz="3000" b="1">
                <a:solidFill>
                  <a:srgbClr val="FF3300"/>
                </a:solidFill>
              </a:rPr>
              <a:t>)</a:t>
            </a:r>
            <a:r>
              <a:rPr kumimoji="1" lang="en-US" altLang="zh-CN" sz="3000" b="1">
                <a:solidFill>
                  <a:srgbClr val="003192"/>
                </a:solidFill>
              </a:rPr>
              <a:t> = LOC(a</a:t>
            </a:r>
            <a:r>
              <a:rPr kumimoji="1" lang="en-US" altLang="zh-CN" sz="3000" b="1" baseline="-25000">
                <a:solidFill>
                  <a:srgbClr val="003192"/>
                </a:solidFill>
              </a:rPr>
              <a:t>1</a:t>
            </a:r>
            <a:r>
              <a:rPr kumimoji="1" lang="en-US" altLang="zh-CN" sz="3000" b="1">
                <a:solidFill>
                  <a:srgbClr val="003192"/>
                </a:solidFill>
              </a:rPr>
              <a:t>) + (i</a:t>
            </a:r>
            <a:r>
              <a:rPr kumimoji="1" lang="en-US" altLang="zh-CN" sz="3000" b="1">
                <a:solidFill>
                  <a:srgbClr val="003192"/>
                </a:solidFill>
                <a:latin typeface="宋体" charset="-122"/>
              </a:rPr>
              <a:t>-</a:t>
            </a:r>
            <a:r>
              <a:rPr kumimoji="1" lang="en-US" altLang="zh-CN" sz="3000" b="1">
                <a:solidFill>
                  <a:srgbClr val="003192"/>
                </a:solidFill>
              </a:rPr>
              <a:t>1) </a:t>
            </a:r>
            <a:r>
              <a:rPr kumimoji="1" lang="en-US" altLang="zh-CN" sz="3000" b="1">
                <a:solidFill>
                  <a:srgbClr val="003192"/>
                </a:solidFill>
                <a:sym typeface="Symbol" pitchFamily="18" charset="2"/>
              </a:rPr>
              <a:t> </a:t>
            </a:r>
            <a:r>
              <a:rPr kumimoji="1" lang="en-US" altLang="zh-CN" sz="3000" b="1">
                <a:solidFill>
                  <a:srgbClr val="003192"/>
                </a:solidFill>
              </a:rPr>
              <a:t>k</a:t>
            </a:r>
            <a:endParaRPr kumimoji="1" lang="en-US" altLang="zh-CN" sz="3000">
              <a:solidFill>
                <a:srgbClr val="003192"/>
              </a:solidFill>
            </a:endParaRPr>
          </a:p>
        </p:txBody>
      </p:sp>
      <p:grpSp>
        <p:nvGrpSpPr>
          <p:cNvPr id="5" name="Group 70"/>
          <p:cNvGrpSpPr>
            <a:grpSpLocks/>
          </p:cNvGrpSpPr>
          <p:nvPr/>
        </p:nvGrpSpPr>
        <p:grpSpPr bwMode="auto">
          <a:xfrm>
            <a:off x="6438475" y="2857500"/>
            <a:ext cx="3638492" cy="1104900"/>
            <a:chOff x="3096" y="1800"/>
            <a:chExt cx="2292" cy="696"/>
          </a:xfrm>
        </p:grpSpPr>
        <p:sp>
          <p:nvSpPr>
            <p:cNvPr id="115777" name="AutoShape 65"/>
            <p:cNvSpPr>
              <a:spLocks noChangeArrowheads="1"/>
            </p:cNvSpPr>
            <p:nvPr/>
          </p:nvSpPr>
          <p:spPr bwMode="auto">
            <a:xfrm>
              <a:off x="3096" y="1800"/>
              <a:ext cx="2280" cy="696"/>
            </a:xfrm>
            <a:prstGeom prst="wedgeEllipseCallout">
              <a:avLst>
                <a:gd name="adj1" fmla="val -20394"/>
                <a:gd name="adj2" fmla="val 150574"/>
              </a:avLst>
            </a:prstGeom>
            <a:noFill/>
            <a:ln w="53975" cap="sq">
              <a:solidFill>
                <a:srgbClr val="2CB3B0"/>
              </a:solidFill>
              <a:miter lim="800000"/>
              <a:headEnd type="none" w="sm" len="sm"/>
              <a:tailEnd type="none" w="sm" len="sm"/>
            </a:ln>
            <a:effectLst/>
          </p:spPr>
          <p:txBody>
            <a:bodyPr/>
            <a:lstStyle/>
            <a:p>
              <a:pPr>
                <a:defRPr/>
              </a:pPr>
              <a:endParaRPr lang="zh-CN" altLang="en-US" sz="35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黑体" pitchFamily="2" charset="-122"/>
              </a:endParaRPr>
            </a:p>
          </p:txBody>
        </p:sp>
        <p:sp>
          <p:nvSpPr>
            <p:cNvPr id="56331" name="Text Box 66"/>
            <p:cNvSpPr txBox="1">
              <a:spLocks noChangeArrowheads="1"/>
            </p:cNvSpPr>
            <p:nvPr/>
          </p:nvSpPr>
          <p:spPr bwMode="auto">
            <a:xfrm>
              <a:off x="3336" y="1886"/>
              <a:ext cx="2052" cy="582"/>
            </a:xfrm>
            <a:prstGeom prst="rect">
              <a:avLst/>
            </a:prstGeom>
            <a:noFill/>
            <a:ln w="12700" cap="sq">
              <a:noFill/>
              <a:miter lim="800000"/>
              <a:headEnd type="none" w="sm" len="sm"/>
              <a:tailEnd type="none" w="sm" len="sm"/>
            </a:ln>
          </p:spPr>
          <p:txBody>
            <a:bodyPr>
              <a:spAutoFit/>
            </a:bodyPr>
            <a:lstStyle/>
            <a:p>
              <a:pPr algn="l">
                <a:lnSpc>
                  <a:spcPct val="75000"/>
                </a:lnSpc>
              </a:pPr>
              <a:r>
                <a:rPr lang="zh-CN" altLang="en-US" sz="2400" b="1">
                  <a:solidFill>
                    <a:srgbClr val="FF3300"/>
                  </a:solidFill>
                  <a:ea typeface="黑体" pitchFamily="49" charset="-122"/>
                </a:rPr>
                <a:t>     首地址</a:t>
              </a:r>
              <a:r>
                <a:rPr lang="zh-CN" altLang="en-US" sz="2400" b="1">
                  <a:solidFill>
                    <a:srgbClr val="003192"/>
                  </a:solidFill>
                  <a:ea typeface="黑体" pitchFamily="49" charset="-122"/>
                </a:rPr>
                <a:t>加上被求</a:t>
              </a:r>
            </a:p>
            <a:p>
              <a:pPr algn="l">
                <a:lnSpc>
                  <a:spcPct val="75000"/>
                </a:lnSpc>
              </a:pPr>
              <a:r>
                <a:rPr lang="zh-CN" altLang="en-US" sz="2400" b="1">
                  <a:solidFill>
                    <a:srgbClr val="003192"/>
                  </a:solidFill>
                  <a:ea typeface="黑体" pitchFamily="49" charset="-122"/>
                </a:rPr>
                <a:t>元素前面的所有元素</a:t>
              </a:r>
            </a:p>
            <a:p>
              <a:pPr algn="l">
                <a:lnSpc>
                  <a:spcPct val="75000"/>
                </a:lnSpc>
              </a:pPr>
              <a:r>
                <a:rPr lang="zh-CN" altLang="en-US" sz="2400" b="1">
                  <a:solidFill>
                    <a:srgbClr val="FF3300"/>
                  </a:solidFill>
                  <a:ea typeface="黑体" pitchFamily="49" charset="-122"/>
                </a:rPr>
                <a:t>      占用的单元数</a:t>
              </a:r>
            </a:p>
          </p:txBody>
        </p:sp>
      </p:grpSp>
      <p:grpSp>
        <p:nvGrpSpPr>
          <p:cNvPr id="6" name="Group 77"/>
          <p:cNvGrpSpPr>
            <a:grpSpLocks/>
          </p:cNvGrpSpPr>
          <p:nvPr/>
        </p:nvGrpSpPr>
        <p:grpSpPr bwMode="auto">
          <a:xfrm>
            <a:off x="1127448" y="45595"/>
            <a:ext cx="4258672" cy="762000"/>
            <a:chOff x="1830" y="180"/>
            <a:chExt cx="2682" cy="480"/>
          </a:xfrm>
        </p:grpSpPr>
        <p:sp>
          <p:nvSpPr>
            <p:cNvPr id="115787" name="Freeform 75"/>
            <p:cNvSpPr>
              <a:spLocks/>
            </p:cNvSpPr>
            <p:nvPr/>
          </p:nvSpPr>
          <p:spPr bwMode="auto">
            <a:xfrm>
              <a:off x="1830" y="180"/>
              <a:ext cx="2478" cy="480"/>
            </a:xfrm>
            <a:custGeom>
              <a:avLst/>
              <a:gdLst/>
              <a:ahLst/>
              <a:cxnLst>
                <a:cxn ang="0">
                  <a:pos x="5" y="19"/>
                </a:cxn>
                <a:cxn ang="0">
                  <a:pos x="17" y="203"/>
                </a:cxn>
                <a:cxn ang="0">
                  <a:pos x="63" y="226"/>
                </a:cxn>
                <a:cxn ang="0">
                  <a:pos x="558" y="215"/>
                </a:cxn>
                <a:cxn ang="0">
                  <a:pos x="823" y="192"/>
                </a:cxn>
                <a:cxn ang="0">
                  <a:pos x="846" y="146"/>
                </a:cxn>
                <a:cxn ang="0">
                  <a:pos x="823" y="19"/>
                </a:cxn>
                <a:cxn ang="0">
                  <a:pos x="754" y="8"/>
                </a:cxn>
                <a:cxn ang="0">
                  <a:pos x="5" y="19"/>
                </a:cxn>
              </a:cxnLst>
              <a:rect l="0" t="0" r="r" b="b"/>
              <a:pathLst>
                <a:path w="847" h="230">
                  <a:moveTo>
                    <a:pt x="5" y="19"/>
                  </a:moveTo>
                  <a:cubicBezTo>
                    <a:pt x="9" y="80"/>
                    <a:pt x="0" y="144"/>
                    <a:pt x="17" y="203"/>
                  </a:cubicBezTo>
                  <a:cubicBezTo>
                    <a:pt x="22" y="220"/>
                    <a:pt x="46" y="226"/>
                    <a:pt x="63" y="226"/>
                  </a:cubicBezTo>
                  <a:cubicBezTo>
                    <a:pt x="228" y="230"/>
                    <a:pt x="393" y="219"/>
                    <a:pt x="558" y="215"/>
                  </a:cubicBezTo>
                  <a:cubicBezTo>
                    <a:pt x="646" y="206"/>
                    <a:pt x="739" y="220"/>
                    <a:pt x="823" y="192"/>
                  </a:cubicBezTo>
                  <a:cubicBezTo>
                    <a:pt x="839" y="187"/>
                    <a:pt x="838" y="161"/>
                    <a:pt x="846" y="146"/>
                  </a:cubicBezTo>
                  <a:cubicBezTo>
                    <a:pt x="838" y="104"/>
                    <a:pt x="847" y="55"/>
                    <a:pt x="823" y="19"/>
                  </a:cubicBezTo>
                  <a:cubicBezTo>
                    <a:pt x="810" y="0"/>
                    <a:pt x="777" y="8"/>
                    <a:pt x="754" y="8"/>
                  </a:cubicBezTo>
                  <a:cubicBezTo>
                    <a:pt x="504" y="8"/>
                    <a:pt x="255" y="19"/>
                    <a:pt x="5" y="19"/>
                  </a:cubicBezTo>
                  <a:close/>
                </a:path>
              </a:pathLst>
            </a:custGeom>
            <a:solidFill>
              <a:srgbClr val="CCFFCC"/>
            </a:solidFill>
            <a:ln w="12700" cap="sq" cmpd="sng">
              <a:noFill/>
              <a:prstDash val="solid"/>
              <a:round/>
              <a:headEnd type="none" w="sm" len="sm"/>
              <a:tailEnd type="none" w="sm" len="sm"/>
            </a:ln>
            <a:effectLst>
              <a:outerShdw dist="45791" dir="2021404" algn="ctr" rotWithShape="0">
                <a:srgbClr val="B2B2B2"/>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6329" name="Text Box 76"/>
            <p:cNvSpPr txBox="1">
              <a:spLocks noChangeArrowheads="1"/>
            </p:cNvSpPr>
            <p:nvPr/>
          </p:nvSpPr>
          <p:spPr bwMode="auto">
            <a:xfrm>
              <a:off x="1920" y="240"/>
              <a:ext cx="2592" cy="368"/>
            </a:xfrm>
            <a:prstGeom prst="rect">
              <a:avLst/>
            </a:prstGeom>
            <a:noFill/>
            <a:ln w="9525">
              <a:noFill/>
              <a:miter lim="800000"/>
              <a:headEnd/>
              <a:tailEnd/>
            </a:ln>
            <a:effectLst>
              <a:outerShdw dist="25400" dir="5400000" algn="ctr" rotWithShape="0">
                <a:schemeClr val="bg1"/>
              </a:outerShdw>
            </a:effectLst>
          </p:spPr>
          <p:txBody>
            <a:bodyPr>
              <a:spAutoFit/>
            </a:bodyPr>
            <a:lstStyle/>
            <a:p>
              <a:pPr algn="l"/>
              <a:r>
                <a:rPr lang="en-US" altLang="zh-CN" sz="3200" b="1" i="1">
                  <a:solidFill>
                    <a:srgbClr val="FF3300"/>
                  </a:solidFill>
                  <a:ea typeface="黑体" pitchFamily="49" charset="-122"/>
                </a:rPr>
                <a:t>(</a:t>
              </a:r>
              <a:r>
                <a:rPr lang="zh-CN" altLang="en-US" sz="3200" b="1" i="1">
                  <a:solidFill>
                    <a:srgbClr val="FF3300"/>
                  </a:solidFill>
                  <a:ea typeface="黑体" pitchFamily="49" charset="-122"/>
                </a:rPr>
                <a:t>2</a:t>
              </a:r>
              <a:r>
                <a:rPr lang="en-US" altLang="zh-CN" sz="3200" b="1" i="1">
                  <a:solidFill>
                    <a:srgbClr val="FF3300"/>
                  </a:solidFill>
                  <a:ea typeface="黑体" pitchFamily="49" charset="-122"/>
                </a:rPr>
                <a:t>)</a:t>
              </a:r>
              <a:r>
                <a:rPr lang="zh-CN" altLang="en-US" sz="3200" b="1" i="1">
                  <a:solidFill>
                    <a:srgbClr val="FF3300"/>
                  </a:solidFill>
                  <a:latin typeface="黑体" pitchFamily="49" charset="-122"/>
                  <a:ea typeface="黑体" pitchFamily="49" charset="-122"/>
                </a:rPr>
                <a:t> 一维数组的存储</a:t>
              </a:r>
              <a:endParaRPr lang="en-US" altLang="zh-CN" sz="3200" b="1" i="1">
                <a:solidFill>
                  <a:srgbClr val="FF3300"/>
                </a:solidFill>
                <a:latin typeface="黑体" pitchFamily="49" charset="-122"/>
                <a:ea typeface="黑体" pitchFamily="49" charset="-122"/>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6"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strips(downRight)">
                                      <p:cBhvr>
                                        <p:cTn id="13" dur="500"/>
                                        <p:tgtEl>
                                          <p:spTgt spid="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2" fill="hold" grpId="0" nodeType="clickEffect">
                                  <p:stCondLst>
                                    <p:cond delay="0"/>
                                  </p:stCondLst>
                                  <p:childTnLst>
                                    <p:set>
                                      <p:cBhvr>
                                        <p:cTn id="22" dur="1" fill="hold">
                                          <p:stCondLst>
                                            <p:cond delay="0"/>
                                          </p:stCondLst>
                                        </p:cTn>
                                        <p:tgtEl>
                                          <p:spTgt spid="115760"/>
                                        </p:tgtEl>
                                        <p:attrNameLst>
                                          <p:attrName>style.visibility</p:attrName>
                                        </p:attrNameLst>
                                      </p:cBhvr>
                                      <p:to>
                                        <p:strVal val="visible"/>
                                      </p:to>
                                    </p:set>
                                    <p:animEffect transition="in" filter="wipe(right)">
                                      <p:cBhvr>
                                        <p:cTn id="23" dur="500"/>
                                        <p:tgtEl>
                                          <p:spTgt spid="11576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60"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17885" y="143364"/>
            <a:ext cx="4420598" cy="685800"/>
            <a:chOff x="240" y="144"/>
            <a:chExt cx="2784" cy="432"/>
          </a:xfrm>
        </p:grpSpPr>
        <p:sp>
          <p:nvSpPr>
            <p:cNvPr id="27714" name="AutoShape 3"/>
            <p:cNvSpPr>
              <a:spLocks noChangeArrowheads="1"/>
            </p:cNvSpPr>
            <p:nvPr/>
          </p:nvSpPr>
          <p:spPr bwMode="auto">
            <a:xfrm>
              <a:off x="240" y="144"/>
              <a:ext cx="2784" cy="432"/>
            </a:xfrm>
            <a:prstGeom prst="cloudCallout">
              <a:avLst>
                <a:gd name="adj1" fmla="val -27981"/>
                <a:gd name="adj2" fmla="val 19907"/>
              </a:avLst>
            </a:prstGeom>
            <a:solidFill>
              <a:srgbClr val="FFFFB9"/>
            </a:solidFill>
            <a:ln w="12700" cap="sq">
              <a:noFill/>
              <a:round/>
              <a:headEnd type="none" w="sm" len="sm"/>
              <a:tailEnd type="none" w="sm" len="sm"/>
            </a:ln>
            <a:effectLst>
              <a:outerShdw dist="125080" dir="1437749" algn="ctr" rotWithShape="0">
                <a:srgbClr val="B2B2B2"/>
              </a:outerShdw>
            </a:effectLst>
          </p:spPr>
          <p:txBody>
            <a:bodyPr wrap="none" anchor="ctr"/>
            <a:lstStyle/>
            <a:p>
              <a:pPr eaLnBrk="1" hangingPunct="1"/>
              <a:endParaRPr kumimoji="1" lang="zh-CN" altLang="zh-CN" sz="2400"/>
            </a:p>
          </p:txBody>
        </p:sp>
        <p:sp>
          <p:nvSpPr>
            <p:cNvPr id="27715" name="Text Box 4"/>
            <p:cNvSpPr txBox="1">
              <a:spLocks noChangeArrowheads="1"/>
            </p:cNvSpPr>
            <p:nvPr/>
          </p:nvSpPr>
          <p:spPr bwMode="auto">
            <a:xfrm>
              <a:off x="328" y="147"/>
              <a:ext cx="2628" cy="349"/>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a:spAutoFit/>
            </a:bodyPr>
            <a:lstStyle/>
            <a:p>
              <a:pPr algn="l" eaLnBrk="1" hangingPunct="1"/>
              <a:r>
                <a:rPr kumimoji="1" lang="zh-CN" altLang="en-US" sz="3000" b="1" dirty="0">
                  <a:solidFill>
                    <a:srgbClr val="FF3300"/>
                  </a:solidFill>
                  <a:latin typeface="黑体" pitchFamily="49" charset="-122"/>
                  <a:ea typeface="黑体" pitchFamily="49" charset="-122"/>
                </a:rPr>
                <a:t>二</a:t>
              </a:r>
              <a:r>
                <a:rPr kumimoji="1" lang="en-US" altLang="zh-CN" sz="3000" b="1" dirty="0">
                  <a:solidFill>
                    <a:srgbClr val="FF3300"/>
                  </a:solidFill>
                  <a:latin typeface="黑体" pitchFamily="49" charset="-122"/>
                  <a:ea typeface="黑体" pitchFamily="49" charset="-122"/>
                </a:rPr>
                <a:t>.</a:t>
              </a:r>
              <a:r>
                <a:rPr kumimoji="1" lang="zh-CN" altLang="en-US" sz="3000" b="1" dirty="0">
                  <a:solidFill>
                    <a:srgbClr val="FF3300"/>
                  </a:solidFill>
                  <a:latin typeface="黑体" pitchFamily="49" charset="-122"/>
                  <a:ea typeface="黑体" pitchFamily="49" charset="-122"/>
                </a:rPr>
                <a:t>串的链式存储结构</a:t>
              </a:r>
              <a:endParaRPr kumimoji="1" lang="zh-CN" altLang="en-US" sz="3000" dirty="0">
                <a:solidFill>
                  <a:srgbClr val="00FFFF"/>
                </a:solidFill>
                <a:latin typeface="黑体" pitchFamily="49" charset="-122"/>
                <a:ea typeface="黑体" pitchFamily="49" charset="-122"/>
              </a:endParaRPr>
            </a:p>
          </p:txBody>
        </p:sp>
      </p:grpSp>
      <p:grpSp>
        <p:nvGrpSpPr>
          <p:cNvPr id="3" name="Group 5"/>
          <p:cNvGrpSpPr>
            <a:grpSpLocks/>
          </p:cNvGrpSpPr>
          <p:nvPr/>
        </p:nvGrpSpPr>
        <p:grpSpPr bwMode="auto">
          <a:xfrm>
            <a:off x="2210570" y="2895600"/>
            <a:ext cx="7086516" cy="935038"/>
            <a:chOff x="432" y="2150"/>
            <a:chExt cx="4464" cy="589"/>
          </a:xfrm>
        </p:grpSpPr>
        <p:grpSp>
          <p:nvGrpSpPr>
            <p:cNvPr id="4" name="Group 6"/>
            <p:cNvGrpSpPr>
              <a:grpSpLocks/>
            </p:cNvGrpSpPr>
            <p:nvPr/>
          </p:nvGrpSpPr>
          <p:grpSpPr bwMode="auto">
            <a:xfrm>
              <a:off x="816" y="2448"/>
              <a:ext cx="816" cy="240"/>
              <a:chOff x="816" y="2448"/>
              <a:chExt cx="816" cy="240"/>
            </a:xfrm>
          </p:grpSpPr>
          <p:sp>
            <p:nvSpPr>
              <p:cNvPr id="27712" name="Rectangle 7"/>
              <p:cNvSpPr>
                <a:spLocks noChangeArrowheads="1"/>
              </p:cNvSpPr>
              <p:nvPr/>
            </p:nvSpPr>
            <p:spPr bwMode="auto">
              <a:xfrm>
                <a:off x="816" y="2448"/>
                <a:ext cx="624" cy="240"/>
              </a:xfrm>
              <a:prstGeom prst="rect">
                <a:avLst/>
              </a:prstGeom>
              <a:noFill/>
              <a:ln w="22225" cap="sq">
                <a:solidFill>
                  <a:srgbClr val="003300"/>
                </a:solidFill>
                <a:miter lim="800000"/>
                <a:headEnd type="none" w="sm" len="sm"/>
                <a:tailEnd type="none" w="sm" len="sm"/>
              </a:ln>
            </p:spPr>
            <p:txBody>
              <a:bodyPr wrap="none" anchor="ctr"/>
              <a:lstStyle/>
              <a:p>
                <a:endParaRPr lang="zh-CN" altLang="en-US"/>
              </a:p>
            </p:txBody>
          </p:sp>
          <p:sp>
            <p:nvSpPr>
              <p:cNvPr id="27713" name="Rectangle 8"/>
              <p:cNvSpPr>
                <a:spLocks noChangeArrowheads="1"/>
              </p:cNvSpPr>
              <p:nvPr/>
            </p:nvSpPr>
            <p:spPr bwMode="auto">
              <a:xfrm>
                <a:off x="1440" y="2448"/>
                <a:ext cx="192" cy="240"/>
              </a:xfrm>
              <a:prstGeom prst="rect">
                <a:avLst/>
              </a:prstGeom>
              <a:noFill/>
              <a:ln w="22225" cap="sq">
                <a:solidFill>
                  <a:srgbClr val="003300"/>
                </a:solidFill>
                <a:miter lim="800000"/>
                <a:headEnd type="none" w="sm" len="sm"/>
                <a:tailEnd type="none" w="sm" len="sm"/>
              </a:ln>
            </p:spPr>
            <p:txBody>
              <a:bodyPr wrap="none" anchor="ctr"/>
              <a:lstStyle/>
              <a:p>
                <a:endParaRPr lang="zh-CN" altLang="en-US"/>
              </a:p>
            </p:txBody>
          </p:sp>
        </p:grpSp>
        <p:grpSp>
          <p:nvGrpSpPr>
            <p:cNvPr id="5" name="Group 9"/>
            <p:cNvGrpSpPr>
              <a:grpSpLocks/>
            </p:cNvGrpSpPr>
            <p:nvPr/>
          </p:nvGrpSpPr>
          <p:grpSpPr bwMode="auto">
            <a:xfrm>
              <a:off x="1836" y="2441"/>
              <a:ext cx="900" cy="247"/>
              <a:chOff x="732" y="2441"/>
              <a:chExt cx="900" cy="247"/>
            </a:xfrm>
          </p:grpSpPr>
          <p:sp>
            <p:nvSpPr>
              <p:cNvPr id="27710" name="Rectangle 10"/>
              <p:cNvSpPr>
                <a:spLocks noChangeArrowheads="1"/>
              </p:cNvSpPr>
              <p:nvPr/>
            </p:nvSpPr>
            <p:spPr bwMode="auto">
              <a:xfrm>
                <a:off x="732" y="2441"/>
                <a:ext cx="624" cy="240"/>
              </a:xfrm>
              <a:prstGeom prst="rect">
                <a:avLst/>
              </a:prstGeom>
              <a:noFill/>
              <a:ln w="22225" cap="sq">
                <a:solidFill>
                  <a:srgbClr val="003300"/>
                </a:solidFill>
                <a:miter lim="800000"/>
                <a:headEnd type="none" w="sm" len="sm"/>
                <a:tailEnd type="none" w="sm" len="sm"/>
              </a:ln>
            </p:spPr>
            <p:txBody>
              <a:bodyPr wrap="none" anchor="ctr"/>
              <a:lstStyle/>
              <a:p>
                <a:endParaRPr lang="zh-CN" altLang="en-US"/>
              </a:p>
            </p:txBody>
          </p:sp>
          <p:sp>
            <p:nvSpPr>
              <p:cNvPr id="27711" name="Rectangle 11"/>
              <p:cNvSpPr>
                <a:spLocks noChangeArrowheads="1"/>
              </p:cNvSpPr>
              <p:nvPr/>
            </p:nvSpPr>
            <p:spPr bwMode="auto">
              <a:xfrm>
                <a:off x="1440" y="2448"/>
                <a:ext cx="192" cy="240"/>
              </a:xfrm>
              <a:prstGeom prst="rect">
                <a:avLst/>
              </a:prstGeom>
              <a:noFill/>
              <a:ln w="22225" cap="sq">
                <a:solidFill>
                  <a:srgbClr val="003300"/>
                </a:solidFill>
                <a:miter lim="800000"/>
                <a:headEnd type="none" w="sm" len="sm"/>
                <a:tailEnd type="none" w="sm" len="sm"/>
              </a:ln>
            </p:spPr>
            <p:txBody>
              <a:bodyPr wrap="none" anchor="ctr"/>
              <a:lstStyle/>
              <a:p>
                <a:endParaRPr lang="zh-CN" altLang="en-US"/>
              </a:p>
            </p:txBody>
          </p:sp>
        </p:grpSp>
        <p:grpSp>
          <p:nvGrpSpPr>
            <p:cNvPr id="6" name="Group 12"/>
            <p:cNvGrpSpPr>
              <a:grpSpLocks/>
            </p:cNvGrpSpPr>
            <p:nvPr/>
          </p:nvGrpSpPr>
          <p:grpSpPr bwMode="auto">
            <a:xfrm>
              <a:off x="4080" y="2448"/>
              <a:ext cx="816" cy="240"/>
              <a:chOff x="816" y="2448"/>
              <a:chExt cx="816" cy="240"/>
            </a:xfrm>
          </p:grpSpPr>
          <p:sp>
            <p:nvSpPr>
              <p:cNvPr id="27708" name="Rectangle 13"/>
              <p:cNvSpPr>
                <a:spLocks noChangeArrowheads="1"/>
              </p:cNvSpPr>
              <p:nvPr/>
            </p:nvSpPr>
            <p:spPr bwMode="auto">
              <a:xfrm>
                <a:off x="816" y="2448"/>
                <a:ext cx="624" cy="240"/>
              </a:xfrm>
              <a:prstGeom prst="rect">
                <a:avLst/>
              </a:prstGeom>
              <a:noFill/>
              <a:ln w="22225" cap="sq">
                <a:solidFill>
                  <a:srgbClr val="003300"/>
                </a:solidFill>
                <a:miter lim="800000"/>
                <a:headEnd type="none" w="sm" len="sm"/>
                <a:tailEnd type="none" w="sm" len="sm"/>
              </a:ln>
            </p:spPr>
            <p:txBody>
              <a:bodyPr wrap="none" anchor="ctr"/>
              <a:lstStyle/>
              <a:p>
                <a:endParaRPr lang="zh-CN" altLang="en-US"/>
              </a:p>
            </p:txBody>
          </p:sp>
          <p:sp>
            <p:nvSpPr>
              <p:cNvPr id="27709" name="Rectangle 14"/>
              <p:cNvSpPr>
                <a:spLocks noChangeArrowheads="1"/>
              </p:cNvSpPr>
              <p:nvPr/>
            </p:nvSpPr>
            <p:spPr bwMode="auto">
              <a:xfrm>
                <a:off x="1440" y="2448"/>
                <a:ext cx="192" cy="240"/>
              </a:xfrm>
              <a:prstGeom prst="rect">
                <a:avLst/>
              </a:prstGeom>
              <a:noFill/>
              <a:ln w="22225" cap="sq">
                <a:solidFill>
                  <a:srgbClr val="003300"/>
                </a:solidFill>
                <a:miter lim="800000"/>
                <a:headEnd type="none" w="sm" len="sm"/>
                <a:tailEnd type="none" w="sm" len="sm"/>
              </a:ln>
            </p:spPr>
            <p:txBody>
              <a:bodyPr wrap="none" anchor="ctr"/>
              <a:lstStyle/>
              <a:p>
                <a:endParaRPr lang="zh-CN" altLang="en-US"/>
              </a:p>
            </p:txBody>
          </p:sp>
        </p:grpSp>
        <p:sp>
          <p:nvSpPr>
            <p:cNvPr id="27698" name="Line 15"/>
            <p:cNvSpPr>
              <a:spLocks noChangeShapeType="1"/>
            </p:cNvSpPr>
            <p:nvPr/>
          </p:nvSpPr>
          <p:spPr bwMode="auto">
            <a:xfrm>
              <a:off x="1536" y="2580"/>
              <a:ext cx="336" cy="0"/>
            </a:xfrm>
            <a:prstGeom prst="line">
              <a:avLst/>
            </a:prstGeom>
            <a:noFill/>
            <a:ln w="19050" cap="sq">
              <a:solidFill>
                <a:srgbClr val="003300"/>
              </a:solidFill>
              <a:round/>
              <a:headEnd type="none" w="sm" len="sm"/>
              <a:tailEnd type="triangle" w="sm" len="sm"/>
            </a:ln>
          </p:spPr>
          <p:txBody>
            <a:bodyPr/>
            <a:lstStyle/>
            <a:p>
              <a:endParaRPr lang="zh-CN" altLang="en-US"/>
            </a:p>
          </p:txBody>
        </p:sp>
        <p:sp>
          <p:nvSpPr>
            <p:cNvPr id="27699" name="Line 16"/>
            <p:cNvSpPr>
              <a:spLocks noChangeShapeType="1"/>
            </p:cNvSpPr>
            <p:nvPr/>
          </p:nvSpPr>
          <p:spPr bwMode="auto">
            <a:xfrm>
              <a:off x="2688" y="2580"/>
              <a:ext cx="336" cy="0"/>
            </a:xfrm>
            <a:prstGeom prst="line">
              <a:avLst/>
            </a:prstGeom>
            <a:noFill/>
            <a:ln w="19050" cap="sq">
              <a:solidFill>
                <a:srgbClr val="003300"/>
              </a:solidFill>
              <a:round/>
              <a:headEnd type="none" w="sm" len="sm"/>
              <a:tailEnd type="triangle" w="sm" len="sm"/>
            </a:ln>
          </p:spPr>
          <p:txBody>
            <a:bodyPr/>
            <a:lstStyle/>
            <a:p>
              <a:endParaRPr lang="zh-CN" altLang="en-US"/>
            </a:p>
          </p:txBody>
        </p:sp>
        <p:sp>
          <p:nvSpPr>
            <p:cNvPr id="27700" name="Line 17"/>
            <p:cNvSpPr>
              <a:spLocks noChangeShapeType="1"/>
            </p:cNvSpPr>
            <p:nvPr/>
          </p:nvSpPr>
          <p:spPr bwMode="auto">
            <a:xfrm>
              <a:off x="3720" y="2592"/>
              <a:ext cx="336" cy="0"/>
            </a:xfrm>
            <a:prstGeom prst="line">
              <a:avLst/>
            </a:prstGeom>
            <a:noFill/>
            <a:ln w="19050" cap="sq">
              <a:solidFill>
                <a:srgbClr val="003300"/>
              </a:solidFill>
              <a:round/>
              <a:headEnd type="none" w="sm" len="sm"/>
              <a:tailEnd type="triangle" w="sm" len="sm"/>
            </a:ln>
          </p:spPr>
          <p:txBody>
            <a:bodyPr/>
            <a:lstStyle/>
            <a:p>
              <a:endParaRPr lang="zh-CN" altLang="en-US"/>
            </a:p>
          </p:txBody>
        </p:sp>
        <p:sp>
          <p:nvSpPr>
            <p:cNvPr id="27701" name="Rectangle 18"/>
            <p:cNvSpPr>
              <a:spLocks noChangeArrowheads="1"/>
            </p:cNvSpPr>
            <p:nvPr/>
          </p:nvSpPr>
          <p:spPr bwMode="auto">
            <a:xfrm>
              <a:off x="3244" y="2400"/>
              <a:ext cx="275"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bg1"/>
                  </a:solidFill>
                </a:rPr>
                <a:t>…</a:t>
              </a:r>
            </a:p>
          </p:txBody>
        </p:sp>
        <p:sp>
          <p:nvSpPr>
            <p:cNvPr id="27702" name="Text Box 19"/>
            <p:cNvSpPr txBox="1">
              <a:spLocks noChangeArrowheads="1"/>
            </p:cNvSpPr>
            <p:nvPr/>
          </p:nvSpPr>
          <p:spPr bwMode="auto">
            <a:xfrm>
              <a:off x="4704" y="2448"/>
              <a:ext cx="191"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a:solidFill>
                    <a:schemeClr val="bg1"/>
                  </a:solidFill>
                </a:rPr>
                <a:t>^</a:t>
              </a:r>
            </a:p>
          </p:txBody>
        </p:sp>
        <p:sp>
          <p:nvSpPr>
            <p:cNvPr id="27703" name="Rectangle 20"/>
            <p:cNvSpPr>
              <a:spLocks noChangeArrowheads="1"/>
            </p:cNvSpPr>
            <p:nvPr/>
          </p:nvSpPr>
          <p:spPr bwMode="auto">
            <a:xfrm>
              <a:off x="432" y="2150"/>
              <a:ext cx="210" cy="252"/>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000" b="1">
                  <a:solidFill>
                    <a:srgbClr val="FF6600"/>
                  </a:solidFill>
                </a:rPr>
                <a:t>S</a:t>
              </a:r>
            </a:p>
          </p:txBody>
        </p:sp>
        <p:sp>
          <p:nvSpPr>
            <p:cNvPr id="27704" name="Line 21"/>
            <p:cNvSpPr>
              <a:spLocks noChangeShapeType="1"/>
            </p:cNvSpPr>
            <p:nvPr/>
          </p:nvSpPr>
          <p:spPr bwMode="auto">
            <a:xfrm>
              <a:off x="624" y="2304"/>
              <a:ext cx="144" cy="144"/>
            </a:xfrm>
            <a:prstGeom prst="line">
              <a:avLst/>
            </a:prstGeom>
            <a:noFill/>
            <a:ln w="19050" cap="sq">
              <a:solidFill>
                <a:schemeClr val="accent1"/>
              </a:solidFill>
              <a:round/>
              <a:headEnd type="none" w="sm" len="sm"/>
              <a:tailEnd type="triangle" w="sm" len="sm"/>
            </a:ln>
          </p:spPr>
          <p:txBody>
            <a:bodyPr/>
            <a:lstStyle/>
            <a:p>
              <a:endParaRPr lang="zh-CN" altLang="en-US"/>
            </a:p>
          </p:txBody>
        </p:sp>
        <p:sp>
          <p:nvSpPr>
            <p:cNvPr id="27705" name="Rectangle 22"/>
            <p:cNvSpPr>
              <a:spLocks noChangeArrowheads="1"/>
            </p:cNvSpPr>
            <p:nvPr/>
          </p:nvSpPr>
          <p:spPr bwMode="auto">
            <a:xfrm>
              <a:off x="864" y="2438"/>
              <a:ext cx="466" cy="252"/>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000" b="1">
                  <a:solidFill>
                    <a:schemeClr val="accent2"/>
                  </a:solidFill>
                </a:rPr>
                <a:t>DATA</a:t>
              </a:r>
            </a:p>
          </p:txBody>
        </p:sp>
        <p:sp>
          <p:nvSpPr>
            <p:cNvPr id="27706" name="Rectangle 23"/>
            <p:cNvSpPr>
              <a:spLocks noChangeArrowheads="1"/>
            </p:cNvSpPr>
            <p:nvPr/>
          </p:nvSpPr>
          <p:spPr bwMode="auto">
            <a:xfrm>
              <a:off x="1882" y="2395"/>
              <a:ext cx="590" cy="291"/>
            </a:xfrm>
            <a:prstGeom prst="rect">
              <a:avLst/>
            </a:prstGeom>
            <a:noFill/>
            <a:ln w="12700" cap="sq">
              <a:noFill/>
              <a:miter lim="800000"/>
              <a:headEnd type="none" w="sm" len="sm"/>
              <a:tailEnd type="none" w="sm" len="sm"/>
            </a:ln>
          </p:spPr>
          <p:txBody>
            <a:bodyPr wrap="square">
              <a:spAutoFit/>
            </a:bodyPr>
            <a:lstStyle/>
            <a:p>
              <a:pPr algn="l" eaLnBrk="1" hangingPunct="1"/>
              <a:r>
                <a:rPr kumimoji="1" lang="zh-CN" altLang="en-US" sz="2400" dirty="0">
                  <a:solidFill>
                    <a:schemeClr val="accent2"/>
                  </a:solidFill>
                </a:rPr>
                <a:t> </a:t>
              </a:r>
              <a:r>
                <a:rPr kumimoji="1" lang="en-US" altLang="zh-CN" sz="2000" b="1" dirty="0">
                  <a:solidFill>
                    <a:schemeClr val="accent2"/>
                  </a:solidFill>
                </a:rPr>
                <a:t>STRU</a:t>
              </a:r>
            </a:p>
          </p:txBody>
        </p:sp>
        <p:sp>
          <p:nvSpPr>
            <p:cNvPr id="27707" name="Rectangle 24"/>
            <p:cNvSpPr>
              <a:spLocks noChangeArrowheads="1"/>
            </p:cNvSpPr>
            <p:nvPr/>
          </p:nvSpPr>
          <p:spPr bwMode="auto">
            <a:xfrm>
              <a:off x="4133" y="2438"/>
              <a:ext cx="533" cy="252"/>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000" b="1">
                  <a:solidFill>
                    <a:schemeClr val="accent2"/>
                  </a:solidFill>
                </a:rPr>
                <a:t>RE</a:t>
              </a:r>
              <a:r>
                <a:rPr kumimoji="1" lang="en-US" altLang="zh-CN" b="1">
                  <a:solidFill>
                    <a:srgbClr val="0000FF"/>
                  </a:solidFill>
                </a:rPr>
                <a:t>@@</a:t>
              </a:r>
            </a:p>
          </p:txBody>
        </p:sp>
      </p:grpSp>
      <p:grpSp>
        <p:nvGrpSpPr>
          <p:cNvPr id="7" name="Group 25"/>
          <p:cNvGrpSpPr>
            <a:grpSpLocks/>
          </p:cNvGrpSpPr>
          <p:nvPr/>
        </p:nvGrpSpPr>
        <p:grpSpPr bwMode="auto">
          <a:xfrm>
            <a:off x="8077173" y="4038600"/>
            <a:ext cx="2195726" cy="528638"/>
            <a:chOff x="4128" y="2544"/>
            <a:chExt cx="1383" cy="333"/>
          </a:xfrm>
        </p:grpSpPr>
        <p:sp>
          <p:nvSpPr>
            <p:cNvPr id="27693" name="AutoShape 26"/>
            <p:cNvSpPr>
              <a:spLocks noChangeArrowheads="1"/>
            </p:cNvSpPr>
            <p:nvPr/>
          </p:nvSpPr>
          <p:spPr bwMode="auto">
            <a:xfrm>
              <a:off x="4128" y="2544"/>
              <a:ext cx="1248" cy="333"/>
            </a:xfrm>
            <a:prstGeom prst="wedgeEllipseCallout">
              <a:avLst>
                <a:gd name="adj1" fmla="val -63542"/>
                <a:gd name="adj2" fmla="val -88139"/>
              </a:avLst>
            </a:prstGeom>
            <a:noFill/>
            <a:ln w="53975" cap="sq">
              <a:solidFill>
                <a:srgbClr val="00A2C8"/>
              </a:solidFill>
              <a:miter lim="800000"/>
              <a:headEnd type="none" w="sm" len="sm"/>
              <a:tailEnd type="none" w="sm" len="sm"/>
            </a:ln>
          </p:spPr>
          <p:txBody>
            <a:bodyPr wrap="none" anchor="ctr"/>
            <a:lstStyle/>
            <a:p>
              <a:pPr eaLnBrk="1" hangingPunct="1"/>
              <a:endParaRPr kumimoji="1" lang="zh-CN" altLang="zh-CN" sz="2400"/>
            </a:p>
          </p:txBody>
        </p:sp>
        <p:sp>
          <p:nvSpPr>
            <p:cNvPr id="27694" name="Text Box 27"/>
            <p:cNvSpPr txBox="1">
              <a:spLocks noChangeArrowheads="1"/>
            </p:cNvSpPr>
            <p:nvPr/>
          </p:nvSpPr>
          <p:spPr bwMode="auto">
            <a:xfrm>
              <a:off x="4167" y="2561"/>
              <a:ext cx="1344" cy="271"/>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200" b="1" i="1">
                  <a:solidFill>
                    <a:srgbClr val="FF3300"/>
                  </a:solidFill>
                  <a:latin typeface="黑体" pitchFamily="49" charset="-122"/>
                  <a:ea typeface="黑体" pitchFamily="49" charset="-122"/>
                </a:rPr>
                <a:t>结点大小为</a:t>
              </a:r>
              <a:r>
                <a:rPr kumimoji="1" lang="en-US" altLang="zh-CN" sz="2200" b="1" i="1">
                  <a:solidFill>
                    <a:srgbClr val="FF3300"/>
                  </a:solidFill>
                  <a:latin typeface="黑体" pitchFamily="49" charset="-122"/>
                  <a:ea typeface="黑体" pitchFamily="49" charset="-122"/>
                </a:rPr>
                <a:t>4</a:t>
              </a:r>
              <a:endParaRPr kumimoji="1" lang="en-US" altLang="zh-CN" sz="2200"/>
            </a:p>
          </p:txBody>
        </p:sp>
      </p:grpSp>
      <p:grpSp>
        <p:nvGrpSpPr>
          <p:cNvPr id="8" name="Group 28"/>
          <p:cNvGrpSpPr>
            <a:grpSpLocks/>
          </p:cNvGrpSpPr>
          <p:nvPr/>
        </p:nvGrpSpPr>
        <p:grpSpPr bwMode="auto">
          <a:xfrm>
            <a:off x="2393547" y="4267200"/>
            <a:ext cx="6880866" cy="1011238"/>
            <a:chOff x="418" y="2976"/>
            <a:chExt cx="4334" cy="637"/>
          </a:xfrm>
        </p:grpSpPr>
        <p:grpSp>
          <p:nvGrpSpPr>
            <p:cNvPr id="9" name="Group 29"/>
            <p:cNvGrpSpPr>
              <a:grpSpLocks/>
            </p:cNvGrpSpPr>
            <p:nvPr/>
          </p:nvGrpSpPr>
          <p:grpSpPr bwMode="auto">
            <a:xfrm>
              <a:off x="706" y="3322"/>
              <a:ext cx="528" cy="240"/>
              <a:chOff x="576" y="3600"/>
              <a:chExt cx="528" cy="240"/>
            </a:xfrm>
          </p:grpSpPr>
          <p:sp>
            <p:nvSpPr>
              <p:cNvPr id="27691" name="Rectangle 30"/>
              <p:cNvSpPr>
                <a:spLocks noChangeArrowheads="1"/>
              </p:cNvSpPr>
              <p:nvPr/>
            </p:nvSpPr>
            <p:spPr bwMode="auto">
              <a:xfrm>
                <a:off x="576" y="3600"/>
                <a:ext cx="336" cy="240"/>
              </a:xfrm>
              <a:prstGeom prst="rect">
                <a:avLst/>
              </a:prstGeom>
              <a:noFill/>
              <a:ln w="22225" cap="sq">
                <a:solidFill>
                  <a:srgbClr val="003300"/>
                </a:solidFill>
                <a:miter lim="800000"/>
                <a:headEnd type="none" w="sm" len="sm"/>
                <a:tailEnd type="none" w="sm" len="sm"/>
              </a:ln>
            </p:spPr>
            <p:txBody>
              <a:bodyPr wrap="none" anchor="ctr"/>
              <a:lstStyle/>
              <a:p>
                <a:endParaRPr lang="zh-CN" altLang="en-US"/>
              </a:p>
            </p:txBody>
          </p:sp>
          <p:sp>
            <p:nvSpPr>
              <p:cNvPr id="27692" name="Rectangle 31"/>
              <p:cNvSpPr>
                <a:spLocks noChangeArrowheads="1"/>
              </p:cNvSpPr>
              <p:nvPr/>
            </p:nvSpPr>
            <p:spPr bwMode="auto">
              <a:xfrm>
                <a:off x="912" y="3600"/>
                <a:ext cx="192" cy="240"/>
              </a:xfrm>
              <a:prstGeom prst="rect">
                <a:avLst/>
              </a:prstGeom>
              <a:noFill/>
              <a:ln w="22225" cap="sq">
                <a:solidFill>
                  <a:srgbClr val="003300"/>
                </a:solidFill>
                <a:miter lim="800000"/>
                <a:headEnd type="none" w="sm" len="sm"/>
                <a:tailEnd type="none" w="sm" len="sm"/>
              </a:ln>
            </p:spPr>
            <p:txBody>
              <a:bodyPr wrap="none" anchor="ctr"/>
              <a:lstStyle/>
              <a:p>
                <a:endParaRPr lang="zh-CN" altLang="en-US"/>
              </a:p>
            </p:txBody>
          </p:sp>
        </p:grpSp>
        <p:grpSp>
          <p:nvGrpSpPr>
            <p:cNvPr id="10" name="Group 32"/>
            <p:cNvGrpSpPr>
              <a:grpSpLocks/>
            </p:cNvGrpSpPr>
            <p:nvPr/>
          </p:nvGrpSpPr>
          <p:grpSpPr bwMode="auto">
            <a:xfrm>
              <a:off x="1426" y="3322"/>
              <a:ext cx="528" cy="240"/>
              <a:chOff x="576" y="3600"/>
              <a:chExt cx="528" cy="240"/>
            </a:xfrm>
          </p:grpSpPr>
          <p:sp>
            <p:nvSpPr>
              <p:cNvPr id="27689" name="Rectangle 33"/>
              <p:cNvSpPr>
                <a:spLocks noChangeArrowheads="1"/>
              </p:cNvSpPr>
              <p:nvPr/>
            </p:nvSpPr>
            <p:spPr bwMode="auto">
              <a:xfrm>
                <a:off x="576" y="3600"/>
                <a:ext cx="336" cy="240"/>
              </a:xfrm>
              <a:prstGeom prst="rect">
                <a:avLst/>
              </a:prstGeom>
              <a:noFill/>
              <a:ln w="22225" cap="sq">
                <a:solidFill>
                  <a:srgbClr val="003300"/>
                </a:solidFill>
                <a:miter lim="800000"/>
                <a:headEnd type="none" w="sm" len="sm"/>
                <a:tailEnd type="none" w="sm" len="sm"/>
              </a:ln>
            </p:spPr>
            <p:txBody>
              <a:bodyPr wrap="none" anchor="ctr"/>
              <a:lstStyle/>
              <a:p>
                <a:endParaRPr lang="zh-CN" altLang="en-US"/>
              </a:p>
            </p:txBody>
          </p:sp>
          <p:sp>
            <p:nvSpPr>
              <p:cNvPr id="27690" name="Rectangle 34"/>
              <p:cNvSpPr>
                <a:spLocks noChangeArrowheads="1"/>
              </p:cNvSpPr>
              <p:nvPr/>
            </p:nvSpPr>
            <p:spPr bwMode="auto">
              <a:xfrm>
                <a:off x="912" y="3600"/>
                <a:ext cx="192" cy="240"/>
              </a:xfrm>
              <a:prstGeom prst="rect">
                <a:avLst/>
              </a:prstGeom>
              <a:noFill/>
              <a:ln w="22225" cap="sq">
                <a:solidFill>
                  <a:srgbClr val="003300"/>
                </a:solidFill>
                <a:miter lim="800000"/>
                <a:headEnd type="none" w="sm" len="sm"/>
                <a:tailEnd type="none" w="sm" len="sm"/>
              </a:ln>
            </p:spPr>
            <p:txBody>
              <a:bodyPr wrap="none" anchor="ctr"/>
              <a:lstStyle/>
              <a:p>
                <a:endParaRPr lang="zh-CN" altLang="en-US"/>
              </a:p>
            </p:txBody>
          </p:sp>
        </p:grpSp>
        <p:grpSp>
          <p:nvGrpSpPr>
            <p:cNvPr id="11" name="Group 35"/>
            <p:cNvGrpSpPr>
              <a:grpSpLocks/>
            </p:cNvGrpSpPr>
            <p:nvPr/>
          </p:nvGrpSpPr>
          <p:grpSpPr bwMode="auto">
            <a:xfrm>
              <a:off x="2134" y="3322"/>
              <a:ext cx="528" cy="240"/>
              <a:chOff x="576" y="3600"/>
              <a:chExt cx="528" cy="240"/>
            </a:xfrm>
          </p:grpSpPr>
          <p:sp>
            <p:nvSpPr>
              <p:cNvPr id="27687" name="Rectangle 36"/>
              <p:cNvSpPr>
                <a:spLocks noChangeArrowheads="1"/>
              </p:cNvSpPr>
              <p:nvPr/>
            </p:nvSpPr>
            <p:spPr bwMode="auto">
              <a:xfrm>
                <a:off x="576" y="3600"/>
                <a:ext cx="336" cy="240"/>
              </a:xfrm>
              <a:prstGeom prst="rect">
                <a:avLst/>
              </a:prstGeom>
              <a:noFill/>
              <a:ln w="22225" cap="sq">
                <a:solidFill>
                  <a:srgbClr val="003300"/>
                </a:solidFill>
                <a:miter lim="800000"/>
                <a:headEnd type="none" w="sm" len="sm"/>
                <a:tailEnd type="none" w="sm" len="sm"/>
              </a:ln>
            </p:spPr>
            <p:txBody>
              <a:bodyPr wrap="none" anchor="ctr"/>
              <a:lstStyle/>
              <a:p>
                <a:endParaRPr lang="zh-CN" altLang="en-US"/>
              </a:p>
            </p:txBody>
          </p:sp>
          <p:sp>
            <p:nvSpPr>
              <p:cNvPr id="27688" name="Rectangle 37"/>
              <p:cNvSpPr>
                <a:spLocks noChangeArrowheads="1"/>
              </p:cNvSpPr>
              <p:nvPr/>
            </p:nvSpPr>
            <p:spPr bwMode="auto">
              <a:xfrm>
                <a:off x="912" y="3600"/>
                <a:ext cx="192" cy="240"/>
              </a:xfrm>
              <a:prstGeom prst="rect">
                <a:avLst/>
              </a:prstGeom>
              <a:noFill/>
              <a:ln w="22225" cap="sq">
                <a:solidFill>
                  <a:srgbClr val="003300"/>
                </a:solidFill>
                <a:miter lim="800000"/>
                <a:headEnd type="none" w="sm" len="sm"/>
                <a:tailEnd type="none" w="sm" len="sm"/>
              </a:ln>
            </p:spPr>
            <p:txBody>
              <a:bodyPr wrap="none" anchor="ctr"/>
              <a:lstStyle/>
              <a:p>
                <a:endParaRPr lang="zh-CN" altLang="en-US"/>
              </a:p>
            </p:txBody>
          </p:sp>
        </p:grpSp>
        <p:grpSp>
          <p:nvGrpSpPr>
            <p:cNvPr id="12" name="Group 38"/>
            <p:cNvGrpSpPr>
              <a:grpSpLocks/>
            </p:cNvGrpSpPr>
            <p:nvPr/>
          </p:nvGrpSpPr>
          <p:grpSpPr bwMode="auto">
            <a:xfrm>
              <a:off x="2842" y="3322"/>
              <a:ext cx="528" cy="240"/>
              <a:chOff x="576" y="3600"/>
              <a:chExt cx="528" cy="240"/>
            </a:xfrm>
          </p:grpSpPr>
          <p:sp>
            <p:nvSpPr>
              <p:cNvPr id="27685" name="Rectangle 39"/>
              <p:cNvSpPr>
                <a:spLocks noChangeArrowheads="1"/>
              </p:cNvSpPr>
              <p:nvPr/>
            </p:nvSpPr>
            <p:spPr bwMode="auto">
              <a:xfrm>
                <a:off x="576" y="3600"/>
                <a:ext cx="336" cy="240"/>
              </a:xfrm>
              <a:prstGeom prst="rect">
                <a:avLst/>
              </a:prstGeom>
              <a:noFill/>
              <a:ln w="22225" cap="sq">
                <a:solidFill>
                  <a:srgbClr val="003300"/>
                </a:solidFill>
                <a:miter lim="800000"/>
                <a:headEnd type="none" w="sm" len="sm"/>
                <a:tailEnd type="none" w="sm" len="sm"/>
              </a:ln>
            </p:spPr>
            <p:txBody>
              <a:bodyPr wrap="none" anchor="ctr"/>
              <a:lstStyle/>
              <a:p>
                <a:endParaRPr lang="zh-CN" altLang="en-US"/>
              </a:p>
            </p:txBody>
          </p:sp>
          <p:sp>
            <p:nvSpPr>
              <p:cNvPr id="27686" name="Rectangle 40"/>
              <p:cNvSpPr>
                <a:spLocks noChangeArrowheads="1"/>
              </p:cNvSpPr>
              <p:nvPr/>
            </p:nvSpPr>
            <p:spPr bwMode="auto">
              <a:xfrm>
                <a:off x="912" y="3600"/>
                <a:ext cx="192" cy="240"/>
              </a:xfrm>
              <a:prstGeom prst="rect">
                <a:avLst/>
              </a:prstGeom>
              <a:noFill/>
              <a:ln w="22225" cap="sq">
                <a:solidFill>
                  <a:srgbClr val="003300"/>
                </a:solidFill>
                <a:miter lim="800000"/>
                <a:headEnd type="none" w="sm" len="sm"/>
                <a:tailEnd type="none" w="sm" len="sm"/>
              </a:ln>
            </p:spPr>
            <p:txBody>
              <a:bodyPr wrap="none" anchor="ctr"/>
              <a:lstStyle/>
              <a:p>
                <a:endParaRPr lang="zh-CN" altLang="en-US"/>
              </a:p>
            </p:txBody>
          </p:sp>
        </p:grpSp>
        <p:grpSp>
          <p:nvGrpSpPr>
            <p:cNvPr id="13" name="Group 41"/>
            <p:cNvGrpSpPr>
              <a:grpSpLocks/>
            </p:cNvGrpSpPr>
            <p:nvPr/>
          </p:nvGrpSpPr>
          <p:grpSpPr bwMode="auto">
            <a:xfrm>
              <a:off x="4224" y="3322"/>
              <a:ext cx="528" cy="240"/>
              <a:chOff x="576" y="3600"/>
              <a:chExt cx="528" cy="240"/>
            </a:xfrm>
          </p:grpSpPr>
          <p:sp>
            <p:nvSpPr>
              <p:cNvPr id="27683" name="Rectangle 42"/>
              <p:cNvSpPr>
                <a:spLocks noChangeArrowheads="1"/>
              </p:cNvSpPr>
              <p:nvPr/>
            </p:nvSpPr>
            <p:spPr bwMode="auto">
              <a:xfrm>
                <a:off x="576" y="3600"/>
                <a:ext cx="336" cy="240"/>
              </a:xfrm>
              <a:prstGeom prst="rect">
                <a:avLst/>
              </a:prstGeom>
              <a:noFill/>
              <a:ln w="22225" cap="sq">
                <a:solidFill>
                  <a:srgbClr val="003300"/>
                </a:solidFill>
                <a:miter lim="800000"/>
                <a:headEnd type="none" w="sm" len="sm"/>
                <a:tailEnd type="none" w="sm" len="sm"/>
              </a:ln>
            </p:spPr>
            <p:txBody>
              <a:bodyPr wrap="none" anchor="ctr"/>
              <a:lstStyle/>
              <a:p>
                <a:endParaRPr lang="zh-CN" altLang="en-US"/>
              </a:p>
            </p:txBody>
          </p:sp>
          <p:sp>
            <p:nvSpPr>
              <p:cNvPr id="27684" name="Rectangle 43"/>
              <p:cNvSpPr>
                <a:spLocks noChangeArrowheads="1"/>
              </p:cNvSpPr>
              <p:nvPr/>
            </p:nvSpPr>
            <p:spPr bwMode="auto">
              <a:xfrm>
                <a:off x="912" y="3600"/>
                <a:ext cx="192" cy="240"/>
              </a:xfrm>
              <a:prstGeom prst="rect">
                <a:avLst/>
              </a:prstGeom>
              <a:noFill/>
              <a:ln w="22225" cap="sq">
                <a:solidFill>
                  <a:srgbClr val="003300"/>
                </a:solidFill>
                <a:miter lim="800000"/>
                <a:headEnd type="none" w="sm" len="sm"/>
                <a:tailEnd type="none" w="sm" len="sm"/>
              </a:ln>
            </p:spPr>
            <p:txBody>
              <a:bodyPr wrap="none" anchor="ctr"/>
              <a:lstStyle/>
              <a:p>
                <a:endParaRPr lang="zh-CN" altLang="en-US"/>
              </a:p>
            </p:txBody>
          </p:sp>
        </p:grpSp>
        <p:sp>
          <p:nvSpPr>
            <p:cNvPr id="27669" name="Line 44"/>
            <p:cNvSpPr>
              <a:spLocks noChangeShapeType="1"/>
            </p:cNvSpPr>
            <p:nvPr/>
          </p:nvSpPr>
          <p:spPr bwMode="auto">
            <a:xfrm>
              <a:off x="1138" y="3418"/>
              <a:ext cx="288" cy="0"/>
            </a:xfrm>
            <a:prstGeom prst="line">
              <a:avLst/>
            </a:prstGeom>
            <a:noFill/>
            <a:ln w="19050" cap="sq">
              <a:solidFill>
                <a:srgbClr val="333300"/>
              </a:solidFill>
              <a:round/>
              <a:headEnd type="none" w="sm" len="sm"/>
              <a:tailEnd type="triangle" w="sm" len="sm"/>
            </a:ln>
          </p:spPr>
          <p:txBody>
            <a:bodyPr/>
            <a:lstStyle/>
            <a:p>
              <a:endParaRPr lang="zh-CN" altLang="en-US"/>
            </a:p>
          </p:txBody>
        </p:sp>
        <p:sp>
          <p:nvSpPr>
            <p:cNvPr id="27670" name="Line 45"/>
            <p:cNvSpPr>
              <a:spLocks noChangeShapeType="1"/>
            </p:cNvSpPr>
            <p:nvPr/>
          </p:nvSpPr>
          <p:spPr bwMode="auto">
            <a:xfrm>
              <a:off x="1846" y="3430"/>
              <a:ext cx="288" cy="0"/>
            </a:xfrm>
            <a:prstGeom prst="line">
              <a:avLst/>
            </a:prstGeom>
            <a:noFill/>
            <a:ln w="19050" cap="sq">
              <a:solidFill>
                <a:srgbClr val="333300"/>
              </a:solidFill>
              <a:round/>
              <a:headEnd type="none" w="sm" len="sm"/>
              <a:tailEnd type="triangle" w="sm" len="sm"/>
            </a:ln>
          </p:spPr>
          <p:txBody>
            <a:bodyPr/>
            <a:lstStyle/>
            <a:p>
              <a:endParaRPr lang="zh-CN" altLang="en-US"/>
            </a:p>
          </p:txBody>
        </p:sp>
        <p:sp>
          <p:nvSpPr>
            <p:cNvPr id="27671" name="Line 46"/>
            <p:cNvSpPr>
              <a:spLocks noChangeShapeType="1"/>
            </p:cNvSpPr>
            <p:nvPr/>
          </p:nvSpPr>
          <p:spPr bwMode="auto">
            <a:xfrm>
              <a:off x="2542" y="3418"/>
              <a:ext cx="288" cy="0"/>
            </a:xfrm>
            <a:prstGeom prst="line">
              <a:avLst/>
            </a:prstGeom>
            <a:noFill/>
            <a:ln w="19050" cap="sq">
              <a:solidFill>
                <a:srgbClr val="333300"/>
              </a:solidFill>
              <a:round/>
              <a:headEnd type="none" w="sm" len="sm"/>
              <a:tailEnd type="triangle" w="sm" len="sm"/>
            </a:ln>
          </p:spPr>
          <p:txBody>
            <a:bodyPr/>
            <a:lstStyle/>
            <a:p>
              <a:endParaRPr lang="zh-CN" altLang="en-US"/>
            </a:p>
          </p:txBody>
        </p:sp>
        <p:sp>
          <p:nvSpPr>
            <p:cNvPr id="27672" name="Line 47"/>
            <p:cNvSpPr>
              <a:spLocks noChangeShapeType="1"/>
            </p:cNvSpPr>
            <p:nvPr/>
          </p:nvSpPr>
          <p:spPr bwMode="auto">
            <a:xfrm>
              <a:off x="3298" y="3418"/>
              <a:ext cx="288" cy="0"/>
            </a:xfrm>
            <a:prstGeom prst="line">
              <a:avLst/>
            </a:prstGeom>
            <a:noFill/>
            <a:ln w="19050" cap="sq">
              <a:solidFill>
                <a:srgbClr val="333300"/>
              </a:solidFill>
              <a:round/>
              <a:headEnd type="none" w="sm" len="sm"/>
              <a:tailEnd type="triangle" w="sm" len="sm"/>
            </a:ln>
          </p:spPr>
          <p:txBody>
            <a:bodyPr/>
            <a:lstStyle/>
            <a:p>
              <a:endParaRPr lang="zh-CN" altLang="en-US"/>
            </a:p>
          </p:txBody>
        </p:sp>
        <p:sp>
          <p:nvSpPr>
            <p:cNvPr id="27673" name="Line 48"/>
            <p:cNvSpPr>
              <a:spLocks noChangeShapeType="1"/>
            </p:cNvSpPr>
            <p:nvPr/>
          </p:nvSpPr>
          <p:spPr bwMode="auto">
            <a:xfrm>
              <a:off x="3936" y="3430"/>
              <a:ext cx="288" cy="0"/>
            </a:xfrm>
            <a:prstGeom prst="line">
              <a:avLst/>
            </a:prstGeom>
            <a:noFill/>
            <a:ln w="19050" cap="sq">
              <a:solidFill>
                <a:srgbClr val="333300"/>
              </a:solidFill>
              <a:round/>
              <a:headEnd type="none" w="sm" len="sm"/>
              <a:tailEnd type="triangle" w="sm" len="sm"/>
            </a:ln>
          </p:spPr>
          <p:txBody>
            <a:bodyPr/>
            <a:lstStyle/>
            <a:p>
              <a:endParaRPr lang="zh-CN" altLang="en-US"/>
            </a:p>
          </p:txBody>
        </p:sp>
        <p:sp>
          <p:nvSpPr>
            <p:cNvPr id="27674" name="Rectangle 49"/>
            <p:cNvSpPr>
              <a:spLocks noChangeArrowheads="1"/>
            </p:cNvSpPr>
            <p:nvPr/>
          </p:nvSpPr>
          <p:spPr bwMode="auto">
            <a:xfrm>
              <a:off x="3648" y="3226"/>
              <a:ext cx="275"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bg1"/>
                  </a:solidFill>
                </a:rPr>
                <a:t>…</a:t>
              </a:r>
            </a:p>
          </p:txBody>
        </p:sp>
        <p:sp>
          <p:nvSpPr>
            <p:cNvPr id="27675" name="Rectangle 50"/>
            <p:cNvSpPr>
              <a:spLocks noChangeArrowheads="1"/>
            </p:cNvSpPr>
            <p:nvPr/>
          </p:nvSpPr>
          <p:spPr bwMode="auto">
            <a:xfrm>
              <a:off x="418" y="2976"/>
              <a:ext cx="210" cy="252"/>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000" b="1">
                  <a:solidFill>
                    <a:srgbClr val="FF6600"/>
                  </a:solidFill>
                </a:rPr>
                <a:t>S</a:t>
              </a:r>
            </a:p>
          </p:txBody>
        </p:sp>
        <p:sp>
          <p:nvSpPr>
            <p:cNvPr id="27676" name="Line 51"/>
            <p:cNvSpPr>
              <a:spLocks noChangeShapeType="1"/>
            </p:cNvSpPr>
            <p:nvPr/>
          </p:nvSpPr>
          <p:spPr bwMode="auto">
            <a:xfrm>
              <a:off x="574" y="3154"/>
              <a:ext cx="144" cy="144"/>
            </a:xfrm>
            <a:prstGeom prst="line">
              <a:avLst/>
            </a:prstGeom>
            <a:noFill/>
            <a:ln w="19050" cap="sq">
              <a:solidFill>
                <a:srgbClr val="FF0000"/>
              </a:solidFill>
              <a:round/>
              <a:headEnd type="none" w="sm" len="sm"/>
              <a:tailEnd type="triangle" w="sm" len="sm"/>
            </a:ln>
          </p:spPr>
          <p:txBody>
            <a:bodyPr/>
            <a:lstStyle/>
            <a:p>
              <a:endParaRPr lang="zh-CN" altLang="en-US"/>
            </a:p>
          </p:txBody>
        </p:sp>
        <p:sp>
          <p:nvSpPr>
            <p:cNvPr id="27677" name="Rectangle 52"/>
            <p:cNvSpPr>
              <a:spLocks noChangeArrowheads="1"/>
            </p:cNvSpPr>
            <p:nvPr/>
          </p:nvSpPr>
          <p:spPr bwMode="auto">
            <a:xfrm>
              <a:off x="778" y="3312"/>
              <a:ext cx="212" cy="252"/>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000" b="1">
                  <a:solidFill>
                    <a:schemeClr val="accent2"/>
                  </a:solidFill>
                </a:rPr>
                <a:t>D</a:t>
              </a:r>
            </a:p>
          </p:txBody>
        </p:sp>
        <p:sp>
          <p:nvSpPr>
            <p:cNvPr id="27678" name="Rectangle 53"/>
            <p:cNvSpPr>
              <a:spLocks noChangeArrowheads="1"/>
            </p:cNvSpPr>
            <p:nvPr/>
          </p:nvSpPr>
          <p:spPr bwMode="auto">
            <a:xfrm>
              <a:off x="2906" y="3312"/>
              <a:ext cx="212" cy="252"/>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000" b="1">
                  <a:solidFill>
                    <a:schemeClr val="accent2"/>
                  </a:solidFill>
                </a:rPr>
                <a:t>A</a:t>
              </a:r>
            </a:p>
          </p:txBody>
        </p:sp>
        <p:sp>
          <p:nvSpPr>
            <p:cNvPr id="27679" name="Rectangle 54"/>
            <p:cNvSpPr>
              <a:spLocks noChangeArrowheads="1"/>
            </p:cNvSpPr>
            <p:nvPr/>
          </p:nvSpPr>
          <p:spPr bwMode="auto">
            <a:xfrm>
              <a:off x="1510" y="3300"/>
              <a:ext cx="212" cy="252"/>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000" b="1">
                  <a:solidFill>
                    <a:schemeClr val="accent2"/>
                  </a:solidFill>
                </a:rPr>
                <a:t>A</a:t>
              </a:r>
            </a:p>
          </p:txBody>
        </p:sp>
        <p:sp>
          <p:nvSpPr>
            <p:cNvPr id="27680" name="Rectangle 55"/>
            <p:cNvSpPr>
              <a:spLocks noChangeArrowheads="1"/>
            </p:cNvSpPr>
            <p:nvPr/>
          </p:nvSpPr>
          <p:spPr bwMode="auto">
            <a:xfrm>
              <a:off x="2194" y="3312"/>
              <a:ext cx="197" cy="252"/>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000" b="1">
                  <a:solidFill>
                    <a:schemeClr val="accent2"/>
                  </a:solidFill>
                </a:rPr>
                <a:t>T</a:t>
              </a:r>
            </a:p>
          </p:txBody>
        </p:sp>
        <p:sp>
          <p:nvSpPr>
            <p:cNvPr id="27681" name="Rectangle 56"/>
            <p:cNvSpPr>
              <a:spLocks noChangeArrowheads="1"/>
            </p:cNvSpPr>
            <p:nvPr/>
          </p:nvSpPr>
          <p:spPr bwMode="auto">
            <a:xfrm>
              <a:off x="4272" y="3312"/>
              <a:ext cx="205" cy="252"/>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000" b="1">
                  <a:solidFill>
                    <a:schemeClr val="accent2"/>
                  </a:solidFill>
                </a:rPr>
                <a:t>E</a:t>
              </a:r>
            </a:p>
          </p:txBody>
        </p:sp>
        <p:sp>
          <p:nvSpPr>
            <p:cNvPr id="27682" name="Text Box 57"/>
            <p:cNvSpPr txBox="1">
              <a:spLocks noChangeArrowheads="1"/>
            </p:cNvSpPr>
            <p:nvPr/>
          </p:nvSpPr>
          <p:spPr bwMode="auto">
            <a:xfrm>
              <a:off x="4560" y="3322"/>
              <a:ext cx="191"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a:solidFill>
                    <a:schemeClr val="bg1"/>
                  </a:solidFill>
                </a:rPr>
                <a:t>^</a:t>
              </a:r>
            </a:p>
          </p:txBody>
        </p:sp>
      </p:grpSp>
      <p:sp>
        <p:nvSpPr>
          <p:cNvPr id="71738" name="Text Box 58"/>
          <p:cNvSpPr txBox="1">
            <a:spLocks noChangeArrowheads="1"/>
          </p:cNvSpPr>
          <p:nvPr/>
        </p:nvSpPr>
        <p:spPr bwMode="auto">
          <a:xfrm>
            <a:off x="4701001" y="5867402"/>
            <a:ext cx="4418980" cy="52387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800" b="1">
                <a:solidFill>
                  <a:srgbClr val="0000CC"/>
                </a:solidFill>
                <a:ea typeface="楷体_GB2312" pitchFamily="49" charset="-122"/>
              </a:rPr>
              <a:t>S</a:t>
            </a:r>
            <a:r>
              <a:rPr kumimoji="1" lang="en-US" altLang="zh-CN" sz="2600" b="1">
                <a:solidFill>
                  <a:srgbClr val="0000CC"/>
                </a:solidFill>
                <a:ea typeface="楷体_GB2312" pitchFamily="49" charset="-122"/>
              </a:rPr>
              <a:t> =</a:t>
            </a:r>
            <a:r>
              <a:rPr kumimoji="1" lang="en-US" altLang="zh-CN" sz="2600" b="1">
                <a:solidFill>
                  <a:srgbClr val="FFFFFF"/>
                </a:solidFill>
                <a:ea typeface="楷体_GB2312" pitchFamily="49" charset="-122"/>
              </a:rPr>
              <a:t> </a:t>
            </a:r>
            <a:r>
              <a:rPr kumimoji="1" lang="en-US" altLang="zh-CN" sz="2600" b="1">
                <a:solidFill>
                  <a:schemeClr val="accent2"/>
                </a:solidFill>
                <a:cs typeface="Times New Roman" pitchFamily="18" charset="0"/>
                <a:sym typeface="Symbol" pitchFamily="18" charset="2"/>
              </a:rPr>
              <a:t>'</a:t>
            </a:r>
            <a:r>
              <a:rPr kumimoji="1" lang="en-US" altLang="zh-CN" sz="2600" b="1">
                <a:solidFill>
                  <a:schemeClr val="accent2"/>
                </a:solidFill>
                <a:ea typeface="楷体_GB2312" pitchFamily="49" charset="-122"/>
              </a:rPr>
              <a:t>DATA  STRUCTURE</a:t>
            </a:r>
            <a:r>
              <a:rPr kumimoji="1" lang="en-US" altLang="zh-CN" sz="2600" b="1">
                <a:solidFill>
                  <a:schemeClr val="accent2"/>
                </a:solidFill>
                <a:cs typeface="Times New Roman" pitchFamily="18" charset="0"/>
                <a:sym typeface="Symbol" pitchFamily="18" charset="2"/>
              </a:rPr>
              <a:t>'</a:t>
            </a:r>
            <a:r>
              <a:rPr kumimoji="1" lang="en-US" altLang="zh-CN" sz="2600" b="1">
                <a:solidFill>
                  <a:schemeClr val="accent2"/>
                </a:solidFill>
                <a:ea typeface="楷体_GB2312" pitchFamily="49" charset="-122"/>
              </a:rPr>
              <a:t> </a:t>
            </a:r>
            <a:endParaRPr kumimoji="1" lang="en-US" altLang="zh-CN" sz="2600" b="1">
              <a:solidFill>
                <a:schemeClr val="accent2"/>
              </a:solidFill>
              <a:cs typeface="Times New Roman" pitchFamily="18" charset="0"/>
              <a:sym typeface="Symbol" pitchFamily="18" charset="2"/>
            </a:endParaRPr>
          </a:p>
        </p:txBody>
      </p:sp>
      <p:grpSp>
        <p:nvGrpSpPr>
          <p:cNvPr id="14" name="Group 59"/>
          <p:cNvGrpSpPr>
            <a:grpSpLocks/>
          </p:cNvGrpSpPr>
          <p:nvPr/>
        </p:nvGrpSpPr>
        <p:grpSpPr bwMode="auto">
          <a:xfrm>
            <a:off x="2174945" y="5753102"/>
            <a:ext cx="2262116" cy="461963"/>
            <a:chOff x="410" y="3624"/>
            <a:chExt cx="1425" cy="291"/>
          </a:xfrm>
        </p:grpSpPr>
        <p:sp>
          <p:nvSpPr>
            <p:cNvPr id="27662" name="AutoShape 60"/>
            <p:cNvSpPr>
              <a:spLocks noChangeArrowheads="1"/>
            </p:cNvSpPr>
            <p:nvPr/>
          </p:nvSpPr>
          <p:spPr bwMode="auto">
            <a:xfrm>
              <a:off x="410" y="3635"/>
              <a:ext cx="1300" cy="280"/>
            </a:xfrm>
            <a:prstGeom prst="wedgeEllipseCallout">
              <a:avLst>
                <a:gd name="adj1" fmla="val 31306"/>
                <a:gd name="adj2" fmla="val -141069"/>
              </a:avLst>
            </a:prstGeom>
            <a:noFill/>
            <a:ln w="57150" cap="sq">
              <a:solidFill>
                <a:srgbClr val="009DC2"/>
              </a:solidFill>
              <a:miter lim="800000"/>
              <a:headEnd type="none" w="sm" len="sm"/>
              <a:tailEnd type="none" w="sm" len="sm"/>
            </a:ln>
          </p:spPr>
          <p:txBody>
            <a:bodyPr wrap="none" anchor="ctr"/>
            <a:lstStyle/>
            <a:p>
              <a:pPr eaLnBrk="1" hangingPunct="1"/>
              <a:endParaRPr kumimoji="1" lang="zh-CN" altLang="zh-CN" sz="2400"/>
            </a:p>
          </p:txBody>
        </p:sp>
        <p:sp>
          <p:nvSpPr>
            <p:cNvPr id="27663" name="Text Box 61"/>
            <p:cNvSpPr txBox="1">
              <a:spLocks noChangeArrowheads="1"/>
            </p:cNvSpPr>
            <p:nvPr/>
          </p:nvSpPr>
          <p:spPr bwMode="auto">
            <a:xfrm>
              <a:off x="491" y="3624"/>
              <a:ext cx="1344" cy="271"/>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200" b="1" i="1">
                  <a:solidFill>
                    <a:srgbClr val="FF3300"/>
                  </a:solidFill>
                  <a:latin typeface="黑体" pitchFamily="49" charset="-122"/>
                  <a:ea typeface="黑体" pitchFamily="49" charset="-122"/>
                </a:rPr>
                <a:t>结点大小为</a:t>
              </a:r>
              <a:r>
                <a:rPr kumimoji="1" lang="en-US" altLang="zh-CN" sz="2200" b="1" i="1">
                  <a:solidFill>
                    <a:srgbClr val="FF3300"/>
                  </a:solidFill>
                  <a:latin typeface="黑体" pitchFamily="49" charset="-122"/>
                  <a:ea typeface="黑体" pitchFamily="49" charset="-122"/>
                </a:rPr>
                <a:t>1</a:t>
              </a:r>
              <a:endParaRPr kumimoji="1" lang="en-US" altLang="zh-CN" sz="2200">
                <a:solidFill>
                  <a:srgbClr val="FF3300"/>
                </a:solidFill>
              </a:endParaRPr>
            </a:p>
          </p:txBody>
        </p:sp>
      </p:grpSp>
      <p:grpSp>
        <p:nvGrpSpPr>
          <p:cNvPr id="15" name="Group 62"/>
          <p:cNvGrpSpPr>
            <a:grpSpLocks/>
          </p:cNvGrpSpPr>
          <p:nvPr/>
        </p:nvGrpSpPr>
        <p:grpSpPr bwMode="auto">
          <a:xfrm>
            <a:off x="3021823" y="1103315"/>
            <a:ext cx="7035714" cy="1462087"/>
            <a:chOff x="943" y="695"/>
            <a:chExt cx="4432" cy="921"/>
          </a:xfrm>
        </p:grpSpPr>
        <p:sp>
          <p:nvSpPr>
            <p:cNvPr id="27657" name="Rectangle 63"/>
            <p:cNvSpPr>
              <a:spLocks noChangeArrowheads="1"/>
            </p:cNvSpPr>
            <p:nvPr/>
          </p:nvSpPr>
          <p:spPr bwMode="auto">
            <a:xfrm>
              <a:off x="943" y="695"/>
              <a:ext cx="4209" cy="921"/>
            </a:xfrm>
            <a:prstGeom prst="rect">
              <a:avLst/>
            </a:prstGeom>
            <a:solidFill>
              <a:srgbClr val="ABD5FF"/>
            </a:solidFill>
            <a:ln w="12700" cap="sq">
              <a:noFill/>
              <a:miter lim="800000"/>
              <a:headEnd type="none" w="sm" len="sm"/>
              <a:tailEnd type="none" w="sm" len="sm"/>
            </a:ln>
            <a:effectLst>
              <a:outerShdw dist="125724" dir="2700000" algn="ctr" rotWithShape="0">
                <a:srgbClr val="B2B2B2"/>
              </a:outerShdw>
            </a:effectLst>
          </p:spPr>
          <p:txBody>
            <a:bodyPr wrap="none" anchor="ctr"/>
            <a:lstStyle/>
            <a:p>
              <a:endParaRPr lang="zh-CN" altLang="en-US"/>
            </a:p>
          </p:txBody>
        </p:sp>
        <p:sp>
          <p:nvSpPr>
            <p:cNvPr id="27658" name="Text Box 64"/>
            <p:cNvSpPr txBox="1">
              <a:spLocks noChangeArrowheads="1"/>
            </p:cNvSpPr>
            <p:nvPr/>
          </p:nvSpPr>
          <p:spPr bwMode="auto">
            <a:xfrm>
              <a:off x="1295" y="996"/>
              <a:ext cx="4080" cy="523"/>
            </a:xfrm>
            <a:prstGeom prst="rect">
              <a:avLst/>
            </a:prstGeom>
            <a:noFill/>
            <a:ln w="28575" cap="sq">
              <a:noFill/>
              <a:miter lim="800000"/>
              <a:headEnd type="none" w="sm" len="sm"/>
              <a:tailEnd type="none" w="sm" len="sm"/>
            </a:ln>
          </p:spPr>
          <p:txBody>
            <a:bodyPr>
              <a:spAutoFit/>
            </a:bodyPr>
            <a:lstStyle/>
            <a:p>
              <a:pPr algn="l" eaLnBrk="1" hangingPunct="1"/>
              <a:r>
                <a:rPr kumimoji="1" lang="zh-CN" altLang="en-US" sz="2400" b="1">
                  <a:solidFill>
                    <a:srgbClr val="003399"/>
                  </a:solidFill>
                  <a:latin typeface="幼圆" pitchFamily="49" charset="-122"/>
                  <a:ea typeface="幼圆" pitchFamily="49" charset="-122"/>
                </a:rPr>
                <a:t>    所谓          是指每个链结点的数</a:t>
              </a:r>
            </a:p>
            <a:p>
              <a:pPr algn="l" eaLnBrk="1" hangingPunct="1"/>
              <a:r>
                <a:rPr kumimoji="1" lang="zh-CN" altLang="en-US" sz="2400" b="1">
                  <a:solidFill>
                    <a:srgbClr val="003399"/>
                  </a:solidFill>
                  <a:latin typeface="幼圆" pitchFamily="49" charset="-122"/>
                  <a:ea typeface="幼圆" pitchFamily="49" charset="-122"/>
                </a:rPr>
                <a:t>据域中存放字符的个数。</a:t>
              </a:r>
            </a:p>
          </p:txBody>
        </p:sp>
        <p:sp>
          <p:nvSpPr>
            <p:cNvPr id="27659" name="Rectangle 65"/>
            <p:cNvSpPr>
              <a:spLocks noChangeArrowheads="1"/>
            </p:cNvSpPr>
            <p:nvPr/>
          </p:nvSpPr>
          <p:spPr bwMode="auto">
            <a:xfrm>
              <a:off x="2071" y="1012"/>
              <a:ext cx="1427" cy="301"/>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gn="l" eaLnBrk="1" hangingPunct="1"/>
              <a:r>
                <a:rPr kumimoji="1" lang="zh-CN" altLang="en-US" sz="2500" b="1">
                  <a:solidFill>
                    <a:srgbClr val="FF3300"/>
                  </a:solidFill>
                  <a:ea typeface="黑体" pitchFamily="49" charset="-122"/>
                </a:rPr>
                <a:t>链结点大小</a:t>
              </a:r>
            </a:p>
          </p:txBody>
        </p:sp>
        <p:sp>
          <p:nvSpPr>
            <p:cNvPr id="27660" name="Oval 66"/>
            <p:cNvSpPr>
              <a:spLocks noChangeArrowheads="1"/>
            </p:cNvSpPr>
            <p:nvPr/>
          </p:nvSpPr>
          <p:spPr bwMode="auto">
            <a:xfrm>
              <a:off x="1066" y="736"/>
              <a:ext cx="630" cy="261"/>
            </a:xfrm>
            <a:prstGeom prst="ellipse">
              <a:avLst/>
            </a:prstGeom>
            <a:solidFill>
              <a:srgbClr val="FFFF00"/>
            </a:solidFill>
            <a:ln w="12700" cap="sq">
              <a:noFill/>
              <a:round/>
              <a:headEnd type="none" w="sm" len="sm"/>
              <a:tailEnd type="none" w="sm" len="sm"/>
            </a:ln>
            <a:effectLst>
              <a:outerShdw dist="35921" dir="2700000" algn="ctr" rotWithShape="0">
                <a:schemeClr val="bg2"/>
              </a:outerShdw>
            </a:effectLst>
          </p:spPr>
          <p:txBody>
            <a:bodyPr wrap="none" anchor="ctr"/>
            <a:lstStyle/>
            <a:p>
              <a:endParaRPr lang="zh-CN" altLang="en-US"/>
            </a:p>
          </p:txBody>
        </p:sp>
        <p:sp>
          <p:nvSpPr>
            <p:cNvPr id="27661" name="Rectangle 67"/>
            <p:cNvSpPr>
              <a:spLocks noChangeArrowheads="1"/>
            </p:cNvSpPr>
            <p:nvPr/>
          </p:nvSpPr>
          <p:spPr bwMode="auto">
            <a:xfrm>
              <a:off x="1010" y="709"/>
              <a:ext cx="1012" cy="291"/>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l" eaLnBrk="1" hangingPunct="1"/>
              <a:r>
                <a:rPr kumimoji="1" lang="zh-CN" altLang="en-US" sz="2400" b="1">
                  <a:solidFill>
                    <a:srgbClr val="FF3300"/>
                  </a:solidFill>
                  <a:latin typeface="楷体_GB2312" pitchFamily="49" charset="-122"/>
                  <a:ea typeface="楷体_GB2312" pitchFamily="49" charset="-122"/>
                </a:rPr>
                <a:t> </a:t>
              </a:r>
              <a:r>
                <a:rPr kumimoji="1" lang="zh-CN" altLang="en-US" sz="2400" b="1">
                  <a:solidFill>
                    <a:srgbClr val="FF3300"/>
                  </a:solidFill>
                  <a:latin typeface="黑体" pitchFamily="49" charset="-122"/>
                  <a:ea typeface="黑体" pitchFamily="49" charset="-122"/>
                </a:rPr>
                <a:t>说明</a:t>
              </a:r>
              <a:endParaRPr kumimoji="1" lang="zh-CN" altLang="en-US" sz="2400" b="1">
                <a:solidFill>
                  <a:srgbClr val="FF3300"/>
                </a:solidFill>
                <a:latin typeface="楷体_GB2312" pitchFamily="49" charset="-122"/>
                <a:ea typeface="楷体_GB2312" pitchFamily="49" charset="-122"/>
              </a:endParaRPr>
            </a:p>
          </p:txBody>
        </p:sp>
      </p:gr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1738"/>
                                        </p:tgtEl>
                                        <p:attrNameLst>
                                          <p:attrName>style.visibility</p:attrName>
                                        </p:attrNameLst>
                                      </p:cBhvr>
                                      <p:to>
                                        <p:strVal val="visible"/>
                                      </p:to>
                                    </p:set>
                                    <p:anim calcmode="lin" valueType="num">
                                      <p:cBhvr additive="base">
                                        <p:cTn id="12" dur="500" fill="hold"/>
                                        <p:tgtEl>
                                          <p:spTgt spid="71738"/>
                                        </p:tgtEl>
                                        <p:attrNameLst>
                                          <p:attrName>ppt_x</p:attrName>
                                        </p:attrNameLst>
                                      </p:cBhvr>
                                      <p:tavLst>
                                        <p:tav tm="0">
                                          <p:val>
                                            <p:strVal val="#ppt_x"/>
                                          </p:val>
                                        </p:tav>
                                        <p:tav tm="100000">
                                          <p:val>
                                            <p:strVal val="#ppt_x"/>
                                          </p:val>
                                        </p:tav>
                                      </p:tavLst>
                                    </p:anim>
                                    <p:anim calcmode="lin" valueType="num">
                                      <p:cBhvr additive="base">
                                        <p:cTn id="13" dur="500" fill="hold"/>
                                        <p:tgtEl>
                                          <p:spTgt spid="71738"/>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2"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right)">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right)">
                                      <p:cBhvr>
                                        <p:cTn id="28" dur="500"/>
                                        <p:tgtEl>
                                          <p:spTgt spid="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down)">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8"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71</a:t>
            </a:fld>
            <a:endParaRPr lang="zh-CN" altLang="en-US"/>
          </a:p>
        </p:txBody>
      </p:sp>
      <p:grpSp>
        <p:nvGrpSpPr>
          <p:cNvPr id="3" name="Group 2"/>
          <p:cNvGrpSpPr>
            <a:grpSpLocks/>
          </p:cNvGrpSpPr>
          <p:nvPr/>
        </p:nvGrpSpPr>
        <p:grpSpPr bwMode="auto">
          <a:xfrm>
            <a:off x="824190" y="134374"/>
            <a:ext cx="5199583" cy="685800"/>
            <a:chOff x="240" y="144"/>
            <a:chExt cx="2784" cy="432"/>
          </a:xfrm>
        </p:grpSpPr>
        <p:sp>
          <p:nvSpPr>
            <p:cNvPr id="4" name="AutoShape 3"/>
            <p:cNvSpPr>
              <a:spLocks noChangeArrowheads="1"/>
            </p:cNvSpPr>
            <p:nvPr/>
          </p:nvSpPr>
          <p:spPr bwMode="auto">
            <a:xfrm>
              <a:off x="240" y="144"/>
              <a:ext cx="2784" cy="432"/>
            </a:xfrm>
            <a:prstGeom prst="cloudCallout">
              <a:avLst>
                <a:gd name="adj1" fmla="val -27981"/>
                <a:gd name="adj2" fmla="val 19907"/>
              </a:avLst>
            </a:prstGeom>
            <a:solidFill>
              <a:srgbClr val="FFFFB9"/>
            </a:solidFill>
            <a:ln w="12700" cap="sq">
              <a:noFill/>
              <a:round/>
              <a:headEnd type="none" w="sm" len="sm"/>
              <a:tailEnd type="none" w="sm" len="sm"/>
            </a:ln>
            <a:effectLst>
              <a:outerShdw dist="125080" dir="1437749" algn="ctr" rotWithShape="0">
                <a:srgbClr val="B2B2B2"/>
              </a:outerShdw>
            </a:effectLst>
          </p:spPr>
          <p:txBody>
            <a:bodyPr wrap="none" anchor="ctr"/>
            <a:lstStyle/>
            <a:p>
              <a:pPr eaLnBrk="1" hangingPunct="1"/>
              <a:endParaRPr kumimoji="1" lang="zh-CN" altLang="zh-CN" sz="2400"/>
            </a:p>
          </p:txBody>
        </p:sp>
        <p:sp>
          <p:nvSpPr>
            <p:cNvPr id="5" name="Text Box 4"/>
            <p:cNvSpPr txBox="1">
              <a:spLocks noChangeArrowheads="1"/>
            </p:cNvSpPr>
            <p:nvPr/>
          </p:nvSpPr>
          <p:spPr bwMode="auto">
            <a:xfrm>
              <a:off x="328" y="147"/>
              <a:ext cx="2628" cy="349"/>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a:spAutoFit/>
            </a:bodyPr>
            <a:lstStyle/>
            <a:p>
              <a:pPr algn="l" eaLnBrk="1" hangingPunct="1"/>
              <a:r>
                <a:rPr kumimoji="1" lang="zh-CN" altLang="en-US" sz="3000" b="1" dirty="0">
                  <a:solidFill>
                    <a:srgbClr val="FF3300"/>
                  </a:solidFill>
                  <a:latin typeface="黑体" pitchFamily="49" charset="-122"/>
                  <a:ea typeface="黑体" pitchFamily="49" charset="-122"/>
                </a:rPr>
                <a:t>三</a:t>
              </a:r>
              <a:r>
                <a:rPr kumimoji="1" lang="en-US" altLang="zh-CN" sz="3000" b="1" dirty="0">
                  <a:solidFill>
                    <a:srgbClr val="FF3300"/>
                  </a:solidFill>
                  <a:latin typeface="黑体" pitchFamily="49" charset="-122"/>
                  <a:ea typeface="黑体" pitchFamily="49" charset="-122"/>
                </a:rPr>
                <a:t>.C</a:t>
              </a:r>
              <a:r>
                <a:rPr kumimoji="1" lang="zh-CN" altLang="en-US" sz="3000" b="1" dirty="0">
                  <a:solidFill>
                    <a:srgbClr val="FF3300"/>
                  </a:solidFill>
                  <a:latin typeface="黑体" pitchFamily="49" charset="-122"/>
                  <a:ea typeface="黑体" pitchFamily="49" charset="-122"/>
                </a:rPr>
                <a:t>语言中串的存储与表示</a:t>
              </a:r>
              <a:endParaRPr kumimoji="1" lang="zh-CN" altLang="en-US" sz="3000" dirty="0">
                <a:solidFill>
                  <a:srgbClr val="00FFFF"/>
                </a:solidFill>
                <a:latin typeface="黑体" pitchFamily="49" charset="-122"/>
                <a:ea typeface="黑体" pitchFamily="49" charset="-122"/>
              </a:endParaRPr>
            </a:p>
          </p:txBody>
        </p:sp>
      </p:grpSp>
      <p:grpSp>
        <p:nvGrpSpPr>
          <p:cNvPr id="6" name="Group 62"/>
          <p:cNvGrpSpPr>
            <a:grpSpLocks/>
          </p:cNvGrpSpPr>
          <p:nvPr/>
        </p:nvGrpSpPr>
        <p:grpSpPr bwMode="auto">
          <a:xfrm>
            <a:off x="2207623" y="1051654"/>
            <a:ext cx="7632300" cy="5545699"/>
            <a:chOff x="902" y="679"/>
            <a:chExt cx="4349" cy="921"/>
          </a:xfrm>
        </p:grpSpPr>
        <p:sp>
          <p:nvSpPr>
            <p:cNvPr id="7" name="Rectangle 63"/>
            <p:cNvSpPr>
              <a:spLocks noChangeArrowheads="1"/>
            </p:cNvSpPr>
            <p:nvPr/>
          </p:nvSpPr>
          <p:spPr bwMode="auto">
            <a:xfrm>
              <a:off x="902" y="679"/>
              <a:ext cx="4349" cy="921"/>
            </a:xfrm>
            <a:prstGeom prst="rect">
              <a:avLst/>
            </a:prstGeom>
            <a:solidFill>
              <a:srgbClr val="ABD5FF"/>
            </a:solidFill>
            <a:ln w="12700" cap="sq">
              <a:noFill/>
              <a:miter lim="800000"/>
              <a:headEnd type="none" w="sm" len="sm"/>
              <a:tailEnd type="none" w="sm" len="sm"/>
            </a:ln>
            <a:effectLst>
              <a:outerShdw dist="125724" dir="2700000" algn="ctr" rotWithShape="0">
                <a:srgbClr val="B2B2B2"/>
              </a:outerShdw>
            </a:effectLst>
          </p:spPr>
          <p:txBody>
            <a:bodyPr wrap="none" anchor="ctr"/>
            <a:lstStyle/>
            <a:p>
              <a:endParaRPr lang="zh-CN" altLang="en-US"/>
            </a:p>
          </p:txBody>
        </p:sp>
        <p:sp>
          <p:nvSpPr>
            <p:cNvPr id="8" name="Text Box 64"/>
            <p:cNvSpPr txBox="1">
              <a:spLocks noChangeArrowheads="1"/>
            </p:cNvSpPr>
            <p:nvPr/>
          </p:nvSpPr>
          <p:spPr bwMode="auto">
            <a:xfrm>
              <a:off x="1025" y="775"/>
              <a:ext cx="4080" cy="199"/>
            </a:xfrm>
            <a:prstGeom prst="rect">
              <a:avLst/>
            </a:prstGeom>
            <a:noFill/>
            <a:ln w="28575" cap="sq">
              <a:noFill/>
              <a:miter lim="800000"/>
              <a:headEnd type="none" w="sm" len="sm"/>
              <a:tailEnd type="none" w="sm" len="sm"/>
            </a:ln>
          </p:spPr>
          <p:txBody>
            <a:bodyPr>
              <a:spAutoFit/>
            </a:bodyPr>
            <a:lstStyle/>
            <a:p>
              <a:pPr algn="l" eaLnBrk="1" hangingPunct="1"/>
              <a:r>
                <a:rPr kumimoji="1" lang="en-US" altLang="zh-CN" b="1" dirty="0">
                  <a:solidFill>
                    <a:srgbClr val="003399"/>
                  </a:solidFill>
                  <a:latin typeface="幼圆" pitchFamily="49" charset="-122"/>
                  <a:ea typeface="幼圆" pitchFamily="49" charset="-122"/>
                </a:rPr>
                <a:t>1.</a:t>
              </a:r>
              <a:r>
                <a:rPr kumimoji="1" lang="zh-CN" altLang="en-US" b="1" dirty="0">
                  <a:solidFill>
                    <a:srgbClr val="003399"/>
                  </a:solidFill>
                  <a:latin typeface="幼圆" pitchFamily="49" charset="-122"/>
                  <a:ea typeface="幼圆" pitchFamily="49" charset="-122"/>
                </a:rPr>
                <a:t>在</a:t>
              </a:r>
              <a:r>
                <a:rPr kumimoji="1" lang="en-US" altLang="zh-CN" b="1" dirty="0">
                  <a:solidFill>
                    <a:srgbClr val="003399"/>
                  </a:solidFill>
                  <a:latin typeface="幼圆" pitchFamily="49" charset="-122"/>
                  <a:ea typeface="幼圆" pitchFamily="49" charset="-122"/>
                </a:rPr>
                <a:t>C</a:t>
              </a:r>
              <a:r>
                <a:rPr kumimoji="1" lang="zh-CN" altLang="en-US" b="1" dirty="0">
                  <a:solidFill>
                    <a:srgbClr val="003399"/>
                  </a:solidFill>
                  <a:latin typeface="幼圆" pitchFamily="49" charset="-122"/>
                  <a:ea typeface="幼圆" pitchFamily="49" charset="-122"/>
                </a:rPr>
                <a:t>中，串是按单字节方式存储，串中每个字符的类型为</a:t>
              </a:r>
              <a:r>
                <a:rPr kumimoji="1" lang="en-US" altLang="zh-CN" b="1" dirty="0">
                  <a:solidFill>
                    <a:srgbClr val="003399"/>
                  </a:solidFill>
                  <a:latin typeface="幼圆" pitchFamily="49" charset="-122"/>
                  <a:ea typeface="幼圆" pitchFamily="49" charset="-122"/>
                </a:rPr>
                <a:t>char</a:t>
              </a:r>
              <a:r>
                <a:rPr kumimoji="1" lang="zh-CN" altLang="en-US" b="1" dirty="0">
                  <a:solidFill>
                    <a:srgbClr val="003399"/>
                  </a:solidFill>
                  <a:latin typeface="幼圆" pitchFamily="49" charset="-122"/>
                  <a:ea typeface="幼圆" pitchFamily="49" charset="-122"/>
                </a:rPr>
                <a:t>，串的结束标志为</a:t>
              </a:r>
              <a:r>
                <a:rPr kumimoji="1" lang="en-US" altLang="zh-CN" b="1" dirty="0">
                  <a:solidFill>
                    <a:srgbClr val="003399"/>
                  </a:solidFill>
                  <a:ea typeface="幼圆" pitchFamily="49" charset="-122"/>
                </a:rPr>
                <a:t>’</a:t>
              </a:r>
              <a:r>
                <a:rPr kumimoji="1" lang="en-US" altLang="zh-CN" b="1" dirty="0">
                  <a:solidFill>
                    <a:srgbClr val="003399"/>
                  </a:solidFill>
                  <a:latin typeface="幼圆" pitchFamily="49" charset="-122"/>
                  <a:ea typeface="幼圆" pitchFamily="49" charset="-122"/>
                </a:rPr>
                <a:t>\0</a:t>
              </a:r>
              <a:r>
                <a:rPr kumimoji="1" lang="en-US" altLang="zh-CN" b="1" dirty="0">
                  <a:solidFill>
                    <a:srgbClr val="003399"/>
                  </a:solidFill>
                  <a:ea typeface="幼圆" pitchFamily="49" charset="-122"/>
                </a:rPr>
                <a:t>’</a:t>
              </a:r>
              <a:r>
                <a:rPr kumimoji="1" lang="en-US" altLang="zh-CN" b="1" dirty="0">
                  <a:solidFill>
                    <a:srgbClr val="003399"/>
                  </a:solidFill>
                  <a:latin typeface="幼圆" pitchFamily="49" charset="-122"/>
                  <a:ea typeface="幼圆" pitchFamily="49" charset="-122"/>
                </a:rPr>
                <a:t> </a:t>
              </a:r>
              <a:r>
                <a:rPr kumimoji="1" lang="zh-CN" altLang="en-US" b="1" dirty="0">
                  <a:solidFill>
                    <a:srgbClr val="003399"/>
                  </a:solidFill>
                  <a:latin typeface="幼圆" pitchFamily="49" charset="-122"/>
                  <a:ea typeface="幼圆" pitchFamily="49" charset="-122"/>
                </a:rPr>
                <a:t>。</a:t>
              </a:r>
              <a:endParaRPr kumimoji="1" lang="en-US" altLang="zh-CN" b="1" dirty="0">
                <a:solidFill>
                  <a:srgbClr val="003399"/>
                </a:solidFill>
                <a:latin typeface="幼圆" pitchFamily="49" charset="-122"/>
                <a:ea typeface="幼圆" pitchFamily="49" charset="-122"/>
              </a:endParaRPr>
            </a:p>
            <a:p>
              <a:pPr algn="l" eaLnBrk="1" hangingPunct="1"/>
              <a:r>
                <a:rPr kumimoji="1" lang="en-US" altLang="zh-CN" b="1" dirty="0">
                  <a:solidFill>
                    <a:srgbClr val="003399"/>
                  </a:solidFill>
                  <a:latin typeface="幼圆" pitchFamily="49" charset="-122"/>
                  <a:ea typeface="幼圆" pitchFamily="49" charset="-122"/>
                </a:rPr>
                <a:t>2.</a:t>
              </a:r>
              <a:r>
                <a:rPr kumimoji="1" lang="zh-CN" altLang="en-US" b="1" dirty="0">
                  <a:solidFill>
                    <a:srgbClr val="003399"/>
                  </a:solidFill>
                  <a:latin typeface="幼圆" pitchFamily="49" charset="-122"/>
                  <a:ea typeface="幼圆" pitchFamily="49" charset="-122"/>
                </a:rPr>
                <a:t>在</a:t>
              </a:r>
              <a:r>
                <a:rPr kumimoji="1" lang="en-US" altLang="zh-CN" b="1" dirty="0">
                  <a:solidFill>
                    <a:srgbClr val="003399"/>
                  </a:solidFill>
                  <a:latin typeface="幼圆" pitchFamily="49" charset="-122"/>
                  <a:ea typeface="幼圆" pitchFamily="49" charset="-122"/>
                </a:rPr>
                <a:t>C</a:t>
              </a:r>
              <a:r>
                <a:rPr kumimoji="1" lang="zh-CN" altLang="en-US" b="1" dirty="0">
                  <a:solidFill>
                    <a:srgbClr val="003399"/>
                  </a:solidFill>
                  <a:latin typeface="幼圆" pitchFamily="49" charset="-122"/>
                  <a:ea typeface="幼圆" pitchFamily="49" charset="-122"/>
                </a:rPr>
                <a:t>中，字符串常量是以双引号括起来的，如</a:t>
              </a:r>
              <a:r>
                <a:rPr kumimoji="1" lang="en-US" altLang="zh-CN" b="1" dirty="0">
                  <a:solidFill>
                    <a:srgbClr val="003399"/>
                  </a:solidFill>
                  <a:ea typeface="幼圆" pitchFamily="49" charset="-122"/>
                  <a:cs typeface="Times New Roman" pitchFamily="18" charset="0"/>
                </a:rPr>
                <a:t>”C Language”</a:t>
              </a:r>
              <a:r>
                <a:rPr kumimoji="1" lang="zh-CN" altLang="en-US" b="1" dirty="0">
                  <a:solidFill>
                    <a:srgbClr val="003399"/>
                  </a:solidFill>
                  <a:ea typeface="幼圆" pitchFamily="49" charset="-122"/>
                  <a:cs typeface="Times New Roman" pitchFamily="18" charset="0"/>
                </a:rPr>
                <a:t>，其内存中存放形式如下：</a:t>
              </a:r>
              <a:endParaRPr kumimoji="1" lang="en-US" altLang="zh-CN" b="1" dirty="0">
                <a:solidFill>
                  <a:srgbClr val="003399"/>
                </a:solidFill>
                <a:ea typeface="幼圆" pitchFamily="49" charset="-122"/>
                <a:cs typeface="Times New Roman" pitchFamily="18" charset="0"/>
              </a:endParaRPr>
            </a:p>
          </p:txBody>
        </p:sp>
        <p:sp>
          <p:nvSpPr>
            <p:cNvPr id="10" name="Oval 66"/>
            <p:cNvSpPr>
              <a:spLocks noChangeArrowheads="1"/>
            </p:cNvSpPr>
            <p:nvPr/>
          </p:nvSpPr>
          <p:spPr bwMode="auto">
            <a:xfrm>
              <a:off x="1066" y="727"/>
              <a:ext cx="575" cy="51"/>
            </a:xfrm>
            <a:prstGeom prst="ellipse">
              <a:avLst/>
            </a:prstGeom>
            <a:solidFill>
              <a:srgbClr val="FFFF00"/>
            </a:solidFill>
            <a:ln w="12700" cap="sq">
              <a:noFill/>
              <a:round/>
              <a:headEnd type="none" w="sm" len="sm"/>
              <a:tailEnd type="none" w="sm" len="sm"/>
            </a:ln>
            <a:effectLst>
              <a:outerShdw dist="35921" dir="2700000" algn="ctr" rotWithShape="0">
                <a:schemeClr val="bg2"/>
              </a:outerShdw>
            </a:effectLst>
          </p:spPr>
          <p:txBody>
            <a:bodyPr wrap="none" anchor="ctr"/>
            <a:lstStyle/>
            <a:p>
              <a:endParaRPr lang="zh-CN" altLang="en-US"/>
            </a:p>
          </p:txBody>
        </p:sp>
        <p:sp>
          <p:nvSpPr>
            <p:cNvPr id="11" name="Rectangle 67"/>
            <p:cNvSpPr>
              <a:spLocks noChangeArrowheads="1"/>
            </p:cNvSpPr>
            <p:nvPr/>
          </p:nvSpPr>
          <p:spPr bwMode="auto">
            <a:xfrm>
              <a:off x="1010" y="709"/>
              <a:ext cx="1012" cy="77"/>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l" eaLnBrk="1" hangingPunct="1"/>
              <a:r>
                <a:rPr kumimoji="1" lang="zh-CN" altLang="en-US" sz="2400" b="1">
                  <a:solidFill>
                    <a:srgbClr val="FF3300"/>
                  </a:solidFill>
                  <a:latin typeface="楷体_GB2312" pitchFamily="49" charset="-122"/>
                  <a:ea typeface="楷体_GB2312" pitchFamily="49" charset="-122"/>
                </a:rPr>
                <a:t> </a:t>
              </a:r>
              <a:r>
                <a:rPr kumimoji="1" lang="zh-CN" altLang="en-US" sz="2400" b="1">
                  <a:solidFill>
                    <a:srgbClr val="FF3300"/>
                  </a:solidFill>
                  <a:latin typeface="黑体" pitchFamily="49" charset="-122"/>
                  <a:ea typeface="黑体" pitchFamily="49" charset="-122"/>
                </a:rPr>
                <a:t>说明</a:t>
              </a:r>
              <a:endParaRPr kumimoji="1" lang="zh-CN" altLang="en-US" sz="2400" b="1">
                <a:solidFill>
                  <a:srgbClr val="FF3300"/>
                </a:solidFill>
                <a:latin typeface="楷体_GB2312" pitchFamily="49" charset="-122"/>
                <a:ea typeface="楷体_GB2312" pitchFamily="49" charset="-122"/>
              </a:endParaRPr>
            </a:p>
          </p:txBody>
        </p:sp>
      </p:grpSp>
      <p:graphicFrame>
        <p:nvGraphicFramePr>
          <p:cNvPr id="12" name="表格 11"/>
          <p:cNvGraphicFramePr>
            <a:graphicFrameLocks noGrp="1"/>
          </p:cNvGraphicFramePr>
          <p:nvPr>
            <p:extLst>
              <p:ext uri="{D42A27DB-BD31-4B8C-83A1-F6EECF244321}">
                <p14:modId xmlns:p14="http://schemas.microsoft.com/office/powerpoint/2010/main" val="2070097907"/>
              </p:ext>
            </p:extLst>
          </p:nvPr>
        </p:nvGraphicFramePr>
        <p:xfrm>
          <a:off x="3071664" y="2852936"/>
          <a:ext cx="4392488" cy="365760"/>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360040">
                  <a:extLst>
                    <a:ext uri="{9D8B030D-6E8A-4147-A177-3AD203B41FA5}">
                      <a16:colId xmlns:a16="http://schemas.microsoft.com/office/drawing/2014/main" val="20001"/>
                    </a:ext>
                  </a:extLst>
                </a:gridCol>
                <a:gridCol w="360040">
                  <a:extLst>
                    <a:ext uri="{9D8B030D-6E8A-4147-A177-3AD203B41FA5}">
                      <a16:colId xmlns:a16="http://schemas.microsoft.com/office/drawing/2014/main" val="20002"/>
                    </a:ext>
                  </a:extLst>
                </a:gridCol>
                <a:gridCol w="360040">
                  <a:extLst>
                    <a:ext uri="{9D8B030D-6E8A-4147-A177-3AD203B41FA5}">
                      <a16:colId xmlns:a16="http://schemas.microsoft.com/office/drawing/2014/main" val="20003"/>
                    </a:ext>
                  </a:extLst>
                </a:gridCol>
                <a:gridCol w="432048">
                  <a:extLst>
                    <a:ext uri="{9D8B030D-6E8A-4147-A177-3AD203B41FA5}">
                      <a16:colId xmlns:a16="http://schemas.microsoft.com/office/drawing/2014/main" val="20004"/>
                    </a:ext>
                  </a:extLst>
                </a:gridCol>
                <a:gridCol w="360040">
                  <a:extLst>
                    <a:ext uri="{9D8B030D-6E8A-4147-A177-3AD203B41FA5}">
                      <a16:colId xmlns:a16="http://schemas.microsoft.com/office/drawing/2014/main" val="20005"/>
                    </a:ext>
                  </a:extLst>
                </a:gridCol>
                <a:gridCol w="432048">
                  <a:extLst>
                    <a:ext uri="{9D8B030D-6E8A-4147-A177-3AD203B41FA5}">
                      <a16:colId xmlns:a16="http://schemas.microsoft.com/office/drawing/2014/main" val="20006"/>
                    </a:ext>
                  </a:extLst>
                </a:gridCol>
                <a:gridCol w="360040">
                  <a:extLst>
                    <a:ext uri="{9D8B030D-6E8A-4147-A177-3AD203B41FA5}">
                      <a16:colId xmlns:a16="http://schemas.microsoft.com/office/drawing/2014/main" val="20007"/>
                    </a:ext>
                  </a:extLst>
                </a:gridCol>
                <a:gridCol w="360040">
                  <a:extLst>
                    <a:ext uri="{9D8B030D-6E8A-4147-A177-3AD203B41FA5}">
                      <a16:colId xmlns:a16="http://schemas.microsoft.com/office/drawing/2014/main" val="20008"/>
                    </a:ext>
                  </a:extLst>
                </a:gridCol>
                <a:gridCol w="432048">
                  <a:extLst>
                    <a:ext uri="{9D8B030D-6E8A-4147-A177-3AD203B41FA5}">
                      <a16:colId xmlns:a16="http://schemas.microsoft.com/office/drawing/2014/main" val="20009"/>
                    </a:ext>
                  </a:extLst>
                </a:gridCol>
                <a:gridCol w="504056">
                  <a:extLst>
                    <a:ext uri="{9D8B030D-6E8A-4147-A177-3AD203B41FA5}">
                      <a16:colId xmlns:a16="http://schemas.microsoft.com/office/drawing/2014/main" val="20010"/>
                    </a:ext>
                  </a:extLst>
                </a:gridCol>
              </a:tblGrid>
              <a:tr h="139040">
                <a:tc>
                  <a:txBody>
                    <a:bodyPr/>
                    <a:lstStyle/>
                    <a:p>
                      <a:r>
                        <a:rPr lang="en-US" altLang="zh-CN" dirty="0">
                          <a:solidFill>
                            <a:schemeClr val="tx1"/>
                          </a:solidFill>
                        </a:rPr>
                        <a:t>‘C’</a:t>
                      </a:r>
                      <a:endParaRPr lang="zh-CN" altLang="en-US" dirty="0">
                        <a:solidFill>
                          <a:schemeClr val="tx1"/>
                        </a:solidFill>
                      </a:endParaRPr>
                    </a:p>
                  </a:txBody>
                  <a:tcPr/>
                </a:tc>
                <a:tc>
                  <a:txBody>
                    <a:bodyPr/>
                    <a:lstStyle/>
                    <a:p>
                      <a:r>
                        <a:rPr lang="en-US" altLang="zh-CN" dirty="0">
                          <a:solidFill>
                            <a:schemeClr val="tx1"/>
                          </a:solidFill>
                        </a:rPr>
                        <a:t>‘ ‘</a:t>
                      </a:r>
                      <a:endParaRPr lang="zh-CN" altLang="en-US" dirty="0">
                        <a:solidFill>
                          <a:schemeClr val="tx1"/>
                        </a:solidFill>
                      </a:endParaRPr>
                    </a:p>
                  </a:txBody>
                  <a:tcPr/>
                </a:tc>
                <a:tc>
                  <a:txBody>
                    <a:bodyPr/>
                    <a:lstStyle/>
                    <a:p>
                      <a:r>
                        <a:rPr lang="en-US" altLang="zh-CN" dirty="0">
                          <a:solidFill>
                            <a:schemeClr val="tx1"/>
                          </a:solidFill>
                        </a:rPr>
                        <a:t>‘L’</a:t>
                      </a:r>
                      <a:endParaRPr lang="zh-CN" altLang="en-US" dirty="0">
                        <a:solidFill>
                          <a:schemeClr val="tx1"/>
                        </a:solidFill>
                      </a:endParaRPr>
                    </a:p>
                  </a:txBody>
                  <a:tcPr/>
                </a:tc>
                <a:tc>
                  <a:txBody>
                    <a:bodyPr/>
                    <a:lstStyle/>
                    <a:p>
                      <a:r>
                        <a:rPr lang="en-US" altLang="zh-CN" dirty="0">
                          <a:solidFill>
                            <a:schemeClr val="tx1"/>
                          </a:solidFill>
                        </a:rPr>
                        <a:t>‘a’</a:t>
                      </a:r>
                      <a:endParaRPr lang="zh-CN" altLang="en-US" dirty="0">
                        <a:solidFill>
                          <a:schemeClr val="tx1"/>
                        </a:solidFill>
                      </a:endParaRPr>
                    </a:p>
                  </a:txBody>
                  <a:tcPr/>
                </a:tc>
                <a:tc>
                  <a:txBody>
                    <a:bodyPr/>
                    <a:lstStyle/>
                    <a:p>
                      <a:r>
                        <a:rPr lang="en-US" altLang="zh-CN" dirty="0">
                          <a:solidFill>
                            <a:schemeClr val="tx1"/>
                          </a:solidFill>
                        </a:rPr>
                        <a:t>‘n’</a:t>
                      </a:r>
                      <a:endParaRPr lang="zh-CN" altLang="en-US" dirty="0">
                        <a:solidFill>
                          <a:schemeClr val="tx1"/>
                        </a:solidFill>
                      </a:endParaRPr>
                    </a:p>
                  </a:txBody>
                  <a:tcPr/>
                </a:tc>
                <a:tc>
                  <a:txBody>
                    <a:bodyPr/>
                    <a:lstStyle/>
                    <a:p>
                      <a:r>
                        <a:rPr lang="en-US" altLang="zh-CN" dirty="0">
                          <a:solidFill>
                            <a:schemeClr val="tx1"/>
                          </a:solidFill>
                        </a:rPr>
                        <a:t>‘g’</a:t>
                      </a:r>
                      <a:endParaRPr lang="zh-CN" altLang="en-US" dirty="0">
                        <a:solidFill>
                          <a:schemeClr val="tx1"/>
                        </a:solidFill>
                      </a:endParaRPr>
                    </a:p>
                  </a:txBody>
                  <a:tcPr/>
                </a:tc>
                <a:tc>
                  <a:txBody>
                    <a:bodyPr/>
                    <a:lstStyle/>
                    <a:p>
                      <a:r>
                        <a:rPr lang="en-US" altLang="zh-CN" dirty="0">
                          <a:solidFill>
                            <a:schemeClr val="tx1"/>
                          </a:solidFill>
                        </a:rPr>
                        <a:t>‘u’</a:t>
                      </a:r>
                      <a:endParaRPr lang="zh-CN" altLang="en-US" dirty="0">
                        <a:solidFill>
                          <a:schemeClr val="tx1"/>
                        </a:solidFill>
                      </a:endParaRPr>
                    </a:p>
                  </a:txBody>
                  <a:tcPr/>
                </a:tc>
                <a:tc>
                  <a:txBody>
                    <a:bodyPr/>
                    <a:lstStyle/>
                    <a:p>
                      <a:r>
                        <a:rPr lang="en-US" altLang="zh-CN" dirty="0">
                          <a:solidFill>
                            <a:schemeClr val="tx1"/>
                          </a:solidFill>
                        </a:rPr>
                        <a:t>‘a’</a:t>
                      </a:r>
                      <a:endParaRPr lang="zh-CN" altLang="en-US" dirty="0">
                        <a:solidFill>
                          <a:schemeClr val="tx1"/>
                        </a:solidFill>
                      </a:endParaRPr>
                    </a:p>
                  </a:txBody>
                  <a:tcPr/>
                </a:tc>
                <a:tc>
                  <a:txBody>
                    <a:bodyPr/>
                    <a:lstStyle/>
                    <a:p>
                      <a:r>
                        <a:rPr lang="en-US" altLang="zh-CN" dirty="0">
                          <a:solidFill>
                            <a:schemeClr val="tx1"/>
                          </a:solidFill>
                        </a:rPr>
                        <a:t>‘g’</a:t>
                      </a:r>
                      <a:endParaRPr lang="zh-CN" altLang="en-US" dirty="0">
                        <a:solidFill>
                          <a:schemeClr val="tx1"/>
                        </a:solidFill>
                      </a:endParaRPr>
                    </a:p>
                  </a:txBody>
                  <a:tcPr/>
                </a:tc>
                <a:tc>
                  <a:txBody>
                    <a:bodyPr/>
                    <a:lstStyle/>
                    <a:p>
                      <a:r>
                        <a:rPr lang="en-US" altLang="zh-CN" dirty="0">
                          <a:solidFill>
                            <a:schemeClr val="tx1"/>
                          </a:solidFill>
                        </a:rPr>
                        <a:t>‘e’</a:t>
                      </a:r>
                      <a:endParaRPr lang="zh-CN" altLang="en-US" dirty="0">
                        <a:solidFill>
                          <a:schemeClr val="tx1"/>
                        </a:solidFill>
                      </a:endParaRPr>
                    </a:p>
                  </a:txBody>
                  <a:tcPr/>
                </a:tc>
                <a:tc>
                  <a:txBody>
                    <a:bodyPr/>
                    <a:lstStyle/>
                    <a:p>
                      <a:r>
                        <a:rPr lang="en-US" altLang="zh-CN" dirty="0">
                          <a:solidFill>
                            <a:schemeClr val="tx1"/>
                          </a:solidFill>
                        </a:rPr>
                        <a:t>‘\0’</a:t>
                      </a:r>
                      <a:endParaRPr lang="zh-CN" altLang="en-US" dirty="0">
                        <a:solidFill>
                          <a:schemeClr val="tx1"/>
                        </a:solidFill>
                      </a:endParaRPr>
                    </a:p>
                  </a:txBody>
                  <a:tcPr/>
                </a:tc>
                <a:extLst>
                  <a:ext uri="{0D108BD9-81ED-4DB2-BD59-A6C34878D82A}">
                    <a16:rowId xmlns:a16="http://schemas.microsoft.com/office/drawing/2014/main" val="10000"/>
                  </a:ext>
                </a:extLst>
              </a:tr>
            </a:tbl>
          </a:graphicData>
        </a:graphic>
      </p:graphicFrame>
      <p:sp>
        <p:nvSpPr>
          <p:cNvPr id="13" name="Text Box 64"/>
          <p:cNvSpPr txBox="1">
            <a:spLocks noChangeArrowheads="1"/>
          </p:cNvSpPr>
          <p:nvPr/>
        </p:nvSpPr>
        <p:spPr bwMode="auto">
          <a:xfrm>
            <a:off x="2423592" y="3284984"/>
            <a:ext cx="7344816" cy="1754326"/>
          </a:xfrm>
          <a:prstGeom prst="rect">
            <a:avLst/>
          </a:prstGeom>
          <a:noFill/>
          <a:ln w="28575" cap="sq">
            <a:noFill/>
            <a:miter lim="800000"/>
            <a:headEnd type="none" w="sm" len="sm"/>
            <a:tailEnd type="none" w="sm" len="sm"/>
          </a:ln>
        </p:spPr>
        <p:txBody>
          <a:bodyPr wrap="square">
            <a:spAutoFit/>
          </a:bodyPr>
          <a:lstStyle/>
          <a:p>
            <a:pPr algn="l" eaLnBrk="1" hangingPunct="1"/>
            <a:r>
              <a:rPr kumimoji="1" lang="en-US" altLang="zh-CN" b="1" dirty="0">
                <a:solidFill>
                  <a:srgbClr val="003399"/>
                </a:solidFill>
                <a:latin typeface="幼圆" pitchFamily="49" charset="-122"/>
                <a:ea typeface="幼圆" pitchFamily="49" charset="-122"/>
              </a:rPr>
              <a:t>3.</a:t>
            </a:r>
            <a:r>
              <a:rPr kumimoji="1" lang="zh-CN" altLang="en-US" b="1" dirty="0">
                <a:solidFill>
                  <a:srgbClr val="003399"/>
                </a:solidFill>
                <a:latin typeface="幼圆" pitchFamily="49" charset="-122"/>
                <a:ea typeface="幼圆" pitchFamily="49" charset="-122"/>
              </a:rPr>
              <a:t>在</a:t>
            </a:r>
            <a:r>
              <a:rPr kumimoji="1" lang="en-US" altLang="zh-CN" b="1" dirty="0">
                <a:solidFill>
                  <a:srgbClr val="003399"/>
                </a:solidFill>
                <a:latin typeface="幼圆" pitchFamily="49" charset="-122"/>
                <a:ea typeface="幼圆" pitchFamily="49" charset="-122"/>
              </a:rPr>
              <a:t>C</a:t>
            </a:r>
            <a:r>
              <a:rPr kumimoji="1" lang="zh-CN" altLang="en-US" b="1" dirty="0">
                <a:solidFill>
                  <a:srgbClr val="003399"/>
                </a:solidFill>
                <a:latin typeface="幼圆" pitchFamily="49" charset="-122"/>
                <a:ea typeface="幼圆" pitchFamily="49" charset="-122"/>
              </a:rPr>
              <a:t>中，串可通过数组和指针来存储和访问；如：</a:t>
            </a:r>
            <a:endParaRPr kumimoji="1" lang="en-US" altLang="zh-CN" b="1" dirty="0">
              <a:solidFill>
                <a:srgbClr val="003399"/>
              </a:solidFill>
              <a:latin typeface="幼圆" pitchFamily="49" charset="-122"/>
              <a:ea typeface="幼圆" pitchFamily="49" charset="-122"/>
            </a:endParaRPr>
          </a:p>
          <a:p>
            <a:pPr lvl="1"/>
            <a:r>
              <a:rPr kumimoji="1" lang="en-US" altLang="zh-CN" dirty="0">
                <a:solidFill>
                  <a:srgbClr val="003399"/>
                </a:solidFill>
                <a:latin typeface="+mn-ea"/>
              </a:rPr>
              <a:t>char array[32], *</a:t>
            </a:r>
            <a:r>
              <a:rPr kumimoji="1" lang="en-US" altLang="zh-CN" dirty="0" err="1">
                <a:solidFill>
                  <a:srgbClr val="003399"/>
                </a:solidFill>
                <a:latin typeface="+mn-ea"/>
              </a:rPr>
              <a:t>str</a:t>
            </a:r>
            <a:r>
              <a:rPr kumimoji="1" lang="en-US" altLang="zh-CN" dirty="0">
                <a:solidFill>
                  <a:srgbClr val="003399"/>
                </a:solidFill>
                <a:latin typeface="+mn-ea"/>
              </a:rPr>
              <a:t>;</a:t>
            </a:r>
          </a:p>
          <a:p>
            <a:pPr lvl="1"/>
            <a:r>
              <a:rPr kumimoji="1" lang="en-US" altLang="zh-CN" dirty="0" err="1">
                <a:solidFill>
                  <a:srgbClr val="003399"/>
                </a:solidFill>
                <a:latin typeface="+mn-ea"/>
              </a:rPr>
              <a:t>strcpy</a:t>
            </a:r>
            <a:r>
              <a:rPr kumimoji="1" lang="en-US" altLang="zh-CN" dirty="0">
                <a:solidFill>
                  <a:srgbClr val="003399"/>
                </a:solidFill>
                <a:latin typeface="+mn-ea"/>
              </a:rPr>
              <a:t>(array, “Data Structure”);</a:t>
            </a:r>
          </a:p>
          <a:p>
            <a:pPr lvl="1"/>
            <a:r>
              <a:rPr kumimoji="1" lang="en-US" altLang="zh-CN" dirty="0" err="1">
                <a:solidFill>
                  <a:srgbClr val="003399"/>
                </a:solidFill>
                <a:latin typeface="+mn-ea"/>
              </a:rPr>
              <a:t>strptr</a:t>
            </a:r>
            <a:r>
              <a:rPr kumimoji="1" lang="en-US" altLang="zh-CN" dirty="0">
                <a:solidFill>
                  <a:srgbClr val="003399"/>
                </a:solidFill>
                <a:latin typeface="+mn-ea"/>
              </a:rPr>
              <a:t> = (char *)</a:t>
            </a:r>
            <a:r>
              <a:rPr kumimoji="1" lang="en-US" altLang="zh-CN" dirty="0" err="1">
                <a:solidFill>
                  <a:srgbClr val="003399"/>
                </a:solidFill>
                <a:latin typeface="+mn-ea"/>
              </a:rPr>
              <a:t>malloc</a:t>
            </a:r>
            <a:r>
              <a:rPr kumimoji="1" lang="en-US" altLang="zh-CN" dirty="0">
                <a:solidFill>
                  <a:srgbClr val="003399"/>
                </a:solidFill>
                <a:latin typeface="+mn-ea"/>
              </a:rPr>
              <a:t>(</a:t>
            </a:r>
            <a:r>
              <a:rPr kumimoji="1" lang="en-US" altLang="zh-CN" dirty="0" err="1">
                <a:solidFill>
                  <a:srgbClr val="003399"/>
                </a:solidFill>
                <a:latin typeface="+mn-ea"/>
              </a:rPr>
              <a:t>strlen</a:t>
            </a:r>
            <a:r>
              <a:rPr kumimoji="1" lang="en-US" altLang="zh-CN" dirty="0">
                <a:solidFill>
                  <a:srgbClr val="003399"/>
                </a:solidFill>
                <a:latin typeface="+mn-ea"/>
              </a:rPr>
              <a:t>(array)+1);</a:t>
            </a:r>
          </a:p>
          <a:p>
            <a:pPr lvl="1"/>
            <a:r>
              <a:rPr kumimoji="1" lang="en-US" altLang="zh-CN" dirty="0" err="1">
                <a:solidFill>
                  <a:srgbClr val="003399"/>
                </a:solidFill>
                <a:latin typeface="+mn-ea"/>
              </a:rPr>
              <a:t>strcpy</a:t>
            </a:r>
            <a:r>
              <a:rPr kumimoji="1" lang="en-US" altLang="zh-CN" dirty="0">
                <a:solidFill>
                  <a:srgbClr val="003399"/>
                </a:solidFill>
                <a:latin typeface="+mn-ea"/>
              </a:rPr>
              <a:t>(</a:t>
            </a:r>
            <a:r>
              <a:rPr kumimoji="1" lang="en-US" altLang="zh-CN" dirty="0" err="1">
                <a:solidFill>
                  <a:srgbClr val="003399"/>
                </a:solidFill>
                <a:latin typeface="+mn-ea"/>
              </a:rPr>
              <a:t>strprt</a:t>
            </a:r>
            <a:r>
              <a:rPr kumimoji="1" lang="en-US" altLang="zh-CN" dirty="0">
                <a:solidFill>
                  <a:srgbClr val="003399"/>
                </a:solidFill>
                <a:latin typeface="+mn-ea"/>
              </a:rPr>
              <a:t>, array);  </a:t>
            </a:r>
          </a:p>
          <a:p>
            <a:pPr algn="l" eaLnBrk="1" hangingPunct="1"/>
            <a:r>
              <a:rPr kumimoji="1" lang="en-US" altLang="zh-CN" b="1" dirty="0">
                <a:solidFill>
                  <a:srgbClr val="003399"/>
                </a:solidFill>
                <a:latin typeface="幼圆" pitchFamily="49" charset="-122"/>
                <a:ea typeface="幼圆" pitchFamily="49" charset="-122"/>
                <a:cs typeface="Times New Roman" pitchFamily="18" charset="0"/>
              </a:rPr>
              <a:t>4.</a:t>
            </a:r>
            <a:r>
              <a:rPr kumimoji="1" lang="zh-CN" altLang="en-US" b="1" dirty="0">
                <a:solidFill>
                  <a:srgbClr val="003399"/>
                </a:solidFill>
                <a:latin typeface="幼圆" pitchFamily="49" charset="-122"/>
                <a:ea typeface="幼圆" pitchFamily="49" charset="-122"/>
                <a:cs typeface="Times New Roman" pitchFamily="18" charset="0"/>
              </a:rPr>
              <a:t>在</a:t>
            </a:r>
            <a:r>
              <a:rPr kumimoji="1" lang="en-US" altLang="zh-CN" b="1" dirty="0">
                <a:solidFill>
                  <a:srgbClr val="003399"/>
                </a:solidFill>
                <a:latin typeface="幼圆" pitchFamily="49" charset="-122"/>
                <a:ea typeface="幼圆" pitchFamily="49" charset="-122"/>
                <a:cs typeface="Times New Roman" pitchFamily="18" charset="0"/>
              </a:rPr>
              <a:t>C</a:t>
            </a:r>
            <a:r>
              <a:rPr kumimoji="1" lang="zh-CN" altLang="en-US" b="1" dirty="0">
                <a:solidFill>
                  <a:srgbClr val="003399"/>
                </a:solidFill>
                <a:latin typeface="幼圆" pitchFamily="49" charset="-122"/>
                <a:ea typeface="幼圆" pitchFamily="49" charset="-122"/>
                <a:cs typeface="Times New Roman" pitchFamily="18" charset="0"/>
              </a:rPr>
              <a:t>中，存储串的空间必须比串中字符个数多</a:t>
            </a:r>
            <a:r>
              <a:rPr kumimoji="1" lang="en-US" altLang="zh-CN" b="1" dirty="0">
                <a:solidFill>
                  <a:srgbClr val="003399"/>
                </a:solidFill>
                <a:latin typeface="幼圆" pitchFamily="49" charset="-122"/>
                <a:ea typeface="幼圆" pitchFamily="49" charset="-122"/>
                <a:cs typeface="Times New Roman" pitchFamily="18" charset="0"/>
              </a:rPr>
              <a:t>1</a:t>
            </a:r>
            <a:r>
              <a:rPr kumimoji="1" lang="zh-CN" altLang="en-US" b="1" dirty="0">
                <a:solidFill>
                  <a:srgbClr val="003399"/>
                </a:solidFill>
                <a:latin typeface="幼圆" pitchFamily="49" charset="-122"/>
                <a:ea typeface="幼圆" pitchFamily="49" charset="-122"/>
                <a:cs typeface="Times New Roman" pitchFamily="18" charset="0"/>
              </a:rPr>
              <a:t>（用以存放串结束标志）</a:t>
            </a:r>
            <a:endParaRPr kumimoji="1" lang="en-US" altLang="zh-CN" b="1" dirty="0">
              <a:solidFill>
                <a:srgbClr val="003399"/>
              </a:solidFill>
              <a:ea typeface="幼圆" pitchFamily="49" charset="-122"/>
              <a:cs typeface="Times New Roman"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899768" y="114390"/>
            <a:ext cx="4038451" cy="630238"/>
          </a:xfrm>
          <a:prstGeom prst="rect">
            <a:avLst/>
          </a:prstGeom>
          <a:solidFill>
            <a:srgbClr val="CCFFFF"/>
          </a:solidFill>
          <a:ln w="12700" cap="sq">
            <a:noFill/>
            <a:miter lim="800000"/>
            <a:headEnd type="none" w="sm" len="sm"/>
            <a:tailEnd type="none" w="sm" len="sm"/>
          </a:ln>
          <a:effectLst>
            <a:outerShdw dist="107763" dir="2700000" algn="ctr" rotWithShape="0">
              <a:srgbClr val="B2B2B2"/>
            </a:outerShdw>
          </a:effectLst>
        </p:spPr>
        <p:txBody>
          <a:bodyPr>
            <a:spAutoFit/>
          </a:bodyPr>
          <a:lstStyle/>
          <a:p>
            <a:pPr algn="l" eaLnBrk="1" hangingPunct="1"/>
            <a:r>
              <a:rPr kumimoji="1" lang="zh-CN" altLang="en-US" sz="3500" b="1" dirty="0">
                <a:solidFill>
                  <a:srgbClr val="000099"/>
                </a:solidFill>
                <a:ea typeface="楷体_GB2312" pitchFamily="49" charset="-122"/>
              </a:rPr>
              <a:t> </a:t>
            </a:r>
            <a:r>
              <a:rPr kumimoji="1" lang="zh-CN" altLang="en-US" sz="3500" b="1" dirty="0">
                <a:solidFill>
                  <a:srgbClr val="000099"/>
                </a:solidFill>
                <a:latin typeface="楷体_GB2312" pitchFamily="49" charset="-122"/>
                <a:ea typeface="楷体_GB2312" pitchFamily="49" charset="-122"/>
              </a:rPr>
              <a:t>串的几个算法</a:t>
            </a:r>
            <a:endParaRPr kumimoji="1" lang="zh-CN" altLang="en-US" sz="2400" dirty="0">
              <a:solidFill>
                <a:srgbClr val="FF6600"/>
              </a:solidFill>
            </a:endParaRPr>
          </a:p>
        </p:txBody>
      </p:sp>
      <p:grpSp>
        <p:nvGrpSpPr>
          <p:cNvPr id="2" name="Group 3"/>
          <p:cNvGrpSpPr>
            <a:grpSpLocks/>
          </p:cNvGrpSpPr>
          <p:nvPr/>
        </p:nvGrpSpPr>
        <p:grpSpPr bwMode="auto">
          <a:xfrm>
            <a:off x="1904529" y="1066800"/>
            <a:ext cx="5409970" cy="762000"/>
            <a:chOff x="240" y="672"/>
            <a:chExt cx="3408" cy="480"/>
          </a:xfrm>
        </p:grpSpPr>
        <p:sp>
          <p:nvSpPr>
            <p:cNvPr id="28703" name="AutoShape 4"/>
            <p:cNvSpPr>
              <a:spLocks noChangeArrowheads="1"/>
            </p:cNvSpPr>
            <p:nvPr/>
          </p:nvSpPr>
          <p:spPr bwMode="auto">
            <a:xfrm>
              <a:off x="240" y="672"/>
              <a:ext cx="3408" cy="480"/>
            </a:xfrm>
            <a:prstGeom prst="cloudCallout">
              <a:avLst>
                <a:gd name="adj1" fmla="val -32014"/>
                <a:gd name="adj2" fmla="val 22917"/>
              </a:avLst>
            </a:prstGeom>
            <a:solidFill>
              <a:srgbClr val="FFFFD9"/>
            </a:solidFill>
            <a:ln w="12700" cap="sq">
              <a:noFill/>
              <a:round/>
              <a:headEnd type="none" w="sm" len="sm"/>
              <a:tailEnd type="none" w="sm" len="sm"/>
            </a:ln>
            <a:effectLst>
              <a:outerShdw dist="119812" dir="1920323" algn="ctr" rotWithShape="0">
                <a:srgbClr val="B2B2B2"/>
              </a:outerShdw>
            </a:effectLst>
          </p:spPr>
          <p:txBody>
            <a:bodyPr wrap="none" anchor="ctr"/>
            <a:lstStyle/>
            <a:p>
              <a:pPr eaLnBrk="1" hangingPunct="1"/>
              <a:endParaRPr kumimoji="1" lang="zh-CN" altLang="zh-CN" sz="2400"/>
            </a:p>
          </p:txBody>
        </p:sp>
        <p:sp>
          <p:nvSpPr>
            <p:cNvPr id="28704" name="Text Box 5"/>
            <p:cNvSpPr txBox="1">
              <a:spLocks noChangeArrowheads="1"/>
            </p:cNvSpPr>
            <p:nvPr/>
          </p:nvSpPr>
          <p:spPr bwMode="auto">
            <a:xfrm>
              <a:off x="288" y="732"/>
              <a:ext cx="3264" cy="339"/>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l" eaLnBrk="1" hangingPunct="1"/>
              <a:r>
                <a:rPr kumimoji="1" lang="zh-CN" altLang="en-US" sz="2900" b="1">
                  <a:solidFill>
                    <a:srgbClr val="FF3300"/>
                  </a:solidFill>
                  <a:latin typeface="黑体" pitchFamily="49" charset="-122"/>
                  <a:ea typeface="黑体" pitchFamily="49" charset="-122"/>
                </a:rPr>
                <a:t>一</a:t>
              </a:r>
              <a:r>
                <a:rPr kumimoji="1" lang="en-US" altLang="zh-CN" sz="2900" b="1">
                  <a:solidFill>
                    <a:srgbClr val="FF3300"/>
                  </a:solidFill>
                  <a:latin typeface="黑体" pitchFamily="49" charset="-122"/>
                  <a:ea typeface="黑体" pitchFamily="49" charset="-122"/>
                </a:rPr>
                <a:t>.</a:t>
              </a:r>
              <a:r>
                <a:rPr kumimoji="1" lang="zh-CN" altLang="en-US" sz="2900" b="1">
                  <a:solidFill>
                    <a:srgbClr val="FF3300"/>
                  </a:solidFill>
                  <a:latin typeface="黑体" pitchFamily="49" charset="-122"/>
                  <a:ea typeface="黑体" pitchFamily="49" charset="-122"/>
                </a:rPr>
                <a:t>判断两个字符串是否相等</a:t>
              </a:r>
              <a:endParaRPr kumimoji="1" lang="zh-CN" altLang="en-US" sz="2900">
                <a:solidFill>
                  <a:srgbClr val="FF3300"/>
                </a:solidFill>
                <a:latin typeface="黑体" pitchFamily="49" charset="-122"/>
                <a:ea typeface="黑体" pitchFamily="49" charset="-122"/>
              </a:endParaRPr>
            </a:p>
          </p:txBody>
        </p:sp>
      </p:grpSp>
      <p:sp>
        <p:nvSpPr>
          <p:cNvPr id="72710" name="AutoShape 6"/>
          <p:cNvSpPr>
            <a:spLocks noChangeArrowheads="1"/>
          </p:cNvSpPr>
          <p:nvPr/>
        </p:nvSpPr>
        <p:spPr bwMode="auto">
          <a:xfrm>
            <a:off x="4841879" y="4819650"/>
            <a:ext cx="228316" cy="509588"/>
          </a:xfrm>
          <a:prstGeom prst="upDownArrow">
            <a:avLst>
              <a:gd name="adj1" fmla="val 50000"/>
              <a:gd name="adj2" fmla="val 44636"/>
            </a:avLst>
          </a:prstGeom>
          <a:solidFill>
            <a:srgbClr val="FF3300"/>
          </a:solidFill>
          <a:ln w="28575" cap="sq">
            <a:solidFill>
              <a:srgbClr val="FFFF00"/>
            </a:solidFill>
            <a:miter lim="800000"/>
            <a:headEnd type="none" w="sm" len="sm"/>
            <a:tailEnd type="none" w="sm" len="sm"/>
          </a:ln>
        </p:spPr>
        <p:txBody>
          <a:bodyPr wrap="none" anchor="ctr"/>
          <a:lstStyle/>
          <a:p>
            <a:endParaRPr lang="zh-CN" altLang="en-US"/>
          </a:p>
        </p:txBody>
      </p:sp>
      <p:grpSp>
        <p:nvGrpSpPr>
          <p:cNvPr id="3" name="Group 7"/>
          <p:cNvGrpSpPr>
            <a:grpSpLocks/>
          </p:cNvGrpSpPr>
          <p:nvPr/>
        </p:nvGrpSpPr>
        <p:grpSpPr bwMode="auto">
          <a:xfrm>
            <a:off x="4803016" y="4819650"/>
            <a:ext cx="706000" cy="552450"/>
            <a:chOff x="2028" y="3036"/>
            <a:chExt cx="444" cy="348"/>
          </a:xfrm>
        </p:grpSpPr>
        <p:sp>
          <p:nvSpPr>
            <p:cNvPr id="28701" name="Rectangle 8"/>
            <p:cNvSpPr>
              <a:spLocks noChangeArrowheads="1"/>
            </p:cNvSpPr>
            <p:nvPr/>
          </p:nvSpPr>
          <p:spPr bwMode="auto">
            <a:xfrm>
              <a:off x="2028" y="3036"/>
              <a:ext cx="192" cy="348"/>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8702" name="AutoShape 9"/>
            <p:cNvSpPr>
              <a:spLocks noChangeArrowheads="1"/>
            </p:cNvSpPr>
            <p:nvPr/>
          </p:nvSpPr>
          <p:spPr bwMode="auto">
            <a:xfrm>
              <a:off x="2328" y="3036"/>
              <a:ext cx="144" cy="321"/>
            </a:xfrm>
            <a:prstGeom prst="upDownArrow">
              <a:avLst>
                <a:gd name="adj1" fmla="val 50000"/>
                <a:gd name="adj2" fmla="val 44583"/>
              </a:avLst>
            </a:prstGeom>
            <a:solidFill>
              <a:srgbClr val="FF3300"/>
            </a:solidFill>
            <a:ln w="28575" cap="sq">
              <a:solidFill>
                <a:srgbClr val="FFFF00"/>
              </a:solidFill>
              <a:miter lim="800000"/>
              <a:headEnd type="none" w="sm" len="sm"/>
              <a:tailEnd type="none" w="sm" len="sm"/>
            </a:ln>
          </p:spPr>
          <p:txBody>
            <a:bodyPr wrap="none" anchor="ctr"/>
            <a:lstStyle/>
            <a:p>
              <a:endParaRPr lang="zh-CN" altLang="en-US"/>
            </a:p>
          </p:txBody>
        </p:sp>
      </p:grpSp>
      <p:grpSp>
        <p:nvGrpSpPr>
          <p:cNvPr id="4" name="Group 10"/>
          <p:cNvGrpSpPr>
            <a:grpSpLocks/>
          </p:cNvGrpSpPr>
          <p:nvPr/>
        </p:nvGrpSpPr>
        <p:grpSpPr bwMode="auto">
          <a:xfrm>
            <a:off x="5261268" y="4819650"/>
            <a:ext cx="704382" cy="552450"/>
            <a:chOff x="2028" y="3036"/>
            <a:chExt cx="444" cy="348"/>
          </a:xfrm>
        </p:grpSpPr>
        <p:sp>
          <p:nvSpPr>
            <p:cNvPr id="28699" name="Rectangle 11"/>
            <p:cNvSpPr>
              <a:spLocks noChangeArrowheads="1"/>
            </p:cNvSpPr>
            <p:nvPr/>
          </p:nvSpPr>
          <p:spPr bwMode="auto">
            <a:xfrm>
              <a:off x="2028" y="3036"/>
              <a:ext cx="192" cy="348"/>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8700" name="AutoShape 12"/>
            <p:cNvSpPr>
              <a:spLocks noChangeArrowheads="1"/>
            </p:cNvSpPr>
            <p:nvPr/>
          </p:nvSpPr>
          <p:spPr bwMode="auto">
            <a:xfrm>
              <a:off x="2328" y="3036"/>
              <a:ext cx="144" cy="321"/>
            </a:xfrm>
            <a:prstGeom prst="upDownArrow">
              <a:avLst>
                <a:gd name="adj1" fmla="val 50000"/>
                <a:gd name="adj2" fmla="val 44583"/>
              </a:avLst>
            </a:prstGeom>
            <a:solidFill>
              <a:srgbClr val="FF3300"/>
            </a:solidFill>
            <a:ln w="28575" cap="sq">
              <a:solidFill>
                <a:srgbClr val="FFFF00"/>
              </a:solidFill>
              <a:miter lim="800000"/>
              <a:headEnd type="none" w="sm" len="sm"/>
              <a:tailEnd type="none" w="sm" len="sm"/>
            </a:ln>
          </p:spPr>
          <p:txBody>
            <a:bodyPr wrap="none" anchor="ctr"/>
            <a:lstStyle/>
            <a:p>
              <a:endParaRPr lang="zh-CN" altLang="en-US"/>
            </a:p>
          </p:txBody>
        </p:sp>
      </p:grpSp>
      <p:grpSp>
        <p:nvGrpSpPr>
          <p:cNvPr id="5" name="Group 13"/>
          <p:cNvGrpSpPr>
            <a:grpSpLocks/>
          </p:cNvGrpSpPr>
          <p:nvPr/>
        </p:nvGrpSpPr>
        <p:grpSpPr bwMode="auto">
          <a:xfrm>
            <a:off x="5717901" y="4838700"/>
            <a:ext cx="704382" cy="552450"/>
            <a:chOff x="2028" y="3036"/>
            <a:chExt cx="444" cy="348"/>
          </a:xfrm>
        </p:grpSpPr>
        <p:sp>
          <p:nvSpPr>
            <p:cNvPr id="28697" name="Rectangle 14"/>
            <p:cNvSpPr>
              <a:spLocks noChangeArrowheads="1"/>
            </p:cNvSpPr>
            <p:nvPr/>
          </p:nvSpPr>
          <p:spPr bwMode="auto">
            <a:xfrm>
              <a:off x="2028" y="3036"/>
              <a:ext cx="192" cy="348"/>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8698" name="AutoShape 15"/>
            <p:cNvSpPr>
              <a:spLocks noChangeArrowheads="1"/>
            </p:cNvSpPr>
            <p:nvPr/>
          </p:nvSpPr>
          <p:spPr bwMode="auto">
            <a:xfrm>
              <a:off x="2328" y="3036"/>
              <a:ext cx="144" cy="321"/>
            </a:xfrm>
            <a:prstGeom prst="upDownArrow">
              <a:avLst>
                <a:gd name="adj1" fmla="val 50000"/>
                <a:gd name="adj2" fmla="val 44583"/>
              </a:avLst>
            </a:prstGeom>
            <a:solidFill>
              <a:srgbClr val="FF3300"/>
            </a:solidFill>
            <a:ln w="28575" cap="sq">
              <a:solidFill>
                <a:srgbClr val="FFFF00"/>
              </a:solidFill>
              <a:miter lim="800000"/>
              <a:headEnd type="none" w="sm" len="sm"/>
              <a:tailEnd type="none" w="sm" len="sm"/>
            </a:ln>
          </p:spPr>
          <p:txBody>
            <a:bodyPr wrap="none" anchor="ctr"/>
            <a:lstStyle/>
            <a:p>
              <a:endParaRPr lang="zh-CN" altLang="en-US"/>
            </a:p>
          </p:txBody>
        </p:sp>
      </p:grpSp>
      <p:grpSp>
        <p:nvGrpSpPr>
          <p:cNvPr id="6" name="Group 16"/>
          <p:cNvGrpSpPr>
            <a:grpSpLocks/>
          </p:cNvGrpSpPr>
          <p:nvPr/>
        </p:nvGrpSpPr>
        <p:grpSpPr bwMode="auto">
          <a:xfrm>
            <a:off x="6193965" y="4838700"/>
            <a:ext cx="1638698" cy="552450"/>
            <a:chOff x="2904" y="3048"/>
            <a:chExt cx="1032" cy="348"/>
          </a:xfrm>
        </p:grpSpPr>
        <p:sp>
          <p:nvSpPr>
            <p:cNvPr id="28695" name="Rectangle 17"/>
            <p:cNvSpPr>
              <a:spLocks noChangeArrowheads="1"/>
            </p:cNvSpPr>
            <p:nvPr/>
          </p:nvSpPr>
          <p:spPr bwMode="auto">
            <a:xfrm>
              <a:off x="2904" y="3048"/>
              <a:ext cx="192" cy="348"/>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8696" name="AutoShape 18"/>
            <p:cNvSpPr>
              <a:spLocks noChangeArrowheads="1"/>
            </p:cNvSpPr>
            <p:nvPr/>
          </p:nvSpPr>
          <p:spPr bwMode="auto">
            <a:xfrm>
              <a:off x="3792" y="3048"/>
              <a:ext cx="144" cy="321"/>
            </a:xfrm>
            <a:prstGeom prst="upDownArrow">
              <a:avLst>
                <a:gd name="adj1" fmla="val 50000"/>
                <a:gd name="adj2" fmla="val 44583"/>
              </a:avLst>
            </a:prstGeom>
            <a:solidFill>
              <a:srgbClr val="FF3300"/>
            </a:solidFill>
            <a:ln w="28575" cap="sq">
              <a:solidFill>
                <a:srgbClr val="FFFF00"/>
              </a:solidFill>
              <a:miter lim="800000"/>
              <a:headEnd type="none" w="sm" len="sm"/>
              <a:tailEnd type="none" w="sm" len="sm"/>
            </a:ln>
          </p:spPr>
          <p:txBody>
            <a:bodyPr wrap="none" anchor="ctr"/>
            <a:lstStyle/>
            <a:p>
              <a:endParaRPr lang="zh-CN" altLang="en-US"/>
            </a:p>
          </p:txBody>
        </p:sp>
      </p:grpSp>
      <p:sp>
        <p:nvSpPr>
          <p:cNvPr id="28693" name="Text Box 20"/>
          <p:cNvSpPr txBox="1">
            <a:spLocks noChangeArrowheads="1"/>
          </p:cNvSpPr>
          <p:nvPr/>
        </p:nvSpPr>
        <p:spPr bwMode="auto">
          <a:xfrm>
            <a:off x="3847648" y="4267202"/>
            <a:ext cx="4610052" cy="52387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800" b="1" dirty="0">
                <a:solidFill>
                  <a:srgbClr val="000099"/>
                </a:solidFill>
              </a:rPr>
              <a:t>S1 = </a:t>
            </a:r>
            <a:r>
              <a:rPr kumimoji="1" lang="en-US" altLang="zh-CN" sz="2800" b="1" dirty="0">
                <a:solidFill>
                  <a:srgbClr val="000099"/>
                </a:solidFill>
                <a:cs typeface="Times New Roman" pitchFamily="18" charset="0"/>
                <a:sym typeface="Symbol" pitchFamily="18" charset="2"/>
              </a:rPr>
              <a:t>“</a:t>
            </a:r>
            <a:r>
              <a:rPr kumimoji="1" lang="en-US" altLang="zh-CN" sz="2800" b="1" dirty="0">
                <a:solidFill>
                  <a:srgbClr val="000099"/>
                </a:solidFill>
              </a:rPr>
              <a:t>a</a:t>
            </a:r>
            <a:r>
              <a:rPr kumimoji="1" lang="en-US" altLang="zh-CN" sz="2800" b="1" baseline="-25000" dirty="0">
                <a:solidFill>
                  <a:srgbClr val="000099"/>
                </a:solidFill>
              </a:rPr>
              <a:t>1  </a:t>
            </a:r>
            <a:r>
              <a:rPr kumimoji="1" lang="en-US" altLang="zh-CN" sz="2800" b="1" dirty="0">
                <a:solidFill>
                  <a:srgbClr val="000099"/>
                </a:solidFill>
              </a:rPr>
              <a:t>a</a:t>
            </a:r>
            <a:r>
              <a:rPr kumimoji="1" lang="en-US" altLang="zh-CN" sz="2800" b="1" baseline="-25000" dirty="0">
                <a:solidFill>
                  <a:srgbClr val="000099"/>
                </a:solidFill>
              </a:rPr>
              <a:t>2  </a:t>
            </a:r>
            <a:r>
              <a:rPr kumimoji="1" lang="en-US" altLang="zh-CN" sz="2800" b="1" dirty="0">
                <a:solidFill>
                  <a:srgbClr val="000099"/>
                </a:solidFill>
              </a:rPr>
              <a:t>a</a:t>
            </a:r>
            <a:r>
              <a:rPr kumimoji="1" lang="en-US" altLang="zh-CN" sz="2800" b="1" baseline="-25000" dirty="0">
                <a:solidFill>
                  <a:srgbClr val="000099"/>
                </a:solidFill>
              </a:rPr>
              <a:t>3  </a:t>
            </a:r>
            <a:r>
              <a:rPr kumimoji="1" lang="en-US" altLang="zh-CN" sz="2800" b="1" dirty="0">
                <a:solidFill>
                  <a:srgbClr val="000099"/>
                </a:solidFill>
              </a:rPr>
              <a:t>a</a:t>
            </a:r>
            <a:r>
              <a:rPr kumimoji="1" lang="en-US" altLang="zh-CN" sz="2800" b="1" baseline="-25000" dirty="0">
                <a:solidFill>
                  <a:srgbClr val="000099"/>
                </a:solidFill>
              </a:rPr>
              <a:t>4  </a:t>
            </a:r>
            <a:r>
              <a:rPr kumimoji="1" lang="en-US" altLang="zh-CN" sz="2800" b="1" dirty="0">
                <a:solidFill>
                  <a:srgbClr val="000099"/>
                </a:solidFill>
              </a:rPr>
              <a:t>a</a:t>
            </a:r>
            <a:r>
              <a:rPr kumimoji="1" lang="en-US" altLang="zh-CN" sz="2800" b="1" baseline="-25000" dirty="0">
                <a:solidFill>
                  <a:srgbClr val="000099"/>
                </a:solidFill>
              </a:rPr>
              <a:t>5  </a:t>
            </a:r>
            <a:r>
              <a:rPr kumimoji="1" lang="en-US" altLang="zh-CN" sz="2800" dirty="0">
                <a:solidFill>
                  <a:srgbClr val="000099"/>
                </a:solidFill>
              </a:rPr>
              <a:t> </a:t>
            </a:r>
            <a:r>
              <a:rPr kumimoji="1" lang="en-US" altLang="zh-CN" sz="2800" b="1" dirty="0">
                <a:solidFill>
                  <a:srgbClr val="000099"/>
                </a:solidFill>
              </a:rPr>
              <a:t>…  a</a:t>
            </a:r>
            <a:r>
              <a:rPr kumimoji="1" lang="en-US" altLang="zh-CN" sz="2800" b="1" baseline="-25000" dirty="0">
                <a:solidFill>
                  <a:srgbClr val="000099"/>
                </a:solidFill>
              </a:rPr>
              <a:t>n</a:t>
            </a:r>
            <a:r>
              <a:rPr kumimoji="1" lang="en-US" altLang="zh-CN" sz="2800" b="1" dirty="0">
                <a:solidFill>
                  <a:srgbClr val="000099"/>
                </a:solidFill>
                <a:cs typeface="Times New Roman" pitchFamily="18" charset="0"/>
                <a:sym typeface="Symbol" pitchFamily="18" charset="2"/>
              </a:rPr>
              <a:t>”</a:t>
            </a:r>
          </a:p>
        </p:txBody>
      </p:sp>
      <p:sp>
        <p:nvSpPr>
          <p:cNvPr id="28691" name="Text Box 23"/>
          <p:cNvSpPr txBox="1">
            <a:spLocks noChangeArrowheads="1"/>
          </p:cNvSpPr>
          <p:nvPr/>
        </p:nvSpPr>
        <p:spPr bwMode="auto">
          <a:xfrm>
            <a:off x="3844411" y="5272090"/>
            <a:ext cx="4613291" cy="52387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800" b="1" dirty="0">
                <a:solidFill>
                  <a:srgbClr val="000099"/>
                </a:solidFill>
              </a:rPr>
              <a:t>S2 = </a:t>
            </a:r>
            <a:r>
              <a:rPr kumimoji="1" lang="en-US" altLang="zh-CN" sz="2800" b="1" dirty="0">
                <a:solidFill>
                  <a:srgbClr val="000099"/>
                </a:solidFill>
                <a:cs typeface="Times New Roman" pitchFamily="18" charset="0"/>
                <a:sym typeface="Symbol" pitchFamily="18" charset="2"/>
              </a:rPr>
              <a:t>“</a:t>
            </a:r>
            <a:r>
              <a:rPr kumimoji="1" lang="en-US" altLang="zh-CN" sz="2800" b="1" dirty="0">
                <a:solidFill>
                  <a:srgbClr val="000099"/>
                </a:solidFill>
              </a:rPr>
              <a:t>b</a:t>
            </a:r>
            <a:r>
              <a:rPr kumimoji="1" lang="en-US" altLang="zh-CN" sz="2800" b="1" baseline="-25000" dirty="0">
                <a:solidFill>
                  <a:srgbClr val="000099"/>
                </a:solidFill>
              </a:rPr>
              <a:t>1  </a:t>
            </a:r>
            <a:r>
              <a:rPr kumimoji="1" lang="en-US" altLang="zh-CN" sz="2800" b="1" dirty="0">
                <a:solidFill>
                  <a:srgbClr val="000099"/>
                </a:solidFill>
              </a:rPr>
              <a:t>b</a:t>
            </a:r>
            <a:r>
              <a:rPr kumimoji="1" lang="en-US" altLang="zh-CN" sz="2800" b="1" baseline="-25000" dirty="0">
                <a:solidFill>
                  <a:srgbClr val="000099"/>
                </a:solidFill>
              </a:rPr>
              <a:t>2  </a:t>
            </a:r>
            <a:r>
              <a:rPr kumimoji="1" lang="en-US" altLang="zh-CN" sz="2800" b="1" dirty="0">
                <a:solidFill>
                  <a:srgbClr val="000099"/>
                </a:solidFill>
              </a:rPr>
              <a:t>b</a:t>
            </a:r>
            <a:r>
              <a:rPr kumimoji="1" lang="en-US" altLang="zh-CN" sz="2800" b="1" baseline="-25000" dirty="0">
                <a:solidFill>
                  <a:srgbClr val="000099"/>
                </a:solidFill>
              </a:rPr>
              <a:t>3  </a:t>
            </a:r>
            <a:r>
              <a:rPr kumimoji="1" lang="en-US" altLang="zh-CN" sz="2800" b="1" dirty="0">
                <a:solidFill>
                  <a:srgbClr val="000099"/>
                </a:solidFill>
              </a:rPr>
              <a:t>b</a:t>
            </a:r>
            <a:r>
              <a:rPr kumimoji="1" lang="en-US" altLang="zh-CN" sz="2800" b="1" baseline="-25000" dirty="0">
                <a:solidFill>
                  <a:srgbClr val="000099"/>
                </a:solidFill>
              </a:rPr>
              <a:t>4  </a:t>
            </a:r>
            <a:r>
              <a:rPr kumimoji="1" lang="en-US" altLang="zh-CN" sz="2800" b="1" dirty="0">
                <a:solidFill>
                  <a:srgbClr val="000099"/>
                </a:solidFill>
              </a:rPr>
              <a:t>b</a:t>
            </a:r>
            <a:r>
              <a:rPr kumimoji="1" lang="en-US" altLang="zh-CN" sz="2800" b="1" baseline="-25000" dirty="0">
                <a:solidFill>
                  <a:srgbClr val="000099"/>
                </a:solidFill>
              </a:rPr>
              <a:t>5 </a:t>
            </a:r>
            <a:r>
              <a:rPr kumimoji="1" lang="en-US" altLang="zh-CN" sz="2800" dirty="0">
                <a:solidFill>
                  <a:srgbClr val="000099"/>
                </a:solidFill>
              </a:rPr>
              <a:t> </a:t>
            </a:r>
            <a:r>
              <a:rPr kumimoji="1" lang="en-US" altLang="zh-CN" sz="2800" b="1" dirty="0">
                <a:solidFill>
                  <a:srgbClr val="000099"/>
                </a:solidFill>
              </a:rPr>
              <a:t>…  </a:t>
            </a:r>
            <a:r>
              <a:rPr kumimoji="1" lang="en-US" altLang="zh-CN" sz="2800" b="1" dirty="0" err="1">
                <a:solidFill>
                  <a:srgbClr val="000099"/>
                </a:solidFill>
              </a:rPr>
              <a:t>b</a:t>
            </a:r>
            <a:r>
              <a:rPr kumimoji="1" lang="en-US" altLang="zh-CN" sz="2800" b="1" baseline="-25000" dirty="0" err="1">
                <a:solidFill>
                  <a:srgbClr val="000099"/>
                </a:solidFill>
              </a:rPr>
              <a:t>m</a:t>
            </a:r>
            <a:r>
              <a:rPr kumimoji="1" lang="en-US" altLang="zh-CN" sz="2800" b="1" dirty="0">
                <a:solidFill>
                  <a:srgbClr val="000099"/>
                </a:solidFill>
                <a:cs typeface="Times New Roman" pitchFamily="18" charset="0"/>
                <a:sym typeface="Symbol" pitchFamily="18" charset="2"/>
              </a:rPr>
              <a:t>”</a:t>
            </a:r>
          </a:p>
        </p:txBody>
      </p:sp>
      <p:grpSp>
        <p:nvGrpSpPr>
          <p:cNvPr id="9" name="Group 25"/>
          <p:cNvGrpSpPr>
            <a:grpSpLocks/>
          </p:cNvGrpSpPr>
          <p:nvPr/>
        </p:nvGrpSpPr>
        <p:grpSpPr bwMode="auto">
          <a:xfrm>
            <a:off x="7546055" y="4800600"/>
            <a:ext cx="743243" cy="552450"/>
            <a:chOff x="3756" y="3024"/>
            <a:chExt cx="468" cy="348"/>
          </a:xfrm>
        </p:grpSpPr>
        <p:sp>
          <p:nvSpPr>
            <p:cNvPr id="28689" name="Rectangle 26"/>
            <p:cNvSpPr>
              <a:spLocks noChangeArrowheads="1"/>
            </p:cNvSpPr>
            <p:nvPr/>
          </p:nvSpPr>
          <p:spPr bwMode="auto">
            <a:xfrm>
              <a:off x="3756" y="3024"/>
              <a:ext cx="192" cy="348"/>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8690" name="AutoShape 27"/>
            <p:cNvSpPr>
              <a:spLocks noChangeArrowheads="1"/>
            </p:cNvSpPr>
            <p:nvPr/>
          </p:nvSpPr>
          <p:spPr bwMode="auto">
            <a:xfrm>
              <a:off x="4080" y="3036"/>
              <a:ext cx="144" cy="321"/>
            </a:xfrm>
            <a:prstGeom prst="upDownArrow">
              <a:avLst>
                <a:gd name="adj1" fmla="val 50000"/>
                <a:gd name="adj2" fmla="val 44583"/>
              </a:avLst>
            </a:prstGeom>
            <a:solidFill>
              <a:srgbClr val="FF3300"/>
            </a:solidFill>
            <a:ln w="28575" cap="sq">
              <a:solidFill>
                <a:srgbClr val="FFFF00"/>
              </a:solidFill>
              <a:miter lim="800000"/>
              <a:headEnd type="none" w="sm" len="sm"/>
              <a:tailEnd type="none" w="sm" len="sm"/>
            </a:ln>
          </p:spPr>
          <p:txBody>
            <a:bodyPr wrap="none" anchor="ctr"/>
            <a:lstStyle/>
            <a:p>
              <a:endParaRPr lang="zh-CN" altLang="en-US"/>
            </a:p>
          </p:txBody>
        </p:sp>
      </p:grpSp>
      <p:grpSp>
        <p:nvGrpSpPr>
          <p:cNvPr id="10" name="Group 28"/>
          <p:cNvGrpSpPr>
            <a:grpSpLocks/>
          </p:cNvGrpSpPr>
          <p:nvPr/>
        </p:nvGrpSpPr>
        <p:grpSpPr bwMode="auto">
          <a:xfrm>
            <a:off x="2710923" y="1795465"/>
            <a:ext cx="7558446" cy="2160587"/>
            <a:chOff x="657" y="1071"/>
            <a:chExt cx="4761" cy="1361"/>
          </a:xfrm>
        </p:grpSpPr>
        <p:sp>
          <p:nvSpPr>
            <p:cNvPr id="28685" name="Freeform 29"/>
            <p:cNvSpPr>
              <a:spLocks/>
            </p:cNvSpPr>
            <p:nvPr/>
          </p:nvSpPr>
          <p:spPr bwMode="auto">
            <a:xfrm>
              <a:off x="657" y="1071"/>
              <a:ext cx="4761" cy="1361"/>
            </a:xfrm>
            <a:custGeom>
              <a:avLst/>
              <a:gdLst>
                <a:gd name="T0" fmla="*/ 98 w 5029"/>
                <a:gd name="T1" fmla="*/ 361 h 1209"/>
                <a:gd name="T2" fmla="*/ 211 w 5029"/>
                <a:gd name="T3" fmla="*/ 605 h 1209"/>
                <a:gd name="T4" fmla="*/ 419 w 5029"/>
                <a:gd name="T5" fmla="*/ 400 h 1209"/>
                <a:gd name="T6" fmla="*/ 1648 w 5029"/>
                <a:gd name="T7" fmla="*/ 321 h 1209"/>
                <a:gd name="T8" fmla="*/ 2001 w 5029"/>
                <a:gd name="T9" fmla="*/ 280 h 1209"/>
                <a:gd name="T10" fmla="*/ 2161 w 5029"/>
                <a:gd name="T11" fmla="*/ 159 h 1209"/>
                <a:gd name="T12" fmla="*/ 2562 w 5029"/>
                <a:gd name="T13" fmla="*/ 321 h 1209"/>
                <a:gd name="T14" fmla="*/ 2555 w 5029"/>
                <a:gd name="T15" fmla="*/ 528 h 1209"/>
                <a:gd name="T16" fmla="*/ 2599 w 5029"/>
                <a:gd name="T17" fmla="*/ 692 h 1209"/>
                <a:gd name="T18" fmla="*/ 2573 w 5029"/>
                <a:gd name="T19" fmla="*/ 934 h 1209"/>
                <a:gd name="T20" fmla="*/ 2567 w 5029"/>
                <a:gd name="T21" fmla="*/ 1058 h 1209"/>
                <a:gd name="T22" fmla="*/ 2555 w 5029"/>
                <a:gd name="T23" fmla="*/ 1136 h 1209"/>
                <a:gd name="T24" fmla="*/ 2599 w 5029"/>
                <a:gd name="T25" fmla="*/ 2406 h 1209"/>
                <a:gd name="T26" fmla="*/ 2591 w 5029"/>
                <a:gd name="T27" fmla="*/ 3752 h 1209"/>
                <a:gd name="T28" fmla="*/ 2585 w 5029"/>
                <a:gd name="T29" fmla="*/ 4040 h 1209"/>
                <a:gd name="T30" fmla="*/ 2555 w 5029"/>
                <a:gd name="T31" fmla="*/ 4081 h 1209"/>
                <a:gd name="T32" fmla="*/ 2313 w 5029"/>
                <a:gd name="T33" fmla="*/ 4124 h 1209"/>
                <a:gd name="T34" fmla="*/ 2204 w 5029"/>
                <a:gd name="T35" fmla="*/ 4325 h 1209"/>
                <a:gd name="T36" fmla="*/ 2155 w 5029"/>
                <a:gd name="T37" fmla="*/ 4411 h 1209"/>
                <a:gd name="T38" fmla="*/ 2129 w 5029"/>
                <a:gd name="T39" fmla="*/ 4448 h 1209"/>
                <a:gd name="T40" fmla="*/ 341 w 5029"/>
                <a:gd name="T41" fmla="*/ 4207 h 1209"/>
                <a:gd name="T42" fmla="*/ 30 w 5029"/>
                <a:gd name="T43" fmla="*/ 4368 h 1209"/>
                <a:gd name="T44" fmla="*/ 0 w 5029"/>
                <a:gd name="T45" fmla="*/ 4325 h 1209"/>
                <a:gd name="T46" fmla="*/ 61 w 5029"/>
                <a:gd name="T47" fmla="*/ 4040 h 1209"/>
                <a:gd name="T48" fmla="*/ 49 w 5029"/>
                <a:gd name="T49" fmla="*/ 3794 h 1209"/>
                <a:gd name="T50" fmla="*/ 25 w 5029"/>
                <a:gd name="T51" fmla="*/ 3752 h 1209"/>
                <a:gd name="T52" fmla="*/ 55 w 5029"/>
                <a:gd name="T53" fmla="*/ 3469 h 1209"/>
                <a:gd name="T54" fmla="*/ 25 w 5029"/>
                <a:gd name="T55" fmla="*/ 3385 h 1209"/>
                <a:gd name="T56" fmla="*/ 25 w 5029"/>
                <a:gd name="T57" fmla="*/ 2935 h 1209"/>
                <a:gd name="T58" fmla="*/ 20 w 5029"/>
                <a:gd name="T59" fmla="*/ 971 h 1209"/>
                <a:gd name="T60" fmla="*/ 25 w 5029"/>
                <a:gd name="T61" fmla="*/ 692 h 1209"/>
                <a:gd name="T62" fmla="*/ 115 w 5029"/>
                <a:gd name="T63" fmla="*/ 487 h 1209"/>
                <a:gd name="T64" fmla="*/ 98 w 5029"/>
                <a:gd name="T65" fmla="*/ 361 h 12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29" h="1209">
                  <a:moveTo>
                    <a:pt x="178" y="98"/>
                  </a:moveTo>
                  <a:cubicBezTo>
                    <a:pt x="251" y="122"/>
                    <a:pt x="312" y="152"/>
                    <a:pt x="389" y="165"/>
                  </a:cubicBezTo>
                  <a:cubicBezTo>
                    <a:pt x="513" y="155"/>
                    <a:pt x="644" y="112"/>
                    <a:pt x="767" y="109"/>
                  </a:cubicBezTo>
                  <a:cubicBezTo>
                    <a:pt x="1149" y="100"/>
                    <a:pt x="2847" y="88"/>
                    <a:pt x="3012" y="87"/>
                  </a:cubicBezTo>
                  <a:cubicBezTo>
                    <a:pt x="3227" y="83"/>
                    <a:pt x="3441" y="83"/>
                    <a:pt x="3656" y="76"/>
                  </a:cubicBezTo>
                  <a:cubicBezTo>
                    <a:pt x="3748" y="73"/>
                    <a:pt x="3854" y="49"/>
                    <a:pt x="3945" y="43"/>
                  </a:cubicBezTo>
                  <a:cubicBezTo>
                    <a:pt x="5025" y="57"/>
                    <a:pt x="5029" y="0"/>
                    <a:pt x="4679" y="87"/>
                  </a:cubicBezTo>
                  <a:cubicBezTo>
                    <a:pt x="4675" y="106"/>
                    <a:pt x="4660" y="125"/>
                    <a:pt x="4667" y="143"/>
                  </a:cubicBezTo>
                  <a:cubicBezTo>
                    <a:pt x="4676" y="168"/>
                    <a:pt x="4722" y="179"/>
                    <a:pt x="4745" y="187"/>
                  </a:cubicBezTo>
                  <a:cubicBezTo>
                    <a:pt x="4720" y="290"/>
                    <a:pt x="4756" y="185"/>
                    <a:pt x="4701" y="254"/>
                  </a:cubicBezTo>
                  <a:cubicBezTo>
                    <a:pt x="4694" y="263"/>
                    <a:pt x="4696" y="277"/>
                    <a:pt x="4690" y="287"/>
                  </a:cubicBezTo>
                  <a:cubicBezTo>
                    <a:pt x="4684" y="296"/>
                    <a:pt x="4675" y="302"/>
                    <a:pt x="4667" y="309"/>
                  </a:cubicBezTo>
                  <a:cubicBezTo>
                    <a:pt x="4628" y="427"/>
                    <a:pt x="4606" y="608"/>
                    <a:pt x="4745" y="654"/>
                  </a:cubicBezTo>
                  <a:cubicBezTo>
                    <a:pt x="4741" y="776"/>
                    <a:pt x="4740" y="898"/>
                    <a:pt x="4734" y="1020"/>
                  </a:cubicBezTo>
                  <a:cubicBezTo>
                    <a:pt x="4733" y="1046"/>
                    <a:pt x="4739" y="1077"/>
                    <a:pt x="4723" y="1098"/>
                  </a:cubicBezTo>
                  <a:cubicBezTo>
                    <a:pt x="4712" y="1113"/>
                    <a:pt x="4686" y="1108"/>
                    <a:pt x="4667" y="1109"/>
                  </a:cubicBezTo>
                  <a:cubicBezTo>
                    <a:pt x="4519" y="1116"/>
                    <a:pt x="4371" y="1116"/>
                    <a:pt x="4223" y="1120"/>
                  </a:cubicBezTo>
                  <a:cubicBezTo>
                    <a:pt x="4158" y="1144"/>
                    <a:pt x="4091" y="1159"/>
                    <a:pt x="4023" y="1176"/>
                  </a:cubicBezTo>
                  <a:cubicBezTo>
                    <a:pt x="3905" y="1205"/>
                    <a:pt x="4050" y="1169"/>
                    <a:pt x="3934" y="1198"/>
                  </a:cubicBezTo>
                  <a:cubicBezTo>
                    <a:pt x="3919" y="1202"/>
                    <a:pt x="3890" y="1209"/>
                    <a:pt x="3890" y="1209"/>
                  </a:cubicBezTo>
                  <a:cubicBezTo>
                    <a:pt x="2800" y="1188"/>
                    <a:pt x="1714" y="1152"/>
                    <a:pt x="622" y="1143"/>
                  </a:cubicBezTo>
                  <a:cubicBezTo>
                    <a:pt x="395" y="1149"/>
                    <a:pt x="247" y="1123"/>
                    <a:pt x="56" y="1187"/>
                  </a:cubicBezTo>
                  <a:cubicBezTo>
                    <a:pt x="37" y="1183"/>
                    <a:pt x="0" y="1195"/>
                    <a:pt x="0" y="1176"/>
                  </a:cubicBezTo>
                  <a:cubicBezTo>
                    <a:pt x="0" y="1134"/>
                    <a:pt x="84" y="1109"/>
                    <a:pt x="111" y="1098"/>
                  </a:cubicBezTo>
                  <a:cubicBezTo>
                    <a:pt x="104" y="1076"/>
                    <a:pt x="104" y="1050"/>
                    <a:pt x="89" y="1032"/>
                  </a:cubicBezTo>
                  <a:cubicBezTo>
                    <a:pt x="79" y="1020"/>
                    <a:pt x="53" y="1033"/>
                    <a:pt x="45" y="1020"/>
                  </a:cubicBezTo>
                  <a:cubicBezTo>
                    <a:pt x="24" y="985"/>
                    <a:pt x="88" y="952"/>
                    <a:pt x="100" y="943"/>
                  </a:cubicBezTo>
                  <a:cubicBezTo>
                    <a:pt x="82" y="935"/>
                    <a:pt x="61" y="932"/>
                    <a:pt x="45" y="920"/>
                  </a:cubicBezTo>
                  <a:cubicBezTo>
                    <a:pt x="4" y="891"/>
                    <a:pt x="38" y="836"/>
                    <a:pt x="45" y="798"/>
                  </a:cubicBezTo>
                  <a:cubicBezTo>
                    <a:pt x="29" y="615"/>
                    <a:pt x="21" y="451"/>
                    <a:pt x="34" y="265"/>
                  </a:cubicBezTo>
                  <a:cubicBezTo>
                    <a:pt x="36" y="239"/>
                    <a:pt x="31" y="209"/>
                    <a:pt x="45" y="187"/>
                  </a:cubicBezTo>
                  <a:cubicBezTo>
                    <a:pt x="57" y="169"/>
                    <a:pt x="184" y="139"/>
                    <a:pt x="211" y="132"/>
                  </a:cubicBezTo>
                  <a:cubicBezTo>
                    <a:pt x="175" y="107"/>
                    <a:pt x="178" y="122"/>
                    <a:pt x="178" y="98"/>
                  </a:cubicBezTo>
                  <a:close/>
                </a:path>
              </a:pathLst>
            </a:custGeom>
            <a:solidFill>
              <a:srgbClr val="97EBFF"/>
            </a:solidFill>
            <a:ln w="12700" cap="sq" cmpd="sng">
              <a:noFill/>
              <a:prstDash val="solid"/>
              <a:round/>
              <a:headEnd type="none" w="sm" len="sm"/>
              <a:tailEnd type="none" w="sm" len="sm"/>
            </a:ln>
            <a:effectLst>
              <a:outerShdw dist="161645" dir="2700000" algn="ctr" rotWithShape="0">
                <a:srgbClr val="B2B2B2"/>
              </a:outerShdw>
            </a:effectLst>
          </p:spPr>
          <p:txBody>
            <a:bodyPr wrap="none" anchor="ctr"/>
            <a:lstStyle/>
            <a:p>
              <a:endParaRPr lang="zh-CN" altLang="en-US"/>
            </a:p>
          </p:txBody>
        </p:sp>
        <p:sp>
          <p:nvSpPr>
            <p:cNvPr id="28686" name="Text Box 30"/>
            <p:cNvSpPr txBox="1">
              <a:spLocks noChangeArrowheads="1"/>
            </p:cNvSpPr>
            <p:nvPr/>
          </p:nvSpPr>
          <p:spPr bwMode="auto">
            <a:xfrm>
              <a:off x="1292" y="1465"/>
              <a:ext cx="3722" cy="712"/>
            </a:xfrm>
            <a:prstGeom prst="rect">
              <a:avLst/>
            </a:prstGeom>
            <a:noFill/>
            <a:ln w="12700" cap="sq">
              <a:noFill/>
              <a:miter lim="800000"/>
              <a:headEnd type="none" w="sm" len="sm"/>
              <a:tailEnd type="none" w="sm" len="sm"/>
            </a:ln>
          </p:spPr>
          <p:txBody>
            <a:bodyPr wrap="square">
              <a:spAutoFit/>
            </a:bodyPr>
            <a:lstStyle/>
            <a:p>
              <a:pPr algn="l" eaLnBrk="1" hangingPunct="1">
                <a:lnSpc>
                  <a:spcPct val="90000"/>
                </a:lnSpc>
              </a:pPr>
              <a:r>
                <a:rPr kumimoji="1" lang="zh-CN" altLang="en-US" sz="2500" b="1" dirty="0">
                  <a:solidFill>
                    <a:srgbClr val="003399"/>
                  </a:solidFill>
                  <a:latin typeface="幼圆" pitchFamily="49" charset="-122"/>
                  <a:ea typeface="幼圆" pitchFamily="49" charset="-122"/>
                </a:rPr>
                <a:t>两个字符串分别存放于数组</a:t>
              </a:r>
              <a:r>
                <a:rPr kumimoji="1" lang="en-US" altLang="zh-CN" sz="2500" b="1" dirty="0">
                  <a:solidFill>
                    <a:srgbClr val="003399"/>
                  </a:solidFill>
                  <a:ea typeface="幼圆" pitchFamily="49" charset="-122"/>
                </a:rPr>
                <a:t>S1</a:t>
              </a:r>
              <a:r>
                <a:rPr kumimoji="1" lang="zh-CN" altLang="en-US" sz="2500" b="1" dirty="0">
                  <a:solidFill>
                    <a:srgbClr val="003399"/>
                  </a:solidFill>
                  <a:latin typeface="幼圆" pitchFamily="49" charset="-122"/>
                  <a:ea typeface="幼圆" pitchFamily="49" charset="-122"/>
                </a:rPr>
                <a:t>与</a:t>
              </a:r>
              <a:r>
                <a:rPr kumimoji="1" lang="en-US" altLang="zh-CN" sz="2500" b="1" dirty="0">
                  <a:solidFill>
                    <a:srgbClr val="003399"/>
                  </a:solidFill>
                  <a:ea typeface="幼圆" pitchFamily="49" charset="-122"/>
                </a:rPr>
                <a:t>S2</a:t>
              </a:r>
              <a:r>
                <a:rPr kumimoji="1" lang="zh-CN" altLang="en-US" sz="2500" b="1" dirty="0">
                  <a:solidFill>
                    <a:srgbClr val="003399"/>
                  </a:solidFill>
                  <a:latin typeface="幼圆" pitchFamily="49" charset="-122"/>
                  <a:ea typeface="幼圆" pitchFamily="49" charset="-122"/>
                </a:rPr>
                <a:t>中</a:t>
              </a:r>
              <a:r>
                <a:rPr kumimoji="1" lang="en-US" altLang="zh-CN" sz="2500" b="1" dirty="0">
                  <a:solidFill>
                    <a:srgbClr val="003399"/>
                  </a:solidFill>
                  <a:latin typeface="幼圆" pitchFamily="49" charset="-122"/>
                  <a:ea typeface="幼圆" pitchFamily="49" charset="-122"/>
                </a:rPr>
                <a:t>,</a:t>
              </a:r>
              <a:r>
                <a:rPr kumimoji="1" lang="zh-CN" altLang="en-US" sz="2500" b="1" dirty="0">
                  <a:solidFill>
                    <a:srgbClr val="003399"/>
                  </a:solidFill>
                  <a:latin typeface="幼圆" pitchFamily="49" charset="-122"/>
                  <a:ea typeface="幼圆" pitchFamily="49" charset="-122"/>
                </a:rPr>
                <a:t>判断两个串是否相等</a:t>
              </a:r>
              <a:r>
                <a:rPr kumimoji="1" lang="en-US" altLang="zh-CN" sz="2500" b="1" dirty="0">
                  <a:solidFill>
                    <a:srgbClr val="003399"/>
                  </a:solidFill>
                  <a:latin typeface="幼圆" pitchFamily="49" charset="-122"/>
                  <a:ea typeface="幼圆" pitchFamily="49" charset="-122"/>
                </a:rPr>
                <a:t>,</a:t>
              </a:r>
              <a:r>
                <a:rPr kumimoji="1" lang="zh-CN" altLang="en-US" sz="2500" b="1" dirty="0">
                  <a:solidFill>
                    <a:srgbClr val="003399"/>
                  </a:solidFill>
                  <a:latin typeface="幼圆" pitchFamily="49" charset="-122"/>
                  <a:ea typeface="幼圆" pitchFamily="49" charset="-122"/>
                </a:rPr>
                <a:t>若相等返回信息</a:t>
              </a:r>
              <a:r>
                <a:rPr kumimoji="1" lang="en-US" altLang="zh-CN" sz="2500" b="1" dirty="0">
                  <a:solidFill>
                    <a:srgbClr val="003399"/>
                  </a:solidFill>
                  <a:ea typeface="幼圆" pitchFamily="49" charset="-122"/>
                </a:rPr>
                <a:t>1</a:t>
              </a:r>
              <a:r>
                <a:rPr kumimoji="1" lang="zh-CN" altLang="en-US" sz="2500" b="1" dirty="0">
                  <a:solidFill>
                    <a:srgbClr val="003399"/>
                  </a:solidFill>
                  <a:latin typeface="幼圆" pitchFamily="49" charset="-122"/>
                  <a:ea typeface="幼圆" pitchFamily="49" charset="-122"/>
                </a:rPr>
                <a:t>，否则，返回信息</a:t>
              </a:r>
              <a:r>
                <a:rPr kumimoji="1" lang="en-US" altLang="zh-CN" sz="2500" b="1" dirty="0">
                  <a:solidFill>
                    <a:srgbClr val="003399"/>
                  </a:solidFill>
                  <a:ea typeface="幼圆" pitchFamily="49" charset="-122"/>
                </a:rPr>
                <a:t>0</a:t>
              </a:r>
              <a:r>
                <a:rPr kumimoji="1" lang="zh-CN" altLang="en-US" sz="2500" b="1" dirty="0">
                  <a:solidFill>
                    <a:srgbClr val="003399"/>
                  </a:solidFill>
                  <a:latin typeface="幼圆" pitchFamily="49" charset="-122"/>
                  <a:ea typeface="幼圆" pitchFamily="49" charset="-122"/>
                </a:rPr>
                <a:t>。</a:t>
              </a:r>
            </a:p>
          </p:txBody>
        </p:sp>
        <p:sp>
          <p:nvSpPr>
            <p:cNvPr id="28687" name="Oval 31"/>
            <p:cNvSpPr>
              <a:spLocks noChangeArrowheads="1"/>
            </p:cNvSpPr>
            <p:nvPr/>
          </p:nvSpPr>
          <p:spPr bwMode="auto">
            <a:xfrm>
              <a:off x="878" y="1525"/>
              <a:ext cx="324" cy="532"/>
            </a:xfrm>
            <a:prstGeom prst="ellipse">
              <a:avLst/>
            </a:prstGeom>
            <a:solidFill>
              <a:srgbClr val="FFFF00"/>
            </a:solidFill>
            <a:ln w="12700" cap="sq">
              <a:noFill/>
              <a:round/>
              <a:headEnd type="none" w="sm" len="sm"/>
              <a:tailEnd type="none" w="sm" len="sm"/>
            </a:ln>
            <a:effectLst>
              <a:outerShdw dist="45791" dir="2021404" algn="ctr" rotWithShape="0">
                <a:srgbClr val="B2B2B2"/>
              </a:outerShdw>
            </a:effectLst>
          </p:spPr>
          <p:txBody>
            <a:bodyPr wrap="none" anchor="ctr"/>
            <a:lstStyle/>
            <a:p>
              <a:endParaRPr lang="zh-CN" altLang="en-US"/>
            </a:p>
          </p:txBody>
        </p:sp>
        <p:sp>
          <p:nvSpPr>
            <p:cNvPr id="28688" name="Rectangle 32"/>
            <p:cNvSpPr>
              <a:spLocks noChangeArrowheads="1"/>
            </p:cNvSpPr>
            <p:nvPr/>
          </p:nvSpPr>
          <p:spPr bwMode="auto">
            <a:xfrm>
              <a:off x="871" y="1567"/>
              <a:ext cx="430" cy="446"/>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wrap="none">
              <a:spAutoFit/>
            </a:bodyPr>
            <a:lstStyle/>
            <a:p>
              <a:pPr algn="l" eaLnBrk="1" hangingPunct="1">
                <a:lnSpc>
                  <a:spcPct val="80000"/>
                </a:lnSpc>
              </a:pPr>
              <a:r>
                <a:rPr kumimoji="1" lang="zh-CN" altLang="en-US" sz="2500" b="1">
                  <a:solidFill>
                    <a:srgbClr val="FF3300"/>
                  </a:solidFill>
                  <a:latin typeface="黑体" pitchFamily="49" charset="-122"/>
                  <a:ea typeface="黑体" pitchFamily="49" charset="-122"/>
                </a:rPr>
                <a:t>功 </a:t>
              </a:r>
            </a:p>
            <a:p>
              <a:pPr algn="l" eaLnBrk="1" hangingPunct="1">
                <a:lnSpc>
                  <a:spcPct val="80000"/>
                </a:lnSpc>
              </a:pPr>
              <a:r>
                <a:rPr kumimoji="1" lang="zh-CN" altLang="en-US" sz="2500" b="1">
                  <a:solidFill>
                    <a:srgbClr val="FF3300"/>
                  </a:solidFill>
                  <a:latin typeface="黑体" pitchFamily="49" charset="-122"/>
                  <a:ea typeface="黑体" pitchFamily="49" charset="-122"/>
                </a:rPr>
                <a:t>能</a:t>
              </a:r>
              <a:endParaRPr kumimoji="1" lang="zh-CN" altLang="en-US" sz="2500" b="1">
                <a:solidFill>
                  <a:srgbClr val="FF3300"/>
                </a:solidFill>
                <a:latin typeface="幼圆" pitchFamily="49" charset="-122"/>
                <a:ea typeface="幼圆" pitchFamily="49" charset="-122"/>
              </a:endParaRPr>
            </a:p>
          </p:txBody>
        </p: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72710"/>
                                        </p:tgtEl>
                                        <p:attrNameLst>
                                          <p:attrName>style.visibility</p:attrName>
                                        </p:attrNameLst>
                                      </p:cBhvr>
                                      <p:to>
                                        <p:strVal val="visible"/>
                                      </p:to>
                                    </p:set>
                                    <p:animEffect transition="in" filter="barn(outHorizontal)">
                                      <p:cBhvr>
                                        <p:cTn id="17" dur="500"/>
                                        <p:tgtEl>
                                          <p:spTgt spid="727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arn(out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arn(outHorizontal)">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42"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Horizontal)">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42"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arn(outHorizontal)">
                                      <p:cBhvr>
                                        <p:cTn id="37" dur="500"/>
                                        <p:tgtEl>
                                          <p:spTgt spid="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42"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arn(outHorizontal)">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0"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108556" y="557215"/>
            <a:ext cx="1696992" cy="700087"/>
            <a:chOff x="368" y="351"/>
            <a:chExt cx="1069" cy="441"/>
          </a:xfrm>
        </p:grpSpPr>
        <p:sp>
          <p:nvSpPr>
            <p:cNvPr id="29702" name="Cloud"/>
            <p:cNvSpPr>
              <a:spLocks noChangeAspect="1" noEditPoints="1" noChangeArrowheads="1"/>
            </p:cNvSpPr>
            <p:nvPr/>
          </p:nvSpPr>
          <p:spPr bwMode="auto">
            <a:xfrm>
              <a:off x="368" y="367"/>
              <a:ext cx="998" cy="42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87 w 21600"/>
                <a:gd name="T13" fmla="*/ 3253 h 21600"/>
                <a:gd name="T14" fmla="*/ 17077 w 21600"/>
                <a:gd name="T15" fmla="*/ 17331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solidFill>
            <a:ln w="25400">
              <a:solidFill>
                <a:srgbClr val="969696"/>
              </a:solidFill>
              <a:miter lim="800000"/>
              <a:headEnd/>
              <a:tailEnd/>
            </a:ln>
            <a:effectLst>
              <a:outerShdw dist="71842" dir="2700000" algn="ctr" rotWithShape="0">
                <a:srgbClr val="B2B2B2"/>
              </a:outerShdw>
            </a:effectLst>
          </p:spPr>
          <p:txBody>
            <a:bodyPr/>
            <a:lstStyle/>
            <a:p>
              <a:endParaRPr lang="zh-CN" altLang="en-US"/>
            </a:p>
          </p:txBody>
        </p:sp>
        <p:sp>
          <p:nvSpPr>
            <p:cNvPr id="29703" name="Text Box 4"/>
            <p:cNvSpPr txBox="1">
              <a:spLocks noChangeArrowheads="1"/>
            </p:cNvSpPr>
            <p:nvPr/>
          </p:nvSpPr>
          <p:spPr bwMode="auto">
            <a:xfrm>
              <a:off x="477" y="351"/>
              <a:ext cx="960" cy="407"/>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pPr algn="l" eaLnBrk="1" hangingPunct="1"/>
              <a:r>
                <a:rPr kumimoji="1" lang="zh-CN" altLang="en-US" sz="3600" b="1" i="1">
                  <a:solidFill>
                    <a:srgbClr val="FF3300"/>
                  </a:solidFill>
                  <a:latin typeface="黑体" pitchFamily="49" charset="-122"/>
                  <a:ea typeface="黑体" pitchFamily="49" charset="-122"/>
                </a:rPr>
                <a:t>算法</a:t>
              </a:r>
              <a:endParaRPr kumimoji="1" lang="zh-CN" altLang="en-US" sz="3600" i="1">
                <a:solidFill>
                  <a:srgbClr val="FF3300"/>
                </a:solidFill>
                <a:latin typeface="黑体" pitchFamily="49" charset="-122"/>
                <a:ea typeface="黑体" pitchFamily="49" charset="-122"/>
              </a:endParaRPr>
            </a:p>
          </p:txBody>
        </p:sp>
      </p:grpSp>
      <p:grpSp>
        <p:nvGrpSpPr>
          <p:cNvPr id="3" name="Group 5"/>
          <p:cNvGrpSpPr>
            <a:grpSpLocks/>
          </p:cNvGrpSpPr>
          <p:nvPr/>
        </p:nvGrpSpPr>
        <p:grpSpPr bwMode="auto">
          <a:xfrm>
            <a:off x="2424313" y="958851"/>
            <a:ext cx="7710948" cy="5256213"/>
            <a:chOff x="567" y="604"/>
            <a:chExt cx="4857" cy="3311"/>
          </a:xfrm>
        </p:grpSpPr>
        <p:sp>
          <p:nvSpPr>
            <p:cNvPr id="29700" name="Oval 6"/>
            <p:cNvSpPr>
              <a:spLocks noChangeArrowheads="1"/>
            </p:cNvSpPr>
            <p:nvPr/>
          </p:nvSpPr>
          <p:spPr bwMode="auto">
            <a:xfrm>
              <a:off x="567" y="604"/>
              <a:ext cx="4857" cy="3311"/>
            </a:xfrm>
            <a:prstGeom prst="ellipse">
              <a:avLst/>
            </a:prstGeom>
            <a:noFill/>
            <a:ln w="114300" cap="sq">
              <a:solidFill>
                <a:srgbClr val="33CCCC"/>
              </a:solidFill>
              <a:round/>
              <a:headEnd type="none" w="sm" len="sm"/>
              <a:tailEnd type="none" w="sm" len="sm"/>
            </a:ln>
            <a:effectLst>
              <a:outerShdw dist="52363" dir="4557825" algn="ctr" rotWithShape="0">
                <a:srgbClr val="B2B2B2"/>
              </a:outerShdw>
            </a:effectLst>
          </p:spPr>
          <p:txBody>
            <a:bodyPr wrap="none" anchor="ctr"/>
            <a:lstStyle/>
            <a:p>
              <a:endParaRPr lang="zh-CN" altLang="en-US"/>
            </a:p>
          </p:txBody>
        </p:sp>
        <p:sp>
          <p:nvSpPr>
            <p:cNvPr id="29701" name="Text Box 7"/>
            <p:cNvSpPr txBox="1">
              <a:spLocks noChangeArrowheads="1"/>
            </p:cNvSpPr>
            <p:nvPr/>
          </p:nvSpPr>
          <p:spPr bwMode="auto">
            <a:xfrm>
              <a:off x="1339" y="1107"/>
              <a:ext cx="4064" cy="1954"/>
            </a:xfrm>
            <a:prstGeom prst="rect">
              <a:avLst/>
            </a:prstGeom>
            <a:noFill/>
            <a:ln w="12700" cap="sq">
              <a:noFill/>
              <a:miter lim="800000"/>
              <a:headEnd type="none" w="sm" len="sm"/>
              <a:tailEnd type="none" w="sm" len="sm"/>
            </a:ln>
          </p:spPr>
          <p:txBody>
            <a:bodyPr>
              <a:spAutoFit/>
            </a:bodyPr>
            <a:lstStyle/>
            <a:p>
              <a:pPr algn="l" eaLnBrk="1" hangingPunct="1">
                <a:lnSpc>
                  <a:spcPct val="85000"/>
                </a:lnSpc>
                <a:spcAft>
                  <a:spcPct val="25000"/>
                </a:spcAft>
              </a:pPr>
              <a:r>
                <a:rPr kumimoji="1" lang="en-US" altLang="zh-CN" sz="2400" b="1" dirty="0" err="1">
                  <a:solidFill>
                    <a:srgbClr val="002C84"/>
                  </a:solidFill>
                </a:rPr>
                <a:t>int</a:t>
              </a:r>
              <a:r>
                <a:rPr kumimoji="1" lang="en-US" altLang="zh-CN" sz="2400" b="1" dirty="0">
                  <a:solidFill>
                    <a:srgbClr val="002C84"/>
                  </a:solidFill>
                </a:rPr>
                <a:t>  equal(char s1[ ],char s2[ ]) </a:t>
              </a:r>
            </a:p>
            <a:p>
              <a:pPr algn="l" eaLnBrk="1" hangingPunct="1">
                <a:lnSpc>
                  <a:spcPct val="85000"/>
                </a:lnSpc>
                <a:spcAft>
                  <a:spcPct val="25000"/>
                </a:spcAft>
              </a:pPr>
              <a:r>
                <a:rPr kumimoji="1" lang="en-US" altLang="zh-CN" sz="2400" b="1" dirty="0">
                  <a:solidFill>
                    <a:srgbClr val="002C84"/>
                  </a:solidFill>
                </a:rPr>
                <a:t>{    </a:t>
              </a:r>
              <a:r>
                <a:rPr kumimoji="1" lang="en-US" altLang="zh-CN" sz="2400" b="1" dirty="0" err="1">
                  <a:solidFill>
                    <a:srgbClr val="002C84"/>
                  </a:solidFill>
                </a:rPr>
                <a:t>int</a:t>
              </a:r>
              <a:r>
                <a:rPr kumimoji="1" lang="en-US" altLang="zh-CN" sz="2400" b="1" dirty="0">
                  <a:solidFill>
                    <a:srgbClr val="002C84"/>
                  </a:solidFill>
                </a:rPr>
                <a:t> </a:t>
              </a:r>
              <a:r>
                <a:rPr kumimoji="1" lang="en-US" altLang="zh-CN" sz="2400" b="1" dirty="0" err="1">
                  <a:solidFill>
                    <a:srgbClr val="002C84"/>
                  </a:solidFill>
                </a:rPr>
                <a:t>i</a:t>
              </a:r>
              <a:r>
                <a:rPr kumimoji="1" lang="en-US" altLang="zh-CN" sz="2400" b="1" dirty="0">
                  <a:solidFill>
                    <a:srgbClr val="002C84"/>
                  </a:solidFill>
                </a:rPr>
                <a:t>=0;</a:t>
              </a:r>
            </a:p>
            <a:p>
              <a:pPr algn="l" eaLnBrk="1" hangingPunct="1">
                <a:lnSpc>
                  <a:spcPct val="85000"/>
                </a:lnSpc>
              </a:pPr>
              <a:r>
                <a:rPr kumimoji="1" lang="en-US" altLang="zh-CN" sz="2400" b="1" dirty="0">
                  <a:solidFill>
                    <a:srgbClr val="002C84"/>
                  </a:solidFill>
                </a:rPr>
                <a:t>      for(</a:t>
              </a:r>
              <a:r>
                <a:rPr kumimoji="1" lang="en-US" altLang="zh-CN" sz="2400" b="1" dirty="0" err="1">
                  <a:solidFill>
                    <a:srgbClr val="002C84"/>
                  </a:solidFill>
                </a:rPr>
                <a:t>i</a:t>
              </a:r>
              <a:r>
                <a:rPr kumimoji="1" lang="en-US" altLang="zh-CN" sz="2400" b="1" dirty="0">
                  <a:solidFill>
                    <a:srgbClr val="002C84"/>
                  </a:solidFill>
                </a:rPr>
                <a:t>=0; s1[</a:t>
              </a:r>
              <a:r>
                <a:rPr kumimoji="1" lang="en-US" altLang="zh-CN" sz="2400" b="1" dirty="0" err="1">
                  <a:solidFill>
                    <a:srgbClr val="002C84"/>
                  </a:solidFill>
                </a:rPr>
                <a:t>i</a:t>
              </a:r>
              <a:r>
                <a:rPr kumimoji="1" lang="en-US" altLang="zh-CN" sz="2400" b="1" dirty="0">
                  <a:solidFill>
                    <a:srgbClr val="002C84"/>
                  </a:solidFill>
                </a:rPr>
                <a:t>]!=</a:t>
              </a:r>
              <a:r>
                <a:rPr kumimoji="1" lang="en-US" altLang="zh-CN" sz="2400" b="1" dirty="0">
                  <a:solidFill>
                    <a:srgbClr val="002C84"/>
                  </a:solidFill>
                  <a:cs typeface="Times New Roman" pitchFamily="18" charset="0"/>
                  <a:sym typeface="Symbol" pitchFamily="18" charset="2"/>
                </a:rPr>
                <a:t>´</a:t>
              </a:r>
              <a:r>
                <a:rPr kumimoji="1" lang="en-US" altLang="zh-CN" sz="2400" b="1" dirty="0">
                  <a:solidFill>
                    <a:srgbClr val="002C84"/>
                  </a:solidFill>
                  <a:sym typeface="Symbol" pitchFamily="18" charset="2"/>
                </a:rPr>
                <a:t>\0</a:t>
              </a:r>
              <a:r>
                <a:rPr kumimoji="1" lang="en-US" altLang="zh-CN" sz="2400" b="1" dirty="0">
                  <a:solidFill>
                    <a:srgbClr val="002C84"/>
                  </a:solidFill>
                  <a:cs typeface="Times New Roman" pitchFamily="18" charset="0"/>
                  <a:sym typeface="Symbol" pitchFamily="18" charset="2"/>
                </a:rPr>
                <a:t>´</a:t>
              </a:r>
              <a:r>
                <a:rPr kumimoji="1" lang="en-US" altLang="zh-CN" sz="2400" b="1" dirty="0">
                  <a:solidFill>
                    <a:srgbClr val="002C84"/>
                  </a:solidFill>
                </a:rPr>
                <a:t> &amp;&amp;  s2[</a:t>
              </a:r>
              <a:r>
                <a:rPr kumimoji="1" lang="en-US" altLang="zh-CN" sz="2400" b="1" dirty="0" err="1">
                  <a:solidFill>
                    <a:srgbClr val="002C84"/>
                  </a:solidFill>
                </a:rPr>
                <a:t>i</a:t>
              </a:r>
              <a:r>
                <a:rPr kumimoji="1" lang="en-US" altLang="zh-CN" sz="2400" b="1" dirty="0">
                  <a:solidFill>
                    <a:srgbClr val="002C84"/>
                  </a:solidFill>
                </a:rPr>
                <a:t>]!=</a:t>
              </a:r>
              <a:r>
                <a:rPr kumimoji="1" lang="en-US" altLang="zh-CN" sz="2400" b="1" dirty="0">
                  <a:solidFill>
                    <a:srgbClr val="002C84"/>
                  </a:solidFill>
                  <a:cs typeface="Times New Roman" pitchFamily="18" charset="0"/>
                  <a:sym typeface="Symbol" pitchFamily="18" charset="2"/>
                </a:rPr>
                <a:t>´</a:t>
              </a:r>
              <a:r>
                <a:rPr kumimoji="1" lang="en-US" altLang="zh-CN" sz="2400" b="1" dirty="0">
                  <a:solidFill>
                    <a:srgbClr val="002C84"/>
                  </a:solidFill>
                  <a:sym typeface="Symbol" pitchFamily="18" charset="2"/>
                </a:rPr>
                <a:t>\0</a:t>
              </a:r>
              <a:r>
                <a:rPr kumimoji="1" lang="en-US" altLang="zh-CN" sz="2400" b="1" dirty="0">
                  <a:solidFill>
                    <a:srgbClr val="002C84"/>
                  </a:solidFill>
                  <a:cs typeface="Times New Roman" pitchFamily="18" charset="0"/>
                  <a:sym typeface="Symbol" pitchFamily="18" charset="2"/>
                </a:rPr>
                <a:t>´; </a:t>
              </a:r>
              <a:r>
                <a:rPr kumimoji="1" lang="en-US" altLang="zh-CN" sz="2400" b="1" dirty="0" err="1">
                  <a:solidFill>
                    <a:srgbClr val="002C84"/>
                  </a:solidFill>
                  <a:cs typeface="Times New Roman" pitchFamily="18" charset="0"/>
                  <a:sym typeface="Symbol" pitchFamily="18" charset="2"/>
                </a:rPr>
                <a:t>i</a:t>
              </a:r>
              <a:r>
                <a:rPr kumimoji="1" lang="en-US" altLang="zh-CN" sz="2400" b="1" dirty="0">
                  <a:solidFill>
                    <a:srgbClr val="002C84"/>
                  </a:solidFill>
                  <a:cs typeface="Times New Roman" pitchFamily="18" charset="0"/>
                  <a:sym typeface="Symbol" pitchFamily="18" charset="2"/>
                </a:rPr>
                <a:t>++</a:t>
              </a:r>
              <a:r>
                <a:rPr kumimoji="1" lang="en-US" altLang="zh-CN" sz="2400" b="1" dirty="0">
                  <a:solidFill>
                    <a:srgbClr val="002C84"/>
                  </a:solidFill>
                </a:rPr>
                <a:t>)</a:t>
              </a:r>
            </a:p>
            <a:p>
              <a:pPr algn="l" eaLnBrk="1" hangingPunct="1">
                <a:lnSpc>
                  <a:spcPct val="85000"/>
                </a:lnSpc>
              </a:pPr>
              <a:r>
                <a:rPr kumimoji="1" lang="en-US" altLang="zh-CN" sz="2400" b="1" dirty="0">
                  <a:solidFill>
                    <a:srgbClr val="002C84"/>
                  </a:solidFill>
                </a:rPr>
                <a:t>             if(s1[</a:t>
              </a:r>
              <a:r>
                <a:rPr kumimoji="1" lang="en-US" altLang="zh-CN" sz="2400" b="1" dirty="0" err="1">
                  <a:solidFill>
                    <a:srgbClr val="002C84"/>
                  </a:solidFill>
                </a:rPr>
                <a:t>i</a:t>
              </a:r>
              <a:r>
                <a:rPr kumimoji="1" lang="en-US" altLang="zh-CN" sz="2400" b="1" dirty="0">
                  <a:solidFill>
                    <a:srgbClr val="002C84"/>
                  </a:solidFill>
                </a:rPr>
                <a:t>]!=s2[</a:t>
              </a:r>
              <a:r>
                <a:rPr kumimoji="1" lang="en-US" altLang="zh-CN" sz="2400" b="1" dirty="0" err="1">
                  <a:solidFill>
                    <a:srgbClr val="002C84"/>
                  </a:solidFill>
                </a:rPr>
                <a:t>i</a:t>
              </a:r>
              <a:r>
                <a:rPr kumimoji="1" lang="en-US" altLang="zh-CN" sz="2400" b="1" dirty="0">
                  <a:solidFill>
                    <a:srgbClr val="002C84"/>
                  </a:solidFill>
                </a:rPr>
                <a:t>])  </a:t>
              </a:r>
            </a:p>
            <a:p>
              <a:pPr algn="l" eaLnBrk="1" hangingPunct="1">
                <a:lnSpc>
                  <a:spcPct val="85000"/>
                </a:lnSpc>
              </a:pPr>
              <a:r>
                <a:rPr kumimoji="1" lang="en-US" altLang="zh-CN" sz="2400" b="1" dirty="0">
                  <a:solidFill>
                    <a:srgbClr val="002C84"/>
                  </a:solidFill>
                </a:rPr>
                <a:t>                   return  0;        </a:t>
              </a:r>
              <a:r>
                <a:rPr kumimoji="1" lang="en-US" altLang="zh-CN" sz="2100" b="1" dirty="0">
                  <a:solidFill>
                    <a:srgbClr val="002C84"/>
                  </a:solidFill>
                  <a:latin typeface="幼圆" pitchFamily="49" charset="-122"/>
                  <a:ea typeface="幼圆" pitchFamily="49" charset="-122"/>
                </a:rPr>
                <a:t>/* </a:t>
              </a:r>
              <a:r>
                <a:rPr kumimoji="1" lang="zh-CN" altLang="en-US" sz="2100" b="1" dirty="0">
                  <a:solidFill>
                    <a:srgbClr val="002C84"/>
                  </a:solidFill>
                  <a:latin typeface="幼圆" pitchFamily="49" charset="-122"/>
                  <a:ea typeface="幼圆" pitchFamily="49" charset="-122"/>
                </a:rPr>
                <a:t>两个串不相等</a:t>
              </a:r>
              <a:r>
                <a:rPr kumimoji="1" lang="zh-CN" altLang="en-US" sz="2100" b="1" dirty="0">
                  <a:solidFill>
                    <a:srgbClr val="002C84"/>
                  </a:solidFill>
                </a:rPr>
                <a:t> *</a:t>
              </a:r>
              <a:r>
                <a:rPr kumimoji="1" lang="en-US" altLang="zh-CN" sz="2100" b="1" dirty="0">
                  <a:solidFill>
                    <a:srgbClr val="002C84"/>
                  </a:solidFill>
                </a:rPr>
                <a:t>/</a:t>
              </a:r>
            </a:p>
            <a:p>
              <a:pPr algn="l" eaLnBrk="1" hangingPunct="1">
                <a:lnSpc>
                  <a:spcPct val="85000"/>
                </a:lnSpc>
              </a:pPr>
              <a:r>
                <a:rPr kumimoji="1" lang="en-US" altLang="zh-CN" sz="2400" b="1" dirty="0">
                  <a:solidFill>
                    <a:srgbClr val="002C84"/>
                  </a:solidFill>
                  <a:sym typeface="Symbol" pitchFamily="18" charset="2"/>
                </a:rPr>
                <a:t>      if(s1[</a:t>
              </a:r>
              <a:r>
                <a:rPr kumimoji="1" lang="en-US" altLang="zh-CN" sz="2400" b="1" dirty="0" err="1">
                  <a:solidFill>
                    <a:srgbClr val="002C84"/>
                  </a:solidFill>
                  <a:sym typeface="Symbol" pitchFamily="18" charset="2"/>
                </a:rPr>
                <a:t>i</a:t>
              </a:r>
              <a:r>
                <a:rPr kumimoji="1" lang="en-US" altLang="zh-CN" sz="2400" b="1" dirty="0">
                  <a:solidFill>
                    <a:srgbClr val="002C84"/>
                  </a:solidFill>
                  <a:sym typeface="Symbol" pitchFamily="18" charset="2"/>
                </a:rPr>
                <a:t>]==</a:t>
              </a:r>
              <a:r>
                <a:rPr kumimoji="1" lang="en-US" altLang="zh-CN" sz="2400" b="1" dirty="0">
                  <a:solidFill>
                    <a:srgbClr val="002C84"/>
                  </a:solidFill>
                  <a:cs typeface="Times New Roman" pitchFamily="18" charset="0"/>
                  <a:sym typeface="Symbol" pitchFamily="18" charset="2"/>
                </a:rPr>
                <a:t>´</a:t>
              </a:r>
              <a:r>
                <a:rPr kumimoji="1" lang="en-US" altLang="zh-CN" sz="2400" b="1" dirty="0">
                  <a:solidFill>
                    <a:srgbClr val="002C84"/>
                  </a:solidFill>
                  <a:sym typeface="Symbol" pitchFamily="18" charset="2"/>
                </a:rPr>
                <a:t>\0</a:t>
              </a:r>
              <a:r>
                <a:rPr kumimoji="1" lang="en-US" altLang="zh-CN" sz="2400" b="1" dirty="0">
                  <a:solidFill>
                    <a:srgbClr val="002C84"/>
                  </a:solidFill>
                  <a:cs typeface="Times New Roman" pitchFamily="18" charset="0"/>
                  <a:sym typeface="Symbol" pitchFamily="18" charset="2"/>
                </a:rPr>
                <a:t>´</a:t>
              </a:r>
              <a:r>
                <a:rPr kumimoji="1" lang="en-US" altLang="zh-CN" sz="2400" b="1" dirty="0">
                  <a:solidFill>
                    <a:srgbClr val="002C84"/>
                  </a:solidFill>
                  <a:sym typeface="Symbol" pitchFamily="18" charset="2"/>
                </a:rPr>
                <a:t> &amp;&amp; s2[</a:t>
              </a:r>
              <a:r>
                <a:rPr kumimoji="1" lang="en-US" altLang="zh-CN" sz="2400" b="1" dirty="0" err="1">
                  <a:solidFill>
                    <a:srgbClr val="002C84"/>
                  </a:solidFill>
                  <a:sym typeface="Symbol" pitchFamily="18" charset="2"/>
                </a:rPr>
                <a:t>i</a:t>
              </a:r>
              <a:r>
                <a:rPr kumimoji="1" lang="en-US" altLang="zh-CN" sz="2400" b="1" dirty="0">
                  <a:solidFill>
                    <a:srgbClr val="002C84"/>
                  </a:solidFill>
                  <a:sym typeface="Symbol" pitchFamily="18" charset="2"/>
                </a:rPr>
                <a:t>]==</a:t>
              </a:r>
              <a:r>
                <a:rPr kumimoji="1" lang="en-US" altLang="zh-CN" sz="2400" b="1" dirty="0">
                  <a:solidFill>
                    <a:srgbClr val="002C84"/>
                  </a:solidFill>
                  <a:cs typeface="Times New Roman" pitchFamily="18" charset="0"/>
                  <a:sym typeface="Symbol" pitchFamily="18" charset="2"/>
                </a:rPr>
                <a:t>´</a:t>
              </a:r>
              <a:r>
                <a:rPr kumimoji="1" lang="en-US" altLang="zh-CN" sz="2400" b="1" dirty="0">
                  <a:solidFill>
                    <a:srgbClr val="002C84"/>
                  </a:solidFill>
                  <a:sym typeface="Symbol" pitchFamily="18" charset="2"/>
                </a:rPr>
                <a:t>\0</a:t>
              </a:r>
              <a:r>
                <a:rPr kumimoji="1" lang="en-US" altLang="zh-CN" sz="2400" b="1" dirty="0">
                  <a:solidFill>
                    <a:srgbClr val="002C84"/>
                  </a:solidFill>
                  <a:cs typeface="Times New Roman" pitchFamily="18" charset="0"/>
                  <a:sym typeface="Symbol" pitchFamily="18" charset="2"/>
                </a:rPr>
                <a:t>´</a:t>
              </a:r>
              <a:r>
                <a:rPr kumimoji="1" lang="en-US" altLang="zh-CN" sz="2400" b="1" dirty="0">
                  <a:solidFill>
                    <a:srgbClr val="002C84"/>
                  </a:solidFill>
                  <a:sym typeface="Symbol" pitchFamily="18" charset="2"/>
                </a:rPr>
                <a:t>)  </a:t>
              </a:r>
            </a:p>
            <a:p>
              <a:pPr algn="l" eaLnBrk="1" hangingPunct="1">
                <a:lnSpc>
                  <a:spcPct val="85000"/>
                </a:lnSpc>
              </a:pPr>
              <a:r>
                <a:rPr kumimoji="1" lang="en-US" altLang="zh-CN" sz="2400" b="1" dirty="0">
                  <a:solidFill>
                    <a:srgbClr val="002C84"/>
                  </a:solidFill>
                  <a:sym typeface="Symbol" pitchFamily="18" charset="2"/>
                </a:rPr>
                <a:t>             return 1;               </a:t>
              </a:r>
              <a:r>
                <a:rPr kumimoji="1" lang="en-US" altLang="zh-CN" sz="2100" b="1" dirty="0">
                  <a:solidFill>
                    <a:srgbClr val="002C84"/>
                  </a:solidFill>
                </a:rPr>
                <a:t>/* </a:t>
              </a:r>
              <a:r>
                <a:rPr kumimoji="1" lang="zh-CN" altLang="en-US" sz="2100" b="1" dirty="0">
                  <a:solidFill>
                    <a:srgbClr val="002C84"/>
                  </a:solidFill>
                  <a:ea typeface="幼圆" pitchFamily="49" charset="-122"/>
                </a:rPr>
                <a:t>两个串相等</a:t>
              </a:r>
              <a:r>
                <a:rPr kumimoji="1" lang="zh-CN" altLang="en-US" sz="2100" b="1" dirty="0">
                  <a:solidFill>
                    <a:srgbClr val="002C84"/>
                  </a:solidFill>
                </a:rPr>
                <a:t> *</a:t>
              </a:r>
              <a:r>
                <a:rPr kumimoji="1" lang="en-US" altLang="zh-CN" sz="2100" b="1" dirty="0">
                  <a:solidFill>
                    <a:srgbClr val="002C84"/>
                  </a:solidFill>
                </a:rPr>
                <a:t>/</a:t>
              </a:r>
              <a:endParaRPr kumimoji="1" lang="en-US" altLang="zh-CN" sz="2100" b="1" dirty="0">
                <a:solidFill>
                  <a:srgbClr val="002C84"/>
                </a:solidFill>
                <a:sym typeface="Symbol" pitchFamily="18" charset="2"/>
              </a:endParaRPr>
            </a:p>
            <a:p>
              <a:pPr algn="l" eaLnBrk="1" hangingPunct="1">
                <a:lnSpc>
                  <a:spcPct val="85000"/>
                </a:lnSpc>
              </a:pPr>
              <a:r>
                <a:rPr kumimoji="1" lang="en-US" altLang="zh-CN" sz="2400" b="1" dirty="0">
                  <a:solidFill>
                    <a:srgbClr val="002C84"/>
                  </a:solidFill>
                  <a:sym typeface="Symbol" pitchFamily="18" charset="2"/>
                </a:rPr>
                <a:t>      return 0;</a:t>
              </a:r>
            </a:p>
            <a:p>
              <a:pPr algn="l" eaLnBrk="1" hangingPunct="1">
                <a:lnSpc>
                  <a:spcPct val="85000"/>
                </a:lnSpc>
              </a:pPr>
              <a:r>
                <a:rPr kumimoji="1" lang="en-US" altLang="zh-CN" sz="2400" b="1" dirty="0">
                  <a:solidFill>
                    <a:srgbClr val="002C84"/>
                  </a:solidFill>
                  <a:sym typeface="Symbol" pitchFamily="18" charset="2"/>
                </a:rPr>
                <a:t>}</a:t>
              </a:r>
            </a:p>
          </p:txBody>
        </p:sp>
      </p:gr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71764" y="111528"/>
            <a:ext cx="3049079" cy="677862"/>
            <a:chOff x="288" y="432"/>
            <a:chExt cx="1920" cy="427"/>
          </a:xfrm>
        </p:grpSpPr>
        <p:sp>
          <p:nvSpPr>
            <p:cNvPr id="30803" name="AutoShape 3"/>
            <p:cNvSpPr>
              <a:spLocks noChangeArrowheads="1"/>
            </p:cNvSpPr>
            <p:nvPr/>
          </p:nvSpPr>
          <p:spPr bwMode="auto">
            <a:xfrm>
              <a:off x="288" y="432"/>
              <a:ext cx="1920" cy="427"/>
            </a:xfrm>
            <a:prstGeom prst="cloudCallout">
              <a:avLst>
                <a:gd name="adj1" fmla="val -18074"/>
                <a:gd name="adj2" fmla="val 30796"/>
              </a:avLst>
            </a:prstGeom>
            <a:solidFill>
              <a:srgbClr val="FFFFD9"/>
            </a:solidFill>
            <a:ln w="12700" cap="sq">
              <a:noFill/>
              <a:round/>
              <a:headEnd type="none" w="sm" len="sm"/>
              <a:tailEnd type="none" w="sm" len="sm"/>
            </a:ln>
            <a:effectLst>
              <a:outerShdw dist="130755" dir="1743276" algn="ctr" rotWithShape="0">
                <a:srgbClr val="B2B2B2"/>
              </a:outerShdw>
            </a:effectLst>
          </p:spPr>
          <p:txBody>
            <a:bodyPr wrap="none" anchor="ctr"/>
            <a:lstStyle/>
            <a:p>
              <a:pPr eaLnBrk="1" hangingPunct="1"/>
              <a:endParaRPr kumimoji="1" lang="zh-CN" altLang="zh-CN" sz="2400"/>
            </a:p>
          </p:txBody>
        </p:sp>
        <p:sp>
          <p:nvSpPr>
            <p:cNvPr id="30804" name="Text Box 4"/>
            <p:cNvSpPr txBox="1">
              <a:spLocks noChangeArrowheads="1"/>
            </p:cNvSpPr>
            <p:nvPr/>
          </p:nvSpPr>
          <p:spPr bwMode="auto">
            <a:xfrm>
              <a:off x="474" y="435"/>
              <a:ext cx="1638" cy="359"/>
            </a:xfrm>
            <a:prstGeom prst="rect">
              <a:avLst/>
            </a:prstGeom>
            <a:noFill/>
            <a:ln w="12700" cap="sq">
              <a:noFill/>
              <a:miter lim="800000"/>
              <a:headEnd type="none" w="sm" len="sm"/>
              <a:tailEnd type="none" w="sm" len="sm"/>
            </a:ln>
            <a:effectLst>
              <a:outerShdw dist="17961" dir="2700000" algn="ctr" rotWithShape="0">
                <a:srgbClr val="000000">
                  <a:alpha val="50000"/>
                </a:srgbClr>
              </a:outerShdw>
            </a:effectLst>
          </p:spPr>
          <p:txBody>
            <a:bodyPr>
              <a:spAutoFit/>
            </a:bodyPr>
            <a:lstStyle/>
            <a:p>
              <a:pPr algn="l" eaLnBrk="1" hangingPunct="1"/>
              <a:r>
                <a:rPr kumimoji="1" lang="zh-CN" altLang="en-US" sz="3100" b="1" dirty="0">
                  <a:solidFill>
                    <a:srgbClr val="FF3300"/>
                  </a:solidFill>
                  <a:latin typeface="黑体" pitchFamily="49" charset="-122"/>
                  <a:ea typeface="黑体" pitchFamily="49" charset="-122"/>
                </a:rPr>
                <a:t>二</a:t>
              </a:r>
              <a:r>
                <a:rPr kumimoji="1" lang="en-US" altLang="zh-CN" sz="3100" b="1" dirty="0">
                  <a:solidFill>
                    <a:srgbClr val="FF3300"/>
                  </a:solidFill>
                  <a:latin typeface="黑体" pitchFamily="49" charset="-122"/>
                  <a:ea typeface="黑体" pitchFamily="49" charset="-122"/>
                </a:rPr>
                <a:t>.</a:t>
              </a:r>
              <a:r>
                <a:rPr kumimoji="1" lang="zh-CN" altLang="en-US" sz="3100" b="1" dirty="0">
                  <a:solidFill>
                    <a:srgbClr val="FF3300"/>
                  </a:solidFill>
                  <a:latin typeface="黑体" pitchFamily="49" charset="-122"/>
                  <a:ea typeface="黑体" pitchFamily="49" charset="-122"/>
                </a:rPr>
                <a:t>串的插入</a:t>
              </a:r>
              <a:endParaRPr kumimoji="1" lang="zh-CN" altLang="en-US" sz="3100" dirty="0">
                <a:solidFill>
                  <a:srgbClr val="FF3300"/>
                </a:solidFill>
                <a:latin typeface="黑体" pitchFamily="49" charset="-122"/>
                <a:ea typeface="黑体" pitchFamily="49" charset="-122"/>
              </a:endParaRPr>
            </a:p>
          </p:txBody>
        </p:sp>
      </p:grpSp>
      <p:grpSp>
        <p:nvGrpSpPr>
          <p:cNvPr id="3" name="Group 5"/>
          <p:cNvGrpSpPr>
            <a:grpSpLocks/>
          </p:cNvGrpSpPr>
          <p:nvPr/>
        </p:nvGrpSpPr>
        <p:grpSpPr bwMode="auto">
          <a:xfrm>
            <a:off x="3740777" y="5060950"/>
            <a:ext cx="3275776" cy="623888"/>
            <a:chOff x="1056" y="3195"/>
            <a:chExt cx="2064" cy="393"/>
          </a:xfrm>
        </p:grpSpPr>
        <p:sp>
          <p:nvSpPr>
            <p:cNvPr id="30790" name="Oval 6"/>
            <p:cNvSpPr>
              <a:spLocks noChangeArrowheads="1"/>
            </p:cNvSpPr>
            <p:nvPr/>
          </p:nvSpPr>
          <p:spPr bwMode="auto">
            <a:xfrm>
              <a:off x="1296" y="3444"/>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91" name="Oval 7"/>
            <p:cNvSpPr>
              <a:spLocks noChangeArrowheads="1"/>
            </p:cNvSpPr>
            <p:nvPr/>
          </p:nvSpPr>
          <p:spPr bwMode="auto">
            <a:xfrm>
              <a:off x="1464" y="3444"/>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92" name="Oval 8"/>
            <p:cNvSpPr>
              <a:spLocks noChangeArrowheads="1"/>
            </p:cNvSpPr>
            <p:nvPr/>
          </p:nvSpPr>
          <p:spPr bwMode="auto">
            <a:xfrm>
              <a:off x="1632" y="3444"/>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93" name="Oval 9"/>
            <p:cNvSpPr>
              <a:spLocks noChangeArrowheads="1"/>
            </p:cNvSpPr>
            <p:nvPr/>
          </p:nvSpPr>
          <p:spPr bwMode="auto">
            <a:xfrm>
              <a:off x="1800" y="3444"/>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94" name="Oval 10"/>
            <p:cNvSpPr>
              <a:spLocks noChangeArrowheads="1"/>
            </p:cNvSpPr>
            <p:nvPr/>
          </p:nvSpPr>
          <p:spPr bwMode="auto">
            <a:xfrm>
              <a:off x="1968" y="3444"/>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95" name="Oval 11"/>
            <p:cNvSpPr>
              <a:spLocks noChangeArrowheads="1"/>
            </p:cNvSpPr>
            <p:nvPr/>
          </p:nvSpPr>
          <p:spPr bwMode="auto">
            <a:xfrm>
              <a:off x="2136" y="3444"/>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96" name="Oval 12"/>
            <p:cNvSpPr>
              <a:spLocks noChangeArrowheads="1"/>
            </p:cNvSpPr>
            <p:nvPr/>
          </p:nvSpPr>
          <p:spPr bwMode="auto">
            <a:xfrm>
              <a:off x="2304" y="3444"/>
              <a:ext cx="144" cy="144"/>
            </a:xfrm>
            <a:prstGeom prst="ellipse">
              <a:avLst/>
            </a:prstGeom>
            <a:solidFill>
              <a:srgbClr val="FF99CC"/>
            </a:solidFill>
            <a:ln w="12700" cap="sq">
              <a:noFill/>
              <a:round/>
              <a:headEnd type="none" w="sm" len="sm"/>
              <a:tailEnd type="none" w="sm" len="sm"/>
            </a:ln>
          </p:spPr>
          <p:txBody>
            <a:bodyPr wrap="none" anchor="ctr"/>
            <a:lstStyle/>
            <a:p>
              <a:endParaRPr lang="zh-CN" altLang="en-US"/>
            </a:p>
          </p:txBody>
        </p:sp>
        <p:sp>
          <p:nvSpPr>
            <p:cNvPr id="30797" name="Oval 13"/>
            <p:cNvSpPr>
              <a:spLocks noChangeArrowheads="1"/>
            </p:cNvSpPr>
            <p:nvPr/>
          </p:nvSpPr>
          <p:spPr bwMode="auto">
            <a:xfrm>
              <a:off x="2472" y="3444"/>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98" name="Oval 14"/>
            <p:cNvSpPr>
              <a:spLocks noChangeArrowheads="1"/>
            </p:cNvSpPr>
            <p:nvPr/>
          </p:nvSpPr>
          <p:spPr bwMode="auto">
            <a:xfrm>
              <a:off x="2640" y="3444"/>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99" name="Oval 15"/>
            <p:cNvSpPr>
              <a:spLocks noChangeArrowheads="1"/>
            </p:cNvSpPr>
            <p:nvPr/>
          </p:nvSpPr>
          <p:spPr bwMode="auto">
            <a:xfrm>
              <a:off x="2808" y="3444"/>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800" name="Oval 16"/>
            <p:cNvSpPr>
              <a:spLocks noChangeArrowheads="1"/>
            </p:cNvSpPr>
            <p:nvPr/>
          </p:nvSpPr>
          <p:spPr bwMode="auto">
            <a:xfrm>
              <a:off x="2976" y="3444"/>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801" name="Text Box 17"/>
            <p:cNvSpPr txBox="1">
              <a:spLocks noChangeArrowheads="1"/>
            </p:cNvSpPr>
            <p:nvPr/>
          </p:nvSpPr>
          <p:spPr bwMode="auto">
            <a:xfrm>
              <a:off x="1056" y="3195"/>
              <a:ext cx="194" cy="262"/>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100" b="1">
                  <a:solidFill>
                    <a:srgbClr val="FF3300"/>
                  </a:solidFill>
                </a:rPr>
                <a:t>s</a:t>
              </a:r>
            </a:p>
          </p:txBody>
        </p:sp>
        <p:sp>
          <p:nvSpPr>
            <p:cNvPr id="30802" name="Line 18"/>
            <p:cNvSpPr>
              <a:spLocks noChangeShapeType="1"/>
            </p:cNvSpPr>
            <p:nvPr/>
          </p:nvSpPr>
          <p:spPr bwMode="auto">
            <a:xfrm>
              <a:off x="1200" y="3384"/>
              <a:ext cx="96" cy="96"/>
            </a:xfrm>
            <a:prstGeom prst="line">
              <a:avLst/>
            </a:prstGeom>
            <a:noFill/>
            <a:ln w="19050" cap="sq">
              <a:solidFill>
                <a:srgbClr val="FF3300"/>
              </a:solidFill>
              <a:round/>
              <a:headEnd type="none" w="sm" len="sm"/>
              <a:tailEnd type="triangle" w="sm" len="sm"/>
            </a:ln>
          </p:spPr>
          <p:txBody>
            <a:bodyPr/>
            <a:lstStyle/>
            <a:p>
              <a:endParaRPr lang="zh-CN" altLang="en-US"/>
            </a:p>
          </p:txBody>
        </p:sp>
      </p:grpSp>
      <p:grpSp>
        <p:nvGrpSpPr>
          <p:cNvPr id="4" name="Group 19"/>
          <p:cNvGrpSpPr>
            <a:grpSpLocks/>
          </p:cNvGrpSpPr>
          <p:nvPr/>
        </p:nvGrpSpPr>
        <p:grpSpPr bwMode="auto">
          <a:xfrm>
            <a:off x="3680864" y="5678488"/>
            <a:ext cx="1994937" cy="558800"/>
            <a:chOff x="1048" y="3584"/>
            <a:chExt cx="1256" cy="352"/>
          </a:xfrm>
        </p:grpSpPr>
        <p:sp>
          <p:nvSpPr>
            <p:cNvPr id="30782" name="Oval 20"/>
            <p:cNvSpPr>
              <a:spLocks noChangeArrowheads="1"/>
            </p:cNvSpPr>
            <p:nvPr/>
          </p:nvSpPr>
          <p:spPr bwMode="auto">
            <a:xfrm>
              <a:off x="1320" y="3792"/>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83" name="Oval 21"/>
            <p:cNvSpPr>
              <a:spLocks noChangeArrowheads="1"/>
            </p:cNvSpPr>
            <p:nvPr/>
          </p:nvSpPr>
          <p:spPr bwMode="auto">
            <a:xfrm>
              <a:off x="1488" y="3792"/>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84" name="Oval 22"/>
            <p:cNvSpPr>
              <a:spLocks noChangeArrowheads="1"/>
            </p:cNvSpPr>
            <p:nvPr/>
          </p:nvSpPr>
          <p:spPr bwMode="auto">
            <a:xfrm>
              <a:off x="1656" y="3792"/>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85" name="Oval 23"/>
            <p:cNvSpPr>
              <a:spLocks noChangeArrowheads="1"/>
            </p:cNvSpPr>
            <p:nvPr/>
          </p:nvSpPr>
          <p:spPr bwMode="auto">
            <a:xfrm>
              <a:off x="1824" y="3792"/>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86" name="Oval 24"/>
            <p:cNvSpPr>
              <a:spLocks noChangeArrowheads="1"/>
            </p:cNvSpPr>
            <p:nvPr/>
          </p:nvSpPr>
          <p:spPr bwMode="auto">
            <a:xfrm>
              <a:off x="1992" y="3792"/>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87" name="Oval 25"/>
            <p:cNvSpPr>
              <a:spLocks noChangeArrowheads="1"/>
            </p:cNvSpPr>
            <p:nvPr/>
          </p:nvSpPr>
          <p:spPr bwMode="auto">
            <a:xfrm>
              <a:off x="2160" y="3792"/>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88" name="Rectangle 26"/>
            <p:cNvSpPr>
              <a:spLocks noChangeArrowheads="1"/>
            </p:cNvSpPr>
            <p:nvPr/>
          </p:nvSpPr>
          <p:spPr bwMode="auto">
            <a:xfrm>
              <a:off x="1048" y="3584"/>
              <a:ext cx="185" cy="223"/>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1700" b="1">
                  <a:solidFill>
                    <a:srgbClr val="FF3300"/>
                  </a:solidFill>
                </a:rPr>
                <a:t>T</a:t>
              </a:r>
            </a:p>
          </p:txBody>
        </p:sp>
        <p:sp>
          <p:nvSpPr>
            <p:cNvPr id="30789" name="Line 27"/>
            <p:cNvSpPr>
              <a:spLocks noChangeShapeType="1"/>
            </p:cNvSpPr>
            <p:nvPr/>
          </p:nvSpPr>
          <p:spPr bwMode="auto">
            <a:xfrm>
              <a:off x="1224" y="3732"/>
              <a:ext cx="96" cy="96"/>
            </a:xfrm>
            <a:prstGeom prst="line">
              <a:avLst/>
            </a:prstGeom>
            <a:noFill/>
            <a:ln w="19050" cap="sq">
              <a:solidFill>
                <a:srgbClr val="FF3300"/>
              </a:solidFill>
              <a:round/>
              <a:headEnd type="none" w="sm" len="sm"/>
              <a:tailEnd type="triangle" w="sm" len="sm"/>
            </a:ln>
          </p:spPr>
          <p:txBody>
            <a:bodyPr/>
            <a:lstStyle/>
            <a:p>
              <a:endParaRPr lang="zh-CN" altLang="en-US"/>
            </a:p>
          </p:txBody>
        </p:sp>
      </p:grpSp>
      <p:grpSp>
        <p:nvGrpSpPr>
          <p:cNvPr id="5" name="Group 28"/>
          <p:cNvGrpSpPr>
            <a:grpSpLocks/>
          </p:cNvGrpSpPr>
          <p:nvPr/>
        </p:nvGrpSpPr>
        <p:grpSpPr bwMode="auto">
          <a:xfrm>
            <a:off x="3358631" y="5056188"/>
            <a:ext cx="5257759" cy="1219200"/>
            <a:chOff x="960" y="3288"/>
            <a:chExt cx="3312" cy="768"/>
          </a:xfrm>
        </p:grpSpPr>
        <p:grpSp>
          <p:nvGrpSpPr>
            <p:cNvPr id="6" name="Group 29"/>
            <p:cNvGrpSpPr>
              <a:grpSpLocks/>
            </p:cNvGrpSpPr>
            <p:nvPr/>
          </p:nvGrpSpPr>
          <p:grpSpPr bwMode="auto">
            <a:xfrm>
              <a:off x="1200" y="3288"/>
              <a:ext cx="3072" cy="393"/>
              <a:chOff x="1200" y="3288"/>
              <a:chExt cx="3072" cy="393"/>
            </a:xfrm>
          </p:grpSpPr>
          <p:sp>
            <p:nvSpPr>
              <p:cNvPr id="30763" name="Oval 30"/>
              <p:cNvSpPr>
                <a:spLocks noChangeArrowheads="1"/>
              </p:cNvSpPr>
              <p:nvPr/>
            </p:nvSpPr>
            <p:spPr bwMode="auto">
              <a:xfrm>
                <a:off x="1440" y="3537"/>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64" name="Oval 31"/>
              <p:cNvSpPr>
                <a:spLocks noChangeArrowheads="1"/>
              </p:cNvSpPr>
              <p:nvPr/>
            </p:nvSpPr>
            <p:spPr bwMode="auto">
              <a:xfrm>
                <a:off x="1608" y="3537"/>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65" name="Oval 32"/>
              <p:cNvSpPr>
                <a:spLocks noChangeArrowheads="1"/>
              </p:cNvSpPr>
              <p:nvPr/>
            </p:nvSpPr>
            <p:spPr bwMode="auto">
              <a:xfrm>
                <a:off x="1776" y="3537"/>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66" name="Oval 33"/>
              <p:cNvSpPr>
                <a:spLocks noChangeArrowheads="1"/>
              </p:cNvSpPr>
              <p:nvPr/>
            </p:nvSpPr>
            <p:spPr bwMode="auto">
              <a:xfrm>
                <a:off x="1944" y="3537"/>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67" name="Oval 34"/>
              <p:cNvSpPr>
                <a:spLocks noChangeArrowheads="1"/>
              </p:cNvSpPr>
              <p:nvPr/>
            </p:nvSpPr>
            <p:spPr bwMode="auto">
              <a:xfrm>
                <a:off x="2112" y="3537"/>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68" name="Oval 35"/>
              <p:cNvSpPr>
                <a:spLocks noChangeArrowheads="1"/>
              </p:cNvSpPr>
              <p:nvPr/>
            </p:nvSpPr>
            <p:spPr bwMode="auto">
              <a:xfrm>
                <a:off x="2280" y="3537"/>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69" name="Oval 36"/>
              <p:cNvSpPr>
                <a:spLocks noChangeArrowheads="1"/>
              </p:cNvSpPr>
              <p:nvPr/>
            </p:nvSpPr>
            <p:spPr bwMode="auto">
              <a:xfrm>
                <a:off x="2448" y="3537"/>
                <a:ext cx="144" cy="144"/>
              </a:xfrm>
              <a:prstGeom prst="ellipse">
                <a:avLst/>
              </a:prstGeom>
              <a:solidFill>
                <a:srgbClr val="FF99CC"/>
              </a:solidFill>
              <a:ln w="12700" cap="sq">
                <a:noFill/>
                <a:round/>
                <a:headEnd type="none" w="sm" len="sm"/>
                <a:tailEnd type="none" w="sm" len="sm"/>
              </a:ln>
            </p:spPr>
            <p:txBody>
              <a:bodyPr wrap="none" anchor="ctr"/>
              <a:lstStyle/>
              <a:p>
                <a:endParaRPr lang="zh-CN" altLang="en-US"/>
              </a:p>
            </p:txBody>
          </p:sp>
          <p:sp>
            <p:nvSpPr>
              <p:cNvPr id="30770" name="Oval 37"/>
              <p:cNvSpPr>
                <a:spLocks noChangeArrowheads="1"/>
              </p:cNvSpPr>
              <p:nvPr/>
            </p:nvSpPr>
            <p:spPr bwMode="auto">
              <a:xfrm>
                <a:off x="2616" y="3537"/>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71" name="Oval 38"/>
              <p:cNvSpPr>
                <a:spLocks noChangeArrowheads="1"/>
              </p:cNvSpPr>
              <p:nvPr/>
            </p:nvSpPr>
            <p:spPr bwMode="auto">
              <a:xfrm>
                <a:off x="2784" y="3537"/>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72" name="Oval 39"/>
              <p:cNvSpPr>
                <a:spLocks noChangeArrowheads="1"/>
              </p:cNvSpPr>
              <p:nvPr/>
            </p:nvSpPr>
            <p:spPr bwMode="auto">
              <a:xfrm>
                <a:off x="2952" y="3537"/>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73" name="Oval 40"/>
              <p:cNvSpPr>
                <a:spLocks noChangeArrowheads="1"/>
              </p:cNvSpPr>
              <p:nvPr/>
            </p:nvSpPr>
            <p:spPr bwMode="auto">
              <a:xfrm>
                <a:off x="3120" y="3537"/>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74" name="Text Box 41"/>
              <p:cNvSpPr txBox="1">
                <a:spLocks noChangeArrowheads="1"/>
              </p:cNvSpPr>
              <p:nvPr/>
            </p:nvSpPr>
            <p:spPr bwMode="auto">
              <a:xfrm>
                <a:off x="1200" y="3288"/>
                <a:ext cx="194" cy="262"/>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100" b="1">
                    <a:solidFill>
                      <a:srgbClr val="FF3300"/>
                    </a:solidFill>
                  </a:rPr>
                  <a:t>s</a:t>
                </a:r>
              </a:p>
            </p:txBody>
          </p:sp>
          <p:sp>
            <p:nvSpPr>
              <p:cNvPr id="30775" name="Line 42"/>
              <p:cNvSpPr>
                <a:spLocks noChangeShapeType="1"/>
              </p:cNvSpPr>
              <p:nvPr/>
            </p:nvSpPr>
            <p:spPr bwMode="auto">
              <a:xfrm>
                <a:off x="1344" y="3477"/>
                <a:ext cx="96" cy="96"/>
              </a:xfrm>
              <a:prstGeom prst="line">
                <a:avLst/>
              </a:prstGeom>
              <a:noFill/>
              <a:ln w="19050" cap="sq">
                <a:solidFill>
                  <a:srgbClr val="FF3300"/>
                </a:solidFill>
                <a:round/>
                <a:headEnd type="none" w="sm" len="sm"/>
                <a:tailEnd type="triangle" w="sm" len="sm"/>
              </a:ln>
            </p:spPr>
            <p:txBody>
              <a:bodyPr/>
              <a:lstStyle/>
              <a:p>
                <a:endParaRPr lang="zh-CN" altLang="en-US"/>
              </a:p>
            </p:txBody>
          </p:sp>
          <p:sp>
            <p:nvSpPr>
              <p:cNvPr id="30776" name="Oval 43"/>
              <p:cNvSpPr>
                <a:spLocks noChangeArrowheads="1"/>
              </p:cNvSpPr>
              <p:nvPr/>
            </p:nvSpPr>
            <p:spPr bwMode="auto">
              <a:xfrm>
                <a:off x="3288" y="3528"/>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77" name="Oval 44"/>
              <p:cNvSpPr>
                <a:spLocks noChangeArrowheads="1"/>
              </p:cNvSpPr>
              <p:nvPr/>
            </p:nvSpPr>
            <p:spPr bwMode="auto">
              <a:xfrm>
                <a:off x="3456" y="3528"/>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78" name="Oval 45"/>
              <p:cNvSpPr>
                <a:spLocks noChangeArrowheads="1"/>
              </p:cNvSpPr>
              <p:nvPr/>
            </p:nvSpPr>
            <p:spPr bwMode="auto">
              <a:xfrm>
                <a:off x="3624" y="3528"/>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79" name="Oval 46"/>
              <p:cNvSpPr>
                <a:spLocks noChangeArrowheads="1"/>
              </p:cNvSpPr>
              <p:nvPr/>
            </p:nvSpPr>
            <p:spPr bwMode="auto">
              <a:xfrm>
                <a:off x="3792" y="3528"/>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80" name="Oval 47"/>
              <p:cNvSpPr>
                <a:spLocks noChangeArrowheads="1"/>
              </p:cNvSpPr>
              <p:nvPr/>
            </p:nvSpPr>
            <p:spPr bwMode="auto">
              <a:xfrm>
                <a:off x="3960" y="3528"/>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81" name="Oval 48"/>
              <p:cNvSpPr>
                <a:spLocks noChangeArrowheads="1"/>
              </p:cNvSpPr>
              <p:nvPr/>
            </p:nvSpPr>
            <p:spPr bwMode="auto">
              <a:xfrm>
                <a:off x="4128" y="3528"/>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grpSp>
        <p:sp>
          <p:nvSpPr>
            <p:cNvPr id="30762" name="Rectangle 49"/>
            <p:cNvSpPr>
              <a:spLocks noChangeArrowheads="1"/>
            </p:cNvSpPr>
            <p:nvPr/>
          </p:nvSpPr>
          <p:spPr bwMode="auto">
            <a:xfrm>
              <a:off x="960" y="3720"/>
              <a:ext cx="1632" cy="336"/>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grpSp>
      <p:grpSp>
        <p:nvGrpSpPr>
          <p:cNvPr id="7" name="Group 50"/>
          <p:cNvGrpSpPr>
            <a:grpSpLocks/>
          </p:cNvGrpSpPr>
          <p:nvPr/>
        </p:nvGrpSpPr>
        <p:grpSpPr bwMode="auto">
          <a:xfrm>
            <a:off x="2521469" y="4941888"/>
            <a:ext cx="6742627" cy="1477962"/>
            <a:chOff x="432" y="3216"/>
            <a:chExt cx="4248" cy="931"/>
          </a:xfrm>
        </p:grpSpPr>
        <p:sp>
          <p:nvSpPr>
            <p:cNvPr id="30737" name="Rectangle 51"/>
            <p:cNvSpPr>
              <a:spLocks noChangeArrowheads="1"/>
            </p:cNvSpPr>
            <p:nvPr/>
          </p:nvSpPr>
          <p:spPr bwMode="auto">
            <a:xfrm>
              <a:off x="432" y="3216"/>
              <a:ext cx="4248" cy="912"/>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grpSp>
          <p:nvGrpSpPr>
            <p:cNvPr id="8" name="Group 52"/>
            <p:cNvGrpSpPr>
              <a:grpSpLocks/>
            </p:cNvGrpSpPr>
            <p:nvPr/>
          </p:nvGrpSpPr>
          <p:grpSpPr bwMode="auto">
            <a:xfrm>
              <a:off x="1200" y="3266"/>
              <a:ext cx="3072" cy="415"/>
              <a:chOff x="1200" y="3266"/>
              <a:chExt cx="3072" cy="415"/>
            </a:xfrm>
          </p:grpSpPr>
          <p:sp>
            <p:nvSpPr>
              <p:cNvPr id="30742" name="Oval 53"/>
              <p:cNvSpPr>
                <a:spLocks noChangeArrowheads="1"/>
              </p:cNvSpPr>
              <p:nvPr/>
            </p:nvSpPr>
            <p:spPr bwMode="auto">
              <a:xfrm>
                <a:off x="1440" y="3537"/>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43" name="Oval 54"/>
              <p:cNvSpPr>
                <a:spLocks noChangeArrowheads="1"/>
              </p:cNvSpPr>
              <p:nvPr/>
            </p:nvSpPr>
            <p:spPr bwMode="auto">
              <a:xfrm>
                <a:off x="1608" y="3537"/>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44" name="Oval 55"/>
              <p:cNvSpPr>
                <a:spLocks noChangeArrowheads="1"/>
              </p:cNvSpPr>
              <p:nvPr/>
            </p:nvSpPr>
            <p:spPr bwMode="auto">
              <a:xfrm>
                <a:off x="1776" y="3537"/>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45" name="Oval 56"/>
              <p:cNvSpPr>
                <a:spLocks noChangeArrowheads="1"/>
              </p:cNvSpPr>
              <p:nvPr/>
            </p:nvSpPr>
            <p:spPr bwMode="auto">
              <a:xfrm>
                <a:off x="1944" y="3537"/>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46" name="Oval 57"/>
              <p:cNvSpPr>
                <a:spLocks noChangeArrowheads="1"/>
              </p:cNvSpPr>
              <p:nvPr/>
            </p:nvSpPr>
            <p:spPr bwMode="auto">
              <a:xfrm>
                <a:off x="2112" y="3537"/>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47" name="Oval 58"/>
              <p:cNvSpPr>
                <a:spLocks noChangeArrowheads="1"/>
              </p:cNvSpPr>
              <p:nvPr/>
            </p:nvSpPr>
            <p:spPr bwMode="auto">
              <a:xfrm>
                <a:off x="2280" y="3537"/>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48" name="Oval 59"/>
              <p:cNvSpPr>
                <a:spLocks noChangeArrowheads="1"/>
              </p:cNvSpPr>
              <p:nvPr/>
            </p:nvSpPr>
            <p:spPr bwMode="auto">
              <a:xfrm>
                <a:off x="2448" y="3537"/>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49" name="Oval 60"/>
              <p:cNvSpPr>
                <a:spLocks noChangeArrowheads="1"/>
              </p:cNvSpPr>
              <p:nvPr/>
            </p:nvSpPr>
            <p:spPr bwMode="auto">
              <a:xfrm>
                <a:off x="2616" y="3537"/>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50" name="Oval 61"/>
              <p:cNvSpPr>
                <a:spLocks noChangeArrowheads="1"/>
              </p:cNvSpPr>
              <p:nvPr/>
            </p:nvSpPr>
            <p:spPr bwMode="auto">
              <a:xfrm>
                <a:off x="2784" y="3537"/>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51" name="Oval 62"/>
              <p:cNvSpPr>
                <a:spLocks noChangeArrowheads="1"/>
              </p:cNvSpPr>
              <p:nvPr/>
            </p:nvSpPr>
            <p:spPr bwMode="auto">
              <a:xfrm>
                <a:off x="2952" y="3537"/>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52" name="Oval 63"/>
              <p:cNvSpPr>
                <a:spLocks noChangeArrowheads="1"/>
              </p:cNvSpPr>
              <p:nvPr/>
            </p:nvSpPr>
            <p:spPr bwMode="auto">
              <a:xfrm>
                <a:off x="3120" y="3537"/>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53" name="Text Box 64"/>
              <p:cNvSpPr txBox="1">
                <a:spLocks noChangeArrowheads="1"/>
              </p:cNvSpPr>
              <p:nvPr/>
            </p:nvSpPr>
            <p:spPr bwMode="auto">
              <a:xfrm>
                <a:off x="1200" y="3266"/>
                <a:ext cx="205"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rgbClr val="FF3300"/>
                    </a:solidFill>
                  </a:rPr>
                  <a:t>s</a:t>
                </a:r>
              </a:p>
            </p:txBody>
          </p:sp>
          <p:sp>
            <p:nvSpPr>
              <p:cNvPr id="30754" name="Line 65"/>
              <p:cNvSpPr>
                <a:spLocks noChangeShapeType="1"/>
              </p:cNvSpPr>
              <p:nvPr/>
            </p:nvSpPr>
            <p:spPr bwMode="auto">
              <a:xfrm>
                <a:off x="1344" y="3477"/>
                <a:ext cx="96" cy="96"/>
              </a:xfrm>
              <a:prstGeom prst="line">
                <a:avLst/>
              </a:prstGeom>
              <a:noFill/>
              <a:ln w="19050" cap="sq">
                <a:solidFill>
                  <a:srgbClr val="FF3300"/>
                </a:solidFill>
                <a:round/>
                <a:headEnd type="none" w="sm" len="sm"/>
                <a:tailEnd type="triangle" w="sm" len="sm"/>
              </a:ln>
            </p:spPr>
            <p:txBody>
              <a:bodyPr/>
              <a:lstStyle/>
              <a:p>
                <a:endParaRPr lang="zh-CN" altLang="en-US"/>
              </a:p>
            </p:txBody>
          </p:sp>
          <p:sp>
            <p:nvSpPr>
              <p:cNvPr id="30755" name="Oval 66"/>
              <p:cNvSpPr>
                <a:spLocks noChangeArrowheads="1"/>
              </p:cNvSpPr>
              <p:nvPr/>
            </p:nvSpPr>
            <p:spPr bwMode="auto">
              <a:xfrm>
                <a:off x="3288" y="3528"/>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56" name="Oval 67"/>
              <p:cNvSpPr>
                <a:spLocks noChangeArrowheads="1"/>
              </p:cNvSpPr>
              <p:nvPr/>
            </p:nvSpPr>
            <p:spPr bwMode="auto">
              <a:xfrm>
                <a:off x="3456" y="3528"/>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57" name="Oval 68"/>
              <p:cNvSpPr>
                <a:spLocks noChangeArrowheads="1"/>
              </p:cNvSpPr>
              <p:nvPr/>
            </p:nvSpPr>
            <p:spPr bwMode="auto">
              <a:xfrm>
                <a:off x="3624" y="3528"/>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58" name="Oval 69"/>
              <p:cNvSpPr>
                <a:spLocks noChangeArrowheads="1"/>
              </p:cNvSpPr>
              <p:nvPr/>
            </p:nvSpPr>
            <p:spPr bwMode="auto">
              <a:xfrm>
                <a:off x="3792" y="3528"/>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59" name="Oval 70"/>
              <p:cNvSpPr>
                <a:spLocks noChangeArrowheads="1"/>
              </p:cNvSpPr>
              <p:nvPr/>
            </p:nvSpPr>
            <p:spPr bwMode="auto">
              <a:xfrm>
                <a:off x="3960" y="3528"/>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60" name="Oval 71"/>
              <p:cNvSpPr>
                <a:spLocks noChangeArrowheads="1"/>
              </p:cNvSpPr>
              <p:nvPr/>
            </p:nvSpPr>
            <p:spPr bwMode="auto">
              <a:xfrm>
                <a:off x="4128" y="3528"/>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grpSp>
        <p:sp>
          <p:nvSpPr>
            <p:cNvPr id="30739" name="Text Box 72"/>
            <p:cNvSpPr txBox="1">
              <a:spLocks noChangeArrowheads="1"/>
            </p:cNvSpPr>
            <p:nvPr/>
          </p:nvSpPr>
          <p:spPr bwMode="auto">
            <a:xfrm>
              <a:off x="614" y="3456"/>
              <a:ext cx="778" cy="291"/>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400" b="1" dirty="0">
                  <a:solidFill>
                    <a:schemeClr val="accent2"/>
                  </a:solidFill>
                </a:rPr>
                <a:t>n=0</a:t>
              </a:r>
            </a:p>
          </p:txBody>
        </p:sp>
        <p:sp>
          <p:nvSpPr>
            <p:cNvPr id="30740" name="Text Box 73"/>
            <p:cNvSpPr txBox="1">
              <a:spLocks noChangeArrowheads="1"/>
            </p:cNvSpPr>
            <p:nvPr/>
          </p:nvSpPr>
          <p:spPr bwMode="auto">
            <a:xfrm>
              <a:off x="1716" y="3876"/>
              <a:ext cx="480" cy="271"/>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200" b="1">
                  <a:solidFill>
                    <a:srgbClr val="FF3300"/>
                  </a:solidFill>
                </a:rPr>
                <a:t>T</a:t>
              </a:r>
              <a:r>
                <a:rPr kumimoji="1" lang="zh-CN" altLang="en-US" sz="2200" b="1">
                  <a:solidFill>
                    <a:srgbClr val="FF3300"/>
                  </a:solidFill>
                  <a:ea typeface="幼圆" pitchFamily="49" charset="-122"/>
                </a:rPr>
                <a:t>串</a:t>
              </a:r>
            </a:p>
          </p:txBody>
        </p:sp>
        <p:sp>
          <p:nvSpPr>
            <p:cNvPr id="30741" name="AutoShape 74"/>
            <p:cNvSpPr>
              <a:spLocks/>
            </p:cNvSpPr>
            <p:nvPr/>
          </p:nvSpPr>
          <p:spPr bwMode="auto">
            <a:xfrm rot="16200000" flipH="1">
              <a:off x="1860" y="3360"/>
              <a:ext cx="144" cy="912"/>
            </a:xfrm>
            <a:prstGeom prst="rightBrace">
              <a:avLst>
                <a:gd name="adj1" fmla="val 52778"/>
                <a:gd name="adj2" fmla="val 50000"/>
              </a:avLst>
            </a:prstGeom>
            <a:noFill/>
            <a:ln w="25400" cap="sq">
              <a:solidFill>
                <a:srgbClr val="FF3300"/>
              </a:solidFill>
              <a:round/>
              <a:headEnd type="none" w="sm" len="sm"/>
              <a:tailEnd type="none" w="sm" len="sm"/>
            </a:ln>
          </p:spPr>
          <p:txBody>
            <a:bodyPr wrap="none" anchor="ctr"/>
            <a:lstStyle/>
            <a:p>
              <a:endParaRPr lang="zh-CN" altLang="en-US"/>
            </a:p>
          </p:txBody>
        </p:sp>
      </p:grpSp>
      <p:grpSp>
        <p:nvGrpSpPr>
          <p:cNvPr id="9" name="Group 75"/>
          <p:cNvGrpSpPr>
            <a:grpSpLocks/>
          </p:cNvGrpSpPr>
          <p:nvPr/>
        </p:nvGrpSpPr>
        <p:grpSpPr bwMode="auto">
          <a:xfrm>
            <a:off x="2220286" y="1112838"/>
            <a:ext cx="7979747" cy="3446462"/>
            <a:chOff x="303" y="638"/>
            <a:chExt cx="5026" cy="2171"/>
          </a:xfrm>
        </p:grpSpPr>
        <p:sp>
          <p:nvSpPr>
            <p:cNvPr id="30734" name="Freeform 76"/>
            <p:cNvSpPr>
              <a:spLocks/>
            </p:cNvSpPr>
            <p:nvPr/>
          </p:nvSpPr>
          <p:spPr bwMode="auto">
            <a:xfrm>
              <a:off x="303" y="638"/>
              <a:ext cx="4981" cy="2171"/>
            </a:xfrm>
            <a:custGeom>
              <a:avLst/>
              <a:gdLst>
                <a:gd name="T0" fmla="*/ 186 w 5116"/>
                <a:gd name="T1" fmla="*/ 22 h 2432"/>
                <a:gd name="T2" fmla="*/ 615 w 5116"/>
                <a:gd name="T3" fmla="*/ 19 h 2432"/>
                <a:gd name="T4" fmla="*/ 2157 w 5116"/>
                <a:gd name="T5" fmla="*/ 10 h 2432"/>
                <a:gd name="T6" fmla="*/ 3232 w 5116"/>
                <a:gd name="T7" fmla="*/ 7 h 2432"/>
                <a:gd name="T8" fmla="*/ 3813 w 5116"/>
                <a:gd name="T9" fmla="*/ 22 h 2432"/>
                <a:gd name="T10" fmla="*/ 3770 w 5116"/>
                <a:gd name="T11" fmla="*/ 123 h 2432"/>
                <a:gd name="T12" fmla="*/ 3762 w 5116"/>
                <a:gd name="T13" fmla="*/ 513 h 2432"/>
                <a:gd name="T14" fmla="*/ 3756 w 5116"/>
                <a:gd name="T15" fmla="*/ 660 h 2432"/>
                <a:gd name="T16" fmla="*/ 3696 w 5116"/>
                <a:gd name="T17" fmla="*/ 663 h 2432"/>
                <a:gd name="T18" fmla="*/ 3656 w 5116"/>
                <a:gd name="T19" fmla="*/ 666 h 2432"/>
                <a:gd name="T20" fmla="*/ 3332 w 5116"/>
                <a:gd name="T21" fmla="*/ 676 h 2432"/>
                <a:gd name="T22" fmla="*/ 3075 w 5116"/>
                <a:gd name="T23" fmla="*/ 686 h 2432"/>
                <a:gd name="T24" fmla="*/ 1014 w 5116"/>
                <a:gd name="T25" fmla="*/ 676 h 2432"/>
                <a:gd name="T26" fmla="*/ 186 w 5116"/>
                <a:gd name="T27" fmla="*/ 679 h 2432"/>
                <a:gd name="T28" fmla="*/ 86 w 5116"/>
                <a:gd name="T29" fmla="*/ 612 h 2432"/>
                <a:gd name="T30" fmla="*/ 111 w 5116"/>
                <a:gd name="T31" fmla="*/ 504 h 2432"/>
                <a:gd name="T32" fmla="*/ 72 w 5116"/>
                <a:gd name="T33" fmla="*/ 420 h 2432"/>
                <a:gd name="T34" fmla="*/ 79 w 5116"/>
                <a:gd name="T35" fmla="*/ 322 h 2432"/>
                <a:gd name="T36" fmla="*/ 94 w 5116"/>
                <a:gd name="T37" fmla="*/ 29 h 2432"/>
                <a:gd name="T38" fmla="*/ 127 w 5116"/>
                <a:gd name="T39" fmla="*/ 22 h 2432"/>
                <a:gd name="T40" fmla="*/ 186 w 5116"/>
                <a:gd name="T41" fmla="*/ 0 h 2432"/>
                <a:gd name="T42" fmla="*/ 302 w 5116"/>
                <a:gd name="T43" fmla="*/ 22 h 2432"/>
                <a:gd name="T44" fmla="*/ 240 w 5116"/>
                <a:gd name="T45" fmla="*/ 17 h 243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116" h="2432">
                  <a:moveTo>
                    <a:pt x="249" y="78"/>
                  </a:moveTo>
                  <a:cubicBezTo>
                    <a:pt x="382" y="45"/>
                    <a:pt x="763" y="69"/>
                    <a:pt x="827" y="67"/>
                  </a:cubicBezTo>
                  <a:cubicBezTo>
                    <a:pt x="1516" y="51"/>
                    <a:pt x="2205" y="48"/>
                    <a:pt x="2894" y="34"/>
                  </a:cubicBezTo>
                  <a:cubicBezTo>
                    <a:pt x="3374" y="48"/>
                    <a:pt x="3860" y="76"/>
                    <a:pt x="4338" y="23"/>
                  </a:cubicBezTo>
                  <a:cubicBezTo>
                    <a:pt x="4597" y="35"/>
                    <a:pt x="4861" y="27"/>
                    <a:pt x="5116" y="78"/>
                  </a:cubicBezTo>
                  <a:cubicBezTo>
                    <a:pt x="5105" y="195"/>
                    <a:pt x="5089" y="319"/>
                    <a:pt x="5061" y="434"/>
                  </a:cubicBezTo>
                  <a:cubicBezTo>
                    <a:pt x="5028" y="965"/>
                    <a:pt x="5041" y="882"/>
                    <a:pt x="5050" y="1789"/>
                  </a:cubicBezTo>
                  <a:cubicBezTo>
                    <a:pt x="5046" y="1959"/>
                    <a:pt x="5068" y="2132"/>
                    <a:pt x="5039" y="2300"/>
                  </a:cubicBezTo>
                  <a:cubicBezTo>
                    <a:pt x="5035" y="2326"/>
                    <a:pt x="4987" y="2307"/>
                    <a:pt x="4961" y="2311"/>
                  </a:cubicBezTo>
                  <a:cubicBezTo>
                    <a:pt x="4942" y="2314"/>
                    <a:pt x="4924" y="2320"/>
                    <a:pt x="4905" y="2322"/>
                  </a:cubicBezTo>
                  <a:cubicBezTo>
                    <a:pt x="4762" y="2337"/>
                    <a:pt x="4616" y="2346"/>
                    <a:pt x="4472" y="2356"/>
                  </a:cubicBezTo>
                  <a:cubicBezTo>
                    <a:pt x="4357" y="2375"/>
                    <a:pt x="4243" y="2381"/>
                    <a:pt x="4127" y="2389"/>
                  </a:cubicBezTo>
                  <a:cubicBezTo>
                    <a:pt x="3127" y="2385"/>
                    <a:pt x="2288" y="2432"/>
                    <a:pt x="1360" y="2356"/>
                  </a:cubicBezTo>
                  <a:cubicBezTo>
                    <a:pt x="990" y="2360"/>
                    <a:pt x="619" y="2371"/>
                    <a:pt x="249" y="2367"/>
                  </a:cubicBezTo>
                  <a:cubicBezTo>
                    <a:pt x="172" y="2366"/>
                    <a:pt x="143" y="2189"/>
                    <a:pt x="116" y="2134"/>
                  </a:cubicBezTo>
                  <a:cubicBezTo>
                    <a:pt x="97" y="2017"/>
                    <a:pt x="0" y="1793"/>
                    <a:pt x="149" y="1756"/>
                  </a:cubicBezTo>
                  <a:cubicBezTo>
                    <a:pt x="130" y="1660"/>
                    <a:pt x="118" y="1562"/>
                    <a:pt x="94" y="1467"/>
                  </a:cubicBezTo>
                  <a:cubicBezTo>
                    <a:pt x="83" y="1352"/>
                    <a:pt x="68" y="1235"/>
                    <a:pt x="105" y="1122"/>
                  </a:cubicBezTo>
                  <a:cubicBezTo>
                    <a:pt x="112" y="781"/>
                    <a:pt x="106" y="440"/>
                    <a:pt x="127" y="100"/>
                  </a:cubicBezTo>
                  <a:cubicBezTo>
                    <a:pt x="128" y="84"/>
                    <a:pt x="159" y="90"/>
                    <a:pt x="171" y="78"/>
                  </a:cubicBezTo>
                  <a:cubicBezTo>
                    <a:pt x="202" y="47"/>
                    <a:pt x="197" y="17"/>
                    <a:pt x="249" y="0"/>
                  </a:cubicBezTo>
                  <a:cubicBezTo>
                    <a:pt x="296" y="33"/>
                    <a:pt x="343" y="78"/>
                    <a:pt x="405" y="78"/>
                  </a:cubicBezTo>
                  <a:lnTo>
                    <a:pt x="321" y="60"/>
                  </a:lnTo>
                </a:path>
              </a:pathLst>
            </a:custGeom>
            <a:solidFill>
              <a:srgbClr val="CDF5FF"/>
            </a:solidFill>
            <a:ln w="12700" cap="sq" cmpd="sng">
              <a:noFill/>
              <a:prstDash val="solid"/>
              <a:round/>
              <a:headEnd type="none" w="sm" len="sm"/>
              <a:tailEnd type="none" w="sm" len="sm"/>
            </a:ln>
            <a:effectLst>
              <a:outerShdw dist="179605" dir="2700000" algn="ctr" rotWithShape="0">
                <a:srgbClr val="B2B2B2"/>
              </a:outerShdw>
            </a:effectLst>
          </p:spPr>
          <p:txBody>
            <a:bodyPr wrap="none" anchor="ctr"/>
            <a:lstStyle/>
            <a:p>
              <a:endParaRPr lang="zh-CN" altLang="en-US"/>
            </a:p>
          </p:txBody>
        </p:sp>
        <p:sp>
          <p:nvSpPr>
            <p:cNvPr id="30735" name="Rectangle 77"/>
            <p:cNvSpPr>
              <a:spLocks noChangeArrowheads="1"/>
            </p:cNvSpPr>
            <p:nvPr/>
          </p:nvSpPr>
          <p:spPr bwMode="auto">
            <a:xfrm>
              <a:off x="1202" y="912"/>
              <a:ext cx="4127" cy="301"/>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500" b="1" dirty="0">
                  <a:solidFill>
                    <a:srgbClr val="003296"/>
                  </a:solidFill>
                  <a:latin typeface="幼圆" pitchFamily="49" charset="-122"/>
                  <a:ea typeface="幼圆" pitchFamily="49" charset="-122"/>
                </a:rPr>
                <a:t>在字符串</a:t>
              </a:r>
              <a:r>
                <a:rPr kumimoji="1" lang="en-US" altLang="zh-CN" sz="2500" b="1" dirty="0">
                  <a:solidFill>
                    <a:srgbClr val="003296"/>
                  </a:solidFill>
                  <a:ea typeface="幼圆" pitchFamily="49" charset="-122"/>
                </a:rPr>
                <a:t>S</a:t>
              </a:r>
              <a:r>
                <a:rPr kumimoji="1" lang="zh-CN" altLang="en-US" sz="2500" b="1" dirty="0">
                  <a:solidFill>
                    <a:srgbClr val="003296"/>
                  </a:solidFill>
                  <a:latin typeface="幼圆" pitchFamily="49" charset="-122"/>
                  <a:ea typeface="幼圆" pitchFamily="49" charset="-122"/>
                </a:rPr>
                <a:t>的第</a:t>
              </a:r>
              <a:r>
                <a:rPr kumimoji="1" lang="en-US" altLang="zh-CN" sz="2500" b="1" dirty="0">
                  <a:solidFill>
                    <a:srgbClr val="003296"/>
                  </a:solidFill>
                  <a:ea typeface="幼圆" pitchFamily="49" charset="-122"/>
                </a:rPr>
                <a:t>n</a:t>
              </a:r>
              <a:r>
                <a:rPr kumimoji="1" lang="zh-CN" altLang="en-US" sz="2500" b="1" dirty="0">
                  <a:solidFill>
                    <a:srgbClr val="003296"/>
                  </a:solidFill>
                  <a:latin typeface="幼圆" pitchFamily="49" charset="-122"/>
                  <a:ea typeface="幼圆" pitchFamily="49" charset="-122"/>
                </a:rPr>
                <a:t>个字符后面插入字符串</a:t>
              </a:r>
              <a:r>
                <a:rPr kumimoji="1" lang="en-US" altLang="zh-CN" sz="2500" b="1" dirty="0">
                  <a:solidFill>
                    <a:srgbClr val="003296"/>
                  </a:solidFill>
                  <a:ea typeface="幼圆" pitchFamily="49" charset="-122"/>
                </a:rPr>
                <a:t>T</a:t>
              </a:r>
              <a:r>
                <a:rPr kumimoji="1" lang="zh-CN" altLang="en-US" sz="2500" b="1" dirty="0">
                  <a:solidFill>
                    <a:srgbClr val="003296"/>
                  </a:solidFill>
                  <a:latin typeface="幼圆" pitchFamily="49" charset="-122"/>
                  <a:ea typeface="幼圆" pitchFamily="49" charset="-122"/>
                </a:rPr>
                <a:t>。</a:t>
              </a:r>
            </a:p>
          </p:txBody>
        </p:sp>
        <p:sp>
          <p:nvSpPr>
            <p:cNvPr id="30736" name="Rectangle 78"/>
            <p:cNvSpPr>
              <a:spLocks noChangeArrowheads="1"/>
            </p:cNvSpPr>
            <p:nvPr/>
          </p:nvSpPr>
          <p:spPr bwMode="auto">
            <a:xfrm>
              <a:off x="604" y="873"/>
              <a:ext cx="814" cy="33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pPr algn="l" eaLnBrk="1" hangingPunct="1"/>
              <a:r>
                <a:rPr kumimoji="1" lang="zh-CN" altLang="en-US" sz="2800" b="1">
                  <a:solidFill>
                    <a:srgbClr val="FF3300"/>
                  </a:solidFill>
                  <a:latin typeface="黑体" pitchFamily="49" charset="-122"/>
                  <a:ea typeface="黑体" pitchFamily="49" charset="-122"/>
                </a:rPr>
                <a:t>功能：</a:t>
              </a:r>
            </a:p>
          </p:txBody>
        </p:sp>
      </p:grpSp>
      <p:grpSp>
        <p:nvGrpSpPr>
          <p:cNvPr id="10" name="Group 79"/>
          <p:cNvGrpSpPr>
            <a:grpSpLocks/>
          </p:cNvGrpSpPr>
          <p:nvPr/>
        </p:nvGrpSpPr>
        <p:grpSpPr bwMode="auto">
          <a:xfrm>
            <a:off x="2647773" y="2038351"/>
            <a:ext cx="7524733" cy="523875"/>
            <a:chOff x="561" y="1235"/>
            <a:chExt cx="4740" cy="330"/>
          </a:xfrm>
        </p:grpSpPr>
        <p:sp>
          <p:nvSpPr>
            <p:cNvPr id="30732" name="Text Box 80"/>
            <p:cNvSpPr txBox="1">
              <a:spLocks noChangeArrowheads="1"/>
            </p:cNvSpPr>
            <p:nvPr/>
          </p:nvSpPr>
          <p:spPr bwMode="auto">
            <a:xfrm>
              <a:off x="561" y="1253"/>
              <a:ext cx="4740" cy="288"/>
            </a:xfrm>
            <a:prstGeom prst="rect">
              <a:avLst/>
            </a:prstGeom>
            <a:noFill/>
            <a:ln w="12700" cap="sq">
              <a:noFill/>
              <a:miter lim="800000"/>
              <a:headEnd type="none" w="sm" len="sm"/>
              <a:tailEnd type="none" w="sm" len="sm"/>
            </a:ln>
          </p:spPr>
          <p:txBody>
            <a:bodyPr>
              <a:spAutoFit/>
            </a:bodyPr>
            <a:lstStyle/>
            <a:p>
              <a:pPr algn="l" eaLnBrk="1" hangingPunct="1">
                <a:lnSpc>
                  <a:spcPct val="95000"/>
                </a:lnSpc>
              </a:pPr>
              <a:r>
                <a:rPr kumimoji="1" lang="zh-CN" altLang="en-US" sz="2500" b="1" dirty="0">
                  <a:solidFill>
                    <a:srgbClr val="003296"/>
                  </a:solidFill>
                  <a:latin typeface="幼圆" pitchFamily="49" charset="-122"/>
                  <a:ea typeface="幼圆" pitchFamily="49" charset="-122"/>
                </a:rPr>
                <a:t>      字符串</a:t>
              </a:r>
              <a:r>
                <a:rPr kumimoji="1" lang="en-US" altLang="zh-CN" sz="2500" b="1" dirty="0">
                  <a:solidFill>
                    <a:srgbClr val="003296"/>
                  </a:solidFill>
                  <a:ea typeface="幼圆" pitchFamily="49" charset="-122"/>
                </a:rPr>
                <a:t>S</a:t>
              </a:r>
              <a:r>
                <a:rPr kumimoji="1" lang="zh-CN" altLang="en-US" sz="2500" b="1" dirty="0">
                  <a:solidFill>
                    <a:srgbClr val="003296"/>
                  </a:solidFill>
                  <a:latin typeface="幼圆" pitchFamily="49" charset="-122"/>
                  <a:ea typeface="幼圆" pitchFamily="49" charset="-122"/>
                </a:rPr>
                <a:t>与</a:t>
              </a:r>
              <a:r>
                <a:rPr kumimoji="1" lang="en-US" altLang="zh-CN" sz="2500" b="1" dirty="0">
                  <a:solidFill>
                    <a:srgbClr val="003296"/>
                  </a:solidFill>
                  <a:ea typeface="幼圆" pitchFamily="49" charset="-122"/>
                </a:rPr>
                <a:t>T</a:t>
              </a:r>
              <a:r>
                <a:rPr kumimoji="1" lang="zh-CN" altLang="en-US" sz="2500" b="1" dirty="0">
                  <a:solidFill>
                    <a:srgbClr val="003296"/>
                  </a:solidFill>
                  <a:latin typeface="幼圆" pitchFamily="49" charset="-122"/>
                  <a:ea typeface="幼圆" pitchFamily="49" charset="-122"/>
                </a:rPr>
                <a:t>分别采用数组形式存储。</a:t>
              </a:r>
            </a:p>
          </p:txBody>
        </p:sp>
        <p:sp>
          <p:nvSpPr>
            <p:cNvPr id="30733" name="Rectangle 81"/>
            <p:cNvSpPr>
              <a:spLocks noChangeArrowheads="1"/>
            </p:cNvSpPr>
            <p:nvPr/>
          </p:nvSpPr>
          <p:spPr bwMode="auto">
            <a:xfrm>
              <a:off x="574" y="1235"/>
              <a:ext cx="718" cy="33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l" eaLnBrk="1" hangingPunct="1"/>
              <a:r>
                <a:rPr kumimoji="1" lang="zh-CN" altLang="en-US" sz="2800" b="1">
                  <a:solidFill>
                    <a:srgbClr val="FF3300"/>
                  </a:solidFill>
                  <a:latin typeface="黑体" pitchFamily="49" charset="-122"/>
                  <a:ea typeface="黑体" pitchFamily="49" charset="-122"/>
                </a:rPr>
                <a:t>前提</a:t>
              </a:r>
              <a:r>
                <a:rPr kumimoji="1" lang="en-US" altLang="zh-CN" sz="2800" b="1">
                  <a:solidFill>
                    <a:srgbClr val="FF3300"/>
                  </a:solidFill>
                  <a:latin typeface="黑体" pitchFamily="49" charset="-122"/>
                  <a:ea typeface="黑体" pitchFamily="49" charset="-122"/>
                </a:rPr>
                <a:t>:</a:t>
              </a:r>
            </a:p>
          </p:txBody>
        </p:sp>
      </p:grpSp>
      <p:grpSp>
        <p:nvGrpSpPr>
          <p:cNvPr id="11" name="Group 82"/>
          <p:cNvGrpSpPr>
            <a:grpSpLocks/>
          </p:cNvGrpSpPr>
          <p:nvPr/>
        </p:nvGrpSpPr>
        <p:grpSpPr bwMode="auto">
          <a:xfrm>
            <a:off x="2688255" y="3255965"/>
            <a:ext cx="6765297" cy="847725"/>
            <a:chOff x="596" y="1988"/>
            <a:chExt cx="4262" cy="534"/>
          </a:xfrm>
        </p:grpSpPr>
        <p:sp>
          <p:nvSpPr>
            <p:cNvPr id="30730" name="Text Box 83"/>
            <p:cNvSpPr txBox="1">
              <a:spLocks noChangeArrowheads="1"/>
            </p:cNvSpPr>
            <p:nvPr/>
          </p:nvSpPr>
          <p:spPr bwMode="auto">
            <a:xfrm>
              <a:off x="1114" y="2003"/>
              <a:ext cx="3744" cy="519"/>
            </a:xfrm>
            <a:prstGeom prst="rect">
              <a:avLst/>
            </a:prstGeom>
            <a:noFill/>
            <a:ln w="12700" cap="sq">
              <a:noFill/>
              <a:miter lim="800000"/>
              <a:headEnd type="none" w="sm" len="sm"/>
              <a:tailEnd type="none" w="sm" len="sm"/>
            </a:ln>
          </p:spPr>
          <p:txBody>
            <a:bodyPr>
              <a:spAutoFit/>
            </a:bodyPr>
            <a:lstStyle/>
            <a:p>
              <a:pPr algn="l" eaLnBrk="1" hangingPunct="1">
                <a:lnSpc>
                  <a:spcPct val="95000"/>
                </a:lnSpc>
              </a:pPr>
              <a:r>
                <a:rPr kumimoji="1" lang="zh-CN" altLang="en-US" sz="2500" b="1" dirty="0">
                  <a:solidFill>
                    <a:srgbClr val="003296"/>
                  </a:solidFill>
                  <a:ea typeface="幼圆" pitchFamily="49" charset="-122"/>
                </a:rPr>
                <a:t>  </a:t>
              </a:r>
              <a:r>
                <a:rPr kumimoji="1" lang="en-US" altLang="zh-CN" sz="2500" b="1" dirty="0">
                  <a:solidFill>
                    <a:srgbClr val="003296"/>
                  </a:solidFill>
                  <a:ea typeface="幼圆" pitchFamily="49" charset="-122"/>
                </a:rPr>
                <a:t>1.  </a:t>
              </a:r>
              <a:r>
                <a:rPr kumimoji="1" lang="zh-CN" altLang="en-US" sz="2500" b="1" dirty="0">
                  <a:solidFill>
                    <a:srgbClr val="003296"/>
                  </a:solidFill>
                  <a:ea typeface="幼圆" pitchFamily="49" charset="-122"/>
                </a:rPr>
                <a:t>当</a:t>
              </a:r>
              <a:r>
                <a:rPr kumimoji="1" lang="en-US" altLang="zh-CN" sz="2500" b="1" dirty="0">
                  <a:solidFill>
                    <a:srgbClr val="003296"/>
                  </a:solidFill>
                  <a:ea typeface="幼圆" pitchFamily="49" charset="-122"/>
                </a:rPr>
                <a:t>n=0</a:t>
              </a:r>
              <a:r>
                <a:rPr kumimoji="1" lang="zh-CN" altLang="en-US" sz="2500" b="1" dirty="0">
                  <a:solidFill>
                    <a:srgbClr val="003296"/>
                  </a:solidFill>
                  <a:ea typeface="幼圆" pitchFamily="49" charset="-122"/>
                </a:rPr>
                <a:t>时，将</a:t>
              </a:r>
              <a:r>
                <a:rPr kumimoji="1" lang="en-US" altLang="zh-CN" sz="2500" b="1" dirty="0">
                  <a:solidFill>
                    <a:srgbClr val="003296"/>
                  </a:solidFill>
                  <a:ea typeface="幼圆" pitchFamily="49" charset="-122"/>
                </a:rPr>
                <a:t>T </a:t>
              </a:r>
              <a:r>
                <a:rPr kumimoji="1" lang="zh-CN" altLang="en-US" sz="2500" b="1" dirty="0">
                  <a:solidFill>
                    <a:srgbClr val="003296"/>
                  </a:solidFill>
                  <a:ea typeface="幼圆" pitchFamily="49" charset="-122"/>
                </a:rPr>
                <a:t>插在</a:t>
              </a:r>
              <a:r>
                <a:rPr kumimoji="1" lang="en-US" altLang="zh-CN" sz="2500" b="1" dirty="0">
                  <a:solidFill>
                    <a:srgbClr val="003296"/>
                  </a:solidFill>
                  <a:ea typeface="幼圆" pitchFamily="49" charset="-122"/>
                </a:rPr>
                <a:t>S </a:t>
              </a:r>
              <a:r>
                <a:rPr kumimoji="1" lang="zh-CN" altLang="en-US" sz="2500" b="1" dirty="0">
                  <a:solidFill>
                    <a:srgbClr val="003296"/>
                  </a:solidFill>
                  <a:ea typeface="幼圆" pitchFamily="49" charset="-122"/>
                </a:rPr>
                <a:t>的最前面。</a:t>
              </a:r>
            </a:p>
            <a:p>
              <a:pPr algn="l" eaLnBrk="1" hangingPunct="1">
                <a:lnSpc>
                  <a:spcPct val="95000"/>
                </a:lnSpc>
              </a:pPr>
              <a:r>
                <a:rPr kumimoji="1" lang="zh-CN" altLang="en-US" sz="2500" b="1" dirty="0">
                  <a:solidFill>
                    <a:srgbClr val="003296"/>
                  </a:solidFill>
                  <a:ea typeface="幼圆" pitchFamily="49" charset="-122"/>
                </a:rPr>
                <a:t>  </a:t>
              </a:r>
              <a:r>
                <a:rPr kumimoji="1" lang="en-US" altLang="zh-CN" sz="2500" b="1" dirty="0">
                  <a:solidFill>
                    <a:srgbClr val="003296"/>
                  </a:solidFill>
                  <a:ea typeface="幼圆" pitchFamily="49" charset="-122"/>
                </a:rPr>
                <a:t>2.  </a:t>
              </a:r>
              <a:r>
                <a:rPr kumimoji="1" lang="zh-CN" altLang="en-US" sz="2500" b="1" dirty="0">
                  <a:solidFill>
                    <a:srgbClr val="003296"/>
                  </a:solidFill>
                  <a:ea typeface="幼圆" pitchFamily="49" charset="-122"/>
                </a:rPr>
                <a:t>结果串由</a:t>
              </a:r>
              <a:r>
                <a:rPr kumimoji="1" lang="en-US" altLang="zh-CN" sz="2500" b="1" dirty="0">
                  <a:solidFill>
                    <a:srgbClr val="003296"/>
                  </a:solidFill>
                  <a:ea typeface="幼圆" pitchFamily="49" charset="-122"/>
                </a:rPr>
                <a:t>S </a:t>
              </a:r>
              <a:r>
                <a:rPr kumimoji="1" lang="zh-CN" altLang="en-US" sz="2500" b="1" dirty="0">
                  <a:solidFill>
                    <a:srgbClr val="003296"/>
                  </a:solidFill>
                  <a:ea typeface="幼圆" pitchFamily="49" charset="-122"/>
                </a:rPr>
                <a:t>指出。</a:t>
              </a:r>
            </a:p>
          </p:txBody>
        </p:sp>
        <p:sp>
          <p:nvSpPr>
            <p:cNvPr id="30731" name="Rectangle 84"/>
            <p:cNvSpPr>
              <a:spLocks noChangeArrowheads="1"/>
            </p:cNvSpPr>
            <p:nvPr/>
          </p:nvSpPr>
          <p:spPr bwMode="auto">
            <a:xfrm>
              <a:off x="596" y="1988"/>
              <a:ext cx="814" cy="33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pPr algn="l" eaLnBrk="1" hangingPunct="1"/>
              <a:r>
                <a:rPr kumimoji="1" lang="zh-CN" altLang="en-US" sz="2800" b="1">
                  <a:solidFill>
                    <a:srgbClr val="FF3300"/>
                  </a:solidFill>
                  <a:latin typeface="黑体" pitchFamily="49" charset="-122"/>
                  <a:ea typeface="黑体" pitchFamily="49" charset="-122"/>
                </a:rPr>
                <a:t>约定：</a:t>
              </a:r>
            </a:p>
          </p:txBody>
        </p:sp>
      </p:gr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right)">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ppt_x"/>
                                          </p:val>
                                        </p:tav>
                                        <p:tav tm="100000">
                                          <p:val>
                                            <p:strVal val="#ppt_x"/>
                                          </p:val>
                                        </p:tav>
                                      </p:tavLst>
                                    </p:anim>
                                    <p:anim calcmode="lin" valueType="num">
                                      <p:cBhvr additive="base">
                                        <p:cTn id="2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left)">
                                      <p:cBhvr>
                                        <p:cTn id="34" dur="500"/>
                                        <p:tgtEl>
                                          <p:spTgt spid="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left)">
                                      <p:cBhvr>
                                        <p:cTn id="3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4053296" y="1600201"/>
            <a:ext cx="4632723" cy="590931"/>
          </a:xfrm>
          <a:prstGeom prst="rect">
            <a:avLst/>
          </a:prstGeom>
          <a:noFill/>
          <a:ln w="12700" cap="sq">
            <a:noFill/>
            <a:miter lim="800000"/>
            <a:headEnd type="none" w="sm" len="sm"/>
            <a:tailEnd type="none" w="sm" len="sm"/>
          </a:ln>
        </p:spPr>
        <p:txBody>
          <a:bodyPr>
            <a:spAutoFit/>
          </a:bodyPr>
          <a:lstStyle/>
          <a:p>
            <a:pPr algn="l" eaLnBrk="1" hangingPunct="1">
              <a:lnSpc>
                <a:spcPct val="90000"/>
              </a:lnSpc>
            </a:pPr>
            <a:r>
              <a:rPr kumimoji="1" lang="zh-CN" altLang="en-US" b="1">
                <a:solidFill>
                  <a:srgbClr val="000099"/>
                </a:solidFill>
                <a:latin typeface="幼圆" pitchFamily="49" charset="-122"/>
                <a:ea typeface="幼圆" pitchFamily="49" charset="-122"/>
              </a:rPr>
              <a:t>例如</a:t>
            </a:r>
            <a:r>
              <a:rPr kumimoji="1" lang="en-US" altLang="zh-CN" b="1">
                <a:solidFill>
                  <a:srgbClr val="000099"/>
                </a:solidFill>
                <a:latin typeface="楷体_GB2312" pitchFamily="49" charset="-122"/>
                <a:ea typeface="楷体_GB2312" pitchFamily="49" charset="-122"/>
              </a:rPr>
              <a:t>:   </a:t>
            </a:r>
            <a:r>
              <a:rPr kumimoji="1" lang="en-US" altLang="zh-CN" b="1">
                <a:solidFill>
                  <a:srgbClr val="000099"/>
                </a:solidFill>
                <a:ea typeface="楷体_GB2312" pitchFamily="49" charset="-122"/>
              </a:rPr>
              <a:t>S= </a:t>
            </a:r>
            <a:r>
              <a:rPr kumimoji="1" lang="en-US" altLang="zh-CN" b="1">
                <a:solidFill>
                  <a:srgbClr val="000099"/>
                </a:solidFill>
                <a:cs typeface="Times New Roman" pitchFamily="18" charset="0"/>
                <a:sym typeface="Symbol" pitchFamily="18" charset="2"/>
              </a:rPr>
              <a:t>´</a:t>
            </a:r>
            <a:r>
              <a:rPr kumimoji="1" lang="en-US" altLang="zh-CN" b="1">
                <a:solidFill>
                  <a:srgbClr val="000099"/>
                </a:solidFill>
                <a:ea typeface="楷体_GB2312" pitchFamily="49" charset="-122"/>
              </a:rPr>
              <a:t>Bei</a:t>
            </a:r>
            <a:r>
              <a:rPr kumimoji="1" lang="en-US" altLang="zh-CN" b="1">
                <a:solidFill>
                  <a:srgbClr val="FF3300"/>
                </a:solidFill>
                <a:ea typeface="楷体_GB2312" pitchFamily="49" charset="-122"/>
              </a:rPr>
              <a:t>jing</a:t>
            </a:r>
            <a:r>
              <a:rPr kumimoji="1" lang="en-US" altLang="zh-CN" b="1">
                <a:solidFill>
                  <a:srgbClr val="000099"/>
                </a:solidFill>
                <a:ea typeface="楷体_GB2312" pitchFamily="49" charset="-122"/>
              </a:rPr>
              <a:t>&amp;Shanghai</a:t>
            </a:r>
            <a:r>
              <a:rPr kumimoji="1" lang="en-US" altLang="zh-CN" b="1">
                <a:solidFill>
                  <a:srgbClr val="000099"/>
                </a:solidFill>
                <a:cs typeface="Times New Roman" pitchFamily="18" charset="0"/>
                <a:sym typeface="Symbol" pitchFamily="18" charset="2"/>
              </a:rPr>
              <a:t>´</a:t>
            </a:r>
            <a:endParaRPr kumimoji="1" lang="en-US" altLang="zh-CN" b="1">
              <a:solidFill>
                <a:srgbClr val="000099"/>
              </a:solidFill>
              <a:latin typeface="楷体_GB2312" pitchFamily="49" charset="-122"/>
              <a:ea typeface="楷体_GB2312" pitchFamily="49" charset="-122"/>
            </a:endParaRPr>
          </a:p>
          <a:p>
            <a:pPr algn="l" eaLnBrk="1" hangingPunct="1">
              <a:lnSpc>
                <a:spcPct val="90000"/>
              </a:lnSpc>
            </a:pPr>
            <a:r>
              <a:rPr kumimoji="1" lang="en-US" altLang="zh-CN" b="1">
                <a:solidFill>
                  <a:srgbClr val="000099"/>
                </a:solidFill>
                <a:latin typeface="楷体_GB2312" pitchFamily="49" charset="-122"/>
                <a:ea typeface="楷体_GB2312" pitchFamily="49" charset="-122"/>
              </a:rPr>
              <a:t>        </a:t>
            </a:r>
            <a:r>
              <a:rPr kumimoji="1" lang="en-US" altLang="zh-CN" b="1">
                <a:solidFill>
                  <a:srgbClr val="000099"/>
                </a:solidFill>
                <a:ea typeface="楷体_GB2312" pitchFamily="49" charset="-122"/>
              </a:rPr>
              <a:t>T= </a:t>
            </a:r>
            <a:r>
              <a:rPr kumimoji="1" lang="en-US" altLang="zh-CN" b="1">
                <a:solidFill>
                  <a:srgbClr val="000099"/>
                </a:solidFill>
                <a:cs typeface="Times New Roman" pitchFamily="18" charset="0"/>
                <a:sym typeface="Symbol" pitchFamily="18" charset="2"/>
              </a:rPr>
              <a:t>´</a:t>
            </a:r>
            <a:r>
              <a:rPr kumimoji="1" lang="en-US" altLang="zh-CN" b="1">
                <a:solidFill>
                  <a:srgbClr val="FF3300"/>
                </a:solidFill>
                <a:ea typeface="楷体_GB2312" pitchFamily="49" charset="-122"/>
              </a:rPr>
              <a:t>jing</a:t>
            </a:r>
            <a:r>
              <a:rPr kumimoji="1" lang="en-US" altLang="zh-CN" b="1">
                <a:solidFill>
                  <a:srgbClr val="000099"/>
                </a:solidFill>
                <a:cs typeface="Times New Roman" pitchFamily="18" charset="0"/>
                <a:sym typeface="Symbol" pitchFamily="18" charset="2"/>
              </a:rPr>
              <a:t>´</a:t>
            </a:r>
            <a:endParaRPr kumimoji="1" lang="en-US" altLang="zh-CN" sz="2500" b="1">
              <a:solidFill>
                <a:srgbClr val="FFFFFF"/>
              </a:solidFill>
              <a:cs typeface="Times New Roman" pitchFamily="18" charset="0"/>
              <a:sym typeface="Symbol" pitchFamily="18" charset="2"/>
            </a:endParaRPr>
          </a:p>
        </p:txBody>
      </p:sp>
      <p:sp>
        <p:nvSpPr>
          <p:cNvPr id="67587" name="Rectangle 3"/>
          <p:cNvSpPr>
            <a:spLocks noChangeArrowheads="1"/>
          </p:cNvSpPr>
          <p:nvPr/>
        </p:nvSpPr>
        <p:spPr bwMode="auto">
          <a:xfrm>
            <a:off x="3505984" y="3097215"/>
            <a:ext cx="4597099" cy="492125"/>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600" b="1">
                <a:solidFill>
                  <a:srgbClr val="002F8C"/>
                </a:solidFill>
                <a:ea typeface="楷体_GB2312" pitchFamily="49" charset="-122"/>
              </a:rPr>
              <a:t>(1)  </a:t>
            </a:r>
            <a:r>
              <a:rPr kumimoji="1" lang="zh-CN" altLang="en-US" sz="2600" b="1">
                <a:solidFill>
                  <a:srgbClr val="002F8C"/>
                </a:solidFill>
                <a:ea typeface="幼圆" pitchFamily="49" charset="-122"/>
              </a:rPr>
              <a:t>单个字符在主串中的位置</a:t>
            </a:r>
            <a:r>
              <a:rPr kumimoji="1" lang="zh-CN" altLang="en-US" sz="2600" b="1">
                <a:solidFill>
                  <a:srgbClr val="002F8C"/>
                </a:solidFill>
                <a:ea typeface="楷体_GB2312" pitchFamily="49" charset="-122"/>
              </a:rPr>
              <a:t> </a:t>
            </a:r>
          </a:p>
        </p:txBody>
      </p:sp>
      <p:sp>
        <p:nvSpPr>
          <p:cNvPr id="67588" name="Rectangle 4"/>
          <p:cNvSpPr>
            <a:spLocks noChangeArrowheads="1"/>
          </p:cNvSpPr>
          <p:nvPr/>
        </p:nvSpPr>
        <p:spPr bwMode="auto">
          <a:xfrm>
            <a:off x="3428258" y="3889377"/>
            <a:ext cx="4116176"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rgbClr val="002F8C"/>
                </a:solidFill>
                <a:latin typeface="楷体_GB2312" pitchFamily="49" charset="-122"/>
                <a:ea typeface="楷体_GB2312" pitchFamily="49" charset="-122"/>
              </a:rPr>
              <a:t>(</a:t>
            </a:r>
            <a:r>
              <a:rPr kumimoji="1" lang="en-US" altLang="zh-CN" sz="2600" b="1">
                <a:solidFill>
                  <a:srgbClr val="002F8C"/>
                </a:solidFill>
                <a:ea typeface="楷体_GB2312" pitchFamily="49" charset="-122"/>
              </a:rPr>
              <a:t>2</a:t>
            </a:r>
            <a:r>
              <a:rPr kumimoji="1" lang="en-US" altLang="zh-CN" sz="2600" b="1">
                <a:solidFill>
                  <a:srgbClr val="002F8C"/>
                </a:solidFill>
                <a:latin typeface="楷体_GB2312" pitchFamily="49" charset="-122"/>
                <a:ea typeface="楷体_GB2312" pitchFamily="49" charset="-122"/>
              </a:rPr>
              <a:t>) </a:t>
            </a:r>
            <a:r>
              <a:rPr kumimoji="1" lang="zh-CN" altLang="en-US" sz="2600" b="1">
                <a:solidFill>
                  <a:srgbClr val="002F8C"/>
                </a:solidFill>
                <a:latin typeface="幼圆" pitchFamily="49" charset="-122"/>
                <a:ea typeface="幼圆" pitchFamily="49" charset="-122"/>
              </a:rPr>
              <a:t>子串在主串中的位置</a:t>
            </a:r>
          </a:p>
        </p:txBody>
      </p:sp>
      <p:sp>
        <p:nvSpPr>
          <p:cNvPr id="67589" name="Text Box 5"/>
          <p:cNvSpPr txBox="1">
            <a:spLocks noChangeArrowheads="1"/>
          </p:cNvSpPr>
          <p:nvPr/>
        </p:nvSpPr>
        <p:spPr bwMode="auto">
          <a:xfrm>
            <a:off x="3718107" y="2674940"/>
            <a:ext cx="6695668" cy="1292225"/>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600" b="1">
                <a:solidFill>
                  <a:schemeClr val="accent2"/>
                </a:solidFill>
                <a:latin typeface="幼圆" pitchFamily="49" charset="-122"/>
                <a:ea typeface="幼圆" pitchFamily="49" charset="-122"/>
              </a:rPr>
              <a:t>                                             </a:t>
            </a:r>
          </a:p>
          <a:p>
            <a:pPr algn="l" eaLnBrk="1" hangingPunct="1"/>
            <a:r>
              <a:rPr kumimoji="1" lang="zh-CN" altLang="en-US" sz="2600" b="1">
                <a:solidFill>
                  <a:schemeClr val="accent2"/>
                </a:solidFill>
                <a:latin typeface="幼圆" pitchFamily="49" charset="-122"/>
                <a:ea typeface="幼圆" pitchFamily="49" charset="-122"/>
              </a:rPr>
              <a:t>                        </a:t>
            </a:r>
            <a:r>
              <a:rPr kumimoji="1" lang="zh-CN" altLang="en-US" sz="2600" b="1">
                <a:solidFill>
                  <a:srgbClr val="FF3300"/>
                </a:solidFill>
                <a:latin typeface="幼圆" pitchFamily="49" charset="-122"/>
                <a:ea typeface="幼圆" pitchFamily="49" charset="-122"/>
              </a:rPr>
              <a:t>被定义为该字符</a:t>
            </a:r>
          </a:p>
          <a:p>
            <a:pPr algn="l" eaLnBrk="1" hangingPunct="1"/>
            <a:r>
              <a:rPr kumimoji="1" lang="zh-CN" altLang="en-US" sz="2600" b="1">
                <a:solidFill>
                  <a:srgbClr val="FF3300"/>
                </a:solidFill>
                <a:latin typeface="幼圆" pitchFamily="49" charset="-122"/>
                <a:ea typeface="幼圆" pitchFamily="49" charset="-122"/>
              </a:rPr>
              <a:t>  在串中的序号。</a:t>
            </a:r>
            <a:endParaRPr kumimoji="1" lang="zh-CN" altLang="en-US" sz="2600">
              <a:solidFill>
                <a:srgbClr val="FF3300"/>
              </a:solidFill>
              <a:latin typeface="幼圆" pitchFamily="49" charset="-122"/>
              <a:ea typeface="幼圆" pitchFamily="49" charset="-122"/>
            </a:endParaRPr>
          </a:p>
        </p:txBody>
      </p:sp>
      <p:sp>
        <p:nvSpPr>
          <p:cNvPr id="67590" name="Text Box 6"/>
          <p:cNvSpPr txBox="1">
            <a:spLocks noChangeArrowheads="1"/>
          </p:cNvSpPr>
          <p:nvPr/>
        </p:nvSpPr>
        <p:spPr bwMode="auto">
          <a:xfrm>
            <a:off x="3264712" y="3867152"/>
            <a:ext cx="7163636" cy="1292225"/>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600" b="1">
                <a:solidFill>
                  <a:schemeClr val="accent2"/>
                </a:solidFill>
                <a:latin typeface="幼圆" pitchFamily="49" charset="-122"/>
                <a:ea typeface="幼圆" pitchFamily="49" charset="-122"/>
              </a:rPr>
              <a:t>                       </a:t>
            </a:r>
            <a:r>
              <a:rPr kumimoji="1" lang="zh-CN" altLang="en-US" sz="2600" b="1">
                <a:solidFill>
                  <a:srgbClr val="FF3300"/>
                </a:solidFill>
                <a:latin typeface="幼圆" pitchFamily="49" charset="-122"/>
                <a:ea typeface="幼圆" pitchFamily="49" charset="-122"/>
              </a:rPr>
              <a:t>被定义为主串中首次</a:t>
            </a:r>
          </a:p>
          <a:p>
            <a:pPr algn="l" eaLnBrk="1" hangingPunct="1"/>
            <a:r>
              <a:rPr kumimoji="1" lang="zh-CN" altLang="en-US" sz="2600" b="1">
                <a:solidFill>
                  <a:srgbClr val="FF3300"/>
                </a:solidFill>
                <a:latin typeface="幼圆" pitchFamily="49" charset="-122"/>
                <a:ea typeface="幼圆" pitchFamily="49" charset="-122"/>
              </a:rPr>
              <a:t>     出现的该子串的第一个字符在主串中的位</a:t>
            </a:r>
          </a:p>
          <a:p>
            <a:pPr algn="l" eaLnBrk="1" hangingPunct="1"/>
            <a:r>
              <a:rPr kumimoji="1" lang="zh-CN" altLang="en-US" sz="2600" b="1">
                <a:solidFill>
                  <a:srgbClr val="FF3300"/>
                </a:solidFill>
                <a:latin typeface="幼圆" pitchFamily="49" charset="-122"/>
                <a:ea typeface="幼圆" pitchFamily="49" charset="-122"/>
              </a:rPr>
              <a:t>     置。</a:t>
            </a:r>
            <a:endParaRPr kumimoji="1" lang="zh-CN" altLang="en-US" sz="2600">
              <a:solidFill>
                <a:srgbClr val="FF3300"/>
              </a:solidFill>
              <a:latin typeface="幼圆" pitchFamily="49" charset="-122"/>
              <a:ea typeface="幼圆" pitchFamily="49" charset="-122"/>
            </a:endParaRPr>
          </a:p>
        </p:txBody>
      </p:sp>
      <p:sp>
        <p:nvSpPr>
          <p:cNvPr id="67591" name="Text Box 7"/>
          <p:cNvSpPr txBox="1">
            <a:spLocks noChangeArrowheads="1"/>
          </p:cNvSpPr>
          <p:nvPr/>
        </p:nvSpPr>
        <p:spPr bwMode="auto">
          <a:xfrm>
            <a:off x="3276048" y="5105401"/>
            <a:ext cx="3817071" cy="646331"/>
          </a:xfrm>
          <a:prstGeom prst="rect">
            <a:avLst/>
          </a:prstGeom>
          <a:noFill/>
          <a:ln w="12700" cap="sq">
            <a:noFill/>
            <a:miter lim="800000"/>
            <a:headEnd type="none" w="sm" len="sm"/>
            <a:tailEnd type="none" w="sm" len="sm"/>
          </a:ln>
        </p:spPr>
        <p:txBody>
          <a:bodyPr wrap="none">
            <a:spAutoFit/>
          </a:bodyPr>
          <a:lstStyle/>
          <a:p>
            <a:pPr algn="l" eaLnBrk="1" hangingPunct="1"/>
            <a:r>
              <a:rPr kumimoji="1" lang="zh-CN" altLang="en-US" b="1">
                <a:solidFill>
                  <a:srgbClr val="000099"/>
                </a:solidFill>
                <a:latin typeface="幼圆" pitchFamily="49" charset="-122"/>
                <a:ea typeface="幼圆" pitchFamily="49" charset="-122"/>
              </a:rPr>
              <a:t>例如</a:t>
            </a:r>
            <a:r>
              <a:rPr kumimoji="1" lang="en-US" altLang="zh-CN" b="1">
                <a:solidFill>
                  <a:srgbClr val="000099"/>
                </a:solidFill>
                <a:latin typeface="楷体_GB2312" pitchFamily="49" charset="-122"/>
                <a:ea typeface="楷体_GB2312" pitchFamily="49" charset="-122"/>
              </a:rPr>
              <a:t>:   </a:t>
            </a:r>
            <a:r>
              <a:rPr kumimoji="1" lang="en-US" altLang="zh-CN" b="1">
                <a:solidFill>
                  <a:srgbClr val="000099"/>
                </a:solidFill>
                <a:ea typeface="楷体_GB2312" pitchFamily="49" charset="-122"/>
              </a:rPr>
              <a:t>S= </a:t>
            </a:r>
            <a:r>
              <a:rPr kumimoji="1" lang="en-US" altLang="zh-CN" b="1">
                <a:solidFill>
                  <a:srgbClr val="000099"/>
                </a:solidFill>
                <a:cs typeface="Times New Roman" pitchFamily="18" charset="0"/>
                <a:sym typeface="Symbol" pitchFamily="18" charset="2"/>
              </a:rPr>
              <a:t>´</a:t>
            </a:r>
            <a:r>
              <a:rPr kumimoji="1" lang="en-US" altLang="zh-CN" b="1">
                <a:solidFill>
                  <a:srgbClr val="000099"/>
                </a:solidFill>
                <a:ea typeface="楷体_GB2312" pitchFamily="49" charset="-122"/>
              </a:rPr>
              <a:t>Beijing&amp;Nanjing&amp;Shanghai</a:t>
            </a:r>
            <a:r>
              <a:rPr kumimoji="1" lang="en-US" altLang="zh-CN" b="1">
                <a:solidFill>
                  <a:srgbClr val="000099"/>
                </a:solidFill>
                <a:cs typeface="Times New Roman" pitchFamily="18" charset="0"/>
                <a:sym typeface="Symbol" pitchFamily="18" charset="2"/>
              </a:rPr>
              <a:t>´</a:t>
            </a:r>
            <a:endParaRPr kumimoji="1" lang="en-US" altLang="zh-CN" b="1">
              <a:solidFill>
                <a:srgbClr val="000099"/>
              </a:solidFill>
              <a:latin typeface="楷体_GB2312" pitchFamily="49" charset="-122"/>
              <a:ea typeface="楷体_GB2312" pitchFamily="49" charset="-122"/>
            </a:endParaRPr>
          </a:p>
          <a:p>
            <a:pPr algn="l" eaLnBrk="1" hangingPunct="1"/>
            <a:r>
              <a:rPr kumimoji="1" lang="en-US" altLang="zh-CN" b="1">
                <a:solidFill>
                  <a:srgbClr val="000099"/>
                </a:solidFill>
                <a:latin typeface="楷体_GB2312" pitchFamily="49" charset="-122"/>
                <a:ea typeface="楷体_GB2312" pitchFamily="49" charset="-122"/>
              </a:rPr>
              <a:t>        </a:t>
            </a:r>
            <a:r>
              <a:rPr kumimoji="1" lang="en-US" altLang="zh-CN" b="1">
                <a:solidFill>
                  <a:srgbClr val="000099"/>
                </a:solidFill>
                <a:ea typeface="楷体_GB2312" pitchFamily="49" charset="-122"/>
              </a:rPr>
              <a:t>T= </a:t>
            </a:r>
            <a:r>
              <a:rPr kumimoji="1" lang="en-US" altLang="zh-CN" b="1">
                <a:solidFill>
                  <a:srgbClr val="000099"/>
                </a:solidFill>
                <a:cs typeface="Times New Roman" pitchFamily="18" charset="0"/>
                <a:sym typeface="Symbol" pitchFamily="18" charset="2"/>
              </a:rPr>
              <a:t>´</a:t>
            </a:r>
            <a:r>
              <a:rPr kumimoji="1" lang="en-US" altLang="zh-CN" b="1">
                <a:solidFill>
                  <a:srgbClr val="000099"/>
                </a:solidFill>
                <a:ea typeface="楷体_GB2312" pitchFamily="49" charset="-122"/>
              </a:rPr>
              <a:t>jing</a:t>
            </a:r>
            <a:r>
              <a:rPr kumimoji="1" lang="en-US" altLang="zh-CN" b="1">
                <a:solidFill>
                  <a:srgbClr val="000099"/>
                </a:solidFill>
                <a:cs typeface="Times New Roman" pitchFamily="18" charset="0"/>
                <a:sym typeface="Symbol" pitchFamily="18" charset="2"/>
              </a:rPr>
              <a:t>´</a:t>
            </a:r>
            <a:endParaRPr kumimoji="1" lang="en-US" altLang="zh-CN" sz="2500" b="1">
              <a:solidFill>
                <a:srgbClr val="FFFFFF"/>
              </a:solidFill>
              <a:cs typeface="Times New Roman" pitchFamily="18" charset="0"/>
              <a:sym typeface="Symbol" pitchFamily="18" charset="2"/>
            </a:endParaRPr>
          </a:p>
        </p:txBody>
      </p:sp>
      <p:grpSp>
        <p:nvGrpSpPr>
          <p:cNvPr id="2" name="Group 8"/>
          <p:cNvGrpSpPr>
            <a:grpSpLocks/>
          </p:cNvGrpSpPr>
          <p:nvPr/>
        </p:nvGrpSpPr>
        <p:grpSpPr bwMode="auto">
          <a:xfrm>
            <a:off x="2210569" y="6015038"/>
            <a:ext cx="2402992" cy="538162"/>
            <a:chOff x="502" y="3768"/>
            <a:chExt cx="1514" cy="339"/>
          </a:xfrm>
        </p:grpSpPr>
        <p:sp>
          <p:nvSpPr>
            <p:cNvPr id="31769" name="AutoShape 9"/>
            <p:cNvSpPr>
              <a:spLocks noChangeArrowheads="1"/>
            </p:cNvSpPr>
            <p:nvPr/>
          </p:nvSpPr>
          <p:spPr bwMode="auto">
            <a:xfrm>
              <a:off x="502" y="3793"/>
              <a:ext cx="1514" cy="314"/>
            </a:xfrm>
            <a:prstGeom prst="cloudCallout">
              <a:avLst>
                <a:gd name="adj1" fmla="val 43856"/>
                <a:gd name="adj2" fmla="val -89810"/>
              </a:avLst>
            </a:prstGeom>
            <a:noFill/>
            <a:ln w="50800" cap="sq">
              <a:solidFill>
                <a:srgbClr val="33CCCC"/>
              </a:solidFill>
              <a:round/>
              <a:headEnd type="none" w="sm" len="sm"/>
              <a:tailEnd type="none" w="sm" len="sm"/>
            </a:ln>
          </p:spPr>
          <p:txBody>
            <a:bodyPr wrap="none" anchor="ctr"/>
            <a:lstStyle/>
            <a:p>
              <a:pPr eaLnBrk="1" hangingPunct="1"/>
              <a:endParaRPr kumimoji="1" lang="zh-CN" altLang="en-US" sz="2400"/>
            </a:p>
          </p:txBody>
        </p:sp>
        <p:sp>
          <p:nvSpPr>
            <p:cNvPr id="31770" name="Text Box 10"/>
            <p:cNvSpPr txBox="1">
              <a:spLocks noChangeArrowheads="1"/>
            </p:cNvSpPr>
            <p:nvPr/>
          </p:nvSpPr>
          <p:spPr bwMode="auto">
            <a:xfrm>
              <a:off x="790" y="3768"/>
              <a:ext cx="986" cy="320"/>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gn="l" eaLnBrk="1" hangingPunct="1"/>
              <a:r>
                <a:rPr kumimoji="1" lang="zh-CN" altLang="en-US" sz="2700" b="1">
                  <a:solidFill>
                    <a:srgbClr val="FF3300"/>
                  </a:solidFill>
                  <a:latin typeface="黑体" pitchFamily="49" charset="-122"/>
                  <a:ea typeface="黑体" pitchFamily="49" charset="-122"/>
                </a:rPr>
                <a:t>位置为</a:t>
              </a:r>
              <a:r>
                <a:rPr kumimoji="1" lang="en-US" altLang="zh-CN" sz="2700" b="1">
                  <a:solidFill>
                    <a:srgbClr val="FF3300"/>
                  </a:solidFill>
                  <a:latin typeface="黑体" pitchFamily="49" charset="-122"/>
                  <a:ea typeface="黑体" pitchFamily="49" charset="-122"/>
                </a:rPr>
                <a:t>4</a:t>
              </a:r>
            </a:p>
          </p:txBody>
        </p:sp>
      </p:grpSp>
      <p:grpSp>
        <p:nvGrpSpPr>
          <p:cNvPr id="3" name="Group 11"/>
          <p:cNvGrpSpPr>
            <a:grpSpLocks/>
          </p:cNvGrpSpPr>
          <p:nvPr/>
        </p:nvGrpSpPr>
        <p:grpSpPr bwMode="auto">
          <a:xfrm>
            <a:off x="4727848" y="5157192"/>
            <a:ext cx="1550114" cy="342900"/>
            <a:chOff x="2976" y="3360"/>
            <a:chExt cx="976" cy="216"/>
          </a:xfrm>
        </p:grpSpPr>
        <p:sp>
          <p:nvSpPr>
            <p:cNvPr id="31767" name="Oval 12"/>
            <p:cNvSpPr>
              <a:spLocks noChangeArrowheads="1"/>
            </p:cNvSpPr>
            <p:nvPr/>
          </p:nvSpPr>
          <p:spPr bwMode="auto">
            <a:xfrm>
              <a:off x="2976" y="3372"/>
              <a:ext cx="432" cy="204"/>
            </a:xfrm>
            <a:prstGeom prst="ellipse">
              <a:avLst/>
            </a:prstGeom>
            <a:noFill/>
            <a:ln w="31750" cap="sq">
              <a:solidFill>
                <a:srgbClr val="FF0000"/>
              </a:solidFill>
              <a:round/>
              <a:headEnd/>
              <a:tailEnd/>
            </a:ln>
          </p:spPr>
          <p:txBody>
            <a:bodyPr wrap="none" anchor="ctr"/>
            <a:lstStyle/>
            <a:p>
              <a:endParaRPr lang="zh-CN" altLang="en-US"/>
            </a:p>
          </p:txBody>
        </p:sp>
        <p:sp>
          <p:nvSpPr>
            <p:cNvPr id="31768" name="Oval 13"/>
            <p:cNvSpPr>
              <a:spLocks noChangeArrowheads="1"/>
            </p:cNvSpPr>
            <p:nvPr/>
          </p:nvSpPr>
          <p:spPr bwMode="auto">
            <a:xfrm>
              <a:off x="3520" y="3360"/>
              <a:ext cx="432" cy="204"/>
            </a:xfrm>
            <a:prstGeom prst="ellipse">
              <a:avLst/>
            </a:prstGeom>
            <a:noFill/>
            <a:ln w="31750" cap="sq">
              <a:solidFill>
                <a:srgbClr val="FF0000"/>
              </a:solidFill>
              <a:round/>
              <a:headEnd/>
              <a:tailEnd/>
            </a:ln>
          </p:spPr>
          <p:txBody>
            <a:bodyPr wrap="none" anchor="ctr"/>
            <a:lstStyle/>
            <a:p>
              <a:endParaRPr lang="zh-CN" altLang="en-US"/>
            </a:p>
          </p:txBody>
        </p:sp>
      </p:grpSp>
      <p:sp>
        <p:nvSpPr>
          <p:cNvPr id="67598" name="Text Box 14"/>
          <p:cNvSpPr txBox="1">
            <a:spLocks noChangeArrowheads="1"/>
          </p:cNvSpPr>
          <p:nvPr/>
        </p:nvSpPr>
        <p:spPr bwMode="auto">
          <a:xfrm>
            <a:off x="3352154" y="1066802"/>
            <a:ext cx="6172645" cy="492125"/>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600" b="1">
                <a:solidFill>
                  <a:srgbClr val="002F8C"/>
                </a:solidFill>
                <a:latin typeface="幼圆" pitchFamily="49" charset="-122"/>
                <a:ea typeface="幼圆" pitchFamily="49" charset="-122"/>
              </a:rPr>
              <a:t>串中若干个连续的字符组成的子序列</a:t>
            </a:r>
            <a:r>
              <a:rPr kumimoji="1" lang="zh-CN" altLang="en-US" sz="2600" b="1">
                <a:solidFill>
                  <a:srgbClr val="002F8C"/>
                </a:solidFill>
              </a:rPr>
              <a:t>。</a:t>
            </a:r>
            <a:endParaRPr kumimoji="1" lang="zh-CN" altLang="en-US" sz="2600">
              <a:solidFill>
                <a:srgbClr val="002F8C"/>
              </a:solidFill>
            </a:endParaRPr>
          </a:p>
        </p:txBody>
      </p:sp>
      <p:sp>
        <p:nvSpPr>
          <p:cNvPr id="67599" name="Rectangle 15"/>
          <p:cNvSpPr>
            <a:spLocks noChangeArrowheads="1"/>
          </p:cNvSpPr>
          <p:nvPr/>
        </p:nvSpPr>
        <p:spPr bwMode="auto">
          <a:xfrm>
            <a:off x="2056741" y="1066800"/>
            <a:ext cx="1607931" cy="508000"/>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wrap="none">
            <a:spAutoFit/>
          </a:bodyPr>
          <a:lstStyle/>
          <a:p>
            <a:pPr algn="l" eaLnBrk="1" hangingPunct="1"/>
            <a:r>
              <a:rPr kumimoji="1" lang="en-US" altLang="zh-CN" sz="2700" b="1">
                <a:solidFill>
                  <a:srgbClr val="FF3300"/>
                </a:solidFill>
                <a:ea typeface="黑体" pitchFamily="49" charset="-122"/>
              </a:rPr>
              <a:t>1</a:t>
            </a:r>
            <a:r>
              <a:rPr kumimoji="1" lang="en-US" altLang="zh-CN" sz="2700" b="1">
                <a:solidFill>
                  <a:srgbClr val="FF3300"/>
                </a:solidFill>
                <a:latin typeface="黑体" pitchFamily="49" charset="-122"/>
                <a:ea typeface="黑体" pitchFamily="49" charset="-122"/>
              </a:rPr>
              <a:t>.</a:t>
            </a:r>
            <a:r>
              <a:rPr kumimoji="1" lang="zh-CN" altLang="en-US" sz="2700" b="1">
                <a:solidFill>
                  <a:srgbClr val="FF3300"/>
                </a:solidFill>
                <a:latin typeface="黑体" pitchFamily="49" charset="-122"/>
                <a:ea typeface="黑体" pitchFamily="49" charset="-122"/>
              </a:rPr>
              <a:t>子串：</a:t>
            </a:r>
          </a:p>
        </p:txBody>
      </p:sp>
      <p:sp>
        <p:nvSpPr>
          <p:cNvPr id="67600" name="Text Box 16"/>
          <p:cNvSpPr txBox="1">
            <a:spLocks noChangeArrowheads="1"/>
          </p:cNvSpPr>
          <p:nvPr/>
        </p:nvSpPr>
        <p:spPr bwMode="auto">
          <a:xfrm>
            <a:off x="3418542" y="2441577"/>
            <a:ext cx="2579492" cy="492125"/>
          </a:xfrm>
          <a:prstGeom prst="rect">
            <a:avLst/>
          </a:prstGeom>
          <a:noFill/>
          <a:ln w="12700" cap="sq">
            <a:noFill/>
            <a:miter lim="800000"/>
            <a:headEnd type="none" w="sm" len="sm"/>
            <a:tailEnd type="none" w="sm" len="sm"/>
          </a:ln>
        </p:spPr>
        <p:txBody>
          <a:bodyPr wrap="none">
            <a:spAutoFit/>
          </a:bodyPr>
          <a:lstStyle/>
          <a:p>
            <a:pPr algn="l" eaLnBrk="1" hangingPunct="1"/>
            <a:r>
              <a:rPr kumimoji="1" lang="zh-CN" altLang="en-US" sz="2600" b="1">
                <a:solidFill>
                  <a:srgbClr val="002F8C"/>
                </a:solidFill>
                <a:latin typeface="幼圆" pitchFamily="49" charset="-122"/>
                <a:ea typeface="幼圆" pitchFamily="49" charset="-122"/>
              </a:rPr>
              <a:t>包含子串的串</a:t>
            </a:r>
            <a:r>
              <a:rPr kumimoji="1" lang="zh-CN" altLang="en-US" sz="2600" b="1">
                <a:solidFill>
                  <a:srgbClr val="002F8C"/>
                </a:solidFill>
              </a:rPr>
              <a:t>。</a:t>
            </a:r>
          </a:p>
        </p:txBody>
      </p:sp>
      <p:sp>
        <p:nvSpPr>
          <p:cNvPr id="67601" name="Rectangle 17"/>
          <p:cNvSpPr>
            <a:spLocks noChangeArrowheads="1"/>
          </p:cNvSpPr>
          <p:nvPr/>
        </p:nvSpPr>
        <p:spPr bwMode="auto">
          <a:xfrm>
            <a:off x="2098842" y="2452688"/>
            <a:ext cx="1607931" cy="508000"/>
          </a:xfrm>
          <a:prstGeom prst="rect">
            <a:avLst/>
          </a:prstGeom>
          <a:noFill/>
          <a:ln w="12700" cap="sq">
            <a:noFill/>
            <a:miter lim="800000"/>
            <a:headEnd type="none" w="sm" len="sm"/>
            <a:tailEnd type="none" w="sm" len="sm"/>
          </a:ln>
          <a:effectLst>
            <a:outerShdw dist="17961" dir="8100000" algn="ctr" rotWithShape="0">
              <a:schemeClr val="bg1"/>
            </a:outerShdw>
          </a:effectLst>
        </p:spPr>
        <p:txBody>
          <a:bodyPr wrap="none">
            <a:spAutoFit/>
          </a:bodyPr>
          <a:lstStyle/>
          <a:p>
            <a:pPr algn="l" eaLnBrk="1" hangingPunct="1"/>
            <a:r>
              <a:rPr kumimoji="1" lang="en-US" altLang="zh-CN" sz="2700" b="1">
                <a:solidFill>
                  <a:srgbClr val="FF3300"/>
                </a:solidFill>
                <a:ea typeface="黑体" pitchFamily="49" charset="-122"/>
              </a:rPr>
              <a:t>2</a:t>
            </a:r>
            <a:r>
              <a:rPr kumimoji="1" lang="en-US" altLang="zh-CN" sz="2700" b="1">
                <a:solidFill>
                  <a:srgbClr val="FF3300"/>
                </a:solidFill>
                <a:latin typeface="黑体" pitchFamily="49" charset="-122"/>
                <a:ea typeface="黑体" pitchFamily="49" charset="-122"/>
              </a:rPr>
              <a:t>.</a:t>
            </a:r>
            <a:r>
              <a:rPr kumimoji="1" lang="zh-CN" altLang="en-US" sz="2700" b="1">
                <a:solidFill>
                  <a:srgbClr val="FF3300"/>
                </a:solidFill>
                <a:latin typeface="黑体" pitchFamily="49" charset="-122"/>
                <a:ea typeface="黑体" pitchFamily="49" charset="-122"/>
              </a:rPr>
              <a:t>主串：</a:t>
            </a:r>
          </a:p>
        </p:txBody>
      </p:sp>
      <p:grpSp>
        <p:nvGrpSpPr>
          <p:cNvPr id="4" name="Group 18"/>
          <p:cNvGrpSpPr>
            <a:grpSpLocks/>
          </p:cNvGrpSpPr>
          <p:nvPr/>
        </p:nvGrpSpPr>
        <p:grpSpPr bwMode="auto">
          <a:xfrm>
            <a:off x="2079411" y="3054352"/>
            <a:ext cx="1594977" cy="512763"/>
            <a:chOff x="517" y="2068"/>
            <a:chExt cx="1005" cy="323"/>
          </a:xfrm>
        </p:grpSpPr>
        <p:sp>
          <p:nvSpPr>
            <p:cNvPr id="31765" name="Text Box 19"/>
            <p:cNvSpPr txBox="1">
              <a:spLocks noChangeArrowheads="1"/>
            </p:cNvSpPr>
            <p:nvPr/>
          </p:nvSpPr>
          <p:spPr bwMode="auto">
            <a:xfrm>
              <a:off x="517" y="2090"/>
              <a:ext cx="326" cy="301"/>
            </a:xfrm>
            <a:prstGeom prst="rect">
              <a:avLst/>
            </a:prstGeom>
            <a:noFill/>
            <a:ln w="12700" cap="sq">
              <a:noFill/>
              <a:miter lim="800000"/>
              <a:headEnd type="none" w="sm" len="sm"/>
              <a:tailEnd type="none" w="sm" len="sm"/>
            </a:ln>
            <a:effectLst>
              <a:outerShdw dist="25400" algn="ctr" rotWithShape="0">
                <a:schemeClr val="bg1"/>
              </a:outerShdw>
            </a:effectLst>
          </p:spPr>
          <p:txBody>
            <a:bodyPr wrap="none">
              <a:spAutoFit/>
            </a:bodyPr>
            <a:lstStyle/>
            <a:p>
              <a:pPr algn="l" eaLnBrk="1" hangingPunct="1"/>
              <a:r>
                <a:rPr kumimoji="1" lang="en-US" altLang="zh-CN" sz="2500" b="1">
                  <a:solidFill>
                    <a:srgbClr val="FF6600"/>
                  </a:solidFill>
                  <a:ea typeface="楷体_GB2312" pitchFamily="49" charset="-122"/>
                </a:rPr>
                <a:t>3</a:t>
              </a:r>
              <a:r>
                <a:rPr kumimoji="1" lang="en-US" altLang="zh-CN" sz="2500" b="1">
                  <a:solidFill>
                    <a:srgbClr val="FF6600"/>
                  </a:solidFill>
                  <a:latin typeface="楷体_GB2312" pitchFamily="49" charset="-122"/>
                  <a:ea typeface="楷体_GB2312" pitchFamily="49" charset="-122"/>
                </a:rPr>
                <a:t>. </a:t>
              </a:r>
              <a:endParaRPr kumimoji="1" lang="en-US" altLang="zh-CN" sz="2500">
                <a:solidFill>
                  <a:srgbClr val="FF6600"/>
                </a:solidFill>
              </a:endParaRPr>
            </a:p>
          </p:txBody>
        </p:sp>
        <p:sp>
          <p:nvSpPr>
            <p:cNvPr id="31766" name="Rectangle 20"/>
            <p:cNvSpPr>
              <a:spLocks noChangeArrowheads="1"/>
            </p:cNvSpPr>
            <p:nvPr/>
          </p:nvSpPr>
          <p:spPr bwMode="auto">
            <a:xfrm>
              <a:off x="758" y="2068"/>
              <a:ext cx="764" cy="310"/>
            </a:xfrm>
            <a:prstGeom prst="rect">
              <a:avLst/>
            </a:prstGeom>
            <a:noFill/>
            <a:ln w="12700" cap="sq">
              <a:noFill/>
              <a:miter lim="800000"/>
              <a:headEnd type="none" w="sm" len="sm"/>
              <a:tailEnd type="none" w="sm" len="sm"/>
            </a:ln>
            <a:effectLst>
              <a:outerShdw dist="12700" algn="ctr" rotWithShape="0">
                <a:schemeClr val="bg2"/>
              </a:outerShdw>
            </a:effectLst>
          </p:spPr>
          <p:txBody>
            <a:bodyPr wrap="none">
              <a:spAutoFit/>
            </a:bodyPr>
            <a:lstStyle/>
            <a:p>
              <a:pPr algn="l" eaLnBrk="1" hangingPunct="1"/>
              <a:r>
                <a:rPr kumimoji="1" lang="zh-CN" altLang="en-US" sz="2600" b="1">
                  <a:solidFill>
                    <a:srgbClr val="FF3300"/>
                  </a:solidFill>
                  <a:latin typeface="黑体" pitchFamily="49" charset="-122"/>
                  <a:ea typeface="黑体" pitchFamily="49" charset="-122"/>
                </a:rPr>
                <a:t>位置</a:t>
              </a:r>
              <a:r>
                <a:rPr kumimoji="1" lang="zh-CN" altLang="en-US" sz="2600" b="1">
                  <a:solidFill>
                    <a:srgbClr val="FF3300"/>
                  </a:solidFill>
                  <a:latin typeface="楷体_GB2312" pitchFamily="49" charset="-122"/>
                  <a:ea typeface="楷体_GB2312" pitchFamily="49" charset="-122"/>
                </a:rPr>
                <a:t>：</a:t>
              </a:r>
            </a:p>
          </p:txBody>
        </p:sp>
      </p:grpSp>
      <p:grpSp>
        <p:nvGrpSpPr>
          <p:cNvPr id="5" name="Group 21"/>
          <p:cNvGrpSpPr>
            <a:grpSpLocks/>
          </p:cNvGrpSpPr>
          <p:nvPr/>
        </p:nvGrpSpPr>
        <p:grpSpPr bwMode="auto">
          <a:xfrm>
            <a:off x="7507192" y="2238375"/>
            <a:ext cx="2550345" cy="685800"/>
            <a:chOff x="3769" y="1410"/>
            <a:chExt cx="1606" cy="432"/>
          </a:xfrm>
        </p:grpSpPr>
        <p:sp>
          <p:nvSpPr>
            <p:cNvPr id="31763" name="AutoShape 22"/>
            <p:cNvSpPr>
              <a:spLocks noChangeArrowheads="1"/>
            </p:cNvSpPr>
            <p:nvPr/>
          </p:nvSpPr>
          <p:spPr bwMode="auto">
            <a:xfrm>
              <a:off x="3769" y="1410"/>
              <a:ext cx="1296" cy="432"/>
            </a:xfrm>
            <a:prstGeom prst="wedgeRoundRectCallout">
              <a:avLst>
                <a:gd name="adj1" fmla="val -82329"/>
                <a:gd name="adj2" fmla="val -53472"/>
                <a:gd name="adj3" fmla="val 16667"/>
              </a:avLst>
            </a:prstGeom>
            <a:noFill/>
            <a:ln w="63500" cap="sq">
              <a:solidFill>
                <a:srgbClr val="33CCCC"/>
              </a:solidFill>
              <a:miter lim="800000"/>
              <a:headEnd/>
              <a:tailEnd/>
            </a:ln>
          </p:spPr>
          <p:txBody>
            <a:bodyPr anchor="ctr"/>
            <a:lstStyle/>
            <a:p>
              <a:endParaRPr lang="zh-CN" altLang="en-US" b="1"/>
            </a:p>
          </p:txBody>
        </p:sp>
        <p:sp>
          <p:nvSpPr>
            <p:cNvPr id="31764" name="Rectangle 23"/>
            <p:cNvSpPr>
              <a:spLocks noChangeArrowheads="1"/>
            </p:cNvSpPr>
            <p:nvPr/>
          </p:nvSpPr>
          <p:spPr bwMode="auto">
            <a:xfrm>
              <a:off x="3839" y="1435"/>
              <a:ext cx="1536" cy="407"/>
            </a:xfrm>
            <a:prstGeom prst="rect">
              <a:avLst/>
            </a:prstGeom>
            <a:noFill/>
            <a:ln w="12700" cap="sq">
              <a:noFill/>
              <a:miter lim="800000"/>
              <a:headEnd/>
              <a:tailEnd/>
            </a:ln>
          </p:spPr>
          <p:txBody>
            <a:bodyPr>
              <a:spAutoFit/>
            </a:bodyPr>
            <a:lstStyle/>
            <a:p>
              <a:pPr algn="l">
                <a:lnSpc>
                  <a:spcPct val="75000"/>
                </a:lnSpc>
              </a:pPr>
              <a:r>
                <a:rPr kumimoji="1" lang="en-US" altLang="zh-CN" sz="2400" b="1">
                  <a:solidFill>
                    <a:schemeClr val="accent2"/>
                  </a:solidFill>
                  <a:ea typeface="黑体" pitchFamily="49" charset="-122"/>
                </a:rPr>
                <a:t>T</a:t>
              </a:r>
              <a:r>
                <a:rPr kumimoji="1" lang="zh-CN" altLang="en-US" sz="2400" b="1">
                  <a:solidFill>
                    <a:schemeClr val="accent2"/>
                  </a:solidFill>
                  <a:latin typeface="黑体" pitchFamily="49" charset="-122"/>
                  <a:ea typeface="黑体" pitchFamily="49" charset="-122"/>
                </a:rPr>
                <a:t>是</a:t>
              </a:r>
              <a:r>
                <a:rPr kumimoji="1" lang="en-US" altLang="zh-CN" sz="2400" b="1">
                  <a:solidFill>
                    <a:schemeClr val="accent2"/>
                  </a:solidFill>
                  <a:ea typeface="黑体" pitchFamily="49" charset="-122"/>
                </a:rPr>
                <a:t>S</a:t>
              </a:r>
              <a:r>
                <a:rPr kumimoji="1" lang="zh-CN" altLang="en-US" sz="2400" b="1">
                  <a:solidFill>
                    <a:schemeClr val="accent2"/>
                  </a:solidFill>
                  <a:latin typeface="黑体" pitchFamily="49" charset="-122"/>
                  <a:ea typeface="黑体" pitchFamily="49" charset="-122"/>
                </a:rPr>
                <a:t>的子串，</a:t>
              </a:r>
            </a:p>
            <a:p>
              <a:pPr algn="l">
                <a:lnSpc>
                  <a:spcPct val="75000"/>
                </a:lnSpc>
              </a:pPr>
              <a:r>
                <a:rPr kumimoji="1" lang="en-US" altLang="zh-CN" sz="2400" b="1">
                  <a:solidFill>
                    <a:schemeClr val="accent2"/>
                  </a:solidFill>
                  <a:ea typeface="黑体" pitchFamily="49" charset="-122"/>
                </a:rPr>
                <a:t>S</a:t>
              </a:r>
              <a:r>
                <a:rPr kumimoji="1" lang="zh-CN" altLang="en-US" sz="2400" b="1">
                  <a:solidFill>
                    <a:schemeClr val="accent2"/>
                  </a:solidFill>
                  <a:latin typeface="黑体" pitchFamily="49" charset="-122"/>
                  <a:ea typeface="黑体" pitchFamily="49" charset="-122"/>
                </a:rPr>
                <a:t>是</a:t>
              </a:r>
              <a:r>
                <a:rPr kumimoji="1" lang="en-US" altLang="zh-CN" sz="2400" b="1">
                  <a:solidFill>
                    <a:schemeClr val="accent2"/>
                  </a:solidFill>
                  <a:ea typeface="黑体" pitchFamily="49" charset="-122"/>
                </a:rPr>
                <a:t>T</a:t>
              </a:r>
              <a:r>
                <a:rPr kumimoji="1" lang="zh-CN" altLang="en-US" sz="2400" b="1">
                  <a:solidFill>
                    <a:schemeClr val="accent2"/>
                  </a:solidFill>
                  <a:latin typeface="黑体" pitchFamily="49" charset="-122"/>
                  <a:ea typeface="黑体" pitchFamily="49" charset="-122"/>
                </a:rPr>
                <a:t>的主串</a:t>
              </a:r>
            </a:p>
          </p:txBody>
        </p:sp>
      </p:grpSp>
      <p:grpSp>
        <p:nvGrpSpPr>
          <p:cNvPr id="6" name="Group 24"/>
          <p:cNvGrpSpPr>
            <a:grpSpLocks/>
          </p:cNvGrpSpPr>
          <p:nvPr/>
        </p:nvGrpSpPr>
        <p:grpSpPr bwMode="auto">
          <a:xfrm>
            <a:off x="1246463" y="175303"/>
            <a:ext cx="3643350" cy="588963"/>
            <a:chOff x="261" y="173"/>
            <a:chExt cx="2295" cy="371"/>
          </a:xfrm>
        </p:grpSpPr>
        <p:sp>
          <p:nvSpPr>
            <p:cNvPr id="31761" name="Oval 25"/>
            <p:cNvSpPr>
              <a:spLocks noChangeArrowheads="1"/>
            </p:cNvSpPr>
            <p:nvPr/>
          </p:nvSpPr>
          <p:spPr bwMode="auto">
            <a:xfrm>
              <a:off x="261" y="173"/>
              <a:ext cx="2277" cy="371"/>
            </a:xfrm>
            <a:prstGeom prst="ellipse">
              <a:avLst/>
            </a:prstGeom>
            <a:solidFill>
              <a:srgbClr val="FFFFB9"/>
            </a:solidFill>
            <a:ln w="12700" cap="sq">
              <a:noFill/>
              <a:round/>
              <a:headEnd type="none" w="sm" len="sm"/>
              <a:tailEnd type="none" w="sm" len="sm"/>
            </a:ln>
            <a:effectLst>
              <a:outerShdw dist="91581" dir="2021404" algn="ctr" rotWithShape="0">
                <a:srgbClr val="B2B2B2"/>
              </a:outerShdw>
            </a:effectLst>
          </p:spPr>
          <p:txBody>
            <a:bodyPr wrap="none" anchor="ctr"/>
            <a:lstStyle/>
            <a:p>
              <a:endParaRPr lang="zh-CN" altLang="en-US"/>
            </a:p>
          </p:txBody>
        </p:sp>
        <p:sp>
          <p:nvSpPr>
            <p:cNvPr id="31762" name="Text Box 26"/>
            <p:cNvSpPr txBox="1">
              <a:spLocks noChangeArrowheads="1"/>
            </p:cNvSpPr>
            <p:nvPr/>
          </p:nvSpPr>
          <p:spPr bwMode="auto">
            <a:xfrm>
              <a:off x="450" y="180"/>
              <a:ext cx="2106" cy="339"/>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eaLnBrk="1" hangingPunct="1"/>
              <a:r>
                <a:rPr kumimoji="1" lang="zh-CN" altLang="en-US" sz="2900" b="1">
                  <a:solidFill>
                    <a:srgbClr val="FF3300"/>
                  </a:solidFill>
                  <a:latin typeface="黑体" pitchFamily="49" charset="-122"/>
                  <a:ea typeface="黑体" pitchFamily="49" charset="-122"/>
                </a:rPr>
                <a:t>  几个名词概念</a:t>
              </a:r>
              <a:endParaRPr kumimoji="1" lang="zh-CN" altLang="en-US" sz="2900">
                <a:solidFill>
                  <a:srgbClr val="FF3300"/>
                </a:solidFill>
                <a:latin typeface="黑体" pitchFamily="49" charset="-122"/>
                <a:ea typeface="黑体" pitchFamily="49"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7599"/>
                                        </p:tgtEl>
                                        <p:attrNameLst>
                                          <p:attrName>style.visibility</p:attrName>
                                        </p:attrNameLst>
                                      </p:cBhvr>
                                      <p:to>
                                        <p:strVal val="visible"/>
                                      </p:to>
                                    </p:set>
                                    <p:anim calcmode="lin" valueType="num">
                                      <p:cBhvr additive="base">
                                        <p:cTn id="7" dur="500" fill="hold"/>
                                        <p:tgtEl>
                                          <p:spTgt spid="67599"/>
                                        </p:tgtEl>
                                        <p:attrNameLst>
                                          <p:attrName>ppt_x</p:attrName>
                                        </p:attrNameLst>
                                      </p:cBhvr>
                                      <p:tavLst>
                                        <p:tav tm="0">
                                          <p:val>
                                            <p:strVal val="0-#ppt_w/2"/>
                                          </p:val>
                                        </p:tav>
                                        <p:tav tm="100000">
                                          <p:val>
                                            <p:strVal val="#ppt_x"/>
                                          </p:val>
                                        </p:tav>
                                      </p:tavLst>
                                    </p:anim>
                                    <p:anim calcmode="lin" valueType="num">
                                      <p:cBhvr additive="base">
                                        <p:cTn id="8" dur="500" fill="hold"/>
                                        <p:tgtEl>
                                          <p:spTgt spid="6759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7601"/>
                                        </p:tgtEl>
                                        <p:attrNameLst>
                                          <p:attrName>style.visibility</p:attrName>
                                        </p:attrNameLst>
                                      </p:cBhvr>
                                      <p:to>
                                        <p:strVal val="visible"/>
                                      </p:to>
                                    </p:set>
                                    <p:anim calcmode="lin" valueType="num">
                                      <p:cBhvr additive="base">
                                        <p:cTn id="13" dur="500" fill="hold"/>
                                        <p:tgtEl>
                                          <p:spTgt spid="67601"/>
                                        </p:tgtEl>
                                        <p:attrNameLst>
                                          <p:attrName>ppt_x</p:attrName>
                                        </p:attrNameLst>
                                      </p:cBhvr>
                                      <p:tavLst>
                                        <p:tav tm="0">
                                          <p:val>
                                            <p:strVal val="0-#ppt_w/2"/>
                                          </p:val>
                                        </p:tav>
                                        <p:tav tm="100000">
                                          <p:val>
                                            <p:strVal val="#ppt_x"/>
                                          </p:val>
                                        </p:tav>
                                      </p:tavLst>
                                    </p:anim>
                                    <p:anim calcmode="lin" valueType="num">
                                      <p:cBhvr additive="base">
                                        <p:cTn id="14" dur="500" fill="hold"/>
                                        <p:tgtEl>
                                          <p:spTgt spid="6760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67598"/>
                                        </p:tgtEl>
                                        <p:attrNameLst>
                                          <p:attrName>style.visibility</p:attrName>
                                        </p:attrNameLst>
                                      </p:cBhvr>
                                      <p:to>
                                        <p:strVal val="visible"/>
                                      </p:to>
                                    </p:set>
                                    <p:animEffect transition="in" filter="wipe(left)">
                                      <p:cBhvr>
                                        <p:cTn id="19" dur="500"/>
                                        <p:tgtEl>
                                          <p:spTgt spid="6759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7586"/>
                                        </p:tgtEl>
                                        <p:attrNameLst>
                                          <p:attrName>style.visibility</p:attrName>
                                        </p:attrNameLst>
                                      </p:cBhvr>
                                      <p:to>
                                        <p:strVal val="visible"/>
                                      </p:to>
                                    </p:set>
                                    <p:animEffect transition="in" filter="dissolve">
                                      <p:cBhvr>
                                        <p:cTn id="24" dur="500"/>
                                        <p:tgtEl>
                                          <p:spTgt spid="6758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67600"/>
                                        </p:tgtEl>
                                        <p:attrNameLst>
                                          <p:attrName>style.visibility</p:attrName>
                                        </p:attrNameLst>
                                      </p:cBhvr>
                                      <p:to>
                                        <p:strVal val="visible"/>
                                      </p:to>
                                    </p:set>
                                    <p:animEffect transition="in" filter="wipe(left)">
                                      <p:cBhvr>
                                        <p:cTn id="29" dur="500"/>
                                        <p:tgtEl>
                                          <p:spTgt spid="6760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2"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right)">
                                      <p:cBhvr>
                                        <p:cTn id="34" dur="500"/>
                                        <p:tgtEl>
                                          <p:spTgt spid="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0-#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67587"/>
                                        </p:tgtEl>
                                        <p:attrNameLst>
                                          <p:attrName>style.visibility</p:attrName>
                                        </p:attrNameLst>
                                      </p:cBhvr>
                                      <p:to>
                                        <p:strVal val="visible"/>
                                      </p:to>
                                    </p:set>
                                    <p:animEffect transition="in" filter="wipe(left)">
                                      <p:cBhvr>
                                        <p:cTn id="45" dur="500"/>
                                        <p:tgtEl>
                                          <p:spTgt spid="67587"/>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67588"/>
                                        </p:tgtEl>
                                        <p:attrNameLst>
                                          <p:attrName>style.visibility</p:attrName>
                                        </p:attrNameLst>
                                      </p:cBhvr>
                                      <p:to>
                                        <p:strVal val="visible"/>
                                      </p:to>
                                    </p:set>
                                    <p:animEffect transition="in" filter="wipe(left)">
                                      <p:cBhvr>
                                        <p:cTn id="50" dur="500"/>
                                        <p:tgtEl>
                                          <p:spTgt spid="6758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67589"/>
                                        </p:tgtEl>
                                        <p:attrNameLst>
                                          <p:attrName>style.visibility</p:attrName>
                                        </p:attrNameLst>
                                      </p:cBhvr>
                                      <p:to>
                                        <p:strVal val="visible"/>
                                      </p:to>
                                    </p:set>
                                    <p:animEffect transition="in" filter="wipe(up)">
                                      <p:cBhvr>
                                        <p:cTn id="55" dur="500"/>
                                        <p:tgtEl>
                                          <p:spTgt spid="67589"/>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67590"/>
                                        </p:tgtEl>
                                        <p:attrNameLst>
                                          <p:attrName>style.visibility</p:attrName>
                                        </p:attrNameLst>
                                      </p:cBhvr>
                                      <p:to>
                                        <p:strVal val="visible"/>
                                      </p:to>
                                    </p:set>
                                    <p:animEffect transition="in" filter="wipe(up)">
                                      <p:cBhvr>
                                        <p:cTn id="60" dur="500"/>
                                        <p:tgtEl>
                                          <p:spTgt spid="67590"/>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7" presetClass="entr" presetSubtype="8" fill="hold" grpId="0" nodeType="clickEffect">
                                  <p:stCondLst>
                                    <p:cond delay="0"/>
                                  </p:stCondLst>
                                  <p:childTnLst>
                                    <p:set>
                                      <p:cBhvr>
                                        <p:cTn id="64" dur="1" fill="hold">
                                          <p:stCondLst>
                                            <p:cond delay="0"/>
                                          </p:stCondLst>
                                        </p:cTn>
                                        <p:tgtEl>
                                          <p:spTgt spid="67591"/>
                                        </p:tgtEl>
                                        <p:attrNameLst>
                                          <p:attrName>style.visibility</p:attrName>
                                        </p:attrNameLst>
                                      </p:cBhvr>
                                      <p:to>
                                        <p:strVal val="visible"/>
                                      </p:to>
                                    </p:set>
                                    <p:anim calcmode="lin" valueType="num">
                                      <p:cBhvr>
                                        <p:cTn id="65" dur="500" fill="hold"/>
                                        <p:tgtEl>
                                          <p:spTgt spid="67591"/>
                                        </p:tgtEl>
                                        <p:attrNameLst>
                                          <p:attrName>ppt_x</p:attrName>
                                        </p:attrNameLst>
                                      </p:cBhvr>
                                      <p:tavLst>
                                        <p:tav tm="0">
                                          <p:val>
                                            <p:strVal val="#ppt_x-#ppt_w/2"/>
                                          </p:val>
                                        </p:tav>
                                        <p:tav tm="100000">
                                          <p:val>
                                            <p:strVal val="#ppt_x"/>
                                          </p:val>
                                        </p:tav>
                                      </p:tavLst>
                                    </p:anim>
                                    <p:anim calcmode="lin" valueType="num">
                                      <p:cBhvr>
                                        <p:cTn id="66" dur="500" fill="hold"/>
                                        <p:tgtEl>
                                          <p:spTgt spid="67591"/>
                                        </p:tgtEl>
                                        <p:attrNameLst>
                                          <p:attrName>ppt_y</p:attrName>
                                        </p:attrNameLst>
                                      </p:cBhvr>
                                      <p:tavLst>
                                        <p:tav tm="0">
                                          <p:val>
                                            <p:strVal val="#ppt_y"/>
                                          </p:val>
                                        </p:tav>
                                        <p:tav tm="100000">
                                          <p:val>
                                            <p:strVal val="#ppt_y"/>
                                          </p:val>
                                        </p:tav>
                                      </p:tavLst>
                                    </p:anim>
                                    <p:anim calcmode="lin" valueType="num">
                                      <p:cBhvr>
                                        <p:cTn id="67" dur="500" fill="hold"/>
                                        <p:tgtEl>
                                          <p:spTgt spid="67591"/>
                                        </p:tgtEl>
                                        <p:attrNameLst>
                                          <p:attrName>ppt_w</p:attrName>
                                        </p:attrNameLst>
                                      </p:cBhvr>
                                      <p:tavLst>
                                        <p:tav tm="0">
                                          <p:val>
                                            <p:fltVal val="0"/>
                                          </p:val>
                                        </p:tav>
                                        <p:tav tm="100000">
                                          <p:val>
                                            <p:strVal val="#ppt_w"/>
                                          </p:val>
                                        </p:tav>
                                      </p:tavLst>
                                    </p:anim>
                                    <p:anim calcmode="lin" valueType="num">
                                      <p:cBhvr>
                                        <p:cTn id="68" dur="500" fill="hold"/>
                                        <p:tgtEl>
                                          <p:spTgt spid="67591"/>
                                        </p:tgtEl>
                                        <p:attrNameLst>
                                          <p:attrName>ppt_h</p:attrName>
                                        </p:attrNameLst>
                                      </p:cBhvr>
                                      <p:tavLst>
                                        <p:tav tm="0">
                                          <p:val>
                                            <p:strVal val="#ppt_h"/>
                                          </p:val>
                                        </p:tav>
                                        <p:tav tm="100000">
                                          <p:val>
                                            <p:strVal val="#ppt_h"/>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9" presetClass="entr" presetSubtype="0" fill="hold" nodeType="clickEffect">
                                  <p:stCondLst>
                                    <p:cond delay="0"/>
                                  </p:stCondLst>
                                  <p:childTnLst>
                                    <p:set>
                                      <p:cBhvr>
                                        <p:cTn id="72" dur="1" fill="hold">
                                          <p:stCondLst>
                                            <p:cond delay="0"/>
                                          </p:stCondLst>
                                        </p:cTn>
                                        <p:tgtEl>
                                          <p:spTgt spid="3"/>
                                        </p:tgtEl>
                                        <p:attrNameLst>
                                          <p:attrName>style.visibility</p:attrName>
                                        </p:attrNameLst>
                                      </p:cBhvr>
                                      <p:to>
                                        <p:strVal val="visible"/>
                                      </p:to>
                                    </p:set>
                                    <p:animEffect transition="in" filter="dissolve">
                                      <p:cBhvr>
                                        <p:cTn id="73" dur="500"/>
                                        <p:tgtEl>
                                          <p:spTgt spid="3"/>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4" fill="hold" nodeType="clickEffect">
                                  <p:stCondLst>
                                    <p:cond delay="0"/>
                                  </p:stCondLst>
                                  <p:childTnLst>
                                    <p:set>
                                      <p:cBhvr>
                                        <p:cTn id="77" dur="1" fill="hold">
                                          <p:stCondLst>
                                            <p:cond delay="0"/>
                                          </p:stCondLst>
                                        </p:cTn>
                                        <p:tgtEl>
                                          <p:spTgt spid="2"/>
                                        </p:tgtEl>
                                        <p:attrNameLst>
                                          <p:attrName>style.visibility</p:attrName>
                                        </p:attrNameLst>
                                      </p:cBhvr>
                                      <p:to>
                                        <p:strVal val="visible"/>
                                      </p:to>
                                    </p:set>
                                    <p:animEffect transition="in" filter="wipe(down)">
                                      <p:cBhvr>
                                        <p:cTn id="7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autoUpdateAnimBg="0"/>
      <p:bldP spid="67587" grpId="0" autoUpdateAnimBg="0"/>
      <p:bldP spid="67588" grpId="0" autoUpdateAnimBg="0"/>
      <p:bldP spid="67589" grpId="0" autoUpdateAnimBg="0"/>
      <p:bldP spid="67590" grpId="0" autoUpdateAnimBg="0"/>
      <p:bldP spid="67591" grpId="0" autoUpdateAnimBg="0"/>
      <p:bldP spid="67598" grpId="0" autoUpdateAnimBg="0"/>
      <p:bldP spid="67599" grpId="0" autoUpdateAnimBg="0"/>
      <p:bldP spid="67600" grpId="0" autoUpdateAnimBg="0"/>
      <p:bldP spid="67601"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108556" y="557215"/>
            <a:ext cx="1696992" cy="700087"/>
            <a:chOff x="368" y="351"/>
            <a:chExt cx="1069" cy="441"/>
          </a:xfrm>
        </p:grpSpPr>
        <p:sp>
          <p:nvSpPr>
            <p:cNvPr id="29702" name="Cloud"/>
            <p:cNvSpPr>
              <a:spLocks noChangeAspect="1" noEditPoints="1" noChangeArrowheads="1"/>
            </p:cNvSpPr>
            <p:nvPr/>
          </p:nvSpPr>
          <p:spPr bwMode="auto">
            <a:xfrm>
              <a:off x="368" y="367"/>
              <a:ext cx="998" cy="42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87 w 21600"/>
                <a:gd name="T13" fmla="*/ 3253 h 21600"/>
                <a:gd name="T14" fmla="*/ 17077 w 21600"/>
                <a:gd name="T15" fmla="*/ 17331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solidFill>
            <a:ln w="25400">
              <a:solidFill>
                <a:srgbClr val="969696"/>
              </a:solidFill>
              <a:miter lim="800000"/>
              <a:headEnd/>
              <a:tailEnd/>
            </a:ln>
            <a:effectLst>
              <a:outerShdw dist="71842" dir="2700000" algn="ctr" rotWithShape="0">
                <a:srgbClr val="B2B2B2"/>
              </a:outerShdw>
            </a:effectLst>
          </p:spPr>
          <p:txBody>
            <a:bodyPr/>
            <a:lstStyle/>
            <a:p>
              <a:endParaRPr lang="zh-CN" altLang="en-US"/>
            </a:p>
          </p:txBody>
        </p:sp>
        <p:sp>
          <p:nvSpPr>
            <p:cNvPr id="29703" name="Text Box 4"/>
            <p:cNvSpPr txBox="1">
              <a:spLocks noChangeArrowheads="1"/>
            </p:cNvSpPr>
            <p:nvPr/>
          </p:nvSpPr>
          <p:spPr bwMode="auto">
            <a:xfrm>
              <a:off x="477" y="351"/>
              <a:ext cx="960" cy="407"/>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pPr algn="l" eaLnBrk="1" hangingPunct="1"/>
              <a:r>
                <a:rPr kumimoji="1" lang="zh-CN" altLang="en-US" sz="3600" b="1" i="1">
                  <a:solidFill>
                    <a:srgbClr val="FF3300"/>
                  </a:solidFill>
                  <a:latin typeface="黑体" pitchFamily="49" charset="-122"/>
                  <a:ea typeface="黑体" pitchFamily="49" charset="-122"/>
                </a:rPr>
                <a:t>算法</a:t>
              </a:r>
              <a:endParaRPr kumimoji="1" lang="zh-CN" altLang="en-US" sz="3600" i="1">
                <a:solidFill>
                  <a:srgbClr val="FF3300"/>
                </a:solidFill>
                <a:latin typeface="黑体" pitchFamily="49" charset="-122"/>
                <a:ea typeface="黑体" pitchFamily="49" charset="-122"/>
              </a:endParaRPr>
            </a:p>
          </p:txBody>
        </p:sp>
      </p:grpSp>
      <p:grpSp>
        <p:nvGrpSpPr>
          <p:cNvPr id="3" name="Group 5"/>
          <p:cNvGrpSpPr>
            <a:grpSpLocks/>
          </p:cNvGrpSpPr>
          <p:nvPr/>
        </p:nvGrpSpPr>
        <p:grpSpPr bwMode="auto">
          <a:xfrm>
            <a:off x="2424314" y="958851"/>
            <a:ext cx="6840039" cy="5256213"/>
            <a:chOff x="567" y="604"/>
            <a:chExt cx="4857" cy="3311"/>
          </a:xfrm>
        </p:grpSpPr>
        <p:sp>
          <p:nvSpPr>
            <p:cNvPr id="29700" name="Oval 6"/>
            <p:cNvSpPr>
              <a:spLocks noChangeArrowheads="1"/>
            </p:cNvSpPr>
            <p:nvPr/>
          </p:nvSpPr>
          <p:spPr bwMode="auto">
            <a:xfrm>
              <a:off x="567" y="604"/>
              <a:ext cx="4857" cy="3311"/>
            </a:xfrm>
            <a:prstGeom prst="ellipse">
              <a:avLst/>
            </a:prstGeom>
            <a:noFill/>
            <a:ln w="114300" cap="sq">
              <a:solidFill>
                <a:srgbClr val="33CCCC"/>
              </a:solidFill>
              <a:round/>
              <a:headEnd type="none" w="sm" len="sm"/>
              <a:tailEnd type="none" w="sm" len="sm"/>
            </a:ln>
            <a:effectLst>
              <a:outerShdw dist="52363" dir="4557825" algn="ctr" rotWithShape="0">
                <a:srgbClr val="B2B2B2"/>
              </a:outerShdw>
            </a:effectLst>
          </p:spPr>
          <p:txBody>
            <a:bodyPr wrap="none" anchor="ctr"/>
            <a:lstStyle/>
            <a:p>
              <a:endParaRPr lang="zh-CN" altLang="en-US"/>
            </a:p>
          </p:txBody>
        </p:sp>
        <p:sp>
          <p:nvSpPr>
            <p:cNvPr id="29701" name="Text Box 7"/>
            <p:cNvSpPr txBox="1">
              <a:spLocks noChangeArrowheads="1"/>
            </p:cNvSpPr>
            <p:nvPr/>
          </p:nvSpPr>
          <p:spPr bwMode="auto">
            <a:xfrm>
              <a:off x="1339" y="1107"/>
              <a:ext cx="4064" cy="2523"/>
            </a:xfrm>
            <a:prstGeom prst="rect">
              <a:avLst/>
            </a:prstGeom>
            <a:noFill/>
            <a:ln w="12700" cap="sq">
              <a:noFill/>
              <a:miter lim="800000"/>
              <a:headEnd type="none" w="sm" len="sm"/>
              <a:tailEnd type="none" w="sm" len="sm"/>
            </a:ln>
          </p:spPr>
          <p:txBody>
            <a:bodyPr>
              <a:spAutoFit/>
            </a:bodyPr>
            <a:lstStyle/>
            <a:p>
              <a:pPr algn="l" eaLnBrk="1" hangingPunct="1">
                <a:lnSpc>
                  <a:spcPct val="85000"/>
                </a:lnSpc>
                <a:spcAft>
                  <a:spcPct val="25000"/>
                </a:spcAft>
              </a:pPr>
              <a:r>
                <a:rPr kumimoji="1" lang="en-US" altLang="zh-CN" sz="2400" b="1" dirty="0" err="1">
                  <a:solidFill>
                    <a:srgbClr val="002C84"/>
                  </a:solidFill>
                </a:rPr>
                <a:t>int</a:t>
              </a:r>
              <a:r>
                <a:rPr kumimoji="1" lang="en-US" altLang="zh-CN" sz="2400" b="1" dirty="0">
                  <a:solidFill>
                    <a:srgbClr val="002C84"/>
                  </a:solidFill>
                </a:rPr>
                <a:t>  insert(char s[ ],char t[ ], </a:t>
              </a:r>
              <a:r>
                <a:rPr kumimoji="1" lang="en-US" altLang="zh-CN" sz="2400" b="1" dirty="0" err="1">
                  <a:solidFill>
                    <a:srgbClr val="002C84"/>
                  </a:solidFill>
                </a:rPr>
                <a:t>int</a:t>
              </a:r>
              <a:r>
                <a:rPr kumimoji="1" lang="en-US" altLang="zh-CN" sz="2400" b="1" dirty="0">
                  <a:solidFill>
                    <a:srgbClr val="002C84"/>
                  </a:solidFill>
                </a:rPr>
                <a:t> n) </a:t>
              </a:r>
            </a:p>
            <a:p>
              <a:pPr algn="l" eaLnBrk="1" hangingPunct="1">
                <a:lnSpc>
                  <a:spcPct val="85000"/>
                </a:lnSpc>
                <a:spcAft>
                  <a:spcPct val="25000"/>
                </a:spcAft>
              </a:pPr>
              <a:r>
                <a:rPr kumimoji="1" lang="en-US" altLang="zh-CN" sz="2400" b="1" dirty="0">
                  <a:solidFill>
                    <a:srgbClr val="002C84"/>
                  </a:solidFill>
                </a:rPr>
                <a:t>{    </a:t>
              </a:r>
              <a:r>
                <a:rPr kumimoji="1" lang="en-US" altLang="zh-CN" sz="2400" b="1" dirty="0" err="1">
                  <a:solidFill>
                    <a:srgbClr val="002C84"/>
                  </a:solidFill>
                </a:rPr>
                <a:t>int</a:t>
              </a:r>
              <a:r>
                <a:rPr kumimoji="1" lang="en-US" altLang="zh-CN" sz="2400" b="1" dirty="0">
                  <a:solidFill>
                    <a:srgbClr val="002C84"/>
                  </a:solidFill>
                </a:rPr>
                <a:t> </a:t>
              </a:r>
              <a:r>
                <a:rPr kumimoji="1" lang="en-US" altLang="zh-CN" sz="2400" b="1" dirty="0" err="1">
                  <a:solidFill>
                    <a:srgbClr val="002C84"/>
                  </a:solidFill>
                </a:rPr>
                <a:t>i</a:t>
              </a:r>
              <a:r>
                <a:rPr kumimoji="1" lang="en-US" altLang="zh-CN" sz="2400" b="1" dirty="0">
                  <a:solidFill>
                    <a:srgbClr val="002C84"/>
                  </a:solidFill>
                </a:rPr>
                <a:t>=0;</a:t>
              </a:r>
            </a:p>
            <a:p>
              <a:pPr algn="l" eaLnBrk="1" hangingPunct="1">
                <a:lnSpc>
                  <a:spcPct val="85000"/>
                </a:lnSpc>
              </a:pPr>
              <a:r>
                <a:rPr kumimoji="1" lang="en-US" altLang="zh-CN" sz="2100" b="1" dirty="0">
                  <a:solidFill>
                    <a:srgbClr val="002C84"/>
                  </a:solidFill>
                  <a:sym typeface="Symbol" pitchFamily="18" charset="2"/>
                </a:rPr>
                <a:t>       char *p;</a:t>
              </a:r>
            </a:p>
            <a:p>
              <a:pPr algn="l" eaLnBrk="1" hangingPunct="1">
                <a:lnSpc>
                  <a:spcPct val="85000"/>
                </a:lnSpc>
              </a:pPr>
              <a:r>
                <a:rPr kumimoji="1" lang="en-US" altLang="zh-CN" sz="2100" b="1" dirty="0">
                  <a:solidFill>
                    <a:srgbClr val="002C84"/>
                  </a:solidFill>
                  <a:sym typeface="Symbol" pitchFamily="18" charset="2"/>
                </a:rPr>
                <a:t>       p = (char *)</a:t>
              </a:r>
              <a:r>
                <a:rPr kumimoji="1" lang="en-US" altLang="zh-CN" sz="2100" b="1" dirty="0" err="1">
                  <a:solidFill>
                    <a:srgbClr val="002C84"/>
                  </a:solidFill>
                  <a:sym typeface="Symbol" pitchFamily="18" charset="2"/>
                </a:rPr>
                <a:t>malloc</a:t>
              </a:r>
              <a:r>
                <a:rPr kumimoji="1" lang="en-US" altLang="zh-CN" sz="2100" b="1" dirty="0">
                  <a:solidFill>
                    <a:srgbClr val="002C84"/>
                  </a:solidFill>
                  <a:sym typeface="Symbol" pitchFamily="18" charset="2"/>
                </a:rPr>
                <a:t>(</a:t>
              </a:r>
              <a:r>
                <a:rPr kumimoji="1" lang="en-US" altLang="zh-CN" sz="2100" b="1" dirty="0" err="1">
                  <a:solidFill>
                    <a:srgbClr val="002C84"/>
                  </a:solidFill>
                  <a:sym typeface="Symbol" pitchFamily="18" charset="2"/>
                </a:rPr>
                <a:t>strlen</a:t>
              </a:r>
              <a:r>
                <a:rPr kumimoji="1" lang="en-US" altLang="zh-CN" sz="2100" b="1" dirty="0">
                  <a:solidFill>
                    <a:srgbClr val="002C84"/>
                  </a:solidFill>
                  <a:sym typeface="Symbol" pitchFamily="18" charset="2"/>
                </a:rPr>
                <a:t>(s)+1);</a:t>
              </a:r>
            </a:p>
            <a:p>
              <a:pPr algn="l" eaLnBrk="1" hangingPunct="1">
                <a:lnSpc>
                  <a:spcPct val="85000"/>
                </a:lnSpc>
              </a:pPr>
              <a:r>
                <a:rPr kumimoji="1" lang="en-US" altLang="zh-CN" sz="2100" b="1" dirty="0">
                  <a:solidFill>
                    <a:srgbClr val="002C84"/>
                  </a:solidFill>
                  <a:sym typeface="Symbol" pitchFamily="18" charset="2"/>
                </a:rPr>
                <a:t>       for(</a:t>
              </a:r>
              <a:r>
                <a:rPr kumimoji="1" lang="en-US" altLang="zh-CN" sz="2100" b="1" dirty="0" err="1">
                  <a:solidFill>
                    <a:srgbClr val="002C84"/>
                  </a:solidFill>
                  <a:sym typeface="Symbol" pitchFamily="18" charset="2"/>
                </a:rPr>
                <a:t>i</a:t>
              </a:r>
              <a:r>
                <a:rPr kumimoji="1" lang="en-US" altLang="zh-CN" sz="2100" b="1" dirty="0">
                  <a:solidFill>
                    <a:srgbClr val="002C84"/>
                  </a:solidFill>
                  <a:sym typeface="Symbol" pitchFamily="18" charset="2"/>
                </a:rPr>
                <a:t>=0; s[</a:t>
              </a:r>
              <a:r>
                <a:rPr kumimoji="1" lang="en-US" altLang="zh-CN" sz="2100" b="1" dirty="0" err="1">
                  <a:solidFill>
                    <a:srgbClr val="002C84"/>
                  </a:solidFill>
                  <a:sym typeface="Symbol" pitchFamily="18" charset="2"/>
                </a:rPr>
                <a:t>i+n</a:t>
              </a:r>
              <a:r>
                <a:rPr kumimoji="1" lang="en-US" altLang="zh-CN" sz="2100" b="1" dirty="0">
                  <a:solidFill>
                    <a:srgbClr val="002C84"/>
                  </a:solidFill>
                  <a:sym typeface="Symbol" pitchFamily="18" charset="2"/>
                </a:rPr>
                <a:t>] != ‘\0’; </a:t>
              </a:r>
              <a:r>
                <a:rPr kumimoji="1" lang="en-US" altLang="zh-CN" sz="2100" b="1" dirty="0" err="1">
                  <a:solidFill>
                    <a:srgbClr val="002C84"/>
                  </a:solidFill>
                  <a:sym typeface="Symbol" pitchFamily="18" charset="2"/>
                </a:rPr>
                <a:t>i</a:t>
              </a:r>
              <a:r>
                <a:rPr kumimoji="1" lang="en-US" altLang="zh-CN" sz="2100" b="1" dirty="0">
                  <a:solidFill>
                    <a:srgbClr val="002C84"/>
                  </a:solidFill>
                  <a:sym typeface="Symbol" pitchFamily="18" charset="2"/>
                </a:rPr>
                <a:t>++)</a:t>
              </a:r>
            </a:p>
            <a:p>
              <a:pPr algn="l" eaLnBrk="1" hangingPunct="1">
                <a:lnSpc>
                  <a:spcPct val="85000"/>
                </a:lnSpc>
              </a:pPr>
              <a:r>
                <a:rPr kumimoji="1" lang="en-US" altLang="zh-CN" sz="2100" b="1" dirty="0">
                  <a:solidFill>
                    <a:srgbClr val="002C84"/>
                  </a:solidFill>
                  <a:sym typeface="Symbol" pitchFamily="18" charset="2"/>
                </a:rPr>
                <a:t>            p[</a:t>
              </a:r>
              <a:r>
                <a:rPr kumimoji="1" lang="en-US" altLang="zh-CN" sz="2100" b="1" dirty="0" err="1">
                  <a:solidFill>
                    <a:srgbClr val="002C84"/>
                  </a:solidFill>
                  <a:sym typeface="Symbol" pitchFamily="18" charset="2"/>
                </a:rPr>
                <a:t>i</a:t>
              </a:r>
              <a:r>
                <a:rPr kumimoji="1" lang="en-US" altLang="zh-CN" sz="2100" b="1" dirty="0">
                  <a:solidFill>
                    <a:srgbClr val="002C84"/>
                  </a:solidFill>
                  <a:sym typeface="Symbol" pitchFamily="18" charset="2"/>
                </a:rPr>
                <a:t>] = s[</a:t>
              </a:r>
              <a:r>
                <a:rPr kumimoji="1" lang="en-US" altLang="zh-CN" sz="2100" b="1" dirty="0" err="1">
                  <a:solidFill>
                    <a:srgbClr val="002C84"/>
                  </a:solidFill>
                  <a:sym typeface="Symbol" pitchFamily="18" charset="2"/>
                </a:rPr>
                <a:t>i+n</a:t>
              </a:r>
              <a:r>
                <a:rPr kumimoji="1" lang="en-US" altLang="zh-CN" sz="2100" b="1" dirty="0">
                  <a:solidFill>
                    <a:srgbClr val="002C84"/>
                  </a:solidFill>
                  <a:sym typeface="Symbol" pitchFamily="18" charset="2"/>
                </a:rPr>
                <a:t>];</a:t>
              </a:r>
            </a:p>
            <a:p>
              <a:pPr algn="l" eaLnBrk="1" hangingPunct="1">
                <a:lnSpc>
                  <a:spcPct val="85000"/>
                </a:lnSpc>
              </a:pPr>
              <a:r>
                <a:rPr kumimoji="1" lang="en-US" altLang="zh-CN" sz="2100" b="1" dirty="0">
                  <a:solidFill>
                    <a:srgbClr val="002C84"/>
                  </a:solidFill>
                  <a:sym typeface="Symbol" pitchFamily="18" charset="2"/>
                </a:rPr>
                <a:t>       for(</a:t>
              </a:r>
              <a:r>
                <a:rPr kumimoji="1" lang="en-US" altLang="zh-CN" sz="2100" b="1" dirty="0" err="1">
                  <a:solidFill>
                    <a:srgbClr val="002C84"/>
                  </a:solidFill>
                  <a:sym typeface="Symbol" pitchFamily="18" charset="2"/>
                </a:rPr>
                <a:t>i</a:t>
              </a:r>
              <a:r>
                <a:rPr kumimoji="1" lang="en-US" altLang="zh-CN" sz="2100" b="1" dirty="0">
                  <a:solidFill>
                    <a:srgbClr val="002C84"/>
                  </a:solidFill>
                  <a:sym typeface="Symbol" pitchFamily="18" charset="2"/>
                </a:rPr>
                <a:t>=</a:t>
              </a:r>
              <a:r>
                <a:rPr kumimoji="1" lang="en-US" altLang="zh-CN" sz="2100" b="1" dirty="0" err="1">
                  <a:solidFill>
                    <a:srgbClr val="002C84"/>
                  </a:solidFill>
                  <a:sym typeface="Symbol" pitchFamily="18" charset="2"/>
                </a:rPr>
                <a:t>n,j</a:t>
              </a:r>
              <a:r>
                <a:rPr kumimoji="1" lang="en-US" altLang="zh-CN" sz="2100" b="1" dirty="0">
                  <a:solidFill>
                    <a:srgbClr val="002C84"/>
                  </a:solidFill>
                  <a:sym typeface="Symbol" pitchFamily="18" charset="2"/>
                </a:rPr>
                <a:t>=0; t[j] != ‘\0’; </a:t>
              </a:r>
              <a:r>
                <a:rPr kumimoji="1" lang="en-US" altLang="zh-CN" sz="2100" b="1" dirty="0" err="1">
                  <a:solidFill>
                    <a:srgbClr val="002C84"/>
                  </a:solidFill>
                  <a:sym typeface="Symbol" pitchFamily="18" charset="2"/>
                </a:rPr>
                <a:t>i</a:t>
              </a:r>
              <a:r>
                <a:rPr kumimoji="1" lang="en-US" altLang="zh-CN" sz="2100" b="1" dirty="0">
                  <a:solidFill>
                    <a:srgbClr val="002C84"/>
                  </a:solidFill>
                  <a:sym typeface="Symbol" pitchFamily="18" charset="2"/>
                </a:rPr>
                <a:t>++,j++)</a:t>
              </a:r>
            </a:p>
            <a:p>
              <a:pPr algn="l" eaLnBrk="1" hangingPunct="1">
                <a:lnSpc>
                  <a:spcPct val="85000"/>
                </a:lnSpc>
              </a:pPr>
              <a:r>
                <a:rPr kumimoji="1" lang="en-US" altLang="zh-CN" sz="2100" b="1" dirty="0">
                  <a:solidFill>
                    <a:srgbClr val="002C84"/>
                  </a:solidFill>
                  <a:sym typeface="Symbol" pitchFamily="18" charset="2"/>
                </a:rPr>
                <a:t>            s[</a:t>
              </a:r>
              <a:r>
                <a:rPr kumimoji="1" lang="en-US" altLang="zh-CN" sz="2100" b="1" dirty="0" err="1">
                  <a:solidFill>
                    <a:srgbClr val="002C84"/>
                  </a:solidFill>
                  <a:sym typeface="Symbol" pitchFamily="18" charset="2"/>
                </a:rPr>
                <a:t>i</a:t>
              </a:r>
              <a:r>
                <a:rPr kumimoji="1" lang="en-US" altLang="zh-CN" sz="2100" b="1" dirty="0">
                  <a:solidFill>
                    <a:srgbClr val="002C84"/>
                  </a:solidFill>
                  <a:sym typeface="Symbol" pitchFamily="18" charset="2"/>
                </a:rPr>
                <a:t>] = t[j];</a:t>
              </a:r>
            </a:p>
            <a:p>
              <a:pPr algn="l" eaLnBrk="1" hangingPunct="1">
                <a:lnSpc>
                  <a:spcPct val="85000"/>
                </a:lnSpc>
              </a:pPr>
              <a:r>
                <a:rPr kumimoji="1" lang="en-US" altLang="zh-CN" sz="2100" b="1" dirty="0">
                  <a:solidFill>
                    <a:srgbClr val="002C84"/>
                  </a:solidFill>
                  <a:sym typeface="Symbol" pitchFamily="18" charset="2"/>
                </a:rPr>
                <a:t>       for(j=0; p[j] != ‘\0’; </a:t>
              </a:r>
              <a:r>
                <a:rPr kumimoji="1" lang="en-US" altLang="zh-CN" sz="2100" b="1" dirty="0" err="1">
                  <a:solidFill>
                    <a:srgbClr val="002C84"/>
                  </a:solidFill>
                  <a:sym typeface="Symbol" pitchFamily="18" charset="2"/>
                </a:rPr>
                <a:t>i</a:t>
              </a:r>
              <a:r>
                <a:rPr kumimoji="1" lang="en-US" altLang="zh-CN" sz="2100" b="1" dirty="0">
                  <a:solidFill>
                    <a:srgbClr val="002C84"/>
                  </a:solidFill>
                  <a:sym typeface="Symbol" pitchFamily="18" charset="2"/>
                </a:rPr>
                <a:t>++,j++)</a:t>
              </a:r>
            </a:p>
            <a:p>
              <a:pPr algn="l" eaLnBrk="1" hangingPunct="1">
                <a:lnSpc>
                  <a:spcPct val="85000"/>
                </a:lnSpc>
              </a:pPr>
              <a:r>
                <a:rPr kumimoji="1" lang="en-US" altLang="zh-CN" sz="2100" b="1" dirty="0">
                  <a:solidFill>
                    <a:srgbClr val="002C84"/>
                  </a:solidFill>
                  <a:sym typeface="Symbol" pitchFamily="18" charset="2"/>
                </a:rPr>
                <a:t>            s[</a:t>
              </a:r>
              <a:r>
                <a:rPr kumimoji="1" lang="en-US" altLang="zh-CN" sz="2100" b="1" dirty="0" err="1">
                  <a:solidFill>
                    <a:srgbClr val="002C84"/>
                  </a:solidFill>
                  <a:sym typeface="Symbol" pitchFamily="18" charset="2"/>
                </a:rPr>
                <a:t>i</a:t>
              </a:r>
              <a:r>
                <a:rPr kumimoji="1" lang="en-US" altLang="zh-CN" sz="2100" b="1" dirty="0">
                  <a:solidFill>
                    <a:srgbClr val="002C84"/>
                  </a:solidFill>
                  <a:sym typeface="Symbol" pitchFamily="18" charset="2"/>
                </a:rPr>
                <a:t>] = p[j];</a:t>
              </a:r>
            </a:p>
            <a:p>
              <a:pPr algn="l" eaLnBrk="1" hangingPunct="1">
                <a:lnSpc>
                  <a:spcPct val="85000"/>
                </a:lnSpc>
              </a:pPr>
              <a:r>
                <a:rPr kumimoji="1" lang="en-US" altLang="zh-CN" sz="2100" b="1" dirty="0">
                  <a:solidFill>
                    <a:srgbClr val="002C84"/>
                  </a:solidFill>
                  <a:sym typeface="Symbol" pitchFamily="18" charset="2"/>
                </a:rPr>
                <a:t>       free(p);</a:t>
              </a:r>
            </a:p>
            <a:p>
              <a:pPr algn="l" eaLnBrk="1" hangingPunct="1">
                <a:lnSpc>
                  <a:spcPct val="85000"/>
                </a:lnSpc>
              </a:pPr>
              <a:r>
                <a:rPr kumimoji="1" lang="en-US" altLang="zh-CN" sz="2400" b="1" dirty="0">
                  <a:solidFill>
                    <a:srgbClr val="002C84"/>
                  </a:solidFill>
                  <a:sym typeface="Symbol" pitchFamily="18" charset="2"/>
                </a:rPr>
                <a:t>      return n;</a:t>
              </a:r>
            </a:p>
            <a:p>
              <a:pPr algn="l" eaLnBrk="1" hangingPunct="1">
                <a:lnSpc>
                  <a:spcPct val="85000"/>
                </a:lnSpc>
              </a:pPr>
              <a:r>
                <a:rPr kumimoji="1" lang="en-US" altLang="zh-CN" sz="2400" b="1" dirty="0">
                  <a:solidFill>
                    <a:srgbClr val="002C84"/>
                  </a:solidFill>
                  <a:sym typeface="Symbol" pitchFamily="18" charset="2"/>
                </a:rPr>
                <a:t>}</a:t>
              </a:r>
            </a:p>
          </p:txBody>
        </p:sp>
      </p:grpSp>
      <p:sp>
        <p:nvSpPr>
          <p:cNvPr id="8" name="TextBox 7"/>
          <p:cNvSpPr txBox="1"/>
          <p:nvPr/>
        </p:nvSpPr>
        <p:spPr>
          <a:xfrm>
            <a:off x="7968208" y="4795897"/>
            <a:ext cx="2736304" cy="2062103"/>
          </a:xfrm>
          <a:prstGeom prst="rect">
            <a:avLst/>
          </a:prstGeom>
          <a:solidFill>
            <a:schemeClr val="bg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altLang="zh-CN" sz="1600" dirty="0" err="1"/>
              <a:t>int</a:t>
            </a:r>
            <a:r>
              <a:rPr lang="en-US" altLang="zh-CN" sz="1600" dirty="0"/>
              <a:t>  insert(char s[ ] , char t[ ], </a:t>
            </a:r>
            <a:r>
              <a:rPr lang="en-US" altLang="zh-CN" sz="1600" dirty="0" err="1"/>
              <a:t>int</a:t>
            </a:r>
            <a:r>
              <a:rPr lang="en-US" altLang="zh-CN" sz="1600" dirty="0"/>
              <a:t> n)</a:t>
            </a:r>
          </a:p>
          <a:p>
            <a:r>
              <a:rPr lang="en-US" altLang="zh-CN" sz="1600" dirty="0"/>
              <a:t>{</a:t>
            </a:r>
          </a:p>
          <a:p>
            <a:r>
              <a:rPr lang="en-US" altLang="zh-CN" sz="1600" dirty="0"/>
              <a:t>     </a:t>
            </a:r>
            <a:r>
              <a:rPr lang="en-US" altLang="zh-CN" sz="1600" dirty="0" err="1"/>
              <a:t>strcat</a:t>
            </a:r>
            <a:r>
              <a:rPr lang="en-US" altLang="zh-CN" sz="1600" dirty="0"/>
              <a:t>(t, </a:t>
            </a:r>
            <a:r>
              <a:rPr lang="en-US" altLang="zh-CN" sz="1600" dirty="0" err="1"/>
              <a:t>s+n</a:t>
            </a:r>
            <a:r>
              <a:rPr lang="en-US" altLang="zh-CN" sz="1600" dirty="0"/>
              <a:t>);</a:t>
            </a:r>
          </a:p>
          <a:p>
            <a:r>
              <a:rPr lang="en-US" altLang="zh-CN" sz="1600" dirty="0"/>
              <a:t>     s[n] = ‘\0’;</a:t>
            </a:r>
          </a:p>
          <a:p>
            <a:r>
              <a:rPr lang="en-US" altLang="zh-CN" sz="1600" dirty="0"/>
              <a:t>     </a:t>
            </a:r>
            <a:r>
              <a:rPr lang="en-US" altLang="zh-CN" sz="1600" dirty="0" err="1"/>
              <a:t>strcat</a:t>
            </a:r>
            <a:r>
              <a:rPr lang="en-US" altLang="zh-CN" sz="1600" dirty="0"/>
              <a:t>(s, t);</a:t>
            </a:r>
          </a:p>
          <a:p>
            <a:r>
              <a:rPr lang="en-US" altLang="zh-CN" sz="1600" dirty="0"/>
              <a:t>     return n;</a:t>
            </a:r>
          </a:p>
          <a:p>
            <a:r>
              <a:rPr lang="en-US" altLang="zh-CN" sz="1600" dirty="0"/>
              <a:t>}</a:t>
            </a:r>
            <a:endParaRPr lang="zh-CN" altLang="en-US" sz="1600" dirty="0"/>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026886" y="137732"/>
            <a:ext cx="8439618" cy="677863"/>
            <a:chOff x="288" y="432"/>
            <a:chExt cx="1920" cy="427"/>
          </a:xfrm>
        </p:grpSpPr>
        <p:sp>
          <p:nvSpPr>
            <p:cNvPr id="36876" name="AutoShape 3"/>
            <p:cNvSpPr>
              <a:spLocks noChangeArrowheads="1"/>
            </p:cNvSpPr>
            <p:nvPr/>
          </p:nvSpPr>
          <p:spPr bwMode="auto">
            <a:xfrm>
              <a:off x="288" y="432"/>
              <a:ext cx="1920" cy="427"/>
            </a:xfrm>
            <a:prstGeom prst="cloudCallout">
              <a:avLst>
                <a:gd name="adj1" fmla="val -18074"/>
                <a:gd name="adj2" fmla="val 30796"/>
              </a:avLst>
            </a:prstGeom>
            <a:solidFill>
              <a:srgbClr val="FFFFD9"/>
            </a:solidFill>
            <a:ln w="12700" cap="sq">
              <a:noFill/>
              <a:round/>
              <a:headEnd type="none" w="sm" len="sm"/>
              <a:tailEnd type="none" w="sm" len="sm"/>
            </a:ln>
            <a:effectLst>
              <a:outerShdw dist="130755" dir="1743276" algn="ctr" rotWithShape="0">
                <a:srgbClr val="B2B2B2"/>
              </a:outerShdw>
            </a:effectLst>
          </p:spPr>
          <p:txBody>
            <a:bodyPr wrap="none" anchor="ctr"/>
            <a:lstStyle/>
            <a:p>
              <a:pPr eaLnBrk="1" hangingPunct="1"/>
              <a:endParaRPr kumimoji="1" lang="zh-CN" altLang="zh-CN" sz="2400"/>
            </a:p>
          </p:txBody>
        </p:sp>
        <p:sp>
          <p:nvSpPr>
            <p:cNvPr id="36877" name="Text Box 4"/>
            <p:cNvSpPr txBox="1">
              <a:spLocks noChangeArrowheads="1"/>
            </p:cNvSpPr>
            <p:nvPr/>
          </p:nvSpPr>
          <p:spPr bwMode="auto">
            <a:xfrm>
              <a:off x="474" y="435"/>
              <a:ext cx="1638" cy="359"/>
            </a:xfrm>
            <a:prstGeom prst="rect">
              <a:avLst/>
            </a:prstGeom>
            <a:noFill/>
            <a:ln w="12700" cap="sq">
              <a:noFill/>
              <a:miter lim="800000"/>
              <a:headEnd type="none" w="sm" len="sm"/>
              <a:tailEnd type="none" w="sm" len="sm"/>
            </a:ln>
            <a:effectLst>
              <a:outerShdw dist="17961" dir="2700000" algn="ctr" rotWithShape="0">
                <a:srgbClr val="000000">
                  <a:alpha val="50000"/>
                </a:srgbClr>
              </a:outerShdw>
            </a:effectLst>
          </p:spPr>
          <p:txBody>
            <a:bodyPr>
              <a:spAutoFit/>
            </a:bodyPr>
            <a:lstStyle/>
            <a:p>
              <a:pPr algn="l" eaLnBrk="1" hangingPunct="1"/>
              <a:r>
                <a:rPr kumimoji="1" lang="zh-CN" altLang="en-US" sz="3100" b="1" dirty="0">
                  <a:solidFill>
                    <a:srgbClr val="FF3300"/>
                  </a:solidFill>
                  <a:latin typeface="黑体" pitchFamily="49" charset="-122"/>
                  <a:ea typeface="黑体" pitchFamily="49" charset="-122"/>
                </a:rPr>
                <a:t>三</a:t>
              </a:r>
              <a:r>
                <a:rPr kumimoji="1" lang="en-US" altLang="zh-CN" sz="3100" b="1" dirty="0">
                  <a:solidFill>
                    <a:srgbClr val="FF3300"/>
                  </a:solidFill>
                  <a:latin typeface="黑体" pitchFamily="49" charset="-122"/>
                  <a:ea typeface="黑体" pitchFamily="49" charset="-122"/>
                </a:rPr>
                <a:t>.</a:t>
              </a:r>
              <a:r>
                <a:rPr kumimoji="1" lang="zh-CN" altLang="en-US" sz="3100" b="1" dirty="0">
                  <a:solidFill>
                    <a:srgbClr val="FF3300"/>
                  </a:solidFill>
                  <a:latin typeface="黑体" pitchFamily="49" charset="-122"/>
                  <a:ea typeface="黑体" pitchFamily="49" charset="-122"/>
                </a:rPr>
                <a:t>串的模式匹配</a:t>
              </a:r>
              <a:r>
                <a:rPr kumimoji="1" lang="en-US" altLang="zh-CN" sz="3100" b="1" dirty="0">
                  <a:solidFill>
                    <a:srgbClr val="FF3300"/>
                  </a:solidFill>
                  <a:latin typeface="黑体" pitchFamily="49" charset="-122"/>
                  <a:ea typeface="黑体" pitchFamily="49" charset="-122"/>
                </a:rPr>
                <a:t>(Pattern Matching)</a:t>
              </a:r>
              <a:endParaRPr kumimoji="1" lang="zh-CN" altLang="en-US" sz="3100" dirty="0">
                <a:solidFill>
                  <a:srgbClr val="FF3300"/>
                </a:solidFill>
                <a:latin typeface="黑体" pitchFamily="49" charset="-122"/>
                <a:ea typeface="黑体" pitchFamily="49" charset="-122"/>
              </a:endParaRPr>
            </a:p>
          </p:txBody>
        </p:sp>
      </p:grpSp>
      <p:grpSp>
        <p:nvGrpSpPr>
          <p:cNvPr id="3" name="Group 75"/>
          <p:cNvGrpSpPr>
            <a:grpSpLocks/>
          </p:cNvGrpSpPr>
          <p:nvPr/>
        </p:nvGrpSpPr>
        <p:grpSpPr bwMode="auto">
          <a:xfrm>
            <a:off x="1389602" y="981075"/>
            <a:ext cx="9236299" cy="2209800"/>
            <a:chOff x="303" y="638"/>
            <a:chExt cx="4981" cy="1128"/>
          </a:xfrm>
        </p:grpSpPr>
        <p:sp>
          <p:nvSpPr>
            <p:cNvPr id="36873" name="Freeform 76"/>
            <p:cNvSpPr>
              <a:spLocks/>
            </p:cNvSpPr>
            <p:nvPr/>
          </p:nvSpPr>
          <p:spPr bwMode="auto">
            <a:xfrm>
              <a:off x="303" y="638"/>
              <a:ext cx="4981" cy="1128"/>
            </a:xfrm>
            <a:custGeom>
              <a:avLst/>
              <a:gdLst>
                <a:gd name="T0" fmla="*/ 186 w 5116"/>
                <a:gd name="T1" fmla="*/ 0 h 2432"/>
                <a:gd name="T2" fmla="*/ 615 w 5116"/>
                <a:gd name="T3" fmla="*/ 0 h 2432"/>
                <a:gd name="T4" fmla="*/ 2157 w 5116"/>
                <a:gd name="T5" fmla="*/ 0 h 2432"/>
                <a:gd name="T6" fmla="*/ 3232 w 5116"/>
                <a:gd name="T7" fmla="*/ 0 h 2432"/>
                <a:gd name="T8" fmla="*/ 3813 w 5116"/>
                <a:gd name="T9" fmla="*/ 0 h 2432"/>
                <a:gd name="T10" fmla="*/ 3770 w 5116"/>
                <a:gd name="T11" fmla="*/ 0 h 2432"/>
                <a:gd name="T12" fmla="*/ 3762 w 5116"/>
                <a:gd name="T13" fmla="*/ 0 h 2432"/>
                <a:gd name="T14" fmla="*/ 3756 w 5116"/>
                <a:gd name="T15" fmla="*/ 0 h 2432"/>
                <a:gd name="T16" fmla="*/ 3696 w 5116"/>
                <a:gd name="T17" fmla="*/ 0 h 2432"/>
                <a:gd name="T18" fmla="*/ 3656 w 5116"/>
                <a:gd name="T19" fmla="*/ 0 h 2432"/>
                <a:gd name="T20" fmla="*/ 3332 w 5116"/>
                <a:gd name="T21" fmla="*/ 0 h 2432"/>
                <a:gd name="T22" fmla="*/ 3075 w 5116"/>
                <a:gd name="T23" fmla="*/ 0 h 2432"/>
                <a:gd name="T24" fmla="*/ 1014 w 5116"/>
                <a:gd name="T25" fmla="*/ 0 h 2432"/>
                <a:gd name="T26" fmla="*/ 186 w 5116"/>
                <a:gd name="T27" fmla="*/ 0 h 2432"/>
                <a:gd name="T28" fmla="*/ 86 w 5116"/>
                <a:gd name="T29" fmla="*/ 0 h 2432"/>
                <a:gd name="T30" fmla="*/ 111 w 5116"/>
                <a:gd name="T31" fmla="*/ 0 h 2432"/>
                <a:gd name="T32" fmla="*/ 72 w 5116"/>
                <a:gd name="T33" fmla="*/ 0 h 2432"/>
                <a:gd name="T34" fmla="*/ 79 w 5116"/>
                <a:gd name="T35" fmla="*/ 0 h 2432"/>
                <a:gd name="T36" fmla="*/ 94 w 5116"/>
                <a:gd name="T37" fmla="*/ 0 h 2432"/>
                <a:gd name="T38" fmla="*/ 127 w 5116"/>
                <a:gd name="T39" fmla="*/ 0 h 2432"/>
                <a:gd name="T40" fmla="*/ 186 w 5116"/>
                <a:gd name="T41" fmla="*/ 0 h 2432"/>
                <a:gd name="T42" fmla="*/ 302 w 5116"/>
                <a:gd name="T43" fmla="*/ 0 h 2432"/>
                <a:gd name="T44" fmla="*/ 240 w 5116"/>
                <a:gd name="T45" fmla="*/ 0 h 243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116" h="2432">
                  <a:moveTo>
                    <a:pt x="249" y="78"/>
                  </a:moveTo>
                  <a:cubicBezTo>
                    <a:pt x="382" y="45"/>
                    <a:pt x="763" y="69"/>
                    <a:pt x="827" y="67"/>
                  </a:cubicBezTo>
                  <a:cubicBezTo>
                    <a:pt x="1516" y="51"/>
                    <a:pt x="2205" y="48"/>
                    <a:pt x="2894" y="34"/>
                  </a:cubicBezTo>
                  <a:cubicBezTo>
                    <a:pt x="3374" y="48"/>
                    <a:pt x="3860" y="76"/>
                    <a:pt x="4338" y="23"/>
                  </a:cubicBezTo>
                  <a:cubicBezTo>
                    <a:pt x="4597" y="35"/>
                    <a:pt x="4861" y="27"/>
                    <a:pt x="5116" y="78"/>
                  </a:cubicBezTo>
                  <a:cubicBezTo>
                    <a:pt x="5105" y="195"/>
                    <a:pt x="5089" y="319"/>
                    <a:pt x="5061" y="434"/>
                  </a:cubicBezTo>
                  <a:cubicBezTo>
                    <a:pt x="5028" y="965"/>
                    <a:pt x="5041" y="882"/>
                    <a:pt x="5050" y="1789"/>
                  </a:cubicBezTo>
                  <a:cubicBezTo>
                    <a:pt x="5046" y="1959"/>
                    <a:pt x="5068" y="2132"/>
                    <a:pt x="5039" y="2300"/>
                  </a:cubicBezTo>
                  <a:cubicBezTo>
                    <a:pt x="5035" y="2326"/>
                    <a:pt x="4987" y="2307"/>
                    <a:pt x="4961" y="2311"/>
                  </a:cubicBezTo>
                  <a:cubicBezTo>
                    <a:pt x="4942" y="2314"/>
                    <a:pt x="4924" y="2320"/>
                    <a:pt x="4905" y="2322"/>
                  </a:cubicBezTo>
                  <a:cubicBezTo>
                    <a:pt x="4762" y="2337"/>
                    <a:pt x="4616" y="2346"/>
                    <a:pt x="4472" y="2356"/>
                  </a:cubicBezTo>
                  <a:cubicBezTo>
                    <a:pt x="4357" y="2375"/>
                    <a:pt x="4243" y="2381"/>
                    <a:pt x="4127" y="2389"/>
                  </a:cubicBezTo>
                  <a:cubicBezTo>
                    <a:pt x="3127" y="2385"/>
                    <a:pt x="2288" y="2432"/>
                    <a:pt x="1360" y="2356"/>
                  </a:cubicBezTo>
                  <a:cubicBezTo>
                    <a:pt x="990" y="2360"/>
                    <a:pt x="619" y="2371"/>
                    <a:pt x="249" y="2367"/>
                  </a:cubicBezTo>
                  <a:cubicBezTo>
                    <a:pt x="172" y="2366"/>
                    <a:pt x="143" y="2189"/>
                    <a:pt x="116" y="2134"/>
                  </a:cubicBezTo>
                  <a:cubicBezTo>
                    <a:pt x="97" y="2017"/>
                    <a:pt x="0" y="1793"/>
                    <a:pt x="149" y="1756"/>
                  </a:cubicBezTo>
                  <a:cubicBezTo>
                    <a:pt x="130" y="1660"/>
                    <a:pt x="118" y="1562"/>
                    <a:pt x="94" y="1467"/>
                  </a:cubicBezTo>
                  <a:cubicBezTo>
                    <a:pt x="83" y="1352"/>
                    <a:pt x="68" y="1235"/>
                    <a:pt x="105" y="1122"/>
                  </a:cubicBezTo>
                  <a:cubicBezTo>
                    <a:pt x="112" y="781"/>
                    <a:pt x="106" y="440"/>
                    <a:pt x="127" y="100"/>
                  </a:cubicBezTo>
                  <a:cubicBezTo>
                    <a:pt x="128" y="84"/>
                    <a:pt x="159" y="90"/>
                    <a:pt x="171" y="78"/>
                  </a:cubicBezTo>
                  <a:cubicBezTo>
                    <a:pt x="202" y="47"/>
                    <a:pt x="197" y="17"/>
                    <a:pt x="249" y="0"/>
                  </a:cubicBezTo>
                  <a:cubicBezTo>
                    <a:pt x="296" y="33"/>
                    <a:pt x="343" y="78"/>
                    <a:pt x="405" y="78"/>
                  </a:cubicBezTo>
                  <a:lnTo>
                    <a:pt x="321" y="60"/>
                  </a:lnTo>
                </a:path>
              </a:pathLst>
            </a:custGeom>
            <a:solidFill>
              <a:srgbClr val="CDF5FF"/>
            </a:solidFill>
            <a:ln w="12700" cap="sq" cmpd="sng">
              <a:noFill/>
              <a:prstDash val="solid"/>
              <a:round/>
              <a:headEnd type="none" w="sm" len="sm"/>
              <a:tailEnd type="none" w="sm" len="sm"/>
            </a:ln>
            <a:effectLst>
              <a:outerShdw dist="179605" dir="2700000" algn="ctr" rotWithShape="0">
                <a:srgbClr val="B2B2B2"/>
              </a:outerShdw>
            </a:effectLst>
          </p:spPr>
          <p:txBody>
            <a:bodyPr wrap="none" anchor="ctr"/>
            <a:lstStyle/>
            <a:p>
              <a:endParaRPr lang="zh-CN" altLang="en-US"/>
            </a:p>
          </p:txBody>
        </p:sp>
        <p:sp>
          <p:nvSpPr>
            <p:cNvPr id="36874" name="Rectangle 77"/>
            <p:cNvSpPr>
              <a:spLocks noChangeArrowheads="1"/>
            </p:cNvSpPr>
            <p:nvPr/>
          </p:nvSpPr>
          <p:spPr bwMode="auto">
            <a:xfrm>
              <a:off x="935" y="727"/>
              <a:ext cx="4275" cy="1029"/>
            </a:xfrm>
            <a:prstGeom prst="rect">
              <a:avLst/>
            </a:prstGeom>
            <a:noFill/>
            <a:ln w="12700" cap="sq">
              <a:noFill/>
              <a:miter lim="800000"/>
              <a:headEnd type="none" w="sm" len="sm"/>
              <a:tailEnd type="none" w="sm" len="sm"/>
            </a:ln>
          </p:spPr>
          <p:txBody>
            <a:bodyPr>
              <a:spAutoFit/>
            </a:bodyPr>
            <a:lstStyle/>
            <a:p>
              <a:pPr algn="l" eaLnBrk="1" hangingPunct="1">
                <a:lnSpc>
                  <a:spcPct val="125000"/>
                </a:lnSpc>
              </a:pPr>
              <a:r>
                <a:rPr kumimoji="1" lang="zh-CN" altLang="en-US" sz="2500" b="1" dirty="0">
                  <a:solidFill>
                    <a:srgbClr val="003296"/>
                  </a:solidFill>
                  <a:latin typeface="幼圆" pitchFamily="49" charset="-122"/>
                  <a:ea typeface="幼圆" pitchFamily="49" charset="-122"/>
                </a:rPr>
                <a:t>字符串的定位。给定一个</a:t>
              </a:r>
              <a:r>
                <a:rPr kumimoji="1" lang="zh-CN" altLang="en-US" sz="2500" b="1" dirty="0">
                  <a:solidFill>
                    <a:srgbClr val="FF0000"/>
                  </a:solidFill>
                  <a:latin typeface="幼圆" pitchFamily="49" charset="-122"/>
                  <a:ea typeface="幼圆" pitchFamily="49" charset="-122"/>
                </a:rPr>
                <a:t>主字符串</a:t>
              </a:r>
              <a:r>
                <a:rPr kumimoji="1" lang="en-US" altLang="zh-CN" sz="2500" b="1" dirty="0">
                  <a:solidFill>
                    <a:srgbClr val="FF0000"/>
                  </a:solidFill>
                  <a:latin typeface="幼圆" pitchFamily="49" charset="-122"/>
                  <a:ea typeface="幼圆" pitchFamily="49" charset="-122"/>
                </a:rPr>
                <a:t>S</a:t>
              </a:r>
              <a:r>
                <a:rPr kumimoji="1" lang="zh-CN" altLang="en-US" sz="2500" b="1" dirty="0">
                  <a:solidFill>
                    <a:srgbClr val="003296"/>
                  </a:solidFill>
                  <a:latin typeface="幼圆" pitchFamily="49" charset="-122"/>
                  <a:ea typeface="幼圆" pitchFamily="49" charset="-122"/>
                </a:rPr>
                <a:t>和一个</a:t>
              </a:r>
              <a:r>
                <a:rPr kumimoji="1" lang="zh-CN" altLang="en-US" sz="2500" b="1" dirty="0">
                  <a:solidFill>
                    <a:srgbClr val="FF0000"/>
                  </a:solidFill>
                  <a:latin typeface="幼圆" pitchFamily="49" charset="-122"/>
                  <a:ea typeface="幼圆" pitchFamily="49" charset="-122"/>
                </a:rPr>
                <a:t>子串</a:t>
              </a:r>
              <a:r>
                <a:rPr kumimoji="1" lang="en-US" altLang="zh-CN" sz="2500" b="1" dirty="0">
                  <a:solidFill>
                    <a:srgbClr val="FF0000"/>
                  </a:solidFill>
                  <a:latin typeface="幼圆" pitchFamily="49" charset="-122"/>
                  <a:ea typeface="幼圆" pitchFamily="49" charset="-122"/>
                </a:rPr>
                <a:t>T(</a:t>
              </a:r>
              <a:r>
                <a:rPr kumimoji="1" lang="zh-CN" altLang="en-US" sz="2500" b="1" dirty="0">
                  <a:solidFill>
                    <a:srgbClr val="FF0000"/>
                  </a:solidFill>
                  <a:latin typeface="幼圆" pitchFamily="49" charset="-122"/>
                  <a:ea typeface="幼圆" pitchFamily="49" charset="-122"/>
                </a:rPr>
                <a:t>又称模式串</a:t>
              </a:r>
              <a:r>
                <a:rPr kumimoji="1" lang="en-US" altLang="zh-CN" sz="2500" b="1" dirty="0">
                  <a:solidFill>
                    <a:srgbClr val="FF0000"/>
                  </a:solidFill>
                  <a:latin typeface="幼圆" pitchFamily="49" charset="-122"/>
                  <a:ea typeface="幼圆" pitchFamily="49" charset="-122"/>
                </a:rPr>
                <a:t>)</a:t>
              </a:r>
              <a:r>
                <a:rPr kumimoji="1" lang="zh-CN" altLang="en-US" sz="2500" b="1" dirty="0">
                  <a:solidFill>
                    <a:srgbClr val="003296"/>
                  </a:solidFill>
                  <a:latin typeface="幼圆" pitchFamily="49" charset="-122"/>
                  <a:ea typeface="幼圆" pitchFamily="49" charset="-122"/>
                </a:rPr>
                <a:t>，长度分别为</a:t>
              </a:r>
              <a:r>
                <a:rPr kumimoji="1" lang="en-US" altLang="zh-CN" sz="2500" b="1" dirty="0">
                  <a:solidFill>
                    <a:srgbClr val="003296"/>
                  </a:solidFill>
                  <a:latin typeface="幼圆" pitchFamily="49" charset="-122"/>
                  <a:ea typeface="幼圆" pitchFamily="49" charset="-122"/>
                </a:rPr>
                <a:t>n</a:t>
              </a:r>
              <a:r>
                <a:rPr kumimoji="1" lang="zh-CN" altLang="en-US" sz="2500" b="1" dirty="0">
                  <a:solidFill>
                    <a:srgbClr val="003296"/>
                  </a:solidFill>
                  <a:latin typeface="幼圆" pitchFamily="49" charset="-122"/>
                  <a:ea typeface="幼圆" pitchFamily="49" charset="-122"/>
                </a:rPr>
                <a:t>和</a:t>
              </a:r>
              <a:r>
                <a:rPr kumimoji="1" lang="en-US" altLang="zh-CN" sz="2500" b="1" dirty="0">
                  <a:solidFill>
                    <a:srgbClr val="003296"/>
                  </a:solidFill>
                  <a:latin typeface="幼圆" pitchFamily="49" charset="-122"/>
                  <a:ea typeface="幼圆" pitchFamily="49" charset="-122"/>
                </a:rPr>
                <a:t>m</a:t>
              </a:r>
              <a:r>
                <a:rPr kumimoji="1" lang="zh-CN" altLang="en-US" sz="2500" b="1" dirty="0">
                  <a:solidFill>
                    <a:srgbClr val="003296"/>
                  </a:solidFill>
                  <a:latin typeface="幼圆" pitchFamily="49" charset="-122"/>
                  <a:ea typeface="幼圆" pitchFamily="49" charset="-122"/>
                </a:rPr>
                <a:t>。在主串</a:t>
              </a:r>
              <a:r>
                <a:rPr kumimoji="1" lang="en-US" altLang="zh-CN" sz="2500" b="1" dirty="0">
                  <a:solidFill>
                    <a:srgbClr val="003296"/>
                  </a:solidFill>
                  <a:latin typeface="幼圆" pitchFamily="49" charset="-122"/>
                  <a:ea typeface="幼圆" pitchFamily="49" charset="-122"/>
                </a:rPr>
                <a:t>S</a:t>
              </a:r>
              <a:r>
                <a:rPr kumimoji="1" lang="zh-CN" altLang="en-US" sz="2500" b="1" dirty="0">
                  <a:solidFill>
                    <a:srgbClr val="003296"/>
                  </a:solidFill>
                  <a:latin typeface="幼圆" pitchFamily="49" charset="-122"/>
                  <a:ea typeface="幼圆" pitchFamily="49" charset="-122"/>
                </a:rPr>
                <a:t>中，从起始位置开始查找，若在主串</a:t>
              </a:r>
              <a:r>
                <a:rPr kumimoji="1" lang="en-US" altLang="zh-CN" sz="2500" b="1" dirty="0">
                  <a:solidFill>
                    <a:srgbClr val="003296"/>
                  </a:solidFill>
                  <a:latin typeface="幼圆" pitchFamily="49" charset="-122"/>
                  <a:ea typeface="幼圆" pitchFamily="49" charset="-122"/>
                </a:rPr>
                <a:t>S</a:t>
              </a:r>
              <a:r>
                <a:rPr kumimoji="1" lang="zh-CN" altLang="en-US" sz="2500" b="1" dirty="0">
                  <a:solidFill>
                    <a:srgbClr val="003296"/>
                  </a:solidFill>
                  <a:latin typeface="幼圆" pitchFamily="49" charset="-122"/>
                  <a:ea typeface="幼圆" pitchFamily="49" charset="-122"/>
                </a:rPr>
                <a:t>中找到一个与子串</a:t>
              </a:r>
              <a:r>
                <a:rPr kumimoji="1" lang="en-US" altLang="zh-CN" sz="2500" b="1" dirty="0">
                  <a:solidFill>
                    <a:srgbClr val="003296"/>
                  </a:solidFill>
                  <a:latin typeface="幼圆" pitchFamily="49" charset="-122"/>
                  <a:ea typeface="幼圆" pitchFamily="49" charset="-122"/>
                </a:rPr>
                <a:t>T</a:t>
              </a:r>
              <a:r>
                <a:rPr kumimoji="1" lang="zh-CN" altLang="en-US" sz="2500" b="1" dirty="0">
                  <a:solidFill>
                    <a:srgbClr val="003296"/>
                  </a:solidFill>
                  <a:latin typeface="幼圆" pitchFamily="49" charset="-122"/>
                  <a:ea typeface="幼圆" pitchFamily="49" charset="-122"/>
                </a:rPr>
                <a:t>相等的子串，则返回</a:t>
              </a:r>
              <a:r>
                <a:rPr kumimoji="1" lang="en-US" altLang="zh-CN" sz="2500" b="1" dirty="0">
                  <a:solidFill>
                    <a:srgbClr val="003296"/>
                  </a:solidFill>
                  <a:latin typeface="幼圆" pitchFamily="49" charset="-122"/>
                  <a:ea typeface="幼圆" pitchFamily="49" charset="-122"/>
                </a:rPr>
                <a:t>T</a:t>
              </a:r>
              <a:r>
                <a:rPr kumimoji="1" lang="zh-CN" altLang="en-US" sz="2500" b="1" dirty="0">
                  <a:solidFill>
                    <a:srgbClr val="003296"/>
                  </a:solidFill>
                  <a:latin typeface="幼圆" pitchFamily="49" charset="-122"/>
                  <a:ea typeface="幼圆" pitchFamily="49" charset="-122"/>
                </a:rPr>
                <a:t>的第一个字符在主串中的位置序号。</a:t>
              </a:r>
            </a:p>
          </p:txBody>
        </p:sp>
        <p:sp>
          <p:nvSpPr>
            <p:cNvPr id="36875" name="Rectangle 78"/>
            <p:cNvSpPr>
              <a:spLocks noChangeArrowheads="1"/>
            </p:cNvSpPr>
            <p:nvPr/>
          </p:nvSpPr>
          <p:spPr bwMode="auto">
            <a:xfrm>
              <a:off x="442" y="722"/>
              <a:ext cx="683" cy="267"/>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pPr algn="l" eaLnBrk="1" hangingPunct="1"/>
              <a:r>
                <a:rPr kumimoji="1" lang="zh-CN" altLang="en-US" sz="2800" b="1">
                  <a:solidFill>
                    <a:srgbClr val="FF3300"/>
                  </a:solidFill>
                  <a:latin typeface="黑体" pitchFamily="49" charset="-122"/>
                  <a:ea typeface="黑体" pitchFamily="49" charset="-122"/>
                </a:rPr>
                <a:t>功能：</a:t>
              </a:r>
            </a:p>
          </p:txBody>
        </p:sp>
      </p:grpSp>
      <p:sp>
        <p:nvSpPr>
          <p:cNvPr id="9" name="Rectangle 3"/>
          <p:cNvSpPr txBox="1">
            <a:spLocks noChangeArrowheads="1"/>
          </p:cNvSpPr>
          <p:nvPr/>
        </p:nvSpPr>
        <p:spPr>
          <a:xfrm>
            <a:off x="1524000" y="4049688"/>
            <a:ext cx="9144000" cy="2808312"/>
          </a:xfrm>
          <a:prstGeom prst="rect">
            <a:avLst/>
          </a:prstGeom>
          <a:solidFill>
            <a:srgbClr val="000066"/>
          </a:solidFill>
        </p:spPr>
        <p:txBody>
          <a:bodyPr/>
          <a:lstStyle>
            <a:lvl1pPr marL="342900" indent="-342900" algn="l" rtl="0" eaLnBrk="0" fontAlgn="base" hangingPunct="0">
              <a:spcBef>
                <a:spcPct val="20000"/>
              </a:spcBef>
              <a:spcAft>
                <a:spcPct val="0"/>
              </a:spcAft>
              <a:buClr>
                <a:schemeClr val="tx2"/>
              </a:buClr>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kumimoji="1" sz="32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3200">
                <a:solidFill>
                  <a:schemeClr val="tx1"/>
                </a:solidFill>
                <a:latin typeface="+mn-lt"/>
                <a:ea typeface="+mn-ea"/>
              </a:defRPr>
            </a:lvl3pPr>
            <a:lvl4pPr marL="1600200" indent="-228600" algn="l" rtl="0" eaLnBrk="0" fontAlgn="base" hangingPunct="0">
              <a:spcBef>
                <a:spcPct val="20000"/>
              </a:spcBef>
              <a:spcAft>
                <a:spcPct val="0"/>
              </a:spcAft>
              <a:buClr>
                <a:schemeClr val="tx2"/>
              </a:buClr>
              <a:buChar char="–"/>
              <a:defRPr kumimoji="1" sz="3200">
                <a:solidFill>
                  <a:schemeClr val="tx1"/>
                </a:solidFill>
                <a:latin typeface="+mn-lt"/>
                <a:ea typeface="+mn-ea"/>
              </a:defRPr>
            </a:lvl4pPr>
            <a:lvl5pPr marL="2057400" indent="-228600" algn="l" rtl="0" eaLnBrk="0" fontAlgn="base" hangingPunct="0">
              <a:spcBef>
                <a:spcPct val="20000"/>
              </a:spcBef>
              <a:spcAft>
                <a:spcPct val="0"/>
              </a:spcAft>
              <a:buClr>
                <a:schemeClr val="tx2"/>
              </a:buClr>
              <a:buChar char="•"/>
              <a:defRPr kumimoji="1" sz="3200">
                <a:solidFill>
                  <a:schemeClr val="tx1"/>
                </a:solidFill>
                <a:latin typeface="+mn-lt"/>
                <a:ea typeface="+mn-ea"/>
              </a:defRPr>
            </a:lvl5pPr>
            <a:lvl6pPr marL="2514600" indent="-228600" algn="l" rtl="0" fontAlgn="base">
              <a:spcBef>
                <a:spcPct val="20000"/>
              </a:spcBef>
              <a:spcAft>
                <a:spcPct val="0"/>
              </a:spcAft>
              <a:buClr>
                <a:schemeClr val="tx2"/>
              </a:buClr>
              <a:buChar char="•"/>
              <a:defRPr kumimoji="1" sz="3200">
                <a:solidFill>
                  <a:schemeClr val="tx1"/>
                </a:solidFill>
                <a:latin typeface="+mn-lt"/>
                <a:ea typeface="+mn-ea"/>
              </a:defRPr>
            </a:lvl6pPr>
            <a:lvl7pPr marL="2971800" indent="-228600" algn="l" rtl="0" fontAlgn="base">
              <a:spcBef>
                <a:spcPct val="20000"/>
              </a:spcBef>
              <a:spcAft>
                <a:spcPct val="0"/>
              </a:spcAft>
              <a:buClr>
                <a:schemeClr val="tx2"/>
              </a:buClr>
              <a:buChar char="•"/>
              <a:defRPr kumimoji="1" sz="3200">
                <a:solidFill>
                  <a:schemeClr val="tx1"/>
                </a:solidFill>
                <a:latin typeface="+mn-lt"/>
                <a:ea typeface="+mn-ea"/>
              </a:defRPr>
            </a:lvl7pPr>
            <a:lvl8pPr marL="3429000" indent="-228600" algn="l" rtl="0" fontAlgn="base">
              <a:spcBef>
                <a:spcPct val="20000"/>
              </a:spcBef>
              <a:spcAft>
                <a:spcPct val="0"/>
              </a:spcAft>
              <a:buClr>
                <a:schemeClr val="tx2"/>
              </a:buClr>
              <a:buChar char="•"/>
              <a:defRPr kumimoji="1" sz="3200">
                <a:solidFill>
                  <a:schemeClr val="tx1"/>
                </a:solidFill>
                <a:latin typeface="+mn-lt"/>
                <a:ea typeface="+mn-ea"/>
              </a:defRPr>
            </a:lvl8pPr>
            <a:lvl9pPr marL="3886200" indent="-228600" algn="l" rtl="0" fontAlgn="base">
              <a:spcBef>
                <a:spcPct val="20000"/>
              </a:spcBef>
              <a:spcAft>
                <a:spcPct val="0"/>
              </a:spcAft>
              <a:buClr>
                <a:schemeClr val="tx2"/>
              </a:buClr>
              <a:buChar char="•"/>
              <a:defRPr kumimoji="1" sz="3200">
                <a:solidFill>
                  <a:schemeClr val="tx1"/>
                </a:solidFill>
                <a:latin typeface="+mn-lt"/>
                <a:ea typeface="+mn-ea"/>
              </a:defRPr>
            </a:lvl9pPr>
          </a:lstStyle>
          <a:p>
            <a:pPr marL="0" indent="0" eaLnBrk="1" hangingPunct="1">
              <a:spcBef>
                <a:spcPct val="50000"/>
              </a:spcBef>
              <a:buNone/>
              <a:defRPr/>
            </a:pPr>
            <a:r>
              <a:rPr lang="zh-CN" altLang="en-US" sz="2400" b="1" dirty="0">
                <a:ln>
                  <a:solidFill>
                    <a:schemeClr val="bg1">
                      <a:lumMod val="75000"/>
                      <a:lumOff val="25000"/>
                    </a:schemeClr>
                  </a:solidFill>
                </a:ln>
                <a:solidFill>
                  <a:srgbClr val="FFFF00"/>
                </a:solidFill>
                <a:latin typeface="黑体" pitchFamily="49" charset="-122"/>
                <a:ea typeface="黑体" pitchFamily="49" charset="-122"/>
              </a:rPr>
              <a:t>串的简单模式匹配算法</a:t>
            </a:r>
            <a:r>
              <a:rPr lang="en-US" altLang="zh-CN" sz="2400" b="1" dirty="0">
                <a:ln>
                  <a:solidFill>
                    <a:schemeClr val="bg1">
                      <a:lumMod val="75000"/>
                      <a:lumOff val="25000"/>
                    </a:schemeClr>
                  </a:solidFill>
                </a:ln>
                <a:solidFill>
                  <a:srgbClr val="FFFF00"/>
                </a:solidFill>
                <a:latin typeface="黑体" pitchFamily="49" charset="-122"/>
                <a:ea typeface="黑体" pitchFamily="49" charset="-122"/>
              </a:rPr>
              <a:t>Brute-Force</a:t>
            </a:r>
            <a:r>
              <a:rPr lang="zh-CN" altLang="en-US" sz="2400" b="1" dirty="0">
                <a:ln>
                  <a:solidFill>
                    <a:schemeClr val="bg1">
                      <a:lumMod val="75000"/>
                      <a:lumOff val="25000"/>
                    </a:schemeClr>
                  </a:solidFill>
                </a:ln>
                <a:solidFill>
                  <a:srgbClr val="FFFF00"/>
                </a:solidFill>
                <a:latin typeface="黑体" pitchFamily="49" charset="-122"/>
                <a:ea typeface="黑体" pitchFamily="49" charset="-122"/>
              </a:rPr>
              <a:t>（</a:t>
            </a:r>
            <a:r>
              <a:rPr lang="zh-CN" altLang="en-US" sz="2400" b="1" dirty="0">
                <a:ln>
                  <a:solidFill>
                    <a:schemeClr val="bg1">
                      <a:lumMod val="75000"/>
                      <a:lumOff val="25000"/>
                    </a:schemeClr>
                  </a:solidFill>
                </a:ln>
                <a:solidFill>
                  <a:srgbClr val="FFC000"/>
                </a:solidFill>
                <a:latin typeface="黑体" pitchFamily="49" charset="-122"/>
                <a:ea typeface="黑体" pitchFamily="49" charset="-122"/>
              </a:rPr>
              <a:t>布鲁特</a:t>
            </a:r>
            <a:r>
              <a:rPr lang="en-US" altLang="zh-CN" sz="2400" b="1" dirty="0">
                <a:ln>
                  <a:solidFill>
                    <a:schemeClr val="bg1">
                      <a:lumMod val="75000"/>
                      <a:lumOff val="25000"/>
                    </a:schemeClr>
                  </a:solidFill>
                </a:ln>
                <a:solidFill>
                  <a:srgbClr val="FFC000"/>
                </a:solidFill>
                <a:latin typeface="黑体" pitchFamily="49" charset="-122"/>
                <a:ea typeface="黑体" pitchFamily="49" charset="-122"/>
              </a:rPr>
              <a:t>-</a:t>
            </a:r>
            <a:r>
              <a:rPr lang="zh-CN" altLang="en-US" sz="2400" b="1" dirty="0">
                <a:ln>
                  <a:solidFill>
                    <a:schemeClr val="bg1">
                      <a:lumMod val="75000"/>
                      <a:lumOff val="25000"/>
                    </a:schemeClr>
                  </a:solidFill>
                </a:ln>
                <a:solidFill>
                  <a:srgbClr val="FFC000"/>
                </a:solidFill>
                <a:latin typeface="黑体" pitchFamily="49" charset="-122"/>
                <a:ea typeface="黑体" pitchFamily="49" charset="-122"/>
              </a:rPr>
              <a:t>福斯</a:t>
            </a:r>
            <a:r>
              <a:rPr lang="zh-CN" altLang="en-US" sz="2400" b="1" dirty="0">
                <a:ln>
                  <a:solidFill>
                    <a:schemeClr val="bg1">
                      <a:lumMod val="75000"/>
                      <a:lumOff val="25000"/>
                    </a:schemeClr>
                  </a:solidFill>
                </a:ln>
                <a:solidFill>
                  <a:srgbClr val="FFFF00"/>
                </a:solidFill>
                <a:latin typeface="黑体" pitchFamily="49" charset="-122"/>
                <a:ea typeface="黑体" pitchFamily="49" charset="-122"/>
              </a:rPr>
              <a:t>，又称</a:t>
            </a:r>
            <a:r>
              <a:rPr lang="zh-CN" altLang="en-US" sz="2400" b="1" dirty="0">
                <a:ln>
                  <a:solidFill>
                    <a:schemeClr val="bg1">
                      <a:lumMod val="75000"/>
                      <a:lumOff val="25000"/>
                    </a:schemeClr>
                  </a:solidFill>
                </a:ln>
                <a:solidFill>
                  <a:srgbClr val="FFC000"/>
                </a:solidFill>
                <a:latin typeface="黑体" pitchFamily="49" charset="-122"/>
                <a:ea typeface="黑体" pitchFamily="49" charset="-122"/>
              </a:rPr>
              <a:t>朴素的模式匹配算法</a:t>
            </a:r>
            <a:r>
              <a:rPr lang="zh-CN" altLang="en-US" sz="2400" b="1" dirty="0">
                <a:ln>
                  <a:solidFill>
                    <a:schemeClr val="bg1">
                      <a:lumMod val="75000"/>
                      <a:lumOff val="25000"/>
                    </a:schemeClr>
                  </a:solidFill>
                </a:ln>
                <a:solidFill>
                  <a:srgbClr val="FFFF00"/>
                </a:solidFill>
                <a:latin typeface="黑体" pitchFamily="49" charset="-122"/>
                <a:ea typeface="黑体" pitchFamily="49" charset="-122"/>
              </a:rPr>
              <a:t>）算法：</a:t>
            </a:r>
          </a:p>
          <a:p>
            <a:pPr eaLnBrk="1" hangingPunct="1">
              <a:spcBef>
                <a:spcPct val="0"/>
              </a:spcBef>
              <a:buFont typeface="Wingdings" pitchFamily="2" charset="2"/>
              <a:buChar char="Ø"/>
              <a:defRPr/>
            </a:pPr>
            <a:r>
              <a:rPr lang="zh-CN" altLang="en-US" sz="2000" b="1" dirty="0">
                <a:solidFill>
                  <a:schemeClr val="bg1"/>
                </a:solidFill>
                <a:latin typeface="宋体" charset="-122"/>
              </a:rPr>
              <a:t>将主串</a:t>
            </a:r>
            <a:r>
              <a:rPr lang="en-US" altLang="zh-CN" sz="2000" b="1" dirty="0">
                <a:solidFill>
                  <a:schemeClr val="bg1"/>
                </a:solidFill>
                <a:latin typeface="宋体" charset="-122"/>
              </a:rPr>
              <a:t>S</a:t>
            </a:r>
            <a:r>
              <a:rPr lang="zh-CN" altLang="en-US" sz="2000" b="1" dirty="0">
                <a:solidFill>
                  <a:schemeClr val="bg1"/>
                </a:solidFill>
                <a:latin typeface="宋体" charset="-122"/>
              </a:rPr>
              <a:t>的第一个字符和模式串</a:t>
            </a:r>
            <a:r>
              <a:rPr lang="en-US" altLang="zh-CN" sz="2000" b="1" dirty="0">
                <a:solidFill>
                  <a:schemeClr val="bg1"/>
                </a:solidFill>
                <a:latin typeface="宋体" charset="-122"/>
              </a:rPr>
              <a:t>T</a:t>
            </a:r>
            <a:r>
              <a:rPr lang="zh-CN" altLang="en-US" sz="2000" b="1" dirty="0">
                <a:solidFill>
                  <a:schemeClr val="bg1"/>
                </a:solidFill>
                <a:latin typeface="宋体" charset="-122"/>
              </a:rPr>
              <a:t>的第</a:t>
            </a:r>
            <a:r>
              <a:rPr lang="en-US" altLang="zh-CN" sz="2000" b="1" dirty="0">
                <a:solidFill>
                  <a:schemeClr val="bg1"/>
                </a:solidFill>
                <a:latin typeface="宋体" charset="-122"/>
              </a:rPr>
              <a:t>1</a:t>
            </a:r>
            <a:r>
              <a:rPr lang="zh-CN" altLang="en-US" sz="2000" b="1" dirty="0">
                <a:solidFill>
                  <a:schemeClr val="bg1"/>
                </a:solidFill>
                <a:latin typeface="宋体" charset="-122"/>
              </a:rPr>
              <a:t>个字符比较</a:t>
            </a:r>
          </a:p>
          <a:p>
            <a:pPr eaLnBrk="1" hangingPunct="1">
              <a:spcBef>
                <a:spcPct val="0"/>
              </a:spcBef>
              <a:buFontTx/>
              <a:buNone/>
              <a:defRPr/>
            </a:pPr>
            <a:r>
              <a:rPr lang="zh-CN" altLang="en-US" sz="2000" b="1" i="1" dirty="0">
                <a:solidFill>
                  <a:schemeClr val="bg1"/>
                </a:solidFill>
                <a:latin typeface="宋体" charset="-122"/>
              </a:rPr>
              <a:t>     若</a:t>
            </a:r>
            <a:r>
              <a:rPr lang="zh-CN" altLang="en-US" sz="2000" b="1" i="1" dirty="0">
                <a:solidFill>
                  <a:srgbClr val="FFC000"/>
                </a:solidFill>
                <a:latin typeface="宋体" charset="-122"/>
              </a:rPr>
              <a:t>相等</a:t>
            </a:r>
            <a:r>
              <a:rPr lang="zh-CN" altLang="en-US" sz="2000" b="1" i="1" dirty="0">
                <a:solidFill>
                  <a:schemeClr val="bg1"/>
                </a:solidFill>
                <a:latin typeface="宋体" charset="-122"/>
              </a:rPr>
              <a:t>，继续逐个比较后续字符；</a:t>
            </a:r>
          </a:p>
          <a:p>
            <a:pPr eaLnBrk="1" hangingPunct="1">
              <a:spcBef>
                <a:spcPct val="0"/>
              </a:spcBef>
              <a:buFontTx/>
              <a:buNone/>
              <a:defRPr/>
            </a:pPr>
            <a:r>
              <a:rPr lang="zh-CN" altLang="en-US" sz="2000" b="1" i="1" dirty="0">
                <a:solidFill>
                  <a:schemeClr val="bg1"/>
                </a:solidFill>
                <a:latin typeface="宋体" charset="-122"/>
              </a:rPr>
              <a:t>     若</a:t>
            </a:r>
            <a:r>
              <a:rPr lang="zh-CN" altLang="en-US" sz="2000" b="1" i="1" dirty="0">
                <a:solidFill>
                  <a:srgbClr val="FFC000"/>
                </a:solidFill>
                <a:latin typeface="宋体" charset="-122"/>
              </a:rPr>
              <a:t>不等</a:t>
            </a:r>
            <a:r>
              <a:rPr lang="zh-CN" altLang="en-US" sz="2000" b="1" i="1" dirty="0">
                <a:solidFill>
                  <a:schemeClr val="bg1"/>
                </a:solidFill>
                <a:latin typeface="宋体" charset="-122"/>
              </a:rPr>
              <a:t>，从主串</a:t>
            </a:r>
            <a:r>
              <a:rPr lang="en-US" altLang="zh-CN" sz="2000" b="1" i="1" dirty="0">
                <a:solidFill>
                  <a:schemeClr val="bg1"/>
                </a:solidFill>
                <a:latin typeface="宋体" charset="-122"/>
              </a:rPr>
              <a:t>S</a:t>
            </a:r>
            <a:r>
              <a:rPr lang="zh-CN" altLang="en-US" sz="2000" b="1" i="1" dirty="0">
                <a:solidFill>
                  <a:schemeClr val="bg1"/>
                </a:solidFill>
                <a:latin typeface="宋体" charset="-122"/>
              </a:rPr>
              <a:t>的下一字符起，重新与</a:t>
            </a:r>
            <a:r>
              <a:rPr lang="en-US" altLang="zh-CN" sz="2000" b="1" i="1" dirty="0">
                <a:solidFill>
                  <a:schemeClr val="bg1"/>
                </a:solidFill>
                <a:latin typeface="宋体" charset="-122"/>
              </a:rPr>
              <a:t>T</a:t>
            </a:r>
            <a:r>
              <a:rPr lang="zh-CN" altLang="en-US" sz="2000" b="1" i="1" dirty="0">
                <a:solidFill>
                  <a:schemeClr val="bg1"/>
                </a:solidFill>
                <a:latin typeface="宋体" charset="-122"/>
              </a:rPr>
              <a:t>第一个字符比较。 </a:t>
            </a:r>
          </a:p>
          <a:p>
            <a:pPr eaLnBrk="1" hangingPunct="1">
              <a:spcBef>
                <a:spcPct val="50000"/>
              </a:spcBef>
              <a:buFont typeface="Wingdings" pitchFamily="2" charset="2"/>
              <a:buChar char="Ø"/>
              <a:defRPr/>
            </a:pPr>
            <a:r>
              <a:rPr lang="zh-CN" altLang="en-US" sz="2000" b="1" dirty="0">
                <a:solidFill>
                  <a:schemeClr val="bg1"/>
                </a:solidFill>
                <a:latin typeface="宋体" charset="-122"/>
              </a:rPr>
              <a:t>直到主串</a:t>
            </a:r>
            <a:r>
              <a:rPr lang="en-US" altLang="zh-CN" sz="2000" b="1" dirty="0">
                <a:solidFill>
                  <a:schemeClr val="bg1"/>
                </a:solidFill>
                <a:latin typeface="宋体" charset="-122"/>
              </a:rPr>
              <a:t>S</a:t>
            </a:r>
            <a:r>
              <a:rPr lang="zh-CN" altLang="en-US" sz="2000" b="1" dirty="0">
                <a:solidFill>
                  <a:schemeClr val="bg1"/>
                </a:solidFill>
                <a:latin typeface="宋体" charset="-122"/>
              </a:rPr>
              <a:t>的一个连续子串字符序列与模式</a:t>
            </a:r>
            <a:r>
              <a:rPr lang="en-US" altLang="zh-CN" sz="2000" b="1" dirty="0">
                <a:solidFill>
                  <a:schemeClr val="bg1"/>
                </a:solidFill>
                <a:latin typeface="宋体" charset="-122"/>
              </a:rPr>
              <a:t>T</a:t>
            </a:r>
            <a:r>
              <a:rPr lang="zh-CN" altLang="en-US" sz="2000" b="1" dirty="0">
                <a:solidFill>
                  <a:schemeClr val="bg1"/>
                </a:solidFill>
                <a:latin typeface="宋体" charset="-122"/>
              </a:rPr>
              <a:t>相等。返回值为</a:t>
            </a:r>
            <a:r>
              <a:rPr lang="en-US" altLang="zh-CN" sz="2000" b="1" dirty="0">
                <a:solidFill>
                  <a:schemeClr val="bg1"/>
                </a:solidFill>
                <a:latin typeface="宋体" charset="-122"/>
              </a:rPr>
              <a:t>S</a:t>
            </a:r>
            <a:r>
              <a:rPr lang="zh-CN" altLang="en-US" sz="2000" b="1" dirty="0">
                <a:solidFill>
                  <a:schemeClr val="bg1"/>
                </a:solidFill>
                <a:latin typeface="宋体" charset="-122"/>
              </a:rPr>
              <a:t>中与</a:t>
            </a:r>
            <a:r>
              <a:rPr lang="en-US" altLang="zh-CN" sz="2000" b="1" dirty="0">
                <a:solidFill>
                  <a:schemeClr val="bg1"/>
                </a:solidFill>
                <a:latin typeface="宋体" charset="-122"/>
              </a:rPr>
              <a:t>T</a:t>
            </a:r>
            <a:r>
              <a:rPr lang="zh-CN" altLang="en-US" sz="2000" b="1" dirty="0">
                <a:solidFill>
                  <a:schemeClr val="bg1"/>
                </a:solidFill>
                <a:latin typeface="宋体" charset="-122"/>
              </a:rPr>
              <a:t>匹配的子序列第一个字符的序号，即匹配成功。否则，匹配失败，返回值 </a:t>
            </a:r>
            <a:r>
              <a:rPr lang="en-US" altLang="zh-CN" sz="2000" b="1" dirty="0">
                <a:solidFill>
                  <a:schemeClr val="bg1"/>
                </a:solidFill>
              </a:rPr>
              <a:t>–</a:t>
            </a:r>
            <a:r>
              <a:rPr lang="en-US" altLang="zh-CN" sz="2000" b="1" dirty="0">
                <a:solidFill>
                  <a:schemeClr val="bg1"/>
                </a:solidFill>
                <a:latin typeface="宋体" charset="-122"/>
              </a:rPr>
              <a:t>1</a:t>
            </a:r>
            <a:r>
              <a:rPr lang="zh-CN" altLang="en-US" sz="2000" b="1" dirty="0">
                <a:solidFill>
                  <a:schemeClr val="bg1"/>
                </a:solidFill>
                <a:latin typeface="宋体" charset="-122"/>
              </a:rPr>
              <a:t>。</a:t>
            </a:r>
          </a:p>
        </p:txBody>
      </p:sp>
      <p:sp>
        <p:nvSpPr>
          <p:cNvPr id="10" name="Text Box 7"/>
          <p:cNvSpPr txBox="1">
            <a:spLocks noChangeArrowheads="1"/>
          </p:cNvSpPr>
          <p:nvPr/>
        </p:nvSpPr>
        <p:spPr bwMode="auto">
          <a:xfrm>
            <a:off x="3378062" y="3284539"/>
            <a:ext cx="3817071" cy="646331"/>
          </a:xfrm>
          <a:prstGeom prst="rect">
            <a:avLst/>
          </a:prstGeom>
          <a:noFill/>
          <a:ln w="12700" cap="sq">
            <a:noFill/>
            <a:miter lim="800000"/>
            <a:headEnd type="none" w="sm" len="sm"/>
            <a:tailEnd type="none" w="sm" len="sm"/>
          </a:ln>
        </p:spPr>
        <p:txBody>
          <a:bodyPr wrap="none">
            <a:spAutoFit/>
          </a:bodyPr>
          <a:lstStyle/>
          <a:p>
            <a:pPr algn="l" eaLnBrk="1" hangingPunct="1"/>
            <a:r>
              <a:rPr kumimoji="1" lang="zh-CN" altLang="en-US" b="1">
                <a:solidFill>
                  <a:srgbClr val="000099"/>
                </a:solidFill>
                <a:latin typeface="幼圆" pitchFamily="49" charset="-122"/>
                <a:ea typeface="幼圆" pitchFamily="49" charset="-122"/>
              </a:rPr>
              <a:t>例如</a:t>
            </a:r>
            <a:r>
              <a:rPr kumimoji="1" lang="en-US" altLang="zh-CN" b="1">
                <a:solidFill>
                  <a:srgbClr val="000099"/>
                </a:solidFill>
                <a:latin typeface="楷体_GB2312" pitchFamily="49" charset="-122"/>
                <a:ea typeface="楷体_GB2312" pitchFamily="49" charset="-122"/>
              </a:rPr>
              <a:t>:   </a:t>
            </a:r>
            <a:r>
              <a:rPr kumimoji="1" lang="en-US" altLang="zh-CN" b="1">
                <a:solidFill>
                  <a:srgbClr val="000099"/>
                </a:solidFill>
                <a:ea typeface="楷体_GB2312" pitchFamily="49" charset="-122"/>
              </a:rPr>
              <a:t>S= </a:t>
            </a:r>
            <a:r>
              <a:rPr kumimoji="1" lang="en-US" altLang="zh-CN" b="1">
                <a:solidFill>
                  <a:srgbClr val="000099"/>
                </a:solidFill>
                <a:cs typeface="Times New Roman" pitchFamily="18" charset="0"/>
                <a:sym typeface="Symbol" pitchFamily="18" charset="2"/>
              </a:rPr>
              <a:t>´</a:t>
            </a:r>
            <a:r>
              <a:rPr kumimoji="1" lang="en-US" altLang="zh-CN" b="1">
                <a:solidFill>
                  <a:srgbClr val="000099"/>
                </a:solidFill>
                <a:ea typeface="楷体_GB2312" pitchFamily="49" charset="-122"/>
              </a:rPr>
              <a:t>Beijing&amp;Nanjing&amp;Shanghai</a:t>
            </a:r>
            <a:r>
              <a:rPr kumimoji="1" lang="en-US" altLang="zh-CN" b="1">
                <a:solidFill>
                  <a:srgbClr val="000099"/>
                </a:solidFill>
                <a:cs typeface="Times New Roman" pitchFamily="18" charset="0"/>
                <a:sym typeface="Symbol" pitchFamily="18" charset="2"/>
              </a:rPr>
              <a:t>´</a:t>
            </a:r>
            <a:endParaRPr kumimoji="1" lang="en-US" altLang="zh-CN" b="1">
              <a:solidFill>
                <a:srgbClr val="000099"/>
              </a:solidFill>
              <a:latin typeface="楷体_GB2312" pitchFamily="49" charset="-122"/>
              <a:ea typeface="楷体_GB2312" pitchFamily="49" charset="-122"/>
            </a:endParaRPr>
          </a:p>
          <a:p>
            <a:pPr algn="l" eaLnBrk="1" hangingPunct="1"/>
            <a:r>
              <a:rPr kumimoji="1" lang="en-US" altLang="zh-CN" b="1">
                <a:solidFill>
                  <a:srgbClr val="000099"/>
                </a:solidFill>
                <a:latin typeface="楷体_GB2312" pitchFamily="49" charset="-122"/>
                <a:ea typeface="楷体_GB2312" pitchFamily="49" charset="-122"/>
              </a:rPr>
              <a:t>        </a:t>
            </a:r>
            <a:r>
              <a:rPr kumimoji="1" lang="en-US" altLang="zh-CN" b="1">
                <a:solidFill>
                  <a:srgbClr val="000099"/>
                </a:solidFill>
                <a:ea typeface="楷体_GB2312" pitchFamily="49" charset="-122"/>
              </a:rPr>
              <a:t>T= </a:t>
            </a:r>
            <a:r>
              <a:rPr kumimoji="1" lang="en-US" altLang="zh-CN" b="1">
                <a:solidFill>
                  <a:srgbClr val="000099"/>
                </a:solidFill>
                <a:cs typeface="Times New Roman" pitchFamily="18" charset="0"/>
                <a:sym typeface="Symbol" pitchFamily="18" charset="2"/>
              </a:rPr>
              <a:t>´</a:t>
            </a:r>
            <a:r>
              <a:rPr kumimoji="1" lang="en-US" altLang="zh-CN" b="1">
                <a:solidFill>
                  <a:srgbClr val="000099"/>
                </a:solidFill>
                <a:ea typeface="楷体_GB2312" pitchFamily="49" charset="-122"/>
              </a:rPr>
              <a:t>jing</a:t>
            </a:r>
            <a:r>
              <a:rPr kumimoji="1" lang="en-US" altLang="zh-CN" b="1">
                <a:solidFill>
                  <a:srgbClr val="000099"/>
                </a:solidFill>
                <a:cs typeface="Times New Roman" pitchFamily="18" charset="0"/>
                <a:sym typeface="Symbol" pitchFamily="18" charset="2"/>
              </a:rPr>
              <a:t>´</a:t>
            </a:r>
            <a:endParaRPr kumimoji="1" lang="en-US" altLang="zh-CN" sz="2500" b="1">
              <a:solidFill>
                <a:srgbClr val="FFFFFF"/>
              </a:solidFill>
              <a:cs typeface="Times New Roman" pitchFamily="18" charset="0"/>
              <a:sym typeface="Symbol" pitchFamily="18" charset="2"/>
            </a:endParaRPr>
          </a:p>
        </p:txBody>
      </p:sp>
      <p:grpSp>
        <p:nvGrpSpPr>
          <p:cNvPr id="4" name="Group 8"/>
          <p:cNvGrpSpPr>
            <a:grpSpLocks/>
          </p:cNvGrpSpPr>
          <p:nvPr/>
        </p:nvGrpSpPr>
        <p:grpSpPr bwMode="auto">
          <a:xfrm>
            <a:off x="8265008" y="3284984"/>
            <a:ext cx="2402992" cy="538162"/>
            <a:chOff x="502" y="3768"/>
            <a:chExt cx="1514" cy="339"/>
          </a:xfrm>
        </p:grpSpPr>
        <p:sp>
          <p:nvSpPr>
            <p:cNvPr id="36871" name="AutoShape 9"/>
            <p:cNvSpPr>
              <a:spLocks noChangeArrowheads="1"/>
            </p:cNvSpPr>
            <p:nvPr/>
          </p:nvSpPr>
          <p:spPr bwMode="auto">
            <a:xfrm>
              <a:off x="502" y="3793"/>
              <a:ext cx="1514" cy="314"/>
            </a:xfrm>
            <a:prstGeom prst="cloudCallout">
              <a:avLst>
                <a:gd name="adj1" fmla="val -153912"/>
                <a:gd name="adj2" fmla="val -37398"/>
              </a:avLst>
            </a:prstGeom>
            <a:noFill/>
            <a:ln w="50800" cap="sq">
              <a:solidFill>
                <a:srgbClr val="33CCCC"/>
              </a:solidFill>
              <a:round/>
              <a:headEnd type="none" w="sm" len="sm"/>
              <a:tailEnd type="none" w="sm" len="sm"/>
            </a:ln>
          </p:spPr>
          <p:txBody>
            <a:bodyPr wrap="none" anchor="ctr"/>
            <a:lstStyle/>
            <a:p>
              <a:pPr eaLnBrk="1" hangingPunct="1"/>
              <a:endParaRPr kumimoji="1" lang="zh-CN" altLang="en-US" sz="2400"/>
            </a:p>
          </p:txBody>
        </p:sp>
        <p:sp>
          <p:nvSpPr>
            <p:cNvPr id="36872" name="Text Box 10"/>
            <p:cNvSpPr txBox="1">
              <a:spLocks noChangeArrowheads="1"/>
            </p:cNvSpPr>
            <p:nvPr/>
          </p:nvSpPr>
          <p:spPr bwMode="auto">
            <a:xfrm>
              <a:off x="790" y="3768"/>
              <a:ext cx="986" cy="320"/>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gn="l" eaLnBrk="1" hangingPunct="1"/>
              <a:r>
                <a:rPr kumimoji="1" lang="zh-CN" altLang="en-US" sz="2700" b="1" dirty="0">
                  <a:solidFill>
                    <a:srgbClr val="FF3300"/>
                  </a:solidFill>
                  <a:latin typeface="黑体" pitchFamily="49" charset="-122"/>
                  <a:ea typeface="黑体" pitchFamily="49" charset="-122"/>
                </a:rPr>
                <a:t>返回</a:t>
              </a:r>
              <a:r>
                <a:rPr kumimoji="1" lang="en-US" altLang="zh-CN" sz="2700" b="1" dirty="0">
                  <a:solidFill>
                    <a:srgbClr val="FF3300"/>
                  </a:solidFill>
                  <a:latin typeface="黑体" pitchFamily="49" charset="-122"/>
                  <a:ea typeface="黑体" pitchFamily="49" charset="-122"/>
                </a:rPr>
                <a:t>4</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ppt_x</p:attrName>
                                        </p:attrNameLst>
                                      </p:cBhvr>
                                      <p:tavLst>
                                        <p:tav tm="0">
                                          <p:val>
                                            <p:strVal val="#ppt_x-#ppt_w/2"/>
                                          </p:val>
                                        </p:tav>
                                        <p:tav tm="100000">
                                          <p:val>
                                            <p:strVal val="#ppt_x"/>
                                          </p:val>
                                        </p:tav>
                                      </p:tavLst>
                                    </p:anim>
                                    <p:anim calcmode="lin" valueType="num">
                                      <p:cBhvr>
                                        <p:cTn id="8" dur="500" fill="hold"/>
                                        <p:tgtEl>
                                          <p:spTgt spid="10"/>
                                        </p:tgtEl>
                                        <p:attrNameLst>
                                          <p:attrName>ppt_y</p:attrName>
                                        </p:attrNameLst>
                                      </p:cBhvr>
                                      <p:tavLst>
                                        <p:tav tm="0">
                                          <p:val>
                                            <p:strVal val="#ppt_y"/>
                                          </p:val>
                                        </p:tav>
                                        <p:tav tm="100000">
                                          <p:val>
                                            <p:strVal val="#ppt_y"/>
                                          </p:val>
                                        </p:tav>
                                      </p:tavLst>
                                    </p:anim>
                                    <p:anim calcmode="lin" valueType="num">
                                      <p:cBhvr>
                                        <p:cTn id="9" dur="500" fill="hold"/>
                                        <p:tgtEl>
                                          <p:spTgt spid="10"/>
                                        </p:tgtEl>
                                        <p:attrNameLst>
                                          <p:attrName>ppt_w</p:attrName>
                                        </p:attrNameLst>
                                      </p:cBhvr>
                                      <p:tavLst>
                                        <p:tav tm="0">
                                          <p:val>
                                            <p:fltVal val="0"/>
                                          </p:val>
                                        </p:tav>
                                        <p:tav tm="100000">
                                          <p:val>
                                            <p:strVal val="#ppt_w"/>
                                          </p:val>
                                        </p:tav>
                                      </p:tavLst>
                                    </p:anim>
                                    <p:anim calcmode="lin" valueType="num">
                                      <p:cBhvr>
                                        <p:cTn id="10" dur="5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898525" y="90440"/>
            <a:ext cx="8229600" cy="817296"/>
          </a:xfrm>
        </p:spPr>
        <p:txBody>
          <a:bodyPr/>
          <a:lstStyle/>
          <a:p>
            <a:r>
              <a:rPr lang="zh-CN" altLang="en-US" dirty="0">
                <a:ea typeface="宋体" pitchFamily="2" charset="-122"/>
              </a:rPr>
              <a:t>算法设计</a:t>
            </a:r>
          </a:p>
        </p:txBody>
      </p:sp>
      <p:sp>
        <p:nvSpPr>
          <p:cNvPr id="159747" name="Rectangle 3"/>
          <p:cNvSpPr>
            <a:spLocks noGrp="1" noChangeArrowheads="1"/>
          </p:cNvSpPr>
          <p:nvPr>
            <p:ph idx="1"/>
          </p:nvPr>
        </p:nvSpPr>
        <p:spPr/>
        <p:txBody>
          <a:bodyPr/>
          <a:lstStyle/>
          <a:p>
            <a:pPr>
              <a:buFont typeface="Wingdings" panose="05000000000000000000" pitchFamily="2" charset="2"/>
              <a:buChar char="l"/>
            </a:pPr>
            <a:r>
              <a:rPr lang="zh-CN" altLang="en-US" sz="1800" b="0" dirty="0">
                <a:ea typeface="宋体" pitchFamily="2" charset="-122"/>
              </a:rPr>
              <a:t>设</a:t>
            </a:r>
            <a:r>
              <a:rPr lang="en-US" altLang="zh-CN" sz="1800" b="0" dirty="0">
                <a:ea typeface="宋体" pitchFamily="2" charset="-122"/>
              </a:rPr>
              <a:t>int index(char s[ ], char t[ ])</a:t>
            </a:r>
            <a:r>
              <a:rPr lang="zh-CN" altLang="en-US" sz="1800" b="0" dirty="0">
                <a:ea typeface="宋体" pitchFamily="2" charset="-122"/>
              </a:rPr>
              <a:t>函数用来在字符串</a:t>
            </a:r>
            <a:r>
              <a:rPr lang="en-US" altLang="zh-CN" sz="1800" b="0" dirty="0">
                <a:ea typeface="宋体" pitchFamily="2" charset="-122"/>
              </a:rPr>
              <a:t>s</a:t>
            </a:r>
            <a:r>
              <a:rPr lang="zh-CN" altLang="en-US" sz="1800" b="0" dirty="0">
                <a:ea typeface="宋体" pitchFamily="2" charset="-122"/>
              </a:rPr>
              <a:t>中查找字符串</a:t>
            </a:r>
            <a:r>
              <a:rPr lang="en-US" altLang="zh-CN" sz="1800" b="0" dirty="0">
                <a:ea typeface="宋体" pitchFamily="2" charset="-122"/>
              </a:rPr>
              <a:t>t</a:t>
            </a:r>
            <a:r>
              <a:rPr lang="zh-CN" altLang="en-US" sz="1800" b="0" dirty="0">
                <a:ea typeface="宋体" pitchFamily="2" charset="-122"/>
              </a:rPr>
              <a:t>。若找到则返回</a:t>
            </a:r>
            <a:r>
              <a:rPr lang="en-US" altLang="zh-CN" sz="1800" b="0" dirty="0">
                <a:ea typeface="宋体" pitchFamily="2" charset="-122"/>
              </a:rPr>
              <a:t>t</a:t>
            </a:r>
            <a:r>
              <a:rPr lang="zh-CN" altLang="en-US" sz="1800" b="0" dirty="0">
                <a:ea typeface="宋体" pitchFamily="2" charset="-122"/>
              </a:rPr>
              <a:t>在</a:t>
            </a:r>
            <a:r>
              <a:rPr lang="en-US" altLang="zh-CN" sz="1800" b="0" dirty="0">
                <a:ea typeface="宋体" pitchFamily="2" charset="-122"/>
              </a:rPr>
              <a:t>s</a:t>
            </a:r>
            <a:r>
              <a:rPr lang="zh-CN" altLang="en-US" sz="1800" b="0" dirty="0">
                <a:ea typeface="宋体" pitchFamily="2" charset="-122"/>
              </a:rPr>
              <a:t>中出现的位置，否则返回</a:t>
            </a:r>
            <a:r>
              <a:rPr lang="en-US" altLang="zh-CN" sz="1800" b="0" dirty="0">
                <a:ea typeface="宋体" pitchFamily="2" charset="-122"/>
              </a:rPr>
              <a:t>-1</a:t>
            </a:r>
            <a:r>
              <a:rPr lang="zh-CN" altLang="en-US" sz="1800" b="0" dirty="0">
                <a:ea typeface="宋体" pitchFamily="2" charset="-122"/>
              </a:rPr>
              <a:t>。其主要查找算法如下：</a:t>
            </a:r>
          </a:p>
        </p:txBody>
      </p:sp>
      <p:sp>
        <p:nvSpPr>
          <p:cNvPr id="159768" name="Text Box 24"/>
          <p:cNvSpPr txBox="1">
            <a:spLocks noChangeArrowheads="1"/>
          </p:cNvSpPr>
          <p:nvPr/>
        </p:nvSpPr>
        <p:spPr bwMode="auto">
          <a:xfrm>
            <a:off x="2566989" y="5516563"/>
            <a:ext cx="1944687" cy="369332"/>
          </a:xfrm>
          <a:prstGeom prst="rect">
            <a:avLst/>
          </a:prstGeom>
          <a:noFill/>
          <a:ln w="9525">
            <a:noFill/>
            <a:miter lim="800000"/>
            <a:headEnd/>
            <a:tailEnd/>
          </a:ln>
        </p:spPr>
        <p:txBody>
          <a:bodyPr>
            <a:spAutoFit/>
          </a:bodyPr>
          <a:lstStyle/>
          <a:p>
            <a:r>
              <a:rPr lang="zh-CN" altLang="en-US"/>
              <a:t>主要算法分析</a:t>
            </a:r>
          </a:p>
        </p:txBody>
      </p:sp>
      <p:sp>
        <p:nvSpPr>
          <p:cNvPr id="159777" name="Text Box 33"/>
          <p:cNvSpPr txBox="1">
            <a:spLocks noChangeArrowheads="1"/>
          </p:cNvSpPr>
          <p:nvPr/>
        </p:nvSpPr>
        <p:spPr bwMode="auto">
          <a:xfrm>
            <a:off x="4656138" y="4221164"/>
            <a:ext cx="4685898" cy="1200329"/>
          </a:xfrm>
          <a:prstGeom prst="rect">
            <a:avLst/>
          </a:prstGeom>
          <a:noFill/>
          <a:ln w="9525">
            <a:noFill/>
            <a:miter lim="800000"/>
            <a:headEnd/>
            <a:tailEnd/>
          </a:ln>
        </p:spPr>
        <p:txBody>
          <a:bodyPr wrap="none">
            <a:spAutoFit/>
          </a:bodyPr>
          <a:lstStyle/>
          <a:p>
            <a:r>
              <a:rPr lang="zh-CN" altLang="en-US">
                <a:latin typeface="楷体" pitchFamily="49" charset="-122"/>
                <a:ea typeface="楷体" pitchFamily="49" charset="-122"/>
              </a:rPr>
              <a:t>在字符串</a:t>
            </a:r>
            <a:r>
              <a:rPr lang="en-US" altLang="zh-CN">
                <a:latin typeface="楷体" pitchFamily="49" charset="-122"/>
                <a:ea typeface="楷体" pitchFamily="49" charset="-122"/>
              </a:rPr>
              <a:t>s</a:t>
            </a:r>
            <a:r>
              <a:rPr lang="zh-CN" altLang="en-US">
                <a:latin typeface="楷体" pitchFamily="49" charset="-122"/>
                <a:ea typeface="楷体" pitchFamily="49" charset="-122"/>
              </a:rPr>
              <a:t>中查找字符串</a:t>
            </a:r>
            <a:r>
              <a:rPr lang="en-US" altLang="zh-CN">
                <a:latin typeface="楷体" pitchFamily="49" charset="-122"/>
                <a:ea typeface="楷体" pitchFamily="49" charset="-122"/>
              </a:rPr>
              <a:t>t </a:t>
            </a:r>
            <a:r>
              <a:rPr lang="zh-CN" altLang="en-US">
                <a:latin typeface="楷体" pitchFamily="49" charset="-122"/>
                <a:ea typeface="楷体" pitchFamily="49" charset="-122"/>
              </a:rPr>
              <a:t>：</a:t>
            </a:r>
          </a:p>
          <a:p>
            <a:r>
              <a:rPr lang="en-US" altLang="zh-CN">
                <a:latin typeface="楷体" pitchFamily="49" charset="-122"/>
                <a:ea typeface="楷体" pitchFamily="49" charset="-122"/>
              </a:rPr>
              <a:t>for(i=0; s[i] != ‘\0’; i++)</a:t>
            </a:r>
          </a:p>
          <a:p>
            <a:r>
              <a:rPr lang="en-US" altLang="zh-CN">
                <a:latin typeface="楷体" pitchFamily="49" charset="-122"/>
                <a:ea typeface="楷体" pitchFamily="49" charset="-122"/>
              </a:rPr>
              <a:t>    for(j=i,k=0; t[k] != ‘\0; j++,k++)</a:t>
            </a:r>
          </a:p>
          <a:p>
            <a:r>
              <a:rPr lang="en-US" altLang="zh-CN">
                <a:latin typeface="楷体" pitchFamily="49" charset="-122"/>
                <a:ea typeface="楷体" pitchFamily="49" charset="-122"/>
              </a:rPr>
              <a:t>        s[j]</a:t>
            </a:r>
            <a:r>
              <a:rPr lang="zh-CN" altLang="en-US">
                <a:latin typeface="楷体" pitchFamily="49" charset="-122"/>
                <a:ea typeface="楷体" pitchFamily="49" charset="-122"/>
              </a:rPr>
              <a:t>和</a:t>
            </a:r>
            <a:r>
              <a:rPr lang="en-US" altLang="zh-CN">
                <a:latin typeface="楷体" pitchFamily="49" charset="-122"/>
                <a:ea typeface="楷体" pitchFamily="49" charset="-122"/>
              </a:rPr>
              <a:t>t[k]</a:t>
            </a:r>
            <a:r>
              <a:rPr lang="zh-CN" altLang="en-US">
                <a:latin typeface="楷体" pitchFamily="49" charset="-122"/>
                <a:ea typeface="楷体" pitchFamily="49" charset="-122"/>
              </a:rPr>
              <a:t>进行比较</a:t>
            </a:r>
          </a:p>
        </p:txBody>
      </p:sp>
      <p:sp>
        <p:nvSpPr>
          <p:cNvPr id="159778" name="AutoShape 34"/>
          <p:cNvSpPr>
            <a:spLocks noChangeArrowheads="1"/>
          </p:cNvSpPr>
          <p:nvPr/>
        </p:nvSpPr>
        <p:spPr bwMode="auto">
          <a:xfrm>
            <a:off x="8400256" y="3284984"/>
            <a:ext cx="1728788" cy="825500"/>
          </a:xfrm>
          <a:prstGeom prst="wedgeRoundRectCallout">
            <a:avLst>
              <a:gd name="adj1" fmla="val -49950"/>
              <a:gd name="adj2" fmla="val 104742"/>
              <a:gd name="adj3" fmla="val 16667"/>
            </a:avLst>
          </a:prstGeom>
          <a:solidFill>
            <a:schemeClr val="accent1"/>
          </a:solidFill>
          <a:ln w="9525">
            <a:solidFill>
              <a:schemeClr val="tx1"/>
            </a:solidFill>
            <a:miter lim="800000"/>
            <a:headEnd/>
            <a:tailEnd/>
          </a:ln>
        </p:spPr>
        <p:txBody>
          <a:bodyPr/>
          <a:lstStyle/>
          <a:p>
            <a:pPr algn="ctr"/>
            <a:r>
              <a:rPr lang="zh-CN" altLang="en-US" dirty="0"/>
              <a:t>遍历主字符串中每个字符</a:t>
            </a:r>
          </a:p>
        </p:txBody>
      </p:sp>
      <p:sp>
        <p:nvSpPr>
          <p:cNvPr id="159779" name="AutoShape 35"/>
          <p:cNvSpPr>
            <a:spLocks noChangeArrowheads="1"/>
          </p:cNvSpPr>
          <p:nvPr/>
        </p:nvSpPr>
        <p:spPr bwMode="auto">
          <a:xfrm>
            <a:off x="8400256" y="5373217"/>
            <a:ext cx="1944688" cy="1223963"/>
          </a:xfrm>
          <a:prstGeom prst="wedgeRoundRectCallout">
            <a:avLst>
              <a:gd name="adj1" fmla="val -53823"/>
              <a:gd name="adj2" fmla="val -64292"/>
              <a:gd name="adj3" fmla="val 16667"/>
            </a:avLst>
          </a:prstGeom>
          <a:solidFill>
            <a:schemeClr val="accent1"/>
          </a:solidFill>
          <a:ln w="9525">
            <a:solidFill>
              <a:schemeClr val="tx1"/>
            </a:solidFill>
            <a:miter lim="800000"/>
            <a:headEnd/>
            <a:tailEnd/>
          </a:ln>
        </p:spPr>
        <p:txBody>
          <a:bodyPr/>
          <a:lstStyle/>
          <a:p>
            <a:pPr algn="ctr"/>
            <a:r>
              <a:rPr lang="zh-CN" altLang="en-US" dirty="0"/>
              <a:t>依次与子串中每个字符比较。</a:t>
            </a:r>
          </a:p>
          <a:p>
            <a:r>
              <a:rPr lang="en-US" altLang="zh-CN" dirty="0"/>
              <a:t>j</a:t>
            </a:r>
            <a:r>
              <a:rPr lang="zh-CN" altLang="en-US" dirty="0"/>
              <a:t>为</a:t>
            </a:r>
            <a:r>
              <a:rPr lang="en-US" altLang="zh-CN" dirty="0"/>
              <a:t>s</a:t>
            </a:r>
            <a:r>
              <a:rPr lang="zh-CN" altLang="en-US" dirty="0"/>
              <a:t>中每次开始比较的位置。</a:t>
            </a:r>
          </a:p>
        </p:txBody>
      </p:sp>
      <p:grpSp>
        <p:nvGrpSpPr>
          <p:cNvPr id="36" name="Group 4">
            <a:extLst>
              <a:ext uri="{FF2B5EF4-FFF2-40B4-BE49-F238E27FC236}">
                <a16:creationId xmlns:a16="http://schemas.microsoft.com/office/drawing/2014/main" id="{9F2087FF-47DF-41B5-B0BD-C5D83D1611BE}"/>
              </a:ext>
            </a:extLst>
          </p:cNvPr>
          <p:cNvGrpSpPr>
            <a:grpSpLocks/>
          </p:cNvGrpSpPr>
          <p:nvPr/>
        </p:nvGrpSpPr>
        <p:grpSpPr bwMode="auto">
          <a:xfrm>
            <a:off x="1199456" y="2257951"/>
            <a:ext cx="4946652" cy="865188"/>
            <a:chOff x="1202" y="1434"/>
            <a:chExt cx="3116" cy="545"/>
          </a:xfrm>
        </p:grpSpPr>
        <p:grpSp>
          <p:nvGrpSpPr>
            <p:cNvPr id="37" name="Group 5">
              <a:extLst>
                <a:ext uri="{FF2B5EF4-FFF2-40B4-BE49-F238E27FC236}">
                  <a16:creationId xmlns:a16="http://schemas.microsoft.com/office/drawing/2014/main" id="{0224D0EF-E781-4707-BB5B-B1E15F55FFBC}"/>
                </a:ext>
              </a:extLst>
            </p:cNvPr>
            <p:cNvGrpSpPr>
              <a:grpSpLocks/>
            </p:cNvGrpSpPr>
            <p:nvPr/>
          </p:nvGrpSpPr>
          <p:grpSpPr bwMode="auto">
            <a:xfrm>
              <a:off x="1202" y="1434"/>
              <a:ext cx="2313" cy="545"/>
              <a:chOff x="1202" y="1434"/>
              <a:chExt cx="2313" cy="545"/>
            </a:xfrm>
          </p:grpSpPr>
          <p:sp>
            <p:nvSpPr>
              <p:cNvPr id="40" name="Rectangle 6">
                <a:extLst>
                  <a:ext uri="{FF2B5EF4-FFF2-40B4-BE49-F238E27FC236}">
                    <a16:creationId xmlns:a16="http://schemas.microsoft.com/office/drawing/2014/main" id="{1A2E84C3-729D-4BB1-A074-9B25B563ED18}"/>
                  </a:ext>
                </a:extLst>
              </p:cNvPr>
              <p:cNvSpPr>
                <a:spLocks noChangeArrowheads="1"/>
              </p:cNvSpPr>
              <p:nvPr/>
            </p:nvSpPr>
            <p:spPr bwMode="auto">
              <a:xfrm>
                <a:off x="1247" y="1661"/>
                <a:ext cx="2268" cy="318"/>
              </a:xfrm>
              <a:prstGeom prst="rect">
                <a:avLst/>
              </a:prstGeom>
              <a:solidFill>
                <a:schemeClr val="accent1"/>
              </a:solidFill>
              <a:ln w="9525">
                <a:solidFill>
                  <a:schemeClr val="tx1"/>
                </a:solidFill>
                <a:miter lim="800000"/>
                <a:headEnd/>
                <a:tailEnd/>
              </a:ln>
            </p:spPr>
            <p:txBody>
              <a:bodyPr wrap="none" anchor="ctr">
                <a:spAutoFit/>
              </a:bodyPr>
              <a:lstStyle/>
              <a:p>
                <a:endParaRPr lang="zh-CN" altLang="en-US"/>
              </a:p>
            </p:txBody>
          </p:sp>
          <p:sp>
            <p:nvSpPr>
              <p:cNvPr id="41" name="Line 7">
                <a:extLst>
                  <a:ext uri="{FF2B5EF4-FFF2-40B4-BE49-F238E27FC236}">
                    <a16:creationId xmlns:a16="http://schemas.microsoft.com/office/drawing/2014/main" id="{4C37AE13-93DB-4F51-8D56-9FB772769C22}"/>
                  </a:ext>
                </a:extLst>
              </p:cNvPr>
              <p:cNvSpPr>
                <a:spLocks noChangeShapeType="1"/>
              </p:cNvSpPr>
              <p:nvPr/>
            </p:nvSpPr>
            <p:spPr bwMode="auto">
              <a:xfrm>
                <a:off x="1383" y="1661"/>
                <a:ext cx="0" cy="318"/>
              </a:xfrm>
              <a:prstGeom prst="line">
                <a:avLst/>
              </a:prstGeom>
              <a:noFill/>
              <a:ln w="9525">
                <a:solidFill>
                  <a:schemeClr val="tx1"/>
                </a:solidFill>
                <a:round/>
                <a:headEnd/>
                <a:tailEnd/>
              </a:ln>
            </p:spPr>
            <p:txBody>
              <a:bodyPr wrap="none">
                <a:spAutoFit/>
              </a:bodyPr>
              <a:lstStyle/>
              <a:p>
                <a:endParaRPr lang="zh-CN" altLang="en-US"/>
              </a:p>
            </p:txBody>
          </p:sp>
          <p:sp>
            <p:nvSpPr>
              <p:cNvPr id="42" name="Line 8">
                <a:extLst>
                  <a:ext uri="{FF2B5EF4-FFF2-40B4-BE49-F238E27FC236}">
                    <a16:creationId xmlns:a16="http://schemas.microsoft.com/office/drawing/2014/main" id="{4E74479A-F88F-4063-AB14-E38EE91364D4}"/>
                  </a:ext>
                </a:extLst>
              </p:cNvPr>
              <p:cNvSpPr>
                <a:spLocks noChangeShapeType="1"/>
              </p:cNvSpPr>
              <p:nvPr/>
            </p:nvSpPr>
            <p:spPr bwMode="auto">
              <a:xfrm>
                <a:off x="1519" y="1661"/>
                <a:ext cx="0" cy="318"/>
              </a:xfrm>
              <a:prstGeom prst="line">
                <a:avLst/>
              </a:prstGeom>
              <a:noFill/>
              <a:ln w="9525">
                <a:solidFill>
                  <a:schemeClr val="tx1"/>
                </a:solidFill>
                <a:round/>
                <a:headEnd/>
                <a:tailEnd/>
              </a:ln>
            </p:spPr>
            <p:txBody>
              <a:bodyPr wrap="none">
                <a:spAutoFit/>
              </a:bodyPr>
              <a:lstStyle/>
              <a:p>
                <a:endParaRPr lang="zh-CN" altLang="en-US"/>
              </a:p>
            </p:txBody>
          </p:sp>
          <p:sp>
            <p:nvSpPr>
              <p:cNvPr id="43" name="Line 9">
                <a:extLst>
                  <a:ext uri="{FF2B5EF4-FFF2-40B4-BE49-F238E27FC236}">
                    <a16:creationId xmlns:a16="http://schemas.microsoft.com/office/drawing/2014/main" id="{E05E1D53-E3DD-4121-A792-3E6039098322}"/>
                  </a:ext>
                </a:extLst>
              </p:cNvPr>
              <p:cNvSpPr>
                <a:spLocks noChangeShapeType="1"/>
              </p:cNvSpPr>
              <p:nvPr/>
            </p:nvSpPr>
            <p:spPr bwMode="auto">
              <a:xfrm>
                <a:off x="1655" y="1661"/>
                <a:ext cx="0" cy="318"/>
              </a:xfrm>
              <a:prstGeom prst="line">
                <a:avLst/>
              </a:prstGeom>
              <a:noFill/>
              <a:ln w="9525">
                <a:solidFill>
                  <a:schemeClr val="tx1"/>
                </a:solidFill>
                <a:round/>
                <a:headEnd/>
                <a:tailEnd/>
              </a:ln>
            </p:spPr>
            <p:txBody>
              <a:bodyPr wrap="none">
                <a:spAutoFit/>
              </a:bodyPr>
              <a:lstStyle/>
              <a:p>
                <a:endParaRPr lang="zh-CN" altLang="en-US"/>
              </a:p>
            </p:txBody>
          </p:sp>
          <p:sp>
            <p:nvSpPr>
              <p:cNvPr id="44" name="Text Box 10">
                <a:extLst>
                  <a:ext uri="{FF2B5EF4-FFF2-40B4-BE49-F238E27FC236}">
                    <a16:creationId xmlns:a16="http://schemas.microsoft.com/office/drawing/2014/main" id="{8D25BEFD-ABF6-467C-B415-51EA5B876E32}"/>
                  </a:ext>
                </a:extLst>
              </p:cNvPr>
              <p:cNvSpPr txBox="1">
                <a:spLocks noChangeArrowheads="1"/>
              </p:cNvSpPr>
              <p:nvPr/>
            </p:nvSpPr>
            <p:spPr bwMode="auto">
              <a:xfrm>
                <a:off x="1882" y="1706"/>
                <a:ext cx="276" cy="250"/>
              </a:xfrm>
              <a:prstGeom prst="rect">
                <a:avLst/>
              </a:prstGeom>
              <a:noFill/>
              <a:ln w="9525">
                <a:noFill/>
                <a:miter lim="800000"/>
                <a:headEnd/>
                <a:tailEnd/>
              </a:ln>
            </p:spPr>
            <p:txBody>
              <a:bodyPr wrap="none">
                <a:spAutoFit/>
              </a:bodyPr>
              <a:lstStyle/>
              <a:p>
                <a:r>
                  <a:rPr lang="en-US" altLang="zh-CN"/>
                  <a:t>…</a:t>
                </a:r>
              </a:p>
            </p:txBody>
          </p:sp>
          <p:sp>
            <p:nvSpPr>
              <p:cNvPr id="45" name="Text Box 11">
                <a:extLst>
                  <a:ext uri="{FF2B5EF4-FFF2-40B4-BE49-F238E27FC236}">
                    <a16:creationId xmlns:a16="http://schemas.microsoft.com/office/drawing/2014/main" id="{74B8B8F8-53AC-4233-A289-BB9F0F2E4565}"/>
                  </a:ext>
                </a:extLst>
              </p:cNvPr>
              <p:cNvSpPr txBox="1">
                <a:spLocks noChangeArrowheads="1"/>
              </p:cNvSpPr>
              <p:nvPr/>
            </p:nvSpPr>
            <p:spPr bwMode="auto">
              <a:xfrm>
                <a:off x="1202" y="1434"/>
                <a:ext cx="205" cy="250"/>
              </a:xfrm>
              <a:prstGeom prst="rect">
                <a:avLst/>
              </a:prstGeom>
              <a:noFill/>
              <a:ln w="9525">
                <a:noFill/>
                <a:miter lim="800000"/>
                <a:headEnd/>
                <a:tailEnd/>
              </a:ln>
            </p:spPr>
            <p:txBody>
              <a:bodyPr wrap="none">
                <a:spAutoFit/>
              </a:bodyPr>
              <a:lstStyle/>
              <a:p>
                <a:r>
                  <a:rPr lang="en-US" altLang="zh-CN"/>
                  <a:t>0</a:t>
                </a:r>
              </a:p>
            </p:txBody>
          </p:sp>
          <p:sp>
            <p:nvSpPr>
              <p:cNvPr id="46" name="Text Box 12">
                <a:extLst>
                  <a:ext uri="{FF2B5EF4-FFF2-40B4-BE49-F238E27FC236}">
                    <a16:creationId xmlns:a16="http://schemas.microsoft.com/office/drawing/2014/main" id="{A37150A0-F6EB-4205-A5CF-92578E2733F2}"/>
                  </a:ext>
                </a:extLst>
              </p:cNvPr>
              <p:cNvSpPr txBox="1">
                <a:spLocks noChangeArrowheads="1"/>
              </p:cNvSpPr>
              <p:nvPr/>
            </p:nvSpPr>
            <p:spPr bwMode="auto">
              <a:xfrm>
                <a:off x="1338" y="1434"/>
                <a:ext cx="205" cy="250"/>
              </a:xfrm>
              <a:prstGeom prst="rect">
                <a:avLst/>
              </a:prstGeom>
              <a:noFill/>
              <a:ln w="9525">
                <a:noFill/>
                <a:miter lim="800000"/>
                <a:headEnd/>
                <a:tailEnd/>
              </a:ln>
            </p:spPr>
            <p:txBody>
              <a:bodyPr wrap="none">
                <a:spAutoFit/>
              </a:bodyPr>
              <a:lstStyle/>
              <a:p>
                <a:r>
                  <a:rPr lang="en-US" altLang="zh-CN"/>
                  <a:t>1</a:t>
                </a:r>
              </a:p>
            </p:txBody>
          </p:sp>
          <p:sp>
            <p:nvSpPr>
              <p:cNvPr id="47" name="Text Box 13">
                <a:extLst>
                  <a:ext uri="{FF2B5EF4-FFF2-40B4-BE49-F238E27FC236}">
                    <a16:creationId xmlns:a16="http://schemas.microsoft.com/office/drawing/2014/main" id="{8F16ED35-64BE-42A9-8090-0012BDA28ACD}"/>
                  </a:ext>
                </a:extLst>
              </p:cNvPr>
              <p:cNvSpPr txBox="1">
                <a:spLocks noChangeArrowheads="1"/>
              </p:cNvSpPr>
              <p:nvPr/>
            </p:nvSpPr>
            <p:spPr bwMode="auto">
              <a:xfrm>
                <a:off x="1474" y="1434"/>
                <a:ext cx="205" cy="250"/>
              </a:xfrm>
              <a:prstGeom prst="rect">
                <a:avLst/>
              </a:prstGeom>
              <a:noFill/>
              <a:ln w="9525">
                <a:noFill/>
                <a:miter lim="800000"/>
                <a:headEnd/>
                <a:tailEnd/>
              </a:ln>
            </p:spPr>
            <p:txBody>
              <a:bodyPr wrap="none">
                <a:spAutoFit/>
              </a:bodyPr>
              <a:lstStyle/>
              <a:p>
                <a:r>
                  <a:rPr lang="en-US" altLang="zh-CN"/>
                  <a:t>2</a:t>
                </a:r>
              </a:p>
            </p:txBody>
          </p:sp>
        </p:grpSp>
        <p:sp>
          <p:nvSpPr>
            <p:cNvPr id="38" name="Text Box 14">
              <a:extLst>
                <a:ext uri="{FF2B5EF4-FFF2-40B4-BE49-F238E27FC236}">
                  <a16:creationId xmlns:a16="http://schemas.microsoft.com/office/drawing/2014/main" id="{617D5FD1-6975-4835-9E70-14D72482028F}"/>
                </a:ext>
              </a:extLst>
            </p:cNvPr>
            <p:cNvSpPr txBox="1">
              <a:spLocks noChangeArrowheads="1"/>
            </p:cNvSpPr>
            <p:nvPr/>
          </p:nvSpPr>
          <p:spPr bwMode="auto">
            <a:xfrm>
              <a:off x="1202" y="1434"/>
              <a:ext cx="205" cy="250"/>
            </a:xfrm>
            <a:prstGeom prst="rect">
              <a:avLst/>
            </a:prstGeom>
            <a:noFill/>
            <a:ln w="9525">
              <a:noFill/>
              <a:miter lim="800000"/>
              <a:headEnd/>
              <a:tailEnd/>
            </a:ln>
          </p:spPr>
          <p:txBody>
            <a:bodyPr wrap="none">
              <a:spAutoFit/>
            </a:bodyPr>
            <a:lstStyle/>
            <a:p>
              <a:r>
                <a:rPr lang="en-US" altLang="zh-CN"/>
                <a:t>0</a:t>
              </a:r>
            </a:p>
          </p:txBody>
        </p:sp>
        <p:sp>
          <p:nvSpPr>
            <p:cNvPr id="39" name="Text Box 15">
              <a:extLst>
                <a:ext uri="{FF2B5EF4-FFF2-40B4-BE49-F238E27FC236}">
                  <a16:creationId xmlns:a16="http://schemas.microsoft.com/office/drawing/2014/main" id="{EE88982F-7A5E-4C7F-A039-E22FFC9034B2}"/>
                </a:ext>
              </a:extLst>
            </p:cNvPr>
            <p:cNvSpPr txBox="1">
              <a:spLocks noChangeArrowheads="1"/>
            </p:cNvSpPr>
            <p:nvPr/>
          </p:nvSpPr>
          <p:spPr bwMode="auto">
            <a:xfrm>
              <a:off x="3911" y="1648"/>
              <a:ext cx="407" cy="233"/>
            </a:xfrm>
            <a:prstGeom prst="rect">
              <a:avLst/>
            </a:prstGeom>
            <a:noFill/>
            <a:ln w="9525">
              <a:noFill/>
              <a:miter lim="800000"/>
              <a:headEnd/>
              <a:tailEnd/>
            </a:ln>
          </p:spPr>
          <p:txBody>
            <a:bodyPr wrap="none">
              <a:spAutoFit/>
            </a:bodyPr>
            <a:lstStyle/>
            <a:p>
              <a:r>
                <a:rPr lang="zh-CN" altLang="en-US" dirty="0"/>
                <a:t>主</a:t>
              </a:r>
              <a:r>
                <a:rPr lang="zh-CN" altLang="en-US" b="0" dirty="0"/>
                <a:t>串</a:t>
              </a:r>
            </a:p>
          </p:txBody>
        </p:sp>
      </p:grpSp>
      <p:grpSp>
        <p:nvGrpSpPr>
          <p:cNvPr id="48" name="Group 16">
            <a:extLst>
              <a:ext uri="{FF2B5EF4-FFF2-40B4-BE49-F238E27FC236}">
                <a16:creationId xmlns:a16="http://schemas.microsoft.com/office/drawing/2014/main" id="{1D366282-AD27-4180-BEED-80A922424174}"/>
              </a:ext>
            </a:extLst>
          </p:cNvPr>
          <p:cNvGrpSpPr>
            <a:grpSpLocks/>
          </p:cNvGrpSpPr>
          <p:nvPr/>
        </p:nvGrpSpPr>
        <p:grpSpPr bwMode="auto">
          <a:xfrm>
            <a:off x="1199456" y="2618314"/>
            <a:ext cx="1460500" cy="901700"/>
            <a:chOff x="1202" y="2205"/>
            <a:chExt cx="920" cy="568"/>
          </a:xfrm>
        </p:grpSpPr>
        <p:grpSp>
          <p:nvGrpSpPr>
            <p:cNvPr id="49" name="Group 17">
              <a:extLst>
                <a:ext uri="{FF2B5EF4-FFF2-40B4-BE49-F238E27FC236}">
                  <a16:creationId xmlns:a16="http://schemas.microsoft.com/office/drawing/2014/main" id="{35F0A13B-7AF4-4004-A3DB-2D603556EE9A}"/>
                </a:ext>
              </a:extLst>
            </p:cNvPr>
            <p:cNvGrpSpPr>
              <a:grpSpLocks/>
            </p:cNvGrpSpPr>
            <p:nvPr/>
          </p:nvGrpSpPr>
          <p:grpSpPr bwMode="auto">
            <a:xfrm>
              <a:off x="1202" y="2205"/>
              <a:ext cx="920" cy="568"/>
              <a:chOff x="1144" y="2432"/>
              <a:chExt cx="920" cy="568"/>
            </a:xfrm>
          </p:grpSpPr>
          <p:sp>
            <p:nvSpPr>
              <p:cNvPr id="51" name="Rectangle 18">
                <a:extLst>
                  <a:ext uri="{FF2B5EF4-FFF2-40B4-BE49-F238E27FC236}">
                    <a16:creationId xmlns:a16="http://schemas.microsoft.com/office/drawing/2014/main" id="{033C6DE5-0782-45D5-ACF0-6228286C02A7}"/>
                  </a:ext>
                </a:extLst>
              </p:cNvPr>
              <p:cNvSpPr>
                <a:spLocks noChangeArrowheads="1"/>
              </p:cNvSpPr>
              <p:nvPr/>
            </p:nvSpPr>
            <p:spPr bwMode="auto">
              <a:xfrm>
                <a:off x="1202" y="2432"/>
                <a:ext cx="862" cy="318"/>
              </a:xfrm>
              <a:prstGeom prst="rect">
                <a:avLst/>
              </a:prstGeom>
              <a:solidFill>
                <a:srgbClr val="FFCC99"/>
              </a:solidFill>
              <a:ln w="9525">
                <a:solidFill>
                  <a:schemeClr val="tx1"/>
                </a:solidFill>
                <a:miter lim="800000"/>
                <a:headEnd/>
                <a:tailEnd/>
              </a:ln>
            </p:spPr>
            <p:txBody>
              <a:bodyPr wrap="none" anchor="ctr">
                <a:spAutoFit/>
              </a:bodyPr>
              <a:lstStyle/>
              <a:p>
                <a:endParaRPr lang="zh-CN" altLang="en-US"/>
              </a:p>
            </p:txBody>
          </p:sp>
          <p:sp>
            <p:nvSpPr>
              <p:cNvPr id="52" name="Line 19">
                <a:extLst>
                  <a:ext uri="{FF2B5EF4-FFF2-40B4-BE49-F238E27FC236}">
                    <a16:creationId xmlns:a16="http://schemas.microsoft.com/office/drawing/2014/main" id="{D7815917-E879-4C9E-9908-DA70668FD9D6}"/>
                  </a:ext>
                </a:extLst>
              </p:cNvPr>
              <p:cNvSpPr>
                <a:spLocks noChangeShapeType="1"/>
              </p:cNvSpPr>
              <p:nvPr/>
            </p:nvSpPr>
            <p:spPr bwMode="auto">
              <a:xfrm>
                <a:off x="1338" y="2432"/>
                <a:ext cx="0" cy="318"/>
              </a:xfrm>
              <a:prstGeom prst="line">
                <a:avLst/>
              </a:prstGeom>
              <a:noFill/>
              <a:ln w="9525">
                <a:solidFill>
                  <a:schemeClr val="tx1"/>
                </a:solidFill>
                <a:round/>
                <a:headEnd/>
                <a:tailEnd/>
              </a:ln>
            </p:spPr>
            <p:txBody>
              <a:bodyPr wrap="none">
                <a:spAutoFit/>
              </a:bodyPr>
              <a:lstStyle/>
              <a:p>
                <a:endParaRPr lang="zh-CN" altLang="en-US"/>
              </a:p>
            </p:txBody>
          </p:sp>
          <p:sp>
            <p:nvSpPr>
              <p:cNvPr id="53" name="Line 20">
                <a:extLst>
                  <a:ext uri="{FF2B5EF4-FFF2-40B4-BE49-F238E27FC236}">
                    <a16:creationId xmlns:a16="http://schemas.microsoft.com/office/drawing/2014/main" id="{4747566B-1F7D-4CEA-B656-8B30BF1A3496}"/>
                  </a:ext>
                </a:extLst>
              </p:cNvPr>
              <p:cNvSpPr>
                <a:spLocks noChangeShapeType="1"/>
              </p:cNvSpPr>
              <p:nvPr/>
            </p:nvSpPr>
            <p:spPr bwMode="auto">
              <a:xfrm>
                <a:off x="1474" y="2432"/>
                <a:ext cx="0" cy="318"/>
              </a:xfrm>
              <a:prstGeom prst="line">
                <a:avLst/>
              </a:prstGeom>
              <a:noFill/>
              <a:ln w="9525">
                <a:solidFill>
                  <a:schemeClr val="tx1"/>
                </a:solidFill>
                <a:round/>
                <a:headEnd/>
                <a:tailEnd/>
              </a:ln>
            </p:spPr>
            <p:txBody>
              <a:bodyPr wrap="none">
                <a:spAutoFit/>
              </a:bodyPr>
              <a:lstStyle/>
              <a:p>
                <a:endParaRPr lang="zh-CN" altLang="en-US"/>
              </a:p>
            </p:txBody>
          </p:sp>
          <p:sp>
            <p:nvSpPr>
              <p:cNvPr id="54" name="Text Box 21">
                <a:extLst>
                  <a:ext uri="{FF2B5EF4-FFF2-40B4-BE49-F238E27FC236}">
                    <a16:creationId xmlns:a16="http://schemas.microsoft.com/office/drawing/2014/main" id="{B84E355F-D5A5-415B-B31D-F0440DA3EC6C}"/>
                  </a:ext>
                </a:extLst>
              </p:cNvPr>
              <p:cNvSpPr txBox="1">
                <a:spLocks noChangeArrowheads="1"/>
              </p:cNvSpPr>
              <p:nvPr/>
            </p:nvSpPr>
            <p:spPr bwMode="auto">
              <a:xfrm>
                <a:off x="1144" y="2746"/>
                <a:ext cx="205" cy="250"/>
              </a:xfrm>
              <a:prstGeom prst="rect">
                <a:avLst/>
              </a:prstGeom>
              <a:noFill/>
              <a:ln w="9525">
                <a:noFill/>
                <a:miter lim="800000"/>
                <a:headEnd/>
                <a:tailEnd/>
              </a:ln>
            </p:spPr>
            <p:txBody>
              <a:bodyPr wrap="none">
                <a:spAutoFit/>
              </a:bodyPr>
              <a:lstStyle/>
              <a:p>
                <a:r>
                  <a:rPr lang="en-US" altLang="zh-CN"/>
                  <a:t>0</a:t>
                </a:r>
              </a:p>
            </p:txBody>
          </p:sp>
          <p:sp>
            <p:nvSpPr>
              <p:cNvPr id="55" name="Text Box 22">
                <a:extLst>
                  <a:ext uri="{FF2B5EF4-FFF2-40B4-BE49-F238E27FC236}">
                    <a16:creationId xmlns:a16="http://schemas.microsoft.com/office/drawing/2014/main" id="{91005366-026F-4684-A1BD-3523233FCADC}"/>
                  </a:ext>
                </a:extLst>
              </p:cNvPr>
              <p:cNvSpPr txBox="1">
                <a:spLocks noChangeArrowheads="1"/>
              </p:cNvSpPr>
              <p:nvPr/>
            </p:nvSpPr>
            <p:spPr bwMode="auto">
              <a:xfrm>
                <a:off x="1280" y="2750"/>
                <a:ext cx="205" cy="250"/>
              </a:xfrm>
              <a:prstGeom prst="rect">
                <a:avLst/>
              </a:prstGeom>
              <a:noFill/>
              <a:ln w="9525">
                <a:noFill/>
                <a:miter lim="800000"/>
                <a:headEnd/>
                <a:tailEnd/>
              </a:ln>
            </p:spPr>
            <p:txBody>
              <a:bodyPr>
                <a:spAutoFit/>
              </a:bodyPr>
              <a:lstStyle/>
              <a:p>
                <a:r>
                  <a:rPr lang="en-US" altLang="zh-CN"/>
                  <a:t>1</a:t>
                </a:r>
              </a:p>
            </p:txBody>
          </p:sp>
        </p:grpSp>
        <p:sp>
          <p:nvSpPr>
            <p:cNvPr id="50" name="Text Box 23">
              <a:extLst>
                <a:ext uri="{FF2B5EF4-FFF2-40B4-BE49-F238E27FC236}">
                  <a16:creationId xmlns:a16="http://schemas.microsoft.com/office/drawing/2014/main" id="{87D5354B-BC2C-4E84-925F-13977DCEF52C}"/>
                </a:ext>
              </a:extLst>
            </p:cNvPr>
            <p:cNvSpPr txBox="1">
              <a:spLocks noChangeArrowheads="1"/>
            </p:cNvSpPr>
            <p:nvPr/>
          </p:nvSpPr>
          <p:spPr bwMode="auto">
            <a:xfrm>
              <a:off x="1610" y="2251"/>
              <a:ext cx="452" cy="192"/>
            </a:xfrm>
            <a:prstGeom prst="rect">
              <a:avLst/>
            </a:prstGeom>
            <a:noFill/>
            <a:ln w="9525">
              <a:noFill/>
              <a:miter lim="800000"/>
              <a:headEnd/>
              <a:tailEnd/>
            </a:ln>
          </p:spPr>
          <p:txBody>
            <a:bodyPr wrap="none">
              <a:spAutoFit/>
            </a:bodyPr>
            <a:lstStyle/>
            <a:p>
              <a:r>
                <a:rPr lang="zh-CN" altLang="en-US" sz="1400" b="0"/>
                <a:t>给定串</a:t>
              </a:r>
            </a:p>
          </p:txBody>
        </p:sp>
      </p:grpSp>
      <p:grpSp>
        <p:nvGrpSpPr>
          <p:cNvPr id="56" name="Group 25">
            <a:extLst>
              <a:ext uri="{FF2B5EF4-FFF2-40B4-BE49-F238E27FC236}">
                <a16:creationId xmlns:a16="http://schemas.microsoft.com/office/drawing/2014/main" id="{DD52B486-8C85-4F7A-89E3-B56251F0472F}"/>
              </a:ext>
            </a:extLst>
          </p:cNvPr>
          <p:cNvGrpSpPr>
            <a:grpSpLocks/>
          </p:cNvGrpSpPr>
          <p:nvPr/>
        </p:nvGrpSpPr>
        <p:grpSpPr bwMode="auto">
          <a:xfrm>
            <a:off x="1415356" y="2618314"/>
            <a:ext cx="1460500" cy="901700"/>
            <a:chOff x="1202" y="2205"/>
            <a:chExt cx="920" cy="568"/>
          </a:xfrm>
        </p:grpSpPr>
        <p:grpSp>
          <p:nvGrpSpPr>
            <p:cNvPr id="57" name="Group 26">
              <a:extLst>
                <a:ext uri="{FF2B5EF4-FFF2-40B4-BE49-F238E27FC236}">
                  <a16:creationId xmlns:a16="http://schemas.microsoft.com/office/drawing/2014/main" id="{A666D38D-0584-47C9-BE3B-5A6CDDB08FA6}"/>
                </a:ext>
              </a:extLst>
            </p:cNvPr>
            <p:cNvGrpSpPr>
              <a:grpSpLocks/>
            </p:cNvGrpSpPr>
            <p:nvPr/>
          </p:nvGrpSpPr>
          <p:grpSpPr bwMode="auto">
            <a:xfrm>
              <a:off x="1202" y="2205"/>
              <a:ext cx="920" cy="568"/>
              <a:chOff x="1144" y="2432"/>
              <a:chExt cx="920" cy="568"/>
            </a:xfrm>
          </p:grpSpPr>
          <p:sp>
            <p:nvSpPr>
              <p:cNvPr id="59" name="Rectangle 27">
                <a:extLst>
                  <a:ext uri="{FF2B5EF4-FFF2-40B4-BE49-F238E27FC236}">
                    <a16:creationId xmlns:a16="http://schemas.microsoft.com/office/drawing/2014/main" id="{407C8F60-7184-4A03-BE4E-2A8E16A57ADB}"/>
                  </a:ext>
                </a:extLst>
              </p:cNvPr>
              <p:cNvSpPr>
                <a:spLocks noChangeArrowheads="1"/>
              </p:cNvSpPr>
              <p:nvPr/>
            </p:nvSpPr>
            <p:spPr bwMode="auto">
              <a:xfrm>
                <a:off x="1202" y="2432"/>
                <a:ext cx="862" cy="318"/>
              </a:xfrm>
              <a:prstGeom prst="rect">
                <a:avLst/>
              </a:prstGeom>
              <a:solidFill>
                <a:srgbClr val="FFCC99"/>
              </a:solidFill>
              <a:ln w="9525">
                <a:solidFill>
                  <a:schemeClr val="tx1"/>
                </a:solidFill>
                <a:miter lim="800000"/>
                <a:headEnd/>
                <a:tailEnd/>
              </a:ln>
            </p:spPr>
            <p:txBody>
              <a:bodyPr wrap="none" anchor="ctr">
                <a:spAutoFit/>
              </a:bodyPr>
              <a:lstStyle/>
              <a:p>
                <a:endParaRPr lang="zh-CN" altLang="en-US"/>
              </a:p>
            </p:txBody>
          </p:sp>
          <p:sp>
            <p:nvSpPr>
              <p:cNvPr id="60" name="Line 28">
                <a:extLst>
                  <a:ext uri="{FF2B5EF4-FFF2-40B4-BE49-F238E27FC236}">
                    <a16:creationId xmlns:a16="http://schemas.microsoft.com/office/drawing/2014/main" id="{C6A642B3-B369-4BD7-BBA3-0AAEBD837059}"/>
                  </a:ext>
                </a:extLst>
              </p:cNvPr>
              <p:cNvSpPr>
                <a:spLocks noChangeShapeType="1"/>
              </p:cNvSpPr>
              <p:nvPr/>
            </p:nvSpPr>
            <p:spPr bwMode="auto">
              <a:xfrm>
                <a:off x="1338" y="2432"/>
                <a:ext cx="0" cy="318"/>
              </a:xfrm>
              <a:prstGeom prst="line">
                <a:avLst/>
              </a:prstGeom>
              <a:noFill/>
              <a:ln w="9525">
                <a:solidFill>
                  <a:schemeClr val="tx1"/>
                </a:solidFill>
                <a:round/>
                <a:headEnd/>
                <a:tailEnd/>
              </a:ln>
            </p:spPr>
            <p:txBody>
              <a:bodyPr wrap="none">
                <a:spAutoFit/>
              </a:bodyPr>
              <a:lstStyle/>
              <a:p>
                <a:endParaRPr lang="zh-CN" altLang="en-US"/>
              </a:p>
            </p:txBody>
          </p:sp>
          <p:sp>
            <p:nvSpPr>
              <p:cNvPr id="61" name="Line 29">
                <a:extLst>
                  <a:ext uri="{FF2B5EF4-FFF2-40B4-BE49-F238E27FC236}">
                    <a16:creationId xmlns:a16="http://schemas.microsoft.com/office/drawing/2014/main" id="{9DAFA973-49D3-4484-A033-3FD45832465E}"/>
                  </a:ext>
                </a:extLst>
              </p:cNvPr>
              <p:cNvSpPr>
                <a:spLocks noChangeShapeType="1"/>
              </p:cNvSpPr>
              <p:nvPr/>
            </p:nvSpPr>
            <p:spPr bwMode="auto">
              <a:xfrm>
                <a:off x="1474" y="2432"/>
                <a:ext cx="0" cy="318"/>
              </a:xfrm>
              <a:prstGeom prst="line">
                <a:avLst/>
              </a:prstGeom>
              <a:noFill/>
              <a:ln w="9525">
                <a:solidFill>
                  <a:schemeClr val="tx1"/>
                </a:solidFill>
                <a:round/>
                <a:headEnd/>
                <a:tailEnd/>
              </a:ln>
            </p:spPr>
            <p:txBody>
              <a:bodyPr wrap="none">
                <a:spAutoFit/>
              </a:bodyPr>
              <a:lstStyle/>
              <a:p>
                <a:endParaRPr lang="zh-CN" altLang="en-US"/>
              </a:p>
            </p:txBody>
          </p:sp>
          <p:sp>
            <p:nvSpPr>
              <p:cNvPr id="62" name="Text Box 30">
                <a:extLst>
                  <a:ext uri="{FF2B5EF4-FFF2-40B4-BE49-F238E27FC236}">
                    <a16:creationId xmlns:a16="http://schemas.microsoft.com/office/drawing/2014/main" id="{F5DA7AF5-4F77-4D75-A135-B25A86495CE0}"/>
                  </a:ext>
                </a:extLst>
              </p:cNvPr>
              <p:cNvSpPr txBox="1">
                <a:spLocks noChangeArrowheads="1"/>
              </p:cNvSpPr>
              <p:nvPr/>
            </p:nvSpPr>
            <p:spPr bwMode="auto">
              <a:xfrm>
                <a:off x="1144" y="2746"/>
                <a:ext cx="205" cy="250"/>
              </a:xfrm>
              <a:prstGeom prst="rect">
                <a:avLst/>
              </a:prstGeom>
              <a:noFill/>
              <a:ln w="9525">
                <a:noFill/>
                <a:miter lim="800000"/>
                <a:headEnd/>
                <a:tailEnd/>
              </a:ln>
            </p:spPr>
            <p:txBody>
              <a:bodyPr wrap="none">
                <a:spAutoFit/>
              </a:bodyPr>
              <a:lstStyle/>
              <a:p>
                <a:r>
                  <a:rPr lang="en-US" altLang="zh-CN"/>
                  <a:t>0</a:t>
                </a:r>
              </a:p>
            </p:txBody>
          </p:sp>
          <p:sp>
            <p:nvSpPr>
              <p:cNvPr id="63" name="Text Box 31">
                <a:extLst>
                  <a:ext uri="{FF2B5EF4-FFF2-40B4-BE49-F238E27FC236}">
                    <a16:creationId xmlns:a16="http://schemas.microsoft.com/office/drawing/2014/main" id="{D6BBD6B9-0C1E-4246-90AF-A52BEFEE7F4F}"/>
                  </a:ext>
                </a:extLst>
              </p:cNvPr>
              <p:cNvSpPr txBox="1">
                <a:spLocks noChangeArrowheads="1"/>
              </p:cNvSpPr>
              <p:nvPr/>
            </p:nvSpPr>
            <p:spPr bwMode="auto">
              <a:xfrm>
                <a:off x="1280" y="2750"/>
                <a:ext cx="205" cy="250"/>
              </a:xfrm>
              <a:prstGeom prst="rect">
                <a:avLst/>
              </a:prstGeom>
              <a:noFill/>
              <a:ln w="9525">
                <a:noFill/>
                <a:miter lim="800000"/>
                <a:headEnd/>
                <a:tailEnd/>
              </a:ln>
            </p:spPr>
            <p:txBody>
              <a:bodyPr>
                <a:spAutoFit/>
              </a:bodyPr>
              <a:lstStyle/>
              <a:p>
                <a:r>
                  <a:rPr lang="en-US" altLang="zh-CN"/>
                  <a:t>1</a:t>
                </a:r>
              </a:p>
            </p:txBody>
          </p:sp>
        </p:grpSp>
        <p:sp>
          <p:nvSpPr>
            <p:cNvPr id="58" name="Text Box 32">
              <a:extLst>
                <a:ext uri="{FF2B5EF4-FFF2-40B4-BE49-F238E27FC236}">
                  <a16:creationId xmlns:a16="http://schemas.microsoft.com/office/drawing/2014/main" id="{34601E6C-75DB-4FCC-A504-E2B3F1FDCBA5}"/>
                </a:ext>
              </a:extLst>
            </p:cNvPr>
            <p:cNvSpPr txBox="1">
              <a:spLocks noChangeArrowheads="1"/>
            </p:cNvSpPr>
            <p:nvPr/>
          </p:nvSpPr>
          <p:spPr bwMode="auto">
            <a:xfrm>
              <a:off x="1610" y="2251"/>
              <a:ext cx="349" cy="194"/>
            </a:xfrm>
            <a:prstGeom prst="rect">
              <a:avLst/>
            </a:prstGeom>
            <a:noFill/>
            <a:ln w="9525">
              <a:noFill/>
              <a:miter lim="800000"/>
              <a:headEnd/>
              <a:tailEnd/>
            </a:ln>
          </p:spPr>
          <p:txBody>
            <a:bodyPr wrap="none">
              <a:spAutoFit/>
            </a:bodyPr>
            <a:lstStyle/>
            <a:p>
              <a:r>
                <a:rPr lang="zh-CN" altLang="en-US" sz="1400" dirty="0"/>
                <a:t>子</a:t>
              </a:r>
              <a:r>
                <a:rPr lang="zh-CN" altLang="en-US" sz="1400" b="0" dirty="0"/>
                <a:t>串</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Effect transition="in" filter="blinds(horizontal)">
                                      <p:cBhvr>
                                        <p:cTn id="7" dur="500"/>
                                        <p:tgtEl>
                                          <p:spTgt spid="159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9768"/>
                                        </p:tgtEl>
                                        <p:attrNameLst>
                                          <p:attrName>style.visibility</p:attrName>
                                        </p:attrNameLst>
                                      </p:cBhvr>
                                      <p:to>
                                        <p:strVal val="visible"/>
                                      </p:to>
                                    </p:set>
                                    <p:animEffect transition="in" filter="blinds(horizontal)">
                                      <p:cBhvr>
                                        <p:cTn id="12" dur="500"/>
                                        <p:tgtEl>
                                          <p:spTgt spid="15976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59777"/>
                                        </p:tgtEl>
                                        <p:attrNameLst>
                                          <p:attrName>style.visibility</p:attrName>
                                        </p:attrNameLst>
                                      </p:cBhvr>
                                      <p:to>
                                        <p:strVal val="visible"/>
                                      </p:to>
                                    </p:set>
                                    <p:anim calcmode="lin" valueType="num">
                                      <p:cBhvr additive="base">
                                        <p:cTn id="17" dur="2000" fill="hold"/>
                                        <p:tgtEl>
                                          <p:spTgt spid="159777"/>
                                        </p:tgtEl>
                                        <p:attrNameLst>
                                          <p:attrName>ppt_x</p:attrName>
                                        </p:attrNameLst>
                                      </p:cBhvr>
                                      <p:tavLst>
                                        <p:tav tm="0">
                                          <p:val>
                                            <p:strVal val="#ppt_x"/>
                                          </p:val>
                                        </p:tav>
                                        <p:tav tm="100000">
                                          <p:val>
                                            <p:strVal val="#ppt_x"/>
                                          </p:val>
                                        </p:tav>
                                      </p:tavLst>
                                    </p:anim>
                                    <p:anim calcmode="lin" valueType="num">
                                      <p:cBhvr additive="base">
                                        <p:cTn id="18" dur="2000" fill="hold"/>
                                        <p:tgtEl>
                                          <p:spTgt spid="15977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59778"/>
                                        </p:tgtEl>
                                        <p:attrNameLst>
                                          <p:attrName>style.visibility</p:attrName>
                                        </p:attrNameLst>
                                      </p:cBhvr>
                                      <p:to>
                                        <p:strVal val="visible"/>
                                      </p:to>
                                    </p:set>
                                    <p:animEffect transition="in" filter="blinds(horizontal)">
                                      <p:cBhvr>
                                        <p:cTn id="23" dur="1000"/>
                                        <p:tgtEl>
                                          <p:spTgt spid="159778"/>
                                        </p:tgtEl>
                                      </p:cBhvr>
                                    </p:animEffect>
                                  </p:childTnLst>
                                  <p:subTnLst>
                                    <p:set>
                                      <p:cBhvr override="childStyle">
                                        <p:cTn dur="1" fill="hold" display="0" masterRel="nextClick" afterEffect="1"/>
                                        <p:tgtEl>
                                          <p:spTgt spid="159778"/>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59779"/>
                                        </p:tgtEl>
                                        <p:attrNameLst>
                                          <p:attrName>style.visibility</p:attrName>
                                        </p:attrNameLst>
                                      </p:cBhvr>
                                      <p:to>
                                        <p:strVal val="visible"/>
                                      </p:to>
                                    </p:set>
                                    <p:animEffect transition="in" filter="blinds(horizontal)">
                                      <p:cBhvr>
                                        <p:cTn id="28" dur="1000"/>
                                        <p:tgtEl>
                                          <p:spTgt spid="159779"/>
                                        </p:tgtEl>
                                      </p:cBhvr>
                                    </p:animEffect>
                                  </p:childTnLst>
                                  <p:subTnLst>
                                    <p:set>
                                      <p:cBhvr override="childStyle">
                                        <p:cTn dur="1" fill="hold" display="0" masterRel="nextClick" afterEffect="1"/>
                                        <p:tgtEl>
                                          <p:spTgt spid="159779"/>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blinds(horizontal)">
                                      <p:cBhvr>
                                        <p:cTn id="33" dur="1000"/>
                                        <p:tgtEl>
                                          <p:spTgt spid="36"/>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48"/>
                                        </p:tgtEl>
                                        <p:attrNameLst>
                                          <p:attrName>style.visibility</p:attrName>
                                        </p:attrNameLst>
                                      </p:cBhvr>
                                      <p:to>
                                        <p:strVal val="visible"/>
                                      </p:to>
                                    </p:set>
                                    <p:anim calcmode="lin" valueType="num">
                                      <p:cBhvr additive="base">
                                        <p:cTn id="38" dur="2000" fill="hold"/>
                                        <p:tgtEl>
                                          <p:spTgt spid="48"/>
                                        </p:tgtEl>
                                        <p:attrNameLst>
                                          <p:attrName>ppt_x</p:attrName>
                                        </p:attrNameLst>
                                      </p:cBhvr>
                                      <p:tavLst>
                                        <p:tav tm="0">
                                          <p:val>
                                            <p:strVal val="#ppt_x"/>
                                          </p:val>
                                        </p:tav>
                                        <p:tav tm="100000">
                                          <p:val>
                                            <p:strVal val="#ppt_x"/>
                                          </p:val>
                                        </p:tav>
                                      </p:tavLst>
                                    </p:anim>
                                    <p:anim calcmode="lin" valueType="num">
                                      <p:cBhvr additive="base">
                                        <p:cTn id="39" dur="2000" fill="hold"/>
                                        <p:tgtEl>
                                          <p:spTgt spid="48"/>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8"/>
                                        </p:tgtEl>
                                        <p:attrNameLst>
                                          <p:attrName>style.visibility</p:attrName>
                                        </p:attrNameLst>
                                      </p:cBhvr>
                                      <p:to>
                                        <p:strVal val="hidden"/>
                                      </p:to>
                                    </p:set>
                                  </p:sub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56"/>
                                        </p:tgtEl>
                                        <p:attrNameLst>
                                          <p:attrName>style.visibility</p:attrName>
                                        </p:attrNameLst>
                                      </p:cBhvr>
                                      <p:to>
                                        <p:strVal val="visible"/>
                                      </p:to>
                                    </p:set>
                                    <p:anim calcmode="lin" valueType="num">
                                      <p:cBhvr additive="base">
                                        <p:cTn id="44" dur="2000" fill="hold"/>
                                        <p:tgtEl>
                                          <p:spTgt spid="56"/>
                                        </p:tgtEl>
                                        <p:attrNameLst>
                                          <p:attrName>ppt_x</p:attrName>
                                        </p:attrNameLst>
                                      </p:cBhvr>
                                      <p:tavLst>
                                        <p:tav tm="0">
                                          <p:val>
                                            <p:strVal val="#ppt_x"/>
                                          </p:val>
                                        </p:tav>
                                        <p:tav tm="100000">
                                          <p:val>
                                            <p:strVal val="#ppt_x"/>
                                          </p:val>
                                        </p:tav>
                                      </p:tavLst>
                                    </p:anim>
                                    <p:anim calcmode="lin" valueType="num">
                                      <p:cBhvr additive="base">
                                        <p:cTn id="45" dur="20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68" grpId="0"/>
      <p:bldP spid="159777" grpId="0"/>
      <p:bldP spid="159778" grpId="0" animBg="1"/>
      <p:bldP spid="159779"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80911" y="1030513"/>
            <a:ext cx="1696992" cy="700087"/>
            <a:chOff x="368" y="351"/>
            <a:chExt cx="1069" cy="441"/>
          </a:xfrm>
        </p:grpSpPr>
        <p:sp>
          <p:nvSpPr>
            <p:cNvPr id="29702" name="Cloud"/>
            <p:cNvSpPr>
              <a:spLocks noChangeAspect="1" noEditPoints="1" noChangeArrowheads="1"/>
            </p:cNvSpPr>
            <p:nvPr/>
          </p:nvSpPr>
          <p:spPr bwMode="auto">
            <a:xfrm>
              <a:off x="368" y="367"/>
              <a:ext cx="998" cy="42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87 w 21600"/>
                <a:gd name="T13" fmla="*/ 3253 h 21600"/>
                <a:gd name="T14" fmla="*/ 17077 w 21600"/>
                <a:gd name="T15" fmla="*/ 17331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solidFill>
            <a:ln w="25400">
              <a:solidFill>
                <a:srgbClr val="969696"/>
              </a:solidFill>
              <a:miter lim="800000"/>
              <a:headEnd/>
              <a:tailEnd/>
            </a:ln>
            <a:effectLst>
              <a:outerShdw dist="71842" dir="2700000" algn="ctr" rotWithShape="0">
                <a:srgbClr val="B2B2B2"/>
              </a:outerShdw>
            </a:effectLst>
          </p:spPr>
          <p:txBody>
            <a:bodyPr/>
            <a:lstStyle/>
            <a:p>
              <a:endParaRPr lang="zh-CN" altLang="en-US"/>
            </a:p>
          </p:txBody>
        </p:sp>
        <p:sp>
          <p:nvSpPr>
            <p:cNvPr id="29703" name="Text Box 4"/>
            <p:cNvSpPr txBox="1">
              <a:spLocks noChangeArrowheads="1"/>
            </p:cNvSpPr>
            <p:nvPr/>
          </p:nvSpPr>
          <p:spPr bwMode="auto">
            <a:xfrm>
              <a:off x="477" y="351"/>
              <a:ext cx="960" cy="407"/>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pPr algn="l" eaLnBrk="1" hangingPunct="1"/>
              <a:r>
                <a:rPr kumimoji="1" lang="zh-CN" altLang="en-US" sz="3600" b="1" i="1" dirty="0">
                  <a:solidFill>
                    <a:srgbClr val="FF3300"/>
                  </a:solidFill>
                  <a:latin typeface="黑体" pitchFamily="49" charset="-122"/>
                  <a:ea typeface="黑体" pitchFamily="49" charset="-122"/>
                </a:rPr>
                <a:t>算法</a:t>
              </a:r>
              <a:endParaRPr kumimoji="1" lang="zh-CN" altLang="en-US" sz="3600" i="1" dirty="0">
                <a:solidFill>
                  <a:srgbClr val="FF3300"/>
                </a:solidFill>
                <a:latin typeface="黑体" pitchFamily="49" charset="-122"/>
                <a:ea typeface="黑体" pitchFamily="49" charset="-122"/>
              </a:endParaRPr>
            </a:p>
          </p:txBody>
        </p:sp>
      </p:grpSp>
      <p:grpSp>
        <p:nvGrpSpPr>
          <p:cNvPr id="3" name="Group 5"/>
          <p:cNvGrpSpPr>
            <a:grpSpLocks/>
          </p:cNvGrpSpPr>
          <p:nvPr/>
        </p:nvGrpSpPr>
        <p:grpSpPr bwMode="auto">
          <a:xfrm>
            <a:off x="118986" y="1030513"/>
            <a:ext cx="7848151" cy="5256213"/>
            <a:chOff x="567" y="604"/>
            <a:chExt cx="4857" cy="3311"/>
          </a:xfrm>
        </p:grpSpPr>
        <p:sp>
          <p:nvSpPr>
            <p:cNvPr id="29700" name="Oval 6"/>
            <p:cNvSpPr>
              <a:spLocks noChangeArrowheads="1"/>
            </p:cNvSpPr>
            <p:nvPr/>
          </p:nvSpPr>
          <p:spPr bwMode="auto">
            <a:xfrm>
              <a:off x="567" y="604"/>
              <a:ext cx="4857" cy="3311"/>
            </a:xfrm>
            <a:prstGeom prst="ellipse">
              <a:avLst/>
            </a:prstGeom>
            <a:noFill/>
            <a:ln w="114300" cap="sq">
              <a:solidFill>
                <a:srgbClr val="33CCCC"/>
              </a:solidFill>
              <a:round/>
              <a:headEnd type="none" w="sm" len="sm"/>
              <a:tailEnd type="none" w="sm" len="sm"/>
            </a:ln>
            <a:effectLst>
              <a:outerShdw dist="52363" dir="4557825" algn="ctr" rotWithShape="0">
                <a:srgbClr val="B2B2B2"/>
              </a:outerShdw>
            </a:effectLst>
          </p:spPr>
          <p:txBody>
            <a:bodyPr wrap="none" anchor="ctr"/>
            <a:lstStyle/>
            <a:p>
              <a:endParaRPr lang="zh-CN" altLang="en-US"/>
            </a:p>
          </p:txBody>
        </p:sp>
        <p:sp>
          <p:nvSpPr>
            <p:cNvPr id="29701" name="Text Box 7"/>
            <p:cNvSpPr txBox="1">
              <a:spLocks noChangeArrowheads="1"/>
            </p:cNvSpPr>
            <p:nvPr/>
          </p:nvSpPr>
          <p:spPr bwMode="auto">
            <a:xfrm>
              <a:off x="1339" y="1107"/>
              <a:ext cx="4064" cy="2368"/>
            </a:xfrm>
            <a:prstGeom prst="rect">
              <a:avLst/>
            </a:prstGeom>
            <a:noFill/>
            <a:ln w="12700" cap="sq">
              <a:noFill/>
              <a:miter lim="800000"/>
              <a:headEnd type="none" w="sm" len="sm"/>
              <a:tailEnd type="none" w="sm" len="sm"/>
            </a:ln>
          </p:spPr>
          <p:txBody>
            <a:bodyPr>
              <a:spAutoFit/>
            </a:bodyPr>
            <a:lstStyle/>
            <a:p>
              <a:pPr algn="just">
                <a:lnSpc>
                  <a:spcPts val="1500"/>
                </a:lnSpc>
                <a:spcBef>
                  <a:spcPct val="50000"/>
                </a:spcBef>
              </a:pPr>
              <a:r>
                <a:rPr lang="en-US" altLang="zh-CN" sz="2000" b="1" dirty="0" err="1">
                  <a:solidFill>
                    <a:srgbClr val="7030A0"/>
                  </a:solidFill>
                  <a:latin typeface="Times New Roman" pitchFamily="18" charset="0"/>
                </a:rPr>
                <a:t>int</a:t>
              </a:r>
              <a:r>
                <a:rPr lang="en-US" altLang="zh-CN" sz="2000" b="1" dirty="0">
                  <a:solidFill>
                    <a:srgbClr val="7030A0"/>
                  </a:solidFill>
                  <a:latin typeface="Times New Roman" pitchFamily="18" charset="0"/>
                </a:rPr>
                <a:t> index(char s[ ], char t[ ])</a:t>
              </a:r>
            </a:p>
            <a:p>
              <a:pPr algn="just">
                <a:lnSpc>
                  <a:spcPts val="1500"/>
                </a:lnSpc>
                <a:spcBef>
                  <a:spcPct val="50000"/>
                </a:spcBef>
              </a:pPr>
              <a:r>
                <a:rPr lang="en-US" altLang="zh-CN" sz="2000" b="1" dirty="0">
                  <a:solidFill>
                    <a:srgbClr val="7030A0"/>
                  </a:solidFill>
                  <a:latin typeface="Times New Roman" pitchFamily="18" charset="0"/>
                </a:rPr>
                <a:t>{</a:t>
              </a:r>
            </a:p>
            <a:p>
              <a:pPr lvl="1" algn="just">
                <a:lnSpc>
                  <a:spcPts val="1500"/>
                </a:lnSpc>
                <a:spcBef>
                  <a:spcPct val="50000"/>
                </a:spcBef>
              </a:pPr>
              <a:r>
                <a:rPr lang="en-US" altLang="zh-CN" sz="2000" b="1" dirty="0" err="1">
                  <a:solidFill>
                    <a:srgbClr val="7030A0"/>
                  </a:solidFill>
                  <a:latin typeface="Times New Roman" pitchFamily="18" charset="0"/>
                </a:rPr>
                <a:t>int</a:t>
              </a:r>
              <a:r>
                <a:rPr lang="en-US" altLang="zh-CN" sz="2000" b="1" dirty="0">
                  <a:solidFill>
                    <a:srgbClr val="7030A0"/>
                  </a:solidFill>
                  <a:latin typeface="Times New Roman" pitchFamily="18" charset="0"/>
                </a:rPr>
                <a:t> </a:t>
              </a:r>
              <a:r>
                <a:rPr lang="en-US" altLang="zh-CN" sz="2000" b="1" dirty="0" err="1">
                  <a:solidFill>
                    <a:srgbClr val="7030A0"/>
                  </a:solidFill>
                  <a:latin typeface="Times New Roman" pitchFamily="18" charset="0"/>
                </a:rPr>
                <a:t>i</a:t>
              </a:r>
              <a:r>
                <a:rPr lang="en-US" altLang="zh-CN" sz="2000" b="1" dirty="0">
                  <a:solidFill>
                    <a:srgbClr val="7030A0"/>
                  </a:solidFill>
                  <a:latin typeface="Times New Roman" pitchFamily="18" charset="0"/>
                </a:rPr>
                <a:t>, j, k;</a:t>
              </a:r>
            </a:p>
            <a:p>
              <a:pPr lvl="1" algn="just">
                <a:lnSpc>
                  <a:spcPts val="1500"/>
                </a:lnSpc>
                <a:spcBef>
                  <a:spcPct val="50000"/>
                </a:spcBef>
              </a:pPr>
              <a:r>
                <a:rPr lang="en-US" altLang="zh-CN" sz="2000" b="1" dirty="0">
                  <a:solidFill>
                    <a:srgbClr val="7030A0"/>
                  </a:solidFill>
                  <a:latin typeface="Times New Roman" pitchFamily="18" charset="0"/>
                </a:rPr>
                <a:t>for(</a:t>
              </a:r>
              <a:r>
                <a:rPr lang="en-US" altLang="zh-CN" sz="2000" b="1" dirty="0" err="1">
                  <a:solidFill>
                    <a:srgbClr val="7030A0"/>
                  </a:solidFill>
                  <a:latin typeface="Times New Roman" pitchFamily="18" charset="0"/>
                </a:rPr>
                <a:t>i</a:t>
              </a:r>
              <a:r>
                <a:rPr lang="en-US" altLang="zh-CN" sz="2000" b="1" dirty="0">
                  <a:solidFill>
                    <a:srgbClr val="7030A0"/>
                  </a:solidFill>
                  <a:latin typeface="Times New Roman" pitchFamily="18" charset="0"/>
                </a:rPr>
                <a:t> =0; s[</a:t>
              </a:r>
              <a:r>
                <a:rPr lang="en-US" altLang="zh-CN" sz="2000" b="1" dirty="0" err="1">
                  <a:solidFill>
                    <a:srgbClr val="7030A0"/>
                  </a:solidFill>
                  <a:latin typeface="Times New Roman" pitchFamily="18" charset="0"/>
                </a:rPr>
                <a:t>i</a:t>
              </a:r>
              <a:r>
                <a:rPr lang="en-US" altLang="zh-CN" sz="2000" b="1" dirty="0">
                  <a:solidFill>
                    <a:srgbClr val="7030A0"/>
                  </a:solidFill>
                  <a:latin typeface="Times New Roman" pitchFamily="18" charset="0"/>
                </a:rPr>
                <a:t>] != ‘\0’; </a:t>
              </a:r>
              <a:r>
                <a:rPr lang="en-US" altLang="zh-CN" sz="2000" b="1" dirty="0" err="1">
                  <a:solidFill>
                    <a:srgbClr val="7030A0"/>
                  </a:solidFill>
                  <a:latin typeface="Times New Roman" pitchFamily="18" charset="0"/>
                </a:rPr>
                <a:t>i</a:t>
              </a:r>
              <a:r>
                <a:rPr lang="en-US" altLang="zh-CN" sz="2000" b="1" dirty="0">
                  <a:solidFill>
                    <a:srgbClr val="7030A0"/>
                  </a:solidFill>
                  <a:latin typeface="Times New Roman" pitchFamily="18" charset="0"/>
                </a:rPr>
                <a:t>++){</a:t>
              </a:r>
            </a:p>
            <a:p>
              <a:pPr lvl="2" algn="just">
                <a:lnSpc>
                  <a:spcPts val="1500"/>
                </a:lnSpc>
                <a:spcBef>
                  <a:spcPct val="50000"/>
                </a:spcBef>
              </a:pPr>
              <a:r>
                <a:rPr lang="en-US" altLang="zh-CN" sz="2000" b="1" dirty="0">
                  <a:solidFill>
                    <a:srgbClr val="7030A0"/>
                  </a:solidFill>
                  <a:latin typeface="Times New Roman" pitchFamily="18" charset="0"/>
                </a:rPr>
                <a:t>for(j=</a:t>
              </a:r>
              <a:r>
                <a:rPr lang="en-US" altLang="zh-CN" sz="2000" b="1" dirty="0" err="1">
                  <a:solidFill>
                    <a:srgbClr val="7030A0"/>
                  </a:solidFill>
                  <a:latin typeface="Times New Roman" pitchFamily="18" charset="0"/>
                </a:rPr>
                <a:t>i,k</a:t>
              </a:r>
              <a:r>
                <a:rPr lang="en-US" altLang="zh-CN" sz="2000" b="1" dirty="0">
                  <a:solidFill>
                    <a:srgbClr val="7030A0"/>
                  </a:solidFill>
                  <a:latin typeface="Times New Roman" pitchFamily="18" charset="0"/>
                </a:rPr>
                <a:t>=0;t[k]!=‘\0’&amp;&amp;s[j]==t[k]; j++,k++)</a:t>
              </a:r>
            </a:p>
            <a:p>
              <a:pPr lvl="3" algn="just">
                <a:lnSpc>
                  <a:spcPts val="1500"/>
                </a:lnSpc>
                <a:spcBef>
                  <a:spcPct val="50000"/>
                </a:spcBef>
              </a:pPr>
              <a:r>
                <a:rPr lang="en-US" altLang="zh-CN" sz="2000" b="1" dirty="0">
                  <a:solidFill>
                    <a:srgbClr val="7030A0"/>
                  </a:solidFill>
                  <a:latin typeface="Times New Roman" pitchFamily="18" charset="0"/>
                </a:rPr>
                <a:t>;</a:t>
              </a:r>
            </a:p>
            <a:p>
              <a:pPr lvl="2" algn="just">
                <a:lnSpc>
                  <a:spcPts val="1500"/>
                </a:lnSpc>
                <a:spcBef>
                  <a:spcPct val="50000"/>
                </a:spcBef>
              </a:pPr>
              <a:r>
                <a:rPr lang="en-US" altLang="zh-CN" sz="2000" b="1" dirty="0">
                  <a:solidFill>
                    <a:srgbClr val="7030A0"/>
                  </a:solidFill>
                  <a:latin typeface="Times New Roman" pitchFamily="18" charset="0"/>
                </a:rPr>
                <a:t>if(t[k] == ‘\0’)</a:t>
              </a:r>
            </a:p>
            <a:p>
              <a:pPr lvl="3" algn="just">
                <a:lnSpc>
                  <a:spcPts val="1500"/>
                </a:lnSpc>
                <a:spcBef>
                  <a:spcPct val="50000"/>
                </a:spcBef>
              </a:pPr>
              <a:r>
                <a:rPr lang="en-US" altLang="zh-CN" sz="2000" b="1" dirty="0">
                  <a:solidFill>
                    <a:srgbClr val="7030A0"/>
                  </a:solidFill>
                  <a:latin typeface="Times New Roman" pitchFamily="18" charset="0"/>
                </a:rPr>
                <a:t>return ( </a:t>
              </a:r>
              <a:r>
                <a:rPr lang="en-US" altLang="zh-CN" sz="2000" b="1" dirty="0" err="1">
                  <a:solidFill>
                    <a:srgbClr val="7030A0"/>
                  </a:solidFill>
                  <a:latin typeface="Times New Roman" pitchFamily="18" charset="0"/>
                </a:rPr>
                <a:t>i</a:t>
              </a:r>
              <a:r>
                <a:rPr lang="en-US" altLang="zh-CN" sz="2000" b="1" dirty="0">
                  <a:solidFill>
                    <a:srgbClr val="7030A0"/>
                  </a:solidFill>
                  <a:latin typeface="Times New Roman" pitchFamily="18" charset="0"/>
                </a:rPr>
                <a:t>);</a:t>
              </a:r>
            </a:p>
            <a:p>
              <a:pPr lvl="1" algn="just">
                <a:lnSpc>
                  <a:spcPts val="1500"/>
                </a:lnSpc>
                <a:spcBef>
                  <a:spcPct val="50000"/>
                </a:spcBef>
              </a:pPr>
              <a:r>
                <a:rPr lang="en-US" altLang="zh-CN" sz="2000" b="1" dirty="0">
                  <a:solidFill>
                    <a:srgbClr val="7030A0"/>
                  </a:solidFill>
                  <a:latin typeface="Times New Roman" pitchFamily="18" charset="0"/>
                </a:rPr>
                <a:t>}</a:t>
              </a:r>
            </a:p>
            <a:p>
              <a:pPr lvl="1" algn="just">
                <a:lnSpc>
                  <a:spcPts val="1500"/>
                </a:lnSpc>
                <a:spcBef>
                  <a:spcPct val="50000"/>
                </a:spcBef>
              </a:pPr>
              <a:r>
                <a:rPr lang="en-US" altLang="zh-CN" sz="2000" b="1" dirty="0">
                  <a:solidFill>
                    <a:srgbClr val="7030A0"/>
                  </a:solidFill>
                  <a:latin typeface="Times New Roman" pitchFamily="18" charset="0"/>
                </a:rPr>
                <a:t>return ( -1);</a:t>
              </a:r>
            </a:p>
            <a:p>
              <a:pPr algn="just">
                <a:lnSpc>
                  <a:spcPts val="1500"/>
                </a:lnSpc>
                <a:spcBef>
                  <a:spcPct val="50000"/>
                </a:spcBef>
              </a:pPr>
              <a:r>
                <a:rPr lang="en-US" altLang="zh-CN" sz="2000" b="1" dirty="0">
                  <a:solidFill>
                    <a:srgbClr val="7030A0"/>
                  </a:solidFill>
                  <a:latin typeface="Times New Roman" pitchFamily="18" charset="0"/>
                </a:rPr>
                <a:t>}</a:t>
              </a:r>
              <a:endParaRPr lang="en-US" altLang="zh-CN" b="1" dirty="0">
                <a:solidFill>
                  <a:srgbClr val="7030A0"/>
                </a:solidFill>
                <a:latin typeface="Times New Roman" pitchFamily="18" charset="0"/>
              </a:endParaRPr>
            </a:p>
          </p:txBody>
        </p:sp>
      </p:grpSp>
      <p:sp>
        <p:nvSpPr>
          <p:cNvPr id="9" name="Text Box 2"/>
          <p:cNvSpPr txBox="1">
            <a:spLocks noChangeArrowheads="1"/>
          </p:cNvSpPr>
          <p:nvPr/>
        </p:nvSpPr>
        <p:spPr bwMode="auto">
          <a:xfrm>
            <a:off x="2029118" y="1023416"/>
            <a:ext cx="7213834" cy="695325"/>
          </a:xfrm>
          <a:prstGeom prst="rect">
            <a:avLst/>
          </a:prstGeom>
          <a:noFill/>
          <a:ln w="9525">
            <a:noFill/>
            <a:miter lim="800000"/>
            <a:headEnd/>
            <a:tailEnd/>
          </a:ln>
        </p:spPr>
        <p:txBody>
          <a:bodyPr wrap="square">
            <a:spAutoFit/>
          </a:bodyPr>
          <a:lstStyle/>
          <a:p>
            <a:pPr>
              <a:lnSpc>
                <a:spcPct val="70000"/>
              </a:lnSpc>
              <a:defRPr/>
            </a:pPr>
            <a:r>
              <a:rPr kumimoji="1" lang="en-US" altLang="zh-CN" sz="2800" b="1" dirty="0">
                <a:solidFill>
                  <a:srgbClr val="000066"/>
                </a:solidFill>
                <a:effectLst>
                  <a:outerShdw blurRad="38100" dist="38100" dir="2700000" algn="tl">
                    <a:srgbClr val="C0C0C0"/>
                  </a:outerShdw>
                </a:effectLst>
                <a:ea typeface="楷体_GB2312" pitchFamily="49" charset="-122"/>
              </a:rPr>
              <a:t>a b </a:t>
            </a:r>
            <a:r>
              <a:rPr kumimoji="1" lang="en-US" altLang="zh-CN" sz="2800" b="1" dirty="0" err="1">
                <a:solidFill>
                  <a:srgbClr val="FF0000"/>
                </a:solidFill>
                <a:effectLst>
                  <a:outerShdw blurRad="38100" dist="38100" dir="2700000" algn="tl">
                    <a:srgbClr val="C0C0C0"/>
                  </a:outerShdw>
                </a:effectLst>
                <a:ea typeface="楷体_GB2312" pitchFamily="49" charset="-122"/>
              </a:rPr>
              <a:t>b</a:t>
            </a:r>
            <a:r>
              <a:rPr kumimoji="1" lang="en-US" altLang="zh-CN" sz="2800" b="1" dirty="0">
                <a:solidFill>
                  <a:srgbClr val="000066"/>
                </a:solidFill>
                <a:effectLst>
                  <a:outerShdw blurRad="38100" dist="38100" dir="2700000" algn="tl">
                    <a:srgbClr val="C0C0C0"/>
                  </a:outerShdw>
                </a:effectLst>
                <a:ea typeface="楷体_GB2312" pitchFamily="49" charset="-122"/>
              </a:rPr>
              <a:t> a b a     </a:t>
            </a:r>
            <a:r>
              <a:rPr kumimoji="1" lang="en-US" altLang="zh-CN" sz="2800" b="1" dirty="0" err="1">
                <a:solidFill>
                  <a:srgbClr val="000066"/>
                </a:solidFill>
                <a:effectLst>
                  <a:outerShdw blurRad="38100" dist="38100" dir="2700000" algn="tl">
                    <a:srgbClr val="C0C0C0"/>
                  </a:outerShdw>
                </a:effectLst>
                <a:ea typeface="楷体_GB2312" pitchFamily="49" charset="-122"/>
              </a:rPr>
              <a:t>a</a:t>
            </a:r>
            <a:r>
              <a:rPr kumimoji="1" lang="en-US" altLang="zh-CN" sz="2800" b="1" dirty="0">
                <a:solidFill>
                  <a:srgbClr val="000066"/>
                </a:solidFill>
                <a:effectLst>
                  <a:outerShdw blurRad="38100" dist="38100" dir="2700000" algn="tl">
                    <a:srgbClr val="C0C0C0"/>
                  </a:outerShdw>
                </a:effectLst>
                <a:ea typeface="楷体_GB2312" pitchFamily="49" charset="-122"/>
              </a:rPr>
              <a:t> </a:t>
            </a:r>
            <a:r>
              <a:rPr kumimoji="1" lang="en-US" altLang="zh-CN" sz="2800" b="1" dirty="0">
                <a:solidFill>
                  <a:srgbClr val="FF0000"/>
                </a:solidFill>
                <a:effectLst>
                  <a:outerShdw blurRad="38100" dist="38100" dir="2700000" algn="tl">
                    <a:srgbClr val="C0C0C0"/>
                  </a:outerShdw>
                </a:effectLst>
                <a:ea typeface="楷体_GB2312" pitchFamily="49" charset="-122"/>
              </a:rPr>
              <a:t>b</a:t>
            </a:r>
            <a:r>
              <a:rPr kumimoji="1" lang="en-US" altLang="zh-CN" sz="2800" b="1" dirty="0">
                <a:solidFill>
                  <a:srgbClr val="000066"/>
                </a:solidFill>
                <a:effectLst>
                  <a:outerShdw blurRad="38100" dist="38100" dir="2700000" algn="tl">
                    <a:srgbClr val="C0C0C0"/>
                  </a:outerShdw>
                </a:effectLst>
                <a:ea typeface="楷体_GB2312" pitchFamily="49" charset="-122"/>
              </a:rPr>
              <a:t> </a:t>
            </a:r>
            <a:r>
              <a:rPr kumimoji="1" lang="en-US" altLang="zh-CN" sz="2800" b="1" dirty="0" err="1">
                <a:solidFill>
                  <a:srgbClr val="000066"/>
                </a:solidFill>
                <a:effectLst>
                  <a:outerShdw blurRad="38100" dist="38100" dir="2700000" algn="tl">
                    <a:srgbClr val="C0C0C0"/>
                  </a:outerShdw>
                </a:effectLst>
                <a:ea typeface="楷体_GB2312" pitchFamily="49" charset="-122"/>
              </a:rPr>
              <a:t>b</a:t>
            </a:r>
            <a:r>
              <a:rPr kumimoji="1" lang="en-US" altLang="zh-CN" sz="2800" b="1" dirty="0">
                <a:solidFill>
                  <a:srgbClr val="000066"/>
                </a:solidFill>
                <a:effectLst>
                  <a:outerShdw blurRad="38100" dist="38100" dir="2700000" algn="tl">
                    <a:srgbClr val="C0C0C0"/>
                  </a:outerShdw>
                </a:effectLst>
                <a:ea typeface="楷体_GB2312" pitchFamily="49" charset="-122"/>
              </a:rPr>
              <a:t> a b a    …   a b </a:t>
            </a:r>
            <a:r>
              <a:rPr kumimoji="1" lang="en-US" altLang="zh-CN" sz="2800" b="1" dirty="0" err="1">
                <a:solidFill>
                  <a:srgbClr val="000066"/>
                </a:solidFill>
                <a:effectLst>
                  <a:outerShdw blurRad="38100" dist="38100" dir="2700000" algn="tl">
                    <a:srgbClr val="C0C0C0"/>
                  </a:outerShdw>
                </a:effectLst>
                <a:ea typeface="楷体_GB2312" pitchFamily="49" charset="-122"/>
              </a:rPr>
              <a:t>b</a:t>
            </a:r>
            <a:r>
              <a:rPr kumimoji="1" lang="en-US" altLang="zh-CN" sz="2800" b="1" dirty="0">
                <a:solidFill>
                  <a:srgbClr val="000066"/>
                </a:solidFill>
                <a:effectLst>
                  <a:outerShdw blurRad="38100" dist="38100" dir="2700000" algn="tl">
                    <a:srgbClr val="C0C0C0"/>
                  </a:outerShdw>
                </a:effectLst>
                <a:ea typeface="楷体_GB2312" pitchFamily="49" charset="-122"/>
              </a:rPr>
              <a:t> a b a</a:t>
            </a:r>
          </a:p>
          <a:p>
            <a:pPr>
              <a:lnSpc>
                <a:spcPct val="70000"/>
              </a:lnSpc>
              <a:defRPr/>
            </a:pPr>
            <a:r>
              <a:rPr kumimoji="1" lang="en-US" altLang="zh-CN" sz="2800" b="1" dirty="0">
                <a:solidFill>
                  <a:srgbClr val="000066"/>
                </a:solidFill>
                <a:effectLst>
                  <a:outerShdw blurRad="38100" dist="38100" dir="2700000" algn="tl">
                    <a:srgbClr val="C0C0C0"/>
                  </a:outerShdw>
                </a:effectLst>
                <a:ea typeface="楷体_GB2312" pitchFamily="49" charset="-122"/>
              </a:rPr>
              <a:t>a b </a:t>
            </a:r>
            <a:r>
              <a:rPr kumimoji="1" lang="en-US" altLang="zh-CN" sz="2800" b="1" dirty="0">
                <a:solidFill>
                  <a:srgbClr val="FF0000"/>
                </a:solidFill>
                <a:effectLst>
                  <a:outerShdw blurRad="38100" dist="38100" dir="2700000" algn="tl">
                    <a:srgbClr val="C0C0C0"/>
                  </a:outerShdw>
                </a:effectLst>
                <a:ea typeface="楷体_GB2312" pitchFamily="49" charset="-122"/>
              </a:rPr>
              <a:t>a</a:t>
            </a:r>
            <a:r>
              <a:rPr kumimoji="1" lang="en-US" altLang="zh-CN" sz="2800" b="1" dirty="0">
                <a:solidFill>
                  <a:srgbClr val="000066"/>
                </a:solidFill>
                <a:effectLst>
                  <a:outerShdw blurRad="38100" dist="38100" dir="2700000" algn="tl">
                    <a:srgbClr val="C0C0C0"/>
                  </a:outerShdw>
                </a:effectLst>
                <a:ea typeface="楷体_GB2312" pitchFamily="49" charset="-122"/>
              </a:rPr>
              <a:t>                  </a:t>
            </a:r>
            <a:r>
              <a:rPr kumimoji="1" lang="en-US" altLang="zh-CN" sz="2800" b="1" dirty="0" err="1">
                <a:solidFill>
                  <a:srgbClr val="FF0000"/>
                </a:solidFill>
                <a:effectLst>
                  <a:outerShdw blurRad="38100" dist="38100" dir="2700000" algn="tl">
                    <a:srgbClr val="C0C0C0"/>
                  </a:outerShdw>
                </a:effectLst>
                <a:ea typeface="楷体_GB2312" pitchFamily="49" charset="-122"/>
              </a:rPr>
              <a:t>a</a:t>
            </a:r>
            <a:r>
              <a:rPr kumimoji="1" lang="en-US" altLang="zh-CN" sz="2800" b="1" dirty="0">
                <a:solidFill>
                  <a:srgbClr val="000066"/>
                </a:solidFill>
                <a:effectLst>
                  <a:outerShdw blurRad="38100" dist="38100" dir="2700000" algn="tl">
                    <a:srgbClr val="C0C0C0"/>
                  </a:outerShdw>
                </a:effectLst>
                <a:ea typeface="楷体_GB2312" pitchFamily="49" charset="-122"/>
              </a:rPr>
              <a:t> b a 	   …             a b a</a:t>
            </a:r>
          </a:p>
        </p:txBody>
      </p:sp>
      <p:grpSp>
        <p:nvGrpSpPr>
          <p:cNvPr id="10" name="Group 2"/>
          <p:cNvGrpSpPr>
            <a:grpSpLocks/>
          </p:cNvGrpSpPr>
          <p:nvPr/>
        </p:nvGrpSpPr>
        <p:grpSpPr bwMode="auto">
          <a:xfrm>
            <a:off x="4403001" y="4154340"/>
            <a:ext cx="2845051" cy="1122363"/>
            <a:chOff x="192" y="240"/>
            <a:chExt cx="1248" cy="480"/>
          </a:xfrm>
        </p:grpSpPr>
        <p:sp>
          <p:nvSpPr>
            <p:cNvPr id="11" name="AutoShape 3"/>
            <p:cNvSpPr>
              <a:spLocks noChangeArrowheads="1"/>
            </p:cNvSpPr>
            <p:nvPr/>
          </p:nvSpPr>
          <p:spPr bwMode="auto">
            <a:xfrm>
              <a:off x="192" y="240"/>
              <a:ext cx="1248" cy="480"/>
            </a:xfrm>
            <a:prstGeom prst="star16">
              <a:avLst>
                <a:gd name="adj" fmla="val 37500"/>
              </a:avLst>
            </a:prstGeom>
            <a:gradFill rotWithShape="0">
              <a:gsLst>
                <a:gs pos="0">
                  <a:srgbClr val="760000"/>
                </a:gs>
                <a:gs pos="100000">
                  <a:srgbClr val="FF0000"/>
                </a:gs>
              </a:gsLst>
              <a:path path="shape">
                <a:fillToRect l="50000" t="50000" r="50000" b="50000"/>
              </a:path>
            </a:gradFill>
            <a:ln w="66675" cap="sq">
              <a:solidFill>
                <a:srgbClr val="FFFF00"/>
              </a:solidFill>
              <a:miter lim="800000"/>
              <a:headEnd type="none" w="sm" len="sm"/>
              <a:tailEnd type="none" w="sm" len="sm"/>
            </a:ln>
            <a:effectLst>
              <a:outerShdw dist="91581" dir="2021404" algn="ctr" rotWithShape="0">
                <a:srgbClr val="B2B2B2"/>
              </a:outerShdw>
            </a:effectLst>
          </p:spPr>
          <p:txBody>
            <a:bodyPr wrap="none" anchor="ctr"/>
            <a:lstStyle/>
            <a:p>
              <a:endParaRPr lang="zh-CN" altLang="en-US"/>
            </a:p>
          </p:txBody>
        </p:sp>
        <p:sp>
          <p:nvSpPr>
            <p:cNvPr id="12" name="Text Box 4"/>
            <p:cNvSpPr txBox="1">
              <a:spLocks noChangeArrowheads="1"/>
            </p:cNvSpPr>
            <p:nvPr/>
          </p:nvSpPr>
          <p:spPr bwMode="auto">
            <a:xfrm>
              <a:off x="399" y="276"/>
              <a:ext cx="1009" cy="355"/>
            </a:xfrm>
            <a:prstGeom prst="rect">
              <a:avLst/>
            </a:prstGeom>
            <a:noFill/>
            <a:ln>
              <a:noFill/>
            </a:ln>
            <a:effectLst>
              <a:outerShdw dist="45791" dir="2021404"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300">
                  <a:solidFill>
                    <a:schemeClr val="tx1"/>
                  </a:solidFill>
                  <a:latin typeface="Times New Roman" pitchFamily="18" charset="0"/>
                  <a:ea typeface="宋体" charset="-122"/>
                </a:defRPr>
              </a:lvl1pPr>
              <a:lvl2pPr marL="742950" indent="-285750">
                <a:defRPr sz="2300">
                  <a:solidFill>
                    <a:schemeClr val="tx1"/>
                  </a:solidFill>
                  <a:latin typeface="Times New Roman" pitchFamily="18" charset="0"/>
                  <a:ea typeface="宋体" charset="-122"/>
                </a:defRPr>
              </a:lvl2pPr>
              <a:lvl3pPr marL="1143000" indent="-228600">
                <a:defRPr sz="2300">
                  <a:solidFill>
                    <a:schemeClr val="tx1"/>
                  </a:solidFill>
                  <a:latin typeface="Times New Roman" pitchFamily="18" charset="0"/>
                  <a:ea typeface="宋体" charset="-122"/>
                </a:defRPr>
              </a:lvl3pPr>
              <a:lvl4pPr marL="1600200" indent="-228600">
                <a:defRPr sz="2300">
                  <a:solidFill>
                    <a:schemeClr val="tx1"/>
                  </a:solidFill>
                  <a:latin typeface="Times New Roman" pitchFamily="18" charset="0"/>
                  <a:ea typeface="宋体" charset="-122"/>
                </a:defRPr>
              </a:lvl4pPr>
              <a:lvl5pPr marL="2057400" indent="-228600">
                <a:defRPr sz="23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23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23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23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2300">
                  <a:solidFill>
                    <a:schemeClr val="tx1"/>
                  </a:solidFill>
                  <a:latin typeface="Times New Roman" pitchFamily="18" charset="0"/>
                  <a:ea typeface="宋体" charset="-122"/>
                </a:defRPr>
              </a:lvl9pPr>
            </a:lstStyle>
            <a:p>
              <a:pPr algn="l" eaLnBrk="1" hangingPunct="1">
                <a:defRPr/>
              </a:pPr>
              <a:r>
                <a:rPr kumimoji="1" lang="en-US" altLang="zh-CN" sz="4800" b="1" dirty="0">
                  <a:solidFill>
                    <a:srgbClr val="FFFFFF"/>
                  </a:solidFill>
                  <a:latin typeface="+mn-lt"/>
                  <a:ea typeface="黑体" pitchFamily="49" charset="-122"/>
                </a:rPr>
                <a:t>O(n*m)</a:t>
              </a:r>
              <a:endParaRPr kumimoji="1" lang="zh-CN" altLang="en-US" sz="4800" dirty="0">
                <a:solidFill>
                  <a:srgbClr val="FFFFFF"/>
                </a:solidFill>
                <a:latin typeface="+mn-lt"/>
              </a:endParaRPr>
            </a:p>
          </p:txBody>
        </p:sp>
      </p:grpSp>
      <p:sp>
        <p:nvSpPr>
          <p:cNvPr id="13" name="矩形 12"/>
          <p:cNvSpPr>
            <a:spLocks noChangeArrowheads="1"/>
          </p:cNvSpPr>
          <p:nvPr/>
        </p:nvSpPr>
        <p:spPr bwMode="auto">
          <a:xfrm>
            <a:off x="0" y="5958865"/>
            <a:ext cx="9144000" cy="858377"/>
          </a:xfrm>
          <a:prstGeom prst="rect">
            <a:avLst/>
          </a:prstGeom>
          <a:solidFill>
            <a:srgbClr val="66FFCC"/>
          </a:solidFill>
          <a:ln w="9525">
            <a:noFill/>
            <a:miter lim="800000"/>
            <a:headEnd/>
            <a:tailEnd/>
          </a:ln>
        </p:spPr>
        <p:txBody>
          <a:bodyPr wrap="square">
            <a:spAutoFit/>
          </a:bodyPr>
          <a:lstStyle/>
          <a:p>
            <a:pPr algn="l" eaLnBrk="1" hangingPunct="1">
              <a:lnSpc>
                <a:spcPct val="150000"/>
              </a:lnSpc>
            </a:pPr>
            <a:r>
              <a:rPr lang="zh-CN" altLang="en-US" b="1" dirty="0">
                <a:solidFill>
                  <a:srgbClr val="000066"/>
                </a:solidFill>
                <a:latin typeface="黑体" pitchFamily="49" charset="-122"/>
                <a:ea typeface="黑体" pitchFamily="49" charset="-122"/>
              </a:rPr>
              <a:t>最坏情况下，主串前面</a:t>
            </a:r>
            <a:r>
              <a:rPr lang="en-US" altLang="zh-CN" b="1" dirty="0">
                <a:solidFill>
                  <a:srgbClr val="000066"/>
                </a:solidFill>
                <a:latin typeface="黑体" pitchFamily="49" charset="-122"/>
                <a:ea typeface="黑体" pitchFamily="49" charset="-122"/>
              </a:rPr>
              <a:t>n-m</a:t>
            </a:r>
            <a:r>
              <a:rPr lang="zh-CN" altLang="en-US" b="1" dirty="0">
                <a:solidFill>
                  <a:srgbClr val="000066"/>
                </a:solidFill>
                <a:latin typeface="黑体" pitchFamily="49" charset="-122"/>
                <a:ea typeface="黑体" pitchFamily="49" charset="-122"/>
              </a:rPr>
              <a:t>个位置都部分匹配到子串的最后一位，即这</a:t>
            </a:r>
            <a:r>
              <a:rPr lang="en-US" altLang="zh-CN" b="1" dirty="0">
                <a:solidFill>
                  <a:srgbClr val="000066"/>
                </a:solidFill>
                <a:latin typeface="黑体" pitchFamily="49" charset="-122"/>
                <a:ea typeface="黑体" pitchFamily="49" charset="-122"/>
              </a:rPr>
              <a:t>n-m</a:t>
            </a:r>
            <a:r>
              <a:rPr lang="zh-CN" altLang="en-US" b="1" dirty="0">
                <a:solidFill>
                  <a:srgbClr val="000066"/>
                </a:solidFill>
                <a:latin typeface="黑体" pitchFamily="49" charset="-122"/>
                <a:ea typeface="黑体" pitchFamily="49" charset="-122"/>
              </a:rPr>
              <a:t>位比</a:t>
            </a:r>
            <a:endParaRPr lang="en-US" altLang="zh-CN" b="1" dirty="0">
              <a:solidFill>
                <a:srgbClr val="000066"/>
              </a:solidFill>
              <a:latin typeface="黑体" pitchFamily="49" charset="-122"/>
              <a:ea typeface="黑体" pitchFamily="49" charset="-122"/>
            </a:endParaRPr>
          </a:p>
          <a:p>
            <a:pPr algn="l" eaLnBrk="1" hangingPunct="1">
              <a:lnSpc>
                <a:spcPct val="150000"/>
              </a:lnSpc>
            </a:pPr>
            <a:r>
              <a:rPr lang="zh-CN" altLang="en-US" b="1" dirty="0">
                <a:solidFill>
                  <a:srgbClr val="000066"/>
                </a:solidFill>
                <a:latin typeface="黑体" pitchFamily="49" charset="-122"/>
                <a:ea typeface="黑体" pitchFamily="49" charset="-122"/>
              </a:rPr>
              <a:t>较了</a:t>
            </a:r>
            <a:r>
              <a:rPr lang="en-US" altLang="zh-CN" b="1" dirty="0">
                <a:solidFill>
                  <a:srgbClr val="000066"/>
                </a:solidFill>
                <a:latin typeface="黑体" pitchFamily="49" charset="-122"/>
                <a:ea typeface="黑体" pitchFamily="49" charset="-122"/>
              </a:rPr>
              <a:t>m</a:t>
            </a:r>
            <a:r>
              <a:rPr lang="zh-CN" altLang="en-US" b="1" dirty="0">
                <a:solidFill>
                  <a:srgbClr val="000066"/>
                </a:solidFill>
                <a:latin typeface="黑体" pitchFamily="49" charset="-122"/>
                <a:ea typeface="黑体" pitchFamily="49" charset="-122"/>
              </a:rPr>
              <a:t>次，最后</a:t>
            </a:r>
            <a:r>
              <a:rPr lang="en-US" altLang="zh-CN" b="1" dirty="0">
                <a:solidFill>
                  <a:srgbClr val="000066"/>
                </a:solidFill>
                <a:latin typeface="黑体" pitchFamily="49" charset="-122"/>
                <a:ea typeface="黑体" pitchFamily="49" charset="-122"/>
              </a:rPr>
              <a:t>m</a:t>
            </a:r>
            <a:r>
              <a:rPr lang="zh-CN" altLang="en-US" b="1" dirty="0">
                <a:solidFill>
                  <a:srgbClr val="000066"/>
                </a:solidFill>
                <a:latin typeface="黑体" pitchFamily="49" charset="-122"/>
                <a:ea typeface="黑体" pitchFamily="49" charset="-122"/>
              </a:rPr>
              <a:t>位也各比较了一次，加上</a:t>
            </a:r>
            <a:r>
              <a:rPr lang="en-US" altLang="zh-CN" b="1" dirty="0">
                <a:solidFill>
                  <a:srgbClr val="000066"/>
                </a:solidFill>
                <a:latin typeface="黑体" pitchFamily="49" charset="-122"/>
                <a:ea typeface="黑体" pitchFamily="49" charset="-122"/>
              </a:rPr>
              <a:t>m</a:t>
            </a:r>
            <a:r>
              <a:rPr lang="zh-CN" altLang="en-US" b="1" dirty="0">
                <a:solidFill>
                  <a:srgbClr val="000066"/>
                </a:solidFill>
                <a:latin typeface="黑体" pitchFamily="49" charset="-122"/>
                <a:ea typeface="黑体" pitchFamily="49" charset="-122"/>
              </a:rPr>
              <a:t>，所以总次数为：</a:t>
            </a:r>
            <a:r>
              <a:rPr lang="en-US" altLang="zh-CN" b="1" dirty="0">
                <a:solidFill>
                  <a:srgbClr val="000066"/>
                </a:solidFill>
                <a:latin typeface="黑体" pitchFamily="49" charset="-122"/>
                <a:ea typeface="黑体" pitchFamily="49" charset="-122"/>
              </a:rPr>
              <a:t>(n-m)*</a:t>
            </a:r>
            <a:r>
              <a:rPr lang="en-US" altLang="zh-CN" b="1" dirty="0" err="1">
                <a:solidFill>
                  <a:srgbClr val="000066"/>
                </a:solidFill>
                <a:latin typeface="黑体" pitchFamily="49" charset="-122"/>
                <a:ea typeface="黑体" pitchFamily="49" charset="-122"/>
              </a:rPr>
              <a:t>m+m</a:t>
            </a:r>
            <a:r>
              <a:rPr lang="en-US" altLang="zh-CN" b="1" dirty="0">
                <a:solidFill>
                  <a:srgbClr val="000066"/>
                </a:solidFill>
                <a:latin typeface="黑体" pitchFamily="49" charset="-122"/>
                <a:ea typeface="黑体" pitchFamily="49" charset="-122"/>
              </a:rPr>
              <a:t> </a:t>
            </a:r>
            <a:r>
              <a:rPr lang="zh-CN" altLang="en-US" b="1" dirty="0">
                <a:solidFill>
                  <a:srgbClr val="000066"/>
                </a:solidFill>
                <a:latin typeface="黑体" pitchFamily="49" charset="-122"/>
                <a:ea typeface="黑体" pitchFamily="49" charset="-122"/>
              </a:rPr>
              <a:t>＝</a:t>
            </a:r>
            <a:r>
              <a:rPr lang="en-US" altLang="zh-CN" b="1" dirty="0">
                <a:solidFill>
                  <a:srgbClr val="000066"/>
                </a:solidFill>
                <a:latin typeface="黑体" pitchFamily="49" charset="-122"/>
                <a:ea typeface="黑体" pitchFamily="49" charset="-122"/>
              </a:rPr>
              <a:t>(n-m+1)*m</a:t>
            </a:r>
          </a:p>
        </p:txBody>
      </p:sp>
      <p:sp>
        <p:nvSpPr>
          <p:cNvPr id="14" name="标题 1">
            <a:extLst>
              <a:ext uri="{FF2B5EF4-FFF2-40B4-BE49-F238E27FC236}">
                <a16:creationId xmlns:a16="http://schemas.microsoft.com/office/drawing/2014/main" id="{07C9EE76-6C77-4A28-A124-79FFB45CA50F}"/>
              </a:ext>
            </a:extLst>
          </p:cNvPr>
          <p:cNvSpPr txBox="1">
            <a:spLocks/>
          </p:cNvSpPr>
          <p:nvPr/>
        </p:nvSpPr>
        <p:spPr>
          <a:xfrm>
            <a:off x="1031328" y="256176"/>
            <a:ext cx="8189913" cy="580309"/>
          </a:xfrm>
          <a:prstGeom prst="rect">
            <a:avLst/>
          </a:prstGeom>
        </p:spPr>
        <p:txBody>
          <a:bodyPr/>
          <a:lstStyle>
            <a:lvl1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mj-lt"/>
                <a:ea typeface="+mj-ea"/>
                <a:cs typeface="+mj-cs"/>
              </a:defRPr>
            </a:lvl1pPr>
            <a:lvl2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2pPr>
            <a:lvl3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3pPr>
            <a:lvl4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4pPr>
            <a:lvl5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5pPr>
            <a:lvl6pPr marL="4572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6pPr>
            <a:lvl7pPr marL="9144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7pPr>
            <a:lvl8pPr marL="13716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8pPr>
            <a:lvl9pPr marL="18288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9pPr>
          </a:lstStyle>
          <a:p>
            <a:r>
              <a:rPr lang="zh-CN" altLang="en-US" kern="0" dirty="0"/>
              <a:t>一个经典的朴素字符串查找算法（</a:t>
            </a:r>
            <a:r>
              <a:rPr lang="en-US" altLang="zh-CN" kern="0" dirty="0"/>
              <a:t>Brute-Force</a:t>
            </a:r>
            <a:r>
              <a:rPr lang="zh-CN" altLang="en-US" kern="0" dirty="0"/>
              <a:t>）</a:t>
            </a:r>
          </a:p>
        </p:txBody>
      </p:sp>
      <p:sp>
        <p:nvSpPr>
          <p:cNvPr id="15" name="灯片编号占位符 1">
            <a:extLst>
              <a:ext uri="{FF2B5EF4-FFF2-40B4-BE49-F238E27FC236}">
                <a16:creationId xmlns:a16="http://schemas.microsoft.com/office/drawing/2014/main" id="{3248A121-BEE6-4A35-8176-CFBFAE9AE06F}"/>
              </a:ext>
            </a:extLst>
          </p:cNvPr>
          <p:cNvSpPr>
            <a:spLocks noGrp="1"/>
          </p:cNvSpPr>
          <p:nvPr>
            <p:ph type="sldNum" sz="quarter" idx="12"/>
          </p:nvPr>
        </p:nvSpPr>
        <p:spPr>
          <a:xfrm>
            <a:off x="9568916" y="6329898"/>
            <a:ext cx="2743200" cy="365125"/>
          </a:xfrm>
        </p:spPr>
        <p:txBody>
          <a:bodyPr/>
          <a:lstStyle/>
          <a:p>
            <a:fld id="{0C913308-F349-4B6D-A68A-DD1791B4A57B}" type="slidenum">
              <a:rPr lang="zh-CN" altLang="en-US" smtClean="0"/>
              <a:pPr/>
              <a:t>79</a:t>
            </a:fld>
            <a:endParaRPr lang="zh-CN" altLang="en-US"/>
          </a:p>
        </p:txBody>
      </p:sp>
      <p:sp>
        <p:nvSpPr>
          <p:cNvPr id="16" name="灯片编号占位符 2">
            <a:extLst>
              <a:ext uri="{FF2B5EF4-FFF2-40B4-BE49-F238E27FC236}">
                <a16:creationId xmlns:a16="http://schemas.microsoft.com/office/drawing/2014/main" id="{67D7695A-6211-449B-B708-08E68FE87823}"/>
              </a:ext>
            </a:extLst>
          </p:cNvPr>
          <p:cNvSpPr txBox="1">
            <a:spLocks/>
          </p:cNvSpPr>
          <p:nvPr/>
        </p:nvSpPr>
        <p:spPr bwMode="auto">
          <a:xfrm>
            <a:off x="9213316" y="6202898"/>
            <a:ext cx="1729432" cy="44001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defPPr>
              <a:defRPr lang="zh-CN"/>
            </a:defPPr>
            <a:lvl1pPr marL="0" algn="r" defTabSz="914400" rtl="0" eaLnBrk="1" latinLnBrk="0" hangingPunct="1">
              <a:spcBef>
                <a:spcPct val="50000"/>
              </a:spcBef>
              <a:defRPr sz="1400" b="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a:pPr/>
              <a:t>79</a:t>
            </a:fld>
            <a:endParaRPr lang="zh-CN" altLang="en-US" dirty="0"/>
          </a:p>
        </p:txBody>
      </p:sp>
      <p:sp>
        <p:nvSpPr>
          <p:cNvPr id="17" name="Rectangle 4">
            <a:extLst>
              <a:ext uri="{FF2B5EF4-FFF2-40B4-BE49-F238E27FC236}">
                <a16:creationId xmlns:a16="http://schemas.microsoft.com/office/drawing/2014/main" id="{1979FB09-A32B-4139-9220-01DE2606B23F}"/>
              </a:ext>
            </a:extLst>
          </p:cNvPr>
          <p:cNvSpPr>
            <a:spLocks noChangeArrowheads="1"/>
          </p:cNvSpPr>
          <p:nvPr/>
        </p:nvSpPr>
        <p:spPr bwMode="auto">
          <a:xfrm>
            <a:off x="8018352" y="1704527"/>
            <a:ext cx="4104456" cy="4775282"/>
          </a:xfrm>
          <a:prstGeom prst="rect">
            <a:avLst/>
          </a:prstGeom>
          <a:solidFill>
            <a:srgbClr val="002060"/>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lgn="l" eaLnBrk="1" hangingPunct="1">
              <a:lnSpc>
                <a:spcPct val="80000"/>
              </a:lnSpc>
            </a:pPr>
            <a:r>
              <a:rPr kumimoji="1" lang="en-US" altLang="zh-CN" sz="2000" b="1" dirty="0" err="1">
                <a:solidFill>
                  <a:srgbClr val="FFFFFF"/>
                </a:solidFill>
              </a:rPr>
              <a:t>int</a:t>
            </a:r>
            <a:r>
              <a:rPr kumimoji="1" lang="en-US" altLang="zh-CN" sz="2000" b="1" dirty="0">
                <a:solidFill>
                  <a:srgbClr val="FFFFFF"/>
                </a:solidFill>
              </a:rPr>
              <a:t> </a:t>
            </a:r>
            <a:r>
              <a:rPr kumimoji="1" lang="en-US" altLang="zh-CN" sz="2000" b="1" dirty="0">
                <a:solidFill>
                  <a:srgbClr val="FF9900"/>
                </a:solidFill>
              </a:rPr>
              <a:t>index</a:t>
            </a:r>
            <a:r>
              <a:rPr kumimoji="1" lang="en-US" altLang="zh-CN" sz="2000" b="1" dirty="0">
                <a:solidFill>
                  <a:srgbClr val="FFFFFF"/>
                </a:solidFill>
              </a:rPr>
              <a:t>(char S[ ], char T[ ]) </a:t>
            </a:r>
          </a:p>
          <a:p>
            <a:pPr algn="l" eaLnBrk="1" hangingPunct="1">
              <a:lnSpc>
                <a:spcPct val="80000"/>
              </a:lnSpc>
            </a:pPr>
            <a:r>
              <a:rPr kumimoji="1" lang="en-US" altLang="zh-CN" sz="2000" b="1" dirty="0">
                <a:solidFill>
                  <a:srgbClr val="FFFFFF"/>
                </a:solidFill>
              </a:rPr>
              <a:t>{</a:t>
            </a:r>
          </a:p>
          <a:p>
            <a:pPr algn="l" eaLnBrk="1" hangingPunct="1">
              <a:lnSpc>
                <a:spcPct val="80000"/>
              </a:lnSpc>
            </a:pPr>
            <a:r>
              <a:rPr kumimoji="1" lang="en-US" altLang="zh-CN" sz="2000" b="1" dirty="0">
                <a:solidFill>
                  <a:srgbClr val="FFFFFF"/>
                </a:solidFill>
              </a:rPr>
              <a:t>     </a:t>
            </a:r>
            <a:r>
              <a:rPr kumimoji="1" lang="en-US" altLang="zh-CN" sz="2000" b="1" dirty="0" err="1">
                <a:solidFill>
                  <a:srgbClr val="FFFFFF"/>
                </a:solidFill>
              </a:rPr>
              <a:t>int</a:t>
            </a:r>
            <a:r>
              <a:rPr kumimoji="1" lang="en-US" altLang="zh-CN" sz="2000" b="1" dirty="0">
                <a:solidFill>
                  <a:srgbClr val="FFFFFF"/>
                </a:solidFill>
              </a:rPr>
              <a:t> </a:t>
            </a:r>
            <a:r>
              <a:rPr kumimoji="1" lang="en-US" altLang="zh-CN" sz="2000" b="1" dirty="0" err="1">
                <a:solidFill>
                  <a:srgbClr val="FFFFFF"/>
                </a:solidFill>
              </a:rPr>
              <a:t>i</a:t>
            </a:r>
            <a:r>
              <a:rPr kumimoji="1" lang="en-US" altLang="zh-CN" sz="2000" b="1" dirty="0">
                <a:solidFill>
                  <a:srgbClr val="FFFFFF"/>
                </a:solidFill>
              </a:rPr>
              <a:t> = 0,  j=0;</a:t>
            </a:r>
          </a:p>
          <a:p>
            <a:pPr algn="l" eaLnBrk="1" hangingPunct="1">
              <a:lnSpc>
                <a:spcPct val="80000"/>
              </a:lnSpc>
            </a:pPr>
            <a:endParaRPr kumimoji="1" lang="en-US" altLang="zh-CN" sz="2000" b="1" dirty="0">
              <a:solidFill>
                <a:srgbClr val="FFFFFF"/>
              </a:solidFill>
            </a:endParaRPr>
          </a:p>
          <a:p>
            <a:pPr algn="l" eaLnBrk="1" hangingPunct="1">
              <a:lnSpc>
                <a:spcPct val="80000"/>
              </a:lnSpc>
            </a:pPr>
            <a:r>
              <a:rPr kumimoji="1" lang="en-US" altLang="zh-CN" sz="2000" b="1" dirty="0">
                <a:solidFill>
                  <a:srgbClr val="FFFFFF"/>
                </a:solidFill>
              </a:rPr>
              <a:t>     while ( S[</a:t>
            </a:r>
            <a:r>
              <a:rPr kumimoji="1" lang="en-US" altLang="zh-CN" sz="2000" b="1" dirty="0" err="1">
                <a:solidFill>
                  <a:srgbClr val="FFFFFF"/>
                </a:solidFill>
              </a:rPr>
              <a:t>i</a:t>
            </a:r>
            <a:r>
              <a:rPr kumimoji="1" lang="en-US" altLang="zh-CN" sz="2000" b="1" dirty="0">
                <a:solidFill>
                  <a:srgbClr val="FFFFFF"/>
                </a:solidFill>
              </a:rPr>
              <a:t>]!=‘\0’  &amp;&amp;  T[j]!=‘\0’) {</a:t>
            </a:r>
          </a:p>
          <a:p>
            <a:pPr algn="l" eaLnBrk="1" hangingPunct="1">
              <a:lnSpc>
                <a:spcPct val="80000"/>
              </a:lnSpc>
            </a:pPr>
            <a:r>
              <a:rPr kumimoji="1" lang="en-US" altLang="zh-CN" sz="2000" b="1" dirty="0">
                <a:solidFill>
                  <a:srgbClr val="FFFFFF"/>
                </a:solidFill>
              </a:rPr>
              <a:t>         if (S [</a:t>
            </a:r>
            <a:r>
              <a:rPr kumimoji="1" lang="en-US" altLang="zh-CN" sz="2000" b="1" dirty="0" err="1">
                <a:solidFill>
                  <a:srgbClr val="FFFFFF"/>
                </a:solidFill>
              </a:rPr>
              <a:t>i</a:t>
            </a:r>
            <a:r>
              <a:rPr kumimoji="1" lang="en-US" altLang="zh-CN" sz="2000" b="1" dirty="0">
                <a:solidFill>
                  <a:srgbClr val="FFFFFF"/>
                </a:solidFill>
              </a:rPr>
              <a:t>] == T[j] ) {</a:t>
            </a:r>
          </a:p>
          <a:p>
            <a:pPr algn="l" eaLnBrk="1" hangingPunct="1">
              <a:lnSpc>
                <a:spcPct val="80000"/>
              </a:lnSpc>
            </a:pPr>
            <a:r>
              <a:rPr kumimoji="1" lang="en-US" altLang="zh-CN" sz="2000" b="1" dirty="0">
                <a:solidFill>
                  <a:srgbClr val="FFFFFF"/>
                </a:solidFill>
              </a:rPr>
              <a:t>             </a:t>
            </a:r>
            <a:r>
              <a:rPr kumimoji="1" lang="en-US" altLang="zh-CN" sz="2000" b="1" dirty="0" err="1">
                <a:solidFill>
                  <a:srgbClr val="FFFFFF"/>
                </a:solidFill>
              </a:rPr>
              <a:t>i</a:t>
            </a:r>
            <a:r>
              <a:rPr kumimoji="1" lang="en-US" altLang="zh-CN" sz="2000" b="1" dirty="0">
                <a:solidFill>
                  <a:srgbClr val="FFFFFF"/>
                </a:solidFill>
              </a:rPr>
              <a:t>++;   </a:t>
            </a:r>
          </a:p>
          <a:p>
            <a:pPr algn="l" eaLnBrk="1" hangingPunct="1">
              <a:lnSpc>
                <a:spcPct val="80000"/>
              </a:lnSpc>
            </a:pPr>
            <a:r>
              <a:rPr kumimoji="1" lang="en-US" altLang="zh-CN" sz="2000" b="1" dirty="0">
                <a:solidFill>
                  <a:srgbClr val="FFFFFF"/>
                </a:solidFill>
              </a:rPr>
              <a:t>             </a:t>
            </a:r>
            <a:r>
              <a:rPr kumimoji="1" lang="en-US" altLang="zh-CN" sz="2000" b="1" dirty="0" err="1">
                <a:solidFill>
                  <a:srgbClr val="FFFFFF"/>
                </a:solidFill>
              </a:rPr>
              <a:t>j++</a:t>
            </a:r>
            <a:r>
              <a:rPr kumimoji="1" lang="en-US" altLang="zh-CN" sz="2000" b="1" dirty="0">
                <a:solidFill>
                  <a:srgbClr val="FFFFFF"/>
                </a:solidFill>
              </a:rPr>
              <a:t> </a:t>
            </a:r>
          </a:p>
          <a:p>
            <a:pPr algn="l" eaLnBrk="1" hangingPunct="1">
              <a:lnSpc>
                <a:spcPct val="80000"/>
              </a:lnSpc>
            </a:pPr>
            <a:r>
              <a:rPr kumimoji="1" lang="en-US" altLang="zh-CN" sz="2000" b="1" dirty="0">
                <a:solidFill>
                  <a:srgbClr val="FFFFFF"/>
                </a:solidFill>
              </a:rPr>
              <a:t>         } </a:t>
            </a:r>
          </a:p>
          <a:p>
            <a:pPr algn="l" eaLnBrk="1" hangingPunct="1">
              <a:lnSpc>
                <a:spcPct val="80000"/>
              </a:lnSpc>
            </a:pPr>
            <a:r>
              <a:rPr kumimoji="1" lang="en-US" altLang="zh-CN" sz="1600" b="1" dirty="0">
                <a:solidFill>
                  <a:srgbClr val="FF6600"/>
                </a:solidFill>
                <a:latin typeface="楷体_GB2312" pitchFamily="49" charset="-122"/>
                <a:ea typeface="楷体_GB2312" pitchFamily="49" charset="-122"/>
              </a:rPr>
              <a:t>   </a:t>
            </a:r>
            <a:r>
              <a:rPr kumimoji="1" lang="en-US" altLang="zh-CN" sz="2000" b="1" dirty="0">
                <a:solidFill>
                  <a:srgbClr val="FFFFFF"/>
                </a:solidFill>
              </a:rPr>
              <a:t>     else {</a:t>
            </a:r>
          </a:p>
          <a:p>
            <a:pPr>
              <a:lnSpc>
                <a:spcPct val="80000"/>
              </a:lnSpc>
            </a:pPr>
            <a:r>
              <a:rPr kumimoji="1" lang="en-US" altLang="zh-CN" sz="2000" b="1" dirty="0">
                <a:solidFill>
                  <a:srgbClr val="FFFFFF"/>
                </a:solidFill>
              </a:rPr>
              <a:t>            </a:t>
            </a:r>
            <a:r>
              <a:rPr kumimoji="1" lang="en-US" altLang="zh-CN" sz="2000" b="1" dirty="0" err="1">
                <a:solidFill>
                  <a:srgbClr val="FF9900"/>
                </a:solidFill>
              </a:rPr>
              <a:t>i</a:t>
            </a:r>
            <a:r>
              <a:rPr kumimoji="1" lang="en-US" altLang="zh-CN" sz="2000" b="1" dirty="0">
                <a:solidFill>
                  <a:srgbClr val="FF9900"/>
                </a:solidFill>
              </a:rPr>
              <a:t> = </a:t>
            </a:r>
            <a:r>
              <a:rPr kumimoji="1" lang="en-US" altLang="zh-CN" sz="2000" b="1" dirty="0" err="1">
                <a:solidFill>
                  <a:srgbClr val="FF9900"/>
                </a:solidFill>
              </a:rPr>
              <a:t>i</a:t>
            </a:r>
            <a:r>
              <a:rPr kumimoji="1" lang="en-US" altLang="zh-CN" sz="2000" b="1" dirty="0">
                <a:solidFill>
                  <a:srgbClr val="FF9900"/>
                </a:solidFill>
              </a:rPr>
              <a:t>-j +1;	</a:t>
            </a:r>
            <a:endParaRPr kumimoji="1" lang="en-US" altLang="zh-CN" b="1" dirty="0">
              <a:solidFill>
                <a:srgbClr val="FF6600"/>
              </a:solidFill>
              <a:latin typeface="楷体_GB2312" pitchFamily="49" charset="-122"/>
              <a:ea typeface="楷体_GB2312" pitchFamily="49" charset="-122"/>
            </a:endParaRPr>
          </a:p>
          <a:p>
            <a:pPr>
              <a:lnSpc>
                <a:spcPct val="80000"/>
              </a:lnSpc>
            </a:pPr>
            <a:r>
              <a:rPr kumimoji="1" lang="en-US" altLang="zh-CN" sz="2000" b="1" dirty="0">
                <a:solidFill>
                  <a:srgbClr val="FF9900"/>
                </a:solidFill>
              </a:rPr>
              <a:t>            j = 0;</a:t>
            </a:r>
            <a:r>
              <a:rPr kumimoji="1" lang="en-US" altLang="zh-CN" sz="2000" b="1" dirty="0">
                <a:solidFill>
                  <a:srgbClr val="FFFFFF"/>
                </a:solidFill>
              </a:rPr>
              <a:t> 		</a:t>
            </a:r>
            <a:endParaRPr kumimoji="1" lang="zh-CN" altLang="en-US" b="1" dirty="0">
              <a:solidFill>
                <a:srgbClr val="5294D6"/>
              </a:solidFill>
              <a:latin typeface="楷体_GB2312" pitchFamily="49" charset="-122"/>
              <a:ea typeface="楷体_GB2312" pitchFamily="49" charset="-122"/>
            </a:endParaRPr>
          </a:p>
          <a:p>
            <a:pPr algn="l" eaLnBrk="1" hangingPunct="1">
              <a:lnSpc>
                <a:spcPct val="80000"/>
              </a:lnSpc>
            </a:pPr>
            <a:r>
              <a:rPr kumimoji="1" lang="zh-CN" altLang="en-US" sz="2000" b="1" dirty="0">
                <a:solidFill>
                  <a:srgbClr val="FFFFFF"/>
                </a:solidFill>
              </a:rPr>
              <a:t>         </a:t>
            </a:r>
            <a:r>
              <a:rPr kumimoji="1" lang="en-US" altLang="zh-CN" sz="2000" b="1" dirty="0">
                <a:solidFill>
                  <a:srgbClr val="FFFFFF"/>
                </a:solidFill>
              </a:rPr>
              <a:t>}</a:t>
            </a:r>
          </a:p>
          <a:p>
            <a:pPr algn="l" eaLnBrk="1" hangingPunct="1">
              <a:lnSpc>
                <a:spcPct val="80000"/>
              </a:lnSpc>
            </a:pPr>
            <a:r>
              <a:rPr kumimoji="1" lang="en-US" altLang="zh-CN" sz="2000" b="1" dirty="0">
                <a:solidFill>
                  <a:srgbClr val="FFFFFF"/>
                </a:solidFill>
              </a:rPr>
              <a:t>     }</a:t>
            </a:r>
          </a:p>
          <a:p>
            <a:pPr>
              <a:lnSpc>
                <a:spcPct val="80000"/>
              </a:lnSpc>
            </a:pPr>
            <a:r>
              <a:rPr kumimoji="1" lang="en-US" altLang="zh-CN" sz="2000" b="1" dirty="0">
                <a:solidFill>
                  <a:srgbClr val="FFFFFF"/>
                </a:solidFill>
              </a:rPr>
              <a:t>     if ( T[j] == ‘\0’) 	</a:t>
            </a:r>
            <a:endParaRPr kumimoji="1" lang="en-US" altLang="zh-CN" b="1" dirty="0">
              <a:solidFill>
                <a:srgbClr val="FF6600"/>
              </a:solidFill>
              <a:latin typeface="楷体_GB2312" pitchFamily="49" charset="-122"/>
              <a:ea typeface="楷体_GB2312" pitchFamily="49" charset="-122"/>
            </a:endParaRPr>
          </a:p>
          <a:p>
            <a:pPr algn="l" eaLnBrk="1" hangingPunct="1">
              <a:lnSpc>
                <a:spcPct val="80000"/>
              </a:lnSpc>
            </a:pPr>
            <a:r>
              <a:rPr kumimoji="1" lang="en-US" altLang="zh-CN" sz="2000" b="1" dirty="0">
                <a:solidFill>
                  <a:srgbClr val="FFFFFF"/>
                </a:solidFill>
              </a:rPr>
              <a:t>         return  </a:t>
            </a:r>
            <a:r>
              <a:rPr kumimoji="1" lang="en-US" altLang="zh-CN" sz="2000" b="1" dirty="0" err="1">
                <a:solidFill>
                  <a:srgbClr val="FFFFFF"/>
                </a:solidFill>
              </a:rPr>
              <a:t>i</a:t>
            </a:r>
            <a:r>
              <a:rPr kumimoji="1" lang="en-US" altLang="zh-CN" sz="2000" b="1" dirty="0">
                <a:solidFill>
                  <a:srgbClr val="FFFFFF"/>
                </a:solidFill>
              </a:rPr>
              <a:t>-j;  </a:t>
            </a:r>
            <a:endParaRPr kumimoji="1" lang="en-US" altLang="zh-CN" b="1" dirty="0">
              <a:solidFill>
                <a:srgbClr val="5294D6"/>
              </a:solidFill>
              <a:latin typeface="楷体_GB2312" pitchFamily="49" charset="-122"/>
              <a:ea typeface="楷体_GB2312" pitchFamily="49" charset="-122"/>
            </a:endParaRPr>
          </a:p>
          <a:p>
            <a:pPr algn="l" eaLnBrk="1" hangingPunct="1">
              <a:lnSpc>
                <a:spcPct val="80000"/>
              </a:lnSpc>
            </a:pPr>
            <a:r>
              <a:rPr kumimoji="1" lang="en-US" altLang="zh-CN" sz="2000" b="1" dirty="0">
                <a:solidFill>
                  <a:srgbClr val="FFFFFF"/>
                </a:solidFill>
              </a:rPr>
              <a:t>    else    </a:t>
            </a:r>
          </a:p>
          <a:p>
            <a:pPr algn="l" eaLnBrk="1" hangingPunct="1">
              <a:lnSpc>
                <a:spcPct val="80000"/>
              </a:lnSpc>
            </a:pPr>
            <a:r>
              <a:rPr kumimoji="1" lang="en-US" altLang="zh-CN" sz="2000" b="1" dirty="0">
                <a:solidFill>
                  <a:srgbClr val="FFFFFF"/>
                </a:solidFill>
              </a:rPr>
              <a:t>         return -1;                   </a:t>
            </a:r>
          </a:p>
          <a:p>
            <a:pPr algn="l" eaLnBrk="1" hangingPunct="1">
              <a:lnSpc>
                <a:spcPct val="80000"/>
              </a:lnSpc>
            </a:pPr>
            <a:r>
              <a:rPr kumimoji="1" lang="en-US" altLang="zh-CN" sz="2000" b="1" dirty="0">
                <a:solidFill>
                  <a:srgbClr val="FFFFFF"/>
                </a:solidFill>
              </a:rPr>
              <a:t>}</a:t>
            </a:r>
            <a:endParaRPr kumimoji="1" lang="en-US" altLang="zh-CN" b="1" dirty="0">
              <a:solidFill>
                <a:srgbClr val="5294D6"/>
              </a:solidFill>
              <a:latin typeface="楷体_GB2312" pitchFamily="49" charset="-122"/>
              <a:ea typeface="楷体_GB2312" pitchFamily="49" charset="-122"/>
            </a:endParaRPr>
          </a:p>
        </p:txBody>
      </p:sp>
      <p:sp>
        <p:nvSpPr>
          <p:cNvPr id="18" name="文本框 17">
            <a:extLst>
              <a:ext uri="{FF2B5EF4-FFF2-40B4-BE49-F238E27FC236}">
                <a16:creationId xmlns:a16="http://schemas.microsoft.com/office/drawing/2014/main" id="{163B422A-E584-4294-849A-1058382E0B87}"/>
              </a:ext>
            </a:extLst>
          </p:cNvPr>
          <p:cNvSpPr txBox="1"/>
          <p:nvPr/>
        </p:nvSpPr>
        <p:spPr>
          <a:xfrm>
            <a:off x="8710500" y="1242308"/>
            <a:ext cx="1853392" cy="369332"/>
          </a:xfrm>
          <a:prstGeom prst="rect">
            <a:avLst/>
          </a:prstGeom>
          <a:noFill/>
        </p:spPr>
        <p:txBody>
          <a:bodyPr wrap="none" rtlCol="0">
            <a:spAutoFit/>
          </a:bodyPr>
          <a:lstStyle/>
          <a:p>
            <a:r>
              <a:rPr lang="zh-CN" altLang="en-US" dirty="0"/>
              <a:t>另一种实现方式</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arn(inVertical)">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500" fill="hold"/>
                                        <p:tgtEl>
                                          <p:spTgt spid="16"/>
                                        </p:tgtEl>
                                        <p:attrNameLst>
                                          <p:attrName>ppt_x</p:attrName>
                                        </p:attrNameLst>
                                      </p:cBhvr>
                                      <p:tavLst>
                                        <p:tav tm="0">
                                          <p:val>
                                            <p:strVal val="#ppt_x"/>
                                          </p:val>
                                        </p:tav>
                                        <p:tav tm="100000">
                                          <p:val>
                                            <p:strVal val="#ppt_x"/>
                                          </p:val>
                                        </p:tav>
                                      </p:tavLst>
                                    </p:anim>
                                    <p:anim calcmode="lin" valueType="num">
                                      <p:cBhvr additive="base">
                                        <p:cTn id="27" dur="500" fill="hold"/>
                                        <p:tgtEl>
                                          <p:spTgt spid="16"/>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 calcmode="lin" valueType="num">
                                      <p:cBhvr additive="base">
                                        <p:cTn id="30" dur="500" fill="hold"/>
                                        <p:tgtEl>
                                          <p:spTgt spid="17"/>
                                        </p:tgtEl>
                                        <p:attrNameLst>
                                          <p:attrName>ppt_x</p:attrName>
                                        </p:attrNameLst>
                                      </p:cBhvr>
                                      <p:tavLst>
                                        <p:tav tm="0">
                                          <p:val>
                                            <p:strVal val="#ppt_x"/>
                                          </p:val>
                                        </p:tav>
                                        <p:tav tm="100000">
                                          <p:val>
                                            <p:strVal val="#ppt_x"/>
                                          </p:val>
                                        </p:tav>
                                      </p:tavLst>
                                    </p:anim>
                                    <p:anim calcmode="lin" valueType="num">
                                      <p:cBhvr additive="base">
                                        <p:cTn id="31" dur="500" fill="hold"/>
                                        <p:tgtEl>
                                          <p:spTgt spid="17"/>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additive="base">
                                        <p:cTn id="34" dur="500" fill="hold"/>
                                        <p:tgtEl>
                                          <p:spTgt spid="18"/>
                                        </p:tgtEl>
                                        <p:attrNameLst>
                                          <p:attrName>ppt_x</p:attrName>
                                        </p:attrNameLst>
                                      </p:cBhvr>
                                      <p:tavLst>
                                        <p:tav tm="0">
                                          <p:val>
                                            <p:strVal val="#ppt_x"/>
                                          </p:val>
                                        </p:tav>
                                        <p:tav tm="100000">
                                          <p:val>
                                            <p:strVal val="#ppt_x"/>
                                          </p:val>
                                        </p:tav>
                                      </p:tavLst>
                                    </p:anim>
                                    <p:anim calcmode="lin" valueType="num">
                                      <p:cBhvr additive="base">
                                        <p:cTn id="35"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3" grpId="0" animBg="1"/>
      <p:bldP spid="16" grpId="0"/>
      <p:bldP spid="17" grpId="0" animBg="1"/>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
          <p:cNvGrpSpPr>
            <a:grpSpLocks/>
          </p:cNvGrpSpPr>
          <p:nvPr/>
        </p:nvGrpSpPr>
        <p:grpSpPr bwMode="auto">
          <a:xfrm>
            <a:off x="1127448" y="161928"/>
            <a:ext cx="5068305" cy="628650"/>
            <a:chOff x="1548" y="408"/>
            <a:chExt cx="3192" cy="396"/>
          </a:xfrm>
        </p:grpSpPr>
        <p:sp>
          <p:nvSpPr>
            <p:cNvPr id="116766" name="Oval 30"/>
            <p:cNvSpPr>
              <a:spLocks noChangeArrowheads="1"/>
            </p:cNvSpPr>
            <p:nvPr/>
          </p:nvSpPr>
          <p:spPr bwMode="auto">
            <a:xfrm>
              <a:off x="1548" y="408"/>
              <a:ext cx="3192" cy="396"/>
            </a:xfrm>
            <a:prstGeom prst="ellipse">
              <a:avLst/>
            </a:prstGeom>
            <a:solidFill>
              <a:srgbClr val="FFFFD9"/>
            </a:solidFill>
            <a:ln w="12700" cap="sq">
              <a:noFill/>
              <a:round/>
              <a:headEnd type="none" w="sm" len="sm"/>
              <a:tailEnd type="none" w="sm" len="sm"/>
            </a:ln>
            <a:effectLst>
              <a:outerShdw dist="104727" dir="842175" algn="ctr" rotWithShape="0">
                <a:srgbClr val="B2B2B2"/>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7361" name="Text Box 32"/>
            <p:cNvSpPr txBox="1">
              <a:spLocks noChangeArrowheads="1"/>
            </p:cNvSpPr>
            <p:nvPr/>
          </p:nvSpPr>
          <p:spPr bwMode="auto">
            <a:xfrm>
              <a:off x="1776" y="432"/>
              <a:ext cx="2928" cy="339"/>
            </a:xfrm>
            <a:prstGeom prst="rect">
              <a:avLst/>
            </a:prstGeom>
            <a:noFill/>
            <a:ln w="12700" cap="sq">
              <a:noFill/>
              <a:miter lim="800000"/>
              <a:headEnd type="none" w="sm" len="sm"/>
              <a:tailEnd type="none" w="sm" len="sm"/>
            </a:ln>
          </p:spPr>
          <p:txBody>
            <a:bodyPr>
              <a:spAutoFit/>
            </a:bodyPr>
            <a:lstStyle/>
            <a:p>
              <a:pPr algn="l"/>
              <a:r>
                <a:rPr lang="en-US" altLang="zh-CN" sz="2900" b="1" dirty="0">
                  <a:solidFill>
                    <a:srgbClr val="003192"/>
                  </a:solidFill>
                  <a:latin typeface="黑体" pitchFamily="49" charset="-122"/>
                  <a:ea typeface="黑体" pitchFamily="49" charset="-122"/>
                </a:rPr>
                <a:t>(</a:t>
              </a:r>
              <a:r>
                <a:rPr lang="zh-CN" altLang="en-US" sz="2900" b="1" dirty="0">
                  <a:solidFill>
                    <a:srgbClr val="003192"/>
                  </a:solidFill>
                  <a:latin typeface="黑体" pitchFamily="49" charset="-122"/>
                  <a:ea typeface="黑体" pitchFamily="49" charset="-122"/>
                </a:rPr>
                <a:t>二</a:t>
              </a:r>
              <a:r>
                <a:rPr lang="en-US" altLang="zh-CN" sz="2900" b="1" dirty="0">
                  <a:solidFill>
                    <a:srgbClr val="003192"/>
                  </a:solidFill>
                  <a:latin typeface="黑体" pitchFamily="49" charset="-122"/>
                  <a:ea typeface="黑体" pitchFamily="49" charset="-122"/>
                </a:rPr>
                <a:t>)</a:t>
              </a:r>
              <a:r>
                <a:rPr lang="zh-CN" altLang="en-US" sz="2900" b="1" dirty="0">
                  <a:solidFill>
                    <a:srgbClr val="003192"/>
                  </a:solidFill>
                  <a:latin typeface="黑体" pitchFamily="49" charset="-122"/>
                  <a:ea typeface="黑体" pitchFamily="49" charset="-122"/>
                </a:rPr>
                <a:t> 二维数组</a:t>
              </a:r>
              <a:r>
                <a:rPr lang="en-US" altLang="en-US" sz="2900" b="1" dirty="0">
                  <a:solidFill>
                    <a:srgbClr val="003192"/>
                  </a:solidFill>
                  <a:ea typeface="黑体" pitchFamily="49" charset="-122"/>
                </a:rPr>
                <a:t>A[1..m,1..n]</a:t>
              </a:r>
              <a:endParaRPr kumimoji="1" lang="en-US" altLang="zh-CN" sz="2900" dirty="0">
                <a:solidFill>
                  <a:srgbClr val="003192"/>
                </a:solidFill>
                <a:ea typeface="黑体" pitchFamily="49" charset="-122"/>
              </a:endParaRPr>
            </a:p>
          </p:txBody>
        </p:sp>
      </p:grpSp>
      <p:grpSp>
        <p:nvGrpSpPr>
          <p:cNvPr id="3" name="Group 48"/>
          <p:cNvGrpSpPr>
            <a:grpSpLocks/>
          </p:cNvGrpSpPr>
          <p:nvPr/>
        </p:nvGrpSpPr>
        <p:grpSpPr bwMode="auto">
          <a:xfrm>
            <a:off x="2819414" y="1208090"/>
            <a:ext cx="6136726" cy="2092325"/>
            <a:chOff x="816" y="704"/>
            <a:chExt cx="3866" cy="1318"/>
          </a:xfrm>
        </p:grpSpPr>
        <p:sp>
          <p:nvSpPr>
            <p:cNvPr id="57357" name="Text Box 35"/>
            <p:cNvSpPr txBox="1">
              <a:spLocks noChangeArrowheads="1"/>
            </p:cNvSpPr>
            <p:nvPr/>
          </p:nvSpPr>
          <p:spPr bwMode="auto">
            <a:xfrm>
              <a:off x="816" y="704"/>
              <a:ext cx="3540" cy="1318"/>
            </a:xfrm>
            <a:prstGeom prst="rect">
              <a:avLst/>
            </a:prstGeom>
            <a:noFill/>
            <a:ln w="12700" cap="sq">
              <a:noFill/>
              <a:miter lim="800000"/>
              <a:headEnd type="none" w="sm" len="sm"/>
              <a:tailEnd type="none" w="sm" len="sm"/>
            </a:ln>
          </p:spPr>
          <p:txBody>
            <a:bodyPr wrap="none">
              <a:spAutoFit/>
            </a:bodyPr>
            <a:lstStyle/>
            <a:p>
              <a:pPr algn="l"/>
              <a:r>
                <a:rPr lang="zh-CN" altLang="zh-CN" sz="2600">
                  <a:solidFill>
                    <a:srgbClr val="002878"/>
                  </a:solidFill>
                </a:rPr>
                <a:t>                           </a:t>
              </a:r>
              <a:r>
                <a:rPr lang="zh-CN" altLang="en-US" sz="2600">
                  <a:solidFill>
                    <a:srgbClr val="002878"/>
                  </a:solidFill>
                </a:rPr>
                <a:t> </a:t>
              </a:r>
              <a:r>
                <a:rPr lang="zh-CN" altLang="zh-CN" sz="2600">
                  <a:solidFill>
                    <a:srgbClr val="002878"/>
                  </a:solidFill>
                </a:rPr>
                <a:t> </a:t>
              </a:r>
              <a:r>
                <a:rPr lang="en-US" altLang="zh-CN" sz="2600" b="1">
                  <a:solidFill>
                    <a:srgbClr val="002878"/>
                  </a:solidFill>
                </a:rPr>
                <a:t>a</a:t>
              </a:r>
              <a:r>
                <a:rPr lang="en-US" altLang="zh-CN" sz="2600" b="1" baseline="-18000">
                  <a:solidFill>
                    <a:srgbClr val="002878"/>
                  </a:solidFill>
                </a:rPr>
                <a:t>11  </a:t>
              </a:r>
              <a:r>
                <a:rPr lang="en-US" altLang="zh-CN" sz="2600" b="1">
                  <a:solidFill>
                    <a:srgbClr val="002878"/>
                  </a:solidFill>
                </a:rPr>
                <a:t> a</a:t>
              </a:r>
              <a:r>
                <a:rPr lang="en-US" altLang="zh-CN" sz="2600" b="1" baseline="-18000">
                  <a:solidFill>
                    <a:srgbClr val="002878"/>
                  </a:solidFill>
                </a:rPr>
                <a:t>12 </a:t>
              </a:r>
              <a:r>
                <a:rPr lang="en-US" altLang="zh-CN" sz="2600" b="1">
                  <a:solidFill>
                    <a:srgbClr val="002878"/>
                  </a:solidFill>
                </a:rPr>
                <a:t>  a</a:t>
              </a:r>
              <a:r>
                <a:rPr lang="en-US" altLang="zh-CN" sz="2600" b="1" baseline="-18000">
                  <a:solidFill>
                    <a:srgbClr val="002878"/>
                  </a:solidFill>
                </a:rPr>
                <a:t>13</a:t>
              </a:r>
              <a:r>
                <a:rPr lang="en-US" altLang="zh-CN" sz="2600" b="1">
                  <a:solidFill>
                    <a:srgbClr val="002878"/>
                  </a:solidFill>
                </a:rPr>
                <a:t>    </a:t>
              </a:r>
              <a:r>
                <a:rPr lang="en-US" altLang="zh-CN" sz="2600" b="1">
                  <a:solidFill>
                    <a:srgbClr val="002878"/>
                  </a:solidFill>
                  <a:cs typeface="Times New Roman" pitchFamily="18" charset="0"/>
                </a:rPr>
                <a:t>…</a:t>
              </a:r>
              <a:r>
                <a:rPr lang="en-US" altLang="zh-CN" sz="2600" b="1">
                  <a:solidFill>
                    <a:srgbClr val="002878"/>
                  </a:solidFill>
                </a:rPr>
                <a:t> …   a</a:t>
              </a:r>
              <a:r>
                <a:rPr lang="en-US" altLang="zh-CN" sz="2600" b="1" baseline="-18000">
                  <a:solidFill>
                    <a:srgbClr val="002878"/>
                  </a:solidFill>
                </a:rPr>
                <a:t>1n</a:t>
              </a:r>
              <a:r>
                <a:rPr lang="en-US" altLang="zh-CN" sz="2600" b="1">
                  <a:solidFill>
                    <a:srgbClr val="002878"/>
                  </a:solidFill>
                </a:rPr>
                <a:t>    </a:t>
              </a:r>
            </a:p>
            <a:p>
              <a:pPr algn="l"/>
              <a:r>
                <a:rPr lang="en-US" altLang="zh-CN" sz="2600" b="1">
                  <a:solidFill>
                    <a:srgbClr val="002878"/>
                  </a:solidFill>
                </a:rPr>
                <a:t>                             a</a:t>
              </a:r>
              <a:r>
                <a:rPr lang="en-US" altLang="zh-CN" sz="2600" b="1" baseline="-18000">
                  <a:solidFill>
                    <a:srgbClr val="002878"/>
                  </a:solidFill>
                </a:rPr>
                <a:t>21</a:t>
              </a:r>
              <a:r>
                <a:rPr lang="en-US" altLang="zh-CN" sz="2600" b="1">
                  <a:solidFill>
                    <a:srgbClr val="002878"/>
                  </a:solidFill>
                </a:rPr>
                <a:t>   a</a:t>
              </a:r>
              <a:r>
                <a:rPr lang="en-US" altLang="zh-CN" sz="2600" b="1" baseline="-18000">
                  <a:solidFill>
                    <a:srgbClr val="002878"/>
                  </a:solidFill>
                </a:rPr>
                <a:t>22</a:t>
              </a:r>
              <a:r>
                <a:rPr lang="en-US" altLang="zh-CN" sz="2600" b="1">
                  <a:solidFill>
                    <a:srgbClr val="002878"/>
                  </a:solidFill>
                </a:rPr>
                <a:t>   a</a:t>
              </a:r>
              <a:r>
                <a:rPr lang="en-US" altLang="zh-CN" sz="2600" b="1" baseline="-18000">
                  <a:solidFill>
                    <a:srgbClr val="002878"/>
                  </a:solidFill>
                </a:rPr>
                <a:t>23 </a:t>
              </a:r>
              <a:r>
                <a:rPr lang="en-US" altLang="zh-CN" sz="2600" b="1">
                  <a:solidFill>
                    <a:srgbClr val="002878"/>
                  </a:solidFill>
                </a:rPr>
                <a:t>  … …   a</a:t>
              </a:r>
              <a:r>
                <a:rPr lang="en-US" altLang="zh-CN" sz="2600" b="1" baseline="-18000">
                  <a:solidFill>
                    <a:srgbClr val="002878"/>
                  </a:solidFill>
                </a:rPr>
                <a:t>2n</a:t>
              </a:r>
            </a:p>
            <a:p>
              <a:pPr algn="l"/>
              <a:r>
                <a:rPr lang="en-US" altLang="zh-CN" sz="2600" b="1">
                  <a:solidFill>
                    <a:srgbClr val="002878"/>
                  </a:solidFill>
                </a:rPr>
                <a:t>A[1..m,1..n] =              … … </a:t>
              </a:r>
            </a:p>
            <a:p>
              <a:pPr algn="l"/>
              <a:r>
                <a:rPr lang="en-US" altLang="zh-CN" sz="2600" b="1">
                  <a:solidFill>
                    <a:srgbClr val="002878"/>
                  </a:solidFill>
                </a:rPr>
                <a:t>                                      … …</a:t>
              </a:r>
            </a:p>
            <a:p>
              <a:pPr algn="l"/>
              <a:r>
                <a:rPr lang="en-US" altLang="zh-CN" sz="2600" b="1">
                  <a:solidFill>
                    <a:srgbClr val="002878"/>
                  </a:solidFill>
                </a:rPr>
                <a:t>                             a</a:t>
              </a:r>
              <a:r>
                <a:rPr lang="en-US" altLang="zh-CN" sz="2600" b="1" baseline="-18000">
                  <a:solidFill>
                    <a:srgbClr val="002878"/>
                  </a:solidFill>
                </a:rPr>
                <a:t>m1</a:t>
              </a:r>
              <a:r>
                <a:rPr lang="en-US" altLang="zh-CN" sz="2600" b="1">
                  <a:solidFill>
                    <a:srgbClr val="002878"/>
                  </a:solidFill>
                </a:rPr>
                <a:t>  a</a:t>
              </a:r>
              <a:r>
                <a:rPr lang="en-US" altLang="zh-CN" sz="2600" b="1" baseline="-18000">
                  <a:solidFill>
                    <a:srgbClr val="002878"/>
                  </a:solidFill>
                </a:rPr>
                <a:t>m2</a:t>
              </a:r>
              <a:r>
                <a:rPr lang="en-US" altLang="zh-CN" sz="2600" b="1">
                  <a:solidFill>
                    <a:srgbClr val="002878"/>
                  </a:solidFill>
                </a:rPr>
                <a:t>   a</a:t>
              </a:r>
              <a:r>
                <a:rPr lang="en-US" altLang="zh-CN" sz="2600" b="1" baseline="-18000">
                  <a:solidFill>
                    <a:srgbClr val="002878"/>
                  </a:solidFill>
                </a:rPr>
                <a:t>m3 </a:t>
              </a:r>
              <a:r>
                <a:rPr lang="en-US" altLang="zh-CN" sz="2600" b="1">
                  <a:solidFill>
                    <a:srgbClr val="002878"/>
                  </a:solidFill>
                </a:rPr>
                <a:t>  … …  a</a:t>
              </a:r>
              <a:r>
                <a:rPr lang="en-US" altLang="zh-CN" sz="2600" b="1" baseline="-18000">
                  <a:solidFill>
                    <a:srgbClr val="002878"/>
                  </a:solidFill>
                </a:rPr>
                <a:t>mn</a:t>
              </a:r>
            </a:p>
          </p:txBody>
        </p:sp>
        <p:sp>
          <p:nvSpPr>
            <p:cNvPr id="57358" name="AutoShape 36"/>
            <p:cNvSpPr>
              <a:spLocks/>
            </p:cNvSpPr>
            <p:nvPr/>
          </p:nvSpPr>
          <p:spPr bwMode="auto">
            <a:xfrm>
              <a:off x="2207" y="864"/>
              <a:ext cx="97" cy="1056"/>
            </a:xfrm>
            <a:prstGeom prst="leftBracket">
              <a:avLst>
                <a:gd name="adj" fmla="val 90722"/>
              </a:avLst>
            </a:prstGeom>
            <a:noFill/>
            <a:ln w="31750" cap="sq">
              <a:solidFill>
                <a:srgbClr val="000080"/>
              </a:solidFill>
              <a:round/>
              <a:headEnd type="none" w="sm" len="sm"/>
              <a:tailEnd type="none" w="sm" len="sm"/>
            </a:ln>
          </p:spPr>
          <p:txBody>
            <a:bodyPr wrap="none" anchor="ctr"/>
            <a:lstStyle/>
            <a:p>
              <a:endParaRPr lang="zh-CN" altLang="en-US" sz="2400" b="1">
                <a:solidFill>
                  <a:srgbClr val="FFFFCC"/>
                </a:solidFill>
              </a:endParaRPr>
            </a:p>
          </p:txBody>
        </p:sp>
        <p:sp>
          <p:nvSpPr>
            <p:cNvPr id="116773" name="AutoShape 37"/>
            <p:cNvSpPr>
              <a:spLocks/>
            </p:cNvSpPr>
            <p:nvPr/>
          </p:nvSpPr>
          <p:spPr bwMode="auto">
            <a:xfrm>
              <a:off x="4584" y="864"/>
              <a:ext cx="98" cy="1056"/>
            </a:xfrm>
            <a:prstGeom prst="rightBracket">
              <a:avLst>
                <a:gd name="adj" fmla="val 89796"/>
              </a:avLst>
            </a:prstGeom>
            <a:noFill/>
            <a:ln w="31750" cap="sq">
              <a:solidFill>
                <a:srgbClr val="333399"/>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4" name="Group 41"/>
          <p:cNvGrpSpPr>
            <a:grpSpLocks/>
          </p:cNvGrpSpPr>
          <p:nvPr/>
        </p:nvGrpSpPr>
        <p:grpSpPr bwMode="auto">
          <a:xfrm>
            <a:off x="2430790" y="3717927"/>
            <a:ext cx="3657924" cy="771525"/>
            <a:chOff x="480" y="2112"/>
            <a:chExt cx="2304" cy="486"/>
          </a:xfrm>
        </p:grpSpPr>
        <p:sp>
          <p:nvSpPr>
            <p:cNvPr id="116775" name="Cloud"/>
            <p:cNvSpPr>
              <a:spLocks noChangeAspect="1" noEditPoints="1" noChangeArrowheads="1"/>
            </p:cNvSpPr>
            <p:nvPr/>
          </p:nvSpPr>
          <p:spPr bwMode="auto">
            <a:xfrm>
              <a:off x="480" y="2112"/>
              <a:ext cx="2304" cy="48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solidFill>
            <a:ln w="22225">
              <a:solidFill>
                <a:srgbClr val="C0C0C0"/>
              </a:solidFill>
              <a:miter lim="800000"/>
              <a:headEnd/>
              <a:tailEnd/>
            </a:ln>
            <a:effectLst>
              <a:outerShdw dist="109250" dir="2132261" algn="ctr" rotWithShape="0">
                <a:srgbClr val="B2B2B2"/>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7356" name="Text Box 40"/>
            <p:cNvSpPr txBox="1">
              <a:spLocks noChangeArrowheads="1"/>
            </p:cNvSpPr>
            <p:nvPr/>
          </p:nvSpPr>
          <p:spPr bwMode="auto">
            <a:xfrm>
              <a:off x="672" y="2160"/>
              <a:ext cx="2112" cy="349"/>
            </a:xfrm>
            <a:prstGeom prst="rect">
              <a:avLst/>
            </a:prstGeom>
            <a:noFill/>
            <a:ln w="9525">
              <a:noFill/>
              <a:miter lim="800000"/>
              <a:headEnd/>
              <a:tailEnd/>
            </a:ln>
            <a:effectLst>
              <a:outerShdw dist="17961" dir="2700000" algn="ctr" rotWithShape="0">
                <a:schemeClr val="bg1"/>
              </a:outerShdw>
            </a:effectLst>
          </p:spPr>
          <p:txBody>
            <a:bodyPr>
              <a:spAutoFit/>
            </a:bodyPr>
            <a:lstStyle/>
            <a:p>
              <a:pPr algn="l"/>
              <a:r>
                <a:rPr lang="zh-CN" altLang="en-US" sz="3000" b="1" i="1">
                  <a:solidFill>
                    <a:srgbClr val="FF3300"/>
                  </a:solidFill>
                  <a:latin typeface="黑体" pitchFamily="49" charset="-122"/>
                  <a:ea typeface="黑体" pitchFamily="49" charset="-122"/>
                </a:rPr>
                <a:t>二维数组的存储</a:t>
              </a:r>
              <a:endParaRPr lang="en-US" altLang="zh-CN" sz="3000" b="1" i="1">
                <a:solidFill>
                  <a:srgbClr val="FF3300"/>
                </a:solidFill>
                <a:latin typeface="黑体" pitchFamily="49" charset="-122"/>
                <a:ea typeface="黑体" pitchFamily="49" charset="-122"/>
              </a:endParaRPr>
            </a:p>
          </p:txBody>
        </p:sp>
      </p:grpSp>
      <p:grpSp>
        <p:nvGrpSpPr>
          <p:cNvPr id="5" name="Group 44"/>
          <p:cNvGrpSpPr>
            <a:grpSpLocks/>
          </p:cNvGrpSpPr>
          <p:nvPr/>
        </p:nvGrpSpPr>
        <p:grpSpPr bwMode="auto">
          <a:xfrm>
            <a:off x="3287384" y="4737100"/>
            <a:ext cx="4705589" cy="628650"/>
            <a:chOff x="1020" y="2952"/>
            <a:chExt cx="2964" cy="396"/>
          </a:xfrm>
        </p:grpSpPr>
        <p:sp>
          <p:nvSpPr>
            <p:cNvPr id="116778" name="Rectangle 42"/>
            <p:cNvSpPr>
              <a:spLocks noChangeArrowheads="1"/>
            </p:cNvSpPr>
            <p:nvPr/>
          </p:nvSpPr>
          <p:spPr bwMode="auto">
            <a:xfrm>
              <a:off x="1104" y="2952"/>
              <a:ext cx="2880" cy="396"/>
            </a:xfrm>
            <a:prstGeom prst="rect">
              <a:avLst/>
            </a:prstGeom>
            <a:solidFill>
              <a:srgbClr val="F3FFFF"/>
            </a:solidFill>
            <a:ln w="79375" cap="sq">
              <a:solidFill>
                <a:srgbClr val="00CCFF"/>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7354" name="Text Box 43"/>
            <p:cNvSpPr txBox="1">
              <a:spLocks noChangeArrowheads="1"/>
            </p:cNvSpPr>
            <p:nvPr/>
          </p:nvSpPr>
          <p:spPr bwMode="auto">
            <a:xfrm>
              <a:off x="1020" y="2964"/>
              <a:ext cx="2928" cy="368"/>
            </a:xfrm>
            <a:prstGeom prst="rect">
              <a:avLst/>
            </a:prstGeom>
            <a:noFill/>
            <a:ln w="12700" cap="sq">
              <a:noFill/>
              <a:miter lim="800000"/>
              <a:headEnd type="none" w="sm" len="sm"/>
              <a:tailEnd type="none" w="sm" len="sm"/>
            </a:ln>
          </p:spPr>
          <p:txBody>
            <a:bodyPr>
              <a:spAutoFit/>
            </a:bodyPr>
            <a:lstStyle/>
            <a:p>
              <a:pPr algn="l"/>
              <a:r>
                <a:rPr lang="zh-CN" altLang="en-US" sz="3200" b="1" i="1">
                  <a:solidFill>
                    <a:srgbClr val="003192"/>
                  </a:solidFill>
                  <a:latin typeface="黑体" pitchFamily="49" charset="-122"/>
                  <a:ea typeface="黑体" pitchFamily="49" charset="-122"/>
                </a:rPr>
                <a:t>  </a:t>
              </a:r>
              <a:r>
                <a:rPr lang="zh-CN" altLang="en-US" sz="3200" b="1" i="1">
                  <a:solidFill>
                    <a:srgbClr val="CC0066"/>
                  </a:solidFill>
                  <a:latin typeface="黑体" pitchFamily="49" charset="-122"/>
                  <a:ea typeface="黑体" pitchFamily="49" charset="-122"/>
                </a:rPr>
                <a:t>行序</a:t>
              </a:r>
              <a:r>
                <a:rPr lang="zh-CN" altLang="en-US" sz="3200" b="1" i="1">
                  <a:solidFill>
                    <a:srgbClr val="003192"/>
                  </a:solidFill>
                  <a:latin typeface="黑体" pitchFamily="49" charset="-122"/>
                  <a:ea typeface="黑体" pitchFamily="49" charset="-122"/>
                </a:rPr>
                <a:t>为主序分配方式</a:t>
              </a:r>
              <a:endParaRPr kumimoji="1" lang="zh-CN" altLang="en-US" sz="3200" b="1" i="1">
                <a:solidFill>
                  <a:srgbClr val="003192"/>
                </a:solidFill>
                <a:latin typeface="黑体" pitchFamily="49" charset="-122"/>
                <a:ea typeface="黑体" pitchFamily="49" charset="-122"/>
              </a:endParaRPr>
            </a:p>
          </p:txBody>
        </p:sp>
      </p:grpSp>
      <p:grpSp>
        <p:nvGrpSpPr>
          <p:cNvPr id="6" name="Group 45"/>
          <p:cNvGrpSpPr>
            <a:grpSpLocks/>
          </p:cNvGrpSpPr>
          <p:nvPr/>
        </p:nvGrpSpPr>
        <p:grpSpPr bwMode="auto">
          <a:xfrm>
            <a:off x="4199030" y="5537200"/>
            <a:ext cx="4705589" cy="628650"/>
            <a:chOff x="1020" y="2952"/>
            <a:chExt cx="2964" cy="396"/>
          </a:xfrm>
        </p:grpSpPr>
        <p:sp>
          <p:nvSpPr>
            <p:cNvPr id="116782" name="Rectangle 46"/>
            <p:cNvSpPr>
              <a:spLocks noChangeArrowheads="1"/>
            </p:cNvSpPr>
            <p:nvPr/>
          </p:nvSpPr>
          <p:spPr bwMode="auto">
            <a:xfrm>
              <a:off x="1104" y="2952"/>
              <a:ext cx="2880" cy="396"/>
            </a:xfrm>
            <a:prstGeom prst="rect">
              <a:avLst/>
            </a:prstGeom>
            <a:solidFill>
              <a:srgbClr val="F3FFFF"/>
            </a:solidFill>
            <a:ln w="79375" cap="sq">
              <a:solidFill>
                <a:srgbClr val="00CCFF"/>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7352" name="Text Box 47"/>
            <p:cNvSpPr txBox="1">
              <a:spLocks noChangeArrowheads="1"/>
            </p:cNvSpPr>
            <p:nvPr/>
          </p:nvSpPr>
          <p:spPr bwMode="auto">
            <a:xfrm>
              <a:off x="1020" y="2964"/>
              <a:ext cx="2928" cy="368"/>
            </a:xfrm>
            <a:prstGeom prst="rect">
              <a:avLst/>
            </a:prstGeom>
            <a:noFill/>
            <a:ln w="12700" cap="sq">
              <a:noFill/>
              <a:miter lim="800000"/>
              <a:headEnd type="none" w="sm" len="sm"/>
              <a:tailEnd type="none" w="sm" len="sm"/>
            </a:ln>
          </p:spPr>
          <p:txBody>
            <a:bodyPr>
              <a:spAutoFit/>
            </a:bodyPr>
            <a:lstStyle/>
            <a:p>
              <a:pPr algn="l"/>
              <a:r>
                <a:rPr lang="zh-CN" altLang="en-US" sz="3200" b="1" i="1">
                  <a:solidFill>
                    <a:srgbClr val="003192"/>
                  </a:solidFill>
                  <a:latin typeface="黑体" pitchFamily="49" charset="-122"/>
                  <a:ea typeface="黑体" pitchFamily="49" charset="-122"/>
                </a:rPr>
                <a:t>  </a:t>
              </a:r>
              <a:r>
                <a:rPr lang="zh-CN" altLang="en-US" sz="3200" b="1" i="1">
                  <a:solidFill>
                    <a:srgbClr val="CC0066"/>
                  </a:solidFill>
                  <a:latin typeface="黑体" pitchFamily="49" charset="-122"/>
                  <a:ea typeface="黑体" pitchFamily="49" charset="-122"/>
                </a:rPr>
                <a:t>列序</a:t>
              </a:r>
              <a:r>
                <a:rPr lang="zh-CN" altLang="en-US" sz="3200" b="1" i="1">
                  <a:solidFill>
                    <a:srgbClr val="003192"/>
                  </a:solidFill>
                  <a:latin typeface="黑体" pitchFamily="49" charset="-122"/>
                  <a:ea typeface="黑体" pitchFamily="49" charset="-122"/>
                </a:rPr>
                <a:t>为主序分配方式</a:t>
              </a:r>
              <a:endParaRPr kumimoji="1" lang="zh-CN" altLang="en-US" sz="3200" b="1" i="1">
                <a:solidFill>
                  <a:srgbClr val="003192"/>
                </a:solidFill>
                <a:latin typeface="黑体" pitchFamily="49" charset="-122"/>
                <a:ea typeface="黑体" pitchFamily="49"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lide(from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righ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1750415" y="116633"/>
            <a:ext cx="1778402" cy="674687"/>
            <a:chOff x="368" y="367"/>
            <a:chExt cx="1001" cy="425"/>
          </a:xfrm>
        </p:grpSpPr>
        <p:sp>
          <p:nvSpPr>
            <p:cNvPr id="4" name="Cloud"/>
            <p:cNvSpPr>
              <a:spLocks noChangeAspect="1" noEditPoints="1" noChangeArrowheads="1"/>
            </p:cNvSpPr>
            <p:nvPr/>
          </p:nvSpPr>
          <p:spPr bwMode="auto">
            <a:xfrm>
              <a:off x="368" y="367"/>
              <a:ext cx="998" cy="42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87 w 21600"/>
                <a:gd name="T13" fmla="*/ 3253 h 21600"/>
                <a:gd name="T14" fmla="*/ 17077 w 21600"/>
                <a:gd name="T15" fmla="*/ 17331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solidFill>
            <a:ln w="25400">
              <a:solidFill>
                <a:srgbClr val="969696"/>
              </a:solidFill>
              <a:miter lim="800000"/>
              <a:headEnd/>
              <a:tailEnd/>
            </a:ln>
            <a:effectLst>
              <a:outerShdw dist="71842" dir="2700000" algn="ctr" rotWithShape="0">
                <a:srgbClr val="B2B2B2"/>
              </a:outerShdw>
            </a:effectLst>
          </p:spPr>
          <p:txBody>
            <a:bodyPr/>
            <a:lstStyle/>
            <a:p>
              <a:endParaRPr lang="zh-CN" altLang="en-US"/>
            </a:p>
          </p:txBody>
        </p:sp>
        <p:sp>
          <p:nvSpPr>
            <p:cNvPr id="5" name="Text Box 4"/>
            <p:cNvSpPr txBox="1">
              <a:spLocks noChangeArrowheads="1"/>
            </p:cNvSpPr>
            <p:nvPr/>
          </p:nvSpPr>
          <p:spPr bwMode="auto">
            <a:xfrm>
              <a:off x="409" y="391"/>
              <a:ext cx="960" cy="330"/>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wrap="square">
              <a:spAutoFit/>
            </a:bodyPr>
            <a:lstStyle/>
            <a:p>
              <a:r>
                <a:rPr kumimoji="1" lang="zh-CN" altLang="en-US" sz="2800" b="1" i="1" dirty="0">
                  <a:solidFill>
                    <a:srgbClr val="FF3300"/>
                  </a:solidFill>
                  <a:latin typeface="黑体" pitchFamily="49" charset="-122"/>
                  <a:ea typeface="黑体" pitchFamily="49" charset="-122"/>
                </a:rPr>
                <a:t>算法</a:t>
              </a:r>
              <a:r>
                <a:rPr kumimoji="1" lang="zh-CN" altLang="en-US" sz="2800" b="1" i="1" dirty="0">
                  <a:solidFill>
                    <a:srgbClr val="002060"/>
                  </a:solidFill>
                  <a:latin typeface="黑体" pitchFamily="49" charset="-122"/>
                  <a:ea typeface="黑体" pitchFamily="49" charset="-122"/>
                </a:rPr>
                <a:t>改进</a:t>
              </a:r>
              <a:endParaRPr kumimoji="1" lang="zh-CN" altLang="en-US" sz="2800" i="1" dirty="0">
                <a:solidFill>
                  <a:srgbClr val="002060"/>
                </a:solidFill>
                <a:latin typeface="黑体" pitchFamily="49" charset="-122"/>
                <a:ea typeface="黑体" pitchFamily="49" charset="-122"/>
              </a:endParaRPr>
            </a:p>
          </p:txBody>
        </p:sp>
      </p:grpSp>
      <p:sp>
        <p:nvSpPr>
          <p:cNvPr id="6" name="Text Box 7"/>
          <p:cNvSpPr txBox="1">
            <a:spLocks noChangeArrowheads="1"/>
          </p:cNvSpPr>
          <p:nvPr/>
        </p:nvSpPr>
        <p:spPr bwMode="auto">
          <a:xfrm>
            <a:off x="2246165" y="1231452"/>
            <a:ext cx="5434012" cy="4301177"/>
          </a:xfrm>
          <a:prstGeom prst="rect">
            <a:avLst/>
          </a:prstGeom>
          <a:solidFill>
            <a:schemeClr val="bg1">
              <a:lumMod val="95000"/>
            </a:schemeClr>
          </a:solidFill>
          <a:ln w="12700" cap="sq">
            <a:noFill/>
            <a:miter lim="800000"/>
            <a:headEnd type="none" w="sm" len="sm"/>
            <a:tailEnd type="none" w="sm" len="sm"/>
          </a:ln>
          <a:effectLst>
            <a:outerShdw blurRad="50800" dist="38100" dir="2700000" algn="tl" rotWithShape="0">
              <a:prstClr val="black">
                <a:alpha val="40000"/>
              </a:prstClr>
            </a:outerShdw>
          </a:effectLst>
        </p:spPr>
        <p:txBody>
          <a:bodyPr wrap="square">
            <a:spAutoFit/>
          </a:bodyPr>
          <a:lstStyle/>
          <a:p>
            <a:pPr algn="just">
              <a:lnSpc>
                <a:spcPts val="1500"/>
              </a:lnSpc>
              <a:spcBef>
                <a:spcPct val="50000"/>
              </a:spcBef>
            </a:pPr>
            <a:r>
              <a:rPr lang="en-US" altLang="zh-CN" b="1" dirty="0" err="1">
                <a:solidFill>
                  <a:srgbClr val="7030A0"/>
                </a:solidFill>
                <a:latin typeface="Times New Roman" pitchFamily="18" charset="0"/>
              </a:rPr>
              <a:t>int</a:t>
            </a:r>
            <a:r>
              <a:rPr lang="en-US" altLang="zh-CN" b="1" dirty="0">
                <a:solidFill>
                  <a:srgbClr val="7030A0"/>
                </a:solidFill>
                <a:latin typeface="Times New Roman" pitchFamily="18" charset="0"/>
              </a:rPr>
              <a:t> index(char s[ ], char t[ ])</a:t>
            </a:r>
          </a:p>
          <a:p>
            <a:pPr algn="just">
              <a:lnSpc>
                <a:spcPts val="1500"/>
              </a:lnSpc>
              <a:spcBef>
                <a:spcPct val="50000"/>
              </a:spcBef>
            </a:pPr>
            <a:r>
              <a:rPr lang="en-US" altLang="zh-CN" b="1" dirty="0">
                <a:solidFill>
                  <a:srgbClr val="7030A0"/>
                </a:solidFill>
                <a:latin typeface="Times New Roman" pitchFamily="18" charset="0"/>
              </a:rPr>
              <a:t>{</a:t>
            </a:r>
          </a:p>
          <a:p>
            <a:pPr lvl="1" algn="just">
              <a:lnSpc>
                <a:spcPts val="1500"/>
              </a:lnSpc>
              <a:spcBef>
                <a:spcPct val="50000"/>
              </a:spcBef>
            </a:pPr>
            <a:r>
              <a:rPr lang="en-US" altLang="zh-CN" b="1" dirty="0" err="1">
                <a:solidFill>
                  <a:srgbClr val="7030A0"/>
                </a:solidFill>
                <a:latin typeface="Times New Roman" pitchFamily="18" charset="0"/>
              </a:rPr>
              <a:t>int</a:t>
            </a:r>
            <a:r>
              <a:rPr lang="en-US" altLang="zh-CN" b="1" dirty="0">
                <a:solidFill>
                  <a:srgbClr val="7030A0"/>
                </a:solidFill>
                <a:latin typeface="Times New Roman" pitchFamily="18" charset="0"/>
              </a:rPr>
              <a:t> </a:t>
            </a:r>
            <a:r>
              <a:rPr lang="en-US" altLang="zh-CN" b="1" dirty="0" err="1">
                <a:solidFill>
                  <a:srgbClr val="7030A0"/>
                </a:solidFill>
                <a:latin typeface="Times New Roman" pitchFamily="18" charset="0"/>
              </a:rPr>
              <a:t>i</a:t>
            </a:r>
            <a:r>
              <a:rPr lang="en-US" altLang="zh-CN" b="1" dirty="0">
                <a:solidFill>
                  <a:srgbClr val="7030A0"/>
                </a:solidFill>
                <a:latin typeface="Times New Roman" pitchFamily="18" charset="0"/>
              </a:rPr>
              <a:t>, j, </a:t>
            </a:r>
            <a:r>
              <a:rPr lang="en-US" altLang="zh-CN" b="1" dirty="0" err="1">
                <a:solidFill>
                  <a:srgbClr val="7030A0"/>
                </a:solidFill>
                <a:latin typeface="Times New Roman" pitchFamily="18" charset="0"/>
              </a:rPr>
              <a:t>k,n,m</a:t>
            </a:r>
            <a:r>
              <a:rPr lang="en-US" altLang="zh-CN" b="1" dirty="0">
                <a:solidFill>
                  <a:srgbClr val="7030A0"/>
                </a:solidFill>
                <a:latin typeface="Times New Roman" pitchFamily="18" charset="0"/>
              </a:rPr>
              <a:t>;</a:t>
            </a:r>
          </a:p>
          <a:p>
            <a:pPr lvl="1" algn="just">
              <a:lnSpc>
                <a:spcPts val="1500"/>
              </a:lnSpc>
              <a:spcBef>
                <a:spcPct val="50000"/>
              </a:spcBef>
            </a:pPr>
            <a:r>
              <a:rPr lang="en-US" altLang="zh-CN" b="1" dirty="0">
                <a:solidFill>
                  <a:srgbClr val="7030A0"/>
                </a:solidFill>
                <a:latin typeface="Times New Roman" pitchFamily="18" charset="0"/>
              </a:rPr>
              <a:t> n = </a:t>
            </a:r>
            <a:r>
              <a:rPr lang="en-US" altLang="zh-CN" b="1" dirty="0" err="1">
                <a:solidFill>
                  <a:srgbClr val="7030A0"/>
                </a:solidFill>
                <a:latin typeface="Times New Roman" pitchFamily="18" charset="0"/>
              </a:rPr>
              <a:t>strlen</a:t>
            </a:r>
            <a:r>
              <a:rPr lang="en-US" altLang="zh-CN" b="1" dirty="0">
                <a:solidFill>
                  <a:srgbClr val="7030A0"/>
                </a:solidFill>
                <a:latin typeface="Times New Roman" pitchFamily="18" charset="0"/>
              </a:rPr>
              <a:t>(s); </a:t>
            </a:r>
          </a:p>
          <a:p>
            <a:pPr lvl="1" algn="just">
              <a:lnSpc>
                <a:spcPts val="1500"/>
              </a:lnSpc>
              <a:spcBef>
                <a:spcPct val="50000"/>
              </a:spcBef>
            </a:pPr>
            <a:r>
              <a:rPr lang="en-US" altLang="zh-CN" b="1" dirty="0">
                <a:solidFill>
                  <a:srgbClr val="7030A0"/>
                </a:solidFill>
                <a:latin typeface="Times New Roman" pitchFamily="18" charset="0"/>
              </a:rPr>
              <a:t>m = </a:t>
            </a:r>
            <a:r>
              <a:rPr lang="en-US" altLang="zh-CN" b="1" dirty="0" err="1">
                <a:solidFill>
                  <a:srgbClr val="7030A0"/>
                </a:solidFill>
                <a:latin typeface="Times New Roman" pitchFamily="18" charset="0"/>
              </a:rPr>
              <a:t>strlen</a:t>
            </a:r>
            <a:r>
              <a:rPr lang="en-US" altLang="zh-CN" b="1" dirty="0">
                <a:solidFill>
                  <a:srgbClr val="7030A0"/>
                </a:solidFill>
                <a:latin typeface="Times New Roman" pitchFamily="18" charset="0"/>
              </a:rPr>
              <a:t>(t);</a:t>
            </a:r>
          </a:p>
          <a:p>
            <a:pPr lvl="1" algn="just">
              <a:lnSpc>
                <a:spcPts val="1500"/>
              </a:lnSpc>
              <a:spcBef>
                <a:spcPct val="50000"/>
              </a:spcBef>
            </a:pPr>
            <a:r>
              <a:rPr lang="en-US" altLang="zh-CN" b="1" dirty="0">
                <a:solidFill>
                  <a:srgbClr val="7030A0"/>
                </a:solidFill>
                <a:latin typeface="Times New Roman" pitchFamily="18" charset="0"/>
              </a:rPr>
              <a:t>for(</a:t>
            </a:r>
            <a:r>
              <a:rPr lang="en-US" altLang="zh-CN" b="1" dirty="0" err="1">
                <a:solidFill>
                  <a:srgbClr val="7030A0"/>
                </a:solidFill>
                <a:latin typeface="Times New Roman" pitchFamily="18" charset="0"/>
              </a:rPr>
              <a:t>i</a:t>
            </a:r>
            <a:r>
              <a:rPr lang="en-US" altLang="zh-CN" b="1" dirty="0">
                <a:solidFill>
                  <a:srgbClr val="7030A0"/>
                </a:solidFill>
                <a:latin typeface="Times New Roman" pitchFamily="18" charset="0"/>
              </a:rPr>
              <a:t> =0; </a:t>
            </a:r>
            <a:r>
              <a:rPr lang="en-US" altLang="zh-CN" sz="2400" b="1" dirty="0">
                <a:solidFill>
                  <a:srgbClr val="C00000"/>
                </a:solidFill>
                <a:latin typeface="Times New Roman" pitchFamily="18" charset="0"/>
              </a:rPr>
              <a:t>n-</a:t>
            </a:r>
            <a:r>
              <a:rPr lang="en-US" altLang="zh-CN" sz="2400" b="1" dirty="0" err="1">
                <a:solidFill>
                  <a:srgbClr val="C00000"/>
                </a:solidFill>
                <a:latin typeface="Times New Roman" pitchFamily="18" charset="0"/>
              </a:rPr>
              <a:t>i</a:t>
            </a:r>
            <a:r>
              <a:rPr lang="en-US" altLang="zh-CN" sz="2400" b="1" dirty="0">
                <a:solidFill>
                  <a:srgbClr val="C00000"/>
                </a:solidFill>
                <a:latin typeface="Times New Roman" pitchFamily="18" charset="0"/>
              </a:rPr>
              <a:t> &gt;= m</a:t>
            </a:r>
            <a:r>
              <a:rPr lang="en-US" altLang="zh-CN" b="1" dirty="0">
                <a:solidFill>
                  <a:srgbClr val="7030A0"/>
                </a:solidFill>
                <a:latin typeface="Times New Roman" pitchFamily="18" charset="0"/>
              </a:rPr>
              <a:t>; </a:t>
            </a:r>
            <a:r>
              <a:rPr lang="en-US" altLang="zh-CN" b="1" dirty="0" err="1">
                <a:solidFill>
                  <a:srgbClr val="7030A0"/>
                </a:solidFill>
                <a:latin typeface="Times New Roman" pitchFamily="18" charset="0"/>
              </a:rPr>
              <a:t>i</a:t>
            </a:r>
            <a:r>
              <a:rPr lang="en-US" altLang="zh-CN" b="1" dirty="0">
                <a:solidFill>
                  <a:srgbClr val="7030A0"/>
                </a:solidFill>
                <a:latin typeface="Times New Roman" pitchFamily="18" charset="0"/>
              </a:rPr>
              <a:t>++){</a:t>
            </a:r>
          </a:p>
          <a:p>
            <a:pPr lvl="2" algn="just">
              <a:lnSpc>
                <a:spcPts val="1500"/>
              </a:lnSpc>
              <a:spcBef>
                <a:spcPct val="50000"/>
              </a:spcBef>
            </a:pPr>
            <a:r>
              <a:rPr lang="en-US" altLang="zh-CN" b="1" dirty="0">
                <a:solidFill>
                  <a:srgbClr val="7030A0"/>
                </a:solidFill>
                <a:latin typeface="Times New Roman" pitchFamily="18" charset="0"/>
              </a:rPr>
              <a:t>for(j=</a:t>
            </a:r>
            <a:r>
              <a:rPr lang="en-US" altLang="zh-CN" b="1" dirty="0" err="1">
                <a:solidFill>
                  <a:srgbClr val="7030A0"/>
                </a:solidFill>
                <a:latin typeface="Times New Roman" pitchFamily="18" charset="0"/>
              </a:rPr>
              <a:t>i,k</a:t>
            </a:r>
            <a:r>
              <a:rPr lang="en-US" altLang="zh-CN" b="1" dirty="0">
                <a:solidFill>
                  <a:srgbClr val="7030A0"/>
                </a:solidFill>
                <a:latin typeface="Times New Roman" pitchFamily="18" charset="0"/>
              </a:rPr>
              <a:t>=0;t[k]!=‘\0’&amp;&amp;s[j]==t[k]; j++,k++)</a:t>
            </a:r>
          </a:p>
          <a:p>
            <a:pPr lvl="3" algn="just">
              <a:lnSpc>
                <a:spcPts val="1500"/>
              </a:lnSpc>
              <a:spcBef>
                <a:spcPct val="50000"/>
              </a:spcBef>
            </a:pPr>
            <a:r>
              <a:rPr lang="en-US" altLang="zh-CN" b="1" dirty="0">
                <a:solidFill>
                  <a:srgbClr val="7030A0"/>
                </a:solidFill>
                <a:latin typeface="Times New Roman" pitchFamily="18" charset="0"/>
              </a:rPr>
              <a:t>;</a:t>
            </a:r>
          </a:p>
          <a:p>
            <a:pPr lvl="2" algn="just">
              <a:lnSpc>
                <a:spcPts val="1500"/>
              </a:lnSpc>
              <a:spcBef>
                <a:spcPct val="50000"/>
              </a:spcBef>
            </a:pPr>
            <a:r>
              <a:rPr lang="en-US" altLang="zh-CN" b="1" dirty="0">
                <a:solidFill>
                  <a:srgbClr val="7030A0"/>
                </a:solidFill>
                <a:latin typeface="Times New Roman" pitchFamily="18" charset="0"/>
              </a:rPr>
              <a:t>if(t[k] == ‘\0’)</a:t>
            </a:r>
          </a:p>
          <a:p>
            <a:pPr lvl="3" algn="just">
              <a:lnSpc>
                <a:spcPts val="1500"/>
              </a:lnSpc>
              <a:spcBef>
                <a:spcPct val="50000"/>
              </a:spcBef>
            </a:pPr>
            <a:r>
              <a:rPr lang="en-US" altLang="zh-CN" b="1" dirty="0">
                <a:solidFill>
                  <a:srgbClr val="7030A0"/>
                </a:solidFill>
                <a:latin typeface="Times New Roman" pitchFamily="18" charset="0"/>
              </a:rPr>
              <a:t>return ( </a:t>
            </a:r>
            <a:r>
              <a:rPr lang="en-US" altLang="zh-CN" b="1" dirty="0" err="1">
                <a:solidFill>
                  <a:srgbClr val="7030A0"/>
                </a:solidFill>
                <a:latin typeface="Times New Roman" pitchFamily="18" charset="0"/>
              </a:rPr>
              <a:t>i</a:t>
            </a:r>
            <a:r>
              <a:rPr lang="en-US" altLang="zh-CN" b="1" dirty="0">
                <a:solidFill>
                  <a:srgbClr val="7030A0"/>
                </a:solidFill>
                <a:latin typeface="Times New Roman" pitchFamily="18" charset="0"/>
              </a:rPr>
              <a:t>);</a:t>
            </a:r>
          </a:p>
          <a:p>
            <a:pPr lvl="1" algn="just">
              <a:lnSpc>
                <a:spcPts val="1500"/>
              </a:lnSpc>
              <a:spcBef>
                <a:spcPct val="50000"/>
              </a:spcBef>
            </a:pPr>
            <a:r>
              <a:rPr lang="en-US" altLang="zh-CN" b="1" dirty="0">
                <a:solidFill>
                  <a:srgbClr val="7030A0"/>
                </a:solidFill>
                <a:latin typeface="Times New Roman" pitchFamily="18" charset="0"/>
              </a:rPr>
              <a:t>}</a:t>
            </a:r>
          </a:p>
          <a:p>
            <a:pPr lvl="1" algn="just">
              <a:lnSpc>
                <a:spcPts val="1500"/>
              </a:lnSpc>
              <a:spcBef>
                <a:spcPct val="50000"/>
              </a:spcBef>
            </a:pPr>
            <a:r>
              <a:rPr lang="en-US" altLang="zh-CN" b="1" dirty="0">
                <a:solidFill>
                  <a:srgbClr val="7030A0"/>
                </a:solidFill>
                <a:latin typeface="Times New Roman" pitchFamily="18" charset="0"/>
              </a:rPr>
              <a:t>return ( -1);</a:t>
            </a:r>
          </a:p>
          <a:p>
            <a:pPr algn="just">
              <a:lnSpc>
                <a:spcPts val="1500"/>
              </a:lnSpc>
              <a:spcBef>
                <a:spcPct val="50000"/>
              </a:spcBef>
            </a:pPr>
            <a:r>
              <a:rPr lang="en-US" altLang="zh-CN" b="1" dirty="0">
                <a:solidFill>
                  <a:srgbClr val="7030A0"/>
                </a:solidFill>
                <a:latin typeface="Times New Roman" pitchFamily="18" charset="0"/>
              </a:rPr>
              <a:t>}</a:t>
            </a:r>
            <a:endParaRPr lang="en-US" altLang="zh-CN" sz="1600" b="1" dirty="0">
              <a:solidFill>
                <a:srgbClr val="7030A0"/>
              </a:solidFill>
              <a:latin typeface="Times New Roman" pitchFamily="18" charset="0"/>
            </a:endParaRPr>
          </a:p>
        </p:txBody>
      </p:sp>
      <p:sp>
        <p:nvSpPr>
          <p:cNvPr id="7" name="AutoShape 34"/>
          <p:cNvSpPr>
            <a:spLocks noChangeArrowheads="1"/>
          </p:cNvSpPr>
          <p:nvPr/>
        </p:nvSpPr>
        <p:spPr bwMode="auto">
          <a:xfrm>
            <a:off x="5087888" y="1268760"/>
            <a:ext cx="3168352" cy="825500"/>
          </a:xfrm>
          <a:prstGeom prst="wedgeRoundRectCallout">
            <a:avLst>
              <a:gd name="adj1" fmla="val -49950"/>
              <a:gd name="adj2" fmla="val 104742"/>
              <a:gd name="adj3" fmla="val 16667"/>
            </a:avLst>
          </a:prstGeom>
          <a:solidFill>
            <a:schemeClr val="accent1"/>
          </a:solidFill>
          <a:ln w="9525">
            <a:solidFill>
              <a:schemeClr val="tx1"/>
            </a:solidFill>
            <a:miter lim="800000"/>
            <a:headEnd/>
            <a:tailEnd/>
          </a:ln>
        </p:spPr>
        <p:txBody>
          <a:bodyPr/>
          <a:lstStyle/>
          <a:p>
            <a:pPr algn="ctr"/>
            <a:r>
              <a:rPr lang="zh-CN" altLang="en-US" b="1" dirty="0">
                <a:solidFill>
                  <a:srgbClr val="FF0000"/>
                </a:solidFill>
              </a:rPr>
              <a:t>当</a:t>
            </a:r>
            <a:r>
              <a:rPr lang="en-US" altLang="zh-CN" b="1" dirty="0">
                <a:solidFill>
                  <a:srgbClr val="FF0000"/>
                </a:solidFill>
              </a:rPr>
              <a:t>s</a:t>
            </a:r>
            <a:r>
              <a:rPr lang="zh-CN" altLang="en-US" b="1" dirty="0">
                <a:solidFill>
                  <a:srgbClr val="FF0000"/>
                </a:solidFill>
              </a:rPr>
              <a:t>中剩余字符数小于</a:t>
            </a:r>
            <a:r>
              <a:rPr lang="en-US" altLang="zh-CN" b="1" dirty="0">
                <a:solidFill>
                  <a:srgbClr val="FF0000"/>
                </a:solidFill>
              </a:rPr>
              <a:t>t</a:t>
            </a:r>
            <a:r>
              <a:rPr lang="zh-CN" altLang="en-US" b="1" dirty="0">
                <a:solidFill>
                  <a:srgbClr val="FF0000"/>
                </a:solidFill>
              </a:rPr>
              <a:t>中字符数时，停止查找</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10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7408" y="44624"/>
            <a:ext cx="10515600" cy="997992"/>
          </a:xfrm>
        </p:spPr>
        <p:txBody>
          <a:bodyPr/>
          <a:lstStyle/>
          <a:p>
            <a:r>
              <a:rPr lang="zh-CN" altLang="en-US" dirty="0"/>
              <a:t>问题</a:t>
            </a:r>
            <a:r>
              <a:rPr lang="en-US" altLang="zh-CN" dirty="0"/>
              <a:t>4.1</a:t>
            </a:r>
            <a:r>
              <a:rPr lang="zh-CN" altLang="en-US" dirty="0"/>
              <a:t>：实现一个简化的</a:t>
            </a:r>
            <a:r>
              <a:rPr lang="en-US" altLang="zh-CN" dirty="0"/>
              <a:t>Linux</a:t>
            </a:r>
            <a:r>
              <a:rPr lang="zh-CN" altLang="en-US" dirty="0"/>
              <a:t>命令</a:t>
            </a:r>
            <a:r>
              <a:rPr lang="en-US" altLang="zh-CN" dirty="0"/>
              <a:t>grep*</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81</a:t>
            </a:fld>
            <a:endParaRPr lang="zh-CN" altLang="en-US" dirty="0"/>
          </a:p>
        </p:txBody>
      </p:sp>
      <p:grpSp>
        <p:nvGrpSpPr>
          <p:cNvPr id="4" name="Group 38"/>
          <p:cNvGrpSpPr>
            <a:grpSpLocks/>
          </p:cNvGrpSpPr>
          <p:nvPr/>
        </p:nvGrpSpPr>
        <p:grpSpPr bwMode="auto">
          <a:xfrm>
            <a:off x="1415480" y="905831"/>
            <a:ext cx="9144000" cy="5805096"/>
            <a:chOff x="289" y="1073"/>
            <a:chExt cx="5136" cy="3649"/>
          </a:xfrm>
        </p:grpSpPr>
        <p:sp>
          <p:nvSpPr>
            <p:cNvPr id="5" name="Freeform 9"/>
            <p:cNvSpPr>
              <a:spLocks/>
            </p:cNvSpPr>
            <p:nvPr/>
          </p:nvSpPr>
          <p:spPr bwMode="auto">
            <a:xfrm>
              <a:off x="289" y="1073"/>
              <a:ext cx="5136" cy="3649"/>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6" name="Text Box 10"/>
            <p:cNvSpPr txBox="1">
              <a:spLocks noChangeArrowheads="1"/>
            </p:cNvSpPr>
            <p:nvPr/>
          </p:nvSpPr>
          <p:spPr bwMode="auto">
            <a:xfrm>
              <a:off x="430" y="1318"/>
              <a:ext cx="4813" cy="3192"/>
            </a:xfrm>
            <a:prstGeom prst="rect">
              <a:avLst/>
            </a:prstGeom>
            <a:noFill/>
            <a:ln w="9525">
              <a:noFill/>
              <a:miter lim="800000"/>
              <a:headEnd/>
              <a:tailEnd/>
            </a:ln>
          </p:spPr>
          <p:txBody>
            <a:bodyPr wrap="square">
              <a:spAutoFit/>
            </a:bodyPr>
            <a:lstStyle/>
            <a:p>
              <a:pPr algn="just" fontAlgn="base">
                <a:spcBef>
                  <a:spcPct val="0"/>
                </a:spcBef>
              </a:pPr>
              <a:r>
                <a:rPr lang="en-US" altLang="zh-CN" dirty="0">
                  <a:solidFill>
                    <a:srgbClr val="000080"/>
                  </a:solidFill>
                  <a:latin typeface="幼圆" pitchFamily="49" charset="-122"/>
                  <a:ea typeface="幼圆" pitchFamily="49" charset="-122"/>
                </a:rPr>
                <a:t>Linux</a:t>
              </a:r>
              <a:r>
                <a:rPr lang="zh-CN" altLang="en-US" dirty="0">
                  <a:solidFill>
                    <a:srgbClr val="000080"/>
                  </a:solidFill>
                  <a:latin typeface="幼圆" pitchFamily="49" charset="-122"/>
                  <a:ea typeface="幼圆" pitchFamily="49" charset="-122"/>
                </a:rPr>
                <a:t>系统中</a:t>
              </a:r>
              <a:r>
                <a:rPr lang="en-US" altLang="zh-CN" b="1" dirty="0" err="1">
                  <a:solidFill>
                    <a:srgbClr val="000080"/>
                  </a:solidFill>
                  <a:latin typeface="幼圆" pitchFamily="49" charset="-122"/>
                  <a:ea typeface="幼圆" pitchFamily="49" charset="-122"/>
                </a:rPr>
                <a:t>grep</a:t>
              </a:r>
              <a:r>
                <a:rPr lang="zh-CN" altLang="en-US" dirty="0">
                  <a:solidFill>
                    <a:srgbClr val="000080"/>
                  </a:solidFill>
                  <a:latin typeface="幼圆" pitchFamily="49" charset="-122"/>
                  <a:ea typeface="幼圆" pitchFamily="49" charset="-122"/>
                </a:rPr>
                <a:t>命令是一种强大的文本搜索工具，它能使用正则表达式搜索文本，并把匹配的行打印出来。</a:t>
              </a:r>
              <a:r>
                <a:rPr lang="en-US" altLang="zh-CN" dirty="0" err="1">
                  <a:solidFill>
                    <a:srgbClr val="000080"/>
                  </a:solidFill>
                  <a:latin typeface="幼圆" pitchFamily="49" charset="-122"/>
                  <a:ea typeface="幼圆" pitchFamily="49" charset="-122"/>
                </a:rPr>
                <a:t>grep</a:t>
              </a:r>
              <a:r>
                <a:rPr lang="zh-CN" altLang="en-US" dirty="0">
                  <a:solidFill>
                    <a:srgbClr val="000080"/>
                  </a:solidFill>
                  <a:latin typeface="幼圆" pitchFamily="49" charset="-122"/>
                  <a:ea typeface="幼圆" pitchFamily="49" charset="-122"/>
                </a:rPr>
                <a:t>全称是</a:t>
              </a:r>
              <a:r>
                <a:rPr lang="en-US" altLang="zh-CN" dirty="0">
                  <a:solidFill>
                    <a:srgbClr val="000080"/>
                  </a:solidFill>
                  <a:latin typeface="幼圆" pitchFamily="49" charset="-122"/>
                  <a:ea typeface="幼圆" pitchFamily="49" charset="-122"/>
                </a:rPr>
                <a:t>Global Regular Expression Print</a:t>
              </a:r>
              <a:r>
                <a:rPr lang="zh-CN" altLang="en-US" dirty="0">
                  <a:solidFill>
                    <a:srgbClr val="000080"/>
                  </a:solidFill>
                  <a:latin typeface="幼圆" pitchFamily="49" charset="-122"/>
                  <a:ea typeface="幼圆" pitchFamily="49" charset="-122"/>
                </a:rPr>
                <a:t>。其格式为：</a:t>
              </a:r>
              <a:endParaRPr lang="en-US" altLang="zh-CN" dirty="0">
                <a:solidFill>
                  <a:srgbClr val="000080"/>
                </a:solidFill>
                <a:latin typeface="幼圆" pitchFamily="49" charset="-122"/>
                <a:ea typeface="幼圆" pitchFamily="49" charset="-122"/>
              </a:endParaRPr>
            </a:p>
            <a:p>
              <a:pPr algn="just" fontAlgn="base">
                <a:spcBef>
                  <a:spcPct val="0"/>
                </a:spcBef>
              </a:pPr>
              <a:r>
                <a:rPr lang="en-US" altLang="zh-CN" dirty="0">
                  <a:solidFill>
                    <a:srgbClr val="000080"/>
                  </a:solidFill>
                  <a:latin typeface="幼圆" pitchFamily="49" charset="-122"/>
                  <a:ea typeface="幼圆" pitchFamily="49" charset="-122"/>
                </a:rPr>
                <a:t>    % </a:t>
              </a:r>
              <a:r>
                <a:rPr lang="en-US" altLang="zh-CN" dirty="0" err="1">
                  <a:solidFill>
                    <a:srgbClr val="000080"/>
                  </a:solidFill>
                  <a:latin typeface="幼圆" pitchFamily="49" charset="-122"/>
                  <a:ea typeface="幼圆" pitchFamily="49" charset="-122"/>
                </a:rPr>
                <a:t>grep</a:t>
              </a:r>
              <a:r>
                <a:rPr lang="en-US" altLang="zh-CN" dirty="0">
                  <a:solidFill>
                    <a:srgbClr val="000080"/>
                  </a:solidFill>
                  <a:latin typeface="幼圆" pitchFamily="49" charset="-122"/>
                  <a:ea typeface="幼圆" pitchFamily="49" charset="-122"/>
                </a:rPr>
                <a:t> [-</a:t>
              </a:r>
              <a:r>
                <a:rPr lang="en-US" altLang="zh-CN" dirty="0" err="1">
                  <a:solidFill>
                    <a:srgbClr val="000080"/>
                  </a:solidFill>
                  <a:latin typeface="幼圆" pitchFamily="49" charset="-122"/>
                  <a:ea typeface="幼圆" pitchFamily="49" charset="-122"/>
                </a:rPr>
                <a:t>acinv</a:t>
              </a:r>
              <a:r>
                <a:rPr lang="en-US" altLang="zh-CN" dirty="0">
                  <a:solidFill>
                    <a:srgbClr val="000080"/>
                  </a:solidFill>
                  <a:latin typeface="幼圆" pitchFamily="49" charset="-122"/>
                  <a:ea typeface="幼圆" pitchFamily="49" charset="-122"/>
                </a:rPr>
                <a:t>] [--color=auto] '</a:t>
              </a:r>
              <a:r>
                <a:rPr lang="zh-CN" altLang="en-US" dirty="0">
                  <a:solidFill>
                    <a:srgbClr val="000080"/>
                  </a:solidFill>
                  <a:latin typeface="幼圆" pitchFamily="49" charset="-122"/>
                  <a:ea typeface="幼圆" pitchFamily="49" charset="-122"/>
                </a:rPr>
                <a:t>搜寻字符串</a:t>
              </a:r>
              <a:r>
                <a:rPr lang="en-US" altLang="zh-CN" dirty="0">
                  <a:solidFill>
                    <a:srgbClr val="000080"/>
                  </a:solidFill>
                  <a:latin typeface="幼圆" pitchFamily="49" charset="-122"/>
                  <a:ea typeface="幼圆" pitchFamily="49" charset="-122"/>
                </a:rPr>
                <a:t>'</a:t>
              </a:r>
              <a:r>
                <a:rPr lang="zh-CN" altLang="en-US" dirty="0">
                  <a:solidFill>
                    <a:srgbClr val="000080"/>
                  </a:solidFill>
                  <a:latin typeface="幼圆" pitchFamily="49" charset="-122"/>
                  <a:ea typeface="幼圆" pitchFamily="49" charset="-122"/>
                </a:rPr>
                <a:t> </a:t>
              </a:r>
              <a:r>
                <a:rPr lang="en-US" altLang="zh-CN" dirty="0">
                  <a:solidFill>
                    <a:srgbClr val="000080"/>
                  </a:solidFill>
                  <a:latin typeface="幼圆" pitchFamily="49" charset="-122"/>
                  <a:ea typeface="幼圆" pitchFamily="49" charset="-122"/>
                </a:rPr>
                <a:t>filename</a:t>
              </a:r>
            </a:p>
            <a:p>
              <a:pPr algn="just" fontAlgn="base">
                <a:spcBef>
                  <a:spcPct val="0"/>
                </a:spcBef>
              </a:pPr>
              <a:r>
                <a:rPr lang="zh-CN" altLang="en-US" dirty="0">
                  <a:solidFill>
                    <a:srgbClr val="000080"/>
                  </a:solidFill>
                  <a:latin typeface="幼圆" pitchFamily="49" charset="-122"/>
                  <a:ea typeface="幼圆" pitchFamily="49" charset="-122"/>
                </a:rPr>
                <a:t>实现一个简化版的</a:t>
              </a:r>
              <a:r>
                <a:rPr lang="en-US" altLang="zh-CN" dirty="0" err="1">
                  <a:solidFill>
                    <a:srgbClr val="000080"/>
                  </a:solidFill>
                  <a:latin typeface="幼圆" pitchFamily="49" charset="-122"/>
                  <a:ea typeface="幼圆" pitchFamily="49" charset="-122"/>
                </a:rPr>
                <a:t>grep</a:t>
              </a:r>
              <a:r>
                <a:rPr lang="zh-CN" altLang="en-US" dirty="0">
                  <a:solidFill>
                    <a:srgbClr val="000080"/>
                  </a:solidFill>
                  <a:latin typeface="幼圆" pitchFamily="49" charset="-122"/>
                  <a:ea typeface="幼圆" pitchFamily="49" charset="-122"/>
                </a:rPr>
                <a:t>命令，其格式为：</a:t>
              </a:r>
              <a:endParaRPr lang="en-US" altLang="zh-CN" dirty="0">
                <a:solidFill>
                  <a:srgbClr val="000080"/>
                </a:solidFill>
                <a:latin typeface="幼圆" pitchFamily="49" charset="-122"/>
                <a:ea typeface="幼圆" pitchFamily="49" charset="-122"/>
              </a:endParaRPr>
            </a:p>
            <a:p>
              <a:pPr lvl="1" algn="just" fontAlgn="base">
                <a:spcBef>
                  <a:spcPct val="0"/>
                </a:spcBef>
              </a:pPr>
              <a:r>
                <a:rPr lang="en-US" altLang="zh-CN" dirty="0">
                  <a:solidFill>
                    <a:srgbClr val="000080"/>
                  </a:solidFill>
                  <a:latin typeface="幼圆" pitchFamily="49" charset="-122"/>
                  <a:ea typeface="幼圆" pitchFamily="49" charset="-122"/>
                </a:rPr>
                <a:t> </a:t>
              </a:r>
              <a:r>
                <a:rPr lang="en-US" altLang="zh-CN" b="1" dirty="0">
                  <a:solidFill>
                    <a:srgbClr val="000080"/>
                  </a:solidFill>
                  <a:latin typeface="幼圆" pitchFamily="49" charset="-122"/>
                  <a:ea typeface="幼圆" pitchFamily="49" charset="-122"/>
                </a:rPr>
                <a:t># grep [-</a:t>
              </a:r>
              <a:r>
                <a:rPr lang="en-US" altLang="zh-CN" b="1" dirty="0" err="1">
                  <a:solidFill>
                    <a:srgbClr val="000080"/>
                  </a:solidFill>
                  <a:latin typeface="幼圆" pitchFamily="49" charset="-122"/>
                  <a:ea typeface="幼圆" pitchFamily="49" charset="-122"/>
                </a:rPr>
                <a:t>i</a:t>
              </a:r>
              <a:r>
                <a:rPr lang="en-US" altLang="zh-CN" b="1" dirty="0">
                  <a:solidFill>
                    <a:srgbClr val="000080"/>
                  </a:solidFill>
                  <a:latin typeface="幼圆" pitchFamily="49" charset="-122"/>
                  <a:ea typeface="幼圆" pitchFamily="49" charset="-122"/>
                </a:rPr>
                <a:t>] [-n] [-v]  '</a:t>
              </a:r>
              <a:r>
                <a:rPr lang="zh-CN" altLang="en-US" b="1" dirty="0">
                  <a:solidFill>
                    <a:srgbClr val="000080"/>
                  </a:solidFill>
                  <a:latin typeface="幼圆" pitchFamily="49" charset="-122"/>
                  <a:ea typeface="幼圆" pitchFamily="49" charset="-122"/>
                </a:rPr>
                <a:t>搜寻字符串</a:t>
              </a:r>
              <a:r>
                <a:rPr lang="en-US" altLang="zh-CN" b="1" dirty="0">
                  <a:solidFill>
                    <a:srgbClr val="000080"/>
                  </a:solidFill>
                  <a:latin typeface="幼圆" pitchFamily="49" charset="-122"/>
                  <a:ea typeface="幼圆" pitchFamily="49" charset="-122"/>
                </a:rPr>
                <a:t>'</a:t>
              </a:r>
              <a:r>
                <a:rPr lang="zh-CN" altLang="en-US" b="1" dirty="0">
                  <a:solidFill>
                    <a:srgbClr val="000080"/>
                  </a:solidFill>
                  <a:latin typeface="幼圆" pitchFamily="49" charset="-122"/>
                  <a:ea typeface="幼圆" pitchFamily="49" charset="-122"/>
                </a:rPr>
                <a:t> </a:t>
              </a:r>
              <a:r>
                <a:rPr lang="en-US" altLang="zh-CN" b="1" dirty="0">
                  <a:solidFill>
                    <a:srgbClr val="000080"/>
                  </a:solidFill>
                  <a:latin typeface="幼圆" pitchFamily="49" charset="-122"/>
                  <a:ea typeface="幼圆" pitchFamily="49" charset="-122"/>
                </a:rPr>
                <a:t>filename</a:t>
              </a:r>
            </a:p>
            <a:p>
              <a:pPr lvl="1" algn="just" fontAlgn="base">
                <a:spcBef>
                  <a:spcPct val="0"/>
                </a:spcBef>
              </a:pPr>
              <a:r>
                <a:rPr lang="zh-CN" altLang="en-US" dirty="0">
                  <a:solidFill>
                    <a:srgbClr val="000080"/>
                  </a:solidFill>
                  <a:latin typeface="幼圆" pitchFamily="49" charset="-122"/>
                  <a:ea typeface="幼圆" pitchFamily="49" charset="-122"/>
                </a:rPr>
                <a:t>选项与参数： </a:t>
              </a:r>
              <a:endParaRPr lang="en-US" altLang="zh-CN" dirty="0">
                <a:solidFill>
                  <a:srgbClr val="000080"/>
                </a:solidFill>
                <a:latin typeface="幼圆" pitchFamily="49" charset="-122"/>
                <a:ea typeface="幼圆" pitchFamily="49" charset="-122"/>
              </a:endParaRPr>
            </a:p>
            <a:p>
              <a:pPr lvl="1" algn="just" fontAlgn="base">
                <a:spcBef>
                  <a:spcPct val="0"/>
                </a:spcBef>
              </a:pPr>
              <a:r>
                <a:rPr lang="en-US" altLang="zh-CN" dirty="0">
                  <a:solidFill>
                    <a:srgbClr val="000080"/>
                  </a:solidFill>
                  <a:latin typeface="幼圆" pitchFamily="49" charset="-122"/>
                  <a:ea typeface="幼圆" pitchFamily="49" charset="-122"/>
                </a:rPr>
                <a:t>-</a:t>
              </a:r>
              <a:r>
                <a:rPr lang="en-US" altLang="zh-CN" dirty="0" err="1">
                  <a:solidFill>
                    <a:srgbClr val="000080"/>
                  </a:solidFill>
                  <a:latin typeface="幼圆" pitchFamily="49" charset="-122"/>
                  <a:ea typeface="幼圆" pitchFamily="49" charset="-122"/>
                </a:rPr>
                <a:t>i</a:t>
              </a:r>
              <a:r>
                <a:rPr lang="en-US" altLang="zh-CN" dirty="0">
                  <a:solidFill>
                    <a:srgbClr val="000080"/>
                  </a:solidFill>
                  <a:latin typeface="幼圆" pitchFamily="49" charset="-122"/>
                  <a:ea typeface="幼圆" pitchFamily="49" charset="-122"/>
                </a:rPr>
                <a:t> </a:t>
              </a:r>
              <a:r>
                <a:rPr lang="zh-CN" altLang="en-US" dirty="0">
                  <a:solidFill>
                    <a:srgbClr val="000080"/>
                  </a:solidFill>
                  <a:latin typeface="幼圆" pitchFamily="49" charset="-122"/>
                  <a:ea typeface="幼圆" pitchFamily="49" charset="-122"/>
                </a:rPr>
                <a:t>：忽略大小写的不同，所以大小写视为相同 </a:t>
              </a:r>
              <a:endParaRPr lang="en-US" altLang="zh-CN" dirty="0">
                <a:solidFill>
                  <a:srgbClr val="000080"/>
                </a:solidFill>
                <a:latin typeface="幼圆" pitchFamily="49" charset="-122"/>
                <a:ea typeface="幼圆" pitchFamily="49" charset="-122"/>
              </a:endParaRPr>
            </a:p>
            <a:p>
              <a:pPr lvl="1" algn="just" fontAlgn="base">
                <a:spcBef>
                  <a:spcPct val="0"/>
                </a:spcBef>
              </a:pPr>
              <a:r>
                <a:rPr lang="en-US" altLang="zh-CN" dirty="0">
                  <a:solidFill>
                    <a:srgbClr val="000080"/>
                  </a:solidFill>
                  <a:latin typeface="幼圆" pitchFamily="49" charset="-122"/>
                  <a:ea typeface="幼圆" pitchFamily="49" charset="-122"/>
                </a:rPr>
                <a:t>-n </a:t>
              </a:r>
              <a:r>
                <a:rPr lang="zh-CN" altLang="en-US" dirty="0">
                  <a:solidFill>
                    <a:srgbClr val="000080"/>
                  </a:solidFill>
                  <a:latin typeface="幼圆" pitchFamily="49" charset="-122"/>
                  <a:ea typeface="幼圆" pitchFamily="49" charset="-122"/>
                </a:rPr>
                <a:t>：顺便输出行号 </a:t>
              </a:r>
              <a:endParaRPr lang="en-US" altLang="zh-CN" dirty="0">
                <a:solidFill>
                  <a:srgbClr val="000080"/>
                </a:solidFill>
                <a:latin typeface="幼圆" pitchFamily="49" charset="-122"/>
                <a:ea typeface="幼圆" pitchFamily="49" charset="-122"/>
              </a:endParaRPr>
            </a:p>
            <a:p>
              <a:pPr lvl="1" algn="just" fontAlgn="base">
                <a:spcBef>
                  <a:spcPct val="0"/>
                </a:spcBef>
              </a:pPr>
              <a:r>
                <a:rPr lang="en-US" altLang="zh-CN" dirty="0">
                  <a:solidFill>
                    <a:srgbClr val="000080"/>
                  </a:solidFill>
                  <a:latin typeface="幼圆" pitchFamily="49" charset="-122"/>
                  <a:ea typeface="幼圆" pitchFamily="49" charset="-122"/>
                </a:rPr>
                <a:t>-v </a:t>
              </a:r>
              <a:r>
                <a:rPr lang="zh-CN" altLang="en-US" dirty="0">
                  <a:solidFill>
                    <a:srgbClr val="000080"/>
                  </a:solidFill>
                  <a:latin typeface="幼圆" pitchFamily="49" charset="-122"/>
                  <a:ea typeface="幼圆" pitchFamily="49" charset="-122"/>
                </a:rPr>
                <a:t>：反向选择，亦即显示出没有 </a:t>
              </a:r>
              <a:r>
                <a:rPr lang="en-US" altLang="zh-CN" dirty="0">
                  <a:solidFill>
                    <a:srgbClr val="000080"/>
                  </a:solidFill>
                  <a:latin typeface="幼圆" pitchFamily="49" charset="-122"/>
                  <a:ea typeface="幼圆" pitchFamily="49" charset="-122"/>
                </a:rPr>
                <a:t>'</a:t>
              </a:r>
              <a:r>
                <a:rPr lang="zh-CN" altLang="en-US" dirty="0">
                  <a:solidFill>
                    <a:srgbClr val="000080"/>
                  </a:solidFill>
                  <a:latin typeface="幼圆" pitchFamily="49" charset="-122"/>
                  <a:ea typeface="幼圆" pitchFamily="49" charset="-122"/>
                </a:rPr>
                <a:t>搜寻字符串</a:t>
              </a:r>
              <a:r>
                <a:rPr lang="en-US" altLang="zh-CN" dirty="0">
                  <a:solidFill>
                    <a:srgbClr val="000080"/>
                  </a:solidFill>
                  <a:latin typeface="幼圆" pitchFamily="49" charset="-122"/>
                  <a:ea typeface="幼圆" pitchFamily="49" charset="-122"/>
                </a:rPr>
                <a:t>'</a:t>
              </a:r>
              <a:r>
                <a:rPr lang="zh-CN" altLang="en-US" dirty="0">
                  <a:solidFill>
                    <a:srgbClr val="000080"/>
                  </a:solidFill>
                  <a:latin typeface="幼圆" pitchFamily="49" charset="-122"/>
                  <a:ea typeface="幼圆" pitchFamily="49" charset="-122"/>
                </a:rPr>
                <a:t> 内容的那一行！</a:t>
              </a:r>
              <a:endParaRPr lang="en-US" altLang="zh-CN" dirty="0">
                <a:solidFill>
                  <a:srgbClr val="000080"/>
                </a:solidFill>
                <a:latin typeface="幼圆" pitchFamily="49" charset="-122"/>
                <a:ea typeface="幼圆" pitchFamily="49" charset="-122"/>
              </a:endParaRPr>
            </a:p>
            <a:p>
              <a:pPr lvl="1" algn="just" fontAlgn="base">
                <a:spcBef>
                  <a:spcPct val="0"/>
                </a:spcBef>
              </a:pPr>
              <a:r>
                <a:rPr lang="zh-CN" altLang="en-US" dirty="0">
                  <a:solidFill>
                    <a:srgbClr val="000080"/>
                  </a:solidFill>
                  <a:latin typeface="幼圆" pitchFamily="49" charset="-122"/>
                  <a:ea typeface="幼圆" pitchFamily="49" charset="-122"/>
                </a:rPr>
                <a:t>不支持正则表达式搜索</a:t>
              </a:r>
              <a:endParaRPr lang="en-US" altLang="zh-CN" dirty="0">
                <a:solidFill>
                  <a:srgbClr val="000080"/>
                </a:solidFill>
                <a:latin typeface="幼圆" pitchFamily="49" charset="-122"/>
                <a:ea typeface="幼圆" pitchFamily="49" charset="-122"/>
              </a:endParaRPr>
            </a:p>
            <a:p>
              <a:pPr lvl="1" algn="just" fontAlgn="base">
                <a:spcBef>
                  <a:spcPct val="0"/>
                </a:spcBef>
              </a:pPr>
              <a:r>
                <a:rPr lang="zh-CN" altLang="en-US" dirty="0">
                  <a:solidFill>
                    <a:srgbClr val="000080"/>
                  </a:solidFill>
                  <a:latin typeface="幼圆" pitchFamily="49" charset="-122"/>
                  <a:ea typeface="幼圆" pitchFamily="49" charset="-122"/>
                </a:rPr>
                <a:t>例如：</a:t>
              </a:r>
              <a:endParaRPr lang="en-US" altLang="zh-CN" dirty="0">
                <a:solidFill>
                  <a:srgbClr val="000080"/>
                </a:solidFill>
                <a:latin typeface="幼圆" pitchFamily="49" charset="-122"/>
                <a:ea typeface="幼圆" pitchFamily="49" charset="-122"/>
              </a:endParaRPr>
            </a:p>
            <a:p>
              <a:pPr lvl="1" algn="just" fontAlgn="base">
                <a:spcBef>
                  <a:spcPct val="0"/>
                </a:spcBef>
              </a:pPr>
              <a:r>
                <a:rPr lang="zh-CN" altLang="en-US" dirty="0">
                  <a:solidFill>
                    <a:srgbClr val="000080"/>
                  </a:solidFill>
                  <a:latin typeface="幼圆" pitchFamily="49" charset="-122"/>
                  <a:ea typeface="幼圆" pitchFamily="49" charset="-122"/>
                </a:rPr>
                <a:t>将文件</a:t>
              </a:r>
              <a:r>
                <a:rPr lang="en-US" altLang="zh-CN" dirty="0">
                  <a:solidFill>
                    <a:srgbClr val="000080"/>
                  </a:solidFill>
                  <a:latin typeface="幼圆" pitchFamily="49" charset="-122"/>
                  <a:ea typeface="幼圆" pitchFamily="49" charset="-122"/>
                </a:rPr>
                <a:t>/etc/</a:t>
              </a:r>
              <a:r>
                <a:rPr lang="en-US" altLang="zh-CN" dirty="0" err="1">
                  <a:solidFill>
                    <a:srgbClr val="000080"/>
                  </a:solidFill>
                  <a:latin typeface="幼圆" pitchFamily="49" charset="-122"/>
                  <a:ea typeface="幼圆" pitchFamily="49" charset="-122"/>
                </a:rPr>
                <a:t>passwd</a:t>
              </a:r>
              <a:r>
                <a:rPr lang="zh-CN" altLang="en-US" dirty="0">
                  <a:solidFill>
                    <a:srgbClr val="000080"/>
                  </a:solidFill>
                  <a:latin typeface="幼圆" pitchFamily="49" charset="-122"/>
                  <a:ea typeface="幼圆" pitchFamily="49" charset="-122"/>
                </a:rPr>
                <a:t>中有</a:t>
              </a:r>
              <a:r>
                <a:rPr lang="en-US" altLang="zh-CN" dirty="0">
                  <a:solidFill>
                    <a:srgbClr val="000080"/>
                  </a:solidFill>
                  <a:latin typeface="幼圆" pitchFamily="49" charset="-122"/>
                  <a:ea typeface="幼圆" pitchFamily="49" charset="-122"/>
                </a:rPr>
                <a:t>root</a:t>
              </a:r>
              <a:r>
                <a:rPr lang="zh-CN" altLang="en-US" dirty="0">
                  <a:solidFill>
                    <a:srgbClr val="000080"/>
                  </a:solidFill>
                  <a:latin typeface="幼圆" pitchFamily="49" charset="-122"/>
                  <a:ea typeface="幼圆" pitchFamily="49" charset="-122"/>
                </a:rPr>
                <a:t>出现的行取出来</a:t>
              </a:r>
              <a:r>
                <a:rPr lang="en-US" altLang="zh-CN" dirty="0">
                  <a:solidFill>
                    <a:srgbClr val="000080"/>
                  </a:solidFill>
                  <a:latin typeface="幼圆" pitchFamily="49" charset="-122"/>
                  <a:ea typeface="幼圆" pitchFamily="49" charset="-122"/>
                </a:rPr>
                <a:t>,</a:t>
              </a:r>
              <a:r>
                <a:rPr lang="zh-CN" altLang="en-US" dirty="0">
                  <a:solidFill>
                    <a:srgbClr val="000080"/>
                  </a:solidFill>
                  <a:latin typeface="幼圆" pitchFamily="49" charset="-122"/>
                  <a:ea typeface="幼圆" pitchFamily="49" charset="-122"/>
                </a:rPr>
                <a:t>同时显示这些行在</a:t>
              </a:r>
              <a:r>
                <a:rPr lang="en-US" altLang="zh-CN" dirty="0">
                  <a:solidFill>
                    <a:srgbClr val="000080"/>
                  </a:solidFill>
                  <a:latin typeface="幼圆" pitchFamily="49" charset="-122"/>
                  <a:ea typeface="幼圆" pitchFamily="49" charset="-122"/>
                </a:rPr>
                <a:t>/etc/</a:t>
              </a:r>
              <a:r>
                <a:rPr lang="en-US" altLang="zh-CN" dirty="0" err="1">
                  <a:solidFill>
                    <a:srgbClr val="000080"/>
                  </a:solidFill>
                  <a:latin typeface="幼圆" pitchFamily="49" charset="-122"/>
                  <a:ea typeface="幼圆" pitchFamily="49" charset="-122"/>
                </a:rPr>
                <a:t>passwd</a:t>
              </a:r>
              <a:r>
                <a:rPr lang="zh-CN" altLang="en-US" dirty="0">
                  <a:solidFill>
                    <a:srgbClr val="000080"/>
                  </a:solidFill>
                  <a:latin typeface="幼圆" pitchFamily="49" charset="-122"/>
                  <a:ea typeface="幼圆" pitchFamily="49" charset="-122"/>
                </a:rPr>
                <a:t>中的行号</a:t>
              </a:r>
              <a:endParaRPr lang="en-US" altLang="zh-CN" dirty="0">
                <a:solidFill>
                  <a:srgbClr val="000080"/>
                </a:solidFill>
                <a:latin typeface="幼圆" pitchFamily="49" charset="-122"/>
                <a:ea typeface="幼圆" pitchFamily="49" charset="-122"/>
              </a:endParaRPr>
            </a:p>
            <a:p>
              <a:pPr lvl="1" algn="just" fontAlgn="base">
                <a:spcBef>
                  <a:spcPct val="0"/>
                </a:spcBef>
              </a:pPr>
              <a:r>
                <a:rPr lang="en-US" altLang="zh-CN" dirty="0">
                  <a:solidFill>
                    <a:srgbClr val="000080"/>
                  </a:solidFill>
                  <a:latin typeface="幼圆" pitchFamily="49" charset="-122"/>
                  <a:ea typeface="幼圆" pitchFamily="49" charset="-122"/>
                </a:rPr>
                <a:t># </a:t>
              </a:r>
              <a:r>
                <a:rPr lang="en-US" altLang="zh-CN" dirty="0" err="1">
                  <a:solidFill>
                    <a:srgbClr val="000080"/>
                  </a:solidFill>
                  <a:latin typeface="幼圆" pitchFamily="49" charset="-122"/>
                  <a:ea typeface="幼圆" pitchFamily="49" charset="-122"/>
                </a:rPr>
                <a:t>grep</a:t>
              </a:r>
              <a:r>
                <a:rPr lang="en-US" altLang="zh-CN" dirty="0">
                  <a:solidFill>
                    <a:srgbClr val="000080"/>
                  </a:solidFill>
                  <a:latin typeface="幼圆" pitchFamily="49" charset="-122"/>
                  <a:ea typeface="幼圆" pitchFamily="49" charset="-122"/>
                </a:rPr>
                <a:t> -n root /etc/</a:t>
              </a:r>
              <a:r>
                <a:rPr lang="en-US" altLang="zh-CN" dirty="0" err="1">
                  <a:solidFill>
                    <a:srgbClr val="000080"/>
                  </a:solidFill>
                  <a:latin typeface="幼圆" pitchFamily="49" charset="-122"/>
                  <a:ea typeface="幼圆" pitchFamily="49" charset="-122"/>
                </a:rPr>
                <a:t>passwd</a:t>
              </a:r>
              <a:endParaRPr lang="en-US" altLang="zh-CN" dirty="0">
                <a:solidFill>
                  <a:srgbClr val="000080"/>
                </a:solidFill>
                <a:latin typeface="幼圆" pitchFamily="49" charset="-122"/>
                <a:ea typeface="幼圆" pitchFamily="49" charset="-122"/>
              </a:endParaRPr>
            </a:p>
            <a:p>
              <a:pPr lvl="1" algn="just" fontAlgn="base">
                <a:spcBef>
                  <a:spcPct val="0"/>
                </a:spcBef>
              </a:pPr>
              <a:r>
                <a:rPr lang="zh-CN" altLang="en-US" dirty="0">
                  <a:solidFill>
                    <a:srgbClr val="000080"/>
                  </a:solidFill>
                  <a:latin typeface="幼圆" pitchFamily="49" charset="-122"/>
                  <a:ea typeface="幼圆" pitchFamily="49" charset="-122"/>
                </a:rPr>
                <a:t>输出：</a:t>
              </a:r>
              <a:endParaRPr lang="en-US" altLang="zh-CN" dirty="0">
                <a:solidFill>
                  <a:srgbClr val="000080"/>
                </a:solidFill>
                <a:latin typeface="幼圆" pitchFamily="49" charset="-122"/>
                <a:ea typeface="幼圆" pitchFamily="49" charset="-122"/>
              </a:endParaRPr>
            </a:p>
            <a:p>
              <a:pPr lvl="1" algn="just" fontAlgn="base">
                <a:spcBef>
                  <a:spcPct val="0"/>
                </a:spcBef>
              </a:pPr>
              <a:r>
                <a:rPr lang="nl-NL" altLang="zh-CN" dirty="0">
                  <a:solidFill>
                    <a:srgbClr val="000080"/>
                  </a:solidFill>
                  <a:latin typeface="幼圆" pitchFamily="49" charset="-122"/>
                  <a:ea typeface="幼圆" pitchFamily="49" charset="-122"/>
                </a:rPr>
                <a:t>1:root:x:0:0:root:/root:/bin/bash </a:t>
              </a:r>
            </a:p>
            <a:p>
              <a:pPr lvl="1" algn="just" fontAlgn="base">
                <a:spcBef>
                  <a:spcPct val="0"/>
                </a:spcBef>
              </a:pPr>
              <a:r>
                <a:rPr lang="nl-NL" altLang="zh-CN" dirty="0">
                  <a:solidFill>
                    <a:srgbClr val="000080"/>
                  </a:solidFill>
                  <a:latin typeface="幼圆" pitchFamily="49" charset="-122"/>
                  <a:ea typeface="幼圆" pitchFamily="49" charset="-122"/>
                </a:rPr>
                <a:t>30:operator:x:11:0:operator:/root:/sbin/nologin </a:t>
              </a:r>
              <a:endParaRPr lang="en-US" altLang="zh-CN" dirty="0">
                <a:solidFill>
                  <a:srgbClr val="000080"/>
                </a:solidFill>
                <a:latin typeface="幼圆" pitchFamily="49" charset="-122"/>
                <a:ea typeface="幼圆" pitchFamily="49" charset="-122"/>
              </a:endParaRPr>
            </a:p>
            <a:p>
              <a:pPr lvl="1" algn="just" fontAlgn="base">
                <a:spcBef>
                  <a:spcPct val="0"/>
                </a:spcBef>
              </a:pPr>
              <a:endParaRPr lang="en-US" altLang="zh-CN" dirty="0">
                <a:solidFill>
                  <a:srgbClr val="000080"/>
                </a:solidFill>
                <a:latin typeface="幼圆" pitchFamily="49" charset="-122"/>
                <a:ea typeface="幼圆" pitchFamily="49"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3502"/>
            <a:ext cx="10515600" cy="759619"/>
          </a:xfrm>
        </p:spPr>
        <p:txBody>
          <a:bodyPr/>
          <a:lstStyle/>
          <a:p>
            <a:r>
              <a:rPr lang="zh-CN" altLang="en-US" dirty="0"/>
              <a:t>问题</a:t>
            </a:r>
            <a:r>
              <a:rPr lang="en-US" altLang="zh-CN" dirty="0"/>
              <a:t>4.1</a:t>
            </a:r>
            <a:r>
              <a:rPr lang="zh-CN" altLang="en-US" dirty="0"/>
              <a:t>：算法分析</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82</a:t>
            </a:fld>
            <a:endParaRPr lang="zh-CN" altLang="en-US" dirty="0"/>
          </a:p>
        </p:txBody>
      </p:sp>
      <p:grpSp>
        <p:nvGrpSpPr>
          <p:cNvPr id="4" name="Group 38"/>
          <p:cNvGrpSpPr>
            <a:grpSpLocks/>
          </p:cNvGrpSpPr>
          <p:nvPr/>
        </p:nvGrpSpPr>
        <p:grpSpPr bwMode="auto">
          <a:xfrm>
            <a:off x="1847528" y="1412777"/>
            <a:ext cx="8424936" cy="4018779"/>
            <a:chOff x="289" y="1200"/>
            <a:chExt cx="5136" cy="2352"/>
          </a:xfrm>
        </p:grpSpPr>
        <p:sp>
          <p:nvSpPr>
            <p:cNvPr id="5" name="Freeform 9"/>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6" name="Text Box 10"/>
            <p:cNvSpPr txBox="1">
              <a:spLocks noChangeArrowheads="1"/>
            </p:cNvSpPr>
            <p:nvPr/>
          </p:nvSpPr>
          <p:spPr bwMode="auto">
            <a:xfrm>
              <a:off x="414" y="1489"/>
              <a:ext cx="4821" cy="1927"/>
            </a:xfrm>
            <a:prstGeom prst="rect">
              <a:avLst/>
            </a:prstGeom>
            <a:noFill/>
            <a:ln w="9525">
              <a:noFill/>
              <a:miter lim="800000"/>
              <a:headEnd/>
              <a:tailEnd/>
            </a:ln>
          </p:spPr>
          <p:txBody>
            <a:bodyPr wrap="square">
              <a:spAutoFit/>
            </a:bodyPr>
            <a:lstStyle/>
            <a:p>
              <a:pPr algn="just" fontAlgn="base">
                <a:spcBef>
                  <a:spcPct val="0"/>
                </a:spcBef>
              </a:pPr>
              <a:r>
                <a:rPr lang="zh-CN" altLang="en-US" sz="2600" dirty="0">
                  <a:solidFill>
                    <a:srgbClr val="000080"/>
                  </a:solidFill>
                  <a:latin typeface="幼圆" pitchFamily="49" charset="-122"/>
                  <a:ea typeface="幼圆" pitchFamily="49" charset="-122"/>
                </a:rPr>
                <a:t>该问题的算法关键是在一个字符串（行）中查找另一个字符串。设：</a:t>
              </a:r>
              <a:endParaRPr lang="en-US" altLang="zh-CN" sz="2600" dirty="0">
                <a:solidFill>
                  <a:srgbClr val="000080"/>
                </a:solidFill>
                <a:latin typeface="幼圆" pitchFamily="49" charset="-122"/>
                <a:ea typeface="幼圆" pitchFamily="49" charset="-122"/>
              </a:endParaRPr>
            </a:p>
            <a:p>
              <a:pPr algn="just" fontAlgn="base">
                <a:spcBef>
                  <a:spcPct val="0"/>
                </a:spcBef>
              </a:pPr>
              <a:endParaRPr lang="en-US" altLang="zh-CN" sz="2600" dirty="0">
                <a:solidFill>
                  <a:srgbClr val="000080"/>
                </a:solidFill>
                <a:latin typeface="幼圆" pitchFamily="49" charset="-122"/>
                <a:ea typeface="幼圆" pitchFamily="49" charset="-122"/>
              </a:endParaRPr>
            </a:p>
            <a:p>
              <a:pPr algn="just" fontAlgn="base">
                <a:spcBef>
                  <a:spcPct val="0"/>
                </a:spcBef>
              </a:pPr>
              <a:r>
                <a:rPr lang="en-US" altLang="zh-CN" sz="2600" dirty="0">
                  <a:solidFill>
                    <a:srgbClr val="000080"/>
                  </a:solidFill>
                  <a:latin typeface="幼圆" pitchFamily="49" charset="-122"/>
                  <a:ea typeface="幼圆" pitchFamily="49" charset="-122"/>
                </a:rPr>
                <a:t>	</a:t>
              </a:r>
              <a:r>
                <a:rPr lang="en-US" altLang="zh-CN" sz="2600" b="1" dirty="0" err="1">
                  <a:solidFill>
                    <a:srgbClr val="000080"/>
                  </a:solidFill>
                  <a:latin typeface="幼圆" pitchFamily="49" charset="-122"/>
                  <a:ea typeface="幼圆" pitchFamily="49" charset="-122"/>
                </a:rPr>
                <a:t>int</a:t>
              </a:r>
              <a:r>
                <a:rPr lang="en-US" altLang="zh-CN" sz="2600" b="1" dirty="0">
                  <a:solidFill>
                    <a:srgbClr val="000080"/>
                  </a:solidFill>
                  <a:latin typeface="幼圆" pitchFamily="49" charset="-122"/>
                  <a:ea typeface="幼圆" pitchFamily="49" charset="-122"/>
                </a:rPr>
                <a:t> index(char s[], char t[], </a:t>
              </a:r>
              <a:r>
                <a:rPr lang="en-US" altLang="zh-CN" sz="2600" b="1" dirty="0" err="1">
                  <a:solidFill>
                    <a:srgbClr val="000080"/>
                  </a:solidFill>
                  <a:latin typeface="幼圆" pitchFamily="49" charset="-122"/>
                  <a:ea typeface="幼圆" pitchFamily="49" charset="-122"/>
                </a:rPr>
                <a:t>int</a:t>
              </a:r>
              <a:r>
                <a:rPr lang="en-US" altLang="zh-CN" sz="2600" b="1" dirty="0">
                  <a:solidFill>
                    <a:srgbClr val="000080"/>
                  </a:solidFill>
                  <a:latin typeface="幼圆" pitchFamily="49" charset="-122"/>
                  <a:ea typeface="幼圆" pitchFamily="49" charset="-122"/>
                </a:rPr>
                <a:t> status)</a:t>
              </a:r>
            </a:p>
            <a:p>
              <a:pPr algn="just" fontAlgn="base">
                <a:spcBef>
                  <a:spcPct val="0"/>
                </a:spcBef>
              </a:pPr>
              <a:endParaRPr lang="en-US" altLang="zh-CN" sz="2600" b="1" dirty="0">
                <a:solidFill>
                  <a:srgbClr val="000080"/>
                </a:solidFill>
                <a:latin typeface="幼圆" pitchFamily="49" charset="-122"/>
                <a:ea typeface="幼圆" pitchFamily="49" charset="-122"/>
              </a:endParaRPr>
            </a:p>
            <a:p>
              <a:pPr algn="just" fontAlgn="base">
                <a:spcBef>
                  <a:spcPct val="0"/>
                </a:spcBef>
              </a:pPr>
              <a:r>
                <a:rPr lang="zh-CN" altLang="en-US" sz="2600" dirty="0">
                  <a:solidFill>
                    <a:srgbClr val="000080"/>
                  </a:solidFill>
                  <a:latin typeface="幼圆" pitchFamily="49" charset="-122"/>
                  <a:ea typeface="幼圆" pitchFamily="49" charset="-122"/>
                </a:rPr>
                <a:t>返回</a:t>
              </a:r>
              <a:r>
                <a:rPr lang="en-US" altLang="zh-CN" sz="2600" dirty="0">
                  <a:solidFill>
                    <a:srgbClr val="000080"/>
                  </a:solidFill>
                  <a:latin typeface="幼圆" pitchFamily="49" charset="-122"/>
                  <a:ea typeface="幼圆" pitchFamily="49" charset="-122"/>
                </a:rPr>
                <a:t>0</a:t>
              </a:r>
              <a:r>
                <a:rPr lang="zh-CN" altLang="en-US" sz="2600" dirty="0">
                  <a:solidFill>
                    <a:srgbClr val="000080"/>
                  </a:solidFill>
                  <a:latin typeface="幼圆" pitchFamily="49" charset="-122"/>
                  <a:ea typeface="幼圆" pitchFamily="49" charset="-122"/>
                </a:rPr>
                <a:t>表示没有找到；返回非</a:t>
              </a:r>
              <a:r>
                <a:rPr lang="en-US" altLang="zh-CN" sz="2600" dirty="0">
                  <a:solidFill>
                    <a:srgbClr val="000080"/>
                  </a:solidFill>
                  <a:latin typeface="幼圆" pitchFamily="49" charset="-122"/>
                  <a:ea typeface="幼圆" pitchFamily="49" charset="-122"/>
                </a:rPr>
                <a:t>0</a:t>
              </a:r>
              <a:r>
                <a:rPr lang="zh-CN" altLang="en-US" sz="2600" dirty="0">
                  <a:solidFill>
                    <a:srgbClr val="000080"/>
                  </a:solidFill>
                  <a:latin typeface="幼圆" pitchFamily="49" charset="-122"/>
                  <a:ea typeface="幼圆" pitchFamily="49" charset="-122"/>
                </a:rPr>
                <a:t>正整数时，表示模式匹配成功次数。当</a:t>
              </a:r>
              <a:r>
                <a:rPr lang="en-US" altLang="zh-CN" sz="2600" dirty="0">
                  <a:solidFill>
                    <a:srgbClr val="000080"/>
                  </a:solidFill>
                  <a:latin typeface="幼圆" pitchFamily="49" charset="-122"/>
                  <a:ea typeface="幼圆" pitchFamily="49" charset="-122"/>
                </a:rPr>
                <a:t>status</a:t>
              </a:r>
              <a:r>
                <a:rPr lang="zh-CN" altLang="en-US" sz="2600" dirty="0">
                  <a:solidFill>
                    <a:srgbClr val="000080"/>
                  </a:solidFill>
                  <a:latin typeface="幼圆" pitchFamily="49" charset="-122"/>
                  <a:ea typeface="幼圆" pitchFamily="49" charset="-122"/>
                </a:rPr>
                <a:t>为</a:t>
              </a:r>
              <a:r>
                <a:rPr lang="en-US" altLang="zh-CN" sz="2600" dirty="0">
                  <a:solidFill>
                    <a:srgbClr val="000080"/>
                  </a:solidFill>
                  <a:latin typeface="幼圆" pitchFamily="49" charset="-122"/>
                  <a:ea typeface="幼圆" pitchFamily="49" charset="-122"/>
                </a:rPr>
                <a:t>0</a:t>
              </a:r>
              <a:r>
                <a:rPr lang="zh-CN" altLang="en-US" sz="2600" dirty="0">
                  <a:solidFill>
                    <a:srgbClr val="000080"/>
                  </a:solidFill>
                  <a:latin typeface="幼圆" pitchFamily="49" charset="-122"/>
                  <a:ea typeface="幼圆" pitchFamily="49" charset="-122"/>
                </a:rPr>
                <a:t>时表示严格匹配；为</a:t>
              </a:r>
              <a:r>
                <a:rPr lang="en-US" altLang="zh-CN" sz="2600" dirty="0">
                  <a:solidFill>
                    <a:srgbClr val="000080"/>
                  </a:solidFill>
                  <a:latin typeface="幼圆" pitchFamily="49" charset="-122"/>
                  <a:ea typeface="幼圆" pitchFamily="49" charset="-122"/>
                </a:rPr>
                <a:t>1</a:t>
              </a:r>
              <a:r>
                <a:rPr lang="zh-CN" altLang="en-US" sz="2600" dirty="0">
                  <a:solidFill>
                    <a:srgbClr val="000080"/>
                  </a:solidFill>
                  <a:latin typeface="幼圆" pitchFamily="49" charset="-122"/>
                  <a:ea typeface="幼圆" pitchFamily="49" charset="-122"/>
                </a:rPr>
                <a:t>时表示大小写无关匹配。</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0895"/>
            <a:ext cx="10515600" cy="687611"/>
          </a:xfrm>
        </p:spPr>
        <p:txBody>
          <a:bodyPr>
            <a:normAutofit fontScale="90000"/>
          </a:bodyPr>
          <a:lstStyle/>
          <a:p>
            <a:r>
              <a:rPr lang="zh-CN" altLang="en-US" dirty="0"/>
              <a:t>问题</a:t>
            </a:r>
            <a:r>
              <a:rPr lang="en-US" altLang="zh-CN" dirty="0"/>
              <a:t>4.1</a:t>
            </a:r>
            <a:r>
              <a:rPr lang="zh-CN" altLang="en-US" dirty="0"/>
              <a:t>：代码实现</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83</a:t>
            </a:fld>
            <a:endParaRPr lang="zh-CN" altLang="en-US" dirty="0"/>
          </a:p>
        </p:txBody>
      </p:sp>
      <p:sp>
        <p:nvSpPr>
          <p:cNvPr id="4" name="Text Box 7"/>
          <p:cNvSpPr txBox="1">
            <a:spLocks noChangeArrowheads="1"/>
          </p:cNvSpPr>
          <p:nvPr/>
        </p:nvSpPr>
        <p:spPr bwMode="auto">
          <a:xfrm>
            <a:off x="1847528" y="764024"/>
            <a:ext cx="9793088" cy="6093976"/>
          </a:xfrm>
          <a:prstGeom prst="rect">
            <a:avLst/>
          </a:prstGeom>
          <a:solidFill>
            <a:schemeClr val="bg2">
              <a:lumMod val="20000"/>
              <a:lumOff val="80000"/>
            </a:schemeClr>
          </a:solidFill>
          <a:ln w="12700" cap="sq">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just">
              <a:lnSpc>
                <a:spcPts val="1500"/>
              </a:lnSpc>
              <a:spcBef>
                <a:spcPct val="50000"/>
              </a:spcBef>
            </a:pPr>
            <a:r>
              <a:rPr lang="en-US" altLang="zh-CN" sz="2000" b="1" dirty="0" err="1">
                <a:solidFill>
                  <a:srgbClr val="7030A0"/>
                </a:solidFill>
                <a:latin typeface="Times New Roman" pitchFamily="18" charset="0"/>
              </a:rPr>
              <a:t>int</a:t>
            </a:r>
            <a:r>
              <a:rPr lang="en-US" altLang="zh-CN" sz="2000" b="1" dirty="0">
                <a:solidFill>
                  <a:srgbClr val="7030A0"/>
                </a:solidFill>
                <a:latin typeface="Times New Roman" pitchFamily="18" charset="0"/>
              </a:rPr>
              <a:t> index(char s[ ], char t[ ], </a:t>
            </a:r>
            <a:r>
              <a:rPr lang="en-US" altLang="zh-CN" sz="2000" b="1" dirty="0" err="1">
                <a:solidFill>
                  <a:srgbClr val="7030A0"/>
                </a:solidFill>
                <a:latin typeface="Times New Roman" pitchFamily="18" charset="0"/>
              </a:rPr>
              <a:t>int</a:t>
            </a:r>
            <a:r>
              <a:rPr lang="en-US" altLang="zh-CN" sz="2000" b="1" dirty="0">
                <a:solidFill>
                  <a:srgbClr val="7030A0"/>
                </a:solidFill>
                <a:latin typeface="Times New Roman" pitchFamily="18" charset="0"/>
              </a:rPr>
              <a:t> status ) //</a:t>
            </a:r>
            <a:r>
              <a:rPr lang="en-US" altLang="zh-CN" sz="2000" dirty="0">
                <a:solidFill>
                  <a:srgbClr val="7030A0"/>
                </a:solidFill>
                <a:latin typeface="Times New Roman" pitchFamily="18" charset="0"/>
              </a:rPr>
              <a:t>status</a:t>
            </a:r>
            <a:r>
              <a:rPr lang="zh-CN" altLang="en-US" sz="2000" dirty="0">
                <a:solidFill>
                  <a:srgbClr val="7030A0"/>
                </a:solidFill>
                <a:latin typeface="Times New Roman" pitchFamily="18" charset="0"/>
              </a:rPr>
              <a:t>为</a:t>
            </a:r>
            <a:r>
              <a:rPr lang="en-US" altLang="zh-CN" sz="2000" dirty="0">
                <a:solidFill>
                  <a:srgbClr val="7030A0"/>
                </a:solidFill>
                <a:latin typeface="Times New Roman" pitchFamily="18" charset="0"/>
              </a:rPr>
              <a:t>0</a:t>
            </a:r>
            <a:r>
              <a:rPr lang="zh-CN" altLang="en-US" sz="2000" dirty="0">
                <a:solidFill>
                  <a:srgbClr val="7030A0"/>
                </a:solidFill>
                <a:latin typeface="Times New Roman" pitchFamily="18" charset="0"/>
              </a:rPr>
              <a:t>：大小写敏感；</a:t>
            </a:r>
            <a:r>
              <a:rPr lang="en-US" altLang="zh-CN" sz="2000" dirty="0">
                <a:solidFill>
                  <a:srgbClr val="7030A0"/>
                </a:solidFill>
                <a:latin typeface="Times New Roman" pitchFamily="18" charset="0"/>
              </a:rPr>
              <a:t>status</a:t>
            </a:r>
            <a:r>
              <a:rPr lang="zh-CN" altLang="en-US" sz="2000" dirty="0">
                <a:solidFill>
                  <a:srgbClr val="7030A0"/>
                </a:solidFill>
                <a:latin typeface="Times New Roman" pitchFamily="18" charset="0"/>
              </a:rPr>
              <a:t>为</a:t>
            </a:r>
            <a:r>
              <a:rPr lang="en-US" altLang="zh-CN" sz="2000" dirty="0">
                <a:solidFill>
                  <a:srgbClr val="7030A0"/>
                </a:solidFill>
                <a:latin typeface="Times New Roman" pitchFamily="18" charset="0"/>
              </a:rPr>
              <a:t>1</a:t>
            </a:r>
            <a:r>
              <a:rPr lang="zh-CN" altLang="en-US" sz="2000" dirty="0">
                <a:solidFill>
                  <a:srgbClr val="7030A0"/>
                </a:solidFill>
                <a:latin typeface="Times New Roman" pitchFamily="18" charset="0"/>
              </a:rPr>
              <a:t>大小写无关</a:t>
            </a:r>
            <a:endParaRPr lang="en-US" altLang="zh-CN" sz="2000" dirty="0">
              <a:solidFill>
                <a:srgbClr val="7030A0"/>
              </a:solidFill>
              <a:latin typeface="Times New Roman" pitchFamily="18" charset="0"/>
            </a:endParaRPr>
          </a:p>
          <a:p>
            <a:pPr algn="just">
              <a:lnSpc>
                <a:spcPts val="1500"/>
              </a:lnSpc>
              <a:spcBef>
                <a:spcPct val="50000"/>
              </a:spcBef>
            </a:pPr>
            <a:r>
              <a:rPr lang="en-US" altLang="zh-CN" sz="2000" b="1" dirty="0">
                <a:solidFill>
                  <a:srgbClr val="7030A0"/>
                </a:solidFill>
                <a:latin typeface="Times New Roman" pitchFamily="18" charset="0"/>
              </a:rPr>
              <a:t>{</a:t>
            </a:r>
          </a:p>
          <a:p>
            <a:pPr lvl="1" algn="just">
              <a:lnSpc>
                <a:spcPts val="1500"/>
              </a:lnSpc>
              <a:spcBef>
                <a:spcPct val="50000"/>
              </a:spcBef>
            </a:pPr>
            <a:r>
              <a:rPr lang="en-US" altLang="zh-CN" sz="2000" b="1" dirty="0" err="1">
                <a:solidFill>
                  <a:srgbClr val="7030A0"/>
                </a:solidFill>
                <a:latin typeface="Times New Roman" pitchFamily="18" charset="0"/>
              </a:rPr>
              <a:t>int</a:t>
            </a:r>
            <a:r>
              <a:rPr lang="en-US" altLang="zh-CN" sz="2000" b="1" dirty="0">
                <a:solidFill>
                  <a:srgbClr val="7030A0"/>
                </a:solidFill>
                <a:latin typeface="Times New Roman" pitchFamily="18" charset="0"/>
              </a:rPr>
              <a:t> </a:t>
            </a:r>
            <a:r>
              <a:rPr lang="en-US" altLang="zh-CN" sz="2000" b="1" dirty="0" err="1">
                <a:solidFill>
                  <a:srgbClr val="7030A0"/>
                </a:solidFill>
                <a:latin typeface="Times New Roman" pitchFamily="18" charset="0"/>
              </a:rPr>
              <a:t>i</a:t>
            </a:r>
            <a:r>
              <a:rPr lang="en-US" altLang="zh-CN" sz="2000" b="1" dirty="0">
                <a:solidFill>
                  <a:srgbClr val="7030A0"/>
                </a:solidFill>
                <a:latin typeface="Times New Roman" pitchFamily="18" charset="0"/>
              </a:rPr>
              <a:t>, j, </a:t>
            </a:r>
            <a:r>
              <a:rPr lang="en-US" altLang="zh-CN" sz="2000" b="1" dirty="0" err="1">
                <a:solidFill>
                  <a:srgbClr val="7030A0"/>
                </a:solidFill>
                <a:latin typeface="Times New Roman" pitchFamily="18" charset="0"/>
              </a:rPr>
              <a:t>k,n,m,count</a:t>
            </a:r>
            <a:r>
              <a:rPr lang="en-US" altLang="zh-CN" sz="2000" b="1" dirty="0">
                <a:solidFill>
                  <a:srgbClr val="7030A0"/>
                </a:solidFill>
                <a:latin typeface="Times New Roman" pitchFamily="18" charset="0"/>
              </a:rPr>
              <a:t>=0;</a:t>
            </a:r>
          </a:p>
          <a:p>
            <a:pPr lvl="1" algn="just">
              <a:lnSpc>
                <a:spcPts val="1500"/>
              </a:lnSpc>
              <a:spcBef>
                <a:spcPct val="50000"/>
              </a:spcBef>
            </a:pPr>
            <a:r>
              <a:rPr lang="en-US" altLang="zh-CN" sz="2000" b="1" dirty="0">
                <a:solidFill>
                  <a:srgbClr val="7030A0"/>
                </a:solidFill>
                <a:latin typeface="Times New Roman" pitchFamily="18" charset="0"/>
              </a:rPr>
              <a:t> n = </a:t>
            </a:r>
            <a:r>
              <a:rPr lang="en-US" altLang="zh-CN" sz="2000" b="1" dirty="0" err="1">
                <a:solidFill>
                  <a:srgbClr val="7030A0"/>
                </a:solidFill>
                <a:latin typeface="Times New Roman" pitchFamily="18" charset="0"/>
              </a:rPr>
              <a:t>strlen</a:t>
            </a:r>
            <a:r>
              <a:rPr lang="en-US" altLang="zh-CN" sz="2000" b="1" dirty="0">
                <a:solidFill>
                  <a:srgbClr val="7030A0"/>
                </a:solidFill>
                <a:latin typeface="Times New Roman" pitchFamily="18" charset="0"/>
              </a:rPr>
              <a:t>(s); </a:t>
            </a:r>
          </a:p>
          <a:p>
            <a:pPr lvl="1" algn="just">
              <a:lnSpc>
                <a:spcPts val="1500"/>
              </a:lnSpc>
              <a:spcBef>
                <a:spcPct val="50000"/>
              </a:spcBef>
            </a:pPr>
            <a:r>
              <a:rPr lang="en-US" altLang="zh-CN" sz="2000" b="1" dirty="0">
                <a:solidFill>
                  <a:srgbClr val="7030A0"/>
                </a:solidFill>
                <a:latin typeface="Times New Roman" pitchFamily="18" charset="0"/>
              </a:rPr>
              <a:t>m = </a:t>
            </a:r>
            <a:r>
              <a:rPr lang="en-US" altLang="zh-CN" sz="2000" b="1" dirty="0" err="1">
                <a:solidFill>
                  <a:srgbClr val="7030A0"/>
                </a:solidFill>
                <a:latin typeface="Times New Roman" pitchFamily="18" charset="0"/>
              </a:rPr>
              <a:t>strlen</a:t>
            </a:r>
            <a:r>
              <a:rPr lang="en-US" altLang="zh-CN" sz="2000" b="1" dirty="0">
                <a:solidFill>
                  <a:srgbClr val="7030A0"/>
                </a:solidFill>
                <a:latin typeface="Times New Roman" pitchFamily="18" charset="0"/>
              </a:rPr>
              <a:t>(t);</a:t>
            </a:r>
          </a:p>
          <a:p>
            <a:pPr lvl="1" algn="just">
              <a:lnSpc>
                <a:spcPts val="1500"/>
              </a:lnSpc>
              <a:spcBef>
                <a:spcPct val="50000"/>
              </a:spcBef>
            </a:pPr>
            <a:r>
              <a:rPr lang="en-US" altLang="zh-CN" sz="2000" b="1" dirty="0">
                <a:solidFill>
                  <a:srgbClr val="7030A0"/>
                </a:solidFill>
                <a:latin typeface="Times New Roman" pitchFamily="18" charset="0"/>
              </a:rPr>
              <a:t>for(</a:t>
            </a:r>
            <a:r>
              <a:rPr lang="en-US" altLang="zh-CN" sz="2000" b="1" dirty="0" err="1">
                <a:solidFill>
                  <a:srgbClr val="7030A0"/>
                </a:solidFill>
                <a:latin typeface="Times New Roman" pitchFamily="18" charset="0"/>
              </a:rPr>
              <a:t>i</a:t>
            </a:r>
            <a:r>
              <a:rPr lang="en-US" altLang="zh-CN" sz="2000" b="1" dirty="0">
                <a:solidFill>
                  <a:srgbClr val="7030A0"/>
                </a:solidFill>
                <a:latin typeface="Times New Roman" pitchFamily="18" charset="0"/>
              </a:rPr>
              <a:t> =0; </a:t>
            </a:r>
            <a:r>
              <a:rPr lang="en-US" altLang="zh-CN" sz="2800" b="1" dirty="0">
                <a:solidFill>
                  <a:srgbClr val="C00000"/>
                </a:solidFill>
                <a:latin typeface="Times New Roman" pitchFamily="18" charset="0"/>
              </a:rPr>
              <a:t>n-</a:t>
            </a:r>
            <a:r>
              <a:rPr lang="en-US" altLang="zh-CN" sz="2800" b="1" dirty="0" err="1">
                <a:solidFill>
                  <a:srgbClr val="C00000"/>
                </a:solidFill>
                <a:latin typeface="Times New Roman" pitchFamily="18" charset="0"/>
              </a:rPr>
              <a:t>i</a:t>
            </a:r>
            <a:r>
              <a:rPr lang="en-US" altLang="zh-CN" sz="2800" b="1" dirty="0">
                <a:solidFill>
                  <a:srgbClr val="C00000"/>
                </a:solidFill>
                <a:latin typeface="Times New Roman" pitchFamily="18" charset="0"/>
              </a:rPr>
              <a:t> &gt;= m</a:t>
            </a:r>
            <a:r>
              <a:rPr lang="en-US" altLang="zh-CN" sz="2000" b="1" dirty="0">
                <a:solidFill>
                  <a:srgbClr val="7030A0"/>
                </a:solidFill>
                <a:latin typeface="Times New Roman" pitchFamily="18" charset="0"/>
              </a:rPr>
              <a:t>; </a:t>
            </a:r>
            <a:r>
              <a:rPr lang="en-US" altLang="zh-CN" sz="2000" b="1" dirty="0" err="1">
                <a:solidFill>
                  <a:srgbClr val="7030A0"/>
                </a:solidFill>
                <a:latin typeface="Times New Roman" pitchFamily="18" charset="0"/>
              </a:rPr>
              <a:t>i</a:t>
            </a:r>
            <a:r>
              <a:rPr lang="en-US" altLang="zh-CN" sz="2000" b="1" dirty="0">
                <a:solidFill>
                  <a:srgbClr val="7030A0"/>
                </a:solidFill>
                <a:latin typeface="Times New Roman" pitchFamily="18" charset="0"/>
              </a:rPr>
              <a:t>++){</a:t>
            </a:r>
          </a:p>
          <a:p>
            <a:pPr lvl="2" algn="just">
              <a:lnSpc>
                <a:spcPts val="1500"/>
              </a:lnSpc>
              <a:spcBef>
                <a:spcPct val="50000"/>
              </a:spcBef>
            </a:pPr>
            <a:r>
              <a:rPr lang="en-US" altLang="zh-CN" sz="2000" b="1" dirty="0">
                <a:solidFill>
                  <a:srgbClr val="7030A0"/>
                </a:solidFill>
                <a:latin typeface="Times New Roman" pitchFamily="18" charset="0"/>
              </a:rPr>
              <a:t>for(j=</a:t>
            </a:r>
            <a:r>
              <a:rPr lang="en-US" altLang="zh-CN" sz="2000" b="1" dirty="0" err="1">
                <a:solidFill>
                  <a:srgbClr val="7030A0"/>
                </a:solidFill>
                <a:latin typeface="Times New Roman" pitchFamily="18" charset="0"/>
              </a:rPr>
              <a:t>i,k</a:t>
            </a:r>
            <a:r>
              <a:rPr lang="en-US" altLang="zh-CN" sz="2000" b="1" dirty="0">
                <a:solidFill>
                  <a:srgbClr val="7030A0"/>
                </a:solidFill>
                <a:latin typeface="Times New Roman" pitchFamily="18" charset="0"/>
              </a:rPr>
              <a:t>=0;t[k]!=‘\0’&amp;&amp;</a:t>
            </a:r>
            <a:r>
              <a:rPr lang="en-US" altLang="zh-CN" sz="2000" b="1" dirty="0" err="1">
                <a:solidFill>
                  <a:srgbClr val="C00000"/>
                </a:solidFill>
                <a:latin typeface="Times New Roman" pitchFamily="18" charset="0"/>
              </a:rPr>
              <a:t>issame</a:t>
            </a:r>
            <a:r>
              <a:rPr lang="en-US" altLang="zh-CN" sz="2000" b="1" dirty="0">
                <a:solidFill>
                  <a:srgbClr val="C00000"/>
                </a:solidFill>
                <a:latin typeface="Times New Roman" pitchFamily="18" charset="0"/>
              </a:rPr>
              <a:t>(s[j], t[k], status</a:t>
            </a:r>
            <a:r>
              <a:rPr lang="en-US" altLang="zh-CN" sz="2000" b="1" dirty="0">
                <a:solidFill>
                  <a:srgbClr val="7030A0"/>
                </a:solidFill>
                <a:latin typeface="Times New Roman" pitchFamily="18" charset="0"/>
              </a:rPr>
              <a:t>); j++,k++)</a:t>
            </a:r>
          </a:p>
          <a:p>
            <a:pPr lvl="3" algn="just">
              <a:lnSpc>
                <a:spcPts val="1500"/>
              </a:lnSpc>
              <a:spcBef>
                <a:spcPct val="50000"/>
              </a:spcBef>
            </a:pPr>
            <a:r>
              <a:rPr lang="en-US" altLang="zh-CN" sz="2000" b="1" dirty="0">
                <a:solidFill>
                  <a:srgbClr val="7030A0"/>
                </a:solidFill>
                <a:latin typeface="Times New Roman" pitchFamily="18" charset="0"/>
              </a:rPr>
              <a:t>;</a:t>
            </a:r>
          </a:p>
          <a:p>
            <a:pPr lvl="2" algn="just">
              <a:lnSpc>
                <a:spcPts val="1500"/>
              </a:lnSpc>
              <a:spcBef>
                <a:spcPct val="50000"/>
              </a:spcBef>
            </a:pPr>
            <a:r>
              <a:rPr lang="en-US" altLang="zh-CN" sz="2000" b="1" dirty="0">
                <a:solidFill>
                  <a:srgbClr val="7030A0"/>
                </a:solidFill>
                <a:latin typeface="Times New Roman" pitchFamily="18" charset="0"/>
              </a:rPr>
              <a:t>if(t[k] == ‘\0’)</a:t>
            </a:r>
          </a:p>
          <a:p>
            <a:pPr lvl="3" algn="just">
              <a:lnSpc>
                <a:spcPts val="1500"/>
              </a:lnSpc>
              <a:spcBef>
                <a:spcPct val="50000"/>
              </a:spcBef>
            </a:pPr>
            <a:r>
              <a:rPr lang="en-US" altLang="zh-CN" sz="2800" b="1" dirty="0">
                <a:solidFill>
                  <a:srgbClr val="C00000"/>
                </a:solidFill>
                <a:latin typeface="Times New Roman" pitchFamily="18" charset="0"/>
              </a:rPr>
              <a:t>count++; </a:t>
            </a:r>
            <a:r>
              <a:rPr lang="en-US" altLang="zh-CN" sz="2000" b="1" dirty="0">
                <a:solidFill>
                  <a:srgbClr val="7030A0"/>
                </a:solidFill>
                <a:latin typeface="Times New Roman" pitchFamily="18" charset="0"/>
              </a:rPr>
              <a:t>//</a:t>
            </a:r>
            <a:r>
              <a:rPr lang="zh-CN" altLang="en-US" sz="2000" dirty="0">
                <a:solidFill>
                  <a:srgbClr val="7030A0"/>
                </a:solidFill>
                <a:latin typeface="Times New Roman" pitchFamily="18" charset="0"/>
              </a:rPr>
              <a:t>找到后，次数加</a:t>
            </a:r>
            <a:r>
              <a:rPr lang="en-US" altLang="zh-CN" sz="2000" dirty="0">
                <a:solidFill>
                  <a:srgbClr val="7030A0"/>
                </a:solidFill>
                <a:latin typeface="Times New Roman" pitchFamily="18" charset="0"/>
              </a:rPr>
              <a:t>1</a:t>
            </a:r>
            <a:r>
              <a:rPr lang="zh-CN" altLang="en-US" sz="2000" dirty="0">
                <a:solidFill>
                  <a:srgbClr val="7030A0"/>
                </a:solidFill>
                <a:latin typeface="Times New Roman" pitchFamily="18" charset="0"/>
              </a:rPr>
              <a:t>，继续查找</a:t>
            </a:r>
            <a:endParaRPr lang="en-US" altLang="zh-CN" sz="2000" dirty="0">
              <a:solidFill>
                <a:srgbClr val="7030A0"/>
              </a:solidFill>
              <a:latin typeface="Times New Roman" pitchFamily="18" charset="0"/>
            </a:endParaRPr>
          </a:p>
          <a:p>
            <a:pPr lvl="1" algn="just">
              <a:lnSpc>
                <a:spcPts val="1500"/>
              </a:lnSpc>
              <a:spcBef>
                <a:spcPct val="50000"/>
              </a:spcBef>
            </a:pPr>
            <a:r>
              <a:rPr lang="en-US" altLang="zh-CN" sz="2000" b="1" dirty="0">
                <a:solidFill>
                  <a:srgbClr val="7030A0"/>
                </a:solidFill>
                <a:latin typeface="Times New Roman" pitchFamily="18" charset="0"/>
              </a:rPr>
              <a:t>}</a:t>
            </a:r>
          </a:p>
          <a:p>
            <a:pPr lvl="1" algn="just">
              <a:lnSpc>
                <a:spcPts val="1500"/>
              </a:lnSpc>
              <a:spcBef>
                <a:spcPct val="50000"/>
              </a:spcBef>
            </a:pPr>
            <a:r>
              <a:rPr lang="en-US" altLang="zh-CN" sz="2000" b="1" dirty="0">
                <a:solidFill>
                  <a:srgbClr val="7030A0"/>
                </a:solidFill>
                <a:latin typeface="Times New Roman" pitchFamily="18" charset="0"/>
              </a:rPr>
              <a:t>return  count;</a:t>
            </a:r>
          </a:p>
          <a:p>
            <a:pPr algn="just">
              <a:lnSpc>
                <a:spcPts val="1500"/>
              </a:lnSpc>
              <a:spcBef>
                <a:spcPct val="50000"/>
              </a:spcBef>
            </a:pPr>
            <a:r>
              <a:rPr lang="en-US" altLang="zh-CN" sz="2000" b="1" dirty="0">
                <a:solidFill>
                  <a:srgbClr val="7030A0"/>
                </a:solidFill>
                <a:latin typeface="Times New Roman" pitchFamily="18" charset="0"/>
              </a:rPr>
              <a:t>}</a:t>
            </a:r>
          </a:p>
          <a:p>
            <a:pPr algn="just">
              <a:lnSpc>
                <a:spcPts val="1500"/>
              </a:lnSpc>
              <a:spcBef>
                <a:spcPct val="50000"/>
              </a:spcBef>
            </a:pPr>
            <a:r>
              <a:rPr lang="en-US" altLang="zh-CN" sz="2000" b="1" dirty="0" err="1">
                <a:solidFill>
                  <a:srgbClr val="7030A0"/>
                </a:solidFill>
                <a:latin typeface="Times New Roman" pitchFamily="18" charset="0"/>
              </a:rPr>
              <a:t>int</a:t>
            </a:r>
            <a:r>
              <a:rPr lang="en-US" altLang="zh-CN" sz="2000" b="1" dirty="0">
                <a:solidFill>
                  <a:srgbClr val="7030A0"/>
                </a:solidFill>
                <a:latin typeface="Times New Roman" pitchFamily="18" charset="0"/>
              </a:rPr>
              <a:t>  </a:t>
            </a:r>
            <a:r>
              <a:rPr lang="en-US" altLang="zh-CN" sz="2000" b="1" dirty="0" err="1">
                <a:solidFill>
                  <a:srgbClr val="7030A0"/>
                </a:solidFill>
                <a:latin typeface="Times New Roman" pitchFamily="18" charset="0"/>
              </a:rPr>
              <a:t>issame</a:t>
            </a:r>
            <a:r>
              <a:rPr lang="en-US" altLang="zh-CN" sz="2000" b="1" dirty="0">
                <a:solidFill>
                  <a:srgbClr val="7030A0"/>
                </a:solidFill>
                <a:latin typeface="Times New Roman" pitchFamily="18" charset="0"/>
              </a:rPr>
              <a:t>(char a, char b, </a:t>
            </a:r>
            <a:r>
              <a:rPr lang="en-US" altLang="zh-CN" sz="2000" b="1" dirty="0" err="1">
                <a:solidFill>
                  <a:srgbClr val="7030A0"/>
                </a:solidFill>
                <a:latin typeface="Times New Roman" pitchFamily="18" charset="0"/>
              </a:rPr>
              <a:t>int</a:t>
            </a:r>
            <a:r>
              <a:rPr lang="en-US" altLang="zh-CN" sz="2000" b="1" dirty="0">
                <a:solidFill>
                  <a:srgbClr val="7030A0"/>
                </a:solidFill>
                <a:latin typeface="Times New Roman" pitchFamily="18" charset="0"/>
              </a:rPr>
              <a:t> s)</a:t>
            </a:r>
          </a:p>
          <a:p>
            <a:pPr algn="just">
              <a:lnSpc>
                <a:spcPts val="1500"/>
              </a:lnSpc>
              <a:spcBef>
                <a:spcPct val="50000"/>
              </a:spcBef>
            </a:pPr>
            <a:r>
              <a:rPr lang="en-US" altLang="zh-CN" b="1" dirty="0">
                <a:solidFill>
                  <a:srgbClr val="7030A0"/>
                </a:solidFill>
                <a:latin typeface="Times New Roman" pitchFamily="18" charset="0"/>
              </a:rPr>
              <a:t>{</a:t>
            </a:r>
          </a:p>
          <a:p>
            <a:pPr algn="just">
              <a:lnSpc>
                <a:spcPts val="1500"/>
              </a:lnSpc>
              <a:spcBef>
                <a:spcPct val="50000"/>
              </a:spcBef>
            </a:pPr>
            <a:r>
              <a:rPr lang="en-US" altLang="zh-CN" b="1" dirty="0">
                <a:solidFill>
                  <a:srgbClr val="7030A0"/>
                </a:solidFill>
                <a:latin typeface="Times New Roman" pitchFamily="18" charset="0"/>
              </a:rPr>
              <a:t>        return s?(</a:t>
            </a:r>
            <a:r>
              <a:rPr lang="en-US" altLang="zh-CN" b="1" dirty="0" err="1">
                <a:solidFill>
                  <a:srgbClr val="C00000"/>
                </a:solidFill>
                <a:latin typeface="Times New Roman" pitchFamily="18" charset="0"/>
              </a:rPr>
              <a:t>tolower</a:t>
            </a:r>
            <a:r>
              <a:rPr lang="en-US" altLang="zh-CN" b="1" dirty="0">
                <a:solidFill>
                  <a:srgbClr val="C00000"/>
                </a:solidFill>
                <a:latin typeface="Times New Roman" pitchFamily="18" charset="0"/>
              </a:rPr>
              <a:t>(a) == </a:t>
            </a:r>
            <a:r>
              <a:rPr lang="en-US" altLang="zh-CN" b="1" dirty="0" err="1">
                <a:solidFill>
                  <a:srgbClr val="C00000"/>
                </a:solidFill>
                <a:latin typeface="Times New Roman" pitchFamily="18" charset="0"/>
              </a:rPr>
              <a:t>tolower</a:t>
            </a:r>
            <a:r>
              <a:rPr lang="en-US" altLang="zh-CN" b="1" dirty="0">
                <a:solidFill>
                  <a:srgbClr val="C00000"/>
                </a:solidFill>
                <a:latin typeface="Times New Roman" pitchFamily="18" charset="0"/>
              </a:rPr>
              <a:t>(b</a:t>
            </a:r>
            <a:r>
              <a:rPr lang="en-US" altLang="zh-CN" b="1" dirty="0">
                <a:solidFill>
                  <a:srgbClr val="7030A0"/>
                </a:solidFill>
                <a:latin typeface="Times New Roman" pitchFamily="18" charset="0"/>
              </a:rPr>
              <a:t>)) : (a == b);</a:t>
            </a:r>
          </a:p>
          <a:p>
            <a:pPr algn="just">
              <a:lnSpc>
                <a:spcPts val="1500"/>
              </a:lnSpc>
              <a:spcBef>
                <a:spcPct val="50000"/>
              </a:spcBef>
            </a:pPr>
            <a:r>
              <a:rPr lang="en-US" altLang="zh-CN" b="1" dirty="0">
                <a:solidFill>
                  <a:srgbClr val="7030A0"/>
                </a:solidFill>
                <a:latin typeface="Times New Roman" pitchFamily="18" charset="0"/>
              </a:rPr>
              <a:t>}</a:t>
            </a:r>
          </a:p>
        </p:txBody>
      </p:sp>
    </p:spTree>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72065" y="5808663"/>
            <a:ext cx="3651561" cy="841375"/>
          </a:xfrm>
          <a:solidFill>
            <a:schemeClr val="bg1"/>
          </a:solidFill>
        </p:spPr>
        <p:txBody>
          <a:bodyPr>
            <a:normAutofit fontScale="90000"/>
          </a:bodyPr>
          <a:lstStyle/>
          <a:p>
            <a:r>
              <a:rPr lang="zh-CN" altLang="en-US" dirty="0"/>
              <a:t>问题</a:t>
            </a:r>
            <a:r>
              <a:rPr lang="en-US" altLang="zh-CN" dirty="0"/>
              <a:t>4.1</a:t>
            </a:r>
            <a:r>
              <a:rPr lang="zh-CN" altLang="en-US" dirty="0"/>
              <a:t>：代码实现</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84</a:t>
            </a:fld>
            <a:endParaRPr lang="zh-CN" altLang="en-US" dirty="0"/>
          </a:p>
        </p:txBody>
      </p:sp>
      <p:sp>
        <p:nvSpPr>
          <p:cNvPr id="4" name="Text Box 7"/>
          <p:cNvSpPr txBox="1">
            <a:spLocks noChangeArrowheads="1"/>
          </p:cNvSpPr>
          <p:nvPr/>
        </p:nvSpPr>
        <p:spPr bwMode="auto">
          <a:xfrm>
            <a:off x="1524000" y="27286"/>
            <a:ext cx="9036496" cy="6945491"/>
          </a:xfrm>
          <a:prstGeom prst="rect">
            <a:avLst/>
          </a:prstGeom>
          <a:solidFill>
            <a:schemeClr val="bg2">
              <a:lumMod val="20000"/>
              <a:lumOff val="80000"/>
            </a:schemeClr>
          </a:solidFill>
          <a:ln w="12700" cap="sq">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just">
              <a:lnSpc>
                <a:spcPts val="800"/>
              </a:lnSpc>
              <a:spcBef>
                <a:spcPct val="50000"/>
              </a:spcBef>
            </a:pPr>
            <a:r>
              <a:rPr lang="en-US" altLang="zh-CN" dirty="0" err="1">
                <a:solidFill>
                  <a:srgbClr val="7030A0"/>
                </a:solidFill>
                <a:latin typeface="Times New Roman" pitchFamily="18" charset="0"/>
              </a:rPr>
              <a:t>int</a:t>
            </a:r>
            <a:r>
              <a:rPr lang="en-US" altLang="zh-CN" dirty="0">
                <a:solidFill>
                  <a:srgbClr val="7030A0"/>
                </a:solidFill>
                <a:latin typeface="Times New Roman" pitchFamily="18" charset="0"/>
              </a:rPr>
              <a:t>  main(</a:t>
            </a:r>
            <a:r>
              <a:rPr lang="en-US" altLang="zh-CN" dirty="0" err="1">
                <a:solidFill>
                  <a:srgbClr val="7030A0"/>
                </a:solidFill>
                <a:latin typeface="Times New Roman" pitchFamily="18" charset="0"/>
              </a:rPr>
              <a:t>int</a:t>
            </a:r>
            <a:r>
              <a:rPr lang="en-US" altLang="zh-CN" dirty="0">
                <a:solidFill>
                  <a:srgbClr val="7030A0"/>
                </a:solidFill>
                <a:latin typeface="Times New Roman" pitchFamily="18" charset="0"/>
              </a:rPr>
              <a:t> </a:t>
            </a:r>
            <a:r>
              <a:rPr lang="en-US" altLang="zh-CN" dirty="0" err="1">
                <a:solidFill>
                  <a:srgbClr val="7030A0"/>
                </a:solidFill>
                <a:latin typeface="Times New Roman" pitchFamily="18" charset="0"/>
              </a:rPr>
              <a:t>argc</a:t>
            </a:r>
            <a:r>
              <a:rPr lang="en-US" altLang="zh-CN" dirty="0">
                <a:solidFill>
                  <a:srgbClr val="7030A0"/>
                </a:solidFill>
                <a:latin typeface="Times New Roman" pitchFamily="18" charset="0"/>
              </a:rPr>
              <a:t>, char *</a:t>
            </a:r>
            <a:r>
              <a:rPr lang="en-US" altLang="zh-CN" dirty="0" err="1">
                <a:solidFill>
                  <a:srgbClr val="7030A0"/>
                </a:solidFill>
                <a:latin typeface="Times New Roman" pitchFamily="18" charset="0"/>
              </a:rPr>
              <a:t>argv</a:t>
            </a:r>
            <a:r>
              <a:rPr lang="en-US" altLang="zh-CN" dirty="0">
                <a:solidFill>
                  <a:srgbClr val="7030A0"/>
                </a:solidFill>
                <a:latin typeface="Times New Roman" pitchFamily="18" charset="0"/>
              </a:rPr>
              <a:t>[])</a:t>
            </a:r>
          </a:p>
          <a:p>
            <a:pPr algn="just">
              <a:lnSpc>
                <a:spcPts val="800"/>
              </a:lnSpc>
              <a:spcBef>
                <a:spcPct val="50000"/>
              </a:spcBef>
            </a:pPr>
            <a:r>
              <a:rPr lang="en-US" altLang="zh-CN" dirty="0">
                <a:solidFill>
                  <a:srgbClr val="7030A0"/>
                </a:solidFill>
                <a:latin typeface="Times New Roman" pitchFamily="18" charset="0"/>
              </a:rPr>
              <a:t>{</a:t>
            </a:r>
          </a:p>
          <a:p>
            <a:pPr algn="just">
              <a:lnSpc>
                <a:spcPts val="800"/>
              </a:lnSpc>
              <a:spcBef>
                <a:spcPct val="50000"/>
              </a:spcBef>
            </a:pPr>
            <a:r>
              <a:rPr lang="en-US" altLang="zh-CN" dirty="0">
                <a:solidFill>
                  <a:srgbClr val="7030A0"/>
                </a:solidFill>
                <a:latin typeface="Times New Roman" pitchFamily="18" charset="0"/>
              </a:rPr>
              <a:t>    char  line[MAXLEN], *pattern, *filename;</a:t>
            </a:r>
          </a:p>
          <a:p>
            <a:pPr algn="just">
              <a:lnSpc>
                <a:spcPts val="800"/>
              </a:lnSpc>
              <a:spcBef>
                <a:spcPct val="50000"/>
              </a:spcBef>
            </a:pPr>
            <a:r>
              <a:rPr lang="en-US" altLang="zh-CN" dirty="0">
                <a:solidFill>
                  <a:srgbClr val="7030A0"/>
                </a:solidFill>
                <a:latin typeface="Times New Roman" pitchFamily="18" charset="0"/>
              </a:rPr>
              <a:t>    </a:t>
            </a:r>
            <a:r>
              <a:rPr lang="en-US" altLang="zh-CN" dirty="0" err="1">
                <a:solidFill>
                  <a:srgbClr val="7030A0"/>
                </a:solidFill>
                <a:latin typeface="Times New Roman" pitchFamily="18" charset="0"/>
              </a:rPr>
              <a:t>int</a:t>
            </a:r>
            <a:r>
              <a:rPr lang="en-US" altLang="zh-CN" dirty="0">
                <a:solidFill>
                  <a:srgbClr val="7030A0"/>
                </a:solidFill>
                <a:latin typeface="Times New Roman" pitchFamily="18" charset="0"/>
              </a:rPr>
              <a:t> </a:t>
            </a:r>
            <a:r>
              <a:rPr lang="en-US" altLang="zh-CN" dirty="0" err="1">
                <a:solidFill>
                  <a:srgbClr val="7030A0"/>
                </a:solidFill>
                <a:latin typeface="Times New Roman" pitchFamily="18" charset="0"/>
              </a:rPr>
              <a:t>ai</a:t>
            </a:r>
            <a:r>
              <a:rPr lang="en-US" altLang="zh-CN" dirty="0">
                <a:solidFill>
                  <a:srgbClr val="7030A0"/>
                </a:solidFill>
                <a:latin typeface="Times New Roman" pitchFamily="18" charset="0"/>
              </a:rPr>
              <a:t>=0, an=0, </a:t>
            </a:r>
            <a:r>
              <a:rPr lang="en-US" altLang="zh-CN" dirty="0" err="1">
                <a:solidFill>
                  <a:srgbClr val="7030A0"/>
                </a:solidFill>
                <a:latin typeface="Times New Roman" pitchFamily="18" charset="0"/>
              </a:rPr>
              <a:t>av</a:t>
            </a:r>
            <a:r>
              <a:rPr lang="en-US" altLang="zh-CN" dirty="0">
                <a:solidFill>
                  <a:srgbClr val="7030A0"/>
                </a:solidFill>
                <a:latin typeface="Times New Roman" pitchFamily="18" charset="0"/>
              </a:rPr>
              <a:t>=0,lnum = 0, </a:t>
            </a:r>
            <a:r>
              <a:rPr lang="en-US" altLang="zh-CN" dirty="0" err="1">
                <a:solidFill>
                  <a:srgbClr val="7030A0"/>
                </a:solidFill>
                <a:latin typeface="Times New Roman" pitchFamily="18" charset="0"/>
              </a:rPr>
              <a:t>pos</a:t>
            </a:r>
            <a:r>
              <a:rPr lang="en-US" altLang="zh-CN" dirty="0">
                <a:solidFill>
                  <a:srgbClr val="7030A0"/>
                </a:solidFill>
                <a:latin typeface="Times New Roman" pitchFamily="18" charset="0"/>
              </a:rPr>
              <a:t>; //</a:t>
            </a:r>
            <a:r>
              <a:rPr lang="zh-CN" altLang="en-US" dirty="0">
                <a:solidFill>
                  <a:srgbClr val="7030A0"/>
                </a:solidFill>
                <a:latin typeface="Times New Roman" pitchFamily="18" charset="0"/>
              </a:rPr>
              <a:t>对应参数</a:t>
            </a:r>
            <a:r>
              <a:rPr lang="en-US" altLang="zh-CN" dirty="0">
                <a:solidFill>
                  <a:srgbClr val="7030A0"/>
                </a:solidFill>
                <a:latin typeface="Times New Roman" pitchFamily="18" charset="0"/>
              </a:rPr>
              <a:t>-</a:t>
            </a:r>
            <a:r>
              <a:rPr lang="en-US" altLang="zh-CN" dirty="0" err="1">
                <a:solidFill>
                  <a:srgbClr val="7030A0"/>
                </a:solidFill>
                <a:latin typeface="Times New Roman" pitchFamily="18" charset="0"/>
              </a:rPr>
              <a:t>i</a:t>
            </a:r>
            <a:r>
              <a:rPr lang="en-US" altLang="zh-CN" dirty="0">
                <a:solidFill>
                  <a:srgbClr val="7030A0"/>
                </a:solidFill>
                <a:latin typeface="Times New Roman" pitchFamily="18" charset="0"/>
              </a:rPr>
              <a:t>,-n,-v</a:t>
            </a:r>
          </a:p>
          <a:p>
            <a:pPr algn="just">
              <a:lnSpc>
                <a:spcPts val="800"/>
              </a:lnSpc>
              <a:spcBef>
                <a:spcPct val="50000"/>
              </a:spcBef>
            </a:pPr>
            <a:r>
              <a:rPr lang="en-US" altLang="zh-CN" dirty="0">
                <a:solidFill>
                  <a:srgbClr val="7030A0"/>
                </a:solidFill>
                <a:latin typeface="Times New Roman" pitchFamily="18" charset="0"/>
              </a:rPr>
              <a:t>    FILE  *</a:t>
            </a:r>
            <a:r>
              <a:rPr lang="en-US" altLang="zh-CN" dirty="0" err="1">
                <a:solidFill>
                  <a:srgbClr val="7030A0"/>
                </a:solidFill>
                <a:latin typeface="Times New Roman" pitchFamily="18" charset="0"/>
              </a:rPr>
              <a:t>fp</a:t>
            </a:r>
            <a:r>
              <a:rPr lang="en-US" altLang="zh-CN" dirty="0">
                <a:solidFill>
                  <a:srgbClr val="7030A0"/>
                </a:solidFill>
                <a:latin typeface="Times New Roman" pitchFamily="18" charset="0"/>
              </a:rPr>
              <a:t>;</a:t>
            </a:r>
          </a:p>
          <a:p>
            <a:pPr algn="just">
              <a:lnSpc>
                <a:spcPts val="800"/>
              </a:lnSpc>
              <a:spcBef>
                <a:spcPct val="50000"/>
              </a:spcBef>
            </a:pPr>
            <a:r>
              <a:rPr lang="en-US" altLang="zh-CN" dirty="0">
                <a:solidFill>
                  <a:srgbClr val="7030A0"/>
                </a:solidFill>
                <a:latin typeface="Times New Roman" pitchFamily="18" charset="0"/>
              </a:rPr>
              <a:t>    if( </a:t>
            </a:r>
            <a:r>
              <a:rPr lang="en-US" altLang="zh-CN" dirty="0" err="1">
                <a:solidFill>
                  <a:srgbClr val="7030A0"/>
                </a:solidFill>
                <a:latin typeface="Times New Roman" pitchFamily="18" charset="0"/>
              </a:rPr>
              <a:t>argc</a:t>
            </a:r>
            <a:r>
              <a:rPr lang="en-US" altLang="zh-CN" dirty="0">
                <a:solidFill>
                  <a:srgbClr val="7030A0"/>
                </a:solidFill>
                <a:latin typeface="Times New Roman" pitchFamily="18" charset="0"/>
              </a:rPr>
              <a:t> &lt; 3 || </a:t>
            </a:r>
            <a:r>
              <a:rPr lang="en-US" altLang="zh-CN" dirty="0" err="1">
                <a:solidFill>
                  <a:srgbClr val="7030A0"/>
                </a:solidFill>
                <a:latin typeface="Times New Roman" pitchFamily="18" charset="0"/>
              </a:rPr>
              <a:t>argc</a:t>
            </a:r>
            <a:r>
              <a:rPr lang="en-US" altLang="zh-CN" dirty="0">
                <a:solidFill>
                  <a:srgbClr val="7030A0"/>
                </a:solidFill>
                <a:latin typeface="Times New Roman" pitchFamily="18" charset="0"/>
              </a:rPr>
              <a:t> &gt; 6 ) error("usage:  grep  [-</a:t>
            </a:r>
            <a:r>
              <a:rPr lang="en-US" altLang="zh-CN" dirty="0" err="1">
                <a:solidFill>
                  <a:srgbClr val="7030A0"/>
                </a:solidFill>
                <a:latin typeface="Times New Roman" pitchFamily="18" charset="0"/>
              </a:rPr>
              <a:t>i</a:t>
            </a:r>
            <a:r>
              <a:rPr lang="en-US" altLang="zh-CN" dirty="0">
                <a:solidFill>
                  <a:srgbClr val="7030A0"/>
                </a:solidFill>
                <a:latin typeface="Times New Roman" pitchFamily="18" charset="0"/>
              </a:rPr>
              <a:t>] [-n] [-v] pattern filename\n");</a:t>
            </a:r>
          </a:p>
          <a:p>
            <a:pPr algn="just">
              <a:lnSpc>
                <a:spcPts val="800"/>
              </a:lnSpc>
              <a:spcBef>
                <a:spcPct val="50000"/>
              </a:spcBef>
            </a:pPr>
            <a:r>
              <a:rPr lang="en-US" altLang="zh-CN" dirty="0">
                <a:solidFill>
                  <a:srgbClr val="7030A0"/>
                </a:solidFill>
                <a:latin typeface="Times New Roman" pitchFamily="18" charset="0"/>
              </a:rPr>
              <a:t>    else {</a:t>
            </a:r>
          </a:p>
          <a:p>
            <a:pPr algn="just">
              <a:lnSpc>
                <a:spcPts val="800"/>
              </a:lnSpc>
              <a:spcBef>
                <a:spcPct val="50000"/>
              </a:spcBef>
            </a:pPr>
            <a:r>
              <a:rPr lang="en-US" altLang="zh-CN" dirty="0">
                <a:solidFill>
                  <a:srgbClr val="7030A0"/>
                </a:solidFill>
                <a:latin typeface="Times New Roman" pitchFamily="18" charset="0"/>
              </a:rPr>
              <a:t>        pattern = </a:t>
            </a:r>
            <a:r>
              <a:rPr lang="en-US" altLang="zh-CN" dirty="0" err="1">
                <a:solidFill>
                  <a:srgbClr val="7030A0"/>
                </a:solidFill>
                <a:latin typeface="Times New Roman" pitchFamily="18" charset="0"/>
              </a:rPr>
              <a:t>argv</a:t>
            </a:r>
            <a:r>
              <a:rPr lang="en-US" altLang="zh-CN" dirty="0">
                <a:solidFill>
                  <a:srgbClr val="7030A0"/>
                </a:solidFill>
                <a:latin typeface="Times New Roman" pitchFamily="18" charset="0"/>
              </a:rPr>
              <a:t>[argc-2]; filename = </a:t>
            </a:r>
            <a:r>
              <a:rPr lang="en-US" altLang="zh-CN" dirty="0" err="1">
                <a:solidFill>
                  <a:srgbClr val="7030A0"/>
                </a:solidFill>
                <a:latin typeface="Times New Roman" pitchFamily="18" charset="0"/>
              </a:rPr>
              <a:t>argv</a:t>
            </a:r>
            <a:r>
              <a:rPr lang="en-US" altLang="zh-CN" dirty="0">
                <a:solidFill>
                  <a:srgbClr val="7030A0"/>
                </a:solidFill>
                <a:latin typeface="Times New Roman" pitchFamily="18" charset="0"/>
              </a:rPr>
              <a:t>[argc-1];</a:t>
            </a:r>
          </a:p>
          <a:p>
            <a:pPr algn="just">
              <a:lnSpc>
                <a:spcPts val="800"/>
              </a:lnSpc>
              <a:spcBef>
                <a:spcPct val="50000"/>
              </a:spcBef>
            </a:pPr>
            <a:r>
              <a:rPr lang="en-US" altLang="zh-CN" dirty="0">
                <a:solidFill>
                  <a:srgbClr val="7030A0"/>
                </a:solidFill>
                <a:latin typeface="Times New Roman" pitchFamily="18" charset="0"/>
              </a:rPr>
              <a:t>        for( ; </a:t>
            </a:r>
            <a:r>
              <a:rPr lang="en-US" altLang="zh-CN" dirty="0" err="1">
                <a:solidFill>
                  <a:srgbClr val="7030A0"/>
                </a:solidFill>
                <a:latin typeface="Times New Roman" pitchFamily="18" charset="0"/>
              </a:rPr>
              <a:t>argc</a:t>
            </a:r>
            <a:r>
              <a:rPr lang="en-US" altLang="zh-CN" dirty="0">
                <a:solidFill>
                  <a:srgbClr val="7030A0"/>
                </a:solidFill>
                <a:latin typeface="Times New Roman" pitchFamily="18" charset="0"/>
              </a:rPr>
              <a:t>&gt;3 ; </a:t>
            </a:r>
            <a:r>
              <a:rPr lang="en-US" altLang="zh-CN" dirty="0" err="1">
                <a:solidFill>
                  <a:srgbClr val="7030A0"/>
                </a:solidFill>
                <a:latin typeface="Times New Roman" pitchFamily="18" charset="0"/>
              </a:rPr>
              <a:t>argc</a:t>
            </a:r>
            <a:r>
              <a:rPr lang="en-US" altLang="zh-CN" dirty="0">
                <a:solidFill>
                  <a:srgbClr val="7030A0"/>
                </a:solidFill>
                <a:latin typeface="Times New Roman" pitchFamily="18" charset="0"/>
              </a:rPr>
              <a:t>--) {</a:t>
            </a:r>
          </a:p>
          <a:p>
            <a:pPr algn="just">
              <a:lnSpc>
                <a:spcPts val="800"/>
              </a:lnSpc>
              <a:spcBef>
                <a:spcPct val="50000"/>
              </a:spcBef>
            </a:pPr>
            <a:r>
              <a:rPr lang="en-US" altLang="zh-CN" dirty="0">
                <a:solidFill>
                  <a:srgbClr val="7030A0"/>
                </a:solidFill>
                <a:latin typeface="Times New Roman" pitchFamily="18" charset="0"/>
              </a:rPr>
              <a:t>            if(</a:t>
            </a:r>
            <a:r>
              <a:rPr lang="en-US" altLang="zh-CN" dirty="0" err="1">
                <a:solidFill>
                  <a:srgbClr val="7030A0"/>
                </a:solidFill>
                <a:latin typeface="Times New Roman" pitchFamily="18" charset="0"/>
              </a:rPr>
              <a:t>argv</a:t>
            </a:r>
            <a:r>
              <a:rPr lang="en-US" altLang="zh-CN" dirty="0">
                <a:solidFill>
                  <a:srgbClr val="7030A0"/>
                </a:solidFill>
                <a:latin typeface="Times New Roman" pitchFamily="18" charset="0"/>
              </a:rPr>
              <a:t>[argc-3][0] != '-') error("</a:t>
            </a:r>
            <a:r>
              <a:rPr lang="en-US" altLang="zh-CN" dirty="0" err="1">
                <a:solidFill>
                  <a:srgbClr val="7030A0"/>
                </a:solidFill>
                <a:latin typeface="Times New Roman" pitchFamily="18" charset="0"/>
              </a:rPr>
              <a:t>usage:grep</a:t>
            </a:r>
            <a:r>
              <a:rPr lang="en-US" altLang="zh-CN" dirty="0">
                <a:solidFill>
                  <a:srgbClr val="7030A0"/>
                </a:solidFill>
                <a:latin typeface="Times New Roman" pitchFamily="18" charset="0"/>
              </a:rPr>
              <a:t>  [-</a:t>
            </a:r>
            <a:r>
              <a:rPr lang="en-US" altLang="zh-CN" dirty="0" err="1">
                <a:solidFill>
                  <a:srgbClr val="7030A0"/>
                </a:solidFill>
                <a:latin typeface="Times New Roman" pitchFamily="18" charset="0"/>
              </a:rPr>
              <a:t>i</a:t>
            </a:r>
            <a:r>
              <a:rPr lang="en-US" altLang="zh-CN" dirty="0">
                <a:solidFill>
                  <a:srgbClr val="7030A0"/>
                </a:solidFill>
                <a:latin typeface="Times New Roman" pitchFamily="18" charset="0"/>
              </a:rPr>
              <a:t>] [-n] [-v] pattern filename\n");</a:t>
            </a:r>
          </a:p>
          <a:p>
            <a:pPr algn="just">
              <a:lnSpc>
                <a:spcPts val="800"/>
              </a:lnSpc>
              <a:spcBef>
                <a:spcPct val="50000"/>
              </a:spcBef>
            </a:pPr>
            <a:r>
              <a:rPr lang="en-US" altLang="zh-CN" dirty="0">
                <a:solidFill>
                  <a:srgbClr val="7030A0"/>
                </a:solidFill>
                <a:latin typeface="Times New Roman" pitchFamily="18" charset="0"/>
              </a:rPr>
              <a:t>            else</a:t>
            </a:r>
          </a:p>
          <a:p>
            <a:pPr algn="just">
              <a:lnSpc>
                <a:spcPts val="800"/>
              </a:lnSpc>
              <a:spcBef>
                <a:spcPct val="50000"/>
              </a:spcBef>
            </a:pPr>
            <a:r>
              <a:rPr lang="en-US" altLang="zh-CN" dirty="0">
                <a:solidFill>
                  <a:srgbClr val="7030A0"/>
                </a:solidFill>
                <a:latin typeface="Times New Roman" pitchFamily="18" charset="0"/>
              </a:rPr>
              <a:t>                switch(</a:t>
            </a:r>
            <a:r>
              <a:rPr lang="en-US" altLang="zh-CN" dirty="0" err="1">
                <a:solidFill>
                  <a:srgbClr val="7030A0"/>
                </a:solidFill>
                <a:latin typeface="Times New Roman" pitchFamily="18" charset="0"/>
              </a:rPr>
              <a:t>argv</a:t>
            </a:r>
            <a:r>
              <a:rPr lang="en-US" altLang="zh-CN" dirty="0">
                <a:solidFill>
                  <a:srgbClr val="7030A0"/>
                </a:solidFill>
                <a:latin typeface="Times New Roman" pitchFamily="18" charset="0"/>
              </a:rPr>
              <a:t>[argc-3][1]) {</a:t>
            </a:r>
          </a:p>
          <a:p>
            <a:pPr algn="just">
              <a:lnSpc>
                <a:spcPts val="800"/>
              </a:lnSpc>
              <a:spcBef>
                <a:spcPct val="50000"/>
              </a:spcBef>
            </a:pPr>
            <a:r>
              <a:rPr lang="en-US" altLang="zh-CN" dirty="0">
                <a:solidFill>
                  <a:srgbClr val="7030A0"/>
                </a:solidFill>
                <a:latin typeface="Times New Roman" pitchFamily="18" charset="0"/>
              </a:rPr>
              <a:t>                    case  '</a:t>
            </a:r>
            <a:r>
              <a:rPr lang="en-US" altLang="zh-CN" dirty="0" err="1">
                <a:solidFill>
                  <a:srgbClr val="7030A0"/>
                </a:solidFill>
                <a:latin typeface="Times New Roman" pitchFamily="18" charset="0"/>
              </a:rPr>
              <a:t>i</a:t>
            </a:r>
            <a:r>
              <a:rPr lang="en-US" altLang="zh-CN" dirty="0">
                <a:solidFill>
                  <a:srgbClr val="7030A0"/>
                </a:solidFill>
                <a:latin typeface="Times New Roman" pitchFamily="18" charset="0"/>
              </a:rPr>
              <a:t>’: </a:t>
            </a:r>
            <a:r>
              <a:rPr lang="en-US" altLang="zh-CN" dirty="0" err="1">
                <a:solidFill>
                  <a:srgbClr val="7030A0"/>
                </a:solidFill>
                <a:latin typeface="Times New Roman" pitchFamily="18" charset="0"/>
              </a:rPr>
              <a:t>ai</a:t>
            </a:r>
            <a:r>
              <a:rPr lang="en-US" altLang="zh-CN" dirty="0">
                <a:solidFill>
                  <a:srgbClr val="7030A0"/>
                </a:solidFill>
                <a:latin typeface="Times New Roman" pitchFamily="18" charset="0"/>
              </a:rPr>
              <a:t> = 1; break;</a:t>
            </a:r>
          </a:p>
          <a:p>
            <a:pPr algn="just">
              <a:lnSpc>
                <a:spcPts val="800"/>
              </a:lnSpc>
              <a:spcBef>
                <a:spcPct val="50000"/>
              </a:spcBef>
            </a:pPr>
            <a:r>
              <a:rPr lang="en-US" altLang="zh-CN" dirty="0">
                <a:solidFill>
                  <a:srgbClr val="7030A0"/>
                </a:solidFill>
                <a:latin typeface="Times New Roman" pitchFamily="18" charset="0"/>
              </a:rPr>
              <a:t>                    case  'n': an = 1; break;</a:t>
            </a:r>
          </a:p>
          <a:p>
            <a:pPr algn="just">
              <a:lnSpc>
                <a:spcPts val="800"/>
              </a:lnSpc>
              <a:spcBef>
                <a:spcPct val="50000"/>
              </a:spcBef>
            </a:pPr>
            <a:r>
              <a:rPr lang="en-US" altLang="zh-CN" dirty="0">
                <a:solidFill>
                  <a:srgbClr val="7030A0"/>
                </a:solidFill>
                <a:latin typeface="Times New Roman" pitchFamily="18" charset="0"/>
              </a:rPr>
              <a:t>                    case 'v’: </a:t>
            </a:r>
            <a:r>
              <a:rPr lang="en-US" altLang="zh-CN" dirty="0" err="1">
                <a:solidFill>
                  <a:srgbClr val="7030A0"/>
                </a:solidFill>
                <a:latin typeface="Times New Roman" pitchFamily="18" charset="0"/>
              </a:rPr>
              <a:t>av</a:t>
            </a:r>
            <a:r>
              <a:rPr lang="en-US" altLang="zh-CN" dirty="0">
                <a:solidFill>
                  <a:srgbClr val="7030A0"/>
                </a:solidFill>
                <a:latin typeface="Times New Roman" pitchFamily="18" charset="0"/>
              </a:rPr>
              <a:t> = 1; break;</a:t>
            </a:r>
          </a:p>
          <a:p>
            <a:pPr algn="just">
              <a:lnSpc>
                <a:spcPts val="800"/>
              </a:lnSpc>
              <a:spcBef>
                <a:spcPct val="50000"/>
              </a:spcBef>
            </a:pPr>
            <a:r>
              <a:rPr lang="en-US" altLang="zh-CN" dirty="0">
                <a:solidFill>
                  <a:srgbClr val="7030A0"/>
                </a:solidFill>
                <a:latin typeface="Times New Roman" pitchFamily="18" charset="0"/>
              </a:rPr>
              <a:t>                    default: error("usage:  grep [-</a:t>
            </a:r>
            <a:r>
              <a:rPr lang="en-US" altLang="zh-CN" dirty="0" err="1">
                <a:solidFill>
                  <a:srgbClr val="7030A0"/>
                </a:solidFill>
                <a:latin typeface="Times New Roman" pitchFamily="18" charset="0"/>
              </a:rPr>
              <a:t>i</a:t>
            </a:r>
            <a:r>
              <a:rPr lang="en-US" altLang="zh-CN" dirty="0">
                <a:solidFill>
                  <a:srgbClr val="7030A0"/>
                </a:solidFill>
                <a:latin typeface="Times New Roman" pitchFamily="18" charset="0"/>
              </a:rPr>
              <a:t>] [-n] [-v] pattern filename\n");</a:t>
            </a:r>
          </a:p>
          <a:p>
            <a:pPr algn="just">
              <a:lnSpc>
                <a:spcPts val="800"/>
              </a:lnSpc>
              <a:spcBef>
                <a:spcPct val="50000"/>
              </a:spcBef>
            </a:pPr>
            <a:r>
              <a:rPr lang="en-US" altLang="zh-CN" dirty="0">
                <a:solidFill>
                  <a:srgbClr val="7030A0"/>
                </a:solidFill>
                <a:latin typeface="Times New Roman" pitchFamily="18" charset="0"/>
              </a:rPr>
              <a:t>          	}</a:t>
            </a:r>
          </a:p>
          <a:p>
            <a:pPr algn="just">
              <a:lnSpc>
                <a:spcPts val="800"/>
              </a:lnSpc>
              <a:spcBef>
                <a:spcPct val="50000"/>
              </a:spcBef>
            </a:pPr>
            <a:r>
              <a:rPr lang="en-US" altLang="zh-CN" dirty="0">
                <a:solidFill>
                  <a:srgbClr val="7030A0"/>
                </a:solidFill>
                <a:latin typeface="Times New Roman" pitchFamily="18" charset="0"/>
              </a:rPr>
              <a:t>        }</a:t>
            </a:r>
          </a:p>
          <a:p>
            <a:pPr algn="just">
              <a:lnSpc>
                <a:spcPts val="800"/>
              </a:lnSpc>
              <a:spcBef>
                <a:spcPct val="50000"/>
              </a:spcBef>
            </a:pPr>
            <a:r>
              <a:rPr lang="en-US" altLang="zh-CN" dirty="0">
                <a:solidFill>
                  <a:srgbClr val="7030A0"/>
                </a:solidFill>
                <a:latin typeface="Times New Roman" pitchFamily="18" charset="0"/>
              </a:rPr>
              <a:t>    }</a:t>
            </a:r>
          </a:p>
          <a:p>
            <a:pPr algn="just">
              <a:lnSpc>
                <a:spcPts val="800"/>
              </a:lnSpc>
              <a:spcBef>
                <a:spcPct val="50000"/>
              </a:spcBef>
            </a:pPr>
            <a:r>
              <a:rPr lang="en-US" altLang="zh-CN" dirty="0">
                <a:solidFill>
                  <a:srgbClr val="7030A0"/>
                </a:solidFill>
                <a:latin typeface="Times New Roman" pitchFamily="18" charset="0"/>
              </a:rPr>
              <a:t>    if((</a:t>
            </a:r>
            <a:r>
              <a:rPr lang="en-US" altLang="zh-CN" dirty="0" err="1">
                <a:solidFill>
                  <a:srgbClr val="7030A0"/>
                </a:solidFill>
                <a:latin typeface="Times New Roman" pitchFamily="18" charset="0"/>
              </a:rPr>
              <a:t>fp</a:t>
            </a:r>
            <a:r>
              <a:rPr lang="en-US" altLang="zh-CN" dirty="0">
                <a:solidFill>
                  <a:srgbClr val="7030A0"/>
                </a:solidFill>
                <a:latin typeface="Times New Roman" pitchFamily="18" charset="0"/>
              </a:rPr>
              <a:t> = </a:t>
            </a:r>
            <a:r>
              <a:rPr lang="en-US" altLang="zh-CN" dirty="0" err="1">
                <a:solidFill>
                  <a:srgbClr val="7030A0"/>
                </a:solidFill>
                <a:latin typeface="Times New Roman" pitchFamily="18" charset="0"/>
              </a:rPr>
              <a:t>fopen</a:t>
            </a:r>
            <a:r>
              <a:rPr lang="en-US" altLang="zh-CN" dirty="0">
                <a:solidFill>
                  <a:srgbClr val="7030A0"/>
                </a:solidFill>
                <a:latin typeface="Times New Roman" pitchFamily="18" charset="0"/>
              </a:rPr>
              <a:t>(filename, "r")) == NULL)   error("Can open file\n");</a:t>
            </a:r>
          </a:p>
          <a:p>
            <a:pPr algn="just">
              <a:lnSpc>
                <a:spcPts val="800"/>
              </a:lnSpc>
              <a:spcBef>
                <a:spcPct val="50000"/>
              </a:spcBef>
            </a:pPr>
            <a:r>
              <a:rPr lang="en-US" altLang="zh-CN" dirty="0">
                <a:solidFill>
                  <a:srgbClr val="7030A0"/>
                </a:solidFill>
                <a:latin typeface="Times New Roman" pitchFamily="18" charset="0"/>
              </a:rPr>
              <a:t>    else {</a:t>
            </a:r>
          </a:p>
          <a:p>
            <a:pPr algn="just">
              <a:lnSpc>
                <a:spcPts val="800"/>
              </a:lnSpc>
              <a:spcBef>
                <a:spcPct val="50000"/>
              </a:spcBef>
            </a:pPr>
            <a:r>
              <a:rPr lang="en-US" altLang="zh-CN" dirty="0">
                <a:solidFill>
                  <a:srgbClr val="7030A0"/>
                </a:solidFill>
                <a:latin typeface="Times New Roman" pitchFamily="18" charset="0"/>
              </a:rPr>
              <a:t>        while(</a:t>
            </a:r>
            <a:r>
              <a:rPr lang="en-US" altLang="zh-CN" dirty="0" err="1">
                <a:solidFill>
                  <a:srgbClr val="7030A0"/>
                </a:solidFill>
                <a:latin typeface="Times New Roman" pitchFamily="18" charset="0"/>
              </a:rPr>
              <a:t>fgets</a:t>
            </a:r>
            <a:r>
              <a:rPr lang="en-US" altLang="zh-CN" dirty="0">
                <a:solidFill>
                  <a:srgbClr val="7030A0"/>
                </a:solidFill>
                <a:latin typeface="Times New Roman" pitchFamily="18" charset="0"/>
              </a:rPr>
              <a:t>(line, MAXLEN-1, </a:t>
            </a:r>
            <a:r>
              <a:rPr lang="en-US" altLang="zh-CN" dirty="0" err="1">
                <a:solidFill>
                  <a:srgbClr val="7030A0"/>
                </a:solidFill>
                <a:latin typeface="Times New Roman" pitchFamily="18" charset="0"/>
              </a:rPr>
              <a:t>fp</a:t>
            </a:r>
            <a:r>
              <a:rPr lang="en-US" altLang="zh-CN" dirty="0">
                <a:solidFill>
                  <a:srgbClr val="7030A0"/>
                </a:solidFill>
                <a:latin typeface="Times New Roman" pitchFamily="18" charset="0"/>
              </a:rPr>
              <a:t>) !=NULL){</a:t>
            </a:r>
          </a:p>
          <a:p>
            <a:pPr algn="just">
              <a:lnSpc>
                <a:spcPts val="800"/>
              </a:lnSpc>
              <a:spcBef>
                <a:spcPct val="50000"/>
              </a:spcBef>
            </a:pPr>
            <a:r>
              <a:rPr lang="en-US" altLang="zh-CN" dirty="0">
                <a:solidFill>
                  <a:srgbClr val="7030A0"/>
                </a:solidFill>
                <a:latin typeface="Times New Roman" pitchFamily="18" charset="0"/>
              </a:rPr>
              <a:t>            </a:t>
            </a:r>
            <a:r>
              <a:rPr lang="en-US" altLang="zh-CN" dirty="0" err="1">
                <a:solidFill>
                  <a:srgbClr val="7030A0"/>
                </a:solidFill>
                <a:latin typeface="Times New Roman" pitchFamily="18" charset="0"/>
              </a:rPr>
              <a:t>lnum</a:t>
            </a:r>
            <a:r>
              <a:rPr lang="en-US" altLang="zh-CN" dirty="0">
                <a:solidFill>
                  <a:srgbClr val="7030A0"/>
                </a:solidFill>
                <a:latin typeface="Times New Roman" pitchFamily="18" charset="0"/>
              </a:rPr>
              <a:t>++;</a:t>
            </a:r>
          </a:p>
          <a:p>
            <a:pPr algn="just">
              <a:lnSpc>
                <a:spcPts val="800"/>
              </a:lnSpc>
              <a:spcBef>
                <a:spcPct val="50000"/>
              </a:spcBef>
            </a:pPr>
            <a:r>
              <a:rPr lang="en-US" altLang="zh-CN" dirty="0">
                <a:solidFill>
                  <a:srgbClr val="7030A0"/>
                </a:solidFill>
                <a:latin typeface="Times New Roman" pitchFamily="18" charset="0"/>
              </a:rPr>
              <a:t>            </a:t>
            </a:r>
            <a:r>
              <a:rPr lang="en-US" altLang="zh-CN" dirty="0" err="1">
                <a:solidFill>
                  <a:srgbClr val="7030A0"/>
                </a:solidFill>
                <a:latin typeface="Times New Roman" pitchFamily="18" charset="0"/>
              </a:rPr>
              <a:t>pos</a:t>
            </a:r>
            <a:r>
              <a:rPr lang="en-US" altLang="zh-CN" dirty="0">
                <a:solidFill>
                  <a:srgbClr val="7030A0"/>
                </a:solidFill>
                <a:latin typeface="Times New Roman" pitchFamily="18" charset="0"/>
              </a:rPr>
              <a:t> =  index(line, pattern, </a:t>
            </a:r>
            <a:r>
              <a:rPr lang="en-US" altLang="zh-CN" dirty="0" err="1">
                <a:solidFill>
                  <a:srgbClr val="7030A0"/>
                </a:solidFill>
                <a:latin typeface="Times New Roman" pitchFamily="18" charset="0"/>
              </a:rPr>
              <a:t>ai</a:t>
            </a:r>
            <a:r>
              <a:rPr lang="en-US" altLang="zh-CN" dirty="0">
                <a:solidFill>
                  <a:srgbClr val="7030A0"/>
                </a:solidFill>
                <a:latin typeface="Times New Roman" pitchFamily="18" charset="0"/>
              </a:rPr>
              <a:t>);</a:t>
            </a:r>
          </a:p>
          <a:p>
            <a:pPr algn="just">
              <a:lnSpc>
                <a:spcPts val="800"/>
              </a:lnSpc>
              <a:spcBef>
                <a:spcPct val="50000"/>
              </a:spcBef>
            </a:pPr>
            <a:r>
              <a:rPr lang="en-US" altLang="zh-CN" dirty="0">
                <a:solidFill>
                  <a:srgbClr val="7030A0"/>
                </a:solidFill>
                <a:latin typeface="Times New Roman" pitchFamily="18" charset="0"/>
              </a:rPr>
              <a:t>            print(</a:t>
            </a:r>
            <a:r>
              <a:rPr lang="en-US" altLang="zh-CN" dirty="0" err="1">
                <a:solidFill>
                  <a:srgbClr val="7030A0"/>
                </a:solidFill>
                <a:latin typeface="Times New Roman" pitchFamily="18" charset="0"/>
              </a:rPr>
              <a:t>line,lnum,pos,an,av</a:t>
            </a:r>
            <a:r>
              <a:rPr lang="en-US" altLang="zh-CN" dirty="0">
                <a:solidFill>
                  <a:srgbClr val="7030A0"/>
                </a:solidFill>
                <a:latin typeface="Times New Roman" pitchFamily="18" charset="0"/>
              </a:rPr>
              <a:t>);</a:t>
            </a:r>
          </a:p>
          <a:p>
            <a:pPr algn="just">
              <a:lnSpc>
                <a:spcPts val="800"/>
              </a:lnSpc>
              <a:spcBef>
                <a:spcPct val="50000"/>
              </a:spcBef>
            </a:pPr>
            <a:r>
              <a:rPr lang="en-US" altLang="zh-CN" dirty="0">
                <a:solidFill>
                  <a:srgbClr val="7030A0"/>
                </a:solidFill>
                <a:latin typeface="Times New Roman" pitchFamily="18" charset="0"/>
              </a:rPr>
              <a:t>        }</a:t>
            </a:r>
          </a:p>
          <a:p>
            <a:pPr algn="just">
              <a:lnSpc>
                <a:spcPts val="800"/>
              </a:lnSpc>
              <a:spcBef>
                <a:spcPct val="50000"/>
              </a:spcBef>
            </a:pPr>
            <a:r>
              <a:rPr lang="en-US" altLang="zh-CN" dirty="0">
                <a:solidFill>
                  <a:srgbClr val="7030A0"/>
                </a:solidFill>
                <a:latin typeface="Times New Roman" pitchFamily="18" charset="0"/>
              </a:rPr>
              <a:t>    }</a:t>
            </a:r>
          </a:p>
          <a:p>
            <a:pPr algn="just">
              <a:lnSpc>
                <a:spcPts val="800"/>
              </a:lnSpc>
              <a:spcBef>
                <a:spcPct val="50000"/>
              </a:spcBef>
            </a:pPr>
            <a:r>
              <a:rPr lang="en-US" altLang="zh-CN" dirty="0">
                <a:solidFill>
                  <a:srgbClr val="7030A0"/>
                </a:solidFill>
                <a:latin typeface="Times New Roman" pitchFamily="18" charset="0"/>
              </a:rPr>
              <a:t>    return 0;</a:t>
            </a:r>
          </a:p>
          <a:p>
            <a:pPr algn="just">
              <a:lnSpc>
                <a:spcPts val="800"/>
              </a:lnSpc>
              <a:spcBef>
                <a:spcPct val="50000"/>
              </a:spcBef>
            </a:pPr>
            <a:r>
              <a:rPr lang="en-US" altLang="zh-CN" dirty="0">
                <a:solidFill>
                  <a:srgbClr val="7030A0"/>
                </a:solidFill>
                <a:latin typeface="Times New Roman" pitchFamily="18" charset="0"/>
              </a:rPr>
              <a:t>}</a:t>
            </a:r>
          </a:p>
        </p:txBody>
      </p:sp>
    </p:spTree>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4204" y="201048"/>
            <a:ext cx="10515600" cy="623094"/>
          </a:xfrm>
        </p:spPr>
        <p:txBody>
          <a:bodyPr>
            <a:normAutofit fontScale="90000"/>
          </a:bodyPr>
          <a:lstStyle/>
          <a:p>
            <a:r>
              <a:rPr lang="zh-CN" altLang="en-US" dirty="0"/>
              <a:t>问题</a:t>
            </a:r>
            <a:r>
              <a:rPr lang="en-US" altLang="zh-CN" dirty="0"/>
              <a:t>4.1</a:t>
            </a:r>
            <a:r>
              <a:rPr lang="zh-CN" altLang="en-US" dirty="0"/>
              <a:t>：思考</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85</a:t>
            </a:fld>
            <a:endParaRPr lang="zh-CN" altLang="en-US" dirty="0"/>
          </a:p>
        </p:txBody>
      </p:sp>
      <p:grpSp>
        <p:nvGrpSpPr>
          <p:cNvPr id="4" name="Group 49"/>
          <p:cNvGrpSpPr>
            <a:grpSpLocks/>
          </p:cNvGrpSpPr>
          <p:nvPr/>
        </p:nvGrpSpPr>
        <p:grpSpPr bwMode="auto">
          <a:xfrm>
            <a:off x="7608168" y="260649"/>
            <a:ext cx="2851150" cy="1033463"/>
            <a:chOff x="404" y="73"/>
            <a:chExt cx="1161" cy="651"/>
          </a:xfrm>
        </p:grpSpPr>
        <p:sp>
          <p:nvSpPr>
            <p:cNvPr id="5" name="AutoShape 50"/>
            <p:cNvSpPr>
              <a:spLocks noChangeArrowheads="1"/>
            </p:cNvSpPr>
            <p:nvPr/>
          </p:nvSpPr>
          <p:spPr bwMode="auto">
            <a:xfrm>
              <a:off x="404" y="132"/>
              <a:ext cx="922" cy="592"/>
            </a:xfrm>
            <a:prstGeom prst="irregularSeal2">
              <a:avLst/>
            </a:prstGeom>
            <a:solidFill>
              <a:srgbClr val="CCFFFF"/>
            </a:solidFill>
            <a:ln w="69850" cap="sq">
              <a:solidFill>
                <a:srgbClr val="FFCC00"/>
              </a:solidFill>
              <a:miter lim="800000"/>
              <a:headEnd/>
              <a:tailEnd/>
            </a:ln>
            <a:effectLst>
              <a:outerShdw dist="137372" dir="2021404" algn="ctr" rotWithShape="0">
                <a:srgbClr val="B9B9B9"/>
              </a:outerShdw>
            </a:effectLst>
          </p:spPr>
          <p:txBody>
            <a:bodyPr wrap="none" anchor="ctr"/>
            <a:lstStyle/>
            <a:p>
              <a:endParaRPr lang="zh-CN" altLang="en-US"/>
            </a:p>
          </p:txBody>
        </p:sp>
        <p:sp>
          <p:nvSpPr>
            <p:cNvPr id="6" name="Rectangle 51"/>
            <p:cNvSpPr>
              <a:spLocks noChangeArrowheads="1"/>
            </p:cNvSpPr>
            <p:nvPr/>
          </p:nvSpPr>
          <p:spPr bwMode="auto">
            <a:xfrm rot="-63299">
              <a:off x="509" y="73"/>
              <a:ext cx="1056" cy="634"/>
            </a:xfrm>
            <a:prstGeom prst="rect">
              <a:avLst/>
            </a:prstGeom>
            <a:noFill/>
            <a:ln w="9525">
              <a:noFill/>
              <a:miter lim="800000"/>
              <a:headEnd/>
              <a:tailEnd/>
            </a:ln>
            <a:effectLst>
              <a:outerShdw dist="35921" dir="2700000" algn="ctr" rotWithShape="0">
                <a:schemeClr val="bg1"/>
              </a:outerShdw>
            </a:effectLst>
          </p:spPr>
          <p:txBody>
            <a:bodyPr>
              <a:spAutoFit/>
            </a:bodyPr>
            <a:lstStyle/>
            <a:p>
              <a:r>
                <a:rPr kumimoji="1" lang="zh-CN" altLang="en-US" sz="6000" dirty="0">
                  <a:solidFill>
                    <a:srgbClr val="FF3300"/>
                  </a:solidFill>
                  <a:latin typeface="方正舒体" pitchFamily="2" charset="-122"/>
                  <a:ea typeface="华文新魏" pitchFamily="2" charset="-122"/>
                </a:rPr>
                <a:t>思考</a:t>
              </a:r>
              <a:endParaRPr kumimoji="1" lang="zh-CN" altLang="en-US" sz="6000" dirty="0">
                <a:solidFill>
                  <a:srgbClr val="FF3300"/>
                </a:solidFill>
                <a:latin typeface="黑体" pitchFamily="2" charset="-122"/>
                <a:ea typeface="华文新魏" pitchFamily="2" charset="-122"/>
              </a:endParaRPr>
            </a:p>
          </p:txBody>
        </p:sp>
      </p:grpSp>
      <p:grpSp>
        <p:nvGrpSpPr>
          <p:cNvPr id="7" name="Group 38"/>
          <p:cNvGrpSpPr>
            <a:grpSpLocks/>
          </p:cNvGrpSpPr>
          <p:nvPr/>
        </p:nvGrpSpPr>
        <p:grpSpPr bwMode="auto">
          <a:xfrm>
            <a:off x="1919536" y="1124744"/>
            <a:ext cx="8424936" cy="3307628"/>
            <a:chOff x="289" y="1200"/>
            <a:chExt cx="5136" cy="2352"/>
          </a:xfrm>
        </p:grpSpPr>
        <p:sp>
          <p:nvSpPr>
            <p:cNvPr id="8" name="Freeform 9"/>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9" name="Text Box 10"/>
            <p:cNvSpPr txBox="1">
              <a:spLocks noChangeArrowheads="1"/>
            </p:cNvSpPr>
            <p:nvPr/>
          </p:nvSpPr>
          <p:spPr bwMode="auto">
            <a:xfrm>
              <a:off x="375" y="1200"/>
              <a:ext cx="4821" cy="1773"/>
            </a:xfrm>
            <a:prstGeom prst="rect">
              <a:avLst/>
            </a:prstGeom>
            <a:noFill/>
            <a:ln w="9525">
              <a:noFill/>
              <a:miter lim="800000"/>
              <a:headEnd/>
              <a:tailEnd/>
            </a:ln>
          </p:spPr>
          <p:txBody>
            <a:bodyPr wrap="square">
              <a:spAutoFit/>
            </a:bodyPr>
            <a:lstStyle/>
            <a:p>
              <a:pPr algn="just" fontAlgn="base">
                <a:spcBef>
                  <a:spcPct val="0"/>
                </a:spcBef>
              </a:pPr>
              <a:r>
                <a:rPr lang="zh-CN" altLang="en-US" sz="2600" dirty="0">
                  <a:solidFill>
                    <a:srgbClr val="000080"/>
                  </a:solidFill>
                  <a:latin typeface="幼圆" pitchFamily="49" charset="-122"/>
                  <a:ea typeface="幼圆" pitchFamily="49" charset="-122"/>
                </a:rPr>
                <a:t>参考问题</a:t>
              </a:r>
              <a:r>
                <a:rPr lang="en-US" altLang="zh-CN" sz="2600" dirty="0">
                  <a:solidFill>
                    <a:srgbClr val="000080"/>
                  </a:solidFill>
                  <a:latin typeface="幼圆" pitchFamily="49" charset="-122"/>
                  <a:ea typeface="幼圆" pitchFamily="49" charset="-122"/>
                </a:rPr>
                <a:t>4.1</a:t>
              </a:r>
              <a:r>
                <a:rPr lang="zh-CN" altLang="en-US" sz="2600" dirty="0">
                  <a:solidFill>
                    <a:srgbClr val="000080"/>
                  </a:solidFill>
                  <a:latin typeface="幼圆" pitchFamily="49" charset="-122"/>
                  <a:ea typeface="幼圆" pitchFamily="49" charset="-122"/>
                </a:rPr>
                <a:t>设计并实现一个程序用来在一个文件中查找某个字符串并替换成另一个串。命令格式为：</a:t>
              </a:r>
              <a:endParaRPr lang="en-US" altLang="zh-CN" sz="2600" dirty="0">
                <a:solidFill>
                  <a:srgbClr val="000080"/>
                </a:solidFill>
                <a:latin typeface="幼圆" pitchFamily="49" charset="-122"/>
                <a:ea typeface="幼圆" pitchFamily="49" charset="-122"/>
              </a:endParaRPr>
            </a:p>
            <a:p>
              <a:pPr algn="just" fontAlgn="base">
                <a:spcBef>
                  <a:spcPct val="0"/>
                </a:spcBef>
              </a:pPr>
              <a:r>
                <a:rPr lang="en-US" altLang="zh-CN" sz="2600" dirty="0">
                  <a:solidFill>
                    <a:srgbClr val="000080"/>
                  </a:solidFill>
                  <a:latin typeface="幼圆" pitchFamily="49" charset="-122"/>
                  <a:ea typeface="幼圆" pitchFamily="49" charset="-122"/>
                </a:rPr>
                <a:t>replace [-</a:t>
              </a:r>
              <a:r>
                <a:rPr lang="en-US" altLang="zh-CN" sz="2600" dirty="0" err="1">
                  <a:solidFill>
                    <a:srgbClr val="000080"/>
                  </a:solidFill>
                  <a:latin typeface="幼圆" pitchFamily="49" charset="-122"/>
                  <a:ea typeface="幼圆" pitchFamily="49" charset="-122"/>
                </a:rPr>
                <a:t>i</a:t>
              </a:r>
              <a:r>
                <a:rPr lang="en-US" altLang="zh-CN" sz="2600" dirty="0">
                  <a:solidFill>
                    <a:srgbClr val="000080"/>
                  </a:solidFill>
                  <a:latin typeface="幼圆" pitchFamily="49" charset="-122"/>
                  <a:ea typeface="幼圆" pitchFamily="49" charset="-122"/>
                </a:rPr>
                <a:t>] str1 str2 filename</a:t>
              </a:r>
            </a:p>
            <a:p>
              <a:pPr fontAlgn="base">
                <a:spcBef>
                  <a:spcPct val="0"/>
                </a:spcBef>
              </a:pPr>
              <a:r>
                <a:rPr lang="zh-CN" altLang="en-US" sz="2600" dirty="0">
                  <a:solidFill>
                    <a:srgbClr val="000080"/>
                  </a:solidFill>
                  <a:latin typeface="幼圆" pitchFamily="49" charset="-122"/>
                  <a:ea typeface="幼圆" pitchFamily="49" charset="-122"/>
                </a:rPr>
                <a:t>要求：</a:t>
              </a:r>
              <a:endParaRPr lang="en-US" altLang="zh-CN" sz="2600" dirty="0">
                <a:solidFill>
                  <a:srgbClr val="000080"/>
                </a:solidFill>
                <a:latin typeface="幼圆" pitchFamily="49" charset="-122"/>
                <a:ea typeface="幼圆" pitchFamily="49" charset="-122"/>
              </a:endParaRPr>
            </a:p>
            <a:p>
              <a:pPr fontAlgn="base">
                <a:spcBef>
                  <a:spcPct val="0"/>
                </a:spcBef>
                <a:buFont typeface="Wingdings" pitchFamily="2" charset="2"/>
                <a:buChar char="u"/>
              </a:pPr>
              <a:r>
                <a:rPr lang="en-US" altLang="zh-CN" sz="2600" dirty="0">
                  <a:solidFill>
                    <a:srgbClr val="000080"/>
                  </a:solidFill>
                  <a:latin typeface="幼圆" pitchFamily="49" charset="-122"/>
                  <a:ea typeface="幼圆" pitchFamily="49" charset="-122"/>
                </a:rPr>
                <a:t> </a:t>
              </a:r>
              <a:r>
                <a:rPr lang="zh-CN" altLang="en-US" sz="2600" dirty="0">
                  <a:solidFill>
                    <a:srgbClr val="000080"/>
                  </a:solidFill>
                  <a:latin typeface="幼圆" pitchFamily="49" charset="-122"/>
                  <a:ea typeface="幼圆" pitchFamily="49" charset="-122"/>
                </a:rPr>
                <a:t>支持大小写无关</a:t>
              </a:r>
              <a:endParaRPr lang="en-US" altLang="zh-CN" sz="2600" dirty="0">
                <a:solidFill>
                  <a:srgbClr val="000080"/>
                </a:solidFill>
                <a:latin typeface="幼圆" pitchFamily="49" charset="-122"/>
                <a:ea typeface="幼圆" pitchFamily="49" charset="-122"/>
              </a:endParaRPr>
            </a:p>
            <a:p>
              <a:pPr fontAlgn="base">
                <a:spcBef>
                  <a:spcPct val="0"/>
                </a:spcBef>
                <a:buFont typeface="Wingdings" pitchFamily="2" charset="2"/>
                <a:buChar char="u"/>
              </a:pPr>
              <a:r>
                <a:rPr lang="en-US" altLang="zh-CN" sz="2600" dirty="0">
                  <a:solidFill>
                    <a:srgbClr val="000080"/>
                  </a:solidFill>
                  <a:latin typeface="幼圆" pitchFamily="49" charset="-122"/>
                  <a:ea typeface="幼圆" pitchFamily="49" charset="-122"/>
                </a:rPr>
                <a:t> </a:t>
              </a:r>
              <a:r>
                <a:rPr lang="zh-CN" altLang="en-US" sz="2600" dirty="0">
                  <a:solidFill>
                    <a:srgbClr val="000080"/>
                  </a:solidFill>
                  <a:latin typeface="幼圆" pitchFamily="49" charset="-122"/>
                  <a:ea typeface="幼圆" pitchFamily="49" charset="-122"/>
                </a:rPr>
                <a:t>支持简单的模式查找，如？</a:t>
              </a:r>
            </a:p>
          </p:txBody>
        </p:sp>
      </p:grpSp>
      <p:pic>
        <p:nvPicPr>
          <p:cNvPr id="119810" name="Picture 2"/>
          <p:cNvPicPr>
            <a:picLocks noChangeAspect="1" noChangeArrowheads="1"/>
          </p:cNvPicPr>
          <p:nvPr/>
        </p:nvPicPr>
        <p:blipFill>
          <a:blip r:embed="rId2" cstate="print"/>
          <a:srcRect/>
          <a:stretch>
            <a:fillRect/>
          </a:stretch>
        </p:blipFill>
        <p:spPr bwMode="auto">
          <a:xfrm>
            <a:off x="7134226" y="5162550"/>
            <a:ext cx="3533775" cy="1695450"/>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5"/>
          <p:cNvGrpSpPr>
            <a:grpSpLocks/>
          </p:cNvGrpSpPr>
          <p:nvPr/>
        </p:nvGrpSpPr>
        <p:grpSpPr bwMode="auto">
          <a:xfrm>
            <a:off x="1541812" y="1844675"/>
            <a:ext cx="9053320" cy="2446338"/>
            <a:chOff x="303" y="638"/>
            <a:chExt cx="4981" cy="1128"/>
          </a:xfrm>
        </p:grpSpPr>
        <p:sp>
          <p:nvSpPr>
            <p:cNvPr id="38921" name="Freeform 76"/>
            <p:cNvSpPr>
              <a:spLocks/>
            </p:cNvSpPr>
            <p:nvPr/>
          </p:nvSpPr>
          <p:spPr bwMode="auto">
            <a:xfrm>
              <a:off x="303" y="638"/>
              <a:ext cx="4981" cy="1128"/>
            </a:xfrm>
            <a:custGeom>
              <a:avLst/>
              <a:gdLst>
                <a:gd name="T0" fmla="*/ 186 w 5116"/>
                <a:gd name="T1" fmla="*/ 0 h 2432"/>
                <a:gd name="T2" fmla="*/ 615 w 5116"/>
                <a:gd name="T3" fmla="*/ 0 h 2432"/>
                <a:gd name="T4" fmla="*/ 2157 w 5116"/>
                <a:gd name="T5" fmla="*/ 0 h 2432"/>
                <a:gd name="T6" fmla="*/ 3232 w 5116"/>
                <a:gd name="T7" fmla="*/ 0 h 2432"/>
                <a:gd name="T8" fmla="*/ 3813 w 5116"/>
                <a:gd name="T9" fmla="*/ 0 h 2432"/>
                <a:gd name="T10" fmla="*/ 3770 w 5116"/>
                <a:gd name="T11" fmla="*/ 0 h 2432"/>
                <a:gd name="T12" fmla="*/ 3762 w 5116"/>
                <a:gd name="T13" fmla="*/ 0 h 2432"/>
                <a:gd name="T14" fmla="*/ 3756 w 5116"/>
                <a:gd name="T15" fmla="*/ 0 h 2432"/>
                <a:gd name="T16" fmla="*/ 3696 w 5116"/>
                <a:gd name="T17" fmla="*/ 0 h 2432"/>
                <a:gd name="T18" fmla="*/ 3656 w 5116"/>
                <a:gd name="T19" fmla="*/ 0 h 2432"/>
                <a:gd name="T20" fmla="*/ 3332 w 5116"/>
                <a:gd name="T21" fmla="*/ 0 h 2432"/>
                <a:gd name="T22" fmla="*/ 3075 w 5116"/>
                <a:gd name="T23" fmla="*/ 0 h 2432"/>
                <a:gd name="T24" fmla="*/ 1014 w 5116"/>
                <a:gd name="T25" fmla="*/ 0 h 2432"/>
                <a:gd name="T26" fmla="*/ 186 w 5116"/>
                <a:gd name="T27" fmla="*/ 0 h 2432"/>
                <a:gd name="T28" fmla="*/ 86 w 5116"/>
                <a:gd name="T29" fmla="*/ 0 h 2432"/>
                <a:gd name="T30" fmla="*/ 111 w 5116"/>
                <a:gd name="T31" fmla="*/ 0 h 2432"/>
                <a:gd name="T32" fmla="*/ 72 w 5116"/>
                <a:gd name="T33" fmla="*/ 0 h 2432"/>
                <a:gd name="T34" fmla="*/ 79 w 5116"/>
                <a:gd name="T35" fmla="*/ 0 h 2432"/>
                <a:gd name="T36" fmla="*/ 94 w 5116"/>
                <a:gd name="T37" fmla="*/ 0 h 2432"/>
                <a:gd name="T38" fmla="*/ 127 w 5116"/>
                <a:gd name="T39" fmla="*/ 0 h 2432"/>
                <a:gd name="T40" fmla="*/ 186 w 5116"/>
                <a:gd name="T41" fmla="*/ 0 h 2432"/>
                <a:gd name="T42" fmla="*/ 302 w 5116"/>
                <a:gd name="T43" fmla="*/ 0 h 2432"/>
                <a:gd name="T44" fmla="*/ 240 w 5116"/>
                <a:gd name="T45" fmla="*/ 0 h 243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116" h="2432">
                  <a:moveTo>
                    <a:pt x="249" y="78"/>
                  </a:moveTo>
                  <a:cubicBezTo>
                    <a:pt x="382" y="45"/>
                    <a:pt x="763" y="69"/>
                    <a:pt x="827" y="67"/>
                  </a:cubicBezTo>
                  <a:cubicBezTo>
                    <a:pt x="1516" y="51"/>
                    <a:pt x="2205" y="48"/>
                    <a:pt x="2894" y="34"/>
                  </a:cubicBezTo>
                  <a:cubicBezTo>
                    <a:pt x="3374" y="48"/>
                    <a:pt x="3860" y="76"/>
                    <a:pt x="4338" y="23"/>
                  </a:cubicBezTo>
                  <a:cubicBezTo>
                    <a:pt x="4597" y="35"/>
                    <a:pt x="4861" y="27"/>
                    <a:pt x="5116" y="78"/>
                  </a:cubicBezTo>
                  <a:cubicBezTo>
                    <a:pt x="5105" y="195"/>
                    <a:pt x="5089" y="319"/>
                    <a:pt x="5061" y="434"/>
                  </a:cubicBezTo>
                  <a:cubicBezTo>
                    <a:pt x="5028" y="965"/>
                    <a:pt x="5041" y="882"/>
                    <a:pt x="5050" y="1789"/>
                  </a:cubicBezTo>
                  <a:cubicBezTo>
                    <a:pt x="5046" y="1959"/>
                    <a:pt x="5068" y="2132"/>
                    <a:pt x="5039" y="2300"/>
                  </a:cubicBezTo>
                  <a:cubicBezTo>
                    <a:pt x="5035" y="2326"/>
                    <a:pt x="4987" y="2307"/>
                    <a:pt x="4961" y="2311"/>
                  </a:cubicBezTo>
                  <a:cubicBezTo>
                    <a:pt x="4942" y="2314"/>
                    <a:pt x="4924" y="2320"/>
                    <a:pt x="4905" y="2322"/>
                  </a:cubicBezTo>
                  <a:cubicBezTo>
                    <a:pt x="4762" y="2337"/>
                    <a:pt x="4616" y="2346"/>
                    <a:pt x="4472" y="2356"/>
                  </a:cubicBezTo>
                  <a:cubicBezTo>
                    <a:pt x="4357" y="2375"/>
                    <a:pt x="4243" y="2381"/>
                    <a:pt x="4127" y="2389"/>
                  </a:cubicBezTo>
                  <a:cubicBezTo>
                    <a:pt x="3127" y="2385"/>
                    <a:pt x="2288" y="2432"/>
                    <a:pt x="1360" y="2356"/>
                  </a:cubicBezTo>
                  <a:cubicBezTo>
                    <a:pt x="990" y="2360"/>
                    <a:pt x="619" y="2371"/>
                    <a:pt x="249" y="2367"/>
                  </a:cubicBezTo>
                  <a:cubicBezTo>
                    <a:pt x="172" y="2366"/>
                    <a:pt x="143" y="2189"/>
                    <a:pt x="116" y="2134"/>
                  </a:cubicBezTo>
                  <a:cubicBezTo>
                    <a:pt x="97" y="2017"/>
                    <a:pt x="0" y="1793"/>
                    <a:pt x="149" y="1756"/>
                  </a:cubicBezTo>
                  <a:cubicBezTo>
                    <a:pt x="130" y="1660"/>
                    <a:pt x="118" y="1562"/>
                    <a:pt x="94" y="1467"/>
                  </a:cubicBezTo>
                  <a:cubicBezTo>
                    <a:pt x="83" y="1352"/>
                    <a:pt x="68" y="1235"/>
                    <a:pt x="105" y="1122"/>
                  </a:cubicBezTo>
                  <a:cubicBezTo>
                    <a:pt x="112" y="781"/>
                    <a:pt x="106" y="440"/>
                    <a:pt x="127" y="100"/>
                  </a:cubicBezTo>
                  <a:cubicBezTo>
                    <a:pt x="128" y="84"/>
                    <a:pt x="159" y="90"/>
                    <a:pt x="171" y="78"/>
                  </a:cubicBezTo>
                  <a:cubicBezTo>
                    <a:pt x="202" y="47"/>
                    <a:pt x="197" y="17"/>
                    <a:pt x="249" y="0"/>
                  </a:cubicBezTo>
                  <a:cubicBezTo>
                    <a:pt x="296" y="33"/>
                    <a:pt x="343" y="78"/>
                    <a:pt x="405" y="78"/>
                  </a:cubicBezTo>
                  <a:lnTo>
                    <a:pt x="321" y="60"/>
                  </a:lnTo>
                </a:path>
              </a:pathLst>
            </a:custGeom>
            <a:solidFill>
              <a:srgbClr val="CDF5FF"/>
            </a:solidFill>
            <a:ln w="12700" cap="sq" cmpd="sng">
              <a:noFill/>
              <a:prstDash val="solid"/>
              <a:round/>
              <a:headEnd type="none" w="sm" len="sm"/>
              <a:tailEnd type="none" w="sm" len="sm"/>
            </a:ln>
            <a:effectLst>
              <a:outerShdw dist="179605" dir="2700000" algn="ctr" rotWithShape="0">
                <a:srgbClr val="B2B2B2"/>
              </a:outerShdw>
            </a:effectLst>
          </p:spPr>
          <p:txBody>
            <a:bodyPr wrap="none" anchor="ctr"/>
            <a:lstStyle/>
            <a:p>
              <a:endParaRPr lang="zh-CN" altLang="en-US"/>
            </a:p>
          </p:txBody>
        </p:sp>
        <p:sp>
          <p:nvSpPr>
            <p:cNvPr id="38922" name="Rectangle 77"/>
            <p:cNvSpPr>
              <a:spLocks noChangeArrowheads="1"/>
            </p:cNvSpPr>
            <p:nvPr/>
          </p:nvSpPr>
          <p:spPr bwMode="auto">
            <a:xfrm>
              <a:off x="935" y="727"/>
              <a:ext cx="4275" cy="930"/>
            </a:xfrm>
            <a:prstGeom prst="rect">
              <a:avLst/>
            </a:prstGeom>
            <a:noFill/>
            <a:ln w="12700" cap="sq">
              <a:noFill/>
              <a:miter lim="800000"/>
              <a:headEnd type="none" w="sm" len="sm"/>
              <a:tailEnd type="none" w="sm" len="sm"/>
            </a:ln>
          </p:spPr>
          <p:txBody>
            <a:bodyPr>
              <a:spAutoFit/>
            </a:bodyPr>
            <a:lstStyle/>
            <a:p>
              <a:pPr algn="l" eaLnBrk="1" hangingPunct="1">
                <a:lnSpc>
                  <a:spcPct val="125000"/>
                </a:lnSpc>
              </a:pPr>
              <a:r>
                <a:rPr kumimoji="1" lang="zh-CN" altLang="en-US" sz="2500" b="1" dirty="0">
                  <a:solidFill>
                    <a:srgbClr val="003296"/>
                  </a:solidFill>
                  <a:latin typeface="幼圆" pitchFamily="49" charset="-122"/>
                  <a:ea typeface="幼圆" pitchFamily="49" charset="-122"/>
                </a:rPr>
                <a:t>字符串的匹配。给定一个</a:t>
              </a:r>
              <a:r>
                <a:rPr kumimoji="1" lang="zh-CN" altLang="en-US" sz="2500" b="1" dirty="0">
                  <a:solidFill>
                    <a:srgbClr val="FF0000"/>
                  </a:solidFill>
                  <a:latin typeface="幼圆" pitchFamily="49" charset="-122"/>
                  <a:ea typeface="幼圆" pitchFamily="49" charset="-122"/>
                </a:rPr>
                <a:t>主字符串</a:t>
              </a:r>
              <a:r>
                <a:rPr kumimoji="1" lang="en-US" altLang="zh-CN" sz="2500" b="1" dirty="0">
                  <a:solidFill>
                    <a:srgbClr val="FF0000"/>
                  </a:solidFill>
                  <a:latin typeface="幼圆" pitchFamily="49" charset="-122"/>
                  <a:ea typeface="幼圆" pitchFamily="49" charset="-122"/>
                </a:rPr>
                <a:t>S</a:t>
              </a:r>
              <a:r>
                <a:rPr kumimoji="1" lang="zh-CN" altLang="en-US" sz="2500" b="1" dirty="0">
                  <a:solidFill>
                    <a:srgbClr val="003296"/>
                  </a:solidFill>
                  <a:latin typeface="幼圆" pitchFamily="49" charset="-122"/>
                  <a:ea typeface="幼圆" pitchFamily="49" charset="-122"/>
                </a:rPr>
                <a:t>和一个</a:t>
              </a:r>
              <a:r>
                <a:rPr kumimoji="1" lang="zh-CN" altLang="en-US" sz="2500" b="1" dirty="0">
                  <a:solidFill>
                    <a:srgbClr val="FF0000"/>
                  </a:solidFill>
                  <a:latin typeface="幼圆" pitchFamily="49" charset="-122"/>
                  <a:ea typeface="幼圆" pitchFamily="49" charset="-122"/>
                </a:rPr>
                <a:t>子串</a:t>
              </a:r>
              <a:r>
                <a:rPr kumimoji="1" lang="en-US" altLang="zh-CN" sz="2500" b="1" dirty="0">
                  <a:solidFill>
                    <a:srgbClr val="FF0000"/>
                  </a:solidFill>
                  <a:latin typeface="幼圆" pitchFamily="49" charset="-122"/>
                  <a:ea typeface="幼圆" pitchFamily="49" charset="-122"/>
                </a:rPr>
                <a:t>T(</a:t>
              </a:r>
              <a:r>
                <a:rPr kumimoji="1" lang="zh-CN" altLang="en-US" sz="2500" b="1" dirty="0">
                  <a:solidFill>
                    <a:srgbClr val="FF0000"/>
                  </a:solidFill>
                  <a:latin typeface="幼圆" pitchFamily="49" charset="-122"/>
                  <a:ea typeface="幼圆" pitchFamily="49" charset="-122"/>
                </a:rPr>
                <a:t>又称模式串</a:t>
              </a:r>
              <a:r>
                <a:rPr kumimoji="1" lang="en-US" altLang="zh-CN" sz="2500" b="1" dirty="0">
                  <a:solidFill>
                    <a:srgbClr val="FF0000"/>
                  </a:solidFill>
                  <a:latin typeface="幼圆" pitchFamily="49" charset="-122"/>
                  <a:ea typeface="幼圆" pitchFamily="49" charset="-122"/>
                </a:rPr>
                <a:t>)</a:t>
              </a:r>
              <a:r>
                <a:rPr kumimoji="1" lang="zh-CN" altLang="en-US" sz="2500" b="1" dirty="0">
                  <a:solidFill>
                    <a:srgbClr val="003296"/>
                  </a:solidFill>
                  <a:latin typeface="幼圆" pitchFamily="49" charset="-122"/>
                  <a:ea typeface="幼圆" pitchFamily="49" charset="-122"/>
                </a:rPr>
                <a:t>，长度分别为</a:t>
              </a:r>
              <a:r>
                <a:rPr kumimoji="1" lang="en-US" altLang="zh-CN" sz="2500" b="1" dirty="0">
                  <a:solidFill>
                    <a:srgbClr val="003296"/>
                  </a:solidFill>
                  <a:latin typeface="幼圆" pitchFamily="49" charset="-122"/>
                  <a:ea typeface="幼圆" pitchFamily="49" charset="-122"/>
                </a:rPr>
                <a:t>n</a:t>
              </a:r>
              <a:r>
                <a:rPr kumimoji="1" lang="zh-CN" altLang="en-US" sz="2500" b="1" dirty="0">
                  <a:solidFill>
                    <a:srgbClr val="003296"/>
                  </a:solidFill>
                  <a:latin typeface="幼圆" pitchFamily="49" charset="-122"/>
                  <a:ea typeface="幼圆" pitchFamily="49" charset="-122"/>
                </a:rPr>
                <a:t>和</a:t>
              </a:r>
              <a:r>
                <a:rPr kumimoji="1" lang="en-US" altLang="zh-CN" sz="2500" b="1" dirty="0">
                  <a:solidFill>
                    <a:srgbClr val="003296"/>
                  </a:solidFill>
                  <a:latin typeface="幼圆" pitchFamily="49" charset="-122"/>
                  <a:ea typeface="幼圆" pitchFamily="49" charset="-122"/>
                </a:rPr>
                <a:t>m</a:t>
              </a:r>
              <a:r>
                <a:rPr kumimoji="1" lang="zh-CN" altLang="en-US" sz="2500" b="1" dirty="0">
                  <a:solidFill>
                    <a:srgbClr val="003296"/>
                  </a:solidFill>
                  <a:latin typeface="幼圆" pitchFamily="49" charset="-122"/>
                  <a:ea typeface="幼圆" pitchFamily="49" charset="-122"/>
                </a:rPr>
                <a:t>。若在主串</a:t>
              </a:r>
              <a:r>
                <a:rPr kumimoji="1" lang="en-US" altLang="zh-CN" sz="2500" b="1" dirty="0">
                  <a:solidFill>
                    <a:srgbClr val="003296"/>
                  </a:solidFill>
                  <a:latin typeface="幼圆" pitchFamily="49" charset="-122"/>
                  <a:ea typeface="幼圆" pitchFamily="49" charset="-122"/>
                </a:rPr>
                <a:t>S</a:t>
              </a:r>
              <a:r>
                <a:rPr kumimoji="1" lang="zh-CN" altLang="en-US" sz="2500" b="1" dirty="0">
                  <a:solidFill>
                    <a:srgbClr val="003296"/>
                  </a:solidFill>
                  <a:latin typeface="幼圆" pitchFamily="49" charset="-122"/>
                  <a:ea typeface="幼圆" pitchFamily="49" charset="-122"/>
                </a:rPr>
                <a:t>中找到一个与子串</a:t>
              </a:r>
              <a:r>
                <a:rPr kumimoji="1" lang="en-US" altLang="zh-CN" sz="2500" b="1" dirty="0">
                  <a:solidFill>
                    <a:srgbClr val="003296"/>
                  </a:solidFill>
                  <a:latin typeface="幼圆" pitchFamily="49" charset="-122"/>
                  <a:ea typeface="幼圆" pitchFamily="49" charset="-122"/>
                </a:rPr>
                <a:t>T</a:t>
              </a:r>
              <a:r>
                <a:rPr kumimoji="1" lang="zh-CN" altLang="en-US" sz="2500" b="1" dirty="0">
                  <a:solidFill>
                    <a:srgbClr val="003296"/>
                  </a:solidFill>
                  <a:latin typeface="幼圆" pitchFamily="49" charset="-122"/>
                  <a:ea typeface="幼圆" pitchFamily="49" charset="-122"/>
                </a:rPr>
                <a:t>相等的子串，则返回</a:t>
              </a:r>
              <a:r>
                <a:rPr kumimoji="1" lang="en-US" altLang="zh-CN" sz="2500" b="1" dirty="0">
                  <a:solidFill>
                    <a:srgbClr val="003296"/>
                  </a:solidFill>
                  <a:latin typeface="幼圆" pitchFamily="49" charset="-122"/>
                  <a:ea typeface="幼圆" pitchFamily="49" charset="-122"/>
                </a:rPr>
                <a:t>T</a:t>
              </a:r>
              <a:r>
                <a:rPr kumimoji="1" lang="zh-CN" altLang="en-US" sz="2500" b="1" dirty="0">
                  <a:solidFill>
                    <a:srgbClr val="003296"/>
                  </a:solidFill>
                  <a:latin typeface="幼圆" pitchFamily="49" charset="-122"/>
                  <a:ea typeface="幼圆" pitchFamily="49" charset="-122"/>
                </a:rPr>
                <a:t>的第一个字符在主串中的位置序号。</a:t>
              </a:r>
            </a:p>
          </p:txBody>
        </p:sp>
        <p:sp>
          <p:nvSpPr>
            <p:cNvPr id="38923" name="Rectangle 78"/>
            <p:cNvSpPr>
              <a:spLocks noChangeArrowheads="1"/>
            </p:cNvSpPr>
            <p:nvPr/>
          </p:nvSpPr>
          <p:spPr bwMode="auto">
            <a:xfrm>
              <a:off x="442" y="722"/>
              <a:ext cx="697" cy="241"/>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pPr algn="l" eaLnBrk="1" hangingPunct="1"/>
              <a:r>
                <a:rPr kumimoji="1" lang="zh-CN" altLang="en-US" sz="2800" b="1">
                  <a:solidFill>
                    <a:srgbClr val="FF3300"/>
                  </a:solidFill>
                  <a:latin typeface="黑体" pitchFamily="49" charset="-122"/>
                  <a:ea typeface="黑体" pitchFamily="49" charset="-122"/>
                </a:rPr>
                <a:t>功能：</a:t>
              </a:r>
            </a:p>
          </p:txBody>
        </p:sp>
      </p:grpSp>
      <p:grpSp>
        <p:nvGrpSpPr>
          <p:cNvPr id="3" name="Group 2"/>
          <p:cNvGrpSpPr>
            <a:grpSpLocks/>
          </p:cNvGrpSpPr>
          <p:nvPr/>
        </p:nvGrpSpPr>
        <p:grpSpPr bwMode="auto">
          <a:xfrm>
            <a:off x="1343472" y="120891"/>
            <a:ext cx="8825004" cy="677863"/>
            <a:chOff x="288" y="432"/>
            <a:chExt cx="1920" cy="427"/>
          </a:xfrm>
        </p:grpSpPr>
        <p:sp>
          <p:nvSpPr>
            <p:cNvPr id="38919" name="AutoShape 3"/>
            <p:cNvSpPr>
              <a:spLocks noChangeArrowheads="1"/>
            </p:cNvSpPr>
            <p:nvPr/>
          </p:nvSpPr>
          <p:spPr bwMode="auto">
            <a:xfrm>
              <a:off x="288" y="432"/>
              <a:ext cx="1920" cy="427"/>
            </a:xfrm>
            <a:prstGeom prst="cloudCallout">
              <a:avLst>
                <a:gd name="adj1" fmla="val -18074"/>
                <a:gd name="adj2" fmla="val 30796"/>
              </a:avLst>
            </a:prstGeom>
            <a:solidFill>
              <a:srgbClr val="FFFFD9"/>
            </a:solidFill>
            <a:ln w="12700" cap="sq">
              <a:noFill/>
              <a:round/>
              <a:headEnd type="none" w="sm" len="sm"/>
              <a:tailEnd type="none" w="sm" len="sm"/>
            </a:ln>
            <a:effectLst>
              <a:outerShdw dist="130755" dir="1743276" algn="ctr" rotWithShape="0">
                <a:srgbClr val="B2B2B2"/>
              </a:outerShdw>
            </a:effectLst>
          </p:spPr>
          <p:txBody>
            <a:bodyPr wrap="none" anchor="ctr"/>
            <a:lstStyle/>
            <a:p>
              <a:pPr eaLnBrk="1" hangingPunct="1"/>
              <a:endParaRPr kumimoji="1" lang="zh-CN" altLang="zh-CN" sz="2400"/>
            </a:p>
          </p:txBody>
        </p:sp>
        <p:sp>
          <p:nvSpPr>
            <p:cNvPr id="38920" name="Text Box 4"/>
            <p:cNvSpPr txBox="1">
              <a:spLocks noChangeArrowheads="1"/>
            </p:cNvSpPr>
            <p:nvPr/>
          </p:nvSpPr>
          <p:spPr bwMode="auto">
            <a:xfrm>
              <a:off x="289" y="435"/>
              <a:ext cx="1917" cy="330"/>
            </a:xfrm>
            <a:prstGeom prst="rect">
              <a:avLst/>
            </a:prstGeom>
            <a:noFill/>
            <a:ln w="12700" cap="sq">
              <a:noFill/>
              <a:miter lim="800000"/>
              <a:headEnd type="none" w="sm" len="sm"/>
              <a:tailEnd type="none" w="sm" len="sm"/>
            </a:ln>
            <a:effectLst>
              <a:outerShdw dist="17961" dir="2700000" algn="ctr" rotWithShape="0">
                <a:srgbClr val="000000">
                  <a:alpha val="50000"/>
                </a:srgbClr>
              </a:outerShdw>
            </a:effectLst>
          </p:spPr>
          <p:txBody>
            <a:bodyPr wrap="square">
              <a:spAutoFit/>
            </a:bodyPr>
            <a:lstStyle/>
            <a:p>
              <a:pPr algn="l" eaLnBrk="1" hangingPunct="1"/>
              <a:r>
                <a:rPr kumimoji="1" lang="zh-CN" altLang="en-US" sz="2800" b="1" dirty="0">
                  <a:solidFill>
                    <a:srgbClr val="FF3300"/>
                  </a:solidFill>
                  <a:latin typeface="黑体" pitchFamily="49" charset="-122"/>
                  <a:ea typeface="黑体" pitchFamily="49" charset="-122"/>
                </a:rPr>
                <a:t>模式匹配的</a:t>
              </a:r>
              <a:r>
                <a:rPr kumimoji="1" lang="en-US" altLang="zh-CN" sz="2800" b="1" dirty="0">
                  <a:solidFill>
                    <a:srgbClr val="FF3300"/>
                  </a:solidFill>
                  <a:latin typeface="黑体" pitchFamily="49" charset="-122"/>
                  <a:ea typeface="黑体" pitchFamily="49" charset="-122"/>
                </a:rPr>
                <a:t>KMP(Knuth-Morris-Pratt)</a:t>
              </a:r>
              <a:r>
                <a:rPr kumimoji="1" lang="zh-CN" altLang="en-US" sz="2800" b="1" dirty="0">
                  <a:solidFill>
                    <a:srgbClr val="FF3300"/>
                  </a:solidFill>
                  <a:latin typeface="黑体" pitchFamily="49" charset="-122"/>
                  <a:ea typeface="黑体" pitchFamily="49" charset="-122"/>
                </a:rPr>
                <a:t>算法</a:t>
              </a:r>
            </a:p>
          </p:txBody>
        </p:sp>
      </p:grpSp>
      <p:grpSp>
        <p:nvGrpSpPr>
          <p:cNvPr id="5" name="组合 4"/>
          <p:cNvGrpSpPr>
            <a:grpSpLocks/>
          </p:cNvGrpSpPr>
          <p:nvPr/>
        </p:nvGrpSpPr>
        <p:grpSpPr bwMode="auto">
          <a:xfrm>
            <a:off x="2335254" y="4754565"/>
            <a:ext cx="6938118" cy="923330"/>
            <a:chOff x="1132189" y="1162462"/>
            <a:chExt cx="5078669" cy="300986"/>
          </a:xfrm>
        </p:grpSpPr>
        <p:sp>
          <p:nvSpPr>
            <p:cNvPr id="38917" name="TextBox 2"/>
            <p:cNvSpPr txBox="1">
              <a:spLocks noChangeArrowheads="1"/>
            </p:cNvSpPr>
            <p:nvPr/>
          </p:nvSpPr>
          <p:spPr bwMode="auto">
            <a:xfrm>
              <a:off x="1132189" y="1162462"/>
              <a:ext cx="5078669" cy="300986"/>
            </a:xfrm>
            <a:prstGeom prst="rect">
              <a:avLst/>
            </a:prstGeom>
            <a:noFill/>
            <a:ln w="9525">
              <a:noFill/>
              <a:miter lim="800000"/>
              <a:headEnd/>
              <a:tailEnd/>
            </a:ln>
          </p:spPr>
          <p:txBody>
            <a:bodyPr wrap="none">
              <a:spAutoFit/>
            </a:bodyPr>
            <a:lstStyle/>
            <a:p>
              <a:r>
                <a:rPr lang="en-US" altLang="zh-CN" sz="5400" b="1">
                  <a:solidFill>
                    <a:srgbClr val="000066"/>
                  </a:solidFill>
                </a:rPr>
                <a:t>O(n*m)                  O(n+m)</a:t>
              </a:r>
              <a:endParaRPr lang="zh-CN" altLang="en-US" sz="5400" b="1">
                <a:solidFill>
                  <a:srgbClr val="000066"/>
                </a:solidFill>
              </a:endParaRPr>
            </a:p>
          </p:txBody>
        </p:sp>
        <p:sp>
          <p:nvSpPr>
            <p:cNvPr id="4" name="右箭头 3"/>
            <p:cNvSpPr/>
            <p:nvPr/>
          </p:nvSpPr>
          <p:spPr bwMode="auto">
            <a:xfrm>
              <a:off x="3761174" y="1226113"/>
              <a:ext cx="689842" cy="222521"/>
            </a:xfrm>
            <a:prstGeom prst="rightArrow">
              <a:avLst/>
            </a:prstGeom>
            <a:solidFill>
              <a:srgbClr val="FF0000"/>
            </a:solidFill>
            <a:ln w="12700" cap="sq" cmpd="sng" algn="ctr">
              <a:solidFill>
                <a:schemeClr val="bg1">
                  <a:lumMod val="85000"/>
                  <a:lumOff val="15000"/>
                </a:schemeClr>
              </a:solidFill>
              <a:prstDash val="solid"/>
              <a:round/>
              <a:headEnd type="none" w="sm" len="sm"/>
              <a:tailEnd type="none" w="sm" len="sm"/>
            </a:ln>
            <a:effectLst/>
          </p:spPr>
          <p:txBody>
            <a:bodyPr/>
            <a:lstStyle/>
            <a:p>
              <a:pPr algn="l">
                <a:defRPr/>
              </a:pPr>
              <a:endParaRPr lang="zh-CN" altLang="en-US" sz="37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ea typeface="黑体" pitchFamily="2" charset="-122"/>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5C9672-7DB1-462D-AD2B-3BD093839E11}"/>
              </a:ext>
            </a:extLst>
          </p:cNvPr>
          <p:cNvSpPr>
            <a:spLocks noGrp="1"/>
          </p:cNvSpPr>
          <p:nvPr>
            <p:ph type="title"/>
          </p:nvPr>
        </p:nvSpPr>
        <p:spPr>
          <a:xfrm>
            <a:off x="855847" y="54905"/>
            <a:ext cx="10515600" cy="831627"/>
          </a:xfrm>
        </p:spPr>
        <p:txBody>
          <a:bodyPr/>
          <a:lstStyle/>
          <a:p>
            <a:r>
              <a:rPr lang="zh-CN" altLang="en-US" dirty="0"/>
              <a:t>朴素</a:t>
            </a:r>
            <a:r>
              <a:rPr lang="en-US" altLang="zh-CN" dirty="0"/>
              <a:t>(</a:t>
            </a:r>
            <a:r>
              <a:rPr kumimoji="1" lang="en-US" altLang="zh-CN" dirty="0">
                <a:solidFill>
                  <a:srgbClr val="002060"/>
                </a:solidFill>
                <a:latin typeface="楷体_GB2312" pitchFamily="49" charset="-122"/>
                <a:ea typeface="楷体_GB2312" pitchFamily="49" charset="-122"/>
              </a:rPr>
              <a:t>Brute-Force</a:t>
            </a:r>
            <a:r>
              <a:rPr lang="en-US" altLang="zh-CN" dirty="0"/>
              <a:t>)</a:t>
            </a:r>
            <a:r>
              <a:rPr lang="zh-CN" altLang="en-US" dirty="0"/>
              <a:t>字符串匹配算法</a:t>
            </a:r>
            <a:r>
              <a:rPr lang="en-US" altLang="zh-CN" dirty="0"/>
              <a:t>C</a:t>
            </a:r>
            <a:r>
              <a:rPr lang="zh-CN" altLang="en-US" dirty="0"/>
              <a:t>实现</a:t>
            </a:r>
          </a:p>
        </p:txBody>
      </p:sp>
      <p:sp>
        <p:nvSpPr>
          <p:cNvPr id="3" name="灯片编号占位符 2">
            <a:extLst>
              <a:ext uri="{FF2B5EF4-FFF2-40B4-BE49-F238E27FC236}">
                <a16:creationId xmlns:a16="http://schemas.microsoft.com/office/drawing/2014/main" id="{8D67D7A8-5C92-421F-87F7-7B6BC0873B04}"/>
              </a:ext>
            </a:extLst>
          </p:cNvPr>
          <p:cNvSpPr>
            <a:spLocks noGrp="1"/>
          </p:cNvSpPr>
          <p:nvPr>
            <p:ph type="sldNum" sz="quarter" idx="12"/>
          </p:nvPr>
        </p:nvSpPr>
        <p:spPr/>
        <p:txBody>
          <a:bodyPr/>
          <a:lstStyle/>
          <a:p>
            <a:fld id="{0C913308-F349-4B6D-A68A-DD1791B4A57B}" type="slidenum">
              <a:rPr lang="zh-CN" altLang="en-US" smtClean="0"/>
              <a:pPr/>
              <a:t>87</a:t>
            </a:fld>
            <a:endParaRPr lang="zh-CN" altLang="en-US" dirty="0"/>
          </a:p>
        </p:txBody>
      </p:sp>
      <p:sp>
        <p:nvSpPr>
          <p:cNvPr id="4" name="Rectangle 4">
            <a:extLst>
              <a:ext uri="{FF2B5EF4-FFF2-40B4-BE49-F238E27FC236}">
                <a16:creationId xmlns:a16="http://schemas.microsoft.com/office/drawing/2014/main" id="{F4A37DDC-241E-4F04-9B9C-24C52D07D6DC}"/>
              </a:ext>
            </a:extLst>
          </p:cNvPr>
          <p:cNvSpPr>
            <a:spLocks noChangeArrowheads="1"/>
          </p:cNvSpPr>
          <p:nvPr/>
        </p:nvSpPr>
        <p:spPr bwMode="auto">
          <a:xfrm>
            <a:off x="1524000" y="950915"/>
            <a:ext cx="9144000" cy="5706177"/>
          </a:xfrm>
          <a:prstGeom prst="rect">
            <a:avLst/>
          </a:prstGeom>
          <a:solidFill>
            <a:srgbClr val="002060"/>
          </a:solidFill>
          <a:ln w="9525">
            <a:noFill/>
            <a:miter lim="800000"/>
            <a:headEnd/>
            <a:tailEnd/>
          </a:ln>
          <a:effectLst/>
        </p:spPr>
        <p:txBody>
          <a:bodyPr wrap="square">
            <a:spAutoFit/>
          </a:bodyPr>
          <a:lstStyle/>
          <a:p>
            <a:pPr algn="l" eaLnBrk="1" hangingPunct="1">
              <a:lnSpc>
                <a:spcPct val="80000"/>
              </a:lnSpc>
            </a:pPr>
            <a:r>
              <a:rPr kumimoji="1" lang="en-US" altLang="zh-CN" sz="2400" b="1" dirty="0" err="1">
                <a:solidFill>
                  <a:srgbClr val="FFFFFF"/>
                </a:solidFill>
              </a:rPr>
              <a:t>int</a:t>
            </a:r>
            <a:r>
              <a:rPr kumimoji="1" lang="en-US" altLang="zh-CN" sz="2400" b="1" dirty="0">
                <a:solidFill>
                  <a:srgbClr val="FFFFFF"/>
                </a:solidFill>
              </a:rPr>
              <a:t> </a:t>
            </a:r>
            <a:r>
              <a:rPr kumimoji="1" lang="en-US" altLang="zh-CN" sz="2400" b="1" dirty="0">
                <a:solidFill>
                  <a:srgbClr val="FF9900"/>
                </a:solidFill>
              </a:rPr>
              <a:t>index</a:t>
            </a:r>
            <a:r>
              <a:rPr kumimoji="1" lang="en-US" altLang="zh-CN" sz="2400" b="1" dirty="0">
                <a:solidFill>
                  <a:srgbClr val="FFFFFF"/>
                </a:solidFill>
              </a:rPr>
              <a:t>(char S[ ], char T[ ]) </a:t>
            </a:r>
          </a:p>
          <a:p>
            <a:pPr algn="l" eaLnBrk="1" hangingPunct="1">
              <a:lnSpc>
                <a:spcPct val="80000"/>
              </a:lnSpc>
            </a:pPr>
            <a:r>
              <a:rPr kumimoji="1" lang="en-US" altLang="zh-CN" sz="2400" b="1" dirty="0">
                <a:solidFill>
                  <a:srgbClr val="FFFFFF"/>
                </a:solidFill>
              </a:rPr>
              <a:t>{</a:t>
            </a:r>
          </a:p>
          <a:p>
            <a:pPr algn="l" eaLnBrk="1" hangingPunct="1">
              <a:lnSpc>
                <a:spcPct val="80000"/>
              </a:lnSpc>
            </a:pPr>
            <a:r>
              <a:rPr kumimoji="1" lang="en-US" altLang="zh-CN" sz="2400" b="1" dirty="0">
                <a:solidFill>
                  <a:srgbClr val="FFFFFF"/>
                </a:solidFill>
              </a:rPr>
              <a:t>     </a:t>
            </a:r>
            <a:r>
              <a:rPr kumimoji="1" lang="en-US" altLang="zh-CN" sz="2400" b="1" dirty="0" err="1">
                <a:solidFill>
                  <a:srgbClr val="FFFFFF"/>
                </a:solidFill>
              </a:rPr>
              <a:t>int</a:t>
            </a:r>
            <a:r>
              <a:rPr kumimoji="1" lang="en-US" altLang="zh-CN" sz="2400" b="1" dirty="0">
                <a:solidFill>
                  <a:srgbClr val="FFFFFF"/>
                </a:solidFill>
              </a:rPr>
              <a:t> </a:t>
            </a:r>
            <a:r>
              <a:rPr kumimoji="1" lang="en-US" altLang="zh-CN" sz="2400" b="1" dirty="0" err="1">
                <a:solidFill>
                  <a:srgbClr val="FFFFFF"/>
                </a:solidFill>
              </a:rPr>
              <a:t>i</a:t>
            </a:r>
            <a:r>
              <a:rPr kumimoji="1" lang="en-US" altLang="zh-CN" sz="2400" b="1" dirty="0">
                <a:solidFill>
                  <a:srgbClr val="FFFFFF"/>
                </a:solidFill>
              </a:rPr>
              <a:t> = 0,  j=0;</a:t>
            </a:r>
          </a:p>
          <a:p>
            <a:pPr algn="l" eaLnBrk="1" hangingPunct="1">
              <a:lnSpc>
                <a:spcPct val="80000"/>
              </a:lnSpc>
            </a:pPr>
            <a:endParaRPr kumimoji="1" lang="en-US" altLang="zh-CN" sz="2400" b="1" dirty="0">
              <a:solidFill>
                <a:srgbClr val="FFFFFF"/>
              </a:solidFill>
            </a:endParaRPr>
          </a:p>
          <a:p>
            <a:pPr algn="l" eaLnBrk="1" hangingPunct="1">
              <a:lnSpc>
                <a:spcPct val="80000"/>
              </a:lnSpc>
            </a:pPr>
            <a:r>
              <a:rPr kumimoji="1" lang="en-US" altLang="zh-CN" sz="2400" b="1" dirty="0">
                <a:solidFill>
                  <a:srgbClr val="FFFFFF"/>
                </a:solidFill>
              </a:rPr>
              <a:t>     while ( S[</a:t>
            </a:r>
            <a:r>
              <a:rPr kumimoji="1" lang="en-US" altLang="zh-CN" sz="2400" b="1" dirty="0" err="1">
                <a:solidFill>
                  <a:srgbClr val="FFFFFF"/>
                </a:solidFill>
              </a:rPr>
              <a:t>i</a:t>
            </a:r>
            <a:r>
              <a:rPr kumimoji="1" lang="en-US" altLang="zh-CN" sz="2400" b="1" dirty="0">
                <a:solidFill>
                  <a:srgbClr val="FFFFFF"/>
                </a:solidFill>
              </a:rPr>
              <a:t>]!=‘\0’  &amp;&amp;  T[j]!=‘\0’) {</a:t>
            </a:r>
          </a:p>
          <a:p>
            <a:pPr algn="l" eaLnBrk="1" hangingPunct="1">
              <a:lnSpc>
                <a:spcPct val="80000"/>
              </a:lnSpc>
            </a:pPr>
            <a:r>
              <a:rPr kumimoji="1" lang="en-US" altLang="zh-CN" sz="2400" b="1" dirty="0">
                <a:solidFill>
                  <a:srgbClr val="FFFFFF"/>
                </a:solidFill>
              </a:rPr>
              <a:t>         if (S [</a:t>
            </a:r>
            <a:r>
              <a:rPr kumimoji="1" lang="en-US" altLang="zh-CN" sz="2400" b="1" dirty="0" err="1">
                <a:solidFill>
                  <a:srgbClr val="FFFFFF"/>
                </a:solidFill>
              </a:rPr>
              <a:t>i</a:t>
            </a:r>
            <a:r>
              <a:rPr kumimoji="1" lang="en-US" altLang="zh-CN" sz="2400" b="1" dirty="0">
                <a:solidFill>
                  <a:srgbClr val="FFFFFF"/>
                </a:solidFill>
              </a:rPr>
              <a:t>] == T[j] ) {</a:t>
            </a:r>
          </a:p>
          <a:p>
            <a:pPr algn="l" eaLnBrk="1" hangingPunct="1">
              <a:lnSpc>
                <a:spcPct val="80000"/>
              </a:lnSpc>
            </a:pPr>
            <a:r>
              <a:rPr kumimoji="1" lang="en-US" altLang="zh-CN" sz="2400" b="1" dirty="0">
                <a:solidFill>
                  <a:srgbClr val="FFFFFF"/>
                </a:solidFill>
              </a:rPr>
              <a:t>             </a:t>
            </a:r>
            <a:r>
              <a:rPr kumimoji="1" lang="en-US" altLang="zh-CN" sz="2400" b="1" dirty="0" err="1">
                <a:solidFill>
                  <a:srgbClr val="FFFFFF"/>
                </a:solidFill>
              </a:rPr>
              <a:t>i</a:t>
            </a:r>
            <a:r>
              <a:rPr kumimoji="1" lang="en-US" altLang="zh-CN" sz="2400" b="1" dirty="0">
                <a:solidFill>
                  <a:srgbClr val="FFFFFF"/>
                </a:solidFill>
              </a:rPr>
              <a:t>++;   </a:t>
            </a:r>
          </a:p>
          <a:p>
            <a:pPr algn="l" eaLnBrk="1" hangingPunct="1">
              <a:lnSpc>
                <a:spcPct val="80000"/>
              </a:lnSpc>
            </a:pPr>
            <a:r>
              <a:rPr kumimoji="1" lang="en-US" altLang="zh-CN" sz="2400" b="1" dirty="0">
                <a:solidFill>
                  <a:srgbClr val="FFFFFF"/>
                </a:solidFill>
              </a:rPr>
              <a:t>             </a:t>
            </a:r>
            <a:r>
              <a:rPr kumimoji="1" lang="en-US" altLang="zh-CN" sz="2400" b="1" dirty="0" err="1">
                <a:solidFill>
                  <a:srgbClr val="FFFFFF"/>
                </a:solidFill>
              </a:rPr>
              <a:t>j++</a:t>
            </a:r>
            <a:r>
              <a:rPr kumimoji="1" lang="en-US" altLang="zh-CN" sz="2400" b="1" dirty="0">
                <a:solidFill>
                  <a:srgbClr val="FFFFFF"/>
                </a:solidFill>
              </a:rPr>
              <a:t> </a:t>
            </a:r>
          </a:p>
          <a:p>
            <a:pPr algn="l" eaLnBrk="1" hangingPunct="1">
              <a:lnSpc>
                <a:spcPct val="80000"/>
              </a:lnSpc>
            </a:pPr>
            <a:r>
              <a:rPr kumimoji="1" lang="en-US" altLang="zh-CN" sz="2400" b="1" dirty="0">
                <a:solidFill>
                  <a:srgbClr val="FFFFFF"/>
                </a:solidFill>
              </a:rPr>
              <a:t>         } </a:t>
            </a:r>
          </a:p>
          <a:p>
            <a:pPr algn="l" eaLnBrk="1" hangingPunct="1">
              <a:lnSpc>
                <a:spcPct val="80000"/>
              </a:lnSpc>
            </a:pPr>
            <a:r>
              <a:rPr kumimoji="1" lang="en-US" altLang="zh-CN" b="1" dirty="0">
                <a:solidFill>
                  <a:srgbClr val="FF6600"/>
                </a:solidFill>
                <a:latin typeface="楷体_GB2312" pitchFamily="49" charset="-122"/>
                <a:ea typeface="楷体_GB2312" pitchFamily="49" charset="-122"/>
              </a:rPr>
              <a:t>   </a:t>
            </a:r>
            <a:r>
              <a:rPr kumimoji="1" lang="en-US" altLang="zh-CN" sz="2400" b="1" dirty="0">
                <a:solidFill>
                  <a:srgbClr val="FFFFFF"/>
                </a:solidFill>
              </a:rPr>
              <a:t>     else {</a:t>
            </a:r>
          </a:p>
          <a:p>
            <a:pPr>
              <a:lnSpc>
                <a:spcPct val="80000"/>
              </a:lnSpc>
            </a:pPr>
            <a:r>
              <a:rPr kumimoji="1" lang="en-US" altLang="zh-CN" sz="2400" b="1" dirty="0">
                <a:solidFill>
                  <a:srgbClr val="FFFFFF"/>
                </a:solidFill>
              </a:rPr>
              <a:t>            </a:t>
            </a:r>
            <a:r>
              <a:rPr kumimoji="1" lang="en-US" altLang="zh-CN" sz="2400" b="1" dirty="0" err="1">
                <a:solidFill>
                  <a:srgbClr val="FF9900"/>
                </a:solidFill>
              </a:rPr>
              <a:t>i</a:t>
            </a:r>
            <a:r>
              <a:rPr kumimoji="1" lang="en-US" altLang="zh-CN" sz="2400" b="1" dirty="0">
                <a:solidFill>
                  <a:srgbClr val="FF9900"/>
                </a:solidFill>
              </a:rPr>
              <a:t> = </a:t>
            </a:r>
            <a:r>
              <a:rPr kumimoji="1" lang="en-US" altLang="zh-CN" sz="2400" b="1" dirty="0" err="1">
                <a:solidFill>
                  <a:srgbClr val="FF9900"/>
                </a:solidFill>
              </a:rPr>
              <a:t>i</a:t>
            </a:r>
            <a:r>
              <a:rPr kumimoji="1" lang="en-US" altLang="zh-CN" sz="2400" b="1" dirty="0">
                <a:solidFill>
                  <a:srgbClr val="FF9900"/>
                </a:solidFill>
              </a:rPr>
              <a:t>-j +1;	</a:t>
            </a:r>
            <a:r>
              <a:rPr kumimoji="1" lang="en-US" altLang="zh-CN" sz="2000" b="1" dirty="0">
                <a:solidFill>
                  <a:srgbClr val="FF6600"/>
                </a:solidFill>
                <a:latin typeface="楷体_GB2312" pitchFamily="49" charset="-122"/>
                <a:ea typeface="楷体_GB2312" pitchFamily="49" charset="-122"/>
              </a:rPr>
              <a:t>//</a:t>
            </a:r>
            <a:r>
              <a:rPr kumimoji="1" lang="en-US" altLang="zh-CN" sz="2000" b="1" dirty="0" err="1">
                <a:solidFill>
                  <a:srgbClr val="FF6600"/>
                </a:solidFill>
                <a:latin typeface="楷体_GB2312" pitchFamily="49" charset="-122"/>
                <a:ea typeface="楷体_GB2312" pitchFamily="49" charset="-122"/>
              </a:rPr>
              <a:t>i</a:t>
            </a:r>
            <a:r>
              <a:rPr kumimoji="1" lang="zh-CN" altLang="en-US" sz="2000" b="1" dirty="0">
                <a:solidFill>
                  <a:srgbClr val="FF6600"/>
                </a:solidFill>
                <a:latin typeface="楷体_GB2312" pitchFamily="49" charset="-122"/>
                <a:ea typeface="楷体_GB2312" pitchFamily="49" charset="-122"/>
              </a:rPr>
              <a:t>回退到上次匹配起始位置的下一个位置</a:t>
            </a:r>
            <a:endParaRPr kumimoji="1" lang="en-US" altLang="zh-CN" sz="2000" b="1" dirty="0">
              <a:solidFill>
                <a:srgbClr val="FF6600"/>
              </a:solidFill>
              <a:latin typeface="楷体_GB2312" pitchFamily="49" charset="-122"/>
              <a:ea typeface="楷体_GB2312" pitchFamily="49" charset="-122"/>
            </a:endParaRPr>
          </a:p>
          <a:p>
            <a:pPr>
              <a:lnSpc>
                <a:spcPct val="80000"/>
              </a:lnSpc>
            </a:pPr>
            <a:r>
              <a:rPr kumimoji="1" lang="en-US" altLang="zh-CN" sz="2400" b="1" dirty="0">
                <a:solidFill>
                  <a:srgbClr val="FF9900"/>
                </a:solidFill>
              </a:rPr>
              <a:t>            j = 0;</a:t>
            </a:r>
            <a:r>
              <a:rPr kumimoji="1" lang="en-US" altLang="zh-CN" sz="2400" b="1" dirty="0">
                <a:solidFill>
                  <a:srgbClr val="FFFFFF"/>
                </a:solidFill>
              </a:rPr>
              <a:t> 		</a:t>
            </a:r>
            <a:r>
              <a:rPr kumimoji="1" lang="en-US" altLang="zh-CN" sz="2000" b="1" dirty="0">
                <a:solidFill>
                  <a:srgbClr val="FF6600"/>
                </a:solidFill>
                <a:latin typeface="楷体_GB2312" pitchFamily="49" charset="-122"/>
                <a:ea typeface="楷体_GB2312" pitchFamily="49" charset="-122"/>
              </a:rPr>
              <a:t>//j</a:t>
            </a:r>
            <a:r>
              <a:rPr kumimoji="1" lang="zh-CN" altLang="en-US" sz="2000" b="1" dirty="0">
                <a:solidFill>
                  <a:srgbClr val="FF6600"/>
                </a:solidFill>
                <a:latin typeface="楷体_GB2312" pitchFamily="49" charset="-122"/>
                <a:ea typeface="楷体_GB2312" pitchFamily="49" charset="-122"/>
              </a:rPr>
              <a:t>回退到起始位置重新开始查找</a:t>
            </a:r>
            <a:endParaRPr kumimoji="1" lang="zh-CN" altLang="en-US" sz="2000" b="1" dirty="0">
              <a:solidFill>
                <a:srgbClr val="5294D6"/>
              </a:solidFill>
              <a:latin typeface="楷体_GB2312" pitchFamily="49" charset="-122"/>
              <a:ea typeface="楷体_GB2312" pitchFamily="49" charset="-122"/>
            </a:endParaRPr>
          </a:p>
          <a:p>
            <a:pPr algn="l" eaLnBrk="1" hangingPunct="1">
              <a:lnSpc>
                <a:spcPct val="80000"/>
              </a:lnSpc>
            </a:pPr>
            <a:r>
              <a:rPr kumimoji="1" lang="zh-CN" altLang="en-US" sz="2400" b="1" dirty="0">
                <a:solidFill>
                  <a:srgbClr val="FFFFFF"/>
                </a:solidFill>
              </a:rPr>
              <a:t>         </a:t>
            </a:r>
            <a:r>
              <a:rPr kumimoji="1" lang="en-US" altLang="zh-CN" sz="2400" b="1" dirty="0">
                <a:solidFill>
                  <a:srgbClr val="FFFFFF"/>
                </a:solidFill>
              </a:rPr>
              <a:t>}</a:t>
            </a:r>
          </a:p>
          <a:p>
            <a:pPr algn="l" eaLnBrk="1" hangingPunct="1">
              <a:lnSpc>
                <a:spcPct val="80000"/>
              </a:lnSpc>
            </a:pPr>
            <a:r>
              <a:rPr kumimoji="1" lang="en-US" altLang="zh-CN" sz="2400" b="1" dirty="0">
                <a:solidFill>
                  <a:srgbClr val="FFFFFF"/>
                </a:solidFill>
              </a:rPr>
              <a:t>     }</a:t>
            </a:r>
          </a:p>
          <a:p>
            <a:pPr>
              <a:lnSpc>
                <a:spcPct val="80000"/>
              </a:lnSpc>
            </a:pPr>
            <a:r>
              <a:rPr kumimoji="1" lang="en-US" altLang="zh-CN" sz="2400" b="1" dirty="0">
                <a:solidFill>
                  <a:srgbClr val="FFFFFF"/>
                </a:solidFill>
              </a:rPr>
              <a:t>     if ( T[j] == ‘\0’) 	</a:t>
            </a:r>
            <a:r>
              <a:rPr kumimoji="1" lang="en-US" altLang="zh-CN" sz="2000" b="1" dirty="0">
                <a:solidFill>
                  <a:srgbClr val="FF6600"/>
                </a:solidFill>
                <a:latin typeface="楷体_GB2312" pitchFamily="49" charset="-122"/>
                <a:ea typeface="楷体_GB2312" pitchFamily="49" charset="-122"/>
              </a:rPr>
              <a:t>//</a:t>
            </a:r>
            <a:r>
              <a:rPr kumimoji="1" lang="zh-CN" altLang="en-US" sz="2000" b="1" dirty="0">
                <a:solidFill>
                  <a:srgbClr val="FF6600"/>
                </a:solidFill>
                <a:latin typeface="楷体_GB2312" pitchFamily="49" charset="-122"/>
                <a:ea typeface="楷体_GB2312" pitchFamily="49" charset="-122"/>
              </a:rPr>
              <a:t>匹配成功，返回匹配位置</a:t>
            </a:r>
            <a:endParaRPr kumimoji="1" lang="en-US" altLang="zh-CN" sz="2000" b="1" dirty="0">
              <a:solidFill>
                <a:srgbClr val="FF6600"/>
              </a:solidFill>
              <a:latin typeface="楷体_GB2312" pitchFamily="49" charset="-122"/>
              <a:ea typeface="楷体_GB2312" pitchFamily="49" charset="-122"/>
            </a:endParaRPr>
          </a:p>
          <a:p>
            <a:pPr algn="l" eaLnBrk="1" hangingPunct="1">
              <a:lnSpc>
                <a:spcPct val="80000"/>
              </a:lnSpc>
            </a:pPr>
            <a:r>
              <a:rPr kumimoji="1" lang="en-US" altLang="zh-CN" sz="2400" b="1" dirty="0">
                <a:solidFill>
                  <a:srgbClr val="FFFFFF"/>
                </a:solidFill>
              </a:rPr>
              <a:t>         return  </a:t>
            </a:r>
            <a:r>
              <a:rPr kumimoji="1" lang="en-US" altLang="zh-CN" sz="2400" b="1" dirty="0" err="1">
                <a:solidFill>
                  <a:srgbClr val="FFFFFF"/>
                </a:solidFill>
              </a:rPr>
              <a:t>i</a:t>
            </a:r>
            <a:r>
              <a:rPr kumimoji="1" lang="en-US" altLang="zh-CN" sz="2400" b="1" dirty="0">
                <a:solidFill>
                  <a:srgbClr val="FFFFFF"/>
                </a:solidFill>
              </a:rPr>
              <a:t>-j;  </a:t>
            </a:r>
            <a:endParaRPr kumimoji="1" lang="en-US" altLang="zh-CN" sz="2000" b="1" dirty="0">
              <a:solidFill>
                <a:srgbClr val="5294D6"/>
              </a:solidFill>
              <a:latin typeface="楷体_GB2312" pitchFamily="49" charset="-122"/>
              <a:ea typeface="楷体_GB2312" pitchFamily="49" charset="-122"/>
            </a:endParaRPr>
          </a:p>
          <a:p>
            <a:pPr algn="l" eaLnBrk="1" hangingPunct="1">
              <a:lnSpc>
                <a:spcPct val="80000"/>
              </a:lnSpc>
            </a:pPr>
            <a:r>
              <a:rPr kumimoji="1" lang="en-US" altLang="zh-CN" sz="2400" b="1" dirty="0">
                <a:solidFill>
                  <a:srgbClr val="FFFFFF"/>
                </a:solidFill>
              </a:rPr>
              <a:t>    else    </a:t>
            </a:r>
          </a:p>
          <a:p>
            <a:pPr algn="l" eaLnBrk="1" hangingPunct="1">
              <a:lnSpc>
                <a:spcPct val="80000"/>
              </a:lnSpc>
            </a:pPr>
            <a:r>
              <a:rPr kumimoji="1" lang="en-US" altLang="zh-CN" sz="2400" b="1" dirty="0">
                <a:solidFill>
                  <a:srgbClr val="FFFFFF"/>
                </a:solidFill>
              </a:rPr>
              <a:t>         return -1;                   </a:t>
            </a:r>
          </a:p>
          <a:p>
            <a:pPr algn="l" eaLnBrk="1" hangingPunct="1">
              <a:lnSpc>
                <a:spcPct val="80000"/>
              </a:lnSpc>
            </a:pPr>
            <a:r>
              <a:rPr kumimoji="1" lang="en-US" altLang="zh-CN" sz="2400" b="1" dirty="0">
                <a:solidFill>
                  <a:srgbClr val="FFFFFF"/>
                </a:solidFill>
              </a:rPr>
              <a:t>}</a:t>
            </a:r>
            <a:endParaRPr kumimoji="1" lang="en-US" altLang="zh-CN" sz="2000" b="1" dirty="0">
              <a:solidFill>
                <a:srgbClr val="5294D6"/>
              </a:solidFill>
              <a:latin typeface="楷体_GB2312" pitchFamily="49" charset="-122"/>
              <a:ea typeface="楷体_GB2312" pitchFamily="49" charset="-122"/>
            </a:endParaRPr>
          </a:p>
        </p:txBody>
      </p:sp>
    </p:spTree>
    <p:extLst>
      <p:ext uri="{BB962C8B-B14F-4D97-AF65-F5344CB8AC3E}">
        <p14:creationId xmlns:p14="http://schemas.microsoft.com/office/powerpoint/2010/main" val="32486257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up)">
                                      <p:cBhvr>
                                        <p:cTn id="7" dur="500"/>
                                        <p:tgtEl>
                                          <p:spTgt spid="4">
                                            <p:bg/>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wipe(up)">
                                      <p:cBhvr>
                                        <p:cTn id="11" dur="500"/>
                                        <p:tgtEl>
                                          <p:spTgt spid="4">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wipe(up)">
                                      <p:cBhvr>
                                        <p:cTn id="15" dur="500"/>
                                        <p:tgtEl>
                                          <p:spTgt spid="4">
                                            <p:txEl>
                                              <p:pRg st="1" end="1"/>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wipe(up)">
                                      <p:cBhvr>
                                        <p:cTn id="19" dur="500"/>
                                        <p:tgtEl>
                                          <p:spTgt spid="4">
                                            <p:txEl>
                                              <p:pRg st="2" end="2"/>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wipe(up)">
                                      <p:cBhvr>
                                        <p:cTn id="23" dur="500"/>
                                        <p:tgtEl>
                                          <p:spTgt spid="4">
                                            <p:txEl>
                                              <p:pRg st="4" end="4"/>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wipe(up)">
                                      <p:cBhvr>
                                        <p:cTn id="27" dur="500"/>
                                        <p:tgtEl>
                                          <p:spTgt spid="4">
                                            <p:txEl>
                                              <p:pRg st="5" end="5"/>
                                            </p:txEl>
                                          </p:spTgt>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wipe(up)">
                                      <p:cBhvr>
                                        <p:cTn id="31" dur="500"/>
                                        <p:tgtEl>
                                          <p:spTgt spid="4">
                                            <p:txEl>
                                              <p:pRg st="6" end="6"/>
                                            </p:txEl>
                                          </p:spTgt>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wipe(up)">
                                      <p:cBhvr>
                                        <p:cTn id="35" dur="500"/>
                                        <p:tgtEl>
                                          <p:spTgt spid="4">
                                            <p:txEl>
                                              <p:pRg st="7" end="7"/>
                                            </p:txEl>
                                          </p:spTgt>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wipe(up)">
                                      <p:cBhvr>
                                        <p:cTn id="39" dur="500"/>
                                        <p:tgtEl>
                                          <p:spTgt spid="4">
                                            <p:txEl>
                                              <p:pRg st="8" end="8"/>
                                            </p:txEl>
                                          </p:spTgt>
                                        </p:tgtEl>
                                      </p:cBhvr>
                                    </p:animEffect>
                                  </p:childTnLst>
                                </p:cTn>
                              </p:par>
                            </p:childTnLst>
                          </p:cTn>
                        </p:par>
                        <p:par>
                          <p:cTn id="40" fill="hold">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animEffect transition="in" filter="wipe(up)">
                                      <p:cBhvr>
                                        <p:cTn id="43" dur="500"/>
                                        <p:tgtEl>
                                          <p:spTgt spid="4">
                                            <p:txEl>
                                              <p:pRg st="9" end="9"/>
                                            </p:txEl>
                                          </p:spTgt>
                                        </p:tgtEl>
                                      </p:cBhvr>
                                    </p:animEffect>
                                  </p:childTnLst>
                                </p:cTn>
                              </p:par>
                            </p:childTnLst>
                          </p:cTn>
                        </p:par>
                        <p:par>
                          <p:cTn id="44" fill="hold">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Effect transition="in" filter="wipe(up)">
                                      <p:cBhvr>
                                        <p:cTn id="47" dur="500"/>
                                        <p:tgtEl>
                                          <p:spTgt spid="4">
                                            <p:txEl>
                                              <p:pRg st="10" end="10"/>
                                            </p:txEl>
                                          </p:spTgt>
                                        </p:tgtEl>
                                      </p:cBhvr>
                                    </p:animEffect>
                                  </p:childTnLst>
                                </p:cTn>
                              </p:par>
                            </p:childTnLst>
                          </p:cTn>
                        </p:par>
                        <p:par>
                          <p:cTn id="48" fill="hold">
                            <p:stCondLst>
                              <p:cond delay="5500"/>
                            </p:stCondLst>
                            <p:childTnLst>
                              <p:par>
                                <p:cTn id="49" presetID="22" presetClass="entr" presetSubtype="1" fill="hold" grpId="0" nodeType="after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animEffect transition="in" filter="wipe(up)">
                                      <p:cBhvr>
                                        <p:cTn id="51" dur="500"/>
                                        <p:tgtEl>
                                          <p:spTgt spid="4">
                                            <p:txEl>
                                              <p:pRg st="11" end="11"/>
                                            </p:txEl>
                                          </p:spTgt>
                                        </p:tgtEl>
                                      </p:cBhvr>
                                    </p:animEffect>
                                  </p:childTnLst>
                                </p:cTn>
                              </p:par>
                            </p:childTnLst>
                          </p:cTn>
                        </p:par>
                        <p:par>
                          <p:cTn id="52" fill="hold">
                            <p:stCondLst>
                              <p:cond delay="6000"/>
                            </p:stCondLst>
                            <p:childTnLst>
                              <p:par>
                                <p:cTn id="53" presetID="22" presetClass="entr" presetSubtype="1" fill="hold" grpId="0" nodeType="after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animEffect transition="in" filter="wipe(up)">
                                      <p:cBhvr>
                                        <p:cTn id="55" dur="500"/>
                                        <p:tgtEl>
                                          <p:spTgt spid="4">
                                            <p:txEl>
                                              <p:pRg st="12" end="12"/>
                                            </p:txEl>
                                          </p:spTgt>
                                        </p:tgtEl>
                                      </p:cBhvr>
                                    </p:animEffect>
                                  </p:childTnLst>
                                </p:cTn>
                              </p:par>
                            </p:childTnLst>
                          </p:cTn>
                        </p:par>
                        <p:par>
                          <p:cTn id="56" fill="hold">
                            <p:stCondLst>
                              <p:cond delay="6500"/>
                            </p:stCondLst>
                            <p:childTnLst>
                              <p:par>
                                <p:cTn id="57" presetID="22" presetClass="entr" presetSubtype="1" fill="hold" grpId="0" nodeType="after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animEffect transition="in" filter="wipe(up)">
                                      <p:cBhvr>
                                        <p:cTn id="59" dur="500"/>
                                        <p:tgtEl>
                                          <p:spTgt spid="4">
                                            <p:txEl>
                                              <p:pRg st="13" end="13"/>
                                            </p:txEl>
                                          </p:spTgt>
                                        </p:tgtEl>
                                      </p:cBhvr>
                                    </p:animEffect>
                                  </p:childTnLst>
                                </p:cTn>
                              </p:par>
                            </p:childTnLst>
                          </p:cTn>
                        </p:par>
                        <p:par>
                          <p:cTn id="60" fill="hold">
                            <p:stCondLst>
                              <p:cond delay="7000"/>
                            </p:stCondLst>
                            <p:childTnLst>
                              <p:par>
                                <p:cTn id="61" presetID="22" presetClass="entr" presetSubtype="1" fill="hold" grpId="0" nodeType="afterEffect">
                                  <p:stCondLst>
                                    <p:cond delay="0"/>
                                  </p:stCondLst>
                                  <p:childTnLst>
                                    <p:set>
                                      <p:cBhvr>
                                        <p:cTn id="62" dur="1" fill="hold">
                                          <p:stCondLst>
                                            <p:cond delay="0"/>
                                          </p:stCondLst>
                                        </p:cTn>
                                        <p:tgtEl>
                                          <p:spTgt spid="4">
                                            <p:txEl>
                                              <p:pRg st="14" end="14"/>
                                            </p:txEl>
                                          </p:spTgt>
                                        </p:tgtEl>
                                        <p:attrNameLst>
                                          <p:attrName>style.visibility</p:attrName>
                                        </p:attrNameLst>
                                      </p:cBhvr>
                                      <p:to>
                                        <p:strVal val="visible"/>
                                      </p:to>
                                    </p:set>
                                    <p:animEffect transition="in" filter="wipe(up)">
                                      <p:cBhvr>
                                        <p:cTn id="63" dur="500"/>
                                        <p:tgtEl>
                                          <p:spTgt spid="4">
                                            <p:txEl>
                                              <p:pRg st="14" end="14"/>
                                            </p:txEl>
                                          </p:spTgt>
                                        </p:tgtEl>
                                      </p:cBhvr>
                                    </p:animEffect>
                                  </p:childTnLst>
                                </p:cTn>
                              </p:par>
                            </p:childTnLst>
                          </p:cTn>
                        </p:par>
                        <p:par>
                          <p:cTn id="64" fill="hold">
                            <p:stCondLst>
                              <p:cond delay="7500"/>
                            </p:stCondLst>
                            <p:childTnLst>
                              <p:par>
                                <p:cTn id="65" presetID="22" presetClass="entr" presetSubtype="1" fill="hold" grpId="0" nodeType="afterEffect">
                                  <p:stCondLst>
                                    <p:cond delay="0"/>
                                  </p:stCondLst>
                                  <p:childTnLst>
                                    <p:set>
                                      <p:cBhvr>
                                        <p:cTn id="66" dur="1" fill="hold">
                                          <p:stCondLst>
                                            <p:cond delay="0"/>
                                          </p:stCondLst>
                                        </p:cTn>
                                        <p:tgtEl>
                                          <p:spTgt spid="4">
                                            <p:txEl>
                                              <p:pRg st="15" end="15"/>
                                            </p:txEl>
                                          </p:spTgt>
                                        </p:tgtEl>
                                        <p:attrNameLst>
                                          <p:attrName>style.visibility</p:attrName>
                                        </p:attrNameLst>
                                      </p:cBhvr>
                                      <p:to>
                                        <p:strVal val="visible"/>
                                      </p:to>
                                    </p:set>
                                    <p:animEffect transition="in" filter="wipe(up)">
                                      <p:cBhvr>
                                        <p:cTn id="67" dur="500"/>
                                        <p:tgtEl>
                                          <p:spTgt spid="4">
                                            <p:txEl>
                                              <p:pRg st="15" end="15"/>
                                            </p:txEl>
                                          </p:spTgt>
                                        </p:tgtEl>
                                      </p:cBhvr>
                                    </p:animEffect>
                                  </p:childTnLst>
                                </p:cTn>
                              </p:par>
                            </p:childTnLst>
                          </p:cTn>
                        </p:par>
                        <p:par>
                          <p:cTn id="68" fill="hold">
                            <p:stCondLst>
                              <p:cond delay="8000"/>
                            </p:stCondLst>
                            <p:childTnLst>
                              <p:par>
                                <p:cTn id="69" presetID="22" presetClass="entr" presetSubtype="1" fill="hold" grpId="0" nodeType="afterEffect">
                                  <p:stCondLst>
                                    <p:cond delay="0"/>
                                  </p:stCondLst>
                                  <p:childTnLst>
                                    <p:set>
                                      <p:cBhvr>
                                        <p:cTn id="70" dur="1" fill="hold">
                                          <p:stCondLst>
                                            <p:cond delay="0"/>
                                          </p:stCondLst>
                                        </p:cTn>
                                        <p:tgtEl>
                                          <p:spTgt spid="4">
                                            <p:txEl>
                                              <p:pRg st="16" end="16"/>
                                            </p:txEl>
                                          </p:spTgt>
                                        </p:tgtEl>
                                        <p:attrNameLst>
                                          <p:attrName>style.visibility</p:attrName>
                                        </p:attrNameLst>
                                      </p:cBhvr>
                                      <p:to>
                                        <p:strVal val="visible"/>
                                      </p:to>
                                    </p:set>
                                    <p:animEffect transition="in" filter="wipe(up)">
                                      <p:cBhvr>
                                        <p:cTn id="71" dur="500"/>
                                        <p:tgtEl>
                                          <p:spTgt spid="4">
                                            <p:txEl>
                                              <p:pRg st="16" end="16"/>
                                            </p:txEl>
                                          </p:spTgt>
                                        </p:tgtEl>
                                      </p:cBhvr>
                                    </p:animEffect>
                                  </p:childTnLst>
                                </p:cTn>
                              </p:par>
                            </p:childTnLst>
                          </p:cTn>
                        </p:par>
                        <p:par>
                          <p:cTn id="72" fill="hold">
                            <p:stCondLst>
                              <p:cond delay="8500"/>
                            </p:stCondLst>
                            <p:childTnLst>
                              <p:par>
                                <p:cTn id="73" presetID="22" presetClass="entr" presetSubtype="1" fill="hold" grpId="0" nodeType="afterEffect">
                                  <p:stCondLst>
                                    <p:cond delay="0"/>
                                  </p:stCondLst>
                                  <p:childTnLst>
                                    <p:set>
                                      <p:cBhvr>
                                        <p:cTn id="74" dur="1" fill="hold">
                                          <p:stCondLst>
                                            <p:cond delay="0"/>
                                          </p:stCondLst>
                                        </p:cTn>
                                        <p:tgtEl>
                                          <p:spTgt spid="4">
                                            <p:txEl>
                                              <p:pRg st="17" end="17"/>
                                            </p:txEl>
                                          </p:spTgt>
                                        </p:tgtEl>
                                        <p:attrNameLst>
                                          <p:attrName>style.visibility</p:attrName>
                                        </p:attrNameLst>
                                      </p:cBhvr>
                                      <p:to>
                                        <p:strVal val="visible"/>
                                      </p:to>
                                    </p:set>
                                    <p:animEffect transition="in" filter="wipe(up)">
                                      <p:cBhvr>
                                        <p:cTn id="75" dur="500"/>
                                        <p:tgtEl>
                                          <p:spTgt spid="4">
                                            <p:txEl>
                                              <p:pRg st="17" end="17"/>
                                            </p:txEl>
                                          </p:spTgt>
                                        </p:tgtEl>
                                      </p:cBhvr>
                                    </p:animEffect>
                                  </p:childTnLst>
                                </p:cTn>
                              </p:par>
                            </p:childTnLst>
                          </p:cTn>
                        </p:par>
                        <p:par>
                          <p:cTn id="76" fill="hold">
                            <p:stCondLst>
                              <p:cond delay="9000"/>
                            </p:stCondLst>
                            <p:childTnLst>
                              <p:par>
                                <p:cTn id="77" presetID="22" presetClass="entr" presetSubtype="1" fill="hold" grpId="0" nodeType="afterEffect">
                                  <p:stCondLst>
                                    <p:cond delay="0"/>
                                  </p:stCondLst>
                                  <p:childTnLst>
                                    <p:set>
                                      <p:cBhvr>
                                        <p:cTn id="78" dur="1" fill="hold">
                                          <p:stCondLst>
                                            <p:cond delay="0"/>
                                          </p:stCondLst>
                                        </p:cTn>
                                        <p:tgtEl>
                                          <p:spTgt spid="4">
                                            <p:txEl>
                                              <p:pRg st="18" end="18"/>
                                            </p:txEl>
                                          </p:spTgt>
                                        </p:tgtEl>
                                        <p:attrNameLst>
                                          <p:attrName>style.visibility</p:attrName>
                                        </p:attrNameLst>
                                      </p:cBhvr>
                                      <p:to>
                                        <p:strVal val="visible"/>
                                      </p:to>
                                    </p:set>
                                    <p:animEffect transition="in" filter="wipe(up)">
                                      <p:cBhvr>
                                        <p:cTn id="79" dur="500"/>
                                        <p:tgtEl>
                                          <p:spTgt spid="4">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advAuto="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CCCB9F-0CAA-40C1-AC38-04A6B4C75C4F}"/>
              </a:ext>
            </a:extLst>
          </p:cNvPr>
          <p:cNvSpPr>
            <a:spLocks noGrp="1"/>
          </p:cNvSpPr>
          <p:nvPr>
            <p:ph type="title"/>
          </p:nvPr>
        </p:nvSpPr>
        <p:spPr>
          <a:xfrm>
            <a:off x="911424" y="133100"/>
            <a:ext cx="8189913" cy="707886"/>
          </a:xfrm>
        </p:spPr>
        <p:txBody>
          <a:bodyPr/>
          <a:lstStyle/>
          <a:p>
            <a:r>
              <a:rPr lang="zh-CN" altLang="en-US" dirty="0"/>
              <a:t>朴素字符串匹配算法存在的问题</a:t>
            </a:r>
          </a:p>
        </p:txBody>
      </p:sp>
      <p:sp>
        <p:nvSpPr>
          <p:cNvPr id="3" name="灯片编号占位符 2">
            <a:extLst>
              <a:ext uri="{FF2B5EF4-FFF2-40B4-BE49-F238E27FC236}">
                <a16:creationId xmlns:a16="http://schemas.microsoft.com/office/drawing/2014/main" id="{88484CE4-3A2E-489D-AB37-D9674D46DB40}"/>
              </a:ext>
            </a:extLst>
          </p:cNvPr>
          <p:cNvSpPr>
            <a:spLocks noGrp="1"/>
          </p:cNvSpPr>
          <p:nvPr>
            <p:ph type="sldNum" sz="quarter" idx="12"/>
          </p:nvPr>
        </p:nvSpPr>
        <p:spPr/>
        <p:txBody>
          <a:bodyPr/>
          <a:lstStyle/>
          <a:p>
            <a:fld id="{0C913308-F349-4B6D-A68A-DD1791B4A57B}" type="slidenum">
              <a:rPr lang="zh-CN" altLang="en-US" smtClean="0"/>
              <a:pPr/>
              <a:t>88</a:t>
            </a:fld>
            <a:endParaRPr lang="zh-CN" altLang="en-US" dirty="0"/>
          </a:p>
        </p:txBody>
      </p:sp>
      <p:pic>
        <p:nvPicPr>
          <p:cNvPr id="4" name="图片 3">
            <a:extLst>
              <a:ext uri="{FF2B5EF4-FFF2-40B4-BE49-F238E27FC236}">
                <a16:creationId xmlns:a16="http://schemas.microsoft.com/office/drawing/2014/main" id="{E202CCC1-A701-4EAB-BBB1-E24F3FFD1B5D}"/>
              </a:ext>
            </a:extLst>
          </p:cNvPr>
          <p:cNvPicPr>
            <a:picLocks noChangeAspect="1"/>
          </p:cNvPicPr>
          <p:nvPr/>
        </p:nvPicPr>
        <p:blipFill>
          <a:blip r:embed="rId2"/>
          <a:stretch>
            <a:fillRect/>
          </a:stretch>
        </p:blipFill>
        <p:spPr>
          <a:xfrm>
            <a:off x="623392" y="1011864"/>
            <a:ext cx="9144000" cy="4041847"/>
          </a:xfrm>
          <a:prstGeom prst="rect">
            <a:avLst/>
          </a:prstGeom>
        </p:spPr>
      </p:pic>
      <p:sp>
        <p:nvSpPr>
          <p:cNvPr id="5" name="Rectangle 14">
            <a:extLst>
              <a:ext uri="{FF2B5EF4-FFF2-40B4-BE49-F238E27FC236}">
                <a16:creationId xmlns:a16="http://schemas.microsoft.com/office/drawing/2014/main" id="{25574287-8042-41E6-AFF7-64BC1A52256E}"/>
              </a:ext>
            </a:extLst>
          </p:cNvPr>
          <p:cNvSpPr>
            <a:spLocks noChangeArrowheads="1"/>
          </p:cNvSpPr>
          <p:nvPr/>
        </p:nvSpPr>
        <p:spPr bwMode="auto">
          <a:xfrm>
            <a:off x="479376" y="5178269"/>
            <a:ext cx="9199054" cy="1667764"/>
          </a:xfrm>
          <a:prstGeom prst="rect">
            <a:avLst/>
          </a:prstGeom>
          <a:ln/>
        </p:spPr>
        <p:style>
          <a:lnRef idx="3">
            <a:schemeClr val="lt1"/>
          </a:lnRef>
          <a:fillRef idx="1">
            <a:schemeClr val="accent2"/>
          </a:fillRef>
          <a:effectRef idx="1">
            <a:schemeClr val="accent2"/>
          </a:effectRef>
          <a:fontRef idx="minor">
            <a:schemeClr val="lt1"/>
          </a:fontRef>
        </p:style>
        <p:txBody>
          <a:bodyPr wrap="square">
            <a:spAutoFit/>
          </a:bodyPr>
          <a:lstStyle/>
          <a:p>
            <a:pPr algn="l" eaLnBrk="1" hangingPunct="1">
              <a:lnSpc>
                <a:spcPct val="150000"/>
              </a:lnSpc>
              <a:spcBef>
                <a:spcPct val="50000"/>
              </a:spcBef>
              <a:defRPr/>
            </a:pPr>
            <a:r>
              <a:rPr kumimoji="1" lang="zh-CN" altLang="en-US" sz="2400" b="1" dirty="0">
                <a:solidFill>
                  <a:srgbClr val="FFFFFF"/>
                </a:solidFill>
                <a:latin typeface="黑体" pitchFamily="49" charset="-122"/>
                <a:ea typeface="黑体" pitchFamily="49" charset="-122"/>
              </a:rPr>
              <a:t>朴素字符串匹配算法存在的问题：</a:t>
            </a:r>
          </a:p>
          <a:p>
            <a:pPr>
              <a:lnSpc>
                <a:spcPct val="150000"/>
              </a:lnSpc>
              <a:defRPr/>
            </a:pPr>
            <a:r>
              <a:rPr kumimoji="1" lang="zh-CN" altLang="en-US" sz="2400" b="1" dirty="0">
                <a:solidFill>
                  <a:srgbClr val="FFFFFF"/>
                </a:solidFill>
                <a:latin typeface="黑体" pitchFamily="49" charset="-122"/>
                <a:ea typeface="黑体" pitchFamily="49" charset="-122"/>
              </a:rPr>
              <a:t>① 当前匹配在找到不匹配的字符后，要将主串中下一次匹配开始位置移动一个位置（即要回溯），而不管当前匹配情况，如上图。</a:t>
            </a:r>
          </a:p>
        </p:txBody>
      </p:sp>
      <p:sp>
        <p:nvSpPr>
          <p:cNvPr id="6" name="标注: 弯曲线形(带强调线) 5">
            <a:extLst>
              <a:ext uri="{FF2B5EF4-FFF2-40B4-BE49-F238E27FC236}">
                <a16:creationId xmlns:a16="http://schemas.microsoft.com/office/drawing/2014/main" id="{B1A9B284-0CF7-4798-954D-9FA649E1BD88}"/>
              </a:ext>
            </a:extLst>
          </p:cNvPr>
          <p:cNvSpPr/>
          <p:nvPr/>
        </p:nvSpPr>
        <p:spPr bwMode="auto">
          <a:xfrm>
            <a:off x="9361579" y="688698"/>
            <a:ext cx="2808312" cy="646331"/>
          </a:xfrm>
          <a:prstGeom prst="accentCallout2">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fontAlgn="base" hangingPunct="0">
              <a:spcBef>
                <a:spcPct val="0"/>
              </a:spcBef>
              <a:spcAft>
                <a:spcPct val="0"/>
              </a:spcAft>
            </a:pPr>
            <a:r>
              <a:rPr lang="zh-CN" altLang="en-US" b="1" dirty="0">
                <a:latin typeface="Arial" charset="0"/>
                <a:ea typeface="宋体" charset="-122"/>
              </a:rPr>
              <a:t>在串“</a:t>
            </a:r>
            <a:r>
              <a:rPr lang="en-US" altLang="zh-CN" b="1" dirty="0" err="1">
                <a:latin typeface="Arial" charset="0"/>
                <a:ea typeface="宋体" charset="-122"/>
              </a:rPr>
              <a:t>abcdefgab</a:t>
            </a:r>
            <a:r>
              <a:rPr lang="en-US" altLang="zh-CN" b="1" dirty="0">
                <a:latin typeface="Arial" charset="0"/>
                <a:ea typeface="宋体" charset="-122"/>
              </a:rPr>
              <a:t>…</a:t>
            </a:r>
            <a:r>
              <a:rPr lang="zh-CN" altLang="en-US" b="1" dirty="0">
                <a:latin typeface="Arial" charset="0"/>
                <a:ea typeface="宋体" charset="-122"/>
              </a:rPr>
              <a:t>”中查找子串“</a:t>
            </a:r>
            <a:r>
              <a:rPr lang="en-US" altLang="zh-CN" b="1" dirty="0" err="1">
                <a:latin typeface="Arial" charset="0"/>
                <a:ea typeface="宋体" charset="-122"/>
              </a:rPr>
              <a:t>abcdex</a:t>
            </a:r>
            <a:r>
              <a:rPr lang="zh-CN" altLang="en-US" b="1" dirty="0">
                <a:latin typeface="Arial" charset="0"/>
                <a:ea typeface="宋体" charset="-122"/>
              </a:rPr>
              <a:t>”</a:t>
            </a:r>
          </a:p>
        </p:txBody>
      </p:sp>
    </p:spTree>
    <p:extLst>
      <p:ext uri="{BB962C8B-B14F-4D97-AF65-F5344CB8AC3E}">
        <p14:creationId xmlns:p14="http://schemas.microsoft.com/office/powerpoint/2010/main" val="19502592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09498C-D84F-4CFC-A20C-39FD52893858}"/>
              </a:ext>
            </a:extLst>
          </p:cNvPr>
          <p:cNvSpPr>
            <a:spLocks noGrp="1"/>
          </p:cNvSpPr>
          <p:nvPr>
            <p:ph type="title"/>
          </p:nvPr>
        </p:nvSpPr>
        <p:spPr>
          <a:xfrm>
            <a:off x="838200" y="154059"/>
            <a:ext cx="10515600" cy="630237"/>
          </a:xfrm>
        </p:spPr>
        <p:txBody>
          <a:bodyPr>
            <a:normAutofit fontScale="90000"/>
          </a:bodyPr>
          <a:lstStyle/>
          <a:p>
            <a:r>
              <a:rPr lang="en-US" altLang="zh-CN" dirty="0"/>
              <a:t>KMP</a:t>
            </a:r>
            <a:r>
              <a:rPr lang="zh-CN" altLang="en-US" dirty="0"/>
              <a:t>算法核心思想</a:t>
            </a:r>
          </a:p>
        </p:txBody>
      </p:sp>
      <p:sp>
        <p:nvSpPr>
          <p:cNvPr id="3" name="灯片编号占位符 2">
            <a:extLst>
              <a:ext uri="{FF2B5EF4-FFF2-40B4-BE49-F238E27FC236}">
                <a16:creationId xmlns:a16="http://schemas.microsoft.com/office/drawing/2014/main" id="{14AAA183-366F-44C1-BB41-CBCC082F6BB6}"/>
              </a:ext>
            </a:extLst>
          </p:cNvPr>
          <p:cNvSpPr>
            <a:spLocks noGrp="1"/>
          </p:cNvSpPr>
          <p:nvPr>
            <p:ph type="sldNum" sz="quarter" idx="12"/>
          </p:nvPr>
        </p:nvSpPr>
        <p:spPr/>
        <p:txBody>
          <a:bodyPr/>
          <a:lstStyle/>
          <a:p>
            <a:fld id="{0C913308-F349-4B6D-A68A-DD1791B4A57B}" type="slidenum">
              <a:rPr lang="zh-CN" altLang="en-US" smtClean="0"/>
              <a:pPr/>
              <a:t>89</a:t>
            </a:fld>
            <a:endParaRPr lang="zh-CN" altLang="en-US" dirty="0"/>
          </a:p>
        </p:txBody>
      </p:sp>
      <p:grpSp>
        <p:nvGrpSpPr>
          <p:cNvPr id="4" name="Group 38">
            <a:extLst>
              <a:ext uri="{FF2B5EF4-FFF2-40B4-BE49-F238E27FC236}">
                <a16:creationId xmlns:a16="http://schemas.microsoft.com/office/drawing/2014/main" id="{6CACB961-0AA2-4BAD-A825-D15DA31A8603}"/>
              </a:ext>
            </a:extLst>
          </p:cNvPr>
          <p:cNvGrpSpPr>
            <a:grpSpLocks/>
          </p:cNvGrpSpPr>
          <p:nvPr/>
        </p:nvGrpSpPr>
        <p:grpSpPr bwMode="auto">
          <a:xfrm>
            <a:off x="2146148" y="1196752"/>
            <a:ext cx="7838284" cy="3815800"/>
            <a:chOff x="289" y="1200"/>
            <a:chExt cx="5136" cy="2352"/>
          </a:xfrm>
        </p:grpSpPr>
        <p:sp>
          <p:nvSpPr>
            <p:cNvPr id="5" name="Freeform 9">
              <a:extLst>
                <a:ext uri="{FF2B5EF4-FFF2-40B4-BE49-F238E27FC236}">
                  <a16:creationId xmlns:a16="http://schemas.microsoft.com/office/drawing/2014/main" id="{43D5944E-03C3-4614-AFA0-2137BFCED6A8}"/>
                </a:ext>
              </a:extLst>
            </p:cNvPr>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dirty="0"/>
            </a:p>
          </p:txBody>
        </p:sp>
        <p:sp>
          <p:nvSpPr>
            <p:cNvPr id="6" name="Text Box 10">
              <a:extLst>
                <a:ext uri="{FF2B5EF4-FFF2-40B4-BE49-F238E27FC236}">
                  <a16:creationId xmlns:a16="http://schemas.microsoft.com/office/drawing/2014/main" id="{1371AD0C-23AC-4213-9070-250EABCFEAF6}"/>
                </a:ext>
              </a:extLst>
            </p:cNvPr>
            <p:cNvSpPr txBox="1">
              <a:spLocks noChangeArrowheads="1"/>
            </p:cNvSpPr>
            <p:nvPr/>
          </p:nvSpPr>
          <p:spPr bwMode="auto">
            <a:xfrm>
              <a:off x="455" y="1522"/>
              <a:ext cx="4741" cy="1650"/>
            </a:xfrm>
            <a:prstGeom prst="rect">
              <a:avLst/>
            </a:prstGeom>
            <a:noFill/>
            <a:ln w="9525">
              <a:noFill/>
              <a:miter lim="800000"/>
              <a:headEnd/>
              <a:tailEnd/>
            </a:ln>
          </p:spPr>
          <p:txBody>
            <a:bodyPr wrap="square">
              <a:spAutoFit/>
            </a:bodyPr>
            <a:lstStyle/>
            <a:p>
              <a:pPr algn="just" fontAlgn="base">
                <a:spcBef>
                  <a:spcPct val="0"/>
                </a:spcBef>
              </a:pPr>
              <a:r>
                <a:rPr lang="zh-CN" altLang="en-US" sz="2400" dirty="0">
                  <a:solidFill>
                    <a:srgbClr val="000080"/>
                  </a:solidFill>
                  <a:latin typeface="幼圆" pitchFamily="49" charset="-122"/>
                  <a:ea typeface="幼圆" pitchFamily="49" charset="-122"/>
                </a:rPr>
                <a:t>源串称为主串，定义为</a:t>
              </a:r>
              <a:r>
                <a:rPr lang="en-US" altLang="zh-CN" sz="2400" dirty="0">
                  <a:solidFill>
                    <a:srgbClr val="000080"/>
                  </a:solidFill>
                  <a:latin typeface="幼圆" pitchFamily="49" charset="-122"/>
                  <a:ea typeface="幼圆" pitchFamily="49" charset="-122"/>
                </a:rPr>
                <a:t>S</a:t>
              </a:r>
              <a:r>
                <a:rPr lang="zh-CN" altLang="en-US" sz="2400" dirty="0">
                  <a:solidFill>
                    <a:srgbClr val="000080"/>
                  </a:solidFill>
                  <a:latin typeface="幼圆" pitchFamily="49" charset="-122"/>
                  <a:ea typeface="幼圆" pitchFamily="49" charset="-122"/>
                </a:rPr>
                <a:t>，当前匹配位置为</a:t>
              </a:r>
              <a:r>
                <a:rPr lang="en-US" altLang="zh-CN" sz="2400" dirty="0">
                  <a:solidFill>
                    <a:srgbClr val="000080"/>
                  </a:solidFill>
                  <a:latin typeface="幼圆" pitchFamily="49" charset="-122"/>
                  <a:ea typeface="幼圆" pitchFamily="49" charset="-122"/>
                </a:rPr>
                <a:t>i; </a:t>
              </a:r>
              <a:r>
                <a:rPr lang="zh-CN" altLang="en-US" sz="2400" dirty="0">
                  <a:solidFill>
                    <a:srgbClr val="000080"/>
                  </a:solidFill>
                  <a:latin typeface="幼圆" pitchFamily="49" charset="-122"/>
                  <a:ea typeface="幼圆" pitchFamily="49" charset="-122"/>
                </a:rPr>
                <a:t>目标串称为子串，定义为</a:t>
              </a:r>
              <a:r>
                <a:rPr lang="en-US" altLang="zh-CN" sz="2400" dirty="0">
                  <a:solidFill>
                    <a:srgbClr val="000080"/>
                  </a:solidFill>
                  <a:latin typeface="幼圆" pitchFamily="49" charset="-122"/>
                  <a:ea typeface="幼圆" pitchFamily="49" charset="-122"/>
                </a:rPr>
                <a:t>T</a:t>
              </a:r>
              <a:r>
                <a:rPr lang="zh-CN" altLang="en-US" sz="2400" dirty="0">
                  <a:solidFill>
                    <a:srgbClr val="000080"/>
                  </a:solidFill>
                  <a:latin typeface="幼圆" pitchFamily="49" charset="-122"/>
                  <a:ea typeface="幼圆" pitchFamily="49" charset="-122"/>
                </a:rPr>
                <a:t>，当前匹配位置为</a:t>
              </a:r>
              <a:r>
                <a:rPr lang="en-US" altLang="zh-CN" sz="2400" dirty="0">
                  <a:solidFill>
                    <a:srgbClr val="000080"/>
                  </a:solidFill>
                  <a:latin typeface="幼圆" pitchFamily="49" charset="-122"/>
                  <a:ea typeface="幼圆" pitchFamily="49" charset="-122"/>
                </a:rPr>
                <a:t>j</a:t>
              </a:r>
              <a:r>
                <a:rPr lang="zh-CN" altLang="en-US" sz="2400" dirty="0">
                  <a:solidFill>
                    <a:srgbClr val="000080"/>
                  </a:solidFill>
                  <a:latin typeface="幼圆" pitchFamily="49" charset="-122"/>
                  <a:ea typeface="幼圆" pitchFamily="49" charset="-122"/>
                </a:rPr>
                <a:t>。当前匹配在找到不匹配的字符后，重新开始匹配时：</a:t>
              </a:r>
              <a:endParaRPr lang="en-US" altLang="zh-CN" sz="2400" dirty="0">
                <a:solidFill>
                  <a:srgbClr val="000080"/>
                </a:solidFill>
                <a:latin typeface="幼圆" pitchFamily="49" charset="-122"/>
                <a:ea typeface="幼圆" pitchFamily="49" charset="-122"/>
              </a:endParaRPr>
            </a:p>
            <a:p>
              <a:pPr marL="457200" indent="-457200" algn="just" fontAlgn="base">
                <a:spcBef>
                  <a:spcPct val="0"/>
                </a:spcBef>
                <a:buAutoNum type="arabicPeriod"/>
              </a:pPr>
              <a:r>
                <a:rPr lang="zh-CN" altLang="en-US" sz="2400" dirty="0">
                  <a:solidFill>
                    <a:srgbClr val="000080"/>
                  </a:solidFill>
                  <a:latin typeface="幼圆" pitchFamily="49" charset="-122"/>
                  <a:ea typeface="幼圆" pitchFamily="49" charset="-122"/>
                </a:rPr>
                <a:t>主串当前位置</a:t>
              </a:r>
              <a:r>
                <a:rPr lang="en-US" altLang="zh-CN" sz="2400" dirty="0" err="1">
                  <a:solidFill>
                    <a:srgbClr val="000080"/>
                  </a:solidFill>
                  <a:latin typeface="幼圆" pitchFamily="49" charset="-122"/>
                  <a:ea typeface="幼圆" pitchFamily="49" charset="-122"/>
                </a:rPr>
                <a:t>i</a:t>
              </a:r>
              <a:r>
                <a:rPr lang="zh-CN" altLang="en-US" sz="2400" dirty="0">
                  <a:solidFill>
                    <a:srgbClr val="000080"/>
                  </a:solidFill>
                  <a:latin typeface="幼圆" pitchFamily="49" charset="-122"/>
                  <a:ea typeface="幼圆" pitchFamily="49" charset="-122"/>
                </a:rPr>
                <a:t>不回溯，即不重置为上次匹配开始位置的一下位置；</a:t>
              </a:r>
              <a:endParaRPr lang="en-US" altLang="zh-CN" sz="2400" dirty="0">
                <a:solidFill>
                  <a:srgbClr val="000080"/>
                </a:solidFill>
                <a:latin typeface="幼圆" pitchFamily="49" charset="-122"/>
                <a:ea typeface="幼圆" pitchFamily="49" charset="-122"/>
              </a:endParaRPr>
            </a:p>
            <a:p>
              <a:pPr marL="457200" indent="-457200" algn="just" fontAlgn="base">
                <a:spcBef>
                  <a:spcPct val="0"/>
                </a:spcBef>
                <a:buAutoNum type="arabicPeriod"/>
              </a:pPr>
              <a:r>
                <a:rPr lang="zh-CN" altLang="en-US" sz="2400" dirty="0">
                  <a:solidFill>
                    <a:srgbClr val="000080"/>
                  </a:solidFill>
                  <a:latin typeface="幼圆" pitchFamily="49" charset="-122"/>
                  <a:ea typeface="幼圆" pitchFamily="49" charset="-122"/>
                </a:rPr>
                <a:t>子串当前位置</a:t>
              </a:r>
              <a:r>
                <a:rPr lang="en-US" altLang="zh-CN" sz="2400" dirty="0">
                  <a:solidFill>
                    <a:srgbClr val="000080"/>
                  </a:solidFill>
                  <a:latin typeface="幼圆" pitchFamily="49" charset="-122"/>
                  <a:ea typeface="幼圆" pitchFamily="49" charset="-122"/>
                </a:rPr>
                <a:t>j</a:t>
              </a:r>
              <a:r>
                <a:rPr lang="zh-CN" altLang="en-US" sz="2400" dirty="0">
                  <a:solidFill>
                    <a:srgbClr val="000080"/>
                  </a:solidFill>
                  <a:latin typeface="幼圆" pitchFamily="49" charset="-122"/>
                  <a:ea typeface="幼圆" pitchFamily="49" charset="-122"/>
                </a:rPr>
                <a:t>视情况回溯至起始串位置（</a:t>
              </a:r>
              <a:r>
                <a:rPr lang="en-US" altLang="zh-CN" sz="2400" dirty="0">
                  <a:solidFill>
                    <a:srgbClr val="000080"/>
                  </a:solidFill>
                  <a:latin typeface="幼圆" pitchFamily="49" charset="-122"/>
                  <a:ea typeface="幼圆" pitchFamily="49" charset="-122"/>
                </a:rPr>
                <a:t>0</a:t>
              </a:r>
              <a:r>
                <a:rPr lang="zh-CN" altLang="en-US" sz="2400" dirty="0">
                  <a:solidFill>
                    <a:srgbClr val="000080"/>
                  </a:solidFill>
                  <a:latin typeface="幼圆" pitchFamily="49" charset="-122"/>
                  <a:ea typeface="幼圆" pitchFamily="49" charset="-122"/>
                </a:rPr>
                <a:t>），或子串中某一位置。</a:t>
              </a:r>
            </a:p>
          </p:txBody>
        </p:sp>
      </p:grpSp>
      <p:grpSp>
        <p:nvGrpSpPr>
          <p:cNvPr id="7" name="组合 19">
            <a:extLst>
              <a:ext uri="{FF2B5EF4-FFF2-40B4-BE49-F238E27FC236}">
                <a16:creationId xmlns:a16="http://schemas.microsoft.com/office/drawing/2014/main" id="{8053D108-CB09-4B27-BE78-2EA0253A5255}"/>
              </a:ext>
            </a:extLst>
          </p:cNvPr>
          <p:cNvGrpSpPr/>
          <p:nvPr/>
        </p:nvGrpSpPr>
        <p:grpSpPr>
          <a:xfrm>
            <a:off x="4007769" y="5213942"/>
            <a:ext cx="4640861" cy="898525"/>
            <a:chOff x="1" y="188640"/>
            <a:chExt cx="2528408" cy="898525"/>
          </a:xfrm>
        </p:grpSpPr>
        <p:grpSp>
          <p:nvGrpSpPr>
            <p:cNvPr id="8" name="Group 7">
              <a:extLst>
                <a:ext uri="{FF2B5EF4-FFF2-40B4-BE49-F238E27FC236}">
                  <a16:creationId xmlns:a16="http://schemas.microsoft.com/office/drawing/2014/main" id="{2894B177-7C81-4644-9A5B-27DA735B0866}"/>
                </a:ext>
              </a:extLst>
            </p:cNvPr>
            <p:cNvGrpSpPr>
              <a:grpSpLocks/>
            </p:cNvGrpSpPr>
            <p:nvPr/>
          </p:nvGrpSpPr>
          <p:grpSpPr bwMode="auto">
            <a:xfrm>
              <a:off x="1" y="188640"/>
              <a:ext cx="2528408" cy="898525"/>
              <a:chOff x="476" y="506"/>
              <a:chExt cx="566" cy="565"/>
            </a:xfrm>
          </p:grpSpPr>
          <p:sp>
            <p:nvSpPr>
              <p:cNvPr id="11" name="Freeform 8">
                <a:extLst>
                  <a:ext uri="{FF2B5EF4-FFF2-40B4-BE49-F238E27FC236}">
                    <a16:creationId xmlns:a16="http://schemas.microsoft.com/office/drawing/2014/main" id="{1F75B540-526D-48D3-AD8D-96B6C48A22B8}"/>
                  </a:ext>
                </a:extLst>
              </p:cNvPr>
              <p:cNvSpPr>
                <a:spLocks/>
              </p:cNvSpPr>
              <p:nvPr/>
            </p:nvSpPr>
            <p:spPr bwMode="auto">
              <a:xfrm>
                <a:off x="476" y="506"/>
                <a:ext cx="499" cy="565"/>
              </a:xfrm>
              <a:custGeom>
                <a:avLst/>
                <a:gdLst>
                  <a:gd name="T0" fmla="*/ 7 w 710"/>
                  <a:gd name="T1" fmla="*/ 134 h 616"/>
                  <a:gd name="T2" fmla="*/ 13 w 710"/>
                  <a:gd name="T3" fmla="*/ 284 h 616"/>
                  <a:gd name="T4" fmla="*/ 84 w 710"/>
                  <a:gd name="T5" fmla="*/ 242 h 616"/>
                  <a:gd name="T6" fmla="*/ 77 w 710"/>
                  <a:gd name="T7" fmla="*/ 91 h 616"/>
                  <a:gd name="T8" fmla="*/ 66 w 710"/>
                  <a:gd name="T9" fmla="*/ 79 h 616"/>
                  <a:gd name="T10" fmla="*/ 16 w 710"/>
                  <a:gd name="T11" fmla="*/ 62 h 616"/>
                  <a:gd name="T12" fmla="*/ 9 w 710"/>
                  <a:gd name="T13" fmla="*/ 91 h 616"/>
                  <a:gd name="T14" fmla="*/ 8 w 710"/>
                  <a:gd name="T15" fmla="*/ 105 h 616"/>
                  <a:gd name="T16" fmla="*/ 7 w 710"/>
                  <a:gd name="T17" fmla="*/ 134 h 6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10" h="616">
                    <a:moveTo>
                      <a:pt x="58" y="225"/>
                    </a:moveTo>
                    <a:cubicBezTo>
                      <a:pt x="63" y="383"/>
                      <a:pt x="0" y="441"/>
                      <a:pt x="107" y="477"/>
                    </a:cubicBezTo>
                    <a:cubicBezTo>
                      <a:pt x="511" y="472"/>
                      <a:pt x="586" y="616"/>
                      <a:pt x="690" y="407"/>
                    </a:cubicBezTo>
                    <a:cubicBezTo>
                      <a:pt x="688" y="366"/>
                      <a:pt x="710" y="188"/>
                      <a:pt x="634" y="154"/>
                    </a:cubicBezTo>
                    <a:cubicBezTo>
                      <a:pt x="601" y="139"/>
                      <a:pt x="585" y="139"/>
                      <a:pt x="550" y="133"/>
                    </a:cubicBezTo>
                    <a:cubicBezTo>
                      <a:pt x="462" y="0"/>
                      <a:pt x="367" y="101"/>
                      <a:pt x="135" y="105"/>
                    </a:cubicBezTo>
                    <a:cubicBezTo>
                      <a:pt x="112" y="120"/>
                      <a:pt x="102" y="139"/>
                      <a:pt x="79" y="154"/>
                    </a:cubicBezTo>
                    <a:cubicBezTo>
                      <a:pt x="74" y="161"/>
                      <a:pt x="66" y="167"/>
                      <a:pt x="65" y="175"/>
                    </a:cubicBezTo>
                    <a:cubicBezTo>
                      <a:pt x="60" y="231"/>
                      <a:pt x="93" y="242"/>
                      <a:pt x="58" y="225"/>
                    </a:cubicBezTo>
                    <a:close/>
                  </a:path>
                </a:pathLst>
              </a:custGeom>
              <a:solidFill>
                <a:srgbClr val="99CCFF"/>
              </a:solidFill>
              <a:ln w="9525" cap="flat" cmpd="sng">
                <a:noFill/>
                <a:prstDash val="solid"/>
                <a:round/>
                <a:headEnd/>
                <a:tailEnd/>
              </a:ln>
              <a:effectLst>
                <a:outerShdw dist="45791" dir="2021404" algn="ctr" rotWithShape="0">
                  <a:srgbClr val="7B7B7B"/>
                </a:outerShdw>
              </a:effectLst>
            </p:spPr>
            <p:txBody>
              <a:bodyPr wrap="none" anchor="ctr"/>
              <a:lstStyle/>
              <a:p>
                <a:endParaRPr lang="zh-CN" altLang="en-US"/>
              </a:p>
            </p:txBody>
          </p:sp>
          <p:sp>
            <p:nvSpPr>
              <p:cNvPr id="12" name="Rectangle 9">
                <a:extLst>
                  <a:ext uri="{FF2B5EF4-FFF2-40B4-BE49-F238E27FC236}">
                    <a16:creationId xmlns:a16="http://schemas.microsoft.com/office/drawing/2014/main" id="{0092AD67-9778-4EB6-B2F4-40102F220DA1}"/>
                  </a:ext>
                </a:extLst>
              </p:cNvPr>
              <p:cNvSpPr>
                <a:spLocks noChangeArrowheads="1"/>
              </p:cNvSpPr>
              <p:nvPr/>
            </p:nvSpPr>
            <p:spPr bwMode="auto">
              <a:xfrm>
                <a:off x="509" y="559"/>
                <a:ext cx="533" cy="406"/>
              </a:xfrm>
              <a:prstGeom prst="rect">
                <a:avLst/>
              </a:prstGeom>
              <a:noFill/>
              <a:ln w="9525">
                <a:noFill/>
                <a:miter lim="800000"/>
                <a:headEnd/>
                <a:tailEnd/>
              </a:ln>
              <a:effectLst>
                <a:outerShdw dist="28398" dir="3806097" algn="ctr" rotWithShape="0">
                  <a:schemeClr val="bg1"/>
                </a:outerShdw>
              </a:effectLst>
            </p:spPr>
            <p:txBody>
              <a:bodyPr wrap="square" anchor="ctr">
                <a:spAutoFit/>
              </a:bodyPr>
              <a:lstStyle/>
              <a:p>
                <a:r>
                  <a:rPr lang="zh-CN" altLang="en-US" sz="2400" dirty="0">
                    <a:solidFill>
                      <a:srgbClr val="FF0000"/>
                    </a:solidFill>
                    <a:ea typeface="华文新魏" pitchFamily="2" charset="-122"/>
                  </a:rPr>
                  <a:t>如何计算子串回溯的位置</a:t>
                </a:r>
                <a:r>
                  <a:rPr lang="zh-CN" altLang="en-US" sz="3600" dirty="0">
                    <a:solidFill>
                      <a:srgbClr val="FF0000"/>
                    </a:solidFill>
                    <a:ea typeface="华文新魏" pitchFamily="2" charset="-122"/>
                  </a:rPr>
                  <a:t> </a:t>
                </a:r>
              </a:p>
            </p:txBody>
          </p:sp>
        </p:grpSp>
        <p:sp>
          <p:nvSpPr>
            <p:cNvPr id="9" name="Freeform 31">
              <a:extLst>
                <a:ext uri="{FF2B5EF4-FFF2-40B4-BE49-F238E27FC236}">
                  <a16:creationId xmlns:a16="http://schemas.microsoft.com/office/drawing/2014/main" id="{1B105B04-D7FB-4463-BC4B-7C1C5905DE63}"/>
                </a:ext>
              </a:extLst>
            </p:cNvPr>
            <p:cNvSpPr>
              <a:spLocks/>
            </p:cNvSpPr>
            <p:nvPr/>
          </p:nvSpPr>
          <p:spPr bwMode="auto">
            <a:xfrm rot="530513">
              <a:off x="2097715" y="441242"/>
              <a:ext cx="413605" cy="393319"/>
            </a:xfrm>
            <a:custGeom>
              <a:avLst/>
              <a:gdLst>
                <a:gd name="T0" fmla="*/ 19595 w 439"/>
                <a:gd name="T1" fmla="*/ 374 h 683"/>
                <a:gd name="T2" fmla="*/ 25351 w 439"/>
                <a:gd name="T3" fmla="*/ 278 h 683"/>
                <a:gd name="T4" fmla="*/ 35572 w 439"/>
                <a:gd name="T5" fmla="*/ 336 h 683"/>
                <a:gd name="T6" fmla="*/ 34644 w 439"/>
                <a:gd name="T7" fmla="*/ 491 h 683"/>
                <a:gd name="T8" fmla="*/ 22332 w 439"/>
                <a:gd name="T9" fmla="*/ 616 h 683"/>
                <a:gd name="T10" fmla="*/ 20008 w 439"/>
                <a:gd name="T11" fmla="*/ 958 h 683"/>
                <a:gd name="T12" fmla="*/ 22332 w 439"/>
                <a:gd name="T13" fmla="*/ 1066 h 683"/>
                <a:gd name="T14" fmla="*/ 18298 w 439"/>
                <a:gd name="T15" fmla="*/ 1183 h 683"/>
                <a:gd name="T16" fmla="*/ 19221 w 439"/>
                <a:gd name="T17" fmla="*/ 1302 h 683"/>
                <a:gd name="T18" fmla="*/ 27843 w 439"/>
                <a:gd name="T19" fmla="*/ 1382 h 683"/>
                <a:gd name="T20" fmla="*/ 39233 w 439"/>
                <a:gd name="T21" fmla="*/ 1327 h 683"/>
                <a:gd name="T22" fmla="*/ 42887 w 439"/>
                <a:gd name="T23" fmla="*/ 1183 h 683"/>
                <a:gd name="T24" fmla="*/ 38303 w 439"/>
                <a:gd name="T25" fmla="*/ 1045 h 683"/>
                <a:gd name="T26" fmla="*/ 43302 w 439"/>
                <a:gd name="T27" fmla="*/ 972 h 683"/>
                <a:gd name="T28" fmla="*/ 43302 w 439"/>
                <a:gd name="T29" fmla="*/ 781 h 683"/>
                <a:gd name="T30" fmla="*/ 56046 w 439"/>
                <a:gd name="T31" fmla="*/ 621 h 683"/>
                <a:gd name="T32" fmla="*/ 57387 w 439"/>
                <a:gd name="T33" fmla="*/ 378 h 683"/>
                <a:gd name="T34" fmla="*/ 49144 w 439"/>
                <a:gd name="T35" fmla="*/ 118 h 683"/>
                <a:gd name="T36" fmla="*/ 32792 w 439"/>
                <a:gd name="T37" fmla="*/ 0 h 683"/>
                <a:gd name="T38" fmla="*/ 14637 w 439"/>
                <a:gd name="T39" fmla="*/ 78 h 683"/>
                <a:gd name="T40" fmla="*/ 4071 w 439"/>
                <a:gd name="T41" fmla="*/ 232 h 683"/>
                <a:gd name="T42" fmla="*/ 0 w 439"/>
                <a:gd name="T43" fmla="*/ 473 h 683"/>
                <a:gd name="T44" fmla="*/ 514 w 439"/>
                <a:gd name="T45" fmla="*/ 616 h 683"/>
                <a:gd name="T46" fmla="*/ 19221 w 439"/>
                <a:gd name="T47" fmla="*/ 598 h 683"/>
                <a:gd name="T48" fmla="*/ 19595 w 439"/>
                <a:gd name="T49" fmla="*/ 374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0000"/>
            </a:solidFill>
            <a:ln w="9525">
              <a:solidFill>
                <a:srgbClr val="00FFFF"/>
              </a:solidFill>
              <a:round/>
              <a:headEnd/>
              <a:tailEnd/>
            </a:ln>
            <a:effectLst>
              <a:outerShdw dist="40161" dir="1106097" algn="ctr" rotWithShape="0">
                <a:srgbClr val="808080"/>
              </a:outerShdw>
            </a:effectLst>
          </p:spPr>
          <p:txBody>
            <a:bodyPr/>
            <a:lstStyle/>
            <a:p>
              <a:endParaRPr lang="zh-CN" altLang="en-US" dirty="0">
                <a:solidFill>
                  <a:srgbClr val="FF0000"/>
                </a:solidFill>
              </a:endParaRPr>
            </a:p>
          </p:txBody>
        </p:sp>
        <p:sp>
          <p:nvSpPr>
            <p:cNvPr id="10" name="Freeform 33">
              <a:extLst>
                <a:ext uri="{FF2B5EF4-FFF2-40B4-BE49-F238E27FC236}">
                  <a16:creationId xmlns:a16="http://schemas.microsoft.com/office/drawing/2014/main" id="{F9D28A6E-2770-44AE-984B-F71B2F7F8422}"/>
                </a:ext>
              </a:extLst>
            </p:cNvPr>
            <p:cNvSpPr>
              <a:spLocks/>
            </p:cNvSpPr>
            <p:nvPr/>
          </p:nvSpPr>
          <p:spPr bwMode="auto">
            <a:xfrm rot="530513">
              <a:off x="2180048" y="994134"/>
              <a:ext cx="152631" cy="62012"/>
            </a:xfrm>
            <a:custGeom>
              <a:avLst/>
              <a:gdLst>
                <a:gd name="T0" fmla="*/ 5777 w 126"/>
                <a:gd name="T1" fmla="*/ 0 h 109"/>
                <a:gd name="T2" fmla="*/ 1145 w 126"/>
                <a:gd name="T3" fmla="*/ 45 h 109"/>
                <a:gd name="T4" fmla="*/ 0 w 126"/>
                <a:gd name="T5" fmla="*/ 165 h 109"/>
                <a:gd name="T6" fmla="*/ 3612 w 126"/>
                <a:gd name="T7" fmla="*/ 248 h 109"/>
                <a:gd name="T8" fmla="*/ 12576 w 126"/>
                <a:gd name="T9" fmla="*/ 248 h 109"/>
                <a:gd name="T10" fmla="*/ 16178 w 126"/>
                <a:gd name="T11" fmla="*/ 151 h 109"/>
                <a:gd name="T12" fmla="*/ 13076 w 126"/>
                <a:gd name="T13" fmla="*/ 32 h 109"/>
                <a:gd name="T14" fmla="*/ 5777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40161" dir="1106097" algn="ctr" rotWithShape="0">
                <a:srgbClr val="808080"/>
              </a:outerShdw>
            </a:effectLst>
          </p:spPr>
          <p:txBody>
            <a:bodyPr/>
            <a:lstStyle/>
            <a:p>
              <a:endParaRPr lang="zh-CN" altLang="en-US"/>
            </a:p>
          </p:txBody>
        </p:sp>
      </p:grpSp>
    </p:spTree>
    <p:extLst>
      <p:ext uri="{BB962C8B-B14F-4D97-AF65-F5344CB8AC3E}">
        <p14:creationId xmlns:p14="http://schemas.microsoft.com/office/powerpoint/2010/main" val="630730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6"/>
          <p:cNvGrpSpPr>
            <a:grpSpLocks/>
          </p:cNvGrpSpPr>
          <p:nvPr/>
        </p:nvGrpSpPr>
        <p:grpSpPr bwMode="auto">
          <a:xfrm>
            <a:off x="2056740" y="3962400"/>
            <a:ext cx="7924692" cy="457200"/>
            <a:chOff x="336" y="3072"/>
            <a:chExt cx="4992" cy="288"/>
          </a:xfrm>
        </p:grpSpPr>
        <p:grpSp>
          <p:nvGrpSpPr>
            <p:cNvPr id="3" name="Group 134"/>
            <p:cNvGrpSpPr>
              <a:grpSpLocks/>
            </p:cNvGrpSpPr>
            <p:nvPr/>
          </p:nvGrpSpPr>
          <p:grpSpPr bwMode="auto">
            <a:xfrm>
              <a:off x="336" y="3072"/>
              <a:ext cx="4992" cy="288"/>
              <a:chOff x="432" y="3408"/>
              <a:chExt cx="4992" cy="288"/>
            </a:xfrm>
          </p:grpSpPr>
          <p:grpSp>
            <p:nvGrpSpPr>
              <p:cNvPr id="4" name="Group 123"/>
              <p:cNvGrpSpPr>
                <a:grpSpLocks/>
              </p:cNvGrpSpPr>
              <p:nvPr/>
            </p:nvGrpSpPr>
            <p:grpSpPr bwMode="auto">
              <a:xfrm>
                <a:off x="432" y="3408"/>
                <a:ext cx="1344" cy="288"/>
                <a:chOff x="432" y="3408"/>
                <a:chExt cx="1344" cy="288"/>
              </a:xfrm>
            </p:grpSpPr>
            <p:sp>
              <p:nvSpPr>
                <p:cNvPr id="117879" name="Rectangle 119"/>
                <p:cNvSpPr>
                  <a:spLocks noChangeArrowheads="1"/>
                </p:cNvSpPr>
                <p:nvPr/>
              </p:nvSpPr>
              <p:spPr bwMode="auto">
                <a:xfrm>
                  <a:off x="432" y="3408"/>
                  <a:ext cx="388"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7880" name="Rectangle 120"/>
                <p:cNvSpPr>
                  <a:spLocks noChangeArrowheads="1"/>
                </p:cNvSpPr>
                <p:nvPr/>
              </p:nvSpPr>
              <p:spPr bwMode="auto">
                <a:xfrm>
                  <a:off x="820" y="3408"/>
                  <a:ext cx="572"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7881" name="Rectangle 121"/>
                <p:cNvSpPr>
                  <a:spLocks noChangeArrowheads="1"/>
                </p:cNvSpPr>
                <p:nvPr/>
              </p:nvSpPr>
              <p:spPr bwMode="auto">
                <a:xfrm>
                  <a:off x="1392" y="3408"/>
                  <a:ext cx="394"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17882" name="Rectangle 122"/>
              <p:cNvSpPr>
                <a:spLocks noChangeArrowheads="1"/>
              </p:cNvSpPr>
              <p:nvPr/>
            </p:nvSpPr>
            <p:spPr bwMode="auto">
              <a:xfrm>
                <a:off x="3120" y="3408"/>
                <a:ext cx="394"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nvGrpSpPr>
              <p:cNvPr id="5" name="Group 124"/>
              <p:cNvGrpSpPr>
                <a:grpSpLocks/>
              </p:cNvGrpSpPr>
              <p:nvPr/>
            </p:nvGrpSpPr>
            <p:grpSpPr bwMode="auto">
              <a:xfrm>
                <a:off x="1776" y="3408"/>
                <a:ext cx="1344" cy="288"/>
                <a:chOff x="432" y="3408"/>
                <a:chExt cx="1344" cy="288"/>
              </a:xfrm>
            </p:grpSpPr>
            <p:sp>
              <p:nvSpPr>
                <p:cNvPr id="117885" name="Rectangle 125"/>
                <p:cNvSpPr>
                  <a:spLocks noChangeArrowheads="1"/>
                </p:cNvSpPr>
                <p:nvPr/>
              </p:nvSpPr>
              <p:spPr bwMode="auto">
                <a:xfrm>
                  <a:off x="432" y="3408"/>
                  <a:ext cx="384"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7886" name="Rectangle 126"/>
                <p:cNvSpPr>
                  <a:spLocks noChangeArrowheads="1"/>
                </p:cNvSpPr>
                <p:nvPr/>
              </p:nvSpPr>
              <p:spPr bwMode="auto">
                <a:xfrm>
                  <a:off x="816" y="3408"/>
                  <a:ext cx="576"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7887" name="Rectangle 127"/>
                <p:cNvSpPr>
                  <a:spLocks noChangeArrowheads="1"/>
                </p:cNvSpPr>
                <p:nvPr/>
              </p:nvSpPr>
              <p:spPr bwMode="auto">
                <a:xfrm>
                  <a:off x="1392" y="3408"/>
                  <a:ext cx="384"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17889" name="Rectangle 129"/>
              <p:cNvSpPr>
                <a:spLocks noChangeArrowheads="1"/>
              </p:cNvSpPr>
              <p:nvPr/>
            </p:nvSpPr>
            <p:spPr bwMode="auto">
              <a:xfrm>
                <a:off x="4080" y="3408"/>
                <a:ext cx="394"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7890" name="Rectangle 130"/>
              <p:cNvSpPr>
                <a:spLocks noChangeArrowheads="1"/>
              </p:cNvSpPr>
              <p:nvPr/>
            </p:nvSpPr>
            <p:spPr bwMode="auto">
              <a:xfrm>
                <a:off x="3504" y="3408"/>
                <a:ext cx="570"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7891" name="Rectangle 131"/>
              <p:cNvSpPr>
                <a:spLocks noChangeArrowheads="1"/>
              </p:cNvSpPr>
              <p:nvPr/>
            </p:nvSpPr>
            <p:spPr bwMode="auto">
              <a:xfrm>
                <a:off x="5040" y="3408"/>
                <a:ext cx="384"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7893" name="Rectangle 133"/>
              <p:cNvSpPr>
                <a:spLocks noChangeArrowheads="1"/>
              </p:cNvSpPr>
              <p:nvPr/>
            </p:nvSpPr>
            <p:spPr bwMode="auto">
              <a:xfrm>
                <a:off x="4464" y="3408"/>
                <a:ext cx="576"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58391" name="Rectangle 135"/>
            <p:cNvSpPr>
              <a:spLocks noChangeArrowheads="1"/>
            </p:cNvSpPr>
            <p:nvPr/>
          </p:nvSpPr>
          <p:spPr bwMode="auto">
            <a:xfrm>
              <a:off x="336" y="3096"/>
              <a:ext cx="1680" cy="180"/>
            </a:xfrm>
            <a:prstGeom prst="rect">
              <a:avLst/>
            </a:prstGeom>
            <a:noFill/>
            <a:ln w="12700" cap="sq">
              <a:noFill/>
              <a:miter lim="800000"/>
              <a:headEnd type="none" w="sm" len="sm"/>
              <a:tailEnd type="none" w="sm" len="sm"/>
            </a:ln>
          </p:spPr>
          <p:txBody>
            <a:bodyPr wrap="none" anchor="ctr"/>
            <a:lstStyle/>
            <a:p>
              <a:pPr algn="l" eaLnBrk="1" hangingPunct="1"/>
              <a:r>
                <a:rPr kumimoji="1" lang="en-US" altLang="zh-CN" sz="2600" b="1">
                  <a:solidFill>
                    <a:srgbClr val="000099"/>
                  </a:solidFill>
                </a:rPr>
                <a:t>a</a:t>
              </a:r>
              <a:r>
                <a:rPr kumimoji="1" lang="en-US" altLang="zh-CN" sz="2600" b="1" baseline="-25000">
                  <a:solidFill>
                    <a:srgbClr val="000099"/>
                  </a:solidFill>
                </a:rPr>
                <a:t>11        </a:t>
              </a:r>
              <a:r>
                <a:rPr lang="en-US" altLang="zh-CN" sz="2400" b="1">
                  <a:solidFill>
                    <a:srgbClr val="000000"/>
                  </a:solidFill>
                  <a:cs typeface="Times New Roman" pitchFamily="18" charset="0"/>
                </a:rPr>
                <a:t>…     </a:t>
              </a:r>
              <a:r>
                <a:rPr kumimoji="1" lang="en-US" altLang="zh-CN" sz="2600" b="1" baseline="-25000">
                  <a:solidFill>
                    <a:srgbClr val="000099"/>
                  </a:solidFill>
                </a:rPr>
                <a:t> </a:t>
              </a:r>
              <a:r>
                <a:rPr kumimoji="1" lang="en-US" altLang="zh-CN" sz="2600" b="1">
                  <a:solidFill>
                    <a:srgbClr val="000099"/>
                  </a:solidFill>
                </a:rPr>
                <a:t>a</a:t>
              </a:r>
              <a:r>
                <a:rPr kumimoji="1" lang="en-US" altLang="zh-CN" sz="2600" b="1" baseline="-25000">
                  <a:solidFill>
                    <a:srgbClr val="000099"/>
                  </a:solidFill>
                </a:rPr>
                <a:t>1n   </a:t>
              </a:r>
              <a:r>
                <a:rPr kumimoji="1" lang="en-US" altLang="zh-CN" sz="2600" b="1">
                  <a:solidFill>
                    <a:srgbClr val="000099"/>
                  </a:solidFill>
                </a:rPr>
                <a:t>a</a:t>
              </a:r>
              <a:r>
                <a:rPr kumimoji="1" lang="en-US" altLang="zh-CN" sz="2600" b="1" baseline="-25000">
                  <a:solidFill>
                    <a:srgbClr val="000099"/>
                  </a:solidFill>
                </a:rPr>
                <a:t>21         </a:t>
              </a:r>
              <a:r>
                <a:rPr lang="en-US" altLang="zh-CN" sz="2400" b="1">
                  <a:solidFill>
                    <a:srgbClr val="000000"/>
                  </a:solidFill>
                </a:rPr>
                <a:t>…    </a:t>
              </a:r>
              <a:r>
                <a:rPr kumimoji="1" lang="en-US" altLang="zh-CN" sz="2600" b="1" baseline="-25000">
                  <a:solidFill>
                    <a:srgbClr val="000099"/>
                  </a:solidFill>
                </a:rPr>
                <a:t> </a:t>
              </a:r>
              <a:r>
                <a:rPr kumimoji="1" lang="en-US" altLang="zh-CN" sz="2600" b="1">
                  <a:solidFill>
                    <a:srgbClr val="000099"/>
                  </a:solidFill>
                </a:rPr>
                <a:t>a</a:t>
              </a:r>
              <a:r>
                <a:rPr kumimoji="1" lang="en-US" altLang="zh-CN" sz="2600" b="1" baseline="-25000">
                  <a:solidFill>
                    <a:srgbClr val="000099"/>
                  </a:solidFill>
                </a:rPr>
                <a:t>2n     </a:t>
              </a:r>
              <a:r>
                <a:rPr kumimoji="1" lang="en-US" altLang="zh-CN" sz="2600" b="1">
                  <a:solidFill>
                    <a:srgbClr val="000099"/>
                  </a:solidFill>
                </a:rPr>
                <a:t>a</a:t>
              </a:r>
              <a:r>
                <a:rPr kumimoji="1" lang="en-US" altLang="zh-CN" sz="2600" b="1" baseline="-25000">
                  <a:solidFill>
                    <a:srgbClr val="000099"/>
                  </a:solidFill>
                </a:rPr>
                <a:t>31        </a:t>
              </a:r>
              <a:r>
                <a:rPr lang="en-US" altLang="zh-CN" sz="2400" b="1">
                  <a:solidFill>
                    <a:srgbClr val="000000"/>
                  </a:solidFill>
                </a:rPr>
                <a:t>…     </a:t>
              </a:r>
              <a:r>
                <a:rPr kumimoji="1" lang="en-US" altLang="zh-CN" sz="2600" b="1">
                  <a:solidFill>
                    <a:srgbClr val="FF3300"/>
                  </a:solidFill>
                </a:rPr>
                <a:t>a</a:t>
              </a:r>
              <a:r>
                <a:rPr kumimoji="1" lang="en-US" altLang="zh-CN" sz="2600" b="1" baseline="-25000">
                  <a:solidFill>
                    <a:srgbClr val="FF3300"/>
                  </a:solidFill>
                </a:rPr>
                <a:t>ij </a:t>
              </a:r>
              <a:r>
                <a:rPr kumimoji="1" lang="en-US" altLang="zh-CN" sz="2600" b="1" baseline="-25000">
                  <a:solidFill>
                    <a:srgbClr val="000099"/>
                  </a:solidFill>
                </a:rPr>
                <a:t>          </a:t>
              </a:r>
              <a:r>
                <a:rPr lang="en-US" altLang="zh-CN" sz="2400" b="1">
                  <a:solidFill>
                    <a:srgbClr val="000000"/>
                  </a:solidFill>
                </a:rPr>
                <a:t>…    </a:t>
              </a:r>
              <a:r>
                <a:rPr kumimoji="1" lang="en-US" altLang="zh-CN" sz="2600" b="1">
                  <a:solidFill>
                    <a:srgbClr val="000099"/>
                  </a:solidFill>
                </a:rPr>
                <a:t>a</a:t>
              </a:r>
              <a:r>
                <a:rPr kumimoji="1" lang="en-US" altLang="zh-CN" sz="2600" b="1" baseline="-25000">
                  <a:solidFill>
                    <a:srgbClr val="000099"/>
                  </a:solidFill>
                </a:rPr>
                <a:t>mn</a:t>
              </a:r>
            </a:p>
          </p:txBody>
        </p:sp>
      </p:grpSp>
      <p:grpSp>
        <p:nvGrpSpPr>
          <p:cNvPr id="6" name="Group 155"/>
          <p:cNvGrpSpPr>
            <a:grpSpLocks/>
          </p:cNvGrpSpPr>
          <p:nvPr/>
        </p:nvGrpSpPr>
        <p:grpSpPr bwMode="auto">
          <a:xfrm>
            <a:off x="2056740" y="4554540"/>
            <a:ext cx="2134194" cy="649287"/>
            <a:chOff x="336" y="3397"/>
            <a:chExt cx="1344" cy="409"/>
          </a:xfrm>
        </p:grpSpPr>
        <p:sp>
          <p:nvSpPr>
            <p:cNvPr id="117898" name="AutoShape 138"/>
            <p:cNvSpPr>
              <a:spLocks/>
            </p:cNvSpPr>
            <p:nvPr/>
          </p:nvSpPr>
          <p:spPr bwMode="auto">
            <a:xfrm rot="-5400000">
              <a:off x="912" y="2821"/>
              <a:ext cx="192" cy="1344"/>
            </a:xfrm>
            <a:prstGeom prst="leftBrace">
              <a:avLst>
                <a:gd name="adj1" fmla="val 58333"/>
                <a:gd name="adj2" fmla="val 50000"/>
              </a:avLst>
            </a:prstGeom>
            <a:noFill/>
            <a:ln w="2857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8389" name="Text Box 139"/>
            <p:cNvSpPr txBox="1">
              <a:spLocks noChangeArrowheads="1"/>
            </p:cNvSpPr>
            <p:nvPr/>
          </p:nvSpPr>
          <p:spPr bwMode="auto">
            <a:xfrm>
              <a:off x="732" y="3554"/>
              <a:ext cx="576" cy="252"/>
            </a:xfrm>
            <a:prstGeom prst="rect">
              <a:avLst/>
            </a:prstGeom>
            <a:noFill/>
            <a:ln w="12700" cap="sq">
              <a:noFill/>
              <a:miter lim="800000"/>
              <a:headEnd type="none" w="sm" len="sm"/>
              <a:tailEnd type="none" w="sm" len="sm"/>
            </a:ln>
          </p:spPr>
          <p:txBody>
            <a:bodyPr>
              <a:spAutoFit/>
            </a:bodyPr>
            <a:lstStyle/>
            <a:p>
              <a:pPr algn="l"/>
              <a:r>
                <a:rPr lang="zh-CN" altLang="en-US" sz="2000" b="1">
                  <a:solidFill>
                    <a:srgbClr val="000099"/>
                  </a:solidFill>
                  <a:latin typeface="幼圆" pitchFamily="49" charset="-122"/>
                  <a:ea typeface="幼圆" pitchFamily="49" charset="-122"/>
                </a:rPr>
                <a:t>第</a:t>
              </a:r>
              <a:r>
                <a:rPr lang="zh-CN" altLang="en-US" sz="2000" b="1">
                  <a:solidFill>
                    <a:srgbClr val="000099"/>
                  </a:solidFill>
                  <a:ea typeface="楷体_GB2312" pitchFamily="49" charset="-122"/>
                </a:rPr>
                <a:t>1</a:t>
              </a:r>
              <a:r>
                <a:rPr lang="zh-CN" altLang="en-US" sz="2000" b="1">
                  <a:solidFill>
                    <a:srgbClr val="000099"/>
                  </a:solidFill>
                  <a:latin typeface="幼圆" pitchFamily="49" charset="-122"/>
                  <a:ea typeface="幼圆" pitchFamily="49" charset="-122"/>
                </a:rPr>
                <a:t>行</a:t>
              </a:r>
            </a:p>
          </p:txBody>
        </p:sp>
      </p:grpSp>
      <p:grpSp>
        <p:nvGrpSpPr>
          <p:cNvPr id="7" name="Group 156"/>
          <p:cNvGrpSpPr>
            <a:grpSpLocks/>
          </p:cNvGrpSpPr>
          <p:nvPr/>
        </p:nvGrpSpPr>
        <p:grpSpPr bwMode="auto">
          <a:xfrm>
            <a:off x="4229796" y="4554540"/>
            <a:ext cx="2132574" cy="668337"/>
            <a:chOff x="1704" y="3397"/>
            <a:chExt cx="1344" cy="421"/>
          </a:xfrm>
        </p:grpSpPr>
        <p:sp>
          <p:nvSpPr>
            <p:cNvPr id="117902" name="AutoShape 142"/>
            <p:cNvSpPr>
              <a:spLocks/>
            </p:cNvSpPr>
            <p:nvPr/>
          </p:nvSpPr>
          <p:spPr bwMode="auto">
            <a:xfrm rot="-5400000">
              <a:off x="2280" y="2821"/>
              <a:ext cx="192" cy="1344"/>
            </a:xfrm>
            <a:prstGeom prst="leftBrace">
              <a:avLst>
                <a:gd name="adj1" fmla="val 58333"/>
                <a:gd name="adj2" fmla="val 50000"/>
              </a:avLst>
            </a:prstGeom>
            <a:noFill/>
            <a:ln w="2857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8387" name="Text Box 143"/>
            <p:cNvSpPr txBox="1">
              <a:spLocks noChangeArrowheads="1"/>
            </p:cNvSpPr>
            <p:nvPr/>
          </p:nvSpPr>
          <p:spPr bwMode="auto">
            <a:xfrm>
              <a:off x="2111" y="3566"/>
              <a:ext cx="553" cy="252"/>
            </a:xfrm>
            <a:prstGeom prst="rect">
              <a:avLst/>
            </a:prstGeom>
            <a:noFill/>
            <a:ln w="12700" cap="sq">
              <a:noFill/>
              <a:miter lim="800000"/>
              <a:headEnd type="none" w="sm" len="sm"/>
              <a:tailEnd type="none" w="sm" len="sm"/>
            </a:ln>
          </p:spPr>
          <p:txBody>
            <a:bodyPr>
              <a:spAutoFit/>
            </a:bodyPr>
            <a:lstStyle/>
            <a:p>
              <a:pPr algn="l"/>
              <a:r>
                <a:rPr lang="zh-CN" altLang="en-US" sz="2000" b="1">
                  <a:solidFill>
                    <a:srgbClr val="000099"/>
                  </a:solidFill>
                  <a:latin typeface="幼圆" pitchFamily="49" charset="-122"/>
                  <a:ea typeface="幼圆" pitchFamily="49" charset="-122"/>
                </a:rPr>
                <a:t>第</a:t>
              </a:r>
              <a:r>
                <a:rPr lang="zh-CN" altLang="en-US" sz="2000" b="1">
                  <a:solidFill>
                    <a:srgbClr val="000099"/>
                  </a:solidFill>
                  <a:ea typeface="楷体_GB2312" pitchFamily="49" charset="-122"/>
                </a:rPr>
                <a:t>2</a:t>
              </a:r>
              <a:r>
                <a:rPr lang="zh-CN" altLang="en-US" sz="2000" b="1">
                  <a:solidFill>
                    <a:srgbClr val="000099"/>
                  </a:solidFill>
                  <a:latin typeface="幼圆" pitchFamily="49" charset="-122"/>
                  <a:ea typeface="幼圆" pitchFamily="49" charset="-122"/>
                </a:rPr>
                <a:t>行</a:t>
              </a:r>
            </a:p>
          </p:txBody>
        </p:sp>
      </p:grpSp>
      <p:sp>
        <p:nvSpPr>
          <p:cNvPr id="117904" name="Rectangle 144"/>
          <p:cNvSpPr>
            <a:spLocks noChangeArrowheads="1"/>
          </p:cNvSpPr>
          <p:nvPr/>
        </p:nvSpPr>
        <p:spPr bwMode="auto">
          <a:xfrm>
            <a:off x="6979312" y="4648202"/>
            <a:ext cx="688009" cy="461665"/>
          </a:xfrm>
          <a:prstGeom prst="rect">
            <a:avLst/>
          </a:prstGeom>
          <a:noFill/>
          <a:ln w="12700" cap="sq">
            <a:noFill/>
            <a:miter lim="800000"/>
            <a:headEnd type="none" w="sm" len="sm"/>
            <a:tailEnd type="none" w="sm" len="sm"/>
          </a:ln>
        </p:spPr>
        <p:txBody>
          <a:bodyPr wrap="none">
            <a:spAutoFit/>
          </a:bodyPr>
          <a:lstStyle/>
          <a:p>
            <a:pPr algn="l"/>
            <a:r>
              <a:rPr lang="zh-CN" altLang="en-US" sz="2400" b="1">
                <a:solidFill>
                  <a:srgbClr val="000099"/>
                </a:solidFill>
                <a:cs typeface="Times New Roman" pitchFamily="18" charset="0"/>
              </a:rPr>
              <a:t>……</a:t>
            </a:r>
          </a:p>
        </p:txBody>
      </p:sp>
      <p:grpSp>
        <p:nvGrpSpPr>
          <p:cNvPr id="8" name="Group 162"/>
          <p:cNvGrpSpPr>
            <a:grpSpLocks/>
          </p:cNvGrpSpPr>
          <p:nvPr/>
        </p:nvGrpSpPr>
        <p:grpSpPr bwMode="auto">
          <a:xfrm>
            <a:off x="839416" y="122241"/>
            <a:ext cx="4705589" cy="628650"/>
            <a:chOff x="1152" y="900"/>
            <a:chExt cx="2964" cy="396"/>
          </a:xfrm>
        </p:grpSpPr>
        <p:sp>
          <p:nvSpPr>
            <p:cNvPr id="117920" name="Rectangle 160"/>
            <p:cNvSpPr>
              <a:spLocks noChangeArrowheads="1"/>
            </p:cNvSpPr>
            <p:nvPr/>
          </p:nvSpPr>
          <p:spPr bwMode="auto">
            <a:xfrm>
              <a:off x="1236" y="900"/>
              <a:ext cx="2880" cy="396"/>
            </a:xfrm>
            <a:prstGeom prst="rect">
              <a:avLst/>
            </a:prstGeom>
            <a:solidFill>
              <a:srgbClr val="CCFFFF"/>
            </a:solidFill>
            <a:ln w="79375" cap="sq">
              <a:noFill/>
              <a:miter lim="800000"/>
              <a:headEnd type="none" w="sm" len="sm"/>
              <a:tailEnd type="none" w="sm" len="sm"/>
            </a:ln>
            <a:effectLst>
              <a:outerShdw dist="99190" dir="2388334" algn="ctr" rotWithShape="0">
                <a:srgbClr val="B2B2B2"/>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8385" name="Text Box 161"/>
            <p:cNvSpPr txBox="1">
              <a:spLocks noChangeArrowheads="1"/>
            </p:cNvSpPr>
            <p:nvPr/>
          </p:nvSpPr>
          <p:spPr bwMode="auto">
            <a:xfrm>
              <a:off x="1152" y="912"/>
              <a:ext cx="2928" cy="339"/>
            </a:xfrm>
            <a:prstGeom prst="rect">
              <a:avLst/>
            </a:prstGeom>
            <a:noFill/>
            <a:ln w="12700" cap="sq">
              <a:noFill/>
              <a:miter lim="800000"/>
              <a:headEnd type="none" w="sm" len="sm"/>
              <a:tailEnd type="none" w="sm" len="sm"/>
            </a:ln>
          </p:spPr>
          <p:txBody>
            <a:bodyPr>
              <a:spAutoFit/>
            </a:bodyPr>
            <a:lstStyle/>
            <a:p>
              <a:pPr algn="l"/>
              <a:r>
                <a:rPr lang="zh-CN" altLang="en-US" sz="2900" b="1">
                  <a:solidFill>
                    <a:srgbClr val="003192"/>
                  </a:solidFill>
                  <a:latin typeface="幼圆" pitchFamily="49" charset="-122"/>
                  <a:ea typeface="幼圆" pitchFamily="49" charset="-122"/>
                </a:rPr>
                <a:t>  </a:t>
              </a:r>
              <a:r>
                <a:rPr lang="en-US" altLang="zh-CN" sz="2900" b="1">
                  <a:solidFill>
                    <a:srgbClr val="003192"/>
                  </a:solidFill>
                  <a:latin typeface="幼圆" pitchFamily="49" charset="-122"/>
                  <a:ea typeface="幼圆" pitchFamily="49" charset="-122"/>
                </a:rPr>
                <a:t>(</a:t>
              </a:r>
              <a:r>
                <a:rPr lang="zh-CN" altLang="en-US" sz="2900" b="1">
                  <a:solidFill>
                    <a:srgbClr val="003192"/>
                  </a:solidFill>
                  <a:ea typeface="幼圆" pitchFamily="49" charset="-122"/>
                </a:rPr>
                <a:t>1</a:t>
              </a:r>
              <a:r>
                <a:rPr lang="en-US" altLang="zh-CN" sz="2900" b="1">
                  <a:solidFill>
                    <a:srgbClr val="003192"/>
                  </a:solidFill>
                  <a:ea typeface="幼圆" pitchFamily="49" charset="-122"/>
                </a:rPr>
                <a:t>) </a:t>
              </a:r>
              <a:r>
                <a:rPr lang="zh-CN" altLang="en-US" sz="2900" b="1">
                  <a:solidFill>
                    <a:srgbClr val="002878"/>
                  </a:solidFill>
                  <a:latin typeface="幼圆" pitchFamily="49" charset="-122"/>
                  <a:ea typeface="幼圆" pitchFamily="49" charset="-122"/>
                </a:rPr>
                <a:t>行序</a:t>
              </a:r>
              <a:r>
                <a:rPr lang="zh-CN" altLang="en-US" sz="2900" b="1">
                  <a:solidFill>
                    <a:srgbClr val="003192"/>
                  </a:solidFill>
                  <a:latin typeface="幼圆" pitchFamily="49" charset="-122"/>
                  <a:ea typeface="幼圆" pitchFamily="49" charset="-122"/>
                </a:rPr>
                <a:t>为主序分配方式</a:t>
              </a:r>
              <a:endParaRPr kumimoji="1" lang="zh-CN" altLang="en-US" sz="2900" b="1">
                <a:solidFill>
                  <a:srgbClr val="003192"/>
                </a:solidFill>
                <a:latin typeface="幼圆" pitchFamily="49" charset="-122"/>
                <a:ea typeface="幼圆" pitchFamily="49" charset="-122"/>
              </a:endParaRPr>
            </a:p>
          </p:txBody>
        </p:sp>
      </p:grpSp>
      <p:grpSp>
        <p:nvGrpSpPr>
          <p:cNvPr id="9" name="Group 163"/>
          <p:cNvGrpSpPr>
            <a:grpSpLocks/>
          </p:cNvGrpSpPr>
          <p:nvPr/>
        </p:nvGrpSpPr>
        <p:grpSpPr bwMode="auto">
          <a:xfrm>
            <a:off x="2511753" y="1219202"/>
            <a:ext cx="6136726" cy="2092325"/>
            <a:chOff x="816" y="704"/>
            <a:chExt cx="3866" cy="1318"/>
          </a:xfrm>
        </p:grpSpPr>
        <p:sp>
          <p:nvSpPr>
            <p:cNvPr id="58381" name="Text Box 164"/>
            <p:cNvSpPr txBox="1">
              <a:spLocks noChangeArrowheads="1"/>
            </p:cNvSpPr>
            <p:nvPr/>
          </p:nvSpPr>
          <p:spPr bwMode="auto">
            <a:xfrm>
              <a:off x="816" y="704"/>
              <a:ext cx="3540" cy="1318"/>
            </a:xfrm>
            <a:prstGeom prst="rect">
              <a:avLst/>
            </a:prstGeom>
            <a:noFill/>
            <a:ln w="12700" cap="sq">
              <a:noFill/>
              <a:miter lim="800000"/>
              <a:headEnd type="none" w="sm" len="sm"/>
              <a:tailEnd type="none" w="sm" len="sm"/>
            </a:ln>
          </p:spPr>
          <p:txBody>
            <a:bodyPr wrap="none">
              <a:spAutoFit/>
            </a:bodyPr>
            <a:lstStyle/>
            <a:p>
              <a:pPr algn="l"/>
              <a:r>
                <a:rPr lang="zh-CN" altLang="zh-CN" sz="2600">
                  <a:solidFill>
                    <a:srgbClr val="002878"/>
                  </a:solidFill>
                </a:rPr>
                <a:t>                           </a:t>
              </a:r>
              <a:r>
                <a:rPr lang="zh-CN" altLang="en-US" sz="2600">
                  <a:solidFill>
                    <a:srgbClr val="002878"/>
                  </a:solidFill>
                </a:rPr>
                <a:t> </a:t>
              </a:r>
              <a:r>
                <a:rPr lang="zh-CN" altLang="zh-CN" sz="2600">
                  <a:solidFill>
                    <a:srgbClr val="002878"/>
                  </a:solidFill>
                </a:rPr>
                <a:t> </a:t>
              </a:r>
              <a:r>
                <a:rPr lang="en-US" altLang="zh-CN" sz="2600" b="1">
                  <a:solidFill>
                    <a:srgbClr val="002878"/>
                  </a:solidFill>
                </a:rPr>
                <a:t>a</a:t>
              </a:r>
              <a:r>
                <a:rPr lang="en-US" altLang="zh-CN" sz="2600" b="1" baseline="-18000">
                  <a:solidFill>
                    <a:srgbClr val="002878"/>
                  </a:solidFill>
                </a:rPr>
                <a:t>11  </a:t>
              </a:r>
              <a:r>
                <a:rPr lang="en-US" altLang="zh-CN" sz="2600" b="1">
                  <a:solidFill>
                    <a:srgbClr val="002878"/>
                  </a:solidFill>
                </a:rPr>
                <a:t> a</a:t>
              </a:r>
              <a:r>
                <a:rPr lang="en-US" altLang="zh-CN" sz="2600" b="1" baseline="-18000">
                  <a:solidFill>
                    <a:srgbClr val="002878"/>
                  </a:solidFill>
                </a:rPr>
                <a:t>12 </a:t>
              </a:r>
              <a:r>
                <a:rPr lang="en-US" altLang="zh-CN" sz="2600" b="1">
                  <a:solidFill>
                    <a:srgbClr val="002878"/>
                  </a:solidFill>
                </a:rPr>
                <a:t>  a</a:t>
              </a:r>
              <a:r>
                <a:rPr lang="en-US" altLang="zh-CN" sz="2600" b="1" baseline="-18000">
                  <a:solidFill>
                    <a:srgbClr val="002878"/>
                  </a:solidFill>
                </a:rPr>
                <a:t>13</a:t>
              </a:r>
              <a:r>
                <a:rPr lang="en-US" altLang="zh-CN" sz="2600" b="1">
                  <a:solidFill>
                    <a:srgbClr val="002878"/>
                  </a:solidFill>
                </a:rPr>
                <a:t>    </a:t>
              </a:r>
              <a:r>
                <a:rPr lang="en-US" altLang="zh-CN" sz="2600" b="1">
                  <a:solidFill>
                    <a:srgbClr val="002878"/>
                  </a:solidFill>
                  <a:cs typeface="Times New Roman" pitchFamily="18" charset="0"/>
                </a:rPr>
                <a:t>…</a:t>
              </a:r>
              <a:r>
                <a:rPr lang="en-US" altLang="zh-CN" sz="2600" b="1">
                  <a:solidFill>
                    <a:srgbClr val="002878"/>
                  </a:solidFill>
                </a:rPr>
                <a:t> …   a</a:t>
              </a:r>
              <a:r>
                <a:rPr lang="en-US" altLang="zh-CN" sz="2600" b="1" baseline="-18000">
                  <a:solidFill>
                    <a:srgbClr val="002878"/>
                  </a:solidFill>
                </a:rPr>
                <a:t>1n</a:t>
              </a:r>
              <a:r>
                <a:rPr lang="en-US" altLang="zh-CN" sz="2600" b="1">
                  <a:solidFill>
                    <a:srgbClr val="002878"/>
                  </a:solidFill>
                </a:rPr>
                <a:t>    </a:t>
              </a:r>
            </a:p>
            <a:p>
              <a:pPr algn="l"/>
              <a:r>
                <a:rPr lang="en-US" altLang="zh-CN" sz="2600" b="1">
                  <a:solidFill>
                    <a:srgbClr val="002878"/>
                  </a:solidFill>
                </a:rPr>
                <a:t>                             a</a:t>
              </a:r>
              <a:r>
                <a:rPr lang="en-US" altLang="zh-CN" sz="2600" b="1" baseline="-18000">
                  <a:solidFill>
                    <a:srgbClr val="002878"/>
                  </a:solidFill>
                </a:rPr>
                <a:t>21</a:t>
              </a:r>
              <a:r>
                <a:rPr lang="en-US" altLang="zh-CN" sz="2600" b="1">
                  <a:solidFill>
                    <a:srgbClr val="002878"/>
                  </a:solidFill>
                </a:rPr>
                <a:t>   a</a:t>
              </a:r>
              <a:r>
                <a:rPr lang="en-US" altLang="zh-CN" sz="2600" b="1" baseline="-18000">
                  <a:solidFill>
                    <a:srgbClr val="002878"/>
                  </a:solidFill>
                </a:rPr>
                <a:t>22</a:t>
              </a:r>
              <a:r>
                <a:rPr lang="en-US" altLang="zh-CN" sz="2600" b="1">
                  <a:solidFill>
                    <a:srgbClr val="002878"/>
                  </a:solidFill>
                </a:rPr>
                <a:t>   a</a:t>
              </a:r>
              <a:r>
                <a:rPr lang="en-US" altLang="zh-CN" sz="2600" b="1" baseline="-18000">
                  <a:solidFill>
                    <a:srgbClr val="002878"/>
                  </a:solidFill>
                </a:rPr>
                <a:t>23 </a:t>
              </a:r>
              <a:r>
                <a:rPr lang="en-US" altLang="zh-CN" sz="2600" b="1">
                  <a:solidFill>
                    <a:srgbClr val="002878"/>
                  </a:solidFill>
                </a:rPr>
                <a:t>  … …   a</a:t>
              </a:r>
              <a:r>
                <a:rPr lang="en-US" altLang="zh-CN" sz="2600" b="1" baseline="-18000">
                  <a:solidFill>
                    <a:srgbClr val="002878"/>
                  </a:solidFill>
                </a:rPr>
                <a:t>2n</a:t>
              </a:r>
            </a:p>
            <a:p>
              <a:pPr algn="l"/>
              <a:r>
                <a:rPr lang="en-US" altLang="zh-CN" sz="2600" b="1">
                  <a:solidFill>
                    <a:srgbClr val="002878"/>
                  </a:solidFill>
                </a:rPr>
                <a:t>A[1..m,1..n] =              … … </a:t>
              </a:r>
            </a:p>
            <a:p>
              <a:pPr algn="l"/>
              <a:r>
                <a:rPr lang="en-US" altLang="zh-CN" sz="2600" b="1">
                  <a:solidFill>
                    <a:srgbClr val="002878"/>
                  </a:solidFill>
                </a:rPr>
                <a:t>                                      … …</a:t>
              </a:r>
            </a:p>
            <a:p>
              <a:pPr algn="l"/>
              <a:r>
                <a:rPr lang="en-US" altLang="zh-CN" sz="2600" b="1">
                  <a:solidFill>
                    <a:srgbClr val="002878"/>
                  </a:solidFill>
                </a:rPr>
                <a:t>                             a</a:t>
              </a:r>
              <a:r>
                <a:rPr lang="en-US" altLang="zh-CN" sz="2600" b="1" baseline="-18000">
                  <a:solidFill>
                    <a:srgbClr val="002878"/>
                  </a:solidFill>
                </a:rPr>
                <a:t>m1</a:t>
              </a:r>
              <a:r>
                <a:rPr lang="en-US" altLang="zh-CN" sz="2600" b="1">
                  <a:solidFill>
                    <a:srgbClr val="002878"/>
                  </a:solidFill>
                </a:rPr>
                <a:t>  a</a:t>
              </a:r>
              <a:r>
                <a:rPr lang="en-US" altLang="zh-CN" sz="2600" b="1" baseline="-18000">
                  <a:solidFill>
                    <a:srgbClr val="002878"/>
                  </a:solidFill>
                </a:rPr>
                <a:t>m2</a:t>
              </a:r>
              <a:r>
                <a:rPr lang="en-US" altLang="zh-CN" sz="2600" b="1">
                  <a:solidFill>
                    <a:srgbClr val="002878"/>
                  </a:solidFill>
                </a:rPr>
                <a:t>   a</a:t>
              </a:r>
              <a:r>
                <a:rPr lang="en-US" altLang="zh-CN" sz="2600" b="1" baseline="-18000">
                  <a:solidFill>
                    <a:srgbClr val="002878"/>
                  </a:solidFill>
                </a:rPr>
                <a:t>m3 </a:t>
              </a:r>
              <a:r>
                <a:rPr lang="en-US" altLang="zh-CN" sz="2600" b="1">
                  <a:solidFill>
                    <a:srgbClr val="002878"/>
                  </a:solidFill>
                </a:rPr>
                <a:t>  … …  a</a:t>
              </a:r>
              <a:r>
                <a:rPr lang="en-US" altLang="zh-CN" sz="2600" b="1" baseline="-18000">
                  <a:solidFill>
                    <a:srgbClr val="002878"/>
                  </a:solidFill>
                </a:rPr>
                <a:t>mn</a:t>
              </a:r>
            </a:p>
          </p:txBody>
        </p:sp>
        <p:sp>
          <p:nvSpPr>
            <p:cNvPr id="58382" name="AutoShape 165"/>
            <p:cNvSpPr>
              <a:spLocks/>
            </p:cNvSpPr>
            <p:nvPr/>
          </p:nvSpPr>
          <p:spPr bwMode="auto">
            <a:xfrm>
              <a:off x="2207" y="864"/>
              <a:ext cx="97" cy="1056"/>
            </a:xfrm>
            <a:prstGeom prst="leftBracket">
              <a:avLst>
                <a:gd name="adj" fmla="val 90722"/>
              </a:avLst>
            </a:prstGeom>
            <a:noFill/>
            <a:ln w="31750" cap="sq">
              <a:solidFill>
                <a:srgbClr val="000080"/>
              </a:solidFill>
              <a:round/>
              <a:headEnd type="none" w="sm" len="sm"/>
              <a:tailEnd type="none" w="sm" len="sm"/>
            </a:ln>
          </p:spPr>
          <p:txBody>
            <a:bodyPr wrap="none" anchor="ctr"/>
            <a:lstStyle/>
            <a:p>
              <a:endParaRPr lang="zh-CN" altLang="en-US" sz="2400" b="1">
                <a:solidFill>
                  <a:srgbClr val="FFFFCC"/>
                </a:solidFill>
              </a:endParaRPr>
            </a:p>
          </p:txBody>
        </p:sp>
        <p:sp>
          <p:nvSpPr>
            <p:cNvPr id="117926" name="AutoShape 166"/>
            <p:cNvSpPr>
              <a:spLocks/>
            </p:cNvSpPr>
            <p:nvPr/>
          </p:nvSpPr>
          <p:spPr bwMode="auto">
            <a:xfrm>
              <a:off x="4584" y="864"/>
              <a:ext cx="98" cy="1056"/>
            </a:xfrm>
            <a:prstGeom prst="rightBracket">
              <a:avLst>
                <a:gd name="adj" fmla="val 89796"/>
              </a:avLst>
            </a:prstGeom>
            <a:noFill/>
            <a:ln w="31750" cap="sq">
              <a:solidFill>
                <a:srgbClr val="333399"/>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10" name="Group 179"/>
          <p:cNvGrpSpPr>
            <a:grpSpLocks/>
          </p:cNvGrpSpPr>
          <p:nvPr/>
        </p:nvGrpSpPr>
        <p:grpSpPr bwMode="auto">
          <a:xfrm>
            <a:off x="2338493" y="5516563"/>
            <a:ext cx="6781489" cy="914400"/>
            <a:chOff x="432" y="3552"/>
            <a:chExt cx="4272" cy="576"/>
          </a:xfrm>
        </p:grpSpPr>
        <p:sp>
          <p:nvSpPr>
            <p:cNvPr id="58377" name="Rectangle 172"/>
            <p:cNvSpPr>
              <a:spLocks noChangeArrowheads="1"/>
            </p:cNvSpPr>
            <p:nvPr/>
          </p:nvSpPr>
          <p:spPr bwMode="auto">
            <a:xfrm>
              <a:off x="1296" y="3569"/>
              <a:ext cx="3408" cy="523"/>
            </a:xfrm>
            <a:prstGeom prst="rect">
              <a:avLst/>
            </a:prstGeom>
            <a:noFill/>
            <a:ln w="12700" cap="sq">
              <a:noFill/>
              <a:miter lim="800000"/>
              <a:headEnd type="none" w="sm" len="sm"/>
              <a:tailEnd type="none" w="sm" len="sm"/>
            </a:ln>
          </p:spPr>
          <p:txBody>
            <a:bodyPr>
              <a:spAutoFit/>
            </a:bodyPr>
            <a:lstStyle/>
            <a:p>
              <a:pPr algn="l"/>
              <a:r>
                <a:rPr lang="zh-CN" altLang="en-US" sz="2400" b="1">
                  <a:solidFill>
                    <a:srgbClr val="002878"/>
                  </a:solidFill>
                  <a:latin typeface="幼圆" pitchFamily="49" charset="-122"/>
                  <a:ea typeface="幼圆" pitchFamily="49" charset="-122"/>
                </a:rPr>
                <a:t>前一行最后一个元素的存储位置与后</a:t>
              </a:r>
            </a:p>
            <a:p>
              <a:pPr algn="l"/>
              <a:r>
                <a:rPr lang="zh-CN" altLang="en-US" sz="2400" b="1">
                  <a:solidFill>
                    <a:srgbClr val="002878"/>
                  </a:solidFill>
                  <a:latin typeface="幼圆" pitchFamily="49" charset="-122"/>
                  <a:ea typeface="幼圆" pitchFamily="49" charset="-122"/>
                </a:rPr>
                <a:t>一行的第一个元素的存储位置相邻。</a:t>
              </a:r>
              <a:endParaRPr lang="zh-CN" altLang="en-US" sz="2400" b="1">
                <a:solidFill>
                  <a:srgbClr val="003192"/>
                </a:solidFill>
                <a:latin typeface="幼圆" pitchFamily="49" charset="-122"/>
                <a:ea typeface="幼圆" pitchFamily="49" charset="-122"/>
              </a:endParaRPr>
            </a:p>
          </p:txBody>
        </p:sp>
        <p:sp>
          <p:nvSpPr>
            <p:cNvPr id="117933" name="Rectangle 173"/>
            <p:cNvSpPr>
              <a:spLocks noChangeArrowheads="1"/>
            </p:cNvSpPr>
            <p:nvPr/>
          </p:nvSpPr>
          <p:spPr bwMode="auto">
            <a:xfrm>
              <a:off x="1176" y="3552"/>
              <a:ext cx="3504" cy="576"/>
            </a:xfrm>
            <a:prstGeom prst="rect">
              <a:avLst/>
            </a:prstGeom>
            <a:noFill/>
            <a:ln w="60325" cap="sq">
              <a:solidFill>
                <a:srgbClr val="00CCFF"/>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7935" name="Oval 175"/>
            <p:cNvSpPr>
              <a:spLocks noChangeArrowheads="1"/>
            </p:cNvSpPr>
            <p:nvPr/>
          </p:nvSpPr>
          <p:spPr bwMode="auto">
            <a:xfrm>
              <a:off x="432" y="3648"/>
              <a:ext cx="768" cy="336"/>
            </a:xfrm>
            <a:prstGeom prst="ellipse">
              <a:avLst/>
            </a:prstGeom>
            <a:solidFill>
              <a:srgbClr val="D9FFD9"/>
            </a:solidFill>
            <a:ln w="12700" cap="sq">
              <a:noFill/>
              <a:round/>
              <a:headEnd type="none" w="sm" len="sm"/>
              <a:tailEnd type="none" w="sm" len="sm"/>
            </a:ln>
            <a:effectLst>
              <a:outerShdw dist="56796" dir="1593903"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8380" name="Rectangle 176"/>
            <p:cNvSpPr>
              <a:spLocks noChangeArrowheads="1"/>
            </p:cNvSpPr>
            <p:nvPr/>
          </p:nvSpPr>
          <p:spPr bwMode="auto">
            <a:xfrm>
              <a:off x="526" y="3631"/>
              <a:ext cx="798" cy="339"/>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l"/>
              <a:r>
                <a:rPr lang="zh-CN" altLang="en-US" sz="2900" b="1">
                  <a:solidFill>
                    <a:srgbClr val="FF3300"/>
                  </a:solidFill>
                  <a:latin typeface="黑体" pitchFamily="49" charset="-122"/>
                  <a:ea typeface="黑体" pitchFamily="49" charset="-122"/>
                </a:rPr>
                <a:t>特点</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out)">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righ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7904"/>
                                        </p:tgtEl>
                                        <p:attrNameLst>
                                          <p:attrName>style.visibility</p:attrName>
                                        </p:attrNameLst>
                                      </p:cBhvr>
                                      <p:to>
                                        <p:strVal val="visible"/>
                                      </p:to>
                                    </p:set>
                                    <p:animEffect transition="in" filter="wipe(left)">
                                      <p:cBhvr>
                                        <p:cTn id="27" dur="500"/>
                                        <p:tgtEl>
                                          <p:spTgt spid="11790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904"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BA3E5E-DDE5-42AA-8EE9-2E09D7178356}"/>
              </a:ext>
            </a:extLst>
          </p:cNvPr>
          <p:cNvSpPr>
            <a:spLocks noGrp="1"/>
          </p:cNvSpPr>
          <p:nvPr>
            <p:ph type="title"/>
          </p:nvPr>
        </p:nvSpPr>
        <p:spPr>
          <a:xfrm>
            <a:off x="983432" y="136525"/>
            <a:ext cx="8189913" cy="610715"/>
          </a:xfrm>
        </p:spPr>
        <p:txBody>
          <a:bodyPr>
            <a:normAutofit fontScale="90000"/>
          </a:bodyPr>
          <a:lstStyle/>
          <a:p>
            <a:r>
              <a:rPr lang="en-US" altLang="zh-CN" dirty="0"/>
              <a:t>KMP</a:t>
            </a:r>
            <a:r>
              <a:rPr lang="zh-CN" altLang="en-US" dirty="0"/>
              <a:t>算法核心思想 </a:t>
            </a:r>
            <a:r>
              <a:rPr lang="en-US" altLang="zh-CN" dirty="0"/>
              <a:t>– </a:t>
            </a:r>
            <a:r>
              <a:rPr lang="zh-CN" altLang="en-US" sz="2000" dirty="0"/>
              <a:t>计算子串回溯位置</a:t>
            </a:r>
            <a:endParaRPr lang="zh-CN" altLang="en-US" dirty="0"/>
          </a:p>
        </p:txBody>
      </p:sp>
      <p:sp>
        <p:nvSpPr>
          <p:cNvPr id="3" name="灯片编号占位符 2">
            <a:extLst>
              <a:ext uri="{FF2B5EF4-FFF2-40B4-BE49-F238E27FC236}">
                <a16:creationId xmlns:a16="http://schemas.microsoft.com/office/drawing/2014/main" id="{0BE5EAEF-0A73-4EC0-9809-6A3C55873F49}"/>
              </a:ext>
            </a:extLst>
          </p:cNvPr>
          <p:cNvSpPr>
            <a:spLocks noGrp="1"/>
          </p:cNvSpPr>
          <p:nvPr>
            <p:ph type="sldNum" sz="quarter" idx="12"/>
          </p:nvPr>
        </p:nvSpPr>
        <p:spPr/>
        <p:txBody>
          <a:bodyPr/>
          <a:lstStyle/>
          <a:p>
            <a:fld id="{0C913308-F349-4B6D-A68A-DD1791B4A57B}" type="slidenum">
              <a:rPr lang="zh-CN" altLang="en-US" smtClean="0"/>
              <a:pPr/>
              <a:t>90</a:t>
            </a:fld>
            <a:endParaRPr lang="zh-CN" altLang="en-US" dirty="0"/>
          </a:p>
        </p:txBody>
      </p:sp>
      <p:sp>
        <p:nvSpPr>
          <p:cNvPr id="4" name="Rectangle 3">
            <a:extLst>
              <a:ext uri="{FF2B5EF4-FFF2-40B4-BE49-F238E27FC236}">
                <a16:creationId xmlns:a16="http://schemas.microsoft.com/office/drawing/2014/main" id="{8E5223E5-EEB6-43C3-9EDE-0C735AA5D191}"/>
              </a:ext>
            </a:extLst>
          </p:cNvPr>
          <p:cNvSpPr>
            <a:spLocks noChangeArrowheads="1"/>
          </p:cNvSpPr>
          <p:nvPr/>
        </p:nvSpPr>
        <p:spPr bwMode="auto">
          <a:xfrm>
            <a:off x="1886716" y="1343026"/>
            <a:ext cx="845905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defRPr/>
            </a:pPr>
            <a:r>
              <a:rPr kumimoji="1" lang="zh-CN" altLang="en-US" sz="2000" b="1" dirty="0">
                <a:ea typeface="楷体_GB2312" pitchFamily="49" charset="-122"/>
              </a:rPr>
              <a:t>根据子串</a:t>
            </a:r>
            <a:r>
              <a:rPr kumimoji="1" lang="en-US" altLang="zh-CN" sz="2000" b="1" dirty="0">
                <a:ea typeface="楷体_GB2312" pitchFamily="49" charset="-122"/>
              </a:rPr>
              <a:t>T</a:t>
            </a:r>
            <a:r>
              <a:rPr kumimoji="1" lang="zh-CN" altLang="en-US" sz="2000" b="1" dirty="0">
                <a:ea typeface="楷体_GB2312" pitchFamily="49" charset="-122"/>
              </a:rPr>
              <a:t>当前匹配的规律：   </a:t>
            </a:r>
            <a:r>
              <a:rPr kumimoji="1" lang="zh-CN" altLang="en-US" sz="2000" b="1" dirty="0">
                <a:effectLst>
                  <a:outerShdw blurRad="38100" dist="38100" dir="2700000" algn="tl">
                    <a:srgbClr val="FFFFFF"/>
                  </a:outerShdw>
                </a:effectLst>
                <a:ea typeface="楷体_GB2312" pitchFamily="49" charset="-122"/>
              </a:rPr>
              <a:t>“</a:t>
            </a:r>
            <a:r>
              <a:rPr kumimoji="1" lang="en-US" altLang="zh-CN" sz="2000" b="1" dirty="0">
                <a:effectLst>
                  <a:outerShdw blurRad="38100" dist="38100" dir="2700000" algn="tl">
                    <a:srgbClr val="FFFFFF"/>
                  </a:outerShdw>
                </a:effectLst>
                <a:ea typeface="楷体_GB2312" pitchFamily="49" charset="-122"/>
              </a:rPr>
              <a:t>T</a:t>
            </a:r>
            <a:r>
              <a:rPr kumimoji="1" lang="en-US" altLang="zh-CN" sz="2000" b="1" baseline="-25000" dirty="0">
                <a:effectLst>
                  <a:outerShdw blurRad="38100" dist="38100" dir="2700000" algn="tl">
                    <a:srgbClr val="FFFFFF"/>
                  </a:outerShdw>
                </a:effectLst>
                <a:ea typeface="楷体_GB2312" pitchFamily="49" charset="-122"/>
              </a:rPr>
              <a:t>0</a:t>
            </a:r>
            <a:r>
              <a:rPr kumimoji="1" lang="en-US" altLang="zh-CN" sz="2000" b="1" dirty="0">
                <a:effectLst>
                  <a:outerShdw blurRad="38100" dist="38100" dir="2700000" algn="tl">
                    <a:srgbClr val="FFFFFF"/>
                  </a:outerShdw>
                </a:effectLst>
                <a:ea typeface="楷体_GB2312" pitchFamily="49" charset="-122"/>
              </a:rPr>
              <a:t>…T</a:t>
            </a:r>
            <a:r>
              <a:rPr kumimoji="1" lang="en-US" altLang="zh-CN" sz="2000" b="1" baseline="-25000" dirty="0">
                <a:effectLst>
                  <a:outerShdw blurRad="38100" dist="38100" dir="2700000" algn="tl">
                    <a:srgbClr val="FFFFFF"/>
                  </a:outerShdw>
                </a:effectLst>
                <a:ea typeface="楷体_GB2312" pitchFamily="49" charset="-122"/>
              </a:rPr>
              <a:t>k-1</a:t>
            </a:r>
            <a:r>
              <a:rPr kumimoji="1" lang="en-US" altLang="zh-CN" sz="2000" b="1" dirty="0">
                <a:effectLst>
                  <a:outerShdw blurRad="38100" dist="38100" dir="2700000" algn="tl">
                    <a:srgbClr val="FFFFFF"/>
                  </a:outerShdw>
                </a:effectLst>
                <a:ea typeface="楷体_GB2312" pitchFamily="49" charset="-122"/>
              </a:rPr>
              <a:t>”=“</a:t>
            </a:r>
            <a:r>
              <a:rPr kumimoji="1" lang="en-US" altLang="zh-CN" sz="2000" b="1" dirty="0" err="1">
                <a:effectLst>
                  <a:outerShdw blurRad="38100" dist="38100" dir="2700000" algn="tl">
                    <a:srgbClr val="FFFFFF"/>
                  </a:outerShdw>
                </a:effectLst>
                <a:ea typeface="楷体_GB2312" pitchFamily="49" charset="-122"/>
              </a:rPr>
              <a:t>T</a:t>
            </a:r>
            <a:r>
              <a:rPr kumimoji="1" lang="en-US" altLang="zh-CN" sz="2000" b="1" baseline="-25000" dirty="0" err="1">
                <a:effectLst>
                  <a:outerShdw blurRad="38100" dist="38100" dir="2700000" algn="tl">
                    <a:srgbClr val="FFFFFF"/>
                  </a:outerShdw>
                </a:effectLst>
                <a:latin typeface="宋体" pitchFamily="2" charset="-122"/>
                <a:ea typeface="宋体" pitchFamily="2" charset="-122"/>
              </a:rPr>
              <a:t>j</a:t>
            </a:r>
            <a:r>
              <a:rPr kumimoji="1" lang="en-US" altLang="zh-CN" sz="2000" b="1" baseline="-25000" dirty="0">
                <a:effectLst>
                  <a:outerShdw blurRad="38100" dist="38100" dir="2700000" algn="tl">
                    <a:srgbClr val="FFFFFF"/>
                  </a:outerShdw>
                </a:effectLst>
                <a:latin typeface="宋体" pitchFamily="2" charset="-122"/>
                <a:ea typeface="宋体" pitchFamily="2" charset="-122"/>
              </a:rPr>
              <a:t>-k</a:t>
            </a:r>
            <a:r>
              <a:rPr kumimoji="1" lang="en-US" altLang="zh-CN" sz="2000" b="1" dirty="0">
                <a:effectLst>
                  <a:outerShdw blurRad="38100" dist="38100" dir="2700000" algn="tl">
                    <a:srgbClr val="FFFFFF"/>
                  </a:outerShdw>
                </a:effectLst>
                <a:ea typeface="楷体_GB2312" pitchFamily="49" charset="-122"/>
              </a:rPr>
              <a:t> …T</a:t>
            </a:r>
            <a:r>
              <a:rPr kumimoji="1" lang="en-US" altLang="zh-CN" sz="2000" b="1" baseline="-25000" dirty="0">
                <a:effectLst>
                  <a:outerShdw blurRad="38100" dist="38100" dir="2700000" algn="tl">
                    <a:srgbClr val="FFFFFF"/>
                  </a:outerShdw>
                </a:effectLst>
                <a:ea typeface="楷体_GB2312" pitchFamily="49" charset="-122"/>
              </a:rPr>
              <a:t>j-1</a:t>
            </a:r>
            <a:r>
              <a:rPr kumimoji="1" lang="en-US" altLang="zh-CN" sz="2000" b="1" dirty="0">
                <a:effectLst>
                  <a:outerShdw blurRad="38100" dist="38100" dir="2700000" algn="tl">
                    <a:srgbClr val="FFFFFF"/>
                  </a:outerShdw>
                </a:effectLst>
                <a:ea typeface="楷体_GB2312" pitchFamily="49" charset="-122"/>
              </a:rPr>
              <a:t>”</a:t>
            </a:r>
            <a:endParaRPr kumimoji="1" lang="en-US" altLang="zh-CN" sz="2000" b="1" baseline="-25000" dirty="0">
              <a:effectLst>
                <a:outerShdw blurRad="38100" dist="38100" dir="2700000" algn="tl">
                  <a:srgbClr val="FFFFFF"/>
                </a:outerShdw>
              </a:effectLst>
              <a:ea typeface="楷体_GB2312" pitchFamily="49" charset="-122"/>
            </a:endParaRPr>
          </a:p>
          <a:p>
            <a:pPr algn="l" eaLnBrk="1" hangingPunct="1">
              <a:defRPr/>
            </a:pPr>
            <a:r>
              <a:rPr kumimoji="1" lang="zh-CN" altLang="en-US" sz="2000" b="1" dirty="0">
                <a:ea typeface="楷体_GB2312" pitchFamily="49" charset="-122"/>
              </a:rPr>
              <a:t>由当前失配位置</a:t>
            </a:r>
            <a:r>
              <a:rPr kumimoji="1" lang="en-US" altLang="zh-CN" sz="2000" b="1" dirty="0">
                <a:ea typeface="楷体_GB2312" pitchFamily="49" charset="-122"/>
              </a:rPr>
              <a:t>j(</a:t>
            </a:r>
            <a:r>
              <a:rPr kumimoji="1" lang="zh-CN" altLang="en-US" sz="2000" b="1" dirty="0">
                <a:ea typeface="楷体_GB2312" pitchFamily="49" charset="-122"/>
              </a:rPr>
              <a:t>已知</a:t>
            </a:r>
            <a:r>
              <a:rPr kumimoji="1" lang="en-US" altLang="zh-CN" sz="2000" b="1" dirty="0">
                <a:ea typeface="楷体_GB2312" pitchFamily="49" charset="-122"/>
              </a:rPr>
              <a:t>) </a:t>
            </a:r>
            <a:r>
              <a:rPr kumimoji="1" lang="zh-CN" altLang="en-US" sz="2000" b="1" dirty="0">
                <a:ea typeface="楷体_GB2312" pitchFamily="49" charset="-122"/>
              </a:rPr>
              <a:t>，可以归纳计算下次匹配起点 </a:t>
            </a:r>
            <a:r>
              <a:rPr kumimoji="1" lang="en-US" altLang="zh-CN" sz="2000" b="1" dirty="0">
                <a:ea typeface="楷体_GB2312" pitchFamily="49" charset="-122"/>
              </a:rPr>
              <a:t>k</a:t>
            </a:r>
            <a:r>
              <a:rPr kumimoji="1" lang="zh-CN" altLang="en-US" sz="2000" b="1" dirty="0">
                <a:ea typeface="楷体_GB2312" pitchFamily="49" charset="-122"/>
              </a:rPr>
              <a:t>的表达式。</a:t>
            </a:r>
          </a:p>
        </p:txBody>
      </p:sp>
      <p:sp>
        <p:nvSpPr>
          <p:cNvPr id="5" name="Rectangle 4">
            <a:extLst>
              <a:ext uri="{FF2B5EF4-FFF2-40B4-BE49-F238E27FC236}">
                <a16:creationId xmlns:a16="http://schemas.microsoft.com/office/drawing/2014/main" id="{C5D4464A-8388-410C-8F5A-06EA7D517345}"/>
              </a:ext>
            </a:extLst>
          </p:cNvPr>
          <p:cNvSpPr>
            <a:spLocks noChangeArrowheads="1"/>
          </p:cNvSpPr>
          <p:nvPr/>
        </p:nvSpPr>
        <p:spPr bwMode="auto">
          <a:xfrm>
            <a:off x="1904528" y="3507154"/>
            <a:ext cx="1711565" cy="400110"/>
          </a:xfrm>
          <a:prstGeom prst="rect">
            <a:avLst/>
          </a:prstGeom>
          <a:noFill/>
          <a:ln w="9525">
            <a:noFill/>
            <a:miter lim="800000"/>
            <a:headEnd/>
            <a:tailEnd/>
          </a:ln>
          <a:effectLst/>
        </p:spPr>
        <p:txBody>
          <a:bodyPr>
            <a:spAutoFit/>
          </a:bodyPr>
          <a:lstStyle/>
          <a:p>
            <a:pPr algn="l" eaLnBrk="1" hangingPunct="1"/>
            <a:r>
              <a:rPr kumimoji="1" lang="en-US" altLang="zh-CN" sz="2000" b="1">
                <a:ea typeface="楷体_GB2312" pitchFamily="49" charset="-122"/>
              </a:rPr>
              <a:t>next[ j ]</a:t>
            </a:r>
            <a:r>
              <a:rPr kumimoji="1" lang="zh-CN" altLang="en-US" sz="2000" b="1">
                <a:ea typeface="楷体_GB2312" pitchFamily="49" charset="-122"/>
              </a:rPr>
              <a:t>＝</a:t>
            </a:r>
          </a:p>
        </p:txBody>
      </p:sp>
      <p:sp>
        <p:nvSpPr>
          <p:cNvPr id="6" name="Rectangle 5">
            <a:extLst>
              <a:ext uri="{FF2B5EF4-FFF2-40B4-BE49-F238E27FC236}">
                <a16:creationId xmlns:a16="http://schemas.microsoft.com/office/drawing/2014/main" id="{837F34D7-4690-4A64-8DE3-59387E3D0AD6}"/>
              </a:ext>
            </a:extLst>
          </p:cNvPr>
          <p:cNvSpPr>
            <a:spLocks noChangeArrowheads="1"/>
          </p:cNvSpPr>
          <p:nvPr/>
        </p:nvSpPr>
        <p:spPr bwMode="auto">
          <a:xfrm>
            <a:off x="3504363" y="3126154"/>
            <a:ext cx="6477067" cy="1015663"/>
          </a:xfrm>
          <a:prstGeom prst="rect">
            <a:avLst/>
          </a:prstGeom>
          <a:noFill/>
          <a:ln w="9525">
            <a:noFill/>
            <a:miter lim="800000"/>
            <a:headEnd/>
            <a:tailEnd/>
          </a:ln>
          <a:effectLst/>
        </p:spPr>
        <p:txBody>
          <a:bodyPr>
            <a:spAutoFit/>
          </a:bodyPr>
          <a:lstStyle/>
          <a:p>
            <a:pPr algn="l" eaLnBrk="1" hangingPunct="1"/>
            <a:r>
              <a:rPr kumimoji="1" lang="en-US" altLang="zh-CN" sz="2000" b="1" dirty="0">
                <a:solidFill>
                  <a:srgbClr val="002060"/>
                </a:solidFill>
                <a:ea typeface="楷体_GB2312" pitchFamily="49" charset="-122"/>
              </a:rPr>
              <a:t>-1        </a:t>
            </a:r>
            <a:r>
              <a:rPr kumimoji="1" lang="zh-CN" altLang="en-US" sz="2000" b="1" dirty="0">
                <a:solidFill>
                  <a:srgbClr val="002060"/>
                </a:solidFill>
                <a:ea typeface="楷体_GB2312" pitchFamily="49" charset="-122"/>
              </a:rPr>
              <a:t>当</a:t>
            </a:r>
            <a:r>
              <a:rPr kumimoji="1" lang="en-US" altLang="zh-CN" sz="2000" b="1" dirty="0">
                <a:solidFill>
                  <a:srgbClr val="002060"/>
                </a:solidFill>
                <a:ea typeface="楷体_GB2312" pitchFamily="49" charset="-122"/>
              </a:rPr>
              <a:t>j</a:t>
            </a:r>
            <a:r>
              <a:rPr kumimoji="1" lang="zh-CN" altLang="en-US" sz="2000" b="1" dirty="0">
                <a:solidFill>
                  <a:srgbClr val="002060"/>
                </a:solidFill>
                <a:ea typeface="楷体_GB2312" pitchFamily="49" charset="-122"/>
              </a:rPr>
              <a:t>＝</a:t>
            </a:r>
            <a:r>
              <a:rPr kumimoji="1" lang="en-US" altLang="zh-CN" sz="2000" b="1" dirty="0">
                <a:solidFill>
                  <a:srgbClr val="002060"/>
                </a:solidFill>
                <a:ea typeface="楷体_GB2312" pitchFamily="49" charset="-122"/>
              </a:rPr>
              <a:t>0</a:t>
            </a:r>
            <a:r>
              <a:rPr kumimoji="1" lang="zh-CN" altLang="en-US" sz="2000" b="1" dirty="0">
                <a:solidFill>
                  <a:srgbClr val="002060"/>
                </a:solidFill>
                <a:ea typeface="楷体_GB2312" pitchFamily="49" charset="-122"/>
              </a:rPr>
              <a:t>时</a:t>
            </a:r>
          </a:p>
          <a:p>
            <a:pPr algn="l" eaLnBrk="1" hangingPunct="1"/>
            <a:r>
              <a:rPr kumimoji="1" lang="en-US" altLang="zh-CN" sz="2000" b="1" dirty="0">
                <a:solidFill>
                  <a:srgbClr val="002060"/>
                </a:solidFill>
                <a:ea typeface="楷体_GB2312" pitchFamily="49" charset="-122"/>
              </a:rPr>
              <a:t>max { k  | 0&lt;k&lt;j   </a:t>
            </a:r>
            <a:r>
              <a:rPr kumimoji="1" lang="zh-CN" altLang="en-US" sz="2000" b="1" dirty="0">
                <a:solidFill>
                  <a:srgbClr val="002060"/>
                </a:solidFill>
                <a:ea typeface="楷体_GB2312" pitchFamily="49" charset="-122"/>
              </a:rPr>
              <a:t>且‘</a:t>
            </a:r>
            <a:r>
              <a:rPr kumimoji="1" lang="en-US" altLang="zh-CN" sz="2000" b="1" dirty="0">
                <a:solidFill>
                  <a:srgbClr val="002060"/>
                </a:solidFill>
                <a:ea typeface="楷体_GB2312" pitchFamily="49" charset="-122"/>
              </a:rPr>
              <a:t>T</a:t>
            </a:r>
            <a:r>
              <a:rPr kumimoji="1" lang="en-US" altLang="zh-CN" sz="2000" b="1" baseline="-25000" dirty="0">
                <a:solidFill>
                  <a:srgbClr val="002060"/>
                </a:solidFill>
                <a:ea typeface="楷体_GB2312" pitchFamily="49" charset="-122"/>
              </a:rPr>
              <a:t>0</a:t>
            </a:r>
            <a:r>
              <a:rPr kumimoji="1" lang="en-US" altLang="zh-CN" sz="2000" b="1" dirty="0">
                <a:solidFill>
                  <a:srgbClr val="002060"/>
                </a:solidFill>
                <a:ea typeface="楷体_GB2312" pitchFamily="49" charset="-122"/>
              </a:rPr>
              <a:t>…T</a:t>
            </a:r>
            <a:r>
              <a:rPr kumimoji="1" lang="en-US" altLang="zh-CN" sz="2000" b="1" baseline="-25000" dirty="0">
                <a:solidFill>
                  <a:srgbClr val="002060"/>
                </a:solidFill>
                <a:ea typeface="楷体_GB2312" pitchFamily="49" charset="-122"/>
              </a:rPr>
              <a:t>k-1</a:t>
            </a:r>
            <a:r>
              <a:rPr kumimoji="1" lang="en-US" altLang="zh-CN" sz="2000" b="1" dirty="0">
                <a:solidFill>
                  <a:srgbClr val="002060"/>
                </a:solidFill>
                <a:ea typeface="楷体_GB2312" pitchFamily="49" charset="-122"/>
              </a:rPr>
              <a:t>’=‘</a:t>
            </a:r>
            <a:r>
              <a:rPr kumimoji="1" lang="en-US" altLang="zh-CN" sz="2000" b="1" dirty="0" err="1">
                <a:solidFill>
                  <a:srgbClr val="002060"/>
                </a:solidFill>
                <a:ea typeface="楷体_GB2312" pitchFamily="49" charset="-122"/>
              </a:rPr>
              <a:t>T</a:t>
            </a:r>
            <a:r>
              <a:rPr kumimoji="1" lang="en-US" altLang="zh-CN" sz="2000" b="1" baseline="-25000" dirty="0" err="1">
                <a:solidFill>
                  <a:srgbClr val="002060"/>
                </a:solidFill>
                <a:latin typeface="宋体" charset="-122"/>
              </a:rPr>
              <a:t>j</a:t>
            </a:r>
            <a:r>
              <a:rPr kumimoji="1" lang="en-US" altLang="zh-CN" sz="2000" b="1" baseline="-25000" dirty="0">
                <a:solidFill>
                  <a:srgbClr val="002060"/>
                </a:solidFill>
                <a:latin typeface="宋体" charset="-122"/>
              </a:rPr>
              <a:t>-k</a:t>
            </a:r>
            <a:r>
              <a:rPr kumimoji="1" lang="en-US" altLang="zh-CN" sz="2000" b="1" dirty="0">
                <a:solidFill>
                  <a:srgbClr val="002060"/>
                </a:solidFill>
                <a:ea typeface="楷体_GB2312" pitchFamily="49" charset="-122"/>
              </a:rPr>
              <a:t> …T</a:t>
            </a:r>
            <a:r>
              <a:rPr kumimoji="1" lang="en-US" altLang="zh-CN" sz="2000" b="1" baseline="-25000" dirty="0">
                <a:solidFill>
                  <a:srgbClr val="002060"/>
                </a:solidFill>
                <a:ea typeface="楷体_GB2312" pitchFamily="49" charset="-122"/>
              </a:rPr>
              <a:t>j-1</a:t>
            </a:r>
            <a:r>
              <a:rPr kumimoji="1" lang="en-US" altLang="zh-CN" sz="2000" b="1" dirty="0">
                <a:solidFill>
                  <a:srgbClr val="002060"/>
                </a:solidFill>
                <a:ea typeface="楷体_GB2312" pitchFamily="49" charset="-122"/>
              </a:rPr>
              <a:t>’ }</a:t>
            </a:r>
          </a:p>
          <a:p>
            <a:pPr algn="l" eaLnBrk="1" hangingPunct="1"/>
            <a:r>
              <a:rPr kumimoji="1" lang="en-US" altLang="zh-CN" sz="2000" b="1" dirty="0">
                <a:solidFill>
                  <a:srgbClr val="002060"/>
                </a:solidFill>
                <a:ea typeface="楷体_GB2312" pitchFamily="49" charset="-122"/>
              </a:rPr>
              <a:t>0        </a:t>
            </a:r>
            <a:r>
              <a:rPr kumimoji="1" lang="zh-CN" altLang="en-US" sz="2000" b="1" dirty="0">
                <a:solidFill>
                  <a:srgbClr val="002060"/>
                </a:solidFill>
                <a:ea typeface="楷体_GB2312" pitchFamily="49" charset="-122"/>
              </a:rPr>
              <a:t>其他情况</a:t>
            </a:r>
          </a:p>
        </p:txBody>
      </p:sp>
      <p:sp>
        <p:nvSpPr>
          <p:cNvPr id="7" name="AutoShape 6">
            <a:extLst>
              <a:ext uri="{FF2B5EF4-FFF2-40B4-BE49-F238E27FC236}">
                <a16:creationId xmlns:a16="http://schemas.microsoft.com/office/drawing/2014/main" id="{2ECBA868-C54D-41F5-ADB6-D820F1604EE8}"/>
              </a:ext>
            </a:extLst>
          </p:cNvPr>
          <p:cNvSpPr>
            <a:spLocks/>
          </p:cNvSpPr>
          <p:nvPr/>
        </p:nvSpPr>
        <p:spPr bwMode="auto">
          <a:xfrm>
            <a:off x="3352152" y="3278553"/>
            <a:ext cx="76106" cy="914400"/>
          </a:xfrm>
          <a:prstGeom prst="leftBrace">
            <a:avLst>
              <a:gd name="adj1" fmla="val 100141"/>
              <a:gd name="adj2" fmla="val 50000"/>
            </a:avLst>
          </a:prstGeom>
          <a:noFill/>
          <a:ln w="19050">
            <a:solidFill>
              <a:schemeClr val="tx1"/>
            </a:solidFill>
            <a:round/>
            <a:headEnd/>
            <a:tailEnd/>
          </a:ln>
          <a:effectLst/>
        </p:spPr>
        <p:txBody>
          <a:bodyPr wrap="none" anchor="ctr"/>
          <a:lstStyle/>
          <a:p>
            <a:pPr algn="l" eaLnBrk="1" hangingPunct="1"/>
            <a:endParaRPr kumimoji="1" lang="zh-CN" altLang="en-US" sz="3200"/>
          </a:p>
        </p:txBody>
      </p:sp>
      <p:sp>
        <p:nvSpPr>
          <p:cNvPr id="8" name="Line 7">
            <a:extLst>
              <a:ext uri="{FF2B5EF4-FFF2-40B4-BE49-F238E27FC236}">
                <a16:creationId xmlns:a16="http://schemas.microsoft.com/office/drawing/2014/main" id="{564217DC-5A3D-402E-86D3-2CC6B076248C}"/>
              </a:ext>
            </a:extLst>
          </p:cNvPr>
          <p:cNvSpPr>
            <a:spLocks noChangeShapeType="1"/>
          </p:cNvSpPr>
          <p:nvPr/>
        </p:nvSpPr>
        <p:spPr bwMode="auto">
          <a:xfrm>
            <a:off x="2437266" y="2897553"/>
            <a:ext cx="0" cy="678722"/>
          </a:xfrm>
          <a:prstGeom prst="line">
            <a:avLst/>
          </a:prstGeom>
          <a:noFill/>
          <a:ln w="9525">
            <a:solidFill>
              <a:schemeClr val="tx1"/>
            </a:solidFill>
            <a:round/>
            <a:headEnd/>
            <a:tailEnd type="triangle" w="med" len="med"/>
          </a:ln>
          <a:effectLst/>
        </p:spPr>
        <p:txBody>
          <a:bodyPr/>
          <a:lstStyle/>
          <a:p>
            <a:endParaRPr lang="zh-CN" altLang="en-US" sz="1600"/>
          </a:p>
        </p:txBody>
      </p:sp>
      <p:sp>
        <p:nvSpPr>
          <p:cNvPr id="9" name="Rectangle 8">
            <a:extLst>
              <a:ext uri="{FF2B5EF4-FFF2-40B4-BE49-F238E27FC236}">
                <a16:creationId xmlns:a16="http://schemas.microsoft.com/office/drawing/2014/main" id="{02985B5E-DE4F-4460-B892-9A036CDF90EF}"/>
              </a:ext>
            </a:extLst>
          </p:cNvPr>
          <p:cNvSpPr>
            <a:spLocks noChangeArrowheads="1"/>
          </p:cNvSpPr>
          <p:nvPr/>
        </p:nvSpPr>
        <p:spPr bwMode="auto">
          <a:xfrm>
            <a:off x="1524000" y="4862389"/>
            <a:ext cx="9144000" cy="1877437"/>
          </a:xfrm>
          <a:prstGeom prst="rect">
            <a:avLst/>
          </a:prstGeom>
          <a:solidFill>
            <a:schemeClr val="bg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l" eaLnBrk="1" hangingPunct="1">
              <a:defRPr/>
            </a:pPr>
            <a:r>
              <a:rPr kumimoji="1" lang="zh-CN" altLang="en-US" sz="2400" b="1" dirty="0">
                <a:effectLst>
                  <a:outerShdw blurRad="38100" dist="38100" dir="2700000" algn="tl">
                    <a:srgbClr val="FFFFFF"/>
                  </a:outerShdw>
                </a:effectLst>
                <a:ea typeface="楷体_GB2312" pitchFamily="49" charset="-122"/>
              </a:rPr>
              <a:t>注意：</a:t>
            </a:r>
          </a:p>
          <a:p>
            <a:pPr algn="l" eaLnBrk="1" hangingPunct="1">
              <a:defRPr/>
            </a:pPr>
            <a:r>
              <a:rPr kumimoji="1" lang="zh-CN" altLang="en-US" sz="2000" b="1" dirty="0">
                <a:latin typeface="宋体" pitchFamily="2" charset="-122"/>
                <a:ea typeface="宋体" pitchFamily="2" charset="-122"/>
              </a:rPr>
              <a:t>（</a:t>
            </a:r>
            <a:r>
              <a:rPr kumimoji="1" lang="en-US" altLang="zh-CN" sz="2000" b="1" dirty="0">
                <a:latin typeface="宋体" pitchFamily="2" charset="-122"/>
                <a:ea typeface="宋体" pitchFamily="2" charset="-122"/>
              </a:rPr>
              <a:t>1</a:t>
            </a:r>
            <a:r>
              <a:rPr kumimoji="1" lang="zh-CN" altLang="en-US" sz="2000" b="1" dirty="0">
                <a:latin typeface="宋体" pitchFamily="2" charset="-122"/>
                <a:ea typeface="宋体" pitchFamily="2" charset="-122"/>
              </a:rPr>
              <a:t>）</a:t>
            </a:r>
            <a:r>
              <a:rPr kumimoji="1" lang="en-US" altLang="zh-CN" sz="2000" b="1" dirty="0">
                <a:latin typeface="宋体" pitchFamily="2" charset="-122"/>
                <a:ea typeface="宋体" pitchFamily="2" charset="-122"/>
              </a:rPr>
              <a:t>k</a:t>
            </a:r>
            <a:r>
              <a:rPr kumimoji="1" lang="zh-CN" altLang="en-US" sz="2000" b="1" dirty="0">
                <a:latin typeface="宋体" pitchFamily="2" charset="-122"/>
                <a:ea typeface="宋体" pitchFamily="2" charset="-122"/>
              </a:rPr>
              <a:t>值仅取决于子串本身而与相匹配的主串无关。</a:t>
            </a:r>
          </a:p>
          <a:p>
            <a:pPr algn="l" eaLnBrk="1" hangingPunct="1">
              <a:spcBef>
                <a:spcPct val="30000"/>
              </a:spcBef>
              <a:defRPr/>
            </a:pPr>
            <a:r>
              <a:rPr kumimoji="1" lang="zh-CN" altLang="en-US" sz="2000" b="1" dirty="0">
                <a:latin typeface="宋体" pitchFamily="2" charset="-122"/>
                <a:ea typeface="宋体" pitchFamily="2" charset="-122"/>
              </a:rPr>
              <a:t>（</a:t>
            </a:r>
            <a:r>
              <a:rPr kumimoji="1" lang="en-US" altLang="zh-CN" sz="2000" b="1" dirty="0">
                <a:latin typeface="宋体" pitchFamily="2" charset="-122"/>
                <a:ea typeface="宋体" pitchFamily="2" charset="-122"/>
              </a:rPr>
              <a:t>2</a:t>
            </a:r>
            <a:r>
              <a:rPr kumimoji="1" lang="zh-CN" altLang="en-US" sz="2000" b="1" dirty="0">
                <a:latin typeface="宋体" pitchFamily="2" charset="-122"/>
                <a:ea typeface="宋体" pitchFamily="2" charset="-122"/>
              </a:rPr>
              <a:t>）</a:t>
            </a:r>
            <a:r>
              <a:rPr kumimoji="1" lang="en-US" altLang="zh-CN" sz="2000" b="1" dirty="0">
                <a:latin typeface="宋体" pitchFamily="2" charset="-122"/>
                <a:ea typeface="宋体" pitchFamily="2" charset="-122"/>
              </a:rPr>
              <a:t>k</a:t>
            </a:r>
            <a:r>
              <a:rPr kumimoji="1" lang="zh-CN" altLang="en-US" sz="2000" b="1" dirty="0">
                <a:latin typeface="宋体" pitchFamily="2" charset="-122"/>
                <a:ea typeface="宋体" pitchFamily="2" charset="-122"/>
              </a:rPr>
              <a:t>值为子串从头向后及从</a:t>
            </a:r>
            <a:r>
              <a:rPr kumimoji="1" lang="en-US" altLang="zh-CN" sz="2000" b="1" dirty="0">
                <a:latin typeface="宋体" pitchFamily="2" charset="-122"/>
                <a:ea typeface="宋体" pitchFamily="2" charset="-122"/>
              </a:rPr>
              <a:t>j</a:t>
            </a:r>
            <a:r>
              <a:rPr kumimoji="1" lang="zh-CN" altLang="en-US" sz="2000" b="1" dirty="0">
                <a:latin typeface="宋体" pitchFamily="2" charset="-122"/>
                <a:ea typeface="宋体" pitchFamily="2" charset="-122"/>
              </a:rPr>
              <a:t>向前的两部分子串最大相同子串的长度。</a:t>
            </a:r>
          </a:p>
          <a:p>
            <a:pPr algn="l" eaLnBrk="1" hangingPunct="1">
              <a:spcBef>
                <a:spcPct val="30000"/>
              </a:spcBef>
              <a:defRPr/>
            </a:pPr>
            <a:r>
              <a:rPr kumimoji="1" lang="zh-CN" altLang="en-US" sz="2000" b="1" dirty="0">
                <a:latin typeface="宋体" pitchFamily="2" charset="-122"/>
                <a:ea typeface="宋体" pitchFamily="2" charset="-122"/>
              </a:rPr>
              <a:t>（</a:t>
            </a:r>
            <a:r>
              <a:rPr kumimoji="1" lang="en-US" altLang="zh-CN" sz="2000" b="1" dirty="0">
                <a:latin typeface="宋体" pitchFamily="2" charset="-122"/>
                <a:ea typeface="宋体" pitchFamily="2" charset="-122"/>
              </a:rPr>
              <a:t>3</a:t>
            </a:r>
            <a:r>
              <a:rPr kumimoji="1" lang="zh-CN" altLang="en-US" sz="2000" b="1" dirty="0">
                <a:latin typeface="宋体" pitchFamily="2" charset="-122"/>
                <a:ea typeface="宋体" pitchFamily="2" charset="-122"/>
              </a:rPr>
              <a:t>）这里的两部分子串可以有部分重叠的字符，但不可以全部重叠，即</a:t>
            </a:r>
            <a:r>
              <a:rPr kumimoji="1" lang="en-US" altLang="zh-CN" sz="2000" b="1" dirty="0">
                <a:latin typeface="宋体" pitchFamily="2" charset="-122"/>
                <a:ea typeface="宋体" pitchFamily="2" charset="-122"/>
              </a:rPr>
              <a:t>k</a:t>
            </a:r>
            <a:r>
              <a:rPr kumimoji="1" lang="zh-CN" altLang="en-US" sz="2000" b="1" dirty="0">
                <a:latin typeface="宋体" pitchFamily="2" charset="-122"/>
                <a:ea typeface="宋体" pitchFamily="2" charset="-122"/>
              </a:rPr>
              <a:t>最大为</a:t>
            </a:r>
            <a:r>
              <a:rPr kumimoji="1" lang="en-US" altLang="zh-CN" sz="2000" b="1" dirty="0">
                <a:latin typeface="宋体" pitchFamily="2" charset="-122"/>
                <a:ea typeface="宋体" pitchFamily="2" charset="-122"/>
              </a:rPr>
              <a:t>j-1</a:t>
            </a:r>
            <a:r>
              <a:rPr kumimoji="1" lang="zh-CN" altLang="en-US" sz="2000" b="1" dirty="0">
                <a:latin typeface="宋体" pitchFamily="2" charset="-122"/>
                <a:ea typeface="宋体" pitchFamily="2" charset="-122"/>
              </a:rPr>
              <a:t>。</a:t>
            </a:r>
          </a:p>
        </p:txBody>
      </p:sp>
      <p:sp>
        <p:nvSpPr>
          <p:cNvPr id="10" name="Rectangle 9">
            <a:extLst>
              <a:ext uri="{FF2B5EF4-FFF2-40B4-BE49-F238E27FC236}">
                <a16:creationId xmlns:a16="http://schemas.microsoft.com/office/drawing/2014/main" id="{B14F603D-1757-4166-868E-A516B8347061}"/>
              </a:ext>
            </a:extLst>
          </p:cNvPr>
          <p:cNvSpPr>
            <a:spLocks noChangeArrowheads="1"/>
          </p:cNvSpPr>
          <p:nvPr/>
        </p:nvSpPr>
        <p:spPr bwMode="auto">
          <a:xfrm>
            <a:off x="1904528" y="2147817"/>
            <a:ext cx="8000793" cy="707886"/>
          </a:xfrm>
          <a:prstGeom prst="rect">
            <a:avLst/>
          </a:prstGeom>
          <a:solidFill>
            <a:schemeClr val="bg1">
              <a:lumMod val="95000"/>
            </a:schemeClr>
          </a:solidFill>
          <a:ln w="9525">
            <a:noFill/>
            <a:miter lim="800000"/>
            <a:headEnd/>
            <a:tailEnd/>
          </a:ln>
          <a:effectLst/>
        </p:spPr>
        <p:txBody>
          <a:bodyPr wrap="square">
            <a:spAutoFit/>
          </a:bodyPr>
          <a:lstStyle/>
          <a:p>
            <a:pPr>
              <a:spcBef>
                <a:spcPct val="20000"/>
              </a:spcBef>
            </a:pPr>
            <a:r>
              <a:rPr kumimoji="1" lang="zh-CN" altLang="en-US" sz="2000" b="1" dirty="0">
                <a:ea typeface="楷体_GB2312" pitchFamily="49" charset="-122"/>
              </a:rPr>
              <a:t>令</a:t>
            </a:r>
            <a:r>
              <a:rPr kumimoji="1" lang="en-US" altLang="zh-CN" sz="2000" b="1" dirty="0">
                <a:ea typeface="楷体_GB2312" pitchFamily="49" charset="-122"/>
              </a:rPr>
              <a:t>k = next[ j ]</a:t>
            </a:r>
            <a:r>
              <a:rPr kumimoji="1" lang="zh-CN" altLang="en-US" sz="2000" b="1" dirty="0">
                <a:ea typeface="楷体_GB2312" pitchFamily="49" charset="-122"/>
              </a:rPr>
              <a:t>（</a:t>
            </a:r>
            <a:r>
              <a:rPr kumimoji="1" lang="zh-CN" altLang="en-US" sz="2000" b="1" dirty="0">
                <a:solidFill>
                  <a:srgbClr val="FF0000"/>
                </a:solidFill>
                <a:ea typeface="楷体_GB2312" pitchFamily="49" charset="-122"/>
              </a:rPr>
              <a:t>函数</a:t>
            </a:r>
            <a:r>
              <a:rPr kumimoji="1" lang="en-US" altLang="zh-CN" sz="2000" b="1" dirty="0">
                <a:solidFill>
                  <a:srgbClr val="FF0000"/>
                </a:solidFill>
                <a:ea typeface="楷体_GB2312" pitchFamily="49" charset="-122"/>
              </a:rPr>
              <a:t>next</a:t>
            </a:r>
            <a:r>
              <a:rPr kumimoji="1" lang="zh-CN" altLang="en-US" sz="2000" b="1" dirty="0">
                <a:solidFill>
                  <a:srgbClr val="FF0000"/>
                </a:solidFill>
                <a:ea typeface="楷体_GB2312" pitchFamily="49" charset="-122"/>
              </a:rPr>
              <a:t>用子串当前位置</a:t>
            </a:r>
            <a:r>
              <a:rPr kumimoji="1" lang="en-US" altLang="zh-CN" sz="2000" b="1" dirty="0">
                <a:solidFill>
                  <a:srgbClr val="FF0000"/>
                </a:solidFill>
                <a:ea typeface="楷体_GB2312" pitchFamily="49" charset="-122"/>
              </a:rPr>
              <a:t>j</a:t>
            </a:r>
            <a:r>
              <a:rPr kumimoji="1" lang="zh-CN" altLang="en-US" sz="2000" b="1" dirty="0">
                <a:solidFill>
                  <a:srgbClr val="FF0000"/>
                </a:solidFill>
                <a:ea typeface="楷体_GB2312" pitchFamily="49" charset="-122"/>
              </a:rPr>
              <a:t>来计算下次开始匹配位置</a:t>
            </a:r>
            <a:r>
              <a:rPr kumimoji="1" lang="en-US" altLang="zh-CN" sz="2000" b="1" dirty="0">
                <a:solidFill>
                  <a:srgbClr val="FF0000"/>
                </a:solidFill>
                <a:ea typeface="楷体_GB2312" pitchFamily="49" charset="-122"/>
              </a:rPr>
              <a:t>k</a:t>
            </a:r>
            <a:r>
              <a:rPr kumimoji="1" lang="zh-CN" altLang="en-US" sz="2000" b="1" dirty="0">
                <a:ea typeface="楷体_GB2312" pitchFamily="49" charset="-122"/>
              </a:rPr>
              <a:t>，</a:t>
            </a:r>
            <a:r>
              <a:rPr kumimoji="1" lang="en-US" altLang="zh-CN" sz="2000" b="1" dirty="0">
                <a:ea typeface="楷体_GB2312" pitchFamily="49" charset="-122"/>
              </a:rPr>
              <a:t>k </a:t>
            </a:r>
            <a:r>
              <a:rPr kumimoji="1" lang="zh-CN" altLang="en-US" sz="2000" b="1" dirty="0">
                <a:ea typeface="楷体_GB2312" pitchFamily="49" charset="-122"/>
              </a:rPr>
              <a:t>与</a:t>
            </a:r>
            <a:r>
              <a:rPr kumimoji="1" lang="en-US" altLang="zh-CN" sz="2000" b="1" dirty="0">
                <a:ea typeface="楷体_GB2312" pitchFamily="49" charset="-122"/>
              </a:rPr>
              <a:t>j </a:t>
            </a:r>
            <a:r>
              <a:rPr kumimoji="1" lang="zh-CN" altLang="en-US" sz="2000" b="1" dirty="0">
                <a:ea typeface="楷体_GB2312" pitchFamily="49" charset="-122"/>
              </a:rPr>
              <a:t>显然具有函数关系），则</a:t>
            </a:r>
          </a:p>
        </p:txBody>
      </p:sp>
      <p:sp>
        <p:nvSpPr>
          <p:cNvPr id="11" name="AutoShape 11">
            <a:extLst>
              <a:ext uri="{FF2B5EF4-FFF2-40B4-BE49-F238E27FC236}">
                <a16:creationId xmlns:a16="http://schemas.microsoft.com/office/drawing/2014/main" id="{889D7FF1-290E-4619-BE31-EE0A0D15A5A4}"/>
              </a:ext>
            </a:extLst>
          </p:cNvPr>
          <p:cNvSpPr>
            <a:spLocks noChangeArrowheads="1"/>
          </p:cNvSpPr>
          <p:nvPr/>
        </p:nvSpPr>
        <p:spPr bwMode="auto">
          <a:xfrm>
            <a:off x="5519937" y="4421553"/>
            <a:ext cx="4919747" cy="381000"/>
          </a:xfrm>
          <a:prstGeom prst="wedgeRoundRectCallout">
            <a:avLst>
              <a:gd name="adj1" fmla="val -48394"/>
              <a:gd name="adj2" fmla="val -165833"/>
              <a:gd name="adj3" fmla="val 16667"/>
            </a:avLst>
          </a:prstGeom>
          <a:solidFill>
            <a:schemeClr val="bg2"/>
          </a:solidFill>
          <a:ln w="9525">
            <a:solidFill>
              <a:schemeClr val="tx1"/>
            </a:solidFill>
            <a:miter lim="800000"/>
            <a:headEnd/>
            <a:tailEnd/>
          </a:ln>
        </p:spPr>
        <p:txBody>
          <a:bodyPr/>
          <a:lstStyle/>
          <a:p>
            <a:pPr algn="l" eaLnBrk="1" hangingPunct="1"/>
            <a:r>
              <a:rPr kumimoji="1" lang="zh-CN" altLang="en-US" b="1" dirty="0">
                <a:latin typeface="楷体_GB2312" pitchFamily="49" charset="-122"/>
                <a:ea typeface="楷体_GB2312" pitchFamily="49" charset="-122"/>
              </a:rPr>
              <a:t>取当前位置</a:t>
            </a:r>
            <a:r>
              <a:rPr kumimoji="1" lang="en-US" altLang="zh-CN" b="1" dirty="0">
                <a:latin typeface="楷体_GB2312" pitchFamily="49" charset="-122"/>
                <a:ea typeface="楷体_GB2312" pitchFamily="49" charset="-122"/>
              </a:rPr>
              <a:t>j</a:t>
            </a:r>
            <a:r>
              <a:rPr kumimoji="1" lang="zh-CN" altLang="en-US" b="1" dirty="0">
                <a:latin typeface="楷体_GB2312" pitchFamily="49" charset="-122"/>
                <a:ea typeface="楷体_GB2312" pitchFamily="49" charset="-122"/>
              </a:rPr>
              <a:t>前序串首尾最大的相同子串长度</a:t>
            </a:r>
          </a:p>
        </p:txBody>
      </p:sp>
    </p:spTree>
    <p:extLst>
      <p:ext uri="{BB962C8B-B14F-4D97-AF65-F5344CB8AC3E}">
        <p14:creationId xmlns:p14="http://schemas.microsoft.com/office/powerpoint/2010/main" val="37438286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par>
                          <p:cTn id="20" fill="hold">
                            <p:stCondLst>
                              <p:cond delay="500"/>
                            </p:stCondLst>
                            <p:childTnLst>
                              <p:par>
                                <p:cTn id="21" presetID="1" presetClass="entr" presetSubtype="0" fill="hold" grpId="0" nodeType="afterEffect">
                                  <p:stCondLst>
                                    <p:cond delay="0"/>
                                  </p:stCondLst>
                                  <p:iterate type="lt">
                                    <p:tmAbs val="75"/>
                                  </p:iterate>
                                  <p:childTnLst>
                                    <p:set>
                                      <p:cBhvr>
                                        <p:cTn id="22" dur="1" fill="hold">
                                          <p:stCondLst>
                                            <p:cond delay="74"/>
                                          </p:stCondLst>
                                        </p:cTn>
                                        <p:tgtEl>
                                          <p:spTgt spid="5"/>
                                        </p:tgtEl>
                                        <p:attrNameLst>
                                          <p:attrName>style.visibility</p:attrName>
                                        </p:attrNameLst>
                                      </p:cBhvr>
                                      <p:to>
                                        <p:strVal val="visible"/>
                                      </p:to>
                                    </p:set>
                                  </p:childTnLst>
                                </p:cTn>
                              </p:par>
                            </p:childTnLst>
                          </p:cTn>
                        </p:par>
                        <p:par>
                          <p:cTn id="23" fill="hold">
                            <p:stCondLst>
                              <p:cond delay="1100"/>
                            </p:stCondLst>
                            <p:childTnLst>
                              <p:par>
                                <p:cTn id="24" presetID="1" presetClass="entr" presetSubtype="0" fill="hold" grpId="0" nodeType="afterEffect">
                                  <p:stCondLst>
                                    <p:cond delay="0"/>
                                  </p:stCondLst>
                                  <p:childTnLst>
                                    <p:set>
                                      <p:cBhvr>
                                        <p:cTn id="25" dur="1" fill="hold">
                                          <p:stCondLst>
                                            <p:cond delay="499"/>
                                          </p:stCondLst>
                                        </p:cTn>
                                        <p:tgtEl>
                                          <p:spTgt spid="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6">
                                            <p:txEl>
                                              <p:pRg st="0" end="0"/>
                                            </p:txEl>
                                          </p:spTgt>
                                        </p:tgtEl>
                                        <p:attrNameLst>
                                          <p:attrName>style.visibility</p:attrName>
                                        </p:attrNameLst>
                                      </p:cBhvr>
                                      <p:to>
                                        <p:strVal val="visible"/>
                                      </p:to>
                                    </p:set>
                                    <p:animEffect transition="in" filter="wipe(up)">
                                      <p:cBhvr>
                                        <p:cTn id="30" dur="500"/>
                                        <p:tgtEl>
                                          <p:spTgt spid="6">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animEffect transition="in" filter="wipe(up)">
                                      <p:cBhvr>
                                        <p:cTn id="35" dur="500"/>
                                        <p:tgtEl>
                                          <p:spTgt spid="6">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Effect transition="in" filter="wipe(up)">
                                      <p:cBhvr>
                                        <p:cTn id="40" dur="500"/>
                                        <p:tgtEl>
                                          <p:spTgt spid="6">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1+#ppt_w/2"/>
                                          </p:val>
                                        </p:tav>
                                        <p:tav tm="100000">
                                          <p:val>
                                            <p:strVal val="#ppt_x"/>
                                          </p:val>
                                        </p:tav>
                                      </p:tavLst>
                                    </p:anim>
                                    <p:anim calcmode="lin" valueType="num">
                                      <p:cBhvr additive="base">
                                        <p:cTn id="46"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9">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9">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9">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5" grpId="0" autoUpdateAnimBg="0"/>
      <p:bldP spid="6" grpId="0" build="p" autoUpdateAnimBg="0"/>
      <p:bldP spid="7" grpId="0" animBg="1"/>
      <p:bldP spid="8" grpId="0" animBg="1"/>
      <p:bldP spid="9" grpId="0" build="p" autoUpdateAnimBg="0"/>
      <p:bldP spid="10" grpId="0" animBg="1" autoUpdateAnimBg="0"/>
      <p:bldP spid="11" grpId="0" animBg="1"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273941-18EB-438D-9B9A-554F65AFBC6D}"/>
              </a:ext>
            </a:extLst>
          </p:cNvPr>
          <p:cNvSpPr>
            <a:spLocks noGrp="1"/>
          </p:cNvSpPr>
          <p:nvPr>
            <p:ph type="title"/>
          </p:nvPr>
        </p:nvSpPr>
        <p:spPr>
          <a:xfrm>
            <a:off x="911424" y="136525"/>
            <a:ext cx="10515600" cy="687611"/>
          </a:xfrm>
        </p:spPr>
        <p:txBody>
          <a:bodyPr>
            <a:normAutofit fontScale="90000"/>
          </a:bodyPr>
          <a:lstStyle/>
          <a:p>
            <a:r>
              <a:rPr lang="en-US" altLang="zh-CN" dirty="0"/>
              <a:t>KMP</a:t>
            </a:r>
            <a:r>
              <a:rPr lang="zh-CN" altLang="en-US" dirty="0"/>
              <a:t>算法核心思想</a:t>
            </a:r>
          </a:p>
        </p:txBody>
      </p:sp>
      <p:sp>
        <p:nvSpPr>
          <p:cNvPr id="3" name="灯片编号占位符 2">
            <a:extLst>
              <a:ext uri="{FF2B5EF4-FFF2-40B4-BE49-F238E27FC236}">
                <a16:creationId xmlns:a16="http://schemas.microsoft.com/office/drawing/2014/main" id="{68583EE5-7983-4141-8F9E-C502DE28ABA9}"/>
              </a:ext>
            </a:extLst>
          </p:cNvPr>
          <p:cNvSpPr>
            <a:spLocks noGrp="1"/>
          </p:cNvSpPr>
          <p:nvPr>
            <p:ph type="sldNum" sz="quarter" idx="12"/>
          </p:nvPr>
        </p:nvSpPr>
        <p:spPr/>
        <p:txBody>
          <a:bodyPr/>
          <a:lstStyle/>
          <a:p>
            <a:fld id="{0C913308-F349-4B6D-A68A-DD1791B4A57B}" type="slidenum">
              <a:rPr lang="zh-CN" altLang="en-US" smtClean="0"/>
              <a:pPr/>
              <a:t>91</a:t>
            </a:fld>
            <a:endParaRPr lang="zh-CN" altLang="en-US" dirty="0"/>
          </a:p>
        </p:txBody>
      </p:sp>
      <p:pic>
        <p:nvPicPr>
          <p:cNvPr id="4" name="图片 3">
            <a:extLst>
              <a:ext uri="{FF2B5EF4-FFF2-40B4-BE49-F238E27FC236}">
                <a16:creationId xmlns:a16="http://schemas.microsoft.com/office/drawing/2014/main" id="{ACCB7C23-D047-49E6-BEF4-9A7F736F0A20}"/>
              </a:ext>
            </a:extLst>
          </p:cNvPr>
          <p:cNvPicPr>
            <a:picLocks noChangeAspect="1"/>
          </p:cNvPicPr>
          <p:nvPr/>
        </p:nvPicPr>
        <p:blipFill>
          <a:blip r:embed="rId2"/>
          <a:stretch>
            <a:fillRect/>
          </a:stretch>
        </p:blipFill>
        <p:spPr>
          <a:xfrm>
            <a:off x="1524000" y="1310609"/>
            <a:ext cx="9144000" cy="1513791"/>
          </a:xfrm>
          <a:prstGeom prst="rect">
            <a:avLst/>
          </a:prstGeom>
        </p:spPr>
      </p:pic>
      <p:graphicFrame>
        <p:nvGraphicFramePr>
          <p:cNvPr id="5" name="表格 4">
            <a:extLst>
              <a:ext uri="{FF2B5EF4-FFF2-40B4-BE49-F238E27FC236}">
                <a16:creationId xmlns:a16="http://schemas.microsoft.com/office/drawing/2014/main" id="{BE2DEBA2-8F12-4746-93FD-EE3211EC0616}"/>
              </a:ext>
            </a:extLst>
          </p:cNvPr>
          <p:cNvGraphicFramePr>
            <a:graphicFrameLocks noGrp="1"/>
          </p:cNvGraphicFramePr>
          <p:nvPr>
            <p:extLst>
              <p:ext uri="{D42A27DB-BD31-4B8C-83A1-F6EECF244321}">
                <p14:modId xmlns:p14="http://schemas.microsoft.com/office/powerpoint/2010/main" val="2913919744"/>
              </p:ext>
            </p:extLst>
          </p:nvPr>
        </p:nvGraphicFramePr>
        <p:xfrm>
          <a:off x="2999656" y="3611681"/>
          <a:ext cx="6096000" cy="1112520"/>
        </p:xfrm>
        <a:graphic>
          <a:graphicData uri="http://schemas.openxmlformats.org/drawingml/2006/table">
            <a:tbl>
              <a:tblPr firstRow="1" bandRow="1">
                <a:tableStyleId>{5C22544A-7EE6-4342-B048-85BDC9FD1C3A}</a:tableStyleId>
              </a:tblPr>
              <a:tblGrid>
                <a:gridCol w="3072284">
                  <a:extLst>
                    <a:ext uri="{9D8B030D-6E8A-4147-A177-3AD203B41FA5}">
                      <a16:colId xmlns:a16="http://schemas.microsoft.com/office/drawing/2014/main" val="2716776972"/>
                    </a:ext>
                  </a:extLst>
                </a:gridCol>
                <a:gridCol w="3023716">
                  <a:extLst>
                    <a:ext uri="{9D8B030D-6E8A-4147-A177-3AD203B41FA5}">
                      <a16:colId xmlns:a16="http://schemas.microsoft.com/office/drawing/2014/main" val="372428951"/>
                    </a:ext>
                  </a:extLst>
                </a:gridCol>
              </a:tblGrid>
              <a:tr h="370840">
                <a:tc>
                  <a:txBody>
                    <a:bodyPr/>
                    <a:lstStyle/>
                    <a:p>
                      <a:pPr algn="ctr"/>
                      <a:r>
                        <a:rPr lang="en-US" altLang="zh-CN" b="1" dirty="0">
                          <a:solidFill>
                            <a:srgbClr val="002060"/>
                          </a:solidFill>
                        </a:rPr>
                        <a:t>j</a:t>
                      </a:r>
                      <a:endParaRPr lang="zh-CN" altLang="en-US" b="1"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solidFill>
                            <a:srgbClr val="002060"/>
                          </a:solidFill>
                        </a:rPr>
                        <a:t>0  1 2 3 4 5 6 7 8</a:t>
                      </a:r>
                      <a:endParaRPr lang="zh-CN" altLang="en-US" b="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3609869"/>
                  </a:ext>
                </a:extLst>
              </a:tr>
              <a:tr h="370840">
                <a:tc>
                  <a:txBody>
                    <a:bodyPr/>
                    <a:lstStyle/>
                    <a:p>
                      <a:pPr algn="ctr"/>
                      <a:r>
                        <a:rPr lang="zh-CN" altLang="en-US" b="1" dirty="0">
                          <a:solidFill>
                            <a:srgbClr val="002060"/>
                          </a:solidFill>
                        </a:rPr>
                        <a:t>子串</a:t>
                      </a:r>
                      <a:r>
                        <a:rPr lang="en-US" altLang="zh-CN" b="1" dirty="0">
                          <a:solidFill>
                            <a:srgbClr val="002060"/>
                          </a:solidFill>
                        </a:rPr>
                        <a:t>T</a:t>
                      </a:r>
                      <a:endParaRPr lang="zh-CN" altLang="en-US" b="1"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002060"/>
                          </a:solidFill>
                        </a:rPr>
                        <a:t>a  b c d e f  g h  </a:t>
                      </a:r>
                      <a:r>
                        <a:rPr lang="en-US" altLang="zh-CN" dirty="0" err="1">
                          <a:solidFill>
                            <a:srgbClr val="002060"/>
                          </a:solidFill>
                        </a:rPr>
                        <a:t>i</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390644"/>
                  </a:ext>
                </a:extLst>
              </a:tr>
              <a:tr h="370840">
                <a:tc>
                  <a:txBody>
                    <a:bodyPr/>
                    <a:lstStyle/>
                    <a:p>
                      <a:pPr algn="ctr"/>
                      <a:r>
                        <a:rPr lang="en-US" altLang="zh-CN" b="1" dirty="0">
                          <a:solidFill>
                            <a:srgbClr val="002060"/>
                          </a:solidFill>
                        </a:rPr>
                        <a:t>next[j]</a:t>
                      </a:r>
                      <a:endParaRPr lang="zh-CN" altLang="en-US" b="1"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-1 0 0 0 0 0 0 0 0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12008"/>
                  </a:ext>
                </a:extLst>
              </a:tr>
            </a:tbl>
          </a:graphicData>
        </a:graphic>
      </p:graphicFrame>
      <p:sp>
        <p:nvSpPr>
          <p:cNvPr id="6" name="文本框 5">
            <a:extLst>
              <a:ext uri="{FF2B5EF4-FFF2-40B4-BE49-F238E27FC236}">
                <a16:creationId xmlns:a16="http://schemas.microsoft.com/office/drawing/2014/main" id="{A5C4AD44-975A-4062-89A4-885106E817AD}"/>
              </a:ext>
            </a:extLst>
          </p:cNvPr>
          <p:cNvSpPr txBox="1"/>
          <p:nvPr/>
        </p:nvSpPr>
        <p:spPr>
          <a:xfrm>
            <a:off x="5015881" y="4784975"/>
            <a:ext cx="1915909" cy="369332"/>
          </a:xfrm>
          <a:prstGeom prst="rect">
            <a:avLst/>
          </a:prstGeom>
          <a:noFill/>
        </p:spPr>
        <p:txBody>
          <a:bodyPr wrap="none" rtlCol="0">
            <a:spAutoFit/>
          </a:bodyPr>
          <a:lstStyle/>
          <a:p>
            <a:r>
              <a:rPr lang="en-US" altLang="zh-CN" dirty="0"/>
              <a:t>T</a:t>
            </a:r>
            <a:r>
              <a:rPr lang="zh-CN" altLang="en-US" dirty="0"/>
              <a:t>串中无重复子串</a:t>
            </a:r>
          </a:p>
        </p:txBody>
      </p:sp>
    </p:spTree>
    <p:extLst>
      <p:ext uri="{BB962C8B-B14F-4D97-AF65-F5344CB8AC3E}">
        <p14:creationId xmlns:p14="http://schemas.microsoft.com/office/powerpoint/2010/main" val="3112667179"/>
      </p:ext>
    </p:extLst>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52991-2F3C-4C1E-A583-7ED7A4850345}"/>
              </a:ext>
            </a:extLst>
          </p:cNvPr>
          <p:cNvSpPr>
            <a:spLocks noGrp="1"/>
          </p:cNvSpPr>
          <p:nvPr>
            <p:ph type="title"/>
          </p:nvPr>
        </p:nvSpPr>
        <p:spPr>
          <a:xfrm>
            <a:off x="838200" y="136525"/>
            <a:ext cx="10515600" cy="615603"/>
          </a:xfrm>
        </p:spPr>
        <p:txBody>
          <a:bodyPr>
            <a:normAutofit fontScale="90000"/>
          </a:bodyPr>
          <a:lstStyle/>
          <a:p>
            <a:r>
              <a:rPr lang="en-US" altLang="zh-CN" dirty="0"/>
              <a:t>KMP</a:t>
            </a:r>
            <a:r>
              <a:rPr lang="zh-CN" altLang="en-US" dirty="0"/>
              <a:t>算法核心思想</a:t>
            </a:r>
          </a:p>
        </p:txBody>
      </p:sp>
      <p:sp>
        <p:nvSpPr>
          <p:cNvPr id="3" name="灯片编号占位符 2">
            <a:extLst>
              <a:ext uri="{FF2B5EF4-FFF2-40B4-BE49-F238E27FC236}">
                <a16:creationId xmlns:a16="http://schemas.microsoft.com/office/drawing/2014/main" id="{DAE2C8EA-1B33-4029-884D-39431732C773}"/>
              </a:ext>
            </a:extLst>
          </p:cNvPr>
          <p:cNvSpPr>
            <a:spLocks noGrp="1"/>
          </p:cNvSpPr>
          <p:nvPr>
            <p:ph type="sldNum" sz="quarter" idx="12"/>
          </p:nvPr>
        </p:nvSpPr>
        <p:spPr/>
        <p:txBody>
          <a:bodyPr/>
          <a:lstStyle/>
          <a:p>
            <a:fld id="{0C913308-F349-4B6D-A68A-DD1791B4A57B}" type="slidenum">
              <a:rPr lang="zh-CN" altLang="en-US" smtClean="0"/>
              <a:pPr/>
              <a:t>92</a:t>
            </a:fld>
            <a:endParaRPr lang="zh-CN" altLang="en-US" dirty="0"/>
          </a:p>
        </p:txBody>
      </p:sp>
      <p:graphicFrame>
        <p:nvGraphicFramePr>
          <p:cNvPr id="6" name="表格 5">
            <a:extLst>
              <a:ext uri="{FF2B5EF4-FFF2-40B4-BE49-F238E27FC236}">
                <a16:creationId xmlns:a16="http://schemas.microsoft.com/office/drawing/2014/main" id="{F18B3EA8-7D94-4691-8929-240E67486890}"/>
              </a:ext>
            </a:extLst>
          </p:cNvPr>
          <p:cNvGraphicFramePr>
            <a:graphicFrameLocks noGrp="1"/>
          </p:cNvGraphicFramePr>
          <p:nvPr>
            <p:extLst>
              <p:ext uri="{D42A27DB-BD31-4B8C-83A1-F6EECF244321}">
                <p14:modId xmlns:p14="http://schemas.microsoft.com/office/powerpoint/2010/main" val="3707268195"/>
              </p:ext>
            </p:extLst>
          </p:nvPr>
        </p:nvGraphicFramePr>
        <p:xfrm>
          <a:off x="2927648" y="3013746"/>
          <a:ext cx="6096000" cy="1112520"/>
        </p:xfrm>
        <a:graphic>
          <a:graphicData uri="http://schemas.openxmlformats.org/drawingml/2006/table">
            <a:tbl>
              <a:tblPr firstRow="1" bandRow="1">
                <a:tableStyleId>{5C22544A-7EE6-4342-B048-85BDC9FD1C3A}</a:tableStyleId>
              </a:tblPr>
              <a:tblGrid>
                <a:gridCol w="3072284">
                  <a:extLst>
                    <a:ext uri="{9D8B030D-6E8A-4147-A177-3AD203B41FA5}">
                      <a16:colId xmlns:a16="http://schemas.microsoft.com/office/drawing/2014/main" val="2716776972"/>
                    </a:ext>
                  </a:extLst>
                </a:gridCol>
                <a:gridCol w="3023716">
                  <a:extLst>
                    <a:ext uri="{9D8B030D-6E8A-4147-A177-3AD203B41FA5}">
                      <a16:colId xmlns:a16="http://schemas.microsoft.com/office/drawing/2014/main" val="372428951"/>
                    </a:ext>
                  </a:extLst>
                </a:gridCol>
              </a:tblGrid>
              <a:tr h="370840">
                <a:tc>
                  <a:txBody>
                    <a:bodyPr/>
                    <a:lstStyle/>
                    <a:p>
                      <a:pPr algn="ctr"/>
                      <a:r>
                        <a:rPr lang="en-US" altLang="zh-CN" b="1" dirty="0">
                          <a:solidFill>
                            <a:srgbClr val="002060"/>
                          </a:solidFill>
                        </a:rPr>
                        <a:t>j</a:t>
                      </a:r>
                      <a:endParaRPr lang="zh-CN" altLang="en-US" b="1"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solidFill>
                            <a:srgbClr val="002060"/>
                          </a:solidFill>
                        </a:rPr>
                        <a:t>0  1 2 3 4 5 6 7 8</a:t>
                      </a:r>
                      <a:endParaRPr lang="zh-CN" altLang="en-US" b="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3609869"/>
                  </a:ext>
                </a:extLst>
              </a:tr>
              <a:tr h="370840">
                <a:tc>
                  <a:txBody>
                    <a:bodyPr/>
                    <a:lstStyle/>
                    <a:p>
                      <a:pPr algn="ctr"/>
                      <a:r>
                        <a:rPr lang="zh-CN" altLang="en-US" b="1" dirty="0">
                          <a:solidFill>
                            <a:srgbClr val="002060"/>
                          </a:solidFill>
                        </a:rPr>
                        <a:t>子串</a:t>
                      </a:r>
                      <a:r>
                        <a:rPr lang="en-US" altLang="zh-CN" b="1" dirty="0">
                          <a:solidFill>
                            <a:srgbClr val="002060"/>
                          </a:solidFill>
                        </a:rPr>
                        <a:t>T</a:t>
                      </a:r>
                      <a:endParaRPr lang="zh-CN" altLang="en-US" b="1"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002060"/>
                          </a:solidFill>
                        </a:rPr>
                        <a:t>a  b c a b  c a b c</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390644"/>
                  </a:ext>
                </a:extLst>
              </a:tr>
              <a:tr h="370840">
                <a:tc>
                  <a:txBody>
                    <a:bodyPr/>
                    <a:lstStyle/>
                    <a:p>
                      <a:pPr algn="ctr"/>
                      <a:r>
                        <a:rPr lang="en-US" altLang="zh-CN" b="1" dirty="0">
                          <a:solidFill>
                            <a:srgbClr val="002060"/>
                          </a:solidFill>
                        </a:rPr>
                        <a:t>next[j]</a:t>
                      </a:r>
                      <a:endParaRPr lang="zh-CN" altLang="en-US" b="1"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-1 0 0 0 1  2 3 4 5</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12008"/>
                  </a:ext>
                </a:extLst>
              </a:tr>
            </a:tbl>
          </a:graphicData>
        </a:graphic>
      </p:graphicFrame>
      <p:sp>
        <p:nvSpPr>
          <p:cNvPr id="7" name="文本框 6">
            <a:extLst>
              <a:ext uri="{FF2B5EF4-FFF2-40B4-BE49-F238E27FC236}">
                <a16:creationId xmlns:a16="http://schemas.microsoft.com/office/drawing/2014/main" id="{39A7F4E9-E74A-4479-A193-4038EBD22944}"/>
              </a:ext>
            </a:extLst>
          </p:cNvPr>
          <p:cNvSpPr txBox="1"/>
          <p:nvPr/>
        </p:nvSpPr>
        <p:spPr>
          <a:xfrm>
            <a:off x="4943873" y="4187040"/>
            <a:ext cx="1915909" cy="369332"/>
          </a:xfrm>
          <a:prstGeom prst="rect">
            <a:avLst/>
          </a:prstGeom>
          <a:noFill/>
        </p:spPr>
        <p:txBody>
          <a:bodyPr wrap="none" rtlCol="0">
            <a:spAutoFit/>
          </a:bodyPr>
          <a:lstStyle/>
          <a:p>
            <a:r>
              <a:rPr lang="en-US" altLang="zh-CN" dirty="0"/>
              <a:t>T</a:t>
            </a:r>
            <a:r>
              <a:rPr lang="zh-CN" altLang="en-US" dirty="0"/>
              <a:t>串中有重复子串</a:t>
            </a:r>
          </a:p>
        </p:txBody>
      </p:sp>
      <p:graphicFrame>
        <p:nvGraphicFramePr>
          <p:cNvPr id="8" name="表格 7">
            <a:extLst>
              <a:ext uri="{FF2B5EF4-FFF2-40B4-BE49-F238E27FC236}">
                <a16:creationId xmlns:a16="http://schemas.microsoft.com/office/drawing/2014/main" id="{60FC43D8-F23E-4CF8-87C6-45B69C1912DC}"/>
              </a:ext>
            </a:extLst>
          </p:cNvPr>
          <p:cNvGraphicFramePr>
            <a:graphicFrameLocks noGrp="1"/>
          </p:cNvGraphicFramePr>
          <p:nvPr>
            <p:extLst>
              <p:ext uri="{D42A27DB-BD31-4B8C-83A1-F6EECF244321}">
                <p14:modId xmlns:p14="http://schemas.microsoft.com/office/powerpoint/2010/main" val="2351569581"/>
              </p:ext>
            </p:extLst>
          </p:nvPr>
        </p:nvGraphicFramePr>
        <p:xfrm>
          <a:off x="2927648" y="4686724"/>
          <a:ext cx="6096000" cy="1112520"/>
        </p:xfrm>
        <a:graphic>
          <a:graphicData uri="http://schemas.openxmlformats.org/drawingml/2006/table">
            <a:tbl>
              <a:tblPr firstRow="1" bandRow="1">
                <a:tableStyleId>{5C22544A-7EE6-4342-B048-85BDC9FD1C3A}</a:tableStyleId>
              </a:tblPr>
              <a:tblGrid>
                <a:gridCol w="3072284">
                  <a:extLst>
                    <a:ext uri="{9D8B030D-6E8A-4147-A177-3AD203B41FA5}">
                      <a16:colId xmlns:a16="http://schemas.microsoft.com/office/drawing/2014/main" val="2716776972"/>
                    </a:ext>
                  </a:extLst>
                </a:gridCol>
                <a:gridCol w="3023716">
                  <a:extLst>
                    <a:ext uri="{9D8B030D-6E8A-4147-A177-3AD203B41FA5}">
                      <a16:colId xmlns:a16="http://schemas.microsoft.com/office/drawing/2014/main" val="372428951"/>
                    </a:ext>
                  </a:extLst>
                </a:gridCol>
              </a:tblGrid>
              <a:tr h="370840">
                <a:tc>
                  <a:txBody>
                    <a:bodyPr/>
                    <a:lstStyle/>
                    <a:p>
                      <a:pPr algn="ctr"/>
                      <a:r>
                        <a:rPr lang="en-US" altLang="zh-CN" b="1" dirty="0">
                          <a:solidFill>
                            <a:srgbClr val="002060"/>
                          </a:solidFill>
                        </a:rPr>
                        <a:t>j</a:t>
                      </a:r>
                      <a:endParaRPr lang="zh-CN" altLang="en-US" b="1"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a:solidFill>
                            <a:srgbClr val="002060"/>
                          </a:solidFill>
                        </a:rPr>
                        <a:t>0  1 2 3 4 5 6 7 8</a:t>
                      </a:r>
                      <a:endParaRPr lang="zh-CN" altLang="en-US" b="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3609869"/>
                  </a:ext>
                </a:extLst>
              </a:tr>
              <a:tr h="370840">
                <a:tc>
                  <a:txBody>
                    <a:bodyPr/>
                    <a:lstStyle/>
                    <a:p>
                      <a:pPr algn="ctr"/>
                      <a:r>
                        <a:rPr lang="zh-CN" altLang="en-US" b="1" dirty="0">
                          <a:solidFill>
                            <a:srgbClr val="002060"/>
                          </a:solidFill>
                        </a:rPr>
                        <a:t>子串</a:t>
                      </a:r>
                      <a:r>
                        <a:rPr lang="en-US" altLang="zh-CN" b="1" dirty="0">
                          <a:solidFill>
                            <a:srgbClr val="002060"/>
                          </a:solidFill>
                        </a:rPr>
                        <a:t>T</a:t>
                      </a:r>
                      <a:endParaRPr lang="zh-CN" altLang="en-US" b="1"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002060"/>
                          </a:solidFill>
                        </a:rPr>
                        <a:t>a  </a:t>
                      </a:r>
                      <a:r>
                        <a:rPr lang="en-US" altLang="zh-CN" dirty="0" err="1">
                          <a:solidFill>
                            <a:srgbClr val="002060"/>
                          </a:solidFill>
                        </a:rPr>
                        <a:t>a</a:t>
                      </a:r>
                      <a:r>
                        <a:rPr lang="en-US" altLang="zh-CN" dirty="0">
                          <a:solidFill>
                            <a:srgbClr val="002060"/>
                          </a:solidFill>
                        </a:rPr>
                        <a:t> </a:t>
                      </a:r>
                      <a:r>
                        <a:rPr lang="en-US" altLang="zh-CN" dirty="0" err="1">
                          <a:solidFill>
                            <a:srgbClr val="002060"/>
                          </a:solidFill>
                        </a:rPr>
                        <a:t>a</a:t>
                      </a:r>
                      <a:r>
                        <a:rPr lang="en-US" altLang="zh-CN" dirty="0">
                          <a:solidFill>
                            <a:srgbClr val="002060"/>
                          </a:solidFill>
                        </a:rPr>
                        <a:t> </a:t>
                      </a:r>
                      <a:r>
                        <a:rPr lang="en-US" altLang="zh-CN" dirty="0" err="1">
                          <a:solidFill>
                            <a:srgbClr val="002060"/>
                          </a:solidFill>
                        </a:rPr>
                        <a:t>a</a:t>
                      </a:r>
                      <a:r>
                        <a:rPr lang="en-US" altLang="zh-CN" dirty="0">
                          <a:solidFill>
                            <a:srgbClr val="002060"/>
                          </a:solidFill>
                        </a:rPr>
                        <a:t> </a:t>
                      </a:r>
                      <a:r>
                        <a:rPr lang="en-US" altLang="zh-CN" dirty="0" err="1">
                          <a:solidFill>
                            <a:srgbClr val="002060"/>
                          </a:solidFill>
                        </a:rPr>
                        <a:t>a</a:t>
                      </a:r>
                      <a:r>
                        <a:rPr lang="en-US" altLang="zh-CN" dirty="0">
                          <a:solidFill>
                            <a:srgbClr val="002060"/>
                          </a:solidFill>
                        </a:rPr>
                        <a:t> </a:t>
                      </a:r>
                      <a:r>
                        <a:rPr lang="en-US" altLang="zh-CN" dirty="0" err="1">
                          <a:solidFill>
                            <a:srgbClr val="002060"/>
                          </a:solidFill>
                        </a:rPr>
                        <a:t>a</a:t>
                      </a:r>
                      <a:r>
                        <a:rPr lang="en-US" altLang="zh-CN" dirty="0">
                          <a:solidFill>
                            <a:srgbClr val="002060"/>
                          </a:solidFill>
                        </a:rPr>
                        <a:t>  </a:t>
                      </a:r>
                      <a:r>
                        <a:rPr lang="en-US" altLang="zh-CN" dirty="0" err="1">
                          <a:solidFill>
                            <a:srgbClr val="002060"/>
                          </a:solidFill>
                        </a:rPr>
                        <a:t>a</a:t>
                      </a:r>
                      <a:r>
                        <a:rPr lang="en-US" altLang="zh-CN" dirty="0">
                          <a:solidFill>
                            <a:srgbClr val="002060"/>
                          </a:solidFill>
                        </a:rPr>
                        <a:t> </a:t>
                      </a:r>
                      <a:r>
                        <a:rPr lang="en-US" altLang="zh-CN" dirty="0" err="1">
                          <a:solidFill>
                            <a:srgbClr val="002060"/>
                          </a:solidFill>
                        </a:rPr>
                        <a:t>a</a:t>
                      </a:r>
                      <a:r>
                        <a:rPr lang="en-US" altLang="zh-CN" dirty="0">
                          <a:solidFill>
                            <a:srgbClr val="002060"/>
                          </a:solidFill>
                        </a:rPr>
                        <a:t> </a:t>
                      </a:r>
                      <a:r>
                        <a:rPr lang="en-US" altLang="zh-CN" dirty="0" err="1">
                          <a:solidFill>
                            <a:srgbClr val="002060"/>
                          </a:solidFill>
                        </a:rPr>
                        <a:t>i</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390644"/>
                  </a:ext>
                </a:extLst>
              </a:tr>
              <a:tr h="370840">
                <a:tc>
                  <a:txBody>
                    <a:bodyPr/>
                    <a:lstStyle/>
                    <a:p>
                      <a:pPr algn="ctr"/>
                      <a:r>
                        <a:rPr lang="en-US" altLang="zh-CN" b="1" dirty="0">
                          <a:solidFill>
                            <a:srgbClr val="002060"/>
                          </a:solidFill>
                        </a:rPr>
                        <a:t>next[j]</a:t>
                      </a:r>
                      <a:endParaRPr lang="zh-CN" altLang="en-US" b="1"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-1 0 1 2 3 4  5 6 7</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12008"/>
                  </a:ext>
                </a:extLst>
              </a:tr>
            </a:tbl>
          </a:graphicData>
        </a:graphic>
      </p:graphicFrame>
      <p:sp>
        <p:nvSpPr>
          <p:cNvPr id="9" name="文本框 8">
            <a:extLst>
              <a:ext uri="{FF2B5EF4-FFF2-40B4-BE49-F238E27FC236}">
                <a16:creationId xmlns:a16="http://schemas.microsoft.com/office/drawing/2014/main" id="{172156EB-3210-4CC5-B071-983237168813}"/>
              </a:ext>
            </a:extLst>
          </p:cNvPr>
          <p:cNvSpPr txBox="1"/>
          <p:nvPr/>
        </p:nvSpPr>
        <p:spPr>
          <a:xfrm>
            <a:off x="4943873" y="5860018"/>
            <a:ext cx="1915909" cy="369332"/>
          </a:xfrm>
          <a:prstGeom prst="rect">
            <a:avLst/>
          </a:prstGeom>
          <a:noFill/>
        </p:spPr>
        <p:txBody>
          <a:bodyPr wrap="none" rtlCol="0">
            <a:spAutoFit/>
          </a:bodyPr>
          <a:lstStyle/>
          <a:p>
            <a:r>
              <a:rPr lang="en-US" altLang="zh-CN" dirty="0"/>
              <a:t>T</a:t>
            </a:r>
            <a:r>
              <a:rPr lang="zh-CN" altLang="en-US" dirty="0"/>
              <a:t>串中有重复子串</a:t>
            </a:r>
          </a:p>
        </p:txBody>
      </p:sp>
      <p:pic>
        <p:nvPicPr>
          <p:cNvPr id="10" name="图片 9">
            <a:extLst>
              <a:ext uri="{FF2B5EF4-FFF2-40B4-BE49-F238E27FC236}">
                <a16:creationId xmlns:a16="http://schemas.microsoft.com/office/drawing/2014/main" id="{6A145DE3-18E6-4C10-A46A-823EA8EFEDFC}"/>
              </a:ext>
            </a:extLst>
          </p:cNvPr>
          <p:cNvPicPr>
            <a:picLocks noChangeAspect="1"/>
          </p:cNvPicPr>
          <p:nvPr/>
        </p:nvPicPr>
        <p:blipFill>
          <a:blip r:embed="rId2"/>
          <a:stretch>
            <a:fillRect/>
          </a:stretch>
        </p:blipFill>
        <p:spPr>
          <a:xfrm>
            <a:off x="1403648" y="1286388"/>
            <a:ext cx="9144000" cy="1597006"/>
          </a:xfrm>
          <a:prstGeom prst="rect">
            <a:avLst/>
          </a:prstGeom>
        </p:spPr>
      </p:pic>
    </p:spTree>
    <p:extLst>
      <p:ext uri="{BB962C8B-B14F-4D97-AF65-F5344CB8AC3E}">
        <p14:creationId xmlns:p14="http://schemas.microsoft.com/office/powerpoint/2010/main" val="2150220900"/>
      </p:ext>
    </p:extLst>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679079-B813-4F9F-8CDE-FEC6ABA60094}"/>
              </a:ext>
            </a:extLst>
          </p:cNvPr>
          <p:cNvSpPr>
            <a:spLocks noGrp="1"/>
          </p:cNvSpPr>
          <p:nvPr>
            <p:ph type="title"/>
          </p:nvPr>
        </p:nvSpPr>
        <p:spPr>
          <a:xfrm>
            <a:off x="983432" y="140972"/>
            <a:ext cx="10515600" cy="615603"/>
          </a:xfrm>
        </p:spPr>
        <p:txBody>
          <a:bodyPr>
            <a:normAutofit fontScale="90000"/>
          </a:bodyPr>
          <a:lstStyle/>
          <a:p>
            <a:r>
              <a:rPr lang="en-US" altLang="zh-CN" dirty="0"/>
              <a:t>KMP</a:t>
            </a:r>
            <a:r>
              <a:rPr lang="zh-CN" altLang="en-US" dirty="0"/>
              <a:t>算法</a:t>
            </a:r>
            <a:r>
              <a:rPr lang="en-US" altLang="zh-CN" dirty="0"/>
              <a:t>C</a:t>
            </a:r>
            <a:r>
              <a:rPr lang="zh-CN" altLang="en-US" dirty="0"/>
              <a:t>代码实现</a:t>
            </a:r>
          </a:p>
        </p:txBody>
      </p:sp>
      <p:sp>
        <p:nvSpPr>
          <p:cNvPr id="3" name="灯片编号占位符 2">
            <a:extLst>
              <a:ext uri="{FF2B5EF4-FFF2-40B4-BE49-F238E27FC236}">
                <a16:creationId xmlns:a16="http://schemas.microsoft.com/office/drawing/2014/main" id="{1DF251F3-5A3D-4929-9D82-47284127B66A}"/>
              </a:ext>
            </a:extLst>
          </p:cNvPr>
          <p:cNvSpPr>
            <a:spLocks noGrp="1"/>
          </p:cNvSpPr>
          <p:nvPr>
            <p:ph type="sldNum" sz="quarter" idx="12"/>
          </p:nvPr>
        </p:nvSpPr>
        <p:spPr/>
        <p:txBody>
          <a:bodyPr/>
          <a:lstStyle/>
          <a:p>
            <a:fld id="{0C913308-F349-4B6D-A68A-DD1791B4A57B}" type="slidenum">
              <a:rPr lang="zh-CN" altLang="en-US" smtClean="0"/>
              <a:pPr/>
              <a:t>93</a:t>
            </a:fld>
            <a:endParaRPr lang="zh-CN" altLang="en-US" dirty="0"/>
          </a:p>
        </p:txBody>
      </p:sp>
      <p:sp>
        <p:nvSpPr>
          <p:cNvPr id="4" name="Rectangle 4">
            <a:extLst>
              <a:ext uri="{FF2B5EF4-FFF2-40B4-BE49-F238E27FC236}">
                <a16:creationId xmlns:a16="http://schemas.microsoft.com/office/drawing/2014/main" id="{5F254E1C-6FE5-4DD1-AFC8-2747CE79E0F6}"/>
              </a:ext>
            </a:extLst>
          </p:cNvPr>
          <p:cNvSpPr>
            <a:spLocks noChangeArrowheads="1"/>
          </p:cNvSpPr>
          <p:nvPr/>
        </p:nvSpPr>
        <p:spPr bwMode="auto">
          <a:xfrm>
            <a:off x="1524000" y="950914"/>
            <a:ext cx="9144000" cy="5016758"/>
          </a:xfrm>
          <a:prstGeom prst="rect">
            <a:avLst/>
          </a:prstGeom>
          <a:solidFill>
            <a:srgbClr val="002060"/>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lgn="l" eaLnBrk="1" hangingPunct="1">
              <a:lnSpc>
                <a:spcPct val="80000"/>
              </a:lnSpc>
            </a:pPr>
            <a:r>
              <a:rPr kumimoji="1" lang="en-US" altLang="zh-CN" sz="2000" dirty="0" err="1">
                <a:solidFill>
                  <a:srgbClr val="FFFFFF"/>
                </a:solidFill>
              </a:rPr>
              <a:t>int</a:t>
            </a:r>
            <a:r>
              <a:rPr kumimoji="1" lang="en-US" altLang="zh-CN" sz="2000" dirty="0">
                <a:solidFill>
                  <a:srgbClr val="FFFFFF"/>
                </a:solidFill>
              </a:rPr>
              <a:t> </a:t>
            </a:r>
            <a:r>
              <a:rPr kumimoji="1" lang="en-US" altLang="zh-CN" sz="2000" dirty="0" err="1">
                <a:solidFill>
                  <a:srgbClr val="FF9900"/>
                </a:solidFill>
              </a:rPr>
              <a:t>KMPindex</a:t>
            </a:r>
            <a:r>
              <a:rPr kumimoji="1" lang="en-US" altLang="zh-CN" sz="2000" dirty="0">
                <a:solidFill>
                  <a:srgbClr val="FFFFFF"/>
                </a:solidFill>
              </a:rPr>
              <a:t>(char S[ ], char T[ ]) </a:t>
            </a:r>
          </a:p>
          <a:p>
            <a:pPr algn="l" eaLnBrk="1" hangingPunct="1">
              <a:lnSpc>
                <a:spcPct val="80000"/>
              </a:lnSpc>
            </a:pPr>
            <a:r>
              <a:rPr kumimoji="1" lang="en-US" altLang="zh-CN" sz="2000" dirty="0">
                <a:solidFill>
                  <a:srgbClr val="FFFFFF"/>
                </a:solidFill>
              </a:rPr>
              <a:t>{</a:t>
            </a:r>
          </a:p>
          <a:p>
            <a:pPr algn="l" eaLnBrk="1" hangingPunct="1">
              <a:lnSpc>
                <a:spcPct val="80000"/>
              </a:lnSpc>
            </a:pPr>
            <a:r>
              <a:rPr kumimoji="1" lang="en-US" altLang="zh-CN" sz="2000" dirty="0">
                <a:solidFill>
                  <a:srgbClr val="FFFFFF"/>
                </a:solidFill>
              </a:rPr>
              <a:t>     </a:t>
            </a:r>
            <a:r>
              <a:rPr kumimoji="1" lang="en-US" altLang="zh-CN" sz="2000" dirty="0" err="1">
                <a:solidFill>
                  <a:srgbClr val="FFFFFF"/>
                </a:solidFill>
              </a:rPr>
              <a:t>int</a:t>
            </a:r>
            <a:r>
              <a:rPr kumimoji="1" lang="en-US" altLang="zh-CN" sz="2000" dirty="0">
                <a:solidFill>
                  <a:srgbClr val="FFFFFF"/>
                </a:solidFill>
              </a:rPr>
              <a:t> </a:t>
            </a:r>
            <a:r>
              <a:rPr kumimoji="1" lang="en-US" altLang="zh-CN" sz="2000" dirty="0" err="1">
                <a:solidFill>
                  <a:srgbClr val="FFFFFF"/>
                </a:solidFill>
              </a:rPr>
              <a:t>i</a:t>
            </a:r>
            <a:r>
              <a:rPr kumimoji="1" lang="en-US" altLang="zh-CN" sz="2000" dirty="0">
                <a:solidFill>
                  <a:srgbClr val="FFFFFF"/>
                </a:solidFill>
              </a:rPr>
              <a:t> = 0,  j=0, </a:t>
            </a:r>
            <a:r>
              <a:rPr kumimoji="1" lang="en-US" altLang="zh-CN" sz="2000" dirty="0">
                <a:solidFill>
                  <a:srgbClr val="FFC000"/>
                </a:solidFill>
              </a:rPr>
              <a:t>*next;</a:t>
            </a:r>
          </a:p>
          <a:p>
            <a:pPr algn="l" eaLnBrk="1" hangingPunct="1">
              <a:lnSpc>
                <a:spcPct val="80000"/>
              </a:lnSpc>
            </a:pPr>
            <a:endParaRPr kumimoji="1" lang="en-US" altLang="zh-CN" sz="2000" dirty="0">
              <a:solidFill>
                <a:srgbClr val="FFFFFF"/>
              </a:solidFill>
            </a:endParaRPr>
          </a:p>
          <a:p>
            <a:pPr algn="l" eaLnBrk="1" hangingPunct="1">
              <a:lnSpc>
                <a:spcPct val="80000"/>
              </a:lnSpc>
            </a:pPr>
            <a:r>
              <a:rPr kumimoji="1" lang="en-US" altLang="zh-CN" sz="2000" dirty="0">
                <a:solidFill>
                  <a:srgbClr val="FFFFFF"/>
                </a:solidFill>
              </a:rPr>
              <a:t>     </a:t>
            </a:r>
            <a:r>
              <a:rPr kumimoji="1" lang="en-US" altLang="zh-CN" sz="2000" b="1" dirty="0">
                <a:solidFill>
                  <a:srgbClr val="FFC000"/>
                </a:solidFill>
              </a:rPr>
              <a:t>next = (</a:t>
            </a:r>
            <a:r>
              <a:rPr kumimoji="1" lang="en-US" altLang="zh-CN" sz="2000" b="1" dirty="0" err="1">
                <a:solidFill>
                  <a:srgbClr val="FFC000"/>
                </a:solidFill>
              </a:rPr>
              <a:t>int</a:t>
            </a:r>
            <a:r>
              <a:rPr kumimoji="1" lang="en-US" altLang="zh-CN" sz="2000" b="1" dirty="0">
                <a:solidFill>
                  <a:srgbClr val="FFC000"/>
                </a:solidFill>
              </a:rPr>
              <a:t> *)malloc(</a:t>
            </a:r>
            <a:r>
              <a:rPr kumimoji="1" lang="en-US" altLang="zh-CN" sz="2000" b="1" dirty="0" err="1">
                <a:solidFill>
                  <a:srgbClr val="FFC000"/>
                </a:solidFill>
              </a:rPr>
              <a:t>sizeof</a:t>
            </a:r>
            <a:r>
              <a:rPr kumimoji="1" lang="en-US" altLang="zh-CN" sz="2000" b="1" dirty="0">
                <a:solidFill>
                  <a:srgbClr val="FFC000"/>
                </a:solidFill>
              </a:rPr>
              <a:t>(</a:t>
            </a:r>
            <a:r>
              <a:rPr kumimoji="1" lang="en-US" altLang="zh-CN" sz="2000" b="1" dirty="0" err="1">
                <a:solidFill>
                  <a:srgbClr val="FFC000"/>
                </a:solidFill>
              </a:rPr>
              <a:t>int</a:t>
            </a:r>
            <a:r>
              <a:rPr kumimoji="1" lang="en-US" altLang="zh-CN" sz="2000" b="1" dirty="0">
                <a:solidFill>
                  <a:srgbClr val="FFC000"/>
                </a:solidFill>
              </a:rPr>
              <a:t>)*(</a:t>
            </a:r>
            <a:r>
              <a:rPr kumimoji="1" lang="en-US" altLang="zh-CN" sz="2000" b="1" dirty="0" err="1">
                <a:solidFill>
                  <a:srgbClr val="FFC000"/>
                </a:solidFill>
              </a:rPr>
              <a:t>strlen</a:t>
            </a:r>
            <a:r>
              <a:rPr kumimoji="1" lang="en-US" altLang="zh-CN" sz="2000" b="1" dirty="0">
                <a:solidFill>
                  <a:srgbClr val="FFC000"/>
                </a:solidFill>
              </a:rPr>
              <a:t>(T)+1));</a:t>
            </a:r>
          </a:p>
          <a:p>
            <a:pPr algn="l" eaLnBrk="1" hangingPunct="1">
              <a:lnSpc>
                <a:spcPct val="80000"/>
              </a:lnSpc>
            </a:pPr>
            <a:r>
              <a:rPr kumimoji="1" lang="en-US" altLang="zh-CN" sz="2000" b="1" dirty="0">
                <a:solidFill>
                  <a:srgbClr val="FFC000"/>
                </a:solidFill>
              </a:rPr>
              <a:t>     </a:t>
            </a:r>
            <a:r>
              <a:rPr kumimoji="1" lang="en-US" altLang="zh-CN" sz="2000" b="1" dirty="0" err="1">
                <a:solidFill>
                  <a:srgbClr val="FFC000"/>
                </a:solidFill>
              </a:rPr>
              <a:t>getnext</a:t>
            </a:r>
            <a:r>
              <a:rPr kumimoji="1" lang="en-US" altLang="zh-CN" sz="2000" b="1" dirty="0">
                <a:solidFill>
                  <a:srgbClr val="FFC000"/>
                </a:solidFill>
              </a:rPr>
              <a:t>(T, next);</a:t>
            </a:r>
          </a:p>
          <a:p>
            <a:pPr algn="l" eaLnBrk="1" hangingPunct="1">
              <a:lnSpc>
                <a:spcPct val="80000"/>
              </a:lnSpc>
            </a:pPr>
            <a:r>
              <a:rPr kumimoji="1" lang="en-US" altLang="zh-CN" sz="2000" dirty="0">
                <a:solidFill>
                  <a:srgbClr val="FFFFFF"/>
                </a:solidFill>
              </a:rPr>
              <a:t>     while ( S[</a:t>
            </a:r>
            <a:r>
              <a:rPr kumimoji="1" lang="en-US" altLang="zh-CN" sz="2000" dirty="0" err="1">
                <a:solidFill>
                  <a:srgbClr val="FFFFFF"/>
                </a:solidFill>
              </a:rPr>
              <a:t>i</a:t>
            </a:r>
            <a:r>
              <a:rPr kumimoji="1" lang="en-US" altLang="zh-CN" sz="2000" dirty="0">
                <a:solidFill>
                  <a:srgbClr val="FFFFFF"/>
                </a:solidFill>
              </a:rPr>
              <a:t>]!=‘\0’  &amp;&amp;  T[j]!=‘\0’) {</a:t>
            </a:r>
          </a:p>
          <a:p>
            <a:pPr algn="l" eaLnBrk="1" hangingPunct="1">
              <a:lnSpc>
                <a:spcPct val="80000"/>
              </a:lnSpc>
            </a:pPr>
            <a:r>
              <a:rPr kumimoji="1" lang="en-US" altLang="zh-CN" sz="2000" dirty="0">
                <a:solidFill>
                  <a:srgbClr val="FFFFFF"/>
                </a:solidFill>
              </a:rPr>
              <a:t>         if (S [</a:t>
            </a:r>
            <a:r>
              <a:rPr kumimoji="1" lang="en-US" altLang="zh-CN" sz="2000" dirty="0" err="1">
                <a:solidFill>
                  <a:srgbClr val="FFFFFF"/>
                </a:solidFill>
              </a:rPr>
              <a:t>i</a:t>
            </a:r>
            <a:r>
              <a:rPr kumimoji="1" lang="en-US" altLang="zh-CN" sz="2000" dirty="0">
                <a:solidFill>
                  <a:srgbClr val="FFFFFF"/>
                </a:solidFill>
              </a:rPr>
              <a:t>] == T[j] ) {</a:t>
            </a:r>
          </a:p>
          <a:p>
            <a:pPr algn="l" eaLnBrk="1" hangingPunct="1">
              <a:lnSpc>
                <a:spcPct val="80000"/>
              </a:lnSpc>
            </a:pPr>
            <a:r>
              <a:rPr kumimoji="1" lang="en-US" altLang="zh-CN" sz="2000" dirty="0">
                <a:solidFill>
                  <a:srgbClr val="FFFFFF"/>
                </a:solidFill>
              </a:rPr>
              <a:t>             </a:t>
            </a:r>
            <a:r>
              <a:rPr kumimoji="1" lang="en-US" altLang="zh-CN" sz="2000" dirty="0" err="1">
                <a:solidFill>
                  <a:srgbClr val="FFFFFF"/>
                </a:solidFill>
              </a:rPr>
              <a:t>i</a:t>
            </a:r>
            <a:r>
              <a:rPr kumimoji="1" lang="en-US" altLang="zh-CN" sz="2000" dirty="0">
                <a:solidFill>
                  <a:srgbClr val="FFFFFF"/>
                </a:solidFill>
              </a:rPr>
              <a:t>++;   </a:t>
            </a:r>
          </a:p>
          <a:p>
            <a:pPr algn="l" eaLnBrk="1" hangingPunct="1">
              <a:lnSpc>
                <a:spcPct val="80000"/>
              </a:lnSpc>
            </a:pPr>
            <a:r>
              <a:rPr kumimoji="1" lang="en-US" altLang="zh-CN" sz="2000" dirty="0">
                <a:solidFill>
                  <a:srgbClr val="FFFFFF"/>
                </a:solidFill>
              </a:rPr>
              <a:t>             </a:t>
            </a:r>
            <a:r>
              <a:rPr kumimoji="1" lang="en-US" altLang="zh-CN" sz="2000" dirty="0" err="1">
                <a:solidFill>
                  <a:srgbClr val="FFFFFF"/>
                </a:solidFill>
              </a:rPr>
              <a:t>j++</a:t>
            </a:r>
            <a:r>
              <a:rPr kumimoji="1" lang="en-US" altLang="zh-CN" sz="2000" dirty="0">
                <a:solidFill>
                  <a:srgbClr val="FFFFFF"/>
                </a:solidFill>
              </a:rPr>
              <a:t> ;</a:t>
            </a:r>
          </a:p>
          <a:p>
            <a:pPr algn="l" eaLnBrk="1" hangingPunct="1">
              <a:lnSpc>
                <a:spcPct val="80000"/>
              </a:lnSpc>
            </a:pPr>
            <a:r>
              <a:rPr kumimoji="1" lang="en-US" altLang="zh-CN" sz="2000" dirty="0">
                <a:solidFill>
                  <a:srgbClr val="FFFFFF"/>
                </a:solidFill>
              </a:rPr>
              <a:t>         } </a:t>
            </a:r>
          </a:p>
          <a:p>
            <a:pPr algn="l" eaLnBrk="1" hangingPunct="1">
              <a:lnSpc>
                <a:spcPct val="80000"/>
              </a:lnSpc>
            </a:pPr>
            <a:r>
              <a:rPr kumimoji="1" lang="en-US" altLang="zh-CN" sz="1600" dirty="0">
                <a:solidFill>
                  <a:srgbClr val="FF6600"/>
                </a:solidFill>
                <a:latin typeface="楷体_GB2312" pitchFamily="49" charset="-122"/>
                <a:ea typeface="楷体_GB2312" pitchFamily="49" charset="-122"/>
              </a:rPr>
              <a:t>   </a:t>
            </a:r>
            <a:r>
              <a:rPr kumimoji="1" lang="en-US" altLang="zh-CN" sz="2000" dirty="0">
                <a:solidFill>
                  <a:srgbClr val="FFFFFF"/>
                </a:solidFill>
              </a:rPr>
              <a:t>     else </a:t>
            </a:r>
          </a:p>
          <a:p>
            <a:pPr>
              <a:lnSpc>
                <a:spcPct val="80000"/>
              </a:lnSpc>
            </a:pPr>
            <a:r>
              <a:rPr kumimoji="1" lang="en-US" altLang="zh-CN" sz="2000" b="1" dirty="0">
                <a:solidFill>
                  <a:srgbClr val="FFC000"/>
                </a:solidFill>
              </a:rPr>
              <a:t>             (j == 0) ? </a:t>
            </a:r>
            <a:r>
              <a:rPr kumimoji="1" lang="en-US" altLang="zh-CN" sz="2000" b="1" dirty="0" err="1">
                <a:solidFill>
                  <a:srgbClr val="FFC000"/>
                </a:solidFill>
              </a:rPr>
              <a:t>i</a:t>
            </a:r>
            <a:r>
              <a:rPr kumimoji="1" lang="en-US" altLang="zh-CN" sz="2000" b="1" dirty="0">
                <a:solidFill>
                  <a:srgbClr val="FFC000"/>
                </a:solidFill>
              </a:rPr>
              <a:t>++ :( j = next[j]); </a:t>
            </a:r>
            <a:r>
              <a:rPr kumimoji="1" lang="en-US" altLang="zh-CN" sz="2000" dirty="0">
                <a:solidFill>
                  <a:srgbClr val="FFFFFF"/>
                </a:solidFill>
              </a:rPr>
              <a:t>		</a:t>
            </a:r>
            <a:r>
              <a:rPr kumimoji="1" lang="en-US" altLang="zh-CN" dirty="0">
                <a:solidFill>
                  <a:srgbClr val="FF6600"/>
                </a:solidFill>
                <a:latin typeface="楷体_GB2312" pitchFamily="49" charset="-122"/>
                <a:ea typeface="楷体_GB2312" pitchFamily="49" charset="-122"/>
              </a:rPr>
              <a:t>//j</a:t>
            </a:r>
            <a:r>
              <a:rPr kumimoji="1" lang="zh-CN" altLang="en-US" dirty="0">
                <a:solidFill>
                  <a:srgbClr val="FF6600"/>
                </a:solidFill>
                <a:latin typeface="楷体_GB2312" pitchFamily="49" charset="-122"/>
                <a:ea typeface="楷体_GB2312" pitchFamily="49" charset="-122"/>
              </a:rPr>
              <a:t>回退到相应位置开始匹配</a:t>
            </a:r>
            <a:r>
              <a:rPr kumimoji="1" lang="zh-CN" altLang="en-US" dirty="0">
                <a:solidFill>
                  <a:srgbClr val="5294D6"/>
                </a:solidFill>
                <a:latin typeface="楷体_GB2312" pitchFamily="49" charset="-122"/>
                <a:ea typeface="楷体_GB2312" pitchFamily="49" charset="-122"/>
              </a:rPr>
              <a:t>，</a:t>
            </a:r>
            <a:r>
              <a:rPr kumimoji="1" lang="en-US" altLang="zh-CN" dirty="0" err="1">
                <a:solidFill>
                  <a:srgbClr val="5294D6"/>
                </a:solidFill>
                <a:latin typeface="楷体_GB2312" pitchFamily="49" charset="-122"/>
                <a:ea typeface="楷体_GB2312" pitchFamily="49" charset="-122"/>
              </a:rPr>
              <a:t>i</a:t>
            </a:r>
            <a:r>
              <a:rPr kumimoji="1" lang="zh-CN" altLang="en-US" dirty="0">
                <a:solidFill>
                  <a:srgbClr val="5294D6"/>
                </a:solidFill>
                <a:latin typeface="楷体_GB2312" pitchFamily="49" charset="-122"/>
                <a:ea typeface="楷体_GB2312" pitchFamily="49" charset="-122"/>
              </a:rPr>
              <a:t>值不变</a:t>
            </a:r>
            <a:endParaRPr kumimoji="1" lang="en-US" altLang="zh-CN" sz="2000" dirty="0">
              <a:solidFill>
                <a:srgbClr val="FFFFFF"/>
              </a:solidFill>
            </a:endParaRPr>
          </a:p>
          <a:p>
            <a:pPr algn="l" eaLnBrk="1" hangingPunct="1">
              <a:lnSpc>
                <a:spcPct val="80000"/>
              </a:lnSpc>
            </a:pPr>
            <a:r>
              <a:rPr kumimoji="1" lang="en-US" altLang="zh-CN" sz="2000" dirty="0">
                <a:solidFill>
                  <a:srgbClr val="FFFFFF"/>
                </a:solidFill>
              </a:rPr>
              <a:t>     }</a:t>
            </a:r>
          </a:p>
          <a:p>
            <a:pPr algn="l" eaLnBrk="1" hangingPunct="1">
              <a:lnSpc>
                <a:spcPct val="80000"/>
              </a:lnSpc>
            </a:pPr>
            <a:r>
              <a:rPr kumimoji="1" lang="en-US" altLang="zh-CN" sz="2000" dirty="0">
                <a:solidFill>
                  <a:srgbClr val="FFC000"/>
                </a:solidFill>
              </a:rPr>
              <a:t>     free(next);</a:t>
            </a:r>
          </a:p>
          <a:p>
            <a:pPr>
              <a:lnSpc>
                <a:spcPct val="80000"/>
              </a:lnSpc>
            </a:pPr>
            <a:r>
              <a:rPr kumimoji="1" lang="en-US" altLang="zh-CN" sz="2000" dirty="0">
                <a:solidFill>
                  <a:srgbClr val="FFFFFF"/>
                </a:solidFill>
              </a:rPr>
              <a:t>     if ( T[j] == ‘\0’) 	</a:t>
            </a:r>
            <a:r>
              <a:rPr kumimoji="1" lang="en-US" altLang="zh-CN" dirty="0">
                <a:solidFill>
                  <a:srgbClr val="FF6600"/>
                </a:solidFill>
                <a:latin typeface="楷体_GB2312" pitchFamily="49" charset="-122"/>
                <a:ea typeface="楷体_GB2312" pitchFamily="49" charset="-122"/>
              </a:rPr>
              <a:t>//</a:t>
            </a:r>
            <a:r>
              <a:rPr kumimoji="1" lang="zh-CN" altLang="en-US" dirty="0">
                <a:solidFill>
                  <a:srgbClr val="FF6600"/>
                </a:solidFill>
                <a:latin typeface="楷体_GB2312" pitchFamily="49" charset="-122"/>
                <a:ea typeface="楷体_GB2312" pitchFamily="49" charset="-122"/>
              </a:rPr>
              <a:t>匹配成功，返回匹配位置</a:t>
            </a:r>
            <a:endParaRPr kumimoji="1" lang="en-US" altLang="zh-CN" dirty="0">
              <a:solidFill>
                <a:srgbClr val="FF6600"/>
              </a:solidFill>
              <a:latin typeface="楷体_GB2312" pitchFamily="49" charset="-122"/>
              <a:ea typeface="楷体_GB2312" pitchFamily="49" charset="-122"/>
            </a:endParaRPr>
          </a:p>
          <a:p>
            <a:pPr algn="l" eaLnBrk="1" hangingPunct="1">
              <a:lnSpc>
                <a:spcPct val="80000"/>
              </a:lnSpc>
            </a:pPr>
            <a:r>
              <a:rPr kumimoji="1" lang="en-US" altLang="zh-CN" sz="2000" dirty="0">
                <a:solidFill>
                  <a:srgbClr val="FFFFFF"/>
                </a:solidFill>
              </a:rPr>
              <a:t>         return  </a:t>
            </a:r>
            <a:r>
              <a:rPr kumimoji="1" lang="en-US" altLang="zh-CN" sz="2000" dirty="0" err="1">
                <a:solidFill>
                  <a:srgbClr val="FFFFFF"/>
                </a:solidFill>
              </a:rPr>
              <a:t>i</a:t>
            </a:r>
            <a:r>
              <a:rPr kumimoji="1" lang="en-US" altLang="zh-CN" sz="2000" dirty="0">
                <a:solidFill>
                  <a:srgbClr val="FFFFFF"/>
                </a:solidFill>
              </a:rPr>
              <a:t>-j;  </a:t>
            </a:r>
            <a:endParaRPr kumimoji="1" lang="en-US" altLang="zh-CN" dirty="0">
              <a:solidFill>
                <a:srgbClr val="5294D6"/>
              </a:solidFill>
              <a:latin typeface="楷体_GB2312" pitchFamily="49" charset="-122"/>
              <a:ea typeface="楷体_GB2312" pitchFamily="49" charset="-122"/>
            </a:endParaRPr>
          </a:p>
          <a:p>
            <a:pPr algn="l" eaLnBrk="1" hangingPunct="1">
              <a:lnSpc>
                <a:spcPct val="80000"/>
              </a:lnSpc>
            </a:pPr>
            <a:r>
              <a:rPr kumimoji="1" lang="en-US" altLang="zh-CN" sz="2000" dirty="0">
                <a:solidFill>
                  <a:srgbClr val="FFFFFF"/>
                </a:solidFill>
              </a:rPr>
              <a:t>    else    </a:t>
            </a:r>
          </a:p>
          <a:p>
            <a:pPr algn="l" eaLnBrk="1" hangingPunct="1">
              <a:lnSpc>
                <a:spcPct val="80000"/>
              </a:lnSpc>
            </a:pPr>
            <a:r>
              <a:rPr kumimoji="1" lang="en-US" altLang="zh-CN" sz="2000" dirty="0">
                <a:solidFill>
                  <a:srgbClr val="FFFFFF"/>
                </a:solidFill>
              </a:rPr>
              <a:t>         return -1;                   </a:t>
            </a:r>
          </a:p>
          <a:p>
            <a:pPr algn="l" eaLnBrk="1" hangingPunct="1">
              <a:lnSpc>
                <a:spcPct val="80000"/>
              </a:lnSpc>
            </a:pPr>
            <a:r>
              <a:rPr kumimoji="1" lang="en-US" altLang="zh-CN" sz="2000" dirty="0">
                <a:solidFill>
                  <a:srgbClr val="FFFFFF"/>
                </a:solidFill>
              </a:rPr>
              <a:t>}</a:t>
            </a:r>
            <a:endParaRPr kumimoji="1" lang="en-US" altLang="zh-CN" dirty="0">
              <a:solidFill>
                <a:srgbClr val="5294D6"/>
              </a:solidFill>
              <a:latin typeface="楷体_GB2312" pitchFamily="49" charset="-122"/>
              <a:ea typeface="楷体_GB2312" pitchFamily="49" charset="-122"/>
            </a:endParaRPr>
          </a:p>
        </p:txBody>
      </p:sp>
      <p:sp>
        <p:nvSpPr>
          <p:cNvPr id="5" name="Rectangle 4">
            <a:extLst>
              <a:ext uri="{FF2B5EF4-FFF2-40B4-BE49-F238E27FC236}">
                <a16:creationId xmlns:a16="http://schemas.microsoft.com/office/drawing/2014/main" id="{5AAB96E5-1ED0-444F-AFF7-4C9915463344}"/>
              </a:ext>
            </a:extLst>
          </p:cNvPr>
          <p:cNvSpPr>
            <a:spLocks noChangeArrowheads="1"/>
          </p:cNvSpPr>
          <p:nvPr/>
        </p:nvSpPr>
        <p:spPr bwMode="auto">
          <a:xfrm>
            <a:off x="1541300" y="5967673"/>
            <a:ext cx="9126700" cy="873637"/>
          </a:xfrm>
          <a:prstGeom prst="rect">
            <a:avLst/>
          </a:prstGeom>
          <a:solidFill>
            <a:schemeClr val="bg2">
              <a:lumMod val="20000"/>
              <a:lumOff val="80000"/>
            </a:schemeClr>
          </a:solidFill>
          <a:ln w="9525">
            <a:noFill/>
            <a:miter lim="800000"/>
            <a:headEnd/>
            <a:tailEnd/>
          </a:ln>
          <a:effectLst/>
        </p:spPr>
        <p:txBody>
          <a:bodyPr wrap="square">
            <a:spAutoFit/>
          </a:bodyPr>
          <a:lstStyle/>
          <a:p>
            <a:pPr algn="l" eaLnBrk="1" hangingPunct="1">
              <a:lnSpc>
                <a:spcPct val="150000"/>
              </a:lnSpc>
              <a:spcBef>
                <a:spcPct val="20000"/>
              </a:spcBef>
            </a:pPr>
            <a:r>
              <a:rPr kumimoji="1" lang="en-US" altLang="zh-CN" dirty="0">
                <a:solidFill>
                  <a:srgbClr val="002060"/>
                </a:solidFill>
                <a:latin typeface="楷体_GB2312" pitchFamily="49" charset="-122"/>
                <a:ea typeface="楷体_GB2312" pitchFamily="49" charset="-122"/>
              </a:rPr>
              <a:t>KMP</a:t>
            </a:r>
            <a:r>
              <a:rPr kumimoji="1" lang="zh-CN" altLang="en-US" dirty="0">
                <a:solidFill>
                  <a:srgbClr val="002060"/>
                </a:solidFill>
                <a:latin typeface="楷体_GB2312" pitchFamily="49" charset="-122"/>
                <a:ea typeface="楷体_GB2312" pitchFamily="49" charset="-122"/>
              </a:rPr>
              <a:t>算法：由于下标</a:t>
            </a:r>
            <a:r>
              <a:rPr kumimoji="1" lang="en-US" altLang="zh-CN" dirty="0" err="1">
                <a:solidFill>
                  <a:srgbClr val="002060"/>
                </a:solidFill>
                <a:latin typeface="楷体_GB2312" pitchFamily="49" charset="-122"/>
                <a:ea typeface="楷体_GB2312" pitchFamily="49" charset="-122"/>
              </a:rPr>
              <a:t>i</a:t>
            </a:r>
            <a:r>
              <a:rPr kumimoji="1" lang="zh-CN" altLang="en-US" dirty="0">
                <a:solidFill>
                  <a:srgbClr val="002060"/>
                </a:solidFill>
                <a:latin typeface="楷体_GB2312" pitchFamily="49" charset="-122"/>
                <a:ea typeface="楷体_GB2312" pitchFamily="49" charset="-122"/>
              </a:rPr>
              <a:t>无须回溯，比较次数仅为</a:t>
            </a:r>
            <a:r>
              <a:rPr kumimoji="1" lang="en-US" altLang="zh-CN" dirty="0">
                <a:solidFill>
                  <a:srgbClr val="002060"/>
                </a:solidFill>
                <a:latin typeface="楷体_GB2312" pitchFamily="49" charset="-122"/>
                <a:ea typeface="楷体_GB2312" pitchFamily="49" charset="-122"/>
              </a:rPr>
              <a:t>n,</a:t>
            </a:r>
            <a:r>
              <a:rPr kumimoji="1" lang="zh-CN" altLang="en-US" dirty="0">
                <a:solidFill>
                  <a:srgbClr val="002060"/>
                </a:solidFill>
                <a:latin typeface="楷体_GB2312" pitchFamily="49" charset="-122"/>
                <a:ea typeface="楷体_GB2312" pitchFamily="49" charset="-122"/>
              </a:rPr>
              <a:t>即使加上计算</a:t>
            </a:r>
            <a:r>
              <a:rPr kumimoji="1" lang="en-US" altLang="zh-CN" dirty="0">
                <a:solidFill>
                  <a:srgbClr val="002060"/>
                </a:solidFill>
                <a:latin typeface="楷体_GB2312" pitchFamily="49" charset="-122"/>
                <a:ea typeface="楷体_GB2312" pitchFamily="49" charset="-122"/>
              </a:rPr>
              <a:t>next[j]</a:t>
            </a:r>
            <a:r>
              <a:rPr kumimoji="1" lang="zh-CN" altLang="en-US" dirty="0">
                <a:solidFill>
                  <a:srgbClr val="002060"/>
                </a:solidFill>
                <a:latin typeface="楷体_GB2312" pitchFamily="49" charset="-122"/>
                <a:ea typeface="楷体_GB2312" pitchFamily="49" charset="-122"/>
              </a:rPr>
              <a:t>时所用的比较次数</a:t>
            </a:r>
            <a:r>
              <a:rPr kumimoji="1" lang="en-US" altLang="zh-CN" dirty="0">
                <a:solidFill>
                  <a:srgbClr val="002060"/>
                </a:solidFill>
                <a:latin typeface="楷体_GB2312" pitchFamily="49" charset="-122"/>
                <a:ea typeface="楷体_GB2312" pitchFamily="49" charset="-122"/>
              </a:rPr>
              <a:t>m</a:t>
            </a:r>
            <a:r>
              <a:rPr kumimoji="1" lang="zh-CN" altLang="en-US" dirty="0">
                <a:solidFill>
                  <a:srgbClr val="002060"/>
                </a:solidFill>
                <a:latin typeface="楷体_GB2312" pitchFamily="49" charset="-122"/>
                <a:ea typeface="楷体_GB2312" pitchFamily="49" charset="-122"/>
              </a:rPr>
              <a:t>，比较总次数也仅为</a:t>
            </a:r>
            <a:r>
              <a:rPr kumimoji="1" lang="en-US" altLang="zh-CN" b="1" dirty="0" err="1">
                <a:solidFill>
                  <a:srgbClr val="C00000"/>
                </a:solidFill>
                <a:latin typeface="楷体_GB2312" pitchFamily="49" charset="-122"/>
                <a:ea typeface="楷体_GB2312" pitchFamily="49" charset="-122"/>
              </a:rPr>
              <a:t>n+m</a:t>
            </a:r>
            <a:r>
              <a:rPr kumimoji="1" lang="en-US" altLang="zh-CN" b="1" dirty="0">
                <a:solidFill>
                  <a:srgbClr val="C00000"/>
                </a:solidFill>
                <a:latin typeface="楷体_GB2312" pitchFamily="49" charset="-122"/>
                <a:ea typeface="楷体_GB2312" pitchFamily="49" charset="-122"/>
              </a:rPr>
              <a:t>=</a:t>
            </a:r>
            <a:r>
              <a:rPr kumimoji="1" lang="en-US" altLang="zh-CN" b="1" dirty="0">
                <a:solidFill>
                  <a:srgbClr val="C00000"/>
                </a:solidFill>
              </a:rPr>
              <a:t>O(n</a:t>
            </a:r>
            <a:r>
              <a:rPr kumimoji="1" lang="zh-CN" altLang="en-US" b="1" dirty="0">
                <a:solidFill>
                  <a:srgbClr val="C00000"/>
                </a:solidFill>
              </a:rPr>
              <a:t>＋</a:t>
            </a:r>
            <a:r>
              <a:rPr kumimoji="1" lang="en-US" altLang="zh-CN" b="1" dirty="0">
                <a:solidFill>
                  <a:srgbClr val="C00000"/>
                </a:solidFill>
              </a:rPr>
              <a:t>m)</a:t>
            </a:r>
            <a:r>
              <a:rPr kumimoji="1" lang="zh-CN" altLang="en-US" dirty="0">
                <a:solidFill>
                  <a:srgbClr val="002060"/>
                </a:solidFill>
              </a:rPr>
              <a:t>，</a:t>
            </a:r>
            <a:r>
              <a:rPr kumimoji="1" lang="zh-CN" altLang="en-US" dirty="0">
                <a:solidFill>
                  <a:srgbClr val="002060"/>
                </a:solidFill>
                <a:latin typeface="楷体_GB2312" pitchFamily="49" charset="-122"/>
                <a:ea typeface="楷体_GB2312" pitchFamily="49" charset="-122"/>
              </a:rPr>
              <a:t>大大快于朴素的</a:t>
            </a:r>
            <a:r>
              <a:rPr kumimoji="1" lang="en-US" altLang="zh-CN" dirty="0">
                <a:solidFill>
                  <a:srgbClr val="002060"/>
                </a:solidFill>
                <a:latin typeface="楷体_GB2312" pitchFamily="49" charset="-122"/>
                <a:ea typeface="楷体_GB2312" pitchFamily="49" charset="-122"/>
              </a:rPr>
              <a:t>Brute-Force</a:t>
            </a:r>
            <a:r>
              <a:rPr kumimoji="1" lang="zh-CN" altLang="en-US" dirty="0">
                <a:solidFill>
                  <a:srgbClr val="002060"/>
                </a:solidFill>
                <a:latin typeface="楷体_GB2312" pitchFamily="49" charset="-122"/>
                <a:ea typeface="楷体_GB2312" pitchFamily="49" charset="-122"/>
              </a:rPr>
              <a:t>算法。</a:t>
            </a:r>
          </a:p>
        </p:txBody>
      </p:sp>
      <p:grpSp>
        <p:nvGrpSpPr>
          <p:cNvPr id="6" name="Group 35">
            <a:extLst>
              <a:ext uri="{FF2B5EF4-FFF2-40B4-BE49-F238E27FC236}">
                <a16:creationId xmlns:a16="http://schemas.microsoft.com/office/drawing/2014/main" id="{99BBC00B-7997-4E69-B30F-8B685F8FC745}"/>
              </a:ext>
            </a:extLst>
          </p:cNvPr>
          <p:cNvGrpSpPr>
            <a:grpSpLocks/>
          </p:cNvGrpSpPr>
          <p:nvPr/>
        </p:nvGrpSpPr>
        <p:grpSpPr bwMode="auto">
          <a:xfrm>
            <a:off x="7946942" y="251750"/>
            <a:ext cx="2057400" cy="1136650"/>
            <a:chOff x="192" y="96"/>
            <a:chExt cx="1296" cy="716"/>
          </a:xfrm>
        </p:grpSpPr>
        <p:sp>
          <p:nvSpPr>
            <p:cNvPr id="7" name="AutoShape 7">
              <a:extLst>
                <a:ext uri="{FF2B5EF4-FFF2-40B4-BE49-F238E27FC236}">
                  <a16:creationId xmlns:a16="http://schemas.microsoft.com/office/drawing/2014/main" id="{8EE15202-BF4F-449E-B2C6-84B3C6DBA84A}"/>
                </a:ext>
              </a:extLst>
            </p:cNvPr>
            <p:cNvSpPr>
              <a:spLocks noChangeArrowheads="1"/>
            </p:cNvSpPr>
            <p:nvPr/>
          </p:nvSpPr>
          <p:spPr bwMode="auto">
            <a:xfrm rot="4009486">
              <a:off x="482" y="-194"/>
              <a:ext cx="716" cy="1296"/>
            </a:xfrm>
            <a:prstGeom prst="irregularSeal2">
              <a:avLst/>
            </a:prstGeom>
            <a:solidFill>
              <a:srgbClr val="CCFFCC"/>
            </a:solidFill>
            <a:ln w="82550">
              <a:solidFill>
                <a:srgbClr val="FFFF00"/>
              </a:solidFill>
              <a:miter lim="800000"/>
              <a:headEnd/>
              <a:tailEnd/>
            </a:ln>
            <a:effectLst>
              <a:outerShdw dist="129515" dir="678596" algn="ctr" rotWithShape="0">
                <a:srgbClr val="B2B2B2"/>
              </a:outerShdw>
            </a:effectLst>
          </p:spPr>
          <p:txBody>
            <a:bodyPr wrap="none" anchor="ctr"/>
            <a:lstStyle/>
            <a:p>
              <a:endParaRPr lang="zh-CN" altLang="en-US"/>
            </a:p>
          </p:txBody>
        </p:sp>
        <p:sp>
          <p:nvSpPr>
            <p:cNvPr id="8" name="Rectangle 8">
              <a:extLst>
                <a:ext uri="{FF2B5EF4-FFF2-40B4-BE49-F238E27FC236}">
                  <a16:creationId xmlns:a16="http://schemas.microsoft.com/office/drawing/2014/main" id="{D43B2783-FC80-4506-8857-102A1E93EACD}"/>
                </a:ext>
              </a:extLst>
            </p:cNvPr>
            <p:cNvSpPr>
              <a:spLocks noChangeArrowheads="1"/>
            </p:cNvSpPr>
            <p:nvPr/>
          </p:nvSpPr>
          <p:spPr bwMode="auto">
            <a:xfrm>
              <a:off x="368" y="156"/>
              <a:ext cx="1108" cy="490"/>
            </a:xfrm>
            <a:prstGeom prst="rect">
              <a:avLst/>
            </a:prstGeom>
            <a:noFill/>
            <a:ln w="9525">
              <a:noFill/>
              <a:miter lim="800000"/>
              <a:headEnd/>
              <a:tailEnd/>
            </a:ln>
            <a:effectLst>
              <a:outerShdw dist="35921" dir="2700000" algn="ctr" rotWithShape="0">
                <a:schemeClr val="bg2"/>
              </a:outerShdw>
            </a:effectLst>
          </p:spPr>
          <p:txBody>
            <a:bodyPr anchor="ctr">
              <a:spAutoFit/>
            </a:bodyPr>
            <a:lstStyle/>
            <a:p>
              <a:r>
                <a:rPr lang="zh-CN" altLang="en-US" sz="4500" i="1" dirty="0">
                  <a:solidFill>
                    <a:srgbClr val="FF3300"/>
                  </a:solidFill>
                  <a:ea typeface="黑体" pitchFamily="2" charset="-122"/>
                </a:rPr>
                <a:t>算法</a:t>
              </a:r>
            </a:p>
          </p:txBody>
        </p:sp>
      </p:grpSp>
    </p:spTree>
    <p:extLst>
      <p:ext uri="{BB962C8B-B14F-4D97-AF65-F5344CB8AC3E}">
        <p14:creationId xmlns:p14="http://schemas.microsoft.com/office/powerpoint/2010/main" val="20988296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679079-B813-4F9F-8CDE-FEC6ABA60094}"/>
              </a:ext>
            </a:extLst>
          </p:cNvPr>
          <p:cNvSpPr>
            <a:spLocks noGrp="1"/>
          </p:cNvSpPr>
          <p:nvPr>
            <p:ph type="title"/>
          </p:nvPr>
        </p:nvSpPr>
        <p:spPr>
          <a:xfrm>
            <a:off x="911424" y="136525"/>
            <a:ext cx="10515600" cy="630238"/>
          </a:xfrm>
        </p:spPr>
        <p:txBody>
          <a:bodyPr>
            <a:normAutofit fontScale="90000"/>
          </a:bodyPr>
          <a:lstStyle/>
          <a:p>
            <a:r>
              <a:rPr lang="en-US" altLang="zh-CN" dirty="0"/>
              <a:t>KMP</a:t>
            </a:r>
            <a:r>
              <a:rPr lang="zh-CN" altLang="en-US" dirty="0"/>
              <a:t>算法</a:t>
            </a:r>
            <a:r>
              <a:rPr lang="en-US" altLang="zh-CN" dirty="0"/>
              <a:t>C</a:t>
            </a:r>
            <a:r>
              <a:rPr lang="zh-CN" altLang="en-US" dirty="0"/>
              <a:t>代码实现</a:t>
            </a:r>
            <a:r>
              <a:rPr lang="en-US" altLang="zh-CN" dirty="0"/>
              <a:t>-</a:t>
            </a:r>
            <a:r>
              <a:rPr lang="zh-CN" altLang="en-US" sz="2400" dirty="0"/>
              <a:t>计算</a:t>
            </a:r>
            <a:r>
              <a:rPr lang="en-US" altLang="zh-CN" sz="2400" dirty="0"/>
              <a:t>next</a:t>
            </a:r>
            <a:endParaRPr lang="zh-CN" altLang="en-US" dirty="0"/>
          </a:p>
        </p:txBody>
      </p:sp>
      <p:sp>
        <p:nvSpPr>
          <p:cNvPr id="3" name="灯片编号占位符 2">
            <a:extLst>
              <a:ext uri="{FF2B5EF4-FFF2-40B4-BE49-F238E27FC236}">
                <a16:creationId xmlns:a16="http://schemas.microsoft.com/office/drawing/2014/main" id="{1DF251F3-5A3D-4929-9D82-47284127B66A}"/>
              </a:ext>
            </a:extLst>
          </p:cNvPr>
          <p:cNvSpPr>
            <a:spLocks noGrp="1"/>
          </p:cNvSpPr>
          <p:nvPr>
            <p:ph type="sldNum" sz="quarter" idx="12"/>
          </p:nvPr>
        </p:nvSpPr>
        <p:spPr/>
        <p:txBody>
          <a:bodyPr/>
          <a:lstStyle/>
          <a:p>
            <a:fld id="{0C913308-F349-4B6D-A68A-DD1791B4A57B}" type="slidenum">
              <a:rPr lang="zh-CN" altLang="en-US" smtClean="0"/>
              <a:pPr/>
              <a:t>94</a:t>
            </a:fld>
            <a:endParaRPr lang="zh-CN" altLang="en-US" dirty="0"/>
          </a:p>
        </p:txBody>
      </p:sp>
      <p:sp>
        <p:nvSpPr>
          <p:cNvPr id="5" name="Rectangle 3">
            <a:extLst>
              <a:ext uri="{FF2B5EF4-FFF2-40B4-BE49-F238E27FC236}">
                <a16:creationId xmlns:a16="http://schemas.microsoft.com/office/drawing/2014/main" id="{7C1DC451-C907-408D-A39A-71F0BAE8FF1F}"/>
              </a:ext>
            </a:extLst>
          </p:cNvPr>
          <p:cNvSpPr txBox="1">
            <a:spLocks noChangeArrowheads="1"/>
          </p:cNvSpPr>
          <p:nvPr/>
        </p:nvSpPr>
        <p:spPr bwMode="auto">
          <a:xfrm>
            <a:off x="1830388" y="995363"/>
            <a:ext cx="8517343" cy="5419204"/>
          </a:xfrm>
          <a:prstGeom prst="rect">
            <a:avLst/>
          </a:prstGeom>
          <a:solidFill>
            <a:srgbClr val="002060"/>
          </a:solidFill>
          <a:ln w="9525">
            <a:noFill/>
            <a:miter lim="800000"/>
            <a:headEnd/>
            <a:tailEnd/>
          </a:ln>
        </p:spPr>
        <p:txBody>
          <a:bodyPr/>
          <a:lstStyle/>
          <a:p>
            <a:pPr marL="342900" indent="-342900">
              <a:lnSpc>
                <a:spcPct val="90000"/>
              </a:lnSpc>
              <a:spcBef>
                <a:spcPct val="20000"/>
              </a:spcBef>
              <a:buClr>
                <a:schemeClr val="tx2"/>
              </a:buClr>
            </a:pPr>
            <a:r>
              <a:rPr kumimoji="1" lang="en-US" altLang="zh-CN" sz="2400" b="1" dirty="0">
                <a:solidFill>
                  <a:schemeClr val="bg1"/>
                </a:solidFill>
                <a:latin typeface="宋体" charset="-122"/>
              </a:rPr>
              <a:t>void </a:t>
            </a:r>
            <a:r>
              <a:rPr kumimoji="1" lang="en-US" altLang="zh-CN" sz="2400" b="1" dirty="0" err="1">
                <a:solidFill>
                  <a:schemeClr val="bg1"/>
                </a:solidFill>
                <a:latin typeface="宋体" charset="-122"/>
              </a:rPr>
              <a:t>getnext</a:t>
            </a:r>
            <a:r>
              <a:rPr kumimoji="1" lang="en-US" altLang="zh-CN" sz="2400" b="1" dirty="0">
                <a:solidFill>
                  <a:schemeClr val="bg1"/>
                </a:solidFill>
                <a:latin typeface="宋体" charset="-122"/>
              </a:rPr>
              <a:t>(char T[], </a:t>
            </a:r>
            <a:r>
              <a:rPr kumimoji="1" lang="en-US" altLang="zh-CN" sz="2400" b="1" dirty="0" err="1">
                <a:solidFill>
                  <a:schemeClr val="bg1"/>
                </a:solidFill>
                <a:latin typeface="宋体" charset="-122"/>
              </a:rPr>
              <a:t>int</a:t>
            </a:r>
            <a:r>
              <a:rPr kumimoji="1" lang="en-US" altLang="zh-CN" sz="2400" b="1" dirty="0">
                <a:solidFill>
                  <a:schemeClr val="bg1"/>
                </a:solidFill>
                <a:latin typeface="宋体" charset="-122"/>
              </a:rPr>
              <a:t> next[])</a:t>
            </a:r>
          </a:p>
          <a:p>
            <a:pPr marL="342900" indent="-342900">
              <a:lnSpc>
                <a:spcPct val="90000"/>
              </a:lnSpc>
              <a:spcBef>
                <a:spcPct val="20000"/>
              </a:spcBef>
              <a:buClr>
                <a:schemeClr val="tx2"/>
              </a:buClr>
            </a:pPr>
            <a:r>
              <a:rPr kumimoji="1" lang="en-US" altLang="zh-CN" sz="2400" b="1" dirty="0">
                <a:solidFill>
                  <a:schemeClr val="bg1"/>
                </a:solidFill>
                <a:latin typeface="宋体" charset="-122"/>
              </a:rPr>
              <a:t>{  	</a:t>
            </a:r>
          </a:p>
          <a:p>
            <a:pPr marL="342900" indent="-342900">
              <a:lnSpc>
                <a:spcPct val="90000"/>
              </a:lnSpc>
              <a:spcBef>
                <a:spcPct val="20000"/>
              </a:spcBef>
              <a:buClr>
                <a:schemeClr val="tx2"/>
              </a:buClr>
            </a:pPr>
            <a:r>
              <a:rPr kumimoji="1" lang="en-US" altLang="zh-CN" sz="2400" b="1" dirty="0">
                <a:solidFill>
                  <a:schemeClr val="bg1"/>
                </a:solidFill>
                <a:latin typeface="宋体" charset="-122"/>
              </a:rPr>
              <a:t>    </a:t>
            </a:r>
            <a:r>
              <a:rPr kumimoji="1" lang="en-US" altLang="zh-CN" sz="2400" b="1" dirty="0" err="1">
                <a:solidFill>
                  <a:schemeClr val="bg1"/>
                </a:solidFill>
                <a:latin typeface="宋体" charset="-122"/>
              </a:rPr>
              <a:t>int</a:t>
            </a:r>
            <a:r>
              <a:rPr kumimoji="1" lang="en-US" altLang="zh-CN" sz="2400" b="1" dirty="0">
                <a:solidFill>
                  <a:schemeClr val="bg1"/>
                </a:solidFill>
                <a:latin typeface="宋体" charset="-122"/>
              </a:rPr>
              <a:t> </a:t>
            </a:r>
            <a:r>
              <a:rPr kumimoji="1" lang="en-US" altLang="zh-CN" sz="2400" b="1" dirty="0" err="1">
                <a:solidFill>
                  <a:schemeClr val="bg1"/>
                </a:solidFill>
                <a:latin typeface="宋体" charset="-122"/>
              </a:rPr>
              <a:t>i</a:t>
            </a:r>
            <a:r>
              <a:rPr kumimoji="1" lang="en-US" altLang="zh-CN" sz="2400" b="1" dirty="0">
                <a:solidFill>
                  <a:schemeClr val="bg1"/>
                </a:solidFill>
                <a:latin typeface="宋体" charset="-122"/>
              </a:rPr>
              <a:t>=0, j=-1;</a:t>
            </a:r>
          </a:p>
          <a:p>
            <a:pPr marL="342900" indent="-342900">
              <a:lnSpc>
                <a:spcPct val="90000"/>
              </a:lnSpc>
              <a:spcBef>
                <a:spcPct val="20000"/>
              </a:spcBef>
              <a:buClr>
                <a:schemeClr val="tx2"/>
              </a:buClr>
            </a:pPr>
            <a:r>
              <a:rPr kumimoji="1" lang="en-US" altLang="zh-CN" sz="2400" b="1" dirty="0">
                <a:solidFill>
                  <a:schemeClr val="bg1"/>
                </a:solidFill>
                <a:latin typeface="宋体" charset="-122"/>
              </a:rPr>
              <a:t>    next[0] = -1;</a:t>
            </a:r>
          </a:p>
          <a:p>
            <a:pPr marL="342900" indent="-342900">
              <a:lnSpc>
                <a:spcPct val="90000"/>
              </a:lnSpc>
              <a:spcBef>
                <a:spcPct val="20000"/>
              </a:spcBef>
              <a:buClr>
                <a:schemeClr val="tx2"/>
              </a:buClr>
            </a:pPr>
            <a:r>
              <a:rPr kumimoji="1" lang="en-US" altLang="zh-CN" sz="2400" b="1" dirty="0">
                <a:solidFill>
                  <a:schemeClr val="bg1"/>
                </a:solidFill>
                <a:latin typeface="宋体" charset="-122"/>
              </a:rPr>
              <a:t>    while(T[</a:t>
            </a:r>
            <a:r>
              <a:rPr kumimoji="1" lang="en-US" altLang="zh-CN" sz="2400" b="1" dirty="0" err="1">
                <a:solidFill>
                  <a:schemeClr val="bg1"/>
                </a:solidFill>
                <a:latin typeface="宋体" charset="-122"/>
              </a:rPr>
              <a:t>i</a:t>
            </a:r>
            <a:r>
              <a:rPr kumimoji="1" lang="en-US" altLang="zh-CN" sz="2400" b="1" dirty="0">
                <a:solidFill>
                  <a:schemeClr val="bg1"/>
                </a:solidFill>
                <a:latin typeface="宋体" charset="-122"/>
              </a:rPr>
              <a:t>]!=‘\0’){</a:t>
            </a:r>
          </a:p>
          <a:p>
            <a:pPr marL="342900" indent="-342900">
              <a:lnSpc>
                <a:spcPct val="90000"/>
              </a:lnSpc>
              <a:spcBef>
                <a:spcPct val="20000"/>
              </a:spcBef>
              <a:buClr>
                <a:schemeClr val="tx2"/>
              </a:buClr>
            </a:pPr>
            <a:r>
              <a:rPr kumimoji="1" lang="en-US" altLang="zh-CN" sz="2400" b="1" dirty="0">
                <a:solidFill>
                  <a:schemeClr val="bg1"/>
                </a:solidFill>
                <a:latin typeface="宋体" charset="-122"/>
              </a:rPr>
              <a:t>		if(j==-1 || T[</a:t>
            </a:r>
            <a:r>
              <a:rPr kumimoji="1" lang="en-US" altLang="zh-CN" sz="2400" b="1" dirty="0" err="1">
                <a:solidFill>
                  <a:schemeClr val="bg1"/>
                </a:solidFill>
                <a:latin typeface="宋体" charset="-122"/>
              </a:rPr>
              <a:t>i</a:t>
            </a:r>
            <a:r>
              <a:rPr kumimoji="1" lang="en-US" altLang="zh-CN" sz="2400" b="1" dirty="0">
                <a:solidFill>
                  <a:schemeClr val="bg1"/>
                </a:solidFill>
                <a:latin typeface="宋体" charset="-122"/>
              </a:rPr>
              <a:t>]==T[j]){ </a:t>
            </a:r>
            <a:r>
              <a:rPr kumimoji="1" lang="en-US" altLang="zh-CN" sz="2000" dirty="0">
                <a:solidFill>
                  <a:srgbClr val="FFC000"/>
                </a:solidFill>
                <a:latin typeface="宋体" charset="-122"/>
              </a:rPr>
              <a:t>//</a:t>
            </a:r>
            <a:r>
              <a:rPr kumimoji="1" lang="en-US" altLang="zh-CN" sz="2000" dirty="0" err="1">
                <a:solidFill>
                  <a:srgbClr val="FFC000"/>
                </a:solidFill>
                <a:latin typeface="宋体" charset="-122"/>
              </a:rPr>
              <a:t>i</a:t>
            </a:r>
            <a:r>
              <a:rPr kumimoji="1" lang="zh-CN" altLang="en-US" sz="2000" dirty="0">
                <a:solidFill>
                  <a:srgbClr val="FFC000"/>
                </a:solidFill>
                <a:latin typeface="宋体" charset="-122"/>
              </a:rPr>
              <a:t>为后缀位置；</a:t>
            </a:r>
            <a:r>
              <a:rPr kumimoji="1" lang="en-US" altLang="zh-CN" sz="2000" dirty="0">
                <a:solidFill>
                  <a:srgbClr val="FFC000"/>
                </a:solidFill>
                <a:latin typeface="宋体" charset="-122"/>
              </a:rPr>
              <a:t>j</a:t>
            </a:r>
            <a:r>
              <a:rPr kumimoji="1" lang="zh-CN" altLang="en-US" sz="2000" dirty="0">
                <a:solidFill>
                  <a:srgbClr val="FFC000"/>
                </a:solidFill>
                <a:latin typeface="宋体" charset="-122"/>
              </a:rPr>
              <a:t>为前缀位置</a:t>
            </a:r>
            <a:endParaRPr kumimoji="1" lang="en-US" altLang="zh-CN" sz="2400" dirty="0">
              <a:solidFill>
                <a:srgbClr val="FFC000"/>
              </a:solidFill>
              <a:latin typeface="宋体" charset="-122"/>
            </a:endParaRPr>
          </a:p>
          <a:p>
            <a:pPr marL="342900" indent="-342900">
              <a:lnSpc>
                <a:spcPct val="90000"/>
              </a:lnSpc>
              <a:spcBef>
                <a:spcPct val="20000"/>
              </a:spcBef>
              <a:buClr>
                <a:schemeClr val="tx2"/>
              </a:buClr>
            </a:pPr>
            <a:r>
              <a:rPr kumimoji="1" lang="en-US" altLang="zh-CN" sz="2400" b="1" dirty="0">
                <a:solidFill>
                  <a:schemeClr val="bg1"/>
                </a:solidFill>
                <a:latin typeface="宋体" charset="-122"/>
              </a:rPr>
              <a:t>        </a:t>
            </a:r>
            <a:r>
              <a:rPr kumimoji="1" lang="en-US" altLang="zh-CN" sz="2400" b="1" dirty="0" err="1">
                <a:solidFill>
                  <a:schemeClr val="bg1"/>
                </a:solidFill>
                <a:latin typeface="宋体" charset="-122"/>
              </a:rPr>
              <a:t>i</a:t>
            </a:r>
            <a:r>
              <a:rPr kumimoji="1" lang="en-US" altLang="zh-CN" sz="2400" b="1" dirty="0">
                <a:solidFill>
                  <a:schemeClr val="bg1"/>
                </a:solidFill>
                <a:latin typeface="宋体" charset="-122"/>
              </a:rPr>
              <a:t>++; </a:t>
            </a:r>
          </a:p>
          <a:p>
            <a:pPr marL="342900" indent="-342900">
              <a:lnSpc>
                <a:spcPct val="90000"/>
              </a:lnSpc>
              <a:spcBef>
                <a:spcPct val="20000"/>
              </a:spcBef>
              <a:buClr>
                <a:schemeClr val="tx2"/>
              </a:buClr>
            </a:pPr>
            <a:r>
              <a:rPr kumimoji="1" lang="en-US" altLang="zh-CN" sz="2400" b="1" dirty="0">
                <a:solidFill>
                  <a:schemeClr val="bg1"/>
                </a:solidFill>
                <a:latin typeface="宋体" charset="-122"/>
              </a:rPr>
              <a:t>        </a:t>
            </a:r>
            <a:r>
              <a:rPr kumimoji="1" lang="en-US" altLang="zh-CN" sz="2400" b="1" dirty="0" err="1">
                <a:solidFill>
                  <a:schemeClr val="bg1"/>
                </a:solidFill>
                <a:latin typeface="宋体" charset="-122"/>
              </a:rPr>
              <a:t>j++</a:t>
            </a:r>
            <a:r>
              <a:rPr kumimoji="1" lang="en-US" altLang="zh-CN" sz="2400" b="1" dirty="0">
                <a:solidFill>
                  <a:schemeClr val="bg1"/>
                </a:solidFill>
                <a:latin typeface="宋体" charset="-122"/>
              </a:rPr>
              <a:t>; </a:t>
            </a:r>
          </a:p>
          <a:p>
            <a:pPr marL="342900" indent="-342900">
              <a:lnSpc>
                <a:spcPct val="90000"/>
              </a:lnSpc>
              <a:spcBef>
                <a:spcPct val="20000"/>
              </a:spcBef>
              <a:buClr>
                <a:schemeClr val="tx2"/>
              </a:buClr>
            </a:pPr>
            <a:r>
              <a:rPr kumimoji="1" lang="en-US" altLang="zh-CN" sz="2400" b="1" dirty="0">
                <a:solidFill>
                  <a:schemeClr val="bg1"/>
                </a:solidFill>
                <a:latin typeface="宋体" charset="-122"/>
              </a:rPr>
              <a:t>        next[</a:t>
            </a:r>
            <a:r>
              <a:rPr kumimoji="1" lang="en-US" altLang="zh-CN" sz="2400" b="1" dirty="0" err="1">
                <a:solidFill>
                  <a:schemeClr val="bg1"/>
                </a:solidFill>
                <a:latin typeface="宋体" charset="-122"/>
              </a:rPr>
              <a:t>i</a:t>
            </a:r>
            <a:r>
              <a:rPr kumimoji="1" lang="en-US" altLang="zh-CN" sz="2400" b="1" dirty="0">
                <a:solidFill>
                  <a:schemeClr val="bg1"/>
                </a:solidFill>
                <a:latin typeface="宋体" charset="-122"/>
              </a:rPr>
              <a:t>]=j; </a:t>
            </a:r>
          </a:p>
          <a:p>
            <a:pPr marL="342900" indent="-342900">
              <a:lnSpc>
                <a:spcPct val="90000"/>
              </a:lnSpc>
              <a:spcBef>
                <a:spcPct val="20000"/>
              </a:spcBef>
              <a:buClr>
                <a:schemeClr val="tx2"/>
              </a:buClr>
            </a:pPr>
            <a:r>
              <a:rPr kumimoji="1" lang="en-US" altLang="zh-CN" sz="2400" b="1" dirty="0">
                <a:solidFill>
                  <a:schemeClr val="bg1"/>
                </a:solidFill>
                <a:latin typeface="宋体" charset="-122"/>
              </a:rPr>
              <a:t>      }</a:t>
            </a:r>
          </a:p>
          <a:p>
            <a:pPr marL="342900" indent="-342900">
              <a:lnSpc>
                <a:spcPct val="90000"/>
              </a:lnSpc>
              <a:spcBef>
                <a:spcPct val="20000"/>
              </a:spcBef>
              <a:buClr>
                <a:schemeClr val="tx2"/>
              </a:buClr>
            </a:pPr>
            <a:r>
              <a:rPr kumimoji="1" lang="en-US" altLang="zh-CN" sz="2400" b="1" dirty="0">
                <a:solidFill>
                  <a:schemeClr val="bg1"/>
                </a:solidFill>
                <a:latin typeface="宋体" charset="-122"/>
              </a:rPr>
              <a:t>      else </a:t>
            </a:r>
          </a:p>
          <a:p>
            <a:pPr marL="342900" indent="-342900">
              <a:lnSpc>
                <a:spcPct val="90000"/>
              </a:lnSpc>
              <a:spcBef>
                <a:spcPct val="20000"/>
              </a:spcBef>
              <a:buClr>
                <a:schemeClr val="tx2"/>
              </a:buClr>
            </a:pPr>
            <a:r>
              <a:rPr kumimoji="1" lang="en-US" altLang="zh-CN" sz="2400" b="1" dirty="0">
                <a:solidFill>
                  <a:schemeClr val="bg1"/>
                </a:solidFill>
                <a:latin typeface="宋体" charset="-122"/>
              </a:rPr>
              <a:t>        j = next[j]; </a:t>
            </a:r>
            <a:r>
              <a:rPr kumimoji="1" lang="en-US" altLang="zh-CN" sz="2400" dirty="0">
                <a:solidFill>
                  <a:srgbClr val="FFC000"/>
                </a:solidFill>
                <a:latin typeface="宋体" charset="-122"/>
              </a:rPr>
              <a:t>//</a:t>
            </a:r>
            <a:r>
              <a:rPr kumimoji="1" lang="zh-CN" altLang="en-US" sz="2400" dirty="0">
                <a:solidFill>
                  <a:srgbClr val="FFC000"/>
                </a:solidFill>
                <a:latin typeface="宋体" charset="-122"/>
              </a:rPr>
              <a:t>若字符不同，则</a:t>
            </a:r>
            <a:r>
              <a:rPr kumimoji="1" lang="en-US" altLang="zh-CN" sz="2400" dirty="0">
                <a:solidFill>
                  <a:srgbClr val="FFC000"/>
                </a:solidFill>
                <a:latin typeface="宋体" charset="-122"/>
              </a:rPr>
              <a:t>j</a:t>
            </a:r>
            <a:r>
              <a:rPr kumimoji="1" lang="zh-CN" altLang="en-US" sz="2400" dirty="0">
                <a:solidFill>
                  <a:srgbClr val="FFC000"/>
                </a:solidFill>
                <a:latin typeface="宋体" charset="-122"/>
              </a:rPr>
              <a:t>值回溯</a:t>
            </a:r>
            <a:endParaRPr kumimoji="1" lang="en-US" altLang="zh-CN" sz="2400" b="1" dirty="0">
              <a:solidFill>
                <a:schemeClr val="bg1"/>
              </a:solidFill>
              <a:latin typeface="宋体" charset="-122"/>
            </a:endParaRPr>
          </a:p>
          <a:p>
            <a:pPr marL="342900" indent="-342900">
              <a:lnSpc>
                <a:spcPct val="90000"/>
              </a:lnSpc>
              <a:spcBef>
                <a:spcPct val="20000"/>
              </a:spcBef>
              <a:buClr>
                <a:schemeClr val="tx2"/>
              </a:buClr>
            </a:pPr>
            <a:r>
              <a:rPr kumimoji="1" lang="en-US" altLang="zh-CN" sz="2400" b="1" dirty="0">
                <a:solidFill>
                  <a:schemeClr val="bg1"/>
                </a:solidFill>
                <a:latin typeface="宋体" charset="-122"/>
              </a:rPr>
              <a:t>	 }  </a:t>
            </a:r>
          </a:p>
          <a:p>
            <a:pPr marL="342900" indent="-342900">
              <a:lnSpc>
                <a:spcPct val="90000"/>
              </a:lnSpc>
              <a:spcBef>
                <a:spcPct val="20000"/>
              </a:spcBef>
              <a:buClr>
                <a:schemeClr val="tx2"/>
              </a:buClr>
            </a:pPr>
            <a:r>
              <a:rPr kumimoji="1" lang="en-US" altLang="zh-CN" sz="2400" b="1" dirty="0">
                <a:solidFill>
                  <a:schemeClr val="bg1"/>
                </a:solidFill>
                <a:latin typeface="宋体" charset="-122"/>
              </a:rPr>
              <a:t>}</a:t>
            </a:r>
          </a:p>
          <a:p>
            <a:pPr marL="342900" indent="-342900">
              <a:lnSpc>
                <a:spcPct val="90000"/>
              </a:lnSpc>
              <a:spcBef>
                <a:spcPct val="20000"/>
              </a:spcBef>
              <a:buClr>
                <a:schemeClr val="tx2"/>
              </a:buClr>
              <a:buFontTx/>
              <a:buChar char="•"/>
            </a:pPr>
            <a:endParaRPr kumimoji="1" lang="en-US" altLang="zh-CN" sz="2400" b="1" dirty="0">
              <a:latin typeface="宋体" charset="-122"/>
            </a:endParaRPr>
          </a:p>
        </p:txBody>
      </p:sp>
    </p:spTree>
    <p:extLst>
      <p:ext uri="{BB962C8B-B14F-4D97-AF65-F5344CB8AC3E}">
        <p14:creationId xmlns:p14="http://schemas.microsoft.com/office/powerpoint/2010/main" val="34051969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9A68B8-A6B7-403B-ACD1-B0EDFE7E3373}"/>
              </a:ext>
            </a:extLst>
          </p:cNvPr>
          <p:cNvSpPr>
            <a:spLocks noGrp="1"/>
          </p:cNvSpPr>
          <p:nvPr>
            <p:ph type="title"/>
          </p:nvPr>
        </p:nvSpPr>
        <p:spPr>
          <a:xfrm>
            <a:off x="873967" y="188640"/>
            <a:ext cx="10515600" cy="475450"/>
          </a:xfrm>
        </p:spPr>
        <p:txBody>
          <a:bodyPr>
            <a:normAutofit fontScale="90000"/>
          </a:bodyPr>
          <a:lstStyle/>
          <a:p>
            <a:r>
              <a:rPr lang="en-US" altLang="zh-CN" dirty="0"/>
              <a:t>KMP</a:t>
            </a:r>
            <a:r>
              <a:rPr lang="zh-CN" altLang="en-US" dirty="0"/>
              <a:t>算法</a:t>
            </a:r>
            <a:r>
              <a:rPr lang="en-US" altLang="zh-CN" dirty="0"/>
              <a:t>C</a:t>
            </a:r>
            <a:r>
              <a:rPr lang="zh-CN" altLang="en-US" dirty="0"/>
              <a:t>代码实现 </a:t>
            </a:r>
            <a:r>
              <a:rPr lang="en-US" altLang="zh-CN" dirty="0"/>
              <a:t>– </a:t>
            </a:r>
            <a:r>
              <a:rPr lang="zh-CN" altLang="en-US" dirty="0"/>
              <a:t>示例</a:t>
            </a:r>
          </a:p>
        </p:txBody>
      </p:sp>
      <p:sp>
        <p:nvSpPr>
          <p:cNvPr id="3" name="灯片编号占位符 2">
            <a:extLst>
              <a:ext uri="{FF2B5EF4-FFF2-40B4-BE49-F238E27FC236}">
                <a16:creationId xmlns:a16="http://schemas.microsoft.com/office/drawing/2014/main" id="{6BC928E3-6E71-46D4-8D87-0E52D4F42587}"/>
              </a:ext>
            </a:extLst>
          </p:cNvPr>
          <p:cNvSpPr>
            <a:spLocks noGrp="1"/>
          </p:cNvSpPr>
          <p:nvPr>
            <p:ph type="sldNum" sz="quarter" idx="12"/>
          </p:nvPr>
        </p:nvSpPr>
        <p:spPr/>
        <p:txBody>
          <a:bodyPr/>
          <a:lstStyle/>
          <a:p>
            <a:fld id="{0C913308-F349-4B6D-A68A-DD1791B4A57B}" type="slidenum">
              <a:rPr lang="zh-CN" altLang="en-US" smtClean="0"/>
              <a:pPr/>
              <a:t>95</a:t>
            </a:fld>
            <a:endParaRPr lang="zh-CN" altLang="en-US" dirty="0"/>
          </a:p>
        </p:txBody>
      </p:sp>
      <p:sp>
        <p:nvSpPr>
          <p:cNvPr id="4" name="矩形 3">
            <a:extLst>
              <a:ext uri="{FF2B5EF4-FFF2-40B4-BE49-F238E27FC236}">
                <a16:creationId xmlns:a16="http://schemas.microsoft.com/office/drawing/2014/main" id="{4BD3AC8B-A240-422F-91F1-580B879A8EDE}"/>
              </a:ext>
            </a:extLst>
          </p:cNvPr>
          <p:cNvSpPr/>
          <p:nvPr/>
        </p:nvSpPr>
        <p:spPr>
          <a:xfrm>
            <a:off x="2171700" y="840575"/>
            <a:ext cx="7668716" cy="5909310"/>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r>
              <a:rPr lang="en-US" altLang="zh-CN" dirty="0" err="1"/>
              <a:t>int</a:t>
            </a:r>
            <a:r>
              <a:rPr lang="en-US" altLang="zh-CN" dirty="0"/>
              <a:t> main( )</a:t>
            </a:r>
          </a:p>
          <a:p>
            <a:r>
              <a:rPr lang="en-US" altLang="zh-CN" dirty="0"/>
              <a:t>{</a:t>
            </a:r>
          </a:p>
          <a:p>
            <a:r>
              <a:rPr lang="en-US" altLang="zh-CN" dirty="0"/>
              <a:t>    char filename[64], t[81], line[MAXLINE],*s;</a:t>
            </a:r>
          </a:p>
          <a:p>
            <a:r>
              <a:rPr lang="en-US" altLang="zh-CN" dirty="0"/>
              <a:t>    FILE *</a:t>
            </a:r>
            <a:r>
              <a:rPr lang="en-US" altLang="zh-CN" dirty="0" err="1"/>
              <a:t>fp</a:t>
            </a:r>
            <a:r>
              <a:rPr lang="en-US" altLang="zh-CN" dirty="0"/>
              <a:t>;</a:t>
            </a:r>
          </a:p>
          <a:p>
            <a:r>
              <a:rPr lang="en-US" altLang="zh-CN" dirty="0"/>
              <a:t>    </a:t>
            </a:r>
            <a:r>
              <a:rPr lang="en-US" altLang="zh-CN" dirty="0" err="1"/>
              <a:t>int</a:t>
            </a:r>
            <a:r>
              <a:rPr lang="en-US" altLang="zh-CN" dirty="0"/>
              <a:t> </a:t>
            </a:r>
            <a:r>
              <a:rPr lang="en-US" altLang="zh-CN" dirty="0" err="1"/>
              <a:t>n,pos</a:t>
            </a:r>
            <a:r>
              <a:rPr lang="en-US" altLang="zh-CN" dirty="0"/>
              <a:t>=0;</a:t>
            </a:r>
          </a:p>
          <a:p>
            <a:r>
              <a:rPr lang="en-US" altLang="zh-CN" dirty="0"/>
              <a:t>    </a:t>
            </a:r>
            <a:r>
              <a:rPr lang="en-US" altLang="zh-CN" dirty="0" err="1"/>
              <a:t>scanf</a:t>
            </a:r>
            <a:r>
              <a:rPr lang="en-US" altLang="zh-CN" dirty="0"/>
              <a:t>("%s %s", </a:t>
            </a:r>
            <a:r>
              <a:rPr lang="en-US" altLang="zh-CN" dirty="0" err="1"/>
              <a:t>filename,t</a:t>
            </a:r>
            <a:r>
              <a:rPr lang="en-US" altLang="zh-CN" dirty="0"/>
              <a:t>);</a:t>
            </a:r>
          </a:p>
          <a:p>
            <a:r>
              <a:rPr lang="en-US" altLang="zh-CN" dirty="0"/>
              <a:t>    if((</a:t>
            </a:r>
            <a:r>
              <a:rPr lang="en-US" altLang="zh-CN" dirty="0" err="1"/>
              <a:t>fp</a:t>
            </a:r>
            <a:r>
              <a:rPr lang="en-US" altLang="zh-CN" dirty="0"/>
              <a:t> = </a:t>
            </a:r>
            <a:r>
              <a:rPr lang="en-US" altLang="zh-CN" dirty="0" err="1"/>
              <a:t>fopen</a:t>
            </a:r>
            <a:r>
              <a:rPr lang="en-US" altLang="zh-CN" dirty="0"/>
              <a:t>(filename, "r")) == NULL){</a:t>
            </a:r>
          </a:p>
          <a:p>
            <a:r>
              <a:rPr lang="en-US" altLang="zh-CN" dirty="0"/>
              <a:t>        </a:t>
            </a:r>
            <a:r>
              <a:rPr lang="en-US" altLang="zh-CN" dirty="0" err="1"/>
              <a:t>printf</a:t>
            </a:r>
            <a:r>
              <a:rPr lang="en-US" altLang="zh-CN" dirty="0"/>
              <a:t>("Can't open file %s!\n", filename);</a:t>
            </a:r>
          </a:p>
          <a:p>
            <a:r>
              <a:rPr lang="en-US" altLang="zh-CN" dirty="0"/>
              <a:t>        return 1;</a:t>
            </a:r>
          </a:p>
          <a:p>
            <a:r>
              <a:rPr lang="en-US" altLang="zh-CN" dirty="0"/>
              <a:t>    }</a:t>
            </a:r>
          </a:p>
          <a:p>
            <a:r>
              <a:rPr lang="en-US" altLang="zh-CN" dirty="0"/>
              <a:t>    while(</a:t>
            </a:r>
            <a:r>
              <a:rPr lang="en-US" altLang="zh-CN" dirty="0" err="1"/>
              <a:t>fgets</a:t>
            </a:r>
            <a:r>
              <a:rPr lang="en-US" altLang="zh-CN" dirty="0"/>
              <a:t>(line, MAXLINE-1, </a:t>
            </a:r>
            <a:r>
              <a:rPr lang="en-US" altLang="zh-CN" dirty="0" err="1"/>
              <a:t>fp</a:t>
            </a:r>
            <a:r>
              <a:rPr lang="en-US" altLang="zh-CN" dirty="0"/>
              <a:t>) != NULL){</a:t>
            </a:r>
          </a:p>
          <a:p>
            <a:r>
              <a:rPr lang="en-US" altLang="zh-CN" dirty="0"/>
              <a:t>        s = line;</a:t>
            </a:r>
          </a:p>
          <a:p>
            <a:r>
              <a:rPr lang="en-US" altLang="zh-CN" dirty="0"/>
              <a:t>        while((n=</a:t>
            </a:r>
            <a:r>
              <a:rPr lang="en-US" altLang="zh-CN" dirty="0" err="1"/>
              <a:t>KMPindex</a:t>
            </a:r>
            <a:r>
              <a:rPr lang="en-US" altLang="zh-CN" dirty="0"/>
              <a:t>(s, t)) &gt;= 0){</a:t>
            </a:r>
          </a:p>
          <a:p>
            <a:r>
              <a:rPr lang="en-US" altLang="zh-CN" dirty="0"/>
              <a:t>            </a:t>
            </a:r>
            <a:r>
              <a:rPr lang="en-US" altLang="zh-CN" dirty="0" err="1"/>
              <a:t>pos</a:t>
            </a:r>
            <a:r>
              <a:rPr lang="en-US" altLang="zh-CN" dirty="0"/>
              <a:t> += n;</a:t>
            </a:r>
          </a:p>
          <a:p>
            <a:r>
              <a:rPr lang="en-US" altLang="zh-CN" dirty="0"/>
              <a:t>            </a:t>
            </a:r>
            <a:r>
              <a:rPr lang="en-US" altLang="zh-CN" dirty="0" err="1"/>
              <a:t>printf</a:t>
            </a:r>
            <a:r>
              <a:rPr lang="en-US" altLang="zh-CN" dirty="0"/>
              <a:t>("%d\n", </a:t>
            </a:r>
            <a:r>
              <a:rPr lang="en-US" altLang="zh-CN" dirty="0" err="1"/>
              <a:t>pos</a:t>
            </a:r>
            <a:r>
              <a:rPr lang="en-US" altLang="zh-CN" dirty="0"/>
              <a:t>);</a:t>
            </a:r>
          </a:p>
          <a:p>
            <a:r>
              <a:rPr lang="en-US" altLang="zh-CN" dirty="0"/>
              <a:t>            s = s+(n+1);</a:t>
            </a:r>
          </a:p>
          <a:p>
            <a:r>
              <a:rPr lang="en-US" altLang="zh-CN" dirty="0"/>
              <a:t>            </a:t>
            </a:r>
            <a:r>
              <a:rPr lang="en-US" altLang="zh-CN" dirty="0" err="1"/>
              <a:t>pos</a:t>
            </a:r>
            <a:r>
              <a:rPr lang="en-US" altLang="zh-CN" dirty="0"/>
              <a:t>++;</a:t>
            </a:r>
          </a:p>
          <a:p>
            <a:r>
              <a:rPr lang="en-US" altLang="zh-CN" dirty="0"/>
              <a:t>        }</a:t>
            </a:r>
          </a:p>
          <a:p>
            <a:r>
              <a:rPr lang="en-US" altLang="zh-CN"/>
              <a:t>    }</a:t>
            </a:r>
            <a:endParaRPr lang="en-US" altLang="zh-CN" dirty="0"/>
          </a:p>
          <a:p>
            <a:r>
              <a:rPr lang="en-US" altLang="zh-CN" dirty="0"/>
              <a:t>    return 0;</a:t>
            </a:r>
          </a:p>
          <a:p>
            <a:r>
              <a:rPr lang="en-US" altLang="zh-CN" dirty="0"/>
              <a:t>}</a:t>
            </a:r>
            <a:endParaRPr lang="zh-CN" altLang="en-US" dirty="0"/>
          </a:p>
        </p:txBody>
      </p:sp>
    </p:spTree>
    <p:extLst>
      <p:ext uri="{BB962C8B-B14F-4D97-AF65-F5344CB8AC3E}">
        <p14:creationId xmlns:p14="http://schemas.microsoft.com/office/powerpoint/2010/main" val="3651717616"/>
      </p:ext>
    </p:extLst>
  </p:cSld>
  <p:clrMapOvr>
    <a:masterClrMapping/>
  </p:clrMapOvr>
  <p:transition>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EBA8D8-F460-4812-85D9-4E2CAF42873A}"/>
              </a:ext>
            </a:extLst>
          </p:cNvPr>
          <p:cNvSpPr>
            <a:spLocks noGrp="1"/>
          </p:cNvSpPr>
          <p:nvPr>
            <p:ph type="title"/>
          </p:nvPr>
        </p:nvSpPr>
        <p:spPr>
          <a:xfrm>
            <a:off x="911424" y="163502"/>
            <a:ext cx="10515600" cy="615603"/>
          </a:xfrm>
        </p:spPr>
        <p:txBody>
          <a:bodyPr>
            <a:normAutofit fontScale="90000"/>
          </a:bodyPr>
          <a:lstStyle/>
          <a:p>
            <a:r>
              <a:rPr lang="zh-CN" altLang="en-US" dirty="0"/>
              <a:t>关于字符串匹配还有</a:t>
            </a:r>
            <a:r>
              <a:rPr lang="en-US" altLang="zh-CN" dirty="0"/>
              <a:t>……*</a:t>
            </a:r>
            <a:endParaRPr lang="zh-CN" altLang="en-US" dirty="0"/>
          </a:p>
        </p:txBody>
      </p:sp>
      <p:sp>
        <p:nvSpPr>
          <p:cNvPr id="3" name="灯片编号占位符 2">
            <a:extLst>
              <a:ext uri="{FF2B5EF4-FFF2-40B4-BE49-F238E27FC236}">
                <a16:creationId xmlns:a16="http://schemas.microsoft.com/office/drawing/2014/main" id="{3CED95C2-80FB-4111-B259-03BA6CC215CB}"/>
              </a:ext>
            </a:extLst>
          </p:cNvPr>
          <p:cNvSpPr>
            <a:spLocks noGrp="1"/>
          </p:cNvSpPr>
          <p:nvPr>
            <p:ph type="sldNum" sz="quarter" idx="12"/>
          </p:nvPr>
        </p:nvSpPr>
        <p:spPr/>
        <p:txBody>
          <a:bodyPr/>
          <a:lstStyle/>
          <a:p>
            <a:fld id="{0C913308-F349-4B6D-A68A-DD1791B4A57B}" type="slidenum">
              <a:rPr lang="zh-CN" altLang="en-US" smtClean="0"/>
              <a:pPr/>
              <a:t>96</a:t>
            </a:fld>
            <a:endParaRPr lang="zh-CN" altLang="en-US" dirty="0"/>
          </a:p>
        </p:txBody>
      </p:sp>
      <p:grpSp>
        <p:nvGrpSpPr>
          <p:cNvPr id="4" name="Group 123">
            <a:extLst>
              <a:ext uri="{FF2B5EF4-FFF2-40B4-BE49-F238E27FC236}">
                <a16:creationId xmlns:a16="http://schemas.microsoft.com/office/drawing/2014/main" id="{9B415B06-4115-4590-B7CC-E35BBDEF080B}"/>
              </a:ext>
            </a:extLst>
          </p:cNvPr>
          <p:cNvGrpSpPr>
            <a:grpSpLocks/>
          </p:cNvGrpSpPr>
          <p:nvPr/>
        </p:nvGrpSpPr>
        <p:grpSpPr bwMode="auto">
          <a:xfrm>
            <a:off x="2351584" y="1556792"/>
            <a:ext cx="7416824" cy="3024336"/>
            <a:chOff x="1128" y="3475"/>
            <a:chExt cx="3357" cy="754"/>
          </a:xfrm>
        </p:grpSpPr>
        <p:sp>
          <p:nvSpPr>
            <p:cNvPr id="5" name="Freeform 124">
              <a:extLst>
                <a:ext uri="{FF2B5EF4-FFF2-40B4-BE49-F238E27FC236}">
                  <a16:creationId xmlns:a16="http://schemas.microsoft.com/office/drawing/2014/main" id="{B8A15CFB-1685-49BB-8C17-92F85E059056}"/>
                </a:ext>
              </a:extLst>
            </p:cNvPr>
            <p:cNvSpPr>
              <a:spLocks/>
            </p:cNvSpPr>
            <p:nvPr/>
          </p:nvSpPr>
          <p:spPr bwMode="auto">
            <a:xfrm>
              <a:off x="1133" y="3475"/>
              <a:ext cx="3352" cy="754"/>
            </a:xfrm>
            <a:custGeom>
              <a:avLst/>
              <a:gdLst/>
              <a:ahLst/>
              <a:cxnLst>
                <a:cxn ang="0">
                  <a:pos x="113" y="69"/>
                </a:cxn>
                <a:cxn ang="0">
                  <a:pos x="146" y="58"/>
                </a:cxn>
                <a:cxn ang="0">
                  <a:pos x="214" y="80"/>
                </a:cxn>
                <a:cxn ang="0">
                  <a:pos x="1750" y="35"/>
                </a:cxn>
                <a:cxn ang="0">
                  <a:pos x="3286" y="46"/>
                </a:cxn>
                <a:cxn ang="0">
                  <a:pos x="3930" y="103"/>
                </a:cxn>
                <a:cxn ang="0">
                  <a:pos x="3953" y="216"/>
                </a:cxn>
                <a:cxn ang="0">
                  <a:pos x="3670" y="487"/>
                </a:cxn>
                <a:cxn ang="0">
                  <a:pos x="2959" y="498"/>
                </a:cxn>
                <a:cxn ang="0">
                  <a:pos x="2620" y="532"/>
                </a:cxn>
                <a:cxn ang="0">
                  <a:pos x="790" y="543"/>
                </a:cxn>
                <a:cxn ang="0">
                  <a:pos x="372" y="577"/>
                </a:cxn>
                <a:cxn ang="0">
                  <a:pos x="67" y="543"/>
                </a:cxn>
                <a:cxn ang="0">
                  <a:pos x="22" y="408"/>
                </a:cxn>
                <a:cxn ang="0">
                  <a:pos x="0" y="340"/>
                </a:cxn>
                <a:cxn ang="0">
                  <a:pos x="11" y="250"/>
                </a:cxn>
                <a:cxn ang="0">
                  <a:pos x="33" y="216"/>
                </a:cxn>
                <a:cxn ang="0">
                  <a:pos x="56" y="114"/>
                </a:cxn>
                <a:cxn ang="0">
                  <a:pos x="113" y="69"/>
                </a:cxn>
              </a:cxnLst>
              <a:rect l="0" t="0" r="r" b="b"/>
              <a:pathLst>
                <a:path w="3964" h="577">
                  <a:moveTo>
                    <a:pt x="113" y="69"/>
                  </a:moveTo>
                  <a:cubicBezTo>
                    <a:pt x="124" y="65"/>
                    <a:pt x="134" y="57"/>
                    <a:pt x="146" y="58"/>
                  </a:cubicBezTo>
                  <a:cubicBezTo>
                    <a:pt x="170" y="61"/>
                    <a:pt x="214" y="80"/>
                    <a:pt x="214" y="80"/>
                  </a:cubicBezTo>
                  <a:cubicBezTo>
                    <a:pt x="732" y="62"/>
                    <a:pt x="1221" y="41"/>
                    <a:pt x="1750" y="35"/>
                  </a:cubicBezTo>
                  <a:cubicBezTo>
                    <a:pt x="2250" y="0"/>
                    <a:pt x="2794" y="40"/>
                    <a:pt x="3286" y="46"/>
                  </a:cubicBezTo>
                  <a:cubicBezTo>
                    <a:pt x="3495" y="54"/>
                    <a:pt x="3727" y="37"/>
                    <a:pt x="3930" y="103"/>
                  </a:cubicBezTo>
                  <a:cubicBezTo>
                    <a:pt x="3943" y="143"/>
                    <a:pt x="3953" y="168"/>
                    <a:pt x="3953" y="216"/>
                  </a:cubicBezTo>
                  <a:cubicBezTo>
                    <a:pt x="3953" y="509"/>
                    <a:pt x="3964" y="480"/>
                    <a:pt x="3670" y="487"/>
                  </a:cubicBezTo>
                  <a:cubicBezTo>
                    <a:pt x="3433" y="493"/>
                    <a:pt x="3196" y="494"/>
                    <a:pt x="2959" y="498"/>
                  </a:cubicBezTo>
                  <a:cubicBezTo>
                    <a:pt x="2665" y="523"/>
                    <a:pt x="2777" y="507"/>
                    <a:pt x="2620" y="532"/>
                  </a:cubicBezTo>
                  <a:cubicBezTo>
                    <a:pt x="2009" y="518"/>
                    <a:pt x="1401" y="536"/>
                    <a:pt x="790" y="543"/>
                  </a:cubicBezTo>
                  <a:cubicBezTo>
                    <a:pt x="675" y="549"/>
                    <a:pt x="490" y="539"/>
                    <a:pt x="372" y="577"/>
                  </a:cubicBezTo>
                  <a:cubicBezTo>
                    <a:pt x="201" y="569"/>
                    <a:pt x="187" y="574"/>
                    <a:pt x="67" y="543"/>
                  </a:cubicBezTo>
                  <a:cubicBezTo>
                    <a:pt x="39" y="499"/>
                    <a:pt x="36" y="457"/>
                    <a:pt x="22" y="408"/>
                  </a:cubicBezTo>
                  <a:cubicBezTo>
                    <a:pt x="15" y="385"/>
                    <a:pt x="0" y="340"/>
                    <a:pt x="0" y="340"/>
                  </a:cubicBezTo>
                  <a:cubicBezTo>
                    <a:pt x="4" y="310"/>
                    <a:pt x="3" y="279"/>
                    <a:pt x="11" y="250"/>
                  </a:cubicBezTo>
                  <a:cubicBezTo>
                    <a:pt x="14" y="237"/>
                    <a:pt x="28" y="229"/>
                    <a:pt x="33" y="216"/>
                  </a:cubicBezTo>
                  <a:cubicBezTo>
                    <a:pt x="45" y="183"/>
                    <a:pt x="35" y="142"/>
                    <a:pt x="56" y="114"/>
                  </a:cubicBezTo>
                  <a:cubicBezTo>
                    <a:pt x="71" y="95"/>
                    <a:pt x="94" y="84"/>
                    <a:pt x="113" y="69"/>
                  </a:cubicBezTo>
                  <a:close/>
                </a:path>
              </a:pathLst>
            </a:custGeom>
            <a:solidFill>
              <a:srgbClr val="FFD88B"/>
            </a:solidFill>
            <a:ln w="66675" cap="flat" cmpd="sng">
              <a:noFill/>
              <a:prstDash val="solid"/>
              <a:round/>
              <a:headEnd/>
              <a:tailEnd/>
            </a:ln>
            <a:effectLst>
              <a:outerShdw dist="81320" dir="2319588" algn="ctr" rotWithShape="0">
                <a:srgbClr val="B2B2B2"/>
              </a:outerShdw>
            </a:effectLst>
          </p:spPr>
          <p:txBody>
            <a:bodyPr wrap="none" anchor="ctr"/>
            <a:lstStyle/>
            <a:p>
              <a:pPr>
                <a:defRPr/>
              </a:pPr>
              <a:endParaRPr lang="zh-CN" altLang="en-US"/>
            </a:p>
          </p:txBody>
        </p:sp>
        <p:sp>
          <p:nvSpPr>
            <p:cNvPr id="6" name="Rectangle 125">
              <a:extLst>
                <a:ext uri="{FF2B5EF4-FFF2-40B4-BE49-F238E27FC236}">
                  <a16:creationId xmlns:a16="http://schemas.microsoft.com/office/drawing/2014/main" id="{D2EAD708-D0F7-404A-BAB7-856768BD05FB}"/>
                </a:ext>
              </a:extLst>
            </p:cNvPr>
            <p:cNvSpPr>
              <a:spLocks noChangeArrowheads="1"/>
            </p:cNvSpPr>
            <p:nvPr/>
          </p:nvSpPr>
          <p:spPr bwMode="auto">
            <a:xfrm>
              <a:off x="1128" y="3619"/>
              <a:ext cx="3294" cy="599"/>
            </a:xfrm>
            <a:prstGeom prst="rect">
              <a:avLst/>
            </a:prstGeom>
            <a:noFill/>
            <a:ln w="12700">
              <a:noFill/>
              <a:miter lim="800000"/>
              <a:headEnd/>
              <a:tailEnd/>
            </a:ln>
            <a:effectLst>
              <a:outerShdw dist="12700" dir="5400000" algn="ctr" rotWithShape="0">
                <a:srgbClr val="000000"/>
              </a:outerShdw>
            </a:effectLst>
          </p:spPr>
          <p:txBody>
            <a:bodyPr>
              <a:spAutoFit/>
            </a:bodyPr>
            <a:lstStyle/>
            <a:p>
              <a:pPr>
                <a:defRPr/>
              </a:pPr>
              <a:r>
                <a:rPr lang="zh-CN" altLang="en-US" sz="2500" dirty="0">
                  <a:solidFill>
                    <a:srgbClr val="FF0000"/>
                  </a:solidFill>
                  <a:latin typeface="黑体" pitchFamily="2" charset="-122"/>
                  <a:ea typeface="黑体" pitchFamily="2" charset="-122"/>
                </a:rPr>
                <a:t>延伸阅读</a:t>
              </a:r>
              <a:r>
                <a:rPr lang="en-US" altLang="zh-CN" sz="2500" baseline="30000" dirty="0">
                  <a:solidFill>
                    <a:srgbClr val="FF0000"/>
                  </a:solidFill>
                  <a:latin typeface="黑体" pitchFamily="2" charset="-122"/>
                  <a:ea typeface="黑体" pitchFamily="2" charset="-122"/>
                </a:rPr>
                <a:t>*</a:t>
              </a:r>
              <a:r>
                <a:rPr lang="zh-CN" altLang="en-US" sz="2500" dirty="0">
                  <a:solidFill>
                    <a:srgbClr val="FF0000"/>
                  </a:solidFill>
                  <a:latin typeface="黑体" pitchFamily="2" charset="-122"/>
                  <a:ea typeface="黑体" pitchFamily="2" charset="-122"/>
                </a:rPr>
                <a:t>：</a:t>
              </a:r>
              <a:endParaRPr lang="en-US" altLang="zh-CN" sz="2500" dirty="0">
                <a:solidFill>
                  <a:srgbClr val="FF0000"/>
                </a:solidFill>
                <a:latin typeface="黑体" pitchFamily="2" charset="-122"/>
                <a:ea typeface="黑体" pitchFamily="2" charset="-122"/>
              </a:endParaRPr>
            </a:p>
            <a:p>
              <a:pPr>
                <a:defRPr/>
              </a:pPr>
              <a:endParaRPr lang="en-US" altLang="zh-CN" sz="2500" dirty="0">
                <a:solidFill>
                  <a:srgbClr val="FF0000"/>
                </a:solidFill>
                <a:latin typeface="黑体" pitchFamily="2" charset="-122"/>
                <a:ea typeface="黑体" pitchFamily="2" charset="-122"/>
              </a:endParaRPr>
            </a:p>
            <a:p>
              <a:pPr marL="914400" lvl="1" indent="-457200">
                <a:buAutoNum type="arabicPeriod"/>
                <a:defRPr/>
              </a:pPr>
              <a:r>
                <a:rPr lang="zh-CN" altLang="en-US" sz="2500" dirty="0">
                  <a:solidFill>
                    <a:srgbClr val="7030A0"/>
                  </a:solidFill>
                  <a:latin typeface="黑体" pitchFamily="2" charset="-122"/>
                  <a:ea typeface="黑体" pitchFamily="2" charset="-122"/>
                </a:rPr>
                <a:t>正则表达式匹配</a:t>
              </a:r>
              <a:endParaRPr lang="en-US" altLang="zh-CN" sz="2500" dirty="0">
                <a:solidFill>
                  <a:srgbClr val="7030A0"/>
                </a:solidFill>
                <a:latin typeface="黑体" pitchFamily="2" charset="-122"/>
                <a:ea typeface="黑体" pitchFamily="2" charset="-122"/>
              </a:endParaRPr>
            </a:p>
            <a:p>
              <a:pPr marL="914400" lvl="1" indent="-457200">
                <a:buAutoNum type="arabicPeriod"/>
                <a:defRPr/>
              </a:pPr>
              <a:r>
                <a:rPr lang="zh-CN" altLang="en-US" sz="2500" dirty="0">
                  <a:solidFill>
                    <a:srgbClr val="7030A0"/>
                  </a:solidFill>
                  <a:latin typeface="黑体" pitchFamily="2" charset="-122"/>
                  <a:ea typeface="黑体" pitchFamily="2" charset="-122"/>
                </a:rPr>
                <a:t>模糊匹配</a:t>
              </a:r>
              <a:endParaRPr lang="en-US" altLang="zh-CN" sz="2500" dirty="0">
                <a:solidFill>
                  <a:srgbClr val="7030A0"/>
                </a:solidFill>
                <a:latin typeface="黑体" pitchFamily="2" charset="-122"/>
                <a:ea typeface="黑体" pitchFamily="2" charset="-122"/>
              </a:endParaRPr>
            </a:p>
            <a:p>
              <a:pPr marL="914400" lvl="1" indent="-457200">
                <a:buAutoNum type="arabicPeriod"/>
                <a:defRPr/>
              </a:pPr>
              <a:r>
                <a:rPr lang="zh-CN" altLang="en-US" sz="2500" dirty="0">
                  <a:solidFill>
                    <a:srgbClr val="7030A0"/>
                  </a:solidFill>
                  <a:latin typeface="黑体" pitchFamily="2" charset="-122"/>
                  <a:ea typeface="黑体" pitchFamily="2" charset="-122"/>
                </a:rPr>
                <a:t>最长共有字符串匹配</a:t>
              </a:r>
              <a:endParaRPr lang="en-US" altLang="zh-CN" sz="2500" dirty="0">
                <a:solidFill>
                  <a:srgbClr val="7030A0"/>
                </a:solidFill>
                <a:latin typeface="黑体" pitchFamily="2" charset="-122"/>
                <a:ea typeface="黑体" pitchFamily="2" charset="-122"/>
              </a:endParaRPr>
            </a:p>
            <a:p>
              <a:pPr marL="457200" indent="-457200">
                <a:buAutoNum type="arabicPeriod"/>
                <a:defRPr/>
              </a:pPr>
              <a:endParaRPr lang="zh-CN" altLang="en-US" sz="2500" dirty="0">
                <a:solidFill>
                  <a:srgbClr val="7030A0"/>
                </a:solidFill>
                <a:latin typeface="黑体" pitchFamily="2" charset="-122"/>
                <a:ea typeface="黑体" pitchFamily="2" charset="-122"/>
              </a:endParaRPr>
            </a:p>
          </p:txBody>
        </p:sp>
      </p:grpSp>
    </p:spTree>
    <p:extLst>
      <p:ext uri="{BB962C8B-B14F-4D97-AF65-F5344CB8AC3E}">
        <p14:creationId xmlns:p14="http://schemas.microsoft.com/office/powerpoint/2010/main" val="39449540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reeform 2"/>
          <p:cNvSpPr>
            <a:spLocks/>
          </p:cNvSpPr>
          <p:nvPr/>
        </p:nvSpPr>
        <p:spPr bwMode="auto">
          <a:xfrm rot="17153840">
            <a:off x="4548119" y="2567519"/>
            <a:ext cx="5111750" cy="1726138"/>
          </a:xfrm>
          <a:custGeom>
            <a:avLst/>
            <a:gdLst/>
            <a:ahLst/>
            <a:cxnLst>
              <a:cxn ang="0">
                <a:pos x="103" y="68"/>
              </a:cxn>
              <a:cxn ang="0">
                <a:pos x="521" y="102"/>
              </a:cxn>
              <a:cxn ang="0">
                <a:pos x="2554" y="45"/>
              </a:cxn>
              <a:cxn ang="0">
                <a:pos x="3717" y="0"/>
              </a:cxn>
              <a:cxn ang="0">
                <a:pos x="3695" y="34"/>
              </a:cxn>
              <a:cxn ang="0">
                <a:pos x="3627" y="79"/>
              </a:cxn>
              <a:cxn ang="0">
                <a:pos x="3672" y="373"/>
              </a:cxn>
              <a:cxn ang="0">
                <a:pos x="3717" y="396"/>
              </a:cxn>
              <a:cxn ang="0">
                <a:pos x="3729" y="746"/>
              </a:cxn>
              <a:cxn ang="0">
                <a:pos x="3717" y="825"/>
              </a:cxn>
              <a:cxn ang="0">
                <a:pos x="3684" y="836"/>
              </a:cxn>
              <a:cxn ang="0">
                <a:pos x="3751" y="1085"/>
              </a:cxn>
              <a:cxn ang="0">
                <a:pos x="3763" y="1152"/>
              </a:cxn>
              <a:cxn ang="0">
                <a:pos x="3774" y="1186"/>
              </a:cxn>
              <a:cxn ang="0">
                <a:pos x="3695" y="1197"/>
              </a:cxn>
              <a:cxn ang="0">
                <a:pos x="3638" y="1209"/>
              </a:cxn>
              <a:cxn ang="0">
                <a:pos x="3288" y="1220"/>
              </a:cxn>
              <a:cxn ang="0">
                <a:pos x="3096" y="1254"/>
              </a:cxn>
              <a:cxn ang="0">
                <a:pos x="2554" y="1243"/>
              </a:cxn>
              <a:cxn ang="0">
                <a:pos x="1594" y="1277"/>
              </a:cxn>
              <a:cxn ang="0">
                <a:pos x="928" y="1265"/>
              </a:cxn>
              <a:cxn ang="0">
                <a:pos x="962" y="1254"/>
              </a:cxn>
              <a:cxn ang="0">
                <a:pos x="69" y="1243"/>
              </a:cxn>
              <a:cxn ang="0">
                <a:pos x="81" y="1175"/>
              </a:cxn>
              <a:cxn ang="0">
                <a:pos x="115" y="1164"/>
              </a:cxn>
              <a:cxn ang="0">
                <a:pos x="137" y="1017"/>
              </a:cxn>
              <a:cxn ang="0">
                <a:pos x="103" y="825"/>
              </a:cxn>
              <a:cxn ang="0">
                <a:pos x="81" y="757"/>
              </a:cxn>
              <a:cxn ang="0">
                <a:pos x="69" y="463"/>
              </a:cxn>
              <a:cxn ang="0">
                <a:pos x="92" y="396"/>
              </a:cxn>
              <a:cxn ang="0">
                <a:pos x="103" y="362"/>
              </a:cxn>
              <a:cxn ang="0">
                <a:pos x="69" y="283"/>
              </a:cxn>
              <a:cxn ang="0">
                <a:pos x="58" y="204"/>
              </a:cxn>
              <a:cxn ang="0">
                <a:pos x="24" y="181"/>
              </a:cxn>
              <a:cxn ang="0">
                <a:pos x="2" y="147"/>
              </a:cxn>
              <a:cxn ang="0">
                <a:pos x="13" y="102"/>
              </a:cxn>
              <a:cxn ang="0">
                <a:pos x="24" y="23"/>
              </a:cxn>
              <a:cxn ang="0">
                <a:pos x="69" y="34"/>
              </a:cxn>
              <a:cxn ang="0">
                <a:pos x="137" y="45"/>
              </a:cxn>
              <a:cxn ang="0">
                <a:pos x="171" y="57"/>
              </a:cxn>
            </a:cxnLst>
            <a:rect l="0" t="0" r="r" b="b"/>
            <a:pathLst>
              <a:path w="3784" h="1277">
                <a:moveTo>
                  <a:pt x="103" y="68"/>
                </a:moveTo>
                <a:cubicBezTo>
                  <a:pt x="243" y="78"/>
                  <a:pt x="381" y="93"/>
                  <a:pt x="521" y="102"/>
                </a:cubicBezTo>
                <a:cubicBezTo>
                  <a:pt x="1201" y="86"/>
                  <a:pt x="1871" y="53"/>
                  <a:pt x="2554" y="45"/>
                </a:cubicBezTo>
                <a:cubicBezTo>
                  <a:pt x="2942" y="26"/>
                  <a:pt x="3328" y="8"/>
                  <a:pt x="3717" y="0"/>
                </a:cubicBezTo>
                <a:cubicBezTo>
                  <a:pt x="3710" y="11"/>
                  <a:pt x="3705" y="25"/>
                  <a:pt x="3695" y="34"/>
                </a:cubicBezTo>
                <a:cubicBezTo>
                  <a:pt x="3675" y="52"/>
                  <a:pt x="3627" y="79"/>
                  <a:pt x="3627" y="79"/>
                </a:cubicBezTo>
                <a:cubicBezTo>
                  <a:pt x="3630" y="126"/>
                  <a:pt x="3630" y="309"/>
                  <a:pt x="3672" y="373"/>
                </a:cubicBezTo>
                <a:cubicBezTo>
                  <a:pt x="3681" y="387"/>
                  <a:pt x="3702" y="388"/>
                  <a:pt x="3717" y="396"/>
                </a:cubicBezTo>
                <a:cubicBezTo>
                  <a:pt x="3688" y="514"/>
                  <a:pt x="3687" y="626"/>
                  <a:pt x="3729" y="746"/>
                </a:cubicBezTo>
                <a:cubicBezTo>
                  <a:pt x="3725" y="772"/>
                  <a:pt x="3729" y="801"/>
                  <a:pt x="3717" y="825"/>
                </a:cubicBezTo>
                <a:cubicBezTo>
                  <a:pt x="3712" y="835"/>
                  <a:pt x="3685" y="824"/>
                  <a:pt x="3684" y="836"/>
                </a:cubicBezTo>
                <a:cubicBezTo>
                  <a:pt x="3666" y="986"/>
                  <a:pt x="3690" y="991"/>
                  <a:pt x="3751" y="1085"/>
                </a:cubicBezTo>
                <a:cubicBezTo>
                  <a:pt x="3755" y="1107"/>
                  <a:pt x="3758" y="1130"/>
                  <a:pt x="3763" y="1152"/>
                </a:cubicBezTo>
                <a:cubicBezTo>
                  <a:pt x="3766" y="1164"/>
                  <a:pt x="3784" y="1179"/>
                  <a:pt x="3774" y="1186"/>
                </a:cubicBezTo>
                <a:cubicBezTo>
                  <a:pt x="3752" y="1201"/>
                  <a:pt x="3721" y="1193"/>
                  <a:pt x="3695" y="1197"/>
                </a:cubicBezTo>
                <a:cubicBezTo>
                  <a:pt x="3676" y="1200"/>
                  <a:pt x="3657" y="1208"/>
                  <a:pt x="3638" y="1209"/>
                </a:cubicBezTo>
                <a:cubicBezTo>
                  <a:pt x="3521" y="1216"/>
                  <a:pt x="3405" y="1216"/>
                  <a:pt x="3288" y="1220"/>
                </a:cubicBezTo>
                <a:cubicBezTo>
                  <a:pt x="3224" y="1233"/>
                  <a:pt x="3159" y="1239"/>
                  <a:pt x="3096" y="1254"/>
                </a:cubicBezTo>
                <a:cubicBezTo>
                  <a:pt x="2888" y="1220"/>
                  <a:pt x="2848" y="1235"/>
                  <a:pt x="2554" y="1243"/>
                </a:cubicBezTo>
                <a:cubicBezTo>
                  <a:pt x="2233" y="1263"/>
                  <a:pt x="1917" y="1270"/>
                  <a:pt x="1594" y="1277"/>
                </a:cubicBezTo>
                <a:cubicBezTo>
                  <a:pt x="1372" y="1273"/>
                  <a:pt x="1150" y="1273"/>
                  <a:pt x="928" y="1265"/>
                </a:cubicBezTo>
                <a:cubicBezTo>
                  <a:pt x="916" y="1265"/>
                  <a:pt x="974" y="1254"/>
                  <a:pt x="962" y="1254"/>
                </a:cubicBezTo>
                <a:cubicBezTo>
                  <a:pt x="664" y="1246"/>
                  <a:pt x="367" y="1247"/>
                  <a:pt x="69" y="1243"/>
                </a:cubicBezTo>
                <a:cubicBezTo>
                  <a:pt x="73" y="1220"/>
                  <a:pt x="69" y="1195"/>
                  <a:pt x="81" y="1175"/>
                </a:cubicBezTo>
                <a:cubicBezTo>
                  <a:pt x="87" y="1165"/>
                  <a:pt x="111" y="1175"/>
                  <a:pt x="115" y="1164"/>
                </a:cubicBezTo>
                <a:cubicBezTo>
                  <a:pt x="132" y="1117"/>
                  <a:pt x="122" y="1064"/>
                  <a:pt x="137" y="1017"/>
                </a:cubicBezTo>
                <a:cubicBezTo>
                  <a:pt x="121" y="950"/>
                  <a:pt x="116" y="896"/>
                  <a:pt x="103" y="825"/>
                </a:cubicBezTo>
                <a:cubicBezTo>
                  <a:pt x="99" y="802"/>
                  <a:pt x="81" y="757"/>
                  <a:pt x="81" y="757"/>
                </a:cubicBezTo>
                <a:cubicBezTo>
                  <a:pt x="60" y="615"/>
                  <a:pt x="46" y="600"/>
                  <a:pt x="69" y="463"/>
                </a:cubicBezTo>
                <a:cubicBezTo>
                  <a:pt x="73" y="440"/>
                  <a:pt x="84" y="418"/>
                  <a:pt x="92" y="396"/>
                </a:cubicBezTo>
                <a:cubicBezTo>
                  <a:pt x="96" y="385"/>
                  <a:pt x="103" y="362"/>
                  <a:pt x="103" y="362"/>
                </a:cubicBezTo>
                <a:cubicBezTo>
                  <a:pt x="93" y="342"/>
                  <a:pt x="74" y="307"/>
                  <a:pt x="69" y="283"/>
                </a:cubicBezTo>
                <a:cubicBezTo>
                  <a:pt x="64" y="257"/>
                  <a:pt x="69" y="228"/>
                  <a:pt x="58" y="204"/>
                </a:cubicBezTo>
                <a:cubicBezTo>
                  <a:pt x="52" y="191"/>
                  <a:pt x="35" y="189"/>
                  <a:pt x="24" y="181"/>
                </a:cubicBezTo>
                <a:cubicBezTo>
                  <a:pt x="17" y="170"/>
                  <a:pt x="4" y="160"/>
                  <a:pt x="2" y="147"/>
                </a:cubicBezTo>
                <a:cubicBezTo>
                  <a:pt x="0" y="132"/>
                  <a:pt x="10" y="117"/>
                  <a:pt x="13" y="102"/>
                </a:cubicBezTo>
                <a:cubicBezTo>
                  <a:pt x="18" y="76"/>
                  <a:pt x="20" y="49"/>
                  <a:pt x="24" y="23"/>
                </a:cubicBezTo>
                <a:cubicBezTo>
                  <a:pt x="39" y="27"/>
                  <a:pt x="54" y="31"/>
                  <a:pt x="69" y="34"/>
                </a:cubicBezTo>
                <a:cubicBezTo>
                  <a:pt x="92" y="38"/>
                  <a:pt x="115" y="40"/>
                  <a:pt x="137" y="45"/>
                </a:cubicBezTo>
                <a:cubicBezTo>
                  <a:pt x="149" y="48"/>
                  <a:pt x="171" y="57"/>
                  <a:pt x="171" y="57"/>
                </a:cubicBezTo>
              </a:path>
            </a:pathLst>
          </a:custGeom>
          <a:gradFill rotWithShape="0">
            <a:gsLst>
              <a:gs pos="0">
                <a:schemeClr val="hlink">
                  <a:gamma/>
                  <a:shade val="46275"/>
                  <a:invGamma/>
                </a:schemeClr>
              </a:gs>
              <a:gs pos="50000">
                <a:schemeClr val="hlink"/>
              </a:gs>
              <a:gs pos="100000">
                <a:schemeClr val="hlink">
                  <a:gamma/>
                  <a:shade val="46275"/>
                  <a:invGamma/>
                </a:schemeClr>
              </a:gs>
            </a:gsLst>
            <a:lin ang="0" scaled="1"/>
          </a:gradFill>
          <a:ln w="9525" cap="flat" cmpd="sng">
            <a:noFill/>
            <a:prstDash val="solid"/>
            <a:round/>
            <a:headEnd/>
            <a:tailEnd/>
          </a:ln>
          <a:effectLst>
            <a:outerShdw dist="208295" dir="3145884" algn="ctr" rotWithShape="0">
              <a:srgbClr val="B2B2B2"/>
            </a:outerShdw>
          </a:effectLst>
        </p:spPr>
        <p:txBody>
          <a:bodyPr/>
          <a:lstStyle/>
          <a:p>
            <a:pPr>
              <a:defRPr/>
            </a:pPr>
            <a:endParaRPr lang="zh-CN" altLang="en-US">
              <a:ea typeface="宋体" pitchFamily="2" charset="-122"/>
            </a:endParaRPr>
          </a:p>
        </p:txBody>
      </p:sp>
      <p:sp>
        <p:nvSpPr>
          <p:cNvPr id="110595" name="Text Box 3"/>
          <p:cNvSpPr txBox="1">
            <a:spLocks noChangeArrowheads="1"/>
          </p:cNvSpPr>
          <p:nvPr/>
        </p:nvSpPr>
        <p:spPr bwMode="auto">
          <a:xfrm rot="820757">
            <a:off x="6670352" y="1335113"/>
            <a:ext cx="893193" cy="4197303"/>
          </a:xfrm>
          <a:prstGeom prst="rect">
            <a:avLst/>
          </a:prstGeom>
          <a:noFill/>
          <a:ln w="9525">
            <a:noFill/>
            <a:miter lim="800000"/>
            <a:headEnd/>
            <a:tailEnd/>
          </a:ln>
          <a:effectLst>
            <a:outerShdw dist="35921" dir="2700000" algn="ctr" rotWithShape="0">
              <a:schemeClr val="bg1"/>
            </a:outerShdw>
          </a:effectLst>
        </p:spPr>
        <p:txBody>
          <a:bodyPr wrap="none">
            <a:spAutoFit/>
          </a:bodyPr>
          <a:lstStyle/>
          <a:p>
            <a:pPr algn="l" fontAlgn="t">
              <a:lnSpc>
                <a:spcPct val="80000"/>
              </a:lnSpc>
            </a:pPr>
            <a:r>
              <a:rPr lang="zh-CN" altLang="en-US" sz="5500" b="1">
                <a:solidFill>
                  <a:srgbClr val="FFFF00"/>
                </a:solidFill>
                <a:ea typeface="黑体" pitchFamily="49" charset="-122"/>
              </a:rPr>
              <a:t>本</a:t>
            </a:r>
          </a:p>
          <a:p>
            <a:pPr algn="l" fontAlgn="t">
              <a:lnSpc>
                <a:spcPct val="80000"/>
              </a:lnSpc>
            </a:pPr>
            <a:r>
              <a:rPr lang="zh-CN" altLang="en-US" sz="5500" b="1">
                <a:solidFill>
                  <a:srgbClr val="FFFF00"/>
                </a:solidFill>
                <a:ea typeface="黑体" pitchFamily="49" charset="-122"/>
              </a:rPr>
              <a:t>章</a:t>
            </a:r>
          </a:p>
          <a:p>
            <a:pPr algn="l" fontAlgn="t">
              <a:lnSpc>
                <a:spcPct val="80000"/>
              </a:lnSpc>
            </a:pPr>
            <a:r>
              <a:rPr lang="zh-CN" altLang="en-US" sz="5500" b="1">
                <a:solidFill>
                  <a:srgbClr val="FFFF00"/>
                </a:solidFill>
                <a:ea typeface="黑体" pitchFamily="49" charset="-122"/>
              </a:rPr>
              <a:t>内</a:t>
            </a:r>
          </a:p>
          <a:p>
            <a:pPr algn="l" fontAlgn="t">
              <a:lnSpc>
                <a:spcPct val="80000"/>
              </a:lnSpc>
            </a:pPr>
            <a:r>
              <a:rPr lang="zh-CN" altLang="en-US" sz="5500" b="1">
                <a:solidFill>
                  <a:srgbClr val="FFFF00"/>
                </a:solidFill>
                <a:ea typeface="黑体" pitchFamily="49" charset="-122"/>
              </a:rPr>
              <a:t>容</a:t>
            </a:r>
          </a:p>
          <a:p>
            <a:pPr algn="l" fontAlgn="t">
              <a:lnSpc>
                <a:spcPct val="80000"/>
              </a:lnSpc>
            </a:pPr>
            <a:r>
              <a:rPr lang="zh-CN" altLang="en-US" sz="5500" b="1">
                <a:solidFill>
                  <a:srgbClr val="FFFF00"/>
                </a:solidFill>
                <a:ea typeface="黑体" pitchFamily="49" charset="-122"/>
              </a:rPr>
              <a:t>小</a:t>
            </a:r>
          </a:p>
          <a:p>
            <a:pPr algn="l" fontAlgn="t">
              <a:lnSpc>
                <a:spcPct val="80000"/>
              </a:lnSpc>
            </a:pPr>
            <a:r>
              <a:rPr lang="zh-CN" altLang="en-US" sz="5500" b="1">
                <a:solidFill>
                  <a:srgbClr val="FFFF00"/>
                </a:solidFill>
                <a:ea typeface="黑体" pitchFamily="49" charset="-122"/>
              </a:rPr>
              <a:t>结</a:t>
            </a:r>
          </a:p>
        </p:txBody>
      </p:sp>
      <p:graphicFrame>
        <p:nvGraphicFramePr>
          <p:cNvPr id="110596" name="Object 4"/>
          <p:cNvGraphicFramePr>
            <a:graphicFrameLocks noChangeAspect="1"/>
          </p:cNvGraphicFramePr>
          <p:nvPr/>
        </p:nvGraphicFramePr>
        <p:xfrm>
          <a:off x="3101167" y="1143000"/>
          <a:ext cx="2347937" cy="4648200"/>
        </p:xfrm>
        <a:graphic>
          <a:graphicData uri="http://schemas.openxmlformats.org/presentationml/2006/ole">
            <mc:AlternateContent xmlns:mc="http://schemas.openxmlformats.org/markup-compatibility/2006">
              <mc:Choice xmlns:v="urn:schemas-microsoft-com:vml" Requires="v">
                <p:oleObj spid="_x0000_s21509" name="Photo Editor 照片" r:id="rId3" imgW="561905" imgH="952633" progId="">
                  <p:embed/>
                </p:oleObj>
              </mc:Choice>
              <mc:Fallback>
                <p:oleObj name="Photo Editor 照片" r:id="rId3" imgW="561905" imgH="952633"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1167" y="1143000"/>
                        <a:ext cx="2347937"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zoom dir="in"/>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3237265" y="1126231"/>
            <a:ext cx="4342873" cy="538163"/>
          </a:xfrm>
          <a:prstGeom prst="rect">
            <a:avLst/>
          </a:prstGeom>
          <a:noFill/>
          <a:ln w="12700" cap="sq">
            <a:noFill/>
            <a:miter lim="800000"/>
            <a:headEnd/>
            <a:tailEnd/>
          </a:ln>
          <a:effectLst>
            <a:outerShdw dist="17961" dir="2700000" algn="ctr" rotWithShape="0">
              <a:schemeClr val="bg2"/>
            </a:outerShdw>
          </a:effectLst>
        </p:spPr>
        <p:txBody>
          <a:bodyPr>
            <a:spAutoFit/>
          </a:bodyPr>
          <a:lstStyle/>
          <a:p>
            <a:pPr algn="l"/>
            <a:r>
              <a:rPr lang="en-US" altLang="zh-CN" sz="2900" b="1">
                <a:solidFill>
                  <a:srgbClr val="FF3300"/>
                </a:solidFill>
                <a:ea typeface="黑体" pitchFamily="49" charset="-122"/>
              </a:rPr>
              <a:t>1.  </a:t>
            </a:r>
            <a:r>
              <a:rPr lang="zh-CN" altLang="en-US" sz="2900" b="1">
                <a:solidFill>
                  <a:srgbClr val="FF3300"/>
                </a:solidFill>
                <a:ea typeface="黑体" pitchFamily="49" charset="-122"/>
              </a:rPr>
              <a:t>字符串的基本概念</a:t>
            </a:r>
          </a:p>
        </p:txBody>
      </p:sp>
      <p:sp>
        <p:nvSpPr>
          <p:cNvPr id="80899" name="Text Box 3"/>
          <p:cNvSpPr txBox="1">
            <a:spLocks noChangeArrowheads="1"/>
          </p:cNvSpPr>
          <p:nvPr/>
        </p:nvSpPr>
        <p:spPr bwMode="auto">
          <a:xfrm>
            <a:off x="3198402" y="2878832"/>
            <a:ext cx="4040071" cy="538163"/>
          </a:xfrm>
          <a:prstGeom prst="rect">
            <a:avLst/>
          </a:prstGeom>
          <a:noFill/>
          <a:ln w="12700" cap="sq">
            <a:noFill/>
            <a:miter lim="800000"/>
            <a:headEnd/>
            <a:tailEnd/>
          </a:ln>
          <a:effectLst>
            <a:outerShdw dist="12700" algn="ctr" rotWithShape="0">
              <a:schemeClr val="bg2"/>
            </a:outerShdw>
          </a:effectLst>
        </p:spPr>
        <p:txBody>
          <a:bodyPr>
            <a:spAutoFit/>
          </a:bodyPr>
          <a:lstStyle/>
          <a:p>
            <a:pPr algn="l"/>
            <a:r>
              <a:rPr lang="en-US" altLang="zh-CN" sz="2900" b="1">
                <a:solidFill>
                  <a:srgbClr val="FF3300"/>
                </a:solidFill>
                <a:ea typeface="黑体" pitchFamily="49" charset="-122"/>
              </a:rPr>
              <a:t>2. </a:t>
            </a:r>
            <a:r>
              <a:rPr lang="zh-CN" altLang="en-US" sz="2900" b="1">
                <a:solidFill>
                  <a:srgbClr val="FF3300"/>
                </a:solidFill>
                <a:ea typeface="黑体" pitchFamily="49" charset="-122"/>
              </a:rPr>
              <a:t>字符串的存储结构</a:t>
            </a:r>
          </a:p>
        </p:txBody>
      </p:sp>
      <p:sp>
        <p:nvSpPr>
          <p:cNvPr id="80900" name="Text Box 4"/>
          <p:cNvSpPr txBox="1">
            <a:spLocks noChangeArrowheads="1"/>
          </p:cNvSpPr>
          <p:nvPr/>
        </p:nvSpPr>
        <p:spPr bwMode="auto">
          <a:xfrm>
            <a:off x="3276127" y="4955282"/>
            <a:ext cx="5809929" cy="538163"/>
          </a:xfrm>
          <a:prstGeom prst="rect">
            <a:avLst/>
          </a:prstGeom>
          <a:noFill/>
          <a:ln w="12700" cap="sq">
            <a:noFill/>
            <a:miter lim="800000"/>
            <a:headEnd/>
            <a:tailEnd/>
          </a:ln>
          <a:effectLst>
            <a:outerShdw dist="12700" algn="ctr" rotWithShape="0">
              <a:schemeClr val="bg2"/>
            </a:outerShdw>
          </a:effectLst>
        </p:spPr>
        <p:txBody>
          <a:bodyPr>
            <a:spAutoFit/>
          </a:bodyPr>
          <a:lstStyle/>
          <a:p>
            <a:pPr algn="l"/>
            <a:r>
              <a:rPr lang="en-US" altLang="zh-CN" sz="2900" b="1">
                <a:solidFill>
                  <a:srgbClr val="FF3300"/>
                </a:solidFill>
                <a:ea typeface="黑体" pitchFamily="49" charset="-122"/>
              </a:rPr>
              <a:t>3. </a:t>
            </a:r>
            <a:r>
              <a:rPr lang="zh-CN" altLang="en-US" sz="2900" b="1">
                <a:solidFill>
                  <a:srgbClr val="FF3300"/>
                </a:solidFill>
                <a:ea typeface="黑体" pitchFamily="49" charset="-122"/>
              </a:rPr>
              <a:t>关于字符串的几个基本算法</a:t>
            </a:r>
          </a:p>
        </p:txBody>
      </p:sp>
      <p:sp>
        <p:nvSpPr>
          <p:cNvPr id="80901" name="AutoShape 5"/>
          <p:cNvSpPr>
            <a:spLocks/>
          </p:cNvSpPr>
          <p:nvPr/>
        </p:nvSpPr>
        <p:spPr bwMode="auto">
          <a:xfrm>
            <a:off x="2665663" y="1373880"/>
            <a:ext cx="532738" cy="3886200"/>
          </a:xfrm>
          <a:prstGeom prst="leftBrace">
            <a:avLst>
              <a:gd name="adj1" fmla="val 60800"/>
              <a:gd name="adj2" fmla="val 50000"/>
            </a:avLst>
          </a:prstGeom>
          <a:noFill/>
          <a:ln w="50800" cap="sq">
            <a:solidFill>
              <a:srgbClr val="339966"/>
            </a:solidFill>
            <a:round/>
            <a:headEnd/>
            <a:tailEnd/>
          </a:ln>
        </p:spPr>
        <p:txBody>
          <a:bodyPr wrap="none" anchor="ctr"/>
          <a:lstStyle/>
          <a:p>
            <a:endParaRPr lang="zh-CN" altLang="en-US"/>
          </a:p>
        </p:txBody>
      </p:sp>
      <p:sp>
        <p:nvSpPr>
          <p:cNvPr id="80902" name="Text Box 6"/>
          <p:cNvSpPr txBox="1">
            <a:spLocks noChangeArrowheads="1"/>
          </p:cNvSpPr>
          <p:nvPr/>
        </p:nvSpPr>
        <p:spPr bwMode="auto">
          <a:xfrm>
            <a:off x="4783664" y="2402582"/>
            <a:ext cx="4891804" cy="461963"/>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400" b="1">
                <a:solidFill>
                  <a:srgbClr val="000099"/>
                </a:solidFill>
                <a:ea typeface="幼圆" pitchFamily="49" charset="-122"/>
              </a:rPr>
              <a:t>子串、主串、位置、两个串相等</a:t>
            </a:r>
          </a:p>
        </p:txBody>
      </p:sp>
      <p:sp>
        <p:nvSpPr>
          <p:cNvPr id="80903" name="Text Box 7"/>
          <p:cNvSpPr txBox="1">
            <a:spLocks noChangeArrowheads="1"/>
          </p:cNvSpPr>
          <p:nvPr/>
        </p:nvSpPr>
        <p:spPr bwMode="auto">
          <a:xfrm>
            <a:off x="4799856" y="3717032"/>
            <a:ext cx="5409970" cy="461963"/>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400" b="1">
                <a:solidFill>
                  <a:srgbClr val="000099"/>
                </a:solidFill>
                <a:ea typeface="幼圆" pitchFamily="49" charset="-122"/>
              </a:rPr>
              <a:t>紧缩格式、非紧缩格式、单字节格式</a:t>
            </a:r>
          </a:p>
        </p:txBody>
      </p:sp>
      <p:sp>
        <p:nvSpPr>
          <p:cNvPr id="80904" name="Text Box 8"/>
          <p:cNvSpPr txBox="1">
            <a:spLocks noChangeArrowheads="1"/>
          </p:cNvSpPr>
          <p:nvPr/>
        </p:nvSpPr>
        <p:spPr bwMode="auto">
          <a:xfrm>
            <a:off x="4799857" y="4479032"/>
            <a:ext cx="3562387" cy="461963"/>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400" b="1">
                <a:solidFill>
                  <a:srgbClr val="000099"/>
                </a:solidFill>
                <a:ea typeface="幼圆" pitchFamily="49" charset="-122"/>
              </a:rPr>
              <a:t>关于链结点大小</a:t>
            </a:r>
          </a:p>
        </p:txBody>
      </p:sp>
      <p:grpSp>
        <p:nvGrpSpPr>
          <p:cNvPr id="2" name="Group 9"/>
          <p:cNvGrpSpPr>
            <a:grpSpLocks/>
          </p:cNvGrpSpPr>
          <p:nvPr/>
        </p:nvGrpSpPr>
        <p:grpSpPr bwMode="auto">
          <a:xfrm>
            <a:off x="4119764" y="1602482"/>
            <a:ext cx="2679886" cy="461963"/>
            <a:chOff x="1576" y="816"/>
            <a:chExt cx="1688" cy="291"/>
          </a:xfrm>
        </p:grpSpPr>
        <p:sp>
          <p:nvSpPr>
            <p:cNvPr id="111647" name="Text Box 10"/>
            <p:cNvSpPr txBox="1">
              <a:spLocks noChangeArrowheads="1"/>
            </p:cNvSpPr>
            <p:nvPr/>
          </p:nvSpPr>
          <p:spPr bwMode="auto">
            <a:xfrm>
              <a:off x="1728" y="816"/>
              <a:ext cx="1536" cy="291"/>
            </a:xfrm>
            <a:prstGeom prst="rect">
              <a:avLst/>
            </a:prstGeom>
            <a:noFill/>
            <a:ln w="12700" cap="sq">
              <a:noFill/>
              <a:miter lim="800000"/>
              <a:headEnd/>
              <a:tailEnd/>
            </a:ln>
          </p:spPr>
          <p:txBody>
            <a:bodyPr>
              <a:spAutoFit/>
            </a:bodyPr>
            <a:lstStyle/>
            <a:p>
              <a:pPr algn="l"/>
              <a:r>
                <a:rPr lang="zh-CN" altLang="en-US" sz="2400" b="1" dirty="0">
                  <a:ea typeface="幼圆" pitchFamily="49" charset="-122"/>
                </a:rPr>
                <a:t>字符串的定义</a:t>
              </a:r>
            </a:p>
          </p:txBody>
        </p:sp>
        <p:sp>
          <p:nvSpPr>
            <p:cNvPr id="111648" name="Rectangle 11"/>
            <p:cNvSpPr>
              <a:spLocks noChangeArrowheads="1"/>
            </p:cNvSpPr>
            <p:nvPr/>
          </p:nvSpPr>
          <p:spPr bwMode="auto">
            <a:xfrm rot="2665964">
              <a:off x="1576" y="936"/>
              <a:ext cx="116" cy="116"/>
            </a:xfrm>
            <a:prstGeom prst="rect">
              <a:avLst/>
            </a:prstGeom>
            <a:gradFill rotWithShape="0">
              <a:gsLst>
                <a:gs pos="0">
                  <a:srgbClr val="FF0000"/>
                </a:gs>
                <a:gs pos="100000">
                  <a:srgbClr val="760000"/>
                </a:gs>
              </a:gsLst>
              <a:lin ang="2700000" scaled="1"/>
            </a:gradFill>
            <a:ln w="12700" cap="sq">
              <a:solidFill>
                <a:schemeClr val="tx1"/>
              </a:solidFill>
              <a:miter lim="800000"/>
              <a:headEnd type="none" w="sm" len="sm"/>
              <a:tailEnd type="none" w="sm" len="sm"/>
            </a:ln>
          </p:spPr>
          <p:txBody>
            <a:bodyPr wrap="none" anchor="ctr"/>
            <a:lstStyle/>
            <a:p>
              <a:endParaRPr lang="zh-CN" altLang="en-US"/>
            </a:p>
          </p:txBody>
        </p:sp>
      </p:grpSp>
      <p:grpSp>
        <p:nvGrpSpPr>
          <p:cNvPr id="3" name="Group 12"/>
          <p:cNvGrpSpPr>
            <a:grpSpLocks/>
          </p:cNvGrpSpPr>
          <p:nvPr/>
        </p:nvGrpSpPr>
        <p:grpSpPr bwMode="auto">
          <a:xfrm>
            <a:off x="4119765" y="1983483"/>
            <a:ext cx="3575341" cy="461963"/>
            <a:chOff x="1588" y="1056"/>
            <a:chExt cx="2252" cy="291"/>
          </a:xfrm>
        </p:grpSpPr>
        <p:sp>
          <p:nvSpPr>
            <p:cNvPr id="111645" name="Text Box 13"/>
            <p:cNvSpPr txBox="1">
              <a:spLocks noChangeArrowheads="1"/>
            </p:cNvSpPr>
            <p:nvPr/>
          </p:nvSpPr>
          <p:spPr bwMode="auto">
            <a:xfrm>
              <a:off x="1728" y="1056"/>
              <a:ext cx="2112" cy="291"/>
            </a:xfrm>
            <a:prstGeom prst="rect">
              <a:avLst/>
            </a:prstGeom>
            <a:noFill/>
            <a:ln w="12700" cap="sq">
              <a:noFill/>
              <a:miter lim="800000"/>
              <a:headEnd/>
              <a:tailEnd/>
            </a:ln>
          </p:spPr>
          <p:txBody>
            <a:bodyPr>
              <a:spAutoFit/>
            </a:bodyPr>
            <a:lstStyle/>
            <a:p>
              <a:pPr algn="l"/>
              <a:r>
                <a:rPr lang="zh-CN" altLang="en-US" sz="2400" b="1" dirty="0">
                  <a:ea typeface="幼圆" pitchFamily="49" charset="-122"/>
                </a:rPr>
                <a:t>基本的名词概念</a:t>
              </a:r>
            </a:p>
          </p:txBody>
        </p:sp>
        <p:sp>
          <p:nvSpPr>
            <p:cNvPr id="111646" name="Rectangle 14"/>
            <p:cNvSpPr>
              <a:spLocks noChangeArrowheads="1"/>
            </p:cNvSpPr>
            <p:nvPr/>
          </p:nvSpPr>
          <p:spPr bwMode="auto">
            <a:xfrm rot="2665964">
              <a:off x="1588" y="1168"/>
              <a:ext cx="116" cy="116"/>
            </a:xfrm>
            <a:prstGeom prst="rect">
              <a:avLst/>
            </a:prstGeom>
            <a:gradFill rotWithShape="0">
              <a:gsLst>
                <a:gs pos="0">
                  <a:srgbClr val="FF0000"/>
                </a:gs>
                <a:gs pos="100000">
                  <a:srgbClr val="760000"/>
                </a:gs>
              </a:gsLst>
              <a:lin ang="2700000" scaled="1"/>
            </a:gradFill>
            <a:ln w="12700" cap="sq">
              <a:solidFill>
                <a:schemeClr val="tx1"/>
              </a:solidFill>
              <a:miter lim="800000"/>
              <a:headEnd type="none" w="sm" len="sm"/>
              <a:tailEnd type="none" w="sm" len="sm"/>
            </a:ln>
          </p:spPr>
          <p:txBody>
            <a:bodyPr wrap="none" anchor="ctr"/>
            <a:lstStyle/>
            <a:p>
              <a:endParaRPr lang="zh-CN" altLang="en-US"/>
            </a:p>
          </p:txBody>
        </p:sp>
      </p:grpSp>
      <p:grpSp>
        <p:nvGrpSpPr>
          <p:cNvPr id="4" name="Group 15"/>
          <p:cNvGrpSpPr>
            <a:grpSpLocks/>
          </p:cNvGrpSpPr>
          <p:nvPr/>
        </p:nvGrpSpPr>
        <p:grpSpPr bwMode="auto">
          <a:xfrm>
            <a:off x="4119765" y="3316984"/>
            <a:ext cx="2964877" cy="461963"/>
            <a:chOff x="1588" y="1896"/>
            <a:chExt cx="1868" cy="291"/>
          </a:xfrm>
        </p:grpSpPr>
        <p:sp>
          <p:nvSpPr>
            <p:cNvPr id="111643" name="Text Box 16"/>
            <p:cNvSpPr txBox="1">
              <a:spLocks noChangeArrowheads="1"/>
            </p:cNvSpPr>
            <p:nvPr/>
          </p:nvSpPr>
          <p:spPr bwMode="auto">
            <a:xfrm>
              <a:off x="1776" y="1896"/>
              <a:ext cx="1680" cy="291"/>
            </a:xfrm>
            <a:prstGeom prst="rect">
              <a:avLst/>
            </a:prstGeom>
            <a:noFill/>
            <a:ln w="12700" cap="sq">
              <a:noFill/>
              <a:miter lim="800000"/>
              <a:headEnd/>
              <a:tailEnd/>
            </a:ln>
          </p:spPr>
          <p:txBody>
            <a:bodyPr>
              <a:spAutoFit/>
            </a:bodyPr>
            <a:lstStyle/>
            <a:p>
              <a:pPr algn="l"/>
              <a:r>
                <a:rPr lang="zh-CN" altLang="en-US" sz="2400" b="1" dirty="0">
                  <a:ea typeface="幼圆" pitchFamily="49" charset="-122"/>
                </a:rPr>
                <a:t>顺序存储结构</a:t>
              </a:r>
            </a:p>
          </p:txBody>
        </p:sp>
        <p:sp>
          <p:nvSpPr>
            <p:cNvPr id="111644" name="Rectangle 17"/>
            <p:cNvSpPr>
              <a:spLocks noChangeArrowheads="1"/>
            </p:cNvSpPr>
            <p:nvPr/>
          </p:nvSpPr>
          <p:spPr bwMode="auto">
            <a:xfrm rot="2665964">
              <a:off x="1588" y="2016"/>
              <a:ext cx="116" cy="116"/>
            </a:xfrm>
            <a:prstGeom prst="rect">
              <a:avLst/>
            </a:prstGeom>
            <a:gradFill rotWithShape="0">
              <a:gsLst>
                <a:gs pos="0">
                  <a:srgbClr val="FF0000"/>
                </a:gs>
                <a:gs pos="100000">
                  <a:srgbClr val="760000"/>
                </a:gs>
              </a:gsLst>
              <a:lin ang="2700000" scaled="1"/>
            </a:gradFill>
            <a:ln w="12700" cap="sq">
              <a:solidFill>
                <a:schemeClr val="tx1"/>
              </a:solidFill>
              <a:miter lim="800000"/>
              <a:headEnd type="none" w="sm" len="sm"/>
              <a:tailEnd type="none" w="sm" len="sm"/>
            </a:ln>
          </p:spPr>
          <p:txBody>
            <a:bodyPr wrap="none" anchor="ctr"/>
            <a:lstStyle/>
            <a:p>
              <a:endParaRPr lang="zh-CN" altLang="en-US"/>
            </a:p>
          </p:txBody>
        </p:sp>
      </p:grpSp>
      <p:grpSp>
        <p:nvGrpSpPr>
          <p:cNvPr id="5" name="Group 18"/>
          <p:cNvGrpSpPr>
            <a:grpSpLocks/>
          </p:cNvGrpSpPr>
          <p:nvPr/>
        </p:nvGrpSpPr>
        <p:grpSpPr bwMode="auto">
          <a:xfrm>
            <a:off x="4139195" y="4078985"/>
            <a:ext cx="2945446" cy="461963"/>
            <a:chOff x="1588" y="2388"/>
            <a:chExt cx="1856" cy="291"/>
          </a:xfrm>
        </p:grpSpPr>
        <p:sp>
          <p:nvSpPr>
            <p:cNvPr id="111641" name="Text Box 19"/>
            <p:cNvSpPr txBox="1">
              <a:spLocks noChangeArrowheads="1"/>
            </p:cNvSpPr>
            <p:nvPr/>
          </p:nvSpPr>
          <p:spPr bwMode="auto">
            <a:xfrm>
              <a:off x="1764" y="2388"/>
              <a:ext cx="1680" cy="291"/>
            </a:xfrm>
            <a:prstGeom prst="rect">
              <a:avLst/>
            </a:prstGeom>
            <a:noFill/>
            <a:ln w="12700" cap="sq">
              <a:noFill/>
              <a:miter lim="800000"/>
              <a:headEnd/>
              <a:tailEnd/>
            </a:ln>
          </p:spPr>
          <p:txBody>
            <a:bodyPr>
              <a:spAutoFit/>
            </a:bodyPr>
            <a:lstStyle/>
            <a:p>
              <a:pPr algn="l"/>
              <a:r>
                <a:rPr lang="zh-CN" altLang="en-US" sz="2400" b="1" dirty="0">
                  <a:ea typeface="幼圆" pitchFamily="49" charset="-122"/>
                </a:rPr>
                <a:t>链式存储结构</a:t>
              </a:r>
            </a:p>
          </p:txBody>
        </p:sp>
        <p:sp>
          <p:nvSpPr>
            <p:cNvPr id="111642" name="Rectangle 20"/>
            <p:cNvSpPr>
              <a:spLocks noChangeArrowheads="1"/>
            </p:cNvSpPr>
            <p:nvPr/>
          </p:nvSpPr>
          <p:spPr bwMode="auto">
            <a:xfrm rot="2665964">
              <a:off x="1588" y="2512"/>
              <a:ext cx="116" cy="116"/>
            </a:xfrm>
            <a:prstGeom prst="rect">
              <a:avLst/>
            </a:prstGeom>
            <a:gradFill rotWithShape="0">
              <a:gsLst>
                <a:gs pos="0">
                  <a:srgbClr val="FF0000"/>
                </a:gs>
                <a:gs pos="100000">
                  <a:srgbClr val="760000"/>
                </a:gs>
              </a:gsLst>
              <a:lin ang="2700000" scaled="1"/>
            </a:gradFill>
            <a:ln w="12700" cap="sq">
              <a:solidFill>
                <a:schemeClr val="tx1"/>
              </a:solidFill>
              <a:miter lim="800000"/>
              <a:headEnd type="none" w="sm" len="sm"/>
              <a:tailEnd type="none" w="sm" len="sm"/>
            </a:ln>
          </p:spPr>
          <p:txBody>
            <a:bodyPr wrap="none" anchor="ctr"/>
            <a:lstStyle/>
            <a:p>
              <a:endParaRPr lang="zh-CN" altLang="en-US"/>
            </a:p>
          </p:txBody>
        </p:sp>
      </p:grpSp>
      <p:grpSp>
        <p:nvGrpSpPr>
          <p:cNvPr id="6" name="Group 21"/>
          <p:cNvGrpSpPr>
            <a:grpSpLocks/>
          </p:cNvGrpSpPr>
          <p:nvPr/>
        </p:nvGrpSpPr>
        <p:grpSpPr bwMode="auto">
          <a:xfrm>
            <a:off x="4119766" y="5442643"/>
            <a:ext cx="5137933" cy="508000"/>
            <a:chOff x="1588" y="3223"/>
            <a:chExt cx="3236" cy="320"/>
          </a:xfrm>
        </p:grpSpPr>
        <p:sp>
          <p:nvSpPr>
            <p:cNvPr id="111639" name="Text Box 22"/>
            <p:cNvSpPr txBox="1">
              <a:spLocks noChangeArrowheads="1"/>
            </p:cNvSpPr>
            <p:nvPr/>
          </p:nvSpPr>
          <p:spPr bwMode="auto">
            <a:xfrm>
              <a:off x="1752" y="3223"/>
              <a:ext cx="3072" cy="320"/>
            </a:xfrm>
            <a:prstGeom prst="rect">
              <a:avLst/>
            </a:prstGeom>
            <a:noFill/>
            <a:ln w="12700" cap="sq">
              <a:noFill/>
              <a:miter lim="800000"/>
              <a:headEnd/>
              <a:tailEnd/>
            </a:ln>
          </p:spPr>
          <p:txBody>
            <a:bodyPr>
              <a:spAutoFit/>
            </a:bodyPr>
            <a:lstStyle/>
            <a:p>
              <a:pPr algn="l"/>
              <a:r>
                <a:rPr lang="zh-CN" altLang="en-US" sz="2700" b="1" dirty="0">
                  <a:ea typeface="幼圆" pitchFamily="49" charset="-122"/>
                </a:rPr>
                <a:t>判断两串相等 </a:t>
              </a:r>
              <a:endParaRPr lang="en-US" altLang="zh-CN" b="1" dirty="0">
                <a:ea typeface="幼圆" pitchFamily="49" charset="-122"/>
              </a:endParaRPr>
            </a:p>
          </p:txBody>
        </p:sp>
        <p:sp>
          <p:nvSpPr>
            <p:cNvPr id="111640" name="Rectangle 23"/>
            <p:cNvSpPr>
              <a:spLocks noChangeArrowheads="1"/>
            </p:cNvSpPr>
            <p:nvPr/>
          </p:nvSpPr>
          <p:spPr bwMode="auto">
            <a:xfrm rot="2665964">
              <a:off x="1588" y="3340"/>
              <a:ext cx="116" cy="116"/>
            </a:xfrm>
            <a:prstGeom prst="rect">
              <a:avLst/>
            </a:prstGeom>
            <a:gradFill rotWithShape="0">
              <a:gsLst>
                <a:gs pos="0">
                  <a:srgbClr val="FF0000"/>
                </a:gs>
                <a:gs pos="100000">
                  <a:srgbClr val="760000"/>
                </a:gs>
              </a:gsLst>
              <a:lin ang="2700000" scaled="1"/>
            </a:gradFill>
            <a:ln w="12700" cap="sq">
              <a:solidFill>
                <a:schemeClr val="tx1"/>
              </a:solidFill>
              <a:miter lim="800000"/>
              <a:headEnd type="none" w="sm" len="sm"/>
              <a:tailEnd type="none" w="sm" len="sm"/>
            </a:ln>
          </p:spPr>
          <p:txBody>
            <a:bodyPr wrap="none" anchor="ctr"/>
            <a:lstStyle/>
            <a:p>
              <a:endParaRPr lang="zh-CN" altLang="en-US"/>
            </a:p>
          </p:txBody>
        </p:sp>
      </p:grpSp>
      <p:grpSp>
        <p:nvGrpSpPr>
          <p:cNvPr id="7" name="Group 24"/>
          <p:cNvGrpSpPr>
            <a:grpSpLocks/>
          </p:cNvGrpSpPr>
          <p:nvPr/>
        </p:nvGrpSpPr>
        <p:grpSpPr bwMode="auto">
          <a:xfrm>
            <a:off x="4119765" y="5823643"/>
            <a:ext cx="4299153" cy="508000"/>
            <a:chOff x="1588" y="3468"/>
            <a:chExt cx="2708" cy="320"/>
          </a:xfrm>
        </p:grpSpPr>
        <p:sp>
          <p:nvSpPr>
            <p:cNvPr id="111637" name="Text Box 25"/>
            <p:cNvSpPr txBox="1">
              <a:spLocks noChangeArrowheads="1"/>
            </p:cNvSpPr>
            <p:nvPr/>
          </p:nvSpPr>
          <p:spPr bwMode="auto">
            <a:xfrm>
              <a:off x="1752" y="3468"/>
              <a:ext cx="2544" cy="320"/>
            </a:xfrm>
            <a:prstGeom prst="rect">
              <a:avLst/>
            </a:prstGeom>
            <a:noFill/>
            <a:ln w="12700" cap="sq">
              <a:noFill/>
              <a:miter lim="800000"/>
              <a:headEnd/>
              <a:tailEnd/>
            </a:ln>
          </p:spPr>
          <p:txBody>
            <a:bodyPr>
              <a:spAutoFit/>
            </a:bodyPr>
            <a:lstStyle/>
            <a:p>
              <a:pPr algn="l"/>
              <a:r>
                <a:rPr lang="zh-CN" altLang="en-US" sz="2700" b="1" dirty="0">
                  <a:ea typeface="幼圆" pitchFamily="49" charset="-122"/>
                </a:rPr>
                <a:t>串的插入</a:t>
              </a:r>
              <a:endParaRPr lang="en-US" altLang="zh-CN" b="1" dirty="0">
                <a:ea typeface="幼圆" pitchFamily="49" charset="-122"/>
              </a:endParaRPr>
            </a:p>
          </p:txBody>
        </p:sp>
        <p:sp>
          <p:nvSpPr>
            <p:cNvPr id="111638" name="Rectangle 26"/>
            <p:cNvSpPr>
              <a:spLocks noChangeArrowheads="1"/>
            </p:cNvSpPr>
            <p:nvPr/>
          </p:nvSpPr>
          <p:spPr bwMode="auto">
            <a:xfrm rot="2665964">
              <a:off x="1588" y="3580"/>
              <a:ext cx="116" cy="116"/>
            </a:xfrm>
            <a:prstGeom prst="rect">
              <a:avLst/>
            </a:prstGeom>
            <a:gradFill rotWithShape="0">
              <a:gsLst>
                <a:gs pos="0">
                  <a:srgbClr val="FF0000"/>
                </a:gs>
                <a:gs pos="100000">
                  <a:srgbClr val="760000"/>
                </a:gs>
              </a:gsLst>
              <a:lin ang="2700000" scaled="1"/>
            </a:gradFill>
            <a:ln w="12700" cap="sq">
              <a:solidFill>
                <a:schemeClr val="tx1"/>
              </a:solidFill>
              <a:miter lim="800000"/>
              <a:headEnd type="none" w="sm" len="sm"/>
              <a:tailEnd type="none" w="sm" len="sm"/>
            </a:ln>
          </p:spPr>
          <p:txBody>
            <a:bodyPr wrap="none" anchor="ctr"/>
            <a:lstStyle/>
            <a:p>
              <a:endParaRPr lang="zh-CN" altLang="en-US"/>
            </a:p>
          </p:txBody>
        </p:sp>
      </p:grpSp>
      <p:grpSp>
        <p:nvGrpSpPr>
          <p:cNvPr id="8" name="Group 27"/>
          <p:cNvGrpSpPr>
            <a:grpSpLocks/>
          </p:cNvGrpSpPr>
          <p:nvPr/>
        </p:nvGrpSpPr>
        <p:grpSpPr bwMode="auto">
          <a:xfrm>
            <a:off x="4113288" y="6223693"/>
            <a:ext cx="5124979" cy="508000"/>
            <a:chOff x="1584" y="3744"/>
            <a:chExt cx="3228" cy="320"/>
          </a:xfrm>
        </p:grpSpPr>
        <p:sp>
          <p:nvSpPr>
            <p:cNvPr id="111635" name="Text Box 28"/>
            <p:cNvSpPr txBox="1">
              <a:spLocks noChangeArrowheads="1"/>
            </p:cNvSpPr>
            <p:nvPr/>
          </p:nvSpPr>
          <p:spPr bwMode="auto">
            <a:xfrm>
              <a:off x="1740" y="3744"/>
              <a:ext cx="3072" cy="320"/>
            </a:xfrm>
            <a:prstGeom prst="rect">
              <a:avLst/>
            </a:prstGeom>
            <a:noFill/>
            <a:ln w="12700" cap="sq">
              <a:noFill/>
              <a:miter lim="800000"/>
              <a:headEnd/>
              <a:tailEnd/>
            </a:ln>
          </p:spPr>
          <p:txBody>
            <a:bodyPr>
              <a:spAutoFit/>
            </a:bodyPr>
            <a:lstStyle/>
            <a:p>
              <a:pPr algn="l"/>
              <a:r>
                <a:rPr lang="zh-CN" altLang="en-US" sz="2700" b="1" dirty="0">
                  <a:ea typeface="幼圆" pitchFamily="49" charset="-122"/>
                </a:rPr>
                <a:t>模式匹配</a:t>
              </a:r>
              <a:endParaRPr lang="en-US" altLang="zh-CN" b="1" dirty="0">
                <a:ea typeface="幼圆" pitchFamily="49" charset="-122"/>
              </a:endParaRPr>
            </a:p>
          </p:txBody>
        </p:sp>
        <p:sp>
          <p:nvSpPr>
            <p:cNvPr id="111636" name="Rectangle 29"/>
            <p:cNvSpPr>
              <a:spLocks noChangeArrowheads="1"/>
            </p:cNvSpPr>
            <p:nvPr/>
          </p:nvSpPr>
          <p:spPr bwMode="auto">
            <a:xfrm rot="2665964">
              <a:off x="1584" y="3840"/>
              <a:ext cx="116" cy="116"/>
            </a:xfrm>
            <a:prstGeom prst="rect">
              <a:avLst/>
            </a:prstGeom>
            <a:gradFill rotWithShape="0">
              <a:gsLst>
                <a:gs pos="0">
                  <a:srgbClr val="FF0000"/>
                </a:gs>
                <a:gs pos="100000">
                  <a:srgbClr val="760000"/>
                </a:gs>
              </a:gsLst>
              <a:lin ang="2700000" scaled="1"/>
            </a:gradFill>
            <a:ln w="12700" cap="sq">
              <a:solidFill>
                <a:schemeClr val="tx1"/>
              </a:solidFill>
              <a:miter lim="800000"/>
              <a:headEnd type="none" w="sm" len="sm"/>
              <a:tailEnd type="none" w="sm" len="sm"/>
            </a:ln>
          </p:spPr>
          <p:txBody>
            <a:bodyPr wrap="none" anchor="ctr"/>
            <a:lstStyle/>
            <a:p>
              <a:endParaRPr lang="zh-CN" altLang="en-US"/>
            </a:p>
          </p:txBody>
        </p:sp>
      </p:grpSp>
      <p:grpSp>
        <p:nvGrpSpPr>
          <p:cNvPr id="9" name="Group 30"/>
          <p:cNvGrpSpPr>
            <a:grpSpLocks/>
          </p:cNvGrpSpPr>
          <p:nvPr/>
        </p:nvGrpSpPr>
        <p:grpSpPr bwMode="auto">
          <a:xfrm>
            <a:off x="1826883" y="2745480"/>
            <a:ext cx="686569" cy="1295400"/>
            <a:chOff x="432" y="2640"/>
            <a:chExt cx="432" cy="816"/>
          </a:xfrm>
        </p:grpSpPr>
        <p:sp>
          <p:nvSpPr>
            <p:cNvPr id="111633" name="Oval 31"/>
            <p:cNvSpPr>
              <a:spLocks noChangeArrowheads="1"/>
            </p:cNvSpPr>
            <p:nvPr/>
          </p:nvSpPr>
          <p:spPr bwMode="auto">
            <a:xfrm>
              <a:off x="432" y="2640"/>
              <a:ext cx="432" cy="816"/>
            </a:xfrm>
            <a:prstGeom prst="ellipse">
              <a:avLst/>
            </a:prstGeom>
            <a:solidFill>
              <a:srgbClr val="CCFFFF"/>
            </a:solidFill>
            <a:ln w="12700" cap="sq">
              <a:noFill/>
              <a:round/>
              <a:headEnd type="none" w="sm" len="sm"/>
              <a:tailEnd type="none" w="sm" len="sm"/>
            </a:ln>
            <a:effectLst>
              <a:outerShdw dist="45791" dir="2021404" algn="ctr" rotWithShape="0">
                <a:srgbClr val="B2B2B2"/>
              </a:outerShdw>
            </a:effectLst>
          </p:spPr>
          <p:txBody>
            <a:bodyPr wrap="none" anchor="ctr"/>
            <a:lstStyle/>
            <a:p>
              <a:endParaRPr lang="zh-CN" altLang="en-US"/>
            </a:p>
          </p:txBody>
        </p:sp>
        <p:sp>
          <p:nvSpPr>
            <p:cNvPr id="111634" name="Text Box 32"/>
            <p:cNvSpPr txBox="1">
              <a:spLocks noChangeArrowheads="1"/>
            </p:cNvSpPr>
            <p:nvPr/>
          </p:nvSpPr>
          <p:spPr bwMode="auto">
            <a:xfrm>
              <a:off x="480" y="2682"/>
              <a:ext cx="350" cy="750"/>
            </a:xfrm>
            <a:prstGeom prst="rect">
              <a:avLst/>
            </a:prstGeom>
            <a:noFill/>
            <a:ln w="12700" cap="sq">
              <a:noFill/>
              <a:miter lim="800000"/>
              <a:headEnd/>
              <a:tailEnd/>
            </a:ln>
            <a:effectLst>
              <a:outerShdw dist="17961" dir="2700000" algn="ctr" rotWithShape="0">
                <a:schemeClr val="bg2"/>
              </a:outerShdw>
            </a:effectLst>
          </p:spPr>
          <p:txBody>
            <a:bodyPr wrap="none">
              <a:spAutoFit/>
            </a:bodyPr>
            <a:lstStyle/>
            <a:p>
              <a:pPr>
                <a:lnSpc>
                  <a:spcPct val="85000"/>
                </a:lnSpc>
              </a:pPr>
              <a:r>
                <a:rPr lang="zh-CN" altLang="en-US" sz="2800" b="1">
                  <a:solidFill>
                    <a:srgbClr val="FF3300"/>
                  </a:solidFill>
                  <a:ea typeface="黑体" pitchFamily="49" charset="-122"/>
                </a:rPr>
                <a:t>字</a:t>
              </a:r>
            </a:p>
            <a:p>
              <a:pPr>
                <a:lnSpc>
                  <a:spcPct val="85000"/>
                </a:lnSpc>
              </a:pPr>
              <a:r>
                <a:rPr lang="zh-CN" altLang="en-US" sz="2800" b="1">
                  <a:solidFill>
                    <a:srgbClr val="FF3300"/>
                  </a:solidFill>
                  <a:ea typeface="黑体" pitchFamily="49" charset="-122"/>
                </a:rPr>
                <a:t>符</a:t>
              </a:r>
            </a:p>
            <a:p>
              <a:pPr>
                <a:lnSpc>
                  <a:spcPct val="85000"/>
                </a:lnSpc>
              </a:pPr>
              <a:r>
                <a:rPr lang="zh-CN" altLang="en-US" sz="2800" b="1">
                  <a:solidFill>
                    <a:srgbClr val="FF3300"/>
                  </a:solidFill>
                  <a:ea typeface="黑体" pitchFamily="49" charset="-122"/>
                </a:rPr>
                <a:t>串</a:t>
              </a: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0898"/>
                                        </p:tgtEl>
                                        <p:attrNameLst>
                                          <p:attrName>style.visibility</p:attrName>
                                        </p:attrNameLst>
                                      </p:cBhvr>
                                      <p:to>
                                        <p:strVal val="visible"/>
                                      </p:to>
                                    </p:set>
                                    <p:animEffect transition="in" filter="slide(fromLeft)">
                                      <p:cBhvr>
                                        <p:cTn id="7" dur="500"/>
                                        <p:tgtEl>
                                          <p:spTgt spid="808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2" fill="hold" grpId="0" nodeType="clickEffect">
                                  <p:stCondLst>
                                    <p:cond delay="0"/>
                                  </p:stCondLst>
                                  <p:childTnLst>
                                    <p:set>
                                      <p:cBhvr>
                                        <p:cTn id="21" dur="1" fill="hold">
                                          <p:stCondLst>
                                            <p:cond delay="0"/>
                                          </p:stCondLst>
                                        </p:cTn>
                                        <p:tgtEl>
                                          <p:spTgt spid="80902"/>
                                        </p:tgtEl>
                                        <p:attrNameLst>
                                          <p:attrName>style.visibility</p:attrName>
                                        </p:attrNameLst>
                                      </p:cBhvr>
                                      <p:to>
                                        <p:strVal val="visible"/>
                                      </p:to>
                                    </p:set>
                                    <p:animEffect transition="in" filter="slide(fromRight)">
                                      <p:cBhvr>
                                        <p:cTn id="22" dur="500"/>
                                        <p:tgtEl>
                                          <p:spTgt spid="8090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2" fill="hold" grpId="0" nodeType="clickEffect">
                                  <p:stCondLst>
                                    <p:cond delay="0"/>
                                  </p:stCondLst>
                                  <p:childTnLst>
                                    <p:set>
                                      <p:cBhvr>
                                        <p:cTn id="26" dur="1" fill="hold">
                                          <p:stCondLst>
                                            <p:cond delay="0"/>
                                          </p:stCondLst>
                                        </p:cTn>
                                        <p:tgtEl>
                                          <p:spTgt spid="80899"/>
                                        </p:tgtEl>
                                        <p:attrNameLst>
                                          <p:attrName>style.visibility</p:attrName>
                                        </p:attrNameLst>
                                      </p:cBhvr>
                                      <p:to>
                                        <p:strVal val="visible"/>
                                      </p:to>
                                    </p:set>
                                    <p:animEffect transition="in" filter="slide(fromRight)">
                                      <p:cBhvr>
                                        <p:cTn id="27" dur="500"/>
                                        <p:tgtEl>
                                          <p:spTgt spid="8089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dissolve">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2" fill="hold" grpId="0" nodeType="clickEffect">
                                  <p:stCondLst>
                                    <p:cond delay="0"/>
                                  </p:stCondLst>
                                  <p:childTnLst>
                                    <p:set>
                                      <p:cBhvr>
                                        <p:cTn id="36" dur="1" fill="hold">
                                          <p:stCondLst>
                                            <p:cond delay="0"/>
                                          </p:stCondLst>
                                        </p:cTn>
                                        <p:tgtEl>
                                          <p:spTgt spid="80903"/>
                                        </p:tgtEl>
                                        <p:attrNameLst>
                                          <p:attrName>style.visibility</p:attrName>
                                        </p:attrNameLst>
                                      </p:cBhvr>
                                      <p:to>
                                        <p:strVal val="visible"/>
                                      </p:to>
                                    </p:set>
                                    <p:animEffect transition="in" filter="slide(fromRight)">
                                      <p:cBhvr>
                                        <p:cTn id="37" dur="500"/>
                                        <p:tgtEl>
                                          <p:spTgt spid="8090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dissolve">
                                      <p:cBhvr>
                                        <p:cTn id="42" dur="500"/>
                                        <p:tgtEl>
                                          <p:spTgt spid="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2" fill="hold" grpId="0" nodeType="clickEffect">
                                  <p:stCondLst>
                                    <p:cond delay="0"/>
                                  </p:stCondLst>
                                  <p:childTnLst>
                                    <p:set>
                                      <p:cBhvr>
                                        <p:cTn id="46" dur="1" fill="hold">
                                          <p:stCondLst>
                                            <p:cond delay="0"/>
                                          </p:stCondLst>
                                        </p:cTn>
                                        <p:tgtEl>
                                          <p:spTgt spid="80904"/>
                                        </p:tgtEl>
                                        <p:attrNameLst>
                                          <p:attrName>style.visibility</p:attrName>
                                        </p:attrNameLst>
                                      </p:cBhvr>
                                      <p:to>
                                        <p:strVal val="visible"/>
                                      </p:to>
                                    </p:set>
                                    <p:animEffect transition="in" filter="slide(fromRight)">
                                      <p:cBhvr>
                                        <p:cTn id="47" dur="500"/>
                                        <p:tgtEl>
                                          <p:spTgt spid="8090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8" fill="hold" grpId="0" nodeType="clickEffect">
                                  <p:stCondLst>
                                    <p:cond delay="0"/>
                                  </p:stCondLst>
                                  <p:childTnLst>
                                    <p:set>
                                      <p:cBhvr>
                                        <p:cTn id="51" dur="1" fill="hold">
                                          <p:stCondLst>
                                            <p:cond delay="0"/>
                                          </p:stCondLst>
                                        </p:cTn>
                                        <p:tgtEl>
                                          <p:spTgt spid="80900"/>
                                        </p:tgtEl>
                                        <p:attrNameLst>
                                          <p:attrName>style.visibility</p:attrName>
                                        </p:attrNameLst>
                                      </p:cBhvr>
                                      <p:to>
                                        <p:strVal val="visible"/>
                                      </p:to>
                                    </p:set>
                                    <p:animEffect transition="in" filter="slide(fromLeft)">
                                      <p:cBhvr>
                                        <p:cTn id="52" dur="500"/>
                                        <p:tgtEl>
                                          <p:spTgt spid="8090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dissolve">
                                      <p:cBhvr>
                                        <p:cTn id="57" dur="500"/>
                                        <p:tgtEl>
                                          <p:spTgt spid="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dissolve">
                                      <p:cBhvr>
                                        <p:cTn id="62" dur="500"/>
                                        <p:tgtEl>
                                          <p:spTgt spid="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nodeType="click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dissolve">
                                      <p:cBhvr>
                                        <p:cTn id="67" dur="500"/>
                                        <p:tgtEl>
                                          <p:spTgt spid="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6" presetClass="entr" presetSubtype="42" fill="hold" grpId="0" nodeType="clickEffect">
                                  <p:stCondLst>
                                    <p:cond delay="0"/>
                                  </p:stCondLst>
                                  <p:childTnLst>
                                    <p:set>
                                      <p:cBhvr>
                                        <p:cTn id="71" dur="1" fill="hold">
                                          <p:stCondLst>
                                            <p:cond delay="0"/>
                                          </p:stCondLst>
                                        </p:cTn>
                                        <p:tgtEl>
                                          <p:spTgt spid="80901"/>
                                        </p:tgtEl>
                                        <p:attrNameLst>
                                          <p:attrName>style.visibility</p:attrName>
                                        </p:attrNameLst>
                                      </p:cBhvr>
                                      <p:to>
                                        <p:strVal val="visible"/>
                                      </p:to>
                                    </p:set>
                                    <p:animEffect transition="in" filter="barn(outHorizontal)">
                                      <p:cBhvr>
                                        <p:cTn id="72" dur="500"/>
                                        <p:tgtEl>
                                          <p:spTgt spid="80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autoUpdateAnimBg="0"/>
      <p:bldP spid="80899" grpId="0" autoUpdateAnimBg="0"/>
      <p:bldP spid="80900" grpId="0" autoUpdateAnimBg="0"/>
      <p:bldP spid="80901" grpId="0" animBg="1"/>
      <p:bldP spid="80902" grpId="0" autoUpdateAnimBg="0"/>
      <p:bldP spid="80903" grpId="0" autoUpdateAnimBg="0"/>
      <p:bldP spid="80904" grpId="0"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99</a:t>
            </a:fld>
            <a:endParaRPr lang="zh-CN" altLang="en-US"/>
          </a:p>
        </p:txBody>
      </p:sp>
      <p:grpSp>
        <p:nvGrpSpPr>
          <p:cNvPr id="3" name="Group 38"/>
          <p:cNvGrpSpPr>
            <a:grpSpLocks/>
          </p:cNvGrpSpPr>
          <p:nvPr/>
        </p:nvGrpSpPr>
        <p:grpSpPr bwMode="auto">
          <a:xfrm>
            <a:off x="3575720" y="2348880"/>
            <a:ext cx="5049316" cy="2629396"/>
            <a:chOff x="289" y="1200"/>
            <a:chExt cx="5136" cy="2352"/>
          </a:xfrm>
        </p:grpSpPr>
        <p:sp>
          <p:nvSpPr>
            <p:cNvPr id="4" name="Freeform 9"/>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5" name="Text Box 10"/>
            <p:cNvSpPr txBox="1">
              <a:spLocks noChangeArrowheads="1"/>
            </p:cNvSpPr>
            <p:nvPr/>
          </p:nvSpPr>
          <p:spPr bwMode="auto">
            <a:xfrm>
              <a:off x="1388" y="1780"/>
              <a:ext cx="3027" cy="909"/>
            </a:xfrm>
            <a:prstGeom prst="rect">
              <a:avLst/>
            </a:prstGeom>
            <a:noFill/>
            <a:ln w="9525">
              <a:noFill/>
              <a:miter lim="800000"/>
              <a:headEnd/>
              <a:tailEnd/>
            </a:ln>
          </p:spPr>
          <p:txBody>
            <a:bodyPr wrap="square">
              <a:spAutoFit/>
            </a:bodyPr>
            <a:lstStyle/>
            <a:p>
              <a:pPr fontAlgn="base">
                <a:spcBef>
                  <a:spcPct val="0"/>
                </a:spcBef>
              </a:pPr>
              <a:r>
                <a:rPr lang="zh-CN" altLang="en-US" sz="6000" b="1" dirty="0">
                  <a:solidFill>
                    <a:srgbClr val="FF0000"/>
                  </a:solidFill>
                  <a:latin typeface="隶书" pitchFamily="49" charset="-122"/>
                  <a:ea typeface="隶书" pitchFamily="49" charset="-122"/>
                </a:rPr>
                <a:t>结束！</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北航模板.pptx" id="{8A7AD262-439F-416B-AE83-6B643F8CCA85}" vid="{2A83B332-7039-4580-BB02-714CF38AA539}"/>
    </a:ext>
  </a:extLst>
</a:theme>
</file>

<file path=ppt/theme/theme2.xml><?xml version="1.0" encoding="utf-8"?>
<a:theme xmlns:a="http://schemas.openxmlformats.org/drawingml/2006/main" name="3_默认设计模板">
  <a:themeElements>
    <a:clrScheme name="3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175" cap="flat" cmpd="sng" algn="ctr">
          <a:solidFill>
            <a:schemeClr val="tx1"/>
          </a:solidFill>
          <a:prstDash val="solid"/>
          <a:round/>
          <a:headEnd type="none" w="med" len="med"/>
          <a:tailEnd type="none" w="med" len="med"/>
        </a:ln>
      </a:spPr>
      <a:bodyPr vert="horz" wrap="none" lIns="90000" tIns="46800" rIns="90000" bIns="46800" numCol="1" anchor="t" anchorCtr="1"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0" lang="zh-CN" sz="2800" b="0" i="0" u="none" strike="noStrike" cap="none" normalizeH="0" baseline="0" smtClean="0">
            <a:ln>
              <a:noFill/>
            </a:ln>
            <a:solidFill>
              <a:schemeClr val="tx1"/>
            </a:solidFill>
            <a:effectLst/>
            <a:latin typeface="Arial" panose="020B0604020202020204" pitchFamily="34" charset="0"/>
            <a:ea typeface="黑体" panose="02010609060101010101" pitchFamily="2" charset="-122"/>
          </a:defRPr>
        </a:defPPr>
      </a:lstStyle>
    </a:spDef>
    <a:lnDef>
      <a:spPr bwMode="auto">
        <a:xfrm>
          <a:off x="0" y="0"/>
          <a:ext cx="1" cy="1"/>
        </a:xfrm>
        <a:custGeom>
          <a:avLst/>
          <a:gdLst/>
          <a:ahLst/>
          <a:cxnLst/>
          <a:rect l="0" t="0" r="0" b="0"/>
          <a:pathLst/>
        </a:custGeom>
        <a:noFill/>
        <a:ln w="3175" cap="flat" cmpd="sng" algn="ctr">
          <a:solidFill>
            <a:schemeClr val="tx1"/>
          </a:solidFill>
          <a:prstDash val="solid"/>
          <a:round/>
          <a:headEnd type="none" w="med" len="med"/>
          <a:tailEnd type="none" w="med" len="med"/>
        </a:ln>
      </a:spPr>
      <a:bodyPr vert="horz" wrap="none" lIns="90000" tIns="46800" rIns="90000" bIns="46800" numCol="1" anchor="t" anchorCtr="1"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0" lang="zh-CN" sz="2800" b="0" i="0" u="none" strike="noStrike" cap="none" normalizeH="0" baseline="0" smtClean="0">
            <a:ln>
              <a:noFill/>
            </a:ln>
            <a:solidFill>
              <a:schemeClr val="tx1"/>
            </a:solidFill>
            <a:effectLst/>
            <a:latin typeface="Arial" panose="020B0604020202020204" pitchFamily="34" charset="0"/>
            <a:ea typeface="黑体" panose="02010609060101010101" pitchFamily="2" charset="-122"/>
          </a:defRPr>
        </a:defPPr>
      </a:lstStyle>
    </a:lnDef>
  </a:objectDefaults>
  <a:extraClrSchemeLst>
    <a:extraClrScheme>
      <a:clrScheme name="3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北航模板.pptx" id="{8A7AD262-439F-416B-AE83-6B643F8CCA85}" vid="{45F1FF4F-9527-4D1E-8090-3E6D20EA3993}"/>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默认设计模板">
  <a:themeElements>
    <a:clrScheme name="3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175" cap="flat" cmpd="sng" algn="ctr">
          <a:solidFill>
            <a:schemeClr val="tx1"/>
          </a:solidFill>
          <a:prstDash val="solid"/>
          <a:round/>
          <a:headEnd type="none" w="med" len="med"/>
          <a:tailEnd type="none" w="med" len="med"/>
        </a:ln>
      </a:spPr>
      <a:bodyPr vert="horz" wrap="none" lIns="90000" tIns="46800" rIns="90000" bIns="46800" numCol="1" anchor="t" anchorCtr="1"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0" lang="zh-CN" sz="2800" b="0" i="0" u="none" strike="noStrike" cap="none" normalizeH="0" baseline="0" smtClean="0">
            <a:ln>
              <a:noFill/>
            </a:ln>
            <a:solidFill>
              <a:schemeClr val="tx1"/>
            </a:solidFill>
            <a:effectLst/>
            <a:latin typeface="Arial" panose="020B0604020202020204" pitchFamily="34" charset="0"/>
            <a:ea typeface="黑体" panose="02010609060101010101" pitchFamily="2" charset="-122"/>
          </a:defRPr>
        </a:defPPr>
      </a:lstStyle>
    </a:spDef>
    <a:lnDef>
      <a:spPr bwMode="auto">
        <a:xfrm>
          <a:off x="0" y="0"/>
          <a:ext cx="1" cy="1"/>
        </a:xfrm>
        <a:custGeom>
          <a:avLst/>
          <a:gdLst/>
          <a:ahLst/>
          <a:cxnLst/>
          <a:rect l="0" t="0" r="0" b="0"/>
          <a:pathLst/>
        </a:custGeom>
        <a:noFill/>
        <a:ln w="3175" cap="flat" cmpd="sng" algn="ctr">
          <a:solidFill>
            <a:schemeClr val="tx1"/>
          </a:solidFill>
          <a:prstDash val="solid"/>
          <a:round/>
          <a:headEnd type="none" w="med" len="med"/>
          <a:tailEnd type="none" w="med" len="med"/>
        </a:ln>
      </a:spPr>
      <a:bodyPr vert="horz" wrap="none" lIns="90000" tIns="46800" rIns="90000" bIns="46800" numCol="1" anchor="t" anchorCtr="1"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0" lang="zh-CN" sz="2800" b="0" i="0" u="none" strike="noStrike" cap="none" normalizeH="0" baseline="0" smtClean="0">
            <a:ln>
              <a:noFill/>
            </a:ln>
            <a:solidFill>
              <a:schemeClr val="tx1"/>
            </a:solidFill>
            <a:effectLst/>
            <a:latin typeface="Arial" panose="020B0604020202020204" pitchFamily="34" charset="0"/>
            <a:ea typeface="黑体" panose="02010609060101010101" pitchFamily="2" charset="-122"/>
          </a:defRPr>
        </a:defPPr>
      </a:lstStyle>
    </a:lnDef>
  </a:objectDefaults>
  <a:extraClrSchemeLst>
    <a:extraClrScheme>
      <a:clrScheme name="3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默认设计模板">
  <a:themeElements>
    <a:clrScheme name="3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175" cap="flat" cmpd="sng" algn="ctr">
          <a:solidFill>
            <a:schemeClr val="tx1"/>
          </a:solidFill>
          <a:prstDash val="solid"/>
          <a:round/>
          <a:headEnd type="none" w="med" len="med"/>
          <a:tailEnd type="none" w="med" len="med"/>
        </a:ln>
      </a:spPr>
      <a:bodyPr vert="horz" wrap="none" lIns="90000" tIns="46800" rIns="90000" bIns="46800" numCol="1" anchor="t" anchorCtr="1"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0" lang="zh-CN" sz="2800" b="0" i="0" u="none" strike="noStrike" cap="none" normalizeH="0" baseline="0" smtClean="0">
            <a:ln>
              <a:noFill/>
            </a:ln>
            <a:solidFill>
              <a:schemeClr val="tx1"/>
            </a:solidFill>
            <a:effectLst/>
            <a:latin typeface="Arial" panose="020B0604020202020204" pitchFamily="34" charset="0"/>
            <a:ea typeface="黑体" panose="02010609060101010101" pitchFamily="2" charset="-122"/>
          </a:defRPr>
        </a:defPPr>
      </a:lstStyle>
    </a:spDef>
    <a:lnDef>
      <a:spPr bwMode="auto">
        <a:xfrm>
          <a:off x="0" y="0"/>
          <a:ext cx="1" cy="1"/>
        </a:xfrm>
        <a:custGeom>
          <a:avLst/>
          <a:gdLst/>
          <a:ahLst/>
          <a:cxnLst/>
          <a:rect l="0" t="0" r="0" b="0"/>
          <a:pathLst/>
        </a:custGeom>
        <a:noFill/>
        <a:ln w="3175" cap="flat" cmpd="sng" algn="ctr">
          <a:solidFill>
            <a:schemeClr val="tx1"/>
          </a:solidFill>
          <a:prstDash val="solid"/>
          <a:round/>
          <a:headEnd type="none" w="med" len="med"/>
          <a:tailEnd type="none" w="med" len="med"/>
        </a:ln>
      </a:spPr>
      <a:bodyPr vert="horz" wrap="none" lIns="90000" tIns="46800" rIns="90000" bIns="46800" numCol="1" anchor="t" anchorCtr="1"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0" lang="zh-CN" sz="2800" b="0" i="0" u="none" strike="noStrike" cap="none" normalizeH="0" baseline="0" smtClean="0">
            <a:ln>
              <a:noFill/>
            </a:ln>
            <a:solidFill>
              <a:schemeClr val="tx1"/>
            </a:solidFill>
            <a:effectLst/>
            <a:latin typeface="Arial" panose="020B0604020202020204" pitchFamily="34" charset="0"/>
            <a:ea typeface="黑体" panose="02010609060101010101" pitchFamily="2" charset="-122"/>
          </a:defRPr>
        </a:defPPr>
      </a:lstStyle>
    </a:lnDef>
  </a:objectDefaults>
  <a:extraClrSchemeLst>
    <a:extraClrScheme>
      <a:clrScheme name="3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北航模板</Template>
  <TotalTime>4817</TotalTime>
  <Words>9853</Words>
  <Application>Microsoft Office PowerPoint</Application>
  <PresentationFormat>宽屏</PresentationFormat>
  <Paragraphs>1583</Paragraphs>
  <Slides>99</Slides>
  <Notes>8</Notes>
  <HiddenSlides>0</HiddenSlides>
  <MMClips>0</MMClips>
  <ScaleCrop>false</ScaleCrop>
  <HeadingPairs>
    <vt:vector size="8" baseType="variant">
      <vt:variant>
        <vt:lpstr>已用的字体</vt:lpstr>
      </vt:variant>
      <vt:variant>
        <vt:i4>16</vt:i4>
      </vt:variant>
      <vt:variant>
        <vt:lpstr>主题</vt:lpstr>
      </vt:variant>
      <vt:variant>
        <vt:i4>6</vt:i4>
      </vt:variant>
      <vt:variant>
        <vt:lpstr>嵌入 OLE 服务器</vt:lpstr>
      </vt:variant>
      <vt:variant>
        <vt:i4>2</vt:i4>
      </vt:variant>
      <vt:variant>
        <vt:lpstr>幻灯片标题</vt:lpstr>
      </vt:variant>
      <vt:variant>
        <vt:i4>99</vt:i4>
      </vt:variant>
    </vt:vector>
  </HeadingPairs>
  <TitlesOfParts>
    <vt:vector size="123" baseType="lpstr">
      <vt:lpstr>方正舒体</vt:lpstr>
      <vt:lpstr>黑体</vt:lpstr>
      <vt:lpstr>华文彩云</vt:lpstr>
      <vt:lpstr>华文新魏</vt:lpstr>
      <vt:lpstr>楷体</vt:lpstr>
      <vt:lpstr>楷体_GB2312</vt:lpstr>
      <vt:lpstr>隶书</vt:lpstr>
      <vt:lpstr>宋体</vt:lpstr>
      <vt:lpstr>微软雅黑</vt:lpstr>
      <vt:lpstr>幼圆</vt:lpstr>
      <vt:lpstr>Arial</vt:lpstr>
      <vt:lpstr>Arial Black</vt:lpstr>
      <vt:lpstr>Calibri</vt:lpstr>
      <vt:lpstr>Calibri Light</vt:lpstr>
      <vt:lpstr>Times New Roman</vt:lpstr>
      <vt:lpstr>Wingdings</vt:lpstr>
      <vt:lpstr>Office 主题</vt:lpstr>
      <vt:lpstr>3_默认设计模板</vt:lpstr>
      <vt:lpstr>1_Office 主题</vt:lpstr>
      <vt:lpstr>4_默认设计模板</vt:lpstr>
      <vt:lpstr>2_Office 主题</vt:lpstr>
      <vt:lpstr>5_默认设计模板</vt:lpstr>
      <vt:lpstr>Image</vt:lpstr>
      <vt:lpstr>Photo Editor 照片</vt:lpstr>
      <vt:lpstr>数据结构与程序设计 (Data Structure and Programming)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延伸阅读*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问题4.1：实现一个简化的Linux命令grep*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算法设计</vt:lpstr>
      <vt:lpstr>PowerPoint 演示文稿</vt:lpstr>
      <vt:lpstr>PowerPoint 演示文稿</vt:lpstr>
      <vt:lpstr>问题4.1：实现一个简化的Linux命令grep*</vt:lpstr>
      <vt:lpstr>问题4.1：算法分析</vt:lpstr>
      <vt:lpstr>问题4.1：代码实现</vt:lpstr>
      <vt:lpstr>问题4.1：代码实现</vt:lpstr>
      <vt:lpstr>问题4.1：思考</vt:lpstr>
      <vt:lpstr>PowerPoint 演示文稿</vt:lpstr>
      <vt:lpstr>朴素(Brute-Force)字符串匹配算法C实现</vt:lpstr>
      <vt:lpstr>朴素字符串匹配算法存在的问题</vt:lpstr>
      <vt:lpstr>KMP算法核心思想</vt:lpstr>
      <vt:lpstr>KMP算法核心思想 – 计算子串回溯位置</vt:lpstr>
      <vt:lpstr>KMP算法核心思想</vt:lpstr>
      <vt:lpstr>KMP算法核心思想</vt:lpstr>
      <vt:lpstr>KMP算法C代码实现</vt:lpstr>
      <vt:lpstr>KMP算法C代码实现-计算next</vt:lpstr>
      <vt:lpstr>KMP算法C代码实现 – 示例</vt:lpstr>
      <vt:lpstr>关于字符串匹配还有……*</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YHH</dc:creator>
  <cp:lastModifiedBy>Yan Haihua</cp:lastModifiedBy>
  <cp:revision>96</cp:revision>
  <dcterms:created xsi:type="dcterms:W3CDTF">2015-06-18T09:40:41Z</dcterms:created>
  <dcterms:modified xsi:type="dcterms:W3CDTF">2022-04-07T01:53:23Z</dcterms:modified>
</cp:coreProperties>
</file>